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uv_logo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001000" y="5527190"/>
            <a:ext cx="989079" cy="114228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447800" y="6248401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MRS.</a:t>
            </a:r>
            <a:r>
              <a:rPr lang="en-US" sz="1400" baseline="0" dirty="0" smtClean="0"/>
              <a:t> VANDANA RAJPAL, ASSISTANT PROFESSOR, SUMANDEEP NURSING COLLEGE, SVDU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Autofit/>
          </a:bodyPr>
          <a:lstStyle/>
          <a:p>
            <a:r>
              <a:rPr lang="en-IN" sz="6000" b="1" u="sng" dirty="0" smtClean="0"/>
              <a:t>RAYNAUD’S PHENOMENON</a:t>
            </a:r>
            <a:r>
              <a:rPr lang="en-IN" sz="6000" dirty="0" smtClean="0"/>
              <a:t/>
            </a:r>
            <a:br>
              <a:rPr lang="en-IN" sz="6000" dirty="0" smtClean="0"/>
            </a:br>
            <a:endParaRPr lang="en-IN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886200"/>
            <a:ext cx="6400800" cy="1752600"/>
          </a:xfrm>
        </p:spPr>
        <p:txBody>
          <a:bodyPr/>
          <a:lstStyle/>
          <a:p>
            <a:endParaRPr lang="en-IN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b="1" i="1" u="sng" dirty="0" smtClean="0"/>
              <a:t>SURGICAL MANAGEMENT</a:t>
            </a:r>
            <a:r>
              <a:rPr lang="en-IN" i="1" u="sng" dirty="0" smtClean="0"/>
              <a:t/>
            </a:r>
            <a:br>
              <a:rPr lang="en-IN" i="1" u="sng" dirty="0" smtClean="0"/>
            </a:br>
            <a:endParaRPr lang="en-IN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pPr lvl="0" algn="just"/>
            <a:r>
              <a:rPr lang="en-IN" sz="3000" dirty="0" smtClean="0"/>
              <a:t>In severe cases, a Endoscopic thoracic </a:t>
            </a:r>
            <a:r>
              <a:rPr lang="en-IN" sz="3000" dirty="0" err="1" smtClean="0"/>
              <a:t>sympathectomy</a:t>
            </a:r>
            <a:r>
              <a:rPr lang="en-IN" sz="3000" dirty="0" smtClean="0"/>
              <a:t> (ETS) procedure can be performed. Here, the nerves that signal the blood vessels of the fingertips to constrict are surgically cut. </a:t>
            </a:r>
            <a:r>
              <a:rPr lang="en-IN" sz="3000" dirty="0" err="1" smtClean="0"/>
              <a:t>Microvascular</a:t>
            </a:r>
            <a:r>
              <a:rPr lang="en-IN" sz="3000" dirty="0" smtClean="0"/>
              <a:t> surgery of the affected areas is another possible therapy however this procedure should be considered as a last resort.</a:t>
            </a:r>
          </a:p>
          <a:p>
            <a:pPr lvl="0" algn="just"/>
            <a:r>
              <a:rPr lang="en-IN" sz="3000" dirty="0" smtClean="0"/>
              <a:t>Infusions	of prostaglandins, e.g. </a:t>
            </a:r>
            <a:r>
              <a:rPr lang="en-IN" sz="3000" dirty="0" err="1" smtClean="0"/>
              <a:t>prostacyclin</a:t>
            </a:r>
            <a:r>
              <a:rPr lang="en-IN" sz="3000" dirty="0" smtClean="0"/>
              <a:t>, may be tried, with amputation in exceptionally severe cases.</a:t>
            </a:r>
          </a:p>
          <a:p>
            <a:pPr algn="just"/>
            <a:endParaRPr lang="en-IN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b="1" i="1" u="sng" dirty="0" smtClean="0"/>
              <a:t>NURSING MANAGEMENT</a:t>
            </a:r>
            <a:r>
              <a:rPr lang="en-IN" i="1" u="sng" dirty="0" smtClean="0"/>
              <a:t/>
            </a:r>
            <a:br>
              <a:rPr lang="en-IN" i="1" u="sng" dirty="0" smtClean="0"/>
            </a:br>
            <a:endParaRPr lang="en-IN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pPr lvl="0" algn="just"/>
            <a:r>
              <a:rPr lang="en-IN" dirty="0" smtClean="0"/>
              <a:t>The client is encouraged to avoid exposure to cold.</a:t>
            </a:r>
          </a:p>
          <a:p>
            <a:pPr lvl="0" algn="just"/>
            <a:r>
              <a:rPr lang="en-IN" dirty="0" smtClean="0"/>
              <a:t>Avoid repetitive hand movements and stressful situations.</a:t>
            </a:r>
          </a:p>
          <a:p>
            <a:pPr lvl="0" algn="just"/>
            <a:r>
              <a:rPr lang="en-IN" dirty="0" smtClean="0"/>
              <a:t>Quit smoking and avoids secondary smoke as nicotine is potent vasoconstrictor.</a:t>
            </a:r>
          </a:p>
          <a:p>
            <a:pPr lvl="0" algn="just"/>
            <a:r>
              <a:rPr lang="en-IN" dirty="0" smtClean="0"/>
              <a:t>Stress management techniques ex. Biofeedback.</a:t>
            </a:r>
          </a:p>
          <a:p>
            <a:pPr lvl="0" algn="just"/>
            <a:r>
              <a:rPr lang="en-IN" dirty="0" smtClean="0"/>
              <a:t>Assist in alleviating some distress from the condition. 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b="1" i="1" u="dbl" dirty="0" smtClean="0"/>
              <a:t>ALTERNATIVE MEDICINE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Evidence does not support the use of alternative medicine, including </a:t>
            </a:r>
          </a:p>
          <a:p>
            <a:pPr algn="just">
              <a:buNone/>
            </a:pPr>
            <a:r>
              <a:rPr lang="en-IN" dirty="0" smtClean="0"/>
              <a:t>	</a:t>
            </a:r>
            <a:r>
              <a:rPr lang="en-IN" u="sng" dirty="0" smtClean="0"/>
              <a:t>ACUPUNCTURE AND LASER THERAPY.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>
            <a:noAutofit/>
          </a:bodyPr>
          <a:lstStyle/>
          <a:p>
            <a:r>
              <a:rPr lang="en-IN" sz="8000" b="1" dirty="0" smtClean="0">
                <a:latin typeface="Broadway" pitchFamily="82" charset="0"/>
              </a:rPr>
              <a:t>SUMMARY</a:t>
            </a:r>
            <a:endParaRPr lang="en-IN" sz="8000" b="1" dirty="0"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>
            <a:noAutofit/>
          </a:bodyPr>
          <a:lstStyle/>
          <a:p>
            <a:r>
              <a:rPr lang="en-IN" sz="8800" dirty="0" smtClean="0">
                <a:latin typeface="Broadway" pitchFamily="82" charset="0"/>
              </a:rPr>
              <a:t>THANK YOU</a:t>
            </a:r>
            <a:endParaRPr lang="en-IN" sz="8800" dirty="0"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IN" b="1" i="1" u="sng" dirty="0" smtClean="0"/>
              <a:t>INTRODUCTION</a:t>
            </a:r>
            <a:r>
              <a:rPr lang="en-IN" i="1" u="sng" dirty="0" smtClean="0"/>
              <a:t/>
            </a:r>
            <a:br>
              <a:rPr lang="en-IN" i="1" u="sng" dirty="0" smtClean="0"/>
            </a:br>
            <a:endParaRPr lang="en-IN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8037"/>
            <a:ext cx="8229600" cy="4525963"/>
          </a:xfrm>
        </p:spPr>
        <p:txBody>
          <a:bodyPr>
            <a:noAutofit/>
          </a:bodyPr>
          <a:lstStyle/>
          <a:p>
            <a:pPr lvl="0" algn="just"/>
            <a:r>
              <a:rPr lang="en-IN" sz="2800" dirty="0" smtClean="0"/>
              <a:t>It is a recurrent vasospasm of the fingers and toes and usually occurs in response to stress or cold exposure.</a:t>
            </a:r>
          </a:p>
          <a:p>
            <a:pPr lvl="0" algn="just"/>
            <a:r>
              <a:rPr lang="en-IN" sz="2800" dirty="0" smtClean="0"/>
              <a:t>It is named after </a:t>
            </a:r>
            <a:r>
              <a:rPr lang="en-IN" sz="2800" b="1" dirty="0" smtClean="0"/>
              <a:t>Maurice </a:t>
            </a:r>
            <a:r>
              <a:rPr lang="en-IN" sz="2800" b="1" dirty="0" err="1" smtClean="0"/>
              <a:t>Raynaud</a:t>
            </a:r>
            <a:r>
              <a:rPr lang="en-IN" sz="2800" dirty="0" smtClean="0"/>
              <a:t>, who was a medical student, defined the first case in 1862.</a:t>
            </a:r>
          </a:p>
          <a:p>
            <a:pPr lvl="0" algn="just"/>
            <a:r>
              <a:rPr lang="en-IN" sz="2800" dirty="0" smtClean="0"/>
              <a:t>The </a:t>
            </a:r>
            <a:r>
              <a:rPr lang="en-IN" sz="2800" dirty="0" err="1" smtClean="0"/>
              <a:t>Raynaud’s</a:t>
            </a:r>
            <a:r>
              <a:rPr lang="en-IN" sz="2800" dirty="0" smtClean="0"/>
              <a:t> phenomenon is used to refer to localized, intermittent episodes of vasoconstriction of small arteries of the feet and hands that cause </a:t>
            </a:r>
            <a:r>
              <a:rPr lang="en-IN" sz="2800" dirty="0" err="1" smtClean="0"/>
              <a:t>color</a:t>
            </a:r>
            <a:r>
              <a:rPr lang="en-IN" sz="2800" dirty="0" smtClean="0"/>
              <a:t> and temperature changes</a:t>
            </a:r>
          </a:p>
          <a:p>
            <a:pPr lvl="0" algn="just"/>
            <a:r>
              <a:rPr lang="en-IN" sz="2800" dirty="0" smtClean="0"/>
              <a:t>The disease is most common in women between 16 and 40 years of age.</a:t>
            </a:r>
          </a:p>
          <a:p>
            <a:pPr lvl="0" algn="just"/>
            <a:r>
              <a:rPr lang="en-IN" sz="2800" dirty="0" smtClean="0"/>
              <a:t>It occurs more frequently in cold climates and during the winter.</a:t>
            </a:r>
          </a:p>
          <a:p>
            <a:pPr algn="just"/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b="1" i="1" u="sng" dirty="0" smtClean="0"/>
              <a:t>RISK FACTORS</a:t>
            </a:r>
            <a:r>
              <a:rPr lang="en-IN" i="1" u="sng" dirty="0" smtClean="0"/>
              <a:t/>
            </a:r>
            <a:br>
              <a:rPr lang="en-IN" i="1" u="sng" dirty="0" smtClean="0"/>
            </a:br>
            <a:endParaRPr lang="en-IN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pPr lvl="0" algn="just"/>
            <a:r>
              <a:rPr lang="en-IN" dirty="0" smtClean="0"/>
              <a:t>Working with vibrating machinery - the fingers may go into spasm. This is due to an intermittent lack of blood supply to the fingers.</a:t>
            </a:r>
          </a:p>
          <a:p>
            <a:pPr lvl="0" algn="just"/>
            <a:r>
              <a:rPr lang="en-IN" dirty="0" smtClean="0"/>
              <a:t>Emotional distress</a:t>
            </a:r>
          </a:p>
          <a:p>
            <a:pPr lvl="0" algn="just"/>
            <a:r>
              <a:rPr lang="en-IN" dirty="0" smtClean="0"/>
              <a:t>Exposure to the cold</a:t>
            </a:r>
          </a:p>
          <a:p>
            <a:pPr lvl="0" algn="just"/>
            <a:r>
              <a:rPr lang="en-IN" dirty="0" err="1" smtClean="0"/>
              <a:t>Womens</a:t>
            </a:r>
            <a:r>
              <a:rPr lang="en-IN" dirty="0" smtClean="0"/>
              <a:t> affected more often than men</a:t>
            </a:r>
          </a:p>
          <a:p>
            <a:pPr lvl="0" algn="just"/>
            <a:r>
              <a:rPr lang="en-IN" dirty="0" smtClean="0"/>
              <a:t>Exposure to chemicals such as PVC, Silica.</a:t>
            </a:r>
          </a:p>
          <a:p>
            <a:pPr lvl="0" algn="just"/>
            <a:r>
              <a:rPr lang="en-IN" dirty="0" smtClean="0"/>
              <a:t>Smoking</a:t>
            </a:r>
          </a:p>
          <a:p>
            <a:pPr lvl="0" algn="just"/>
            <a:r>
              <a:rPr lang="en-IN" dirty="0" smtClean="0"/>
              <a:t>Autoimmune disease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b="1" i="1" u="sng" dirty="0" smtClean="0"/>
              <a:t>PATHOPHYSIOLOGY</a:t>
            </a:r>
            <a:r>
              <a:rPr lang="en-IN" i="1" u="sng" dirty="0" smtClean="0"/>
              <a:t/>
            </a:r>
            <a:br>
              <a:rPr lang="en-IN" i="1" u="sng" dirty="0" smtClean="0"/>
            </a:br>
            <a:endParaRPr lang="en-IN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IN" dirty="0" smtClean="0"/>
              <a:t>Its </a:t>
            </a:r>
            <a:r>
              <a:rPr lang="en-IN" dirty="0" err="1" smtClean="0"/>
              <a:t>pathophysiology</a:t>
            </a:r>
            <a:r>
              <a:rPr lang="en-IN" dirty="0" smtClean="0"/>
              <a:t> includes </a:t>
            </a:r>
            <a:r>
              <a:rPr lang="en-IN" dirty="0" err="1" smtClean="0"/>
              <a:t>hyperactivation</a:t>
            </a:r>
            <a:r>
              <a:rPr lang="en-IN" dirty="0" smtClean="0"/>
              <a:t> of the sympathetic nervous system causing extreme vasoconstriction of the peripheral blood vessels, leading to tissue hypoxia.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7623"/>
            <a:ext cx="8610600" cy="6497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IN" b="1" i="1" u="sng" dirty="0" smtClean="0"/>
              <a:t>CLASSIFICATION</a:t>
            </a:r>
            <a:r>
              <a:rPr lang="en-IN" i="1" u="sng" dirty="0" smtClean="0"/>
              <a:t/>
            </a:r>
            <a:br>
              <a:rPr lang="en-IN" i="1" u="sng" dirty="0" smtClean="0"/>
            </a:br>
            <a:endParaRPr lang="en-IN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637"/>
            <a:ext cx="8229600" cy="4525963"/>
          </a:xfrm>
        </p:spPr>
        <p:txBody>
          <a:bodyPr>
            <a:noAutofit/>
          </a:bodyPr>
          <a:lstStyle/>
          <a:p>
            <a:pPr lvl="0" algn="just">
              <a:buNone/>
            </a:pPr>
            <a:r>
              <a:rPr lang="en-IN" b="1" dirty="0" smtClean="0"/>
              <a:t>Primary</a:t>
            </a:r>
            <a:endParaRPr lang="en-IN" dirty="0" smtClean="0"/>
          </a:p>
          <a:p>
            <a:pPr algn="just"/>
            <a:r>
              <a:rPr lang="en-IN" dirty="0" smtClean="0"/>
              <a:t>Occurrence of the vasospasm alone, with no association with another illness.</a:t>
            </a:r>
          </a:p>
          <a:p>
            <a:pPr lvl="0" algn="just">
              <a:buNone/>
            </a:pPr>
            <a:r>
              <a:rPr lang="en-IN" b="1" dirty="0" smtClean="0"/>
              <a:t>Secondary</a:t>
            </a:r>
            <a:r>
              <a:rPr lang="en-IN" dirty="0" smtClean="0"/>
              <a:t> </a:t>
            </a:r>
          </a:p>
          <a:p>
            <a:pPr algn="just"/>
            <a:r>
              <a:rPr lang="en-IN" dirty="0" smtClean="0"/>
              <a:t>Secondary to other conditions, most commonly an autoimmune disease.</a:t>
            </a:r>
          </a:p>
          <a:p>
            <a:pPr>
              <a:buNone/>
            </a:pPr>
            <a:r>
              <a:rPr lang="en-IN" b="1" dirty="0" smtClean="0"/>
              <a:t>Connective tissue disorder,</a:t>
            </a:r>
          </a:p>
          <a:p>
            <a:pPr>
              <a:buNone/>
            </a:pPr>
            <a:r>
              <a:rPr lang="en-IN" b="1" dirty="0" smtClean="0"/>
              <a:t>Eating disorders,</a:t>
            </a:r>
          </a:p>
          <a:p>
            <a:pPr>
              <a:buNone/>
            </a:pPr>
            <a:r>
              <a:rPr lang="en-IN" b="1" dirty="0" smtClean="0"/>
              <a:t>Obstructive disorders,</a:t>
            </a:r>
          </a:p>
          <a:p>
            <a:pPr>
              <a:buNone/>
            </a:pPr>
            <a:r>
              <a:rPr lang="en-IN" b="1" dirty="0" smtClean="0"/>
              <a:t>Drugs</a:t>
            </a:r>
            <a:endParaRPr lang="en-IN" dirty="0" smtClean="0"/>
          </a:p>
          <a:p>
            <a:pPr algn="just">
              <a:buNone/>
            </a:pPr>
            <a:endParaRPr lang="en-IN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b="1" i="1" u="sng" dirty="0" smtClean="0"/>
              <a:t>SIGNS AND SYMPTOMS</a:t>
            </a:r>
            <a:r>
              <a:rPr lang="en-IN" i="1" u="sng" dirty="0" smtClean="0"/>
              <a:t/>
            </a:r>
            <a:br>
              <a:rPr lang="en-IN" i="1" u="sng" dirty="0" smtClean="0"/>
            </a:br>
            <a:endParaRPr lang="en-IN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437"/>
            <a:ext cx="8229600" cy="4525963"/>
          </a:xfrm>
        </p:spPr>
        <p:txBody>
          <a:bodyPr>
            <a:noAutofit/>
          </a:bodyPr>
          <a:lstStyle/>
          <a:p>
            <a:r>
              <a:rPr lang="en-IN" dirty="0" smtClean="0"/>
              <a:t>The attacks can affect the fingers and toes, and rarely the nose, ears, or lips.</a:t>
            </a:r>
          </a:p>
          <a:p>
            <a:pPr lvl="0"/>
            <a:r>
              <a:rPr lang="en-IN" dirty="0" smtClean="0"/>
              <a:t>Look pale due to lack of blood flow</a:t>
            </a:r>
          </a:p>
          <a:p>
            <a:pPr lvl="0"/>
            <a:r>
              <a:rPr lang="en-IN" dirty="0" smtClean="0"/>
              <a:t>Look bluish due to a lack of oxygen</a:t>
            </a:r>
          </a:p>
          <a:p>
            <a:pPr lvl="0"/>
            <a:r>
              <a:rPr lang="en-IN" dirty="0" smtClean="0"/>
              <a:t>Feel numb, cold, or painful</a:t>
            </a:r>
          </a:p>
          <a:p>
            <a:pPr lvl="0"/>
            <a:r>
              <a:rPr lang="en-IN" dirty="0" smtClean="0"/>
              <a:t>Redden as blood returns to the affected area</a:t>
            </a:r>
          </a:p>
          <a:p>
            <a:pPr lvl="0"/>
            <a:r>
              <a:rPr lang="en-IN" dirty="0" smtClean="0"/>
              <a:t>Patients often describe 3 phases of change</a:t>
            </a:r>
          </a:p>
          <a:p>
            <a:pPr lvl="0"/>
            <a:r>
              <a:rPr lang="en-IN" dirty="0" smtClean="0"/>
              <a:t>Initial white (vasoconstriction)</a:t>
            </a:r>
          </a:p>
          <a:p>
            <a:pPr lvl="0"/>
            <a:r>
              <a:rPr lang="en-IN" dirty="0" smtClean="0"/>
              <a:t>Followed by blue (cyanosis)</a:t>
            </a:r>
          </a:p>
          <a:p>
            <a:pPr lvl="0"/>
            <a:r>
              <a:rPr lang="en-IN" dirty="0" smtClean="0"/>
              <a:t>Then red (rapid blood reflow)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IN" b="1" i="1" u="sng" dirty="0" smtClean="0"/>
              <a:t>DIAGNOSIS</a:t>
            </a:r>
            <a:endParaRPr lang="en-IN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3237"/>
            <a:ext cx="8229600" cy="4525963"/>
          </a:xfrm>
        </p:spPr>
        <p:txBody>
          <a:bodyPr>
            <a:noAutofit/>
          </a:bodyPr>
          <a:lstStyle/>
          <a:p>
            <a:pPr lvl="0" algn="just"/>
            <a:r>
              <a:rPr lang="en-IN" sz="2400" dirty="0" smtClean="0"/>
              <a:t>Digital artery pressure: pressures are measured in the arteries of the fingers before and after the hands have been cooled. A decrease of at least 15 mmHg is diagnostic (positive).</a:t>
            </a:r>
          </a:p>
          <a:p>
            <a:pPr lvl="0" algn="just"/>
            <a:r>
              <a:rPr lang="en-IN" sz="2400" dirty="0" smtClean="0"/>
              <a:t>Doppler ultrasound: to assess blood flow.</a:t>
            </a:r>
          </a:p>
          <a:p>
            <a:pPr lvl="0" algn="just"/>
            <a:r>
              <a:rPr lang="en-IN" sz="2400" dirty="0" smtClean="0"/>
              <a:t>Full blood count: this may reveal a </a:t>
            </a:r>
            <a:r>
              <a:rPr lang="en-IN" sz="2400" dirty="0" err="1" smtClean="0"/>
              <a:t>normocytic</a:t>
            </a:r>
            <a:r>
              <a:rPr lang="en-IN" sz="2400" dirty="0" smtClean="0"/>
              <a:t> anaemia suggesting the anaemia of chronic disease or renal failure.</a:t>
            </a:r>
          </a:p>
          <a:p>
            <a:pPr lvl="0" algn="just"/>
            <a:r>
              <a:rPr lang="en-IN" sz="2400" dirty="0" smtClean="0"/>
              <a:t>Blood test for urea and electrolytes: this may reveal renal impairment.</a:t>
            </a:r>
          </a:p>
          <a:p>
            <a:pPr lvl="0" algn="just"/>
            <a:r>
              <a:rPr lang="en-IN" sz="2400" dirty="0" smtClean="0"/>
              <a:t>Thyroid function tests: this may reveal hypothyroidism.</a:t>
            </a:r>
          </a:p>
          <a:p>
            <a:pPr lvl="0" algn="just"/>
            <a:r>
              <a:rPr lang="en-IN" sz="2400" dirty="0" smtClean="0"/>
              <a:t>An autoantibody screen, tests for rheumatoid factor, Erythrocyte sedimentation rate, and C-reactive protein, which may reveal specific causative illnesses or a generalised inflammatory process.</a:t>
            </a:r>
          </a:p>
          <a:p>
            <a:pPr lvl="0" algn="just"/>
            <a:r>
              <a:rPr lang="en-IN" sz="2400" dirty="0" smtClean="0"/>
              <a:t>Nail fold vasculature (help diagnose underlying autoimmune disorders): this can be examined under the microscope.</a:t>
            </a:r>
          </a:p>
          <a:p>
            <a:pPr algn="just"/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b="1" i="1" u="sng" dirty="0" smtClean="0"/>
              <a:t>MEDICAL MANAGEMENT</a:t>
            </a:r>
            <a:r>
              <a:rPr lang="en-IN" i="1" u="sng" dirty="0" smtClean="0"/>
              <a:t/>
            </a:r>
            <a:br>
              <a:rPr lang="en-IN" i="1" u="sng" dirty="0" smtClean="0"/>
            </a:br>
            <a:endParaRPr lang="en-IN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lvl="0" algn="just"/>
            <a:r>
              <a:rPr lang="en-IN" dirty="0" smtClean="0"/>
              <a:t>Avoiding the particular stimuli (</a:t>
            </a:r>
            <a:r>
              <a:rPr lang="en-IN" dirty="0" err="1" smtClean="0"/>
              <a:t>eg</a:t>
            </a:r>
            <a:r>
              <a:rPr lang="en-IN" dirty="0" smtClean="0"/>
              <a:t>, cold, tobacco) that provoke vasoconstriction.</a:t>
            </a:r>
          </a:p>
          <a:p>
            <a:pPr lvl="0" algn="just"/>
            <a:r>
              <a:rPr lang="en-IN" dirty="0" smtClean="0"/>
              <a:t>Calcium channel blockers</a:t>
            </a:r>
          </a:p>
          <a:p>
            <a:pPr algn="just"/>
            <a:r>
              <a:rPr lang="en-IN" dirty="0" err="1" smtClean="0"/>
              <a:t>eg</a:t>
            </a:r>
            <a:r>
              <a:rPr lang="en-IN" dirty="0" smtClean="0"/>
              <a:t>- Nifidipine.30-120 mg of the extended-release formulation taken once daily</a:t>
            </a:r>
          </a:p>
          <a:p>
            <a:pPr lvl="0" algn="just"/>
            <a:r>
              <a:rPr lang="en-IN" dirty="0" smtClean="0"/>
              <a:t>Topical </a:t>
            </a:r>
            <a:r>
              <a:rPr lang="en-IN" dirty="0" err="1" smtClean="0"/>
              <a:t>nitroglycerin</a:t>
            </a:r>
            <a:r>
              <a:rPr lang="en-IN" dirty="0" smtClean="0"/>
              <a:t> (1% or 2%)</a:t>
            </a:r>
          </a:p>
          <a:p>
            <a:pPr lvl="0" algn="just"/>
            <a:r>
              <a:rPr lang="en-IN" dirty="0" err="1" smtClean="0"/>
              <a:t>Angiotensin</a:t>
            </a:r>
            <a:r>
              <a:rPr lang="en-IN" dirty="0" smtClean="0"/>
              <a:t> receptor blockers or ACE inhibitors may aid blood flow to the fingers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393</Words>
  <Application>Microsoft Office PowerPoint</Application>
  <PresentationFormat>On-screen Show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RAYNAUD’S PHENOMENON </vt:lpstr>
      <vt:lpstr>INTRODUCTION </vt:lpstr>
      <vt:lpstr>RISK FACTORS </vt:lpstr>
      <vt:lpstr>PATHOPHYSIOLOGY </vt:lpstr>
      <vt:lpstr>Slide 5</vt:lpstr>
      <vt:lpstr>CLASSIFICATION </vt:lpstr>
      <vt:lpstr>SIGNS AND SYMPTOMS </vt:lpstr>
      <vt:lpstr>DIAGNOSIS</vt:lpstr>
      <vt:lpstr>MEDICAL MANAGEMENT </vt:lpstr>
      <vt:lpstr>SURGICAL MANAGEMENT </vt:lpstr>
      <vt:lpstr>NURSING MANAGEMENT </vt:lpstr>
      <vt:lpstr>ALTERNATIVE MEDICINE </vt:lpstr>
      <vt:lpstr>SUMMARY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RAYNAUD’S PHENOMENON </dc:title>
  <dc:creator/>
  <cp:lastModifiedBy>vandana_2</cp:lastModifiedBy>
  <cp:revision>16</cp:revision>
  <dcterms:created xsi:type="dcterms:W3CDTF">2006-08-16T00:00:00Z</dcterms:created>
  <dcterms:modified xsi:type="dcterms:W3CDTF">2020-08-14T11:13:04Z</dcterms:modified>
</cp:coreProperties>
</file>