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5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BC77F71-3E0C-483F-8F16-7443659269DB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A91406A-578F-4374-9DD4-0FC7746FA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IN" b="1" u="sng" dirty="0"/>
              <a:t>COLLECTION,TRANSPORT AND PROCESSING OF CLINICAL SPECIMENS:BLOOD</a:t>
            </a:r>
            <a:endParaRPr lang="en-US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CC7B85-6EBF-490B-BA7A-BAE44F36D473}"/>
              </a:ext>
            </a:extLst>
          </p:cNvPr>
          <p:cNvSpPr txBox="1"/>
          <p:nvPr/>
        </p:nvSpPr>
        <p:spPr>
          <a:xfrm>
            <a:off x="-1116632" y="3986949"/>
            <a:ext cx="101531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18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 PRESENTATION BY:</a:t>
            </a:r>
          </a:p>
          <a:p>
            <a:pPr marL="0" indent="0">
              <a:buNone/>
            </a:pPr>
            <a:r>
              <a:rPr lang="en-IN" sz="18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  Ms. Pooja Shashikant Chavan (2017-18) </a:t>
            </a:r>
          </a:p>
          <a:p>
            <a:pPr marL="0" indent="0">
              <a:buNone/>
            </a:pPr>
            <a:r>
              <a:rPr lang="en-IN" sz="18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  F Y Microbiology for B. Sc Medical Laboratory/DMLT Technology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am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42852"/>
            <a:ext cx="8358245" cy="650085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Contains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ABOUT BLOOD</a:t>
            </a:r>
          </a:p>
          <a:p>
            <a:r>
              <a:rPr lang="en-IN" dirty="0"/>
              <a:t>COLLECTION OF BLOOD </a:t>
            </a:r>
          </a:p>
          <a:p>
            <a:r>
              <a:rPr lang="en-IN" dirty="0"/>
              <a:t>TRANSPORT OF BLOOD</a:t>
            </a:r>
          </a:p>
          <a:p>
            <a:r>
              <a:rPr lang="en-IN" dirty="0"/>
              <a:t>Separation of specimen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ABOUT BLOOD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42" y="1785958"/>
            <a:ext cx="8229600" cy="4572000"/>
          </a:xfrm>
        </p:spPr>
        <p:txBody>
          <a:bodyPr>
            <a:normAutofit/>
          </a:bodyPr>
          <a:lstStyle/>
          <a:p>
            <a:r>
              <a:rPr lang="en-IN" dirty="0"/>
              <a:t>The average human has 5-6 litres of blood. </a:t>
            </a:r>
          </a:p>
          <a:p>
            <a:r>
              <a:rPr lang="en-IN" dirty="0"/>
              <a:t>It is transporting fluid Witch contains vital substance to all parts of body .</a:t>
            </a:r>
          </a:p>
          <a:p>
            <a:r>
              <a:rPr lang="en-IN" dirty="0"/>
              <a:t>This is only a fluid tissue.</a:t>
            </a:r>
          </a:p>
          <a:p>
            <a:r>
              <a:rPr lang="en-IN" dirty="0"/>
              <a:t>Blood is a complex connective tissue in which living cells , the formed elements , are suspended in the non-living fluid called PLASMA.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0"/>
            <a:ext cx="8072494" cy="1214422"/>
          </a:xfrm>
        </p:spPr>
        <p:txBody>
          <a:bodyPr/>
          <a:lstStyle/>
          <a:p>
            <a:r>
              <a:rPr lang="en-IN" dirty="0"/>
              <a:t>Composition of blood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en-IN" dirty="0"/>
              <a:t>Formed  elements : Erythrocytes , Leukocytes , Platelets and Plasma.</a:t>
            </a:r>
          </a:p>
          <a:p>
            <a:r>
              <a:rPr lang="en-IN" dirty="0"/>
              <a:t>55% plasma and 45% cellular elements</a:t>
            </a:r>
          </a:p>
          <a:p>
            <a:r>
              <a:rPr lang="en-IN" dirty="0"/>
              <a:t>In 45% It contains main 3 components RBC WBC PLATELET  </a:t>
            </a:r>
          </a:p>
          <a:p>
            <a:r>
              <a:rPr lang="en-IN" dirty="0"/>
              <a:t>1) Red Blood Cells (RBC) (Erythrocytes) : 5-6 million RBCs/ml of blood. Contain haemoglobin which transport oxygen and CO2.</a:t>
            </a:r>
          </a:p>
          <a:p>
            <a:r>
              <a:rPr lang="en-IN" dirty="0"/>
              <a:t>2) White Blood Cells (WBC) (Leukocytes): 5,000 – 10,000 WBCs/ml of blood Play and essential role in immunity and defence.</a:t>
            </a:r>
          </a:p>
          <a:p>
            <a:r>
              <a:rPr lang="en-IN" dirty="0"/>
              <a:t>3) Platelets (</a:t>
            </a:r>
            <a:r>
              <a:rPr lang="en-IN" dirty="0" err="1"/>
              <a:t>Thrombocytes</a:t>
            </a:r>
            <a:r>
              <a:rPr lang="en-IN" dirty="0"/>
              <a:t>) : 2.5 - 4 </a:t>
            </a:r>
            <a:r>
              <a:rPr lang="en-IN" dirty="0" err="1"/>
              <a:t>lac</a:t>
            </a:r>
            <a:r>
              <a:rPr lang="en-IN" dirty="0"/>
              <a:t>/</a:t>
            </a:r>
            <a:r>
              <a:rPr lang="en-IN" dirty="0" err="1"/>
              <a:t>cumm</a:t>
            </a:r>
            <a:r>
              <a:rPr lang="en-IN" dirty="0"/>
              <a:t> , important in blood clotting.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158037" cy="1260475"/>
          </a:xfrm>
        </p:spPr>
        <p:txBody>
          <a:bodyPr/>
          <a:lstStyle/>
          <a:p>
            <a:pPr eaLnBrk="1" hangingPunct="1"/>
            <a:r>
              <a:rPr lang="en-GB" sz="3600">
                <a:latin typeface="Eras Demi ITC" pitchFamily="34" charset="0"/>
              </a:rPr>
              <a:t>METHOD OF COLLECTION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785938"/>
            <a:ext cx="9144000" cy="4857750"/>
          </a:xfrm>
        </p:spPr>
        <p:txBody>
          <a:bodyPr/>
          <a:lstStyle/>
          <a:p>
            <a:pPr marL="514350" indent="-514350" eaLnBrk="1" hangingPunct="1">
              <a:buFont typeface="Wingdings" pitchFamily="2" charset="2"/>
              <a:buChar char="§"/>
              <a:defRPr/>
            </a:pPr>
            <a:r>
              <a:rPr lang="en-GB" b="1" dirty="0">
                <a:solidFill>
                  <a:srgbClr val="002060"/>
                </a:solidFill>
                <a:latin typeface="Candara" pitchFamily="34" charset="0"/>
              </a:rPr>
              <a:t>The method of blood sample collection depends upon: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Type of Investigation to be done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Quantity of blood required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endParaRPr lang="en-US" sz="1600" b="1" dirty="0">
              <a:solidFill>
                <a:srgbClr val="CC00CC"/>
              </a:solidFill>
            </a:endParaRPr>
          </a:p>
          <a:p>
            <a:pPr marL="514350" indent="-514350" eaLnBrk="1" hangingPunct="1">
              <a:buFont typeface="Wingdings" pitchFamily="2" charset="2"/>
              <a:buNone/>
              <a:defRPr/>
            </a:pPr>
            <a:endParaRPr lang="en-GB" sz="1000" b="1" dirty="0">
              <a:solidFill>
                <a:srgbClr val="0070C0"/>
              </a:solidFill>
              <a:latin typeface="Candara" pitchFamily="34" charset="0"/>
            </a:endParaRPr>
          </a:p>
          <a:p>
            <a:pPr marL="514350" indent="-514350" eaLnBrk="1" hangingPunct="1">
              <a:buFont typeface="Wingdings" pitchFamily="2" charset="2"/>
              <a:buChar char="§"/>
              <a:defRPr/>
            </a:pPr>
            <a:r>
              <a:rPr lang="en-GB" b="1" dirty="0">
                <a:solidFill>
                  <a:srgbClr val="002060"/>
                </a:solidFill>
                <a:latin typeface="Candara" pitchFamily="34" charset="0"/>
              </a:rPr>
              <a:t>The common sites/methods are:</a:t>
            </a:r>
          </a:p>
          <a:p>
            <a:pPr marL="955675" lvl="1" indent="-514350" eaLnBrk="1" hangingPunct="1">
              <a:buFont typeface="Wingdings" pitchFamily="2" charset="2"/>
              <a:buChar char="Ø"/>
              <a:defRPr/>
            </a:pP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Capillary blood</a:t>
            </a:r>
          </a:p>
          <a:p>
            <a:pPr marL="955675" lvl="1" indent="-514350" eaLnBrk="1" hangingPunct="1">
              <a:buFont typeface="Wingdings" pitchFamily="2" charset="2"/>
              <a:buChar char="Ø"/>
              <a:defRPr/>
            </a:pP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Venous blood</a:t>
            </a:r>
          </a:p>
          <a:p>
            <a:pPr marL="955675" lvl="1" indent="-514350" eaLnBrk="1" hangingPunct="1">
              <a:buFont typeface="Wingdings" pitchFamily="2" charset="2"/>
              <a:buChar char="Ø"/>
              <a:defRPr/>
            </a:pP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Arterial blood</a:t>
            </a:r>
            <a:endParaRPr lang="en-GB" sz="2400" b="1" dirty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158037" cy="1260475"/>
          </a:xfrm>
        </p:spPr>
        <p:txBody>
          <a:bodyPr/>
          <a:lstStyle/>
          <a:p>
            <a:pPr eaLnBrk="1" hangingPunct="1"/>
            <a:r>
              <a:rPr lang="en-GB" sz="3600" dirty="0">
                <a:latin typeface="Eras Demi ITC" pitchFamily="34" charset="0"/>
              </a:rPr>
              <a:t>CAPILLARY BLOOD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857375"/>
            <a:ext cx="9144000" cy="4786313"/>
          </a:xfrm>
        </p:spPr>
        <p:txBody>
          <a:bodyPr>
            <a:normAutofit/>
          </a:bodyPr>
          <a:lstStyle/>
          <a:p>
            <a:pPr marL="342900" indent="-342900" eaLnBrk="1" hangingPunct="1">
              <a:buFont typeface="Wingdings" pitchFamily="2" charset="2"/>
              <a:buChar char="§"/>
            </a:pPr>
            <a:r>
              <a:rPr lang="en-GB" b="1" dirty="0">
                <a:solidFill>
                  <a:srgbClr val="002060"/>
                </a:solidFill>
                <a:latin typeface="Candara" pitchFamily="34" charset="0"/>
              </a:rPr>
              <a:t>It is obtained by pricking the skin when only few drops of blood are required e.g.</a:t>
            </a:r>
          </a:p>
          <a:p>
            <a:pPr marL="784225" lvl="1" indent="-342900" eaLnBrk="1" hangingPunct="1">
              <a:buFont typeface="Wingdings" pitchFamily="2" charset="2"/>
              <a:buChar char="Ø"/>
            </a:pP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Haemoglobin estimation</a:t>
            </a:r>
          </a:p>
          <a:p>
            <a:pPr marL="784225" lvl="1" indent="-342900" eaLnBrk="1" hangingPunct="1">
              <a:buFont typeface="Wingdings" pitchFamily="2" charset="2"/>
              <a:buChar char="Ø"/>
            </a:pP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Blood grouping</a:t>
            </a:r>
          </a:p>
          <a:p>
            <a:pPr marL="784225" lvl="1" indent="-342900" eaLnBrk="1" hangingPunct="1">
              <a:buFont typeface="Wingdings" pitchFamily="2" charset="2"/>
              <a:buChar char="Ø"/>
            </a:pP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Bleeding time and clotting time</a:t>
            </a:r>
          </a:p>
          <a:p>
            <a:pPr marL="784225" lvl="1" indent="-342900" eaLnBrk="1" hangingPunct="1">
              <a:buFont typeface="Wingdings" pitchFamily="2" charset="2"/>
              <a:buChar char="§"/>
            </a:pPr>
            <a:endParaRPr lang="en-GB" sz="1100" b="1" dirty="0">
              <a:solidFill>
                <a:srgbClr val="002060"/>
              </a:solidFill>
              <a:latin typeface="Candara" pitchFamily="34" charset="0"/>
            </a:endParaRP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en-GB" b="1" dirty="0">
                <a:solidFill>
                  <a:srgbClr val="002060"/>
                </a:solidFill>
                <a:latin typeface="Candara" pitchFamily="34" charset="0"/>
              </a:rPr>
              <a:t>Sites:</a:t>
            </a:r>
          </a:p>
          <a:p>
            <a:pPr marL="784225" lvl="1" indent="-342900" eaLnBrk="1" hangingPunct="1">
              <a:buFont typeface="Wingdings" pitchFamily="2" charset="2"/>
              <a:buChar char="Ø"/>
            </a:pP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Tip of the finger</a:t>
            </a:r>
          </a:p>
          <a:p>
            <a:pPr marL="784225" lvl="1" indent="-342900" eaLnBrk="1" hangingPunct="1">
              <a:buFont typeface="Wingdings" pitchFamily="2" charset="2"/>
              <a:buChar char="Ø"/>
            </a:pP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Lobe of the ear</a:t>
            </a:r>
          </a:p>
          <a:p>
            <a:pPr marL="784225" lvl="1" indent="-342900" eaLnBrk="1" hangingPunct="1">
              <a:buFont typeface="Wingdings" pitchFamily="2" charset="2"/>
              <a:buChar char="Ø"/>
            </a:pP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Heel or toe in infants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260475"/>
          </a:xfrm>
        </p:spPr>
        <p:txBody>
          <a:bodyPr/>
          <a:lstStyle/>
          <a:p>
            <a:pPr eaLnBrk="1" hangingPunct="1"/>
            <a:r>
              <a:rPr lang="en-GB" sz="3600">
                <a:latin typeface="Eras Demi ITC" pitchFamily="34" charset="0"/>
              </a:rPr>
              <a:t>VENOUS BLOOD COLLECTION</a:t>
            </a:r>
            <a:endParaRPr lang="en-IN" sz="3600">
              <a:latin typeface="Eras Demi ITC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1643063"/>
            <a:ext cx="9144000" cy="5214937"/>
          </a:xfrm>
        </p:spPr>
        <p:txBody>
          <a:bodyPr/>
          <a:lstStyle/>
          <a:p>
            <a:pPr indent="-382588" eaLnBrk="1" hangingPunct="1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2060"/>
                </a:solidFill>
                <a:latin typeface="Candara" pitchFamily="34" charset="0"/>
                <a:cs typeface="AngsanaUPC" pitchFamily="18" charset="-34"/>
              </a:rPr>
              <a:t>It is done when investigations require large amount of blood e.g.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CBC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ESR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Biochemical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Serological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Culture examination</a:t>
            </a:r>
          </a:p>
          <a:p>
            <a:pPr indent="-382588" eaLnBrk="1" hangingPunct="1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2060"/>
                </a:solidFill>
                <a:latin typeface="Candara" pitchFamily="34" charset="0"/>
                <a:cs typeface="AngsanaUPC" pitchFamily="18" charset="-34"/>
              </a:rPr>
              <a:t>Sites: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Anterior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Cubital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 vein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Veins on dorsum of hand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External jugular and Femoral vein in children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260475"/>
          </a:xfrm>
        </p:spPr>
        <p:txBody>
          <a:bodyPr/>
          <a:lstStyle/>
          <a:p>
            <a:pPr eaLnBrk="1" hangingPunct="1"/>
            <a:r>
              <a:rPr lang="en-GB" sz="3600">
                <a:latin typeface="Eras Demi ITC" pitchFamily="34" charset="0"/>
              </a:rPr>
              <a:t>ARTERIAL BLOOD COLLECTION</a:t>
            </a:r>
            <a:endParaRPr lang="en-IN" sz="3600">
              <a:latin typeface="Eras Demi ITC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2071688"/>
            <a:ext cx="9144000" cy="4786312"/>
          </a:xfrm>
        </p:spPr>
        <p:txBody>
          <a:bodyPr/>
          <a:lstStyle/>
          <a:p>
            <a:pPr indent="-382588" eaLnBrk="1" hangingPunct="1">
              <a:buFont typeface="Wingdings" pitchFamily="2" charset="2"/>
              <a:buChar char="§"/>
            </a:pPr>
            <a:r>
              <a:rPr lang="en-US" b="1" dirty="0">
                <a:solidFill>
                  <a:srgbClr val="002060"/>
                </a:solidFill>
                <a:latin typeface="Candara" pitchFamily="34" charset="0"/>
                <a:cs typeface="AngsanaUPC" pitchFamily="18" charset="-34"/>
              </a:rPr>
              <a:t>It is done to measure: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Blood gases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pH</a:t>
            </a:r>
          </a:p>
          <a:p>
            <a:pPr indent="-382588" eaLnBrk="1" hangingPunct="1">
              <a:buFont typeface="Wingdings" pitchFamily="2" charset="2"/>
              <a:buChar char="§"/>
            </a:pPr>
            <a:endParaRPr lang="en-US" sz="2400" b="1" dirty="0">
              <a:solidFill>
                <a:srgbClr val="0070C0"/>
              </a:solidFill>
              <a:latin typeface="Candara" pitchFamily="34" charset="0"/>
              <a:cs typeface="AngsanaUPC" pitchFamily="18" charset="-34"/>
            </a:endParaRPr>
          </a:p>
          <a:p>
            <a:pPr indent="-382588" eaLnBrk="1" hangingPunct="1">
              <a:buFont typeface="Wingdings" pitchFamily="2" charset="2"/>
              <a:buChar char="§"/>
            </a:pPr>
            <a:r>
              <a:rPr lang="en-US" b="1" dirty="0">
                <a:solidFill>
                  <a:srgbClr val="002060"/>
                </a:solidFill>
                <a:latin typeface="Candara" pitchFamily="34" charset="0"/>
                <a:cs typeface="AngsanaUPC" pitchFamily="18" charset="-34"/>
              </a:rPr>
              <a:t>Sites: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Radial artery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Brachial artery</a:t>
            </a:r>
          </a:p>
          <a:p>
            <a:pPr lvl="1" indent="-382588" eaLnBrk="1" hangingPunct="1">
              <a:buFont typeface="Wingdings" pitchFamily="2" charset="2"/>
              <a:buChar char="Ø"/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AngsanaUPC" pitchFamily="18" charset="-34"/>
              </a:rPr>
              <a:t>Femoral artery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Process  of phlebotomy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750488"/>
          </a:xfrm>
        </p:spPr>
        <p:txBody>
          <a:bodyPr>
            <a:normAutofit/>
          </a:bodyPr>
          <a:lstStyle/>
          <a:p>
            <a:pPr marL="514350" indent="-514350" algn="l">
              <a:buAutoNum type="arabicParenR"/>
            </a:pPr>
            <a:r>
              <a:rPr lang="en-IN" dirty="0"/>
              <a:t>Prepare your trolley </a:t>
            </a:r>
          </a:p>
          <a:p>
            <a:pPr marL="514350" indent="-514350" algn="l">
              <a:buAutoNum type="arabicParenR"/>
            </a:pPr>
            <a:r>
              <a:rPr lang="en-IN" dirty="0"/>
              <a:t>Calculate the collection criteria's </a:t>
            </a:r>
          </a:p>
          <a:p>
            <a:pPr marL="514350" indent="-514350" algn="l">
              <a:buAutoNum type="arabicParenR"/>
            </a:pPr>
            <a:r>
              <a:rPr lang="en-IN" dirty="0"/>
              <a:t>Make a friendly relation with patient/donor</a:t>
            </a:r>
          </a:p>
          <a:p>
            <a:pPr marL="514350" indent="-514350" algn="l">
              <a:buAutoNum type="arabicParenR"/>
            </a:pPr>
            <a:r>
              <a:rPr lang="en-IN" dirty="0"/>
              <a:t>Make sure the identification of patient </a:t>
            </a:r>
          </a:p>
          <a:p>
            <a:pPr marL="514350" indent="-514350" algn="l">
              <a:buAutoNum type="arabicParenR"/>
            </a:pPr>
            <a:r>
              <a:rPr lang="en-IN" dirty="0"/>
              <a:t>Make the donor comfortable </a:t>
            </a:r>
          </a:p>
          <a:p>
            <a:pPr marL="514350" indent="-514350" algn="l">
              <a:buAutoNum type="arabicParenR"/>
            </a:pPr>
            <a:r>
              <a:rPr lang="en-IN" dirty="0"/>
              <a:t>Collect the samples as require </a:t>
            </a:r>
          </a:p>
          <a:p>
            <a:pPr marL="514350" indent="-514350">
              <a:buAutoNum type="arabicParenR"/>
            </a:pPr>
            <a:endParaRPr lang="en-IN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110</TotalTime>
  <Words>385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Cambria</vt:lpstr>
      <vt:lpstr>Candara</vt:lpstr>
      <vt:lpstr>Century Gothic</vt:lpstr>
      <vt:lpstr>Eras Demi ITC</vt:lpstr>
      <vt:lpstr>Verdana</vt:lpstr>
      <vt:lpstr>Wingdings</vt:lpstr>
      <vt:lpstr>Wingdings 2</vt:lpstr>
      <vt:lpstr>Verve</vt:lpstr>
      <vt:lpstr>COLLECTION,TRANSPORT AND PROCESSING OF CLINICAL SPECIMENS:BLOOD</vt:lpstr>
      <vt:lpstr>Contains </vt:lpstr>
      <vt:lpstr>ABOUT BLOOD</vt:lpstr>
      <vt:lpstr>Composition of blood </vt:lpstr>
      <vt:lpstr>METHOD OF COLLECTION</vt:lpstr>
      <vt:lpstr>CAPILLARY BLOOD</vt:lpstr>
      <vt:lpstr>VENOUS BLOOD COLLECTION</vt:lpstr>
      <vt:lpstr>ARTERIAL BLOOD COLLECTION</vt:lpstr>
      <vt:lpstr>Process  of phlebotomy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COLLECTION,TRANSPORT AND PROCESSIN</dc:title>
  <dc:creator>Windows User</dc:creator>
  <cp:lastModifiedBy>pooja chavan</cp:lastModifiedBy>
  <cp:revision>15</cp:revision>
  <dcterms:created xsi:type="dcterms:W3CDTF">2019-03-19T05:38:27Z</dcterms:created>
  <dcterms:modified xsi:type="dcterms:W3CDTF">2020-08-17T09:38:47Z</dcterms:modified>
</cp:coreProperties>
</file>