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9" r:id="rId2"/>
    <p:sldId id="290" r:id="rId3"/>
    <p:sldId id="257" r:id="rId4"/>
    <p:sldId id="262" r:id="rId5"/>
    <p:sldId id="260" r:id="rId6"/>
    <p:sldId id="261" r:id="rId7"/>
    <p:sldId id="263" r:id="rId8"/>
    <p:sldId id="264" r:id="rId9"/>
    <p:sldId id="311" r:id="rId10"/>
    <p:sldId id="310" r:id="rId11"/>
    <p:sldId id="265" r:id="rId12"/>
    <p:sldId id="267" r:id="rId13"/>
    <p:sldId id="268" r:id="rId14"/>
    <p:sldId id="318" r:id="rId15"/>
    <p:sldId id="319" r:id="rId16"/>
    <p:sldId id="320" r:id="rId17"/>
    <p:sldId id="321" r:id="rId18"/>
    <p:sldId id="322" r:id="rId19"/>
    <p:sldId id="323" r:id="rId20"/>
    <p:sldId id="324" r:id="rId21"/>
    <p:sldId id="325" r:id="rId22"/>
    <p:sldId id="266" r:id="rId23"/>
    <p:sldId id="269" r:id="rId24"/>
    <p:sldId id="270" r:id="rId25"/>
    <p:sldId id="271" r:id="rId26"/>
    <p:sldId id="315" r:id="rId27"/>
    <p:sldId id="316" r:id="rId28"/>
    <p:sldId id="272" r:id="rId29"/>
    <p:sldId id="273" r:id="rId30"/>
    <p:sldId id="274" r:id="rId31"/>
    <p:sldId id="275" r:id="rId32"/>
    <p:sldId id="317" r:id="rId33"/>
    <p:sldId id="283" r:id="rId34"/>
    <p:sldId id="284" r:id="rId35"/>
    <p:sldId id="285" r:id="rId36"/>
    <p:sldId id="286" r:id="rId37"/>
    <p:sldId id="287" r:id="rId38"/>
    <p:sldId id="288" r:id="rId39"/>
    <p:sldId id="291" r:id="rId40"/>
    <p:sldId id="293" r:id="rId41"/>
    <p:sldId id="326" r:id="rId42"/>
    <p:sldId id="327" r:id="rId43"/>
    <p:sldId id="328" r:id="rId44"/>
    <p:sldId id="329" r:id="rId45"/>
    <p:sldId id="330" r:id="rId46"/>
    <p:sldId id="294" r:id="rId47"/>
    <p:sldId id="312"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A499A0FC-A2E0-4827-A026-13B395610788}" type="datetimeFigureOut">
              <a:rPr lang="en-US" smtClean="0"/>
              <a:pPr/>
              <a:t>8/13/2020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285E6FE-6476-4601-B7C8-D1DC7877343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99A0FC-A2E0-4827-A026-13B395610788}"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5E6FE-6476-4601-B7C8-D1DC787734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99A0FC-A2E0-4827-A026-13B395610788}" type="datetimeFigureOut">
              <a:rPr lang="en-US" smtClean="0"/>
              <a:pPr/>
              <a:t>8/13/2020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5E6FE-6476-4601-B7C8-D1DC787734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A499A0FC-A2E0-4827-A026-13B395610788}" type="datetimeFigureOut">
              <a:rPr lang="en-US" smtClean="0"/>
              <a:pPr/>
              <a:t>8/13/2020</a:t>
            </a:fld>
            <a:endParaRPr lang="en-US"/>
          </a:p>
        </p:txBody>
      </p:sp>
      <p:sp>
        <p:nvSpPr>
          <p:cNvPr id="9" name="Slide Number Placeholder 8"/>
          <p:cNvSpPr>
            <a:spLocks noGrp="1"/>
          </p:cNvSpPr>
          <p:nvPr>
            <p:ph type="sldNum" sz="quarter" idx="15"/>
          </p:nvPr>
        </p:nvSpPr>
        <p:spPr/>
        <p:txBody>
          <a:bodyPr rtlCol="0"/>
          <a:lstStyle/>
          <a:p>
            <a:fld id="{4285E6FE-6476-4601-B7C8-D1DC78773436}"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A499A0FC-A2E0-4827-A026-13B395610788}" type="datetimeFigureOut">
              <a:rPr lang="en-US" smtClean="0"/>
              <a:pPr/>
              <a:t>8/13/2020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285E6FE-6476-4601-B7C8-D1DC7877343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499A0FC-A2E0-4827-A026-13B395610788}" type="datetimeFigureOut">
              <a:rPr lang="en-US" smtClean="0"/>
              <a:pPr/>
              <a:t>8/13/2020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5E6FE-6476-4601-B7C8-D1DC78773436}"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A499A0FC-A2E0-4827-A026-13B395610788}" type="datetimeFigureOut">
              <a:rPr lang="en-US" smtClean="0"/>
              <a:pPr/>
              <a:t>8/13/2020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5E6FE-6476-4601-B7C8-D1DC78773436}"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A499A0FC-A2E0-4827-A026-13B395610788}" type="datetimeFigureOut">
              <a:rPr lang="en-US" smtClean="0"/>
              <a:pPr/>
              <a:t>8/13/2020</a:t>
            </a:fld>
            <a:endParaRPr lang="en-US"/>
          </a:p>
        </p:txBody>
      </p:sp>
      <p:sp>
        <p:nvSpPr>
          <p:cNvPr id="7" name="Slide Number Placeholder 6"/>
          <p:cNvSpPr>
            <a:spLocks noGrp="1"/>
          </p:cNvSpPr>
          <p:nvPr>
            <p:ph type="sldNum" sz="quarter" idx="11"/>
          </p:nvPr>
        </p:nvSpPr>
        <p:spPr/>
        <p:txBody>
          <a:bodyPr rtlCol="0"/>
          <a:lstStyle/>
          <a:p>
            <a:fld id="{4285E6FE-6476-4601-B7C8-D1DC78773436}"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9A0FC-A2E0-4827-A026-13B395610788}" type="datetimeFigureOut">
              <a:rPr lang="en-US" smtClean="0"/>
              <a:pPr/>
              <a:t>8/13/2020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5E6FE-6476-4601-B7C8-D1DC787734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499A0FC-A2E0-4827-A026-13B395610788}" type="datetimeFigureOut">
              <a:rPr lang="en-US" smtClean="0"/>
              <a:pPr/>
              <a:t>8/13/2020</a:t>
            </a:fld>
            <a:endParaRPr lang="en-US"/>
          </a:p>
        </p:txBody>
      </p:sp>
      <p:sp>
        <p:nvSpPr>
          <p:cNvPr id="22" name="Slide Number Placeholder 21"/>
          <p:cNvSpPr>
            <a:spLocks noGrp="1"/>
          </p:cNvSpPr>
          <p:nvPr>
            <p:ph type="sldNum" sz="quarter" idx="15"/>
          </p:nvPr>
        </p:nvSpPr>
        <p:spPr/>
        <p:txBody>
          <a:bodyPr rtlCol="0"/>
          <a:lstStyle/>
          <a:p>
            <a:fld id="{4285E6FE-6476-4601-B7C8-D1DC78773436}"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499A0FC-A2E0-4827-A026-13B395610788}" type="datetimeFigureOut">
              <a:rPr lang="en-US" smtClean="0"/>
              <a:pPr/>
              <a:t>8/13/2020</a:t>
            </a:fld>
            <a:endParaRPr lang="en-US"/>
          </a:p>
        </p:txBody>
      </p:sp>
      <p:sp>
        <p:nvSpPr>
          <p:cNvPr id="18" name="Slide Number Placeholder 17"/>
          <p:cNvSpPr>
            <a:spLocks noGrp="1"/>
          </p:cNvSpPr>
          <p:nvPr>
            <p:ph type="sldNum" sz="quarter" idx="11"/>
          </p:nvPr>
        </p:nvSpPr>
        <p:spPr/>
        <p:txBody>
          <a:bodyPr rtlCol="0"/>
          <a:lstStyle/>
          <a:p>
            <a:fld id="{4285E6FE-6476-4601-B7C8-D1DC78773436}"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499A0FC-A2E0-4827-A026-13B395610788}" type="datetimeFigureOut">
              <a:rPr lang="en-US" smtClean="0"/>
              <a:pPr/>
              <a:t>8/13/2020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285E6FE-6476-4601-B7C8-D1DC787734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8418" y="1143000"/>
            <a:ext cx="7924800" cy="1894362"/>
          </a:xfrm>
        </p:spPr>
        <p:txBody>
          <a:bodyPr>
            <a:noAutofit/>
          </a:bodyPr>
          <a:lstStyle/>
          <a:p>
            <a:r>
              <a:rPr lang="en-US" sz="7200" dirty="0" smtClean="0">
                <a:solidFill>
                  <a:schemeClr val="tx1"/>
                </a:solidFill>
                <a:latin typeface="Ebrima" pitchFamily="2" charset="0"/>
                <a:ea typeface="Ebrima" pitchFamily="2" charset="0"/>
                <a:cs typeface="Ebrima" pitchFamily="2" charset="0"/>
              </a:rPr>
              <a:t>SCHIZOPHRENIA</a:t>
            </a:r>
            <a:endParaRPr lang="en-US" sz="7200" dirty="0">
              <a:solidFill>
                <a:schemeClr val="tx1"/>
              </a:solidFill>
              <a:latin typeface="Ebrima" pitchFamily="2" charset="0"/>
              <a:ea typeface="Ebrima" pitchFamily="2" charset="0"/>
              <a:cs typeface="Ebrima" pitchFamily="2" charset="0"/>
            </a:endParaRPr>
          </a:p>
        </p:txBody>
      </p:sp>
      <p:sp>
        <p:nvSpPr>
          <p:cNvPr id="3" name="Rectangle 2"/>
          <p:cNvSpPr/>
          <p:nvPr/>
        </p:nvSpPr>
        <p:spPr>
          <a:xfrm>
            <a:off x="5216525" y="5029200"/>
            <a:ext cx="36576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Prepared by: </a:t>
            </a:r>
          </a:p>
          <a:p>
            <a:pPr algn="ctr">
              <a:defRPr/>
            </a:pPr>
            <a:r>
              <a:rPr lang="en-US" sz="1600" b="1" dirty="0" smtClean="0">
                <a:solidFill>
                  <a:schemeClr val="tx1"/>
                </a:solidFill>
              </a:rPr>
              <a:t>Mrs. </a:t>
            </a:r>
            <a:r>
              <a:rPr lang="en-US" sz="1600" b="1" dirty="0" err="1" smtClean="0">
                <a:solidFill>
                  <a:schemeClr val="tx1"/>
                </a:solidFill>
              </a:rPr>
              <a:t>Bhoomika</a:t>
            </a:r>
            <a:r>
              <a:rPr lang="en-US" sz="1600" b="1" dirty="0" smtClean="0">
                <a:solidFill>
                  <a:schemeClr val="tx1"/>
                </a:solidFill>
              </a:rPr>
              <a:t> Patel</a:t>
            </a:r>
            <a:endParaRPr lang="en-US" sz="1600" b="1" dirty="0">
              <a:solidFill>
                <a:schemeClr val="tx1"/>
              </a:solidFill>
            </a:endParaRPr>
          </a:p>
          <a:p>
            <a:pPr algn="ctr">
              <a:defRPr/>
            </a:pPr>
            <a:r>
              <a:rPr lang="en-US" sz="1600" b="1" dirty="0" smtClean="0">
                <a:solidFill>
                  <a:schemeClr val="tx1"/>
                </a:solidFill>
              </a:rPr>
              <a:t>Assistant </a:t>
            </a:r>
            <a:r>
              <a:rPr lang="en-US" sz="1600" b="1" dirty="0">
                <a:solidFill>
                  <a:schemeClr val="tx1"/>
                </a:solidFill>
              </a:rPr>
              <a:t>Professor</a:t>
            </a:r>
          </a:p>
          <a:p>
            <a:pPr algn="ctr">
              <a:defRPr/>
            </a:pPr>
            <a:r>
              <a:rPr lang="en-US" sz="1400" b="1" dirty="0">
                <a:solidFill>
                  <a:schemeClr val="tx1"/>
                </a:solidFill>
              </a:rPr>
              <a:t>Department of Mental health nursing</a:t>
            </a:r>
          </a:p>
          <a:p>
            <a:pPr algn="ctr">
              <a:defRPr/>
            </a:pPr>
            <a:r>
              <a:rPr lang="en-US" sz="1400" b="1" dirty="0" err="1">
                <a:solidFill>
                  <a:schemeClr val="tx1"/>
                </a:solidFill>
              </a:rPr>
              <a:t>Sumandeep</a:t>
            </a:r>
            <a:r>
              <a:rPr lang="en-US" sz="1400" b="1" dirty="0">
                <a:solidFill>
                  <a:schemeClr val="tx1"/>
                </a:solidFill>
              </a:rPr>
              <a:t> Nursing college</a:t>
            </a:r>
          </a:p>
          <a:p>
            <a:pPr algn="ctr">
              <a:defRPr/>
            </a:pPr>
            <a:endParaRPr lang="en-US" sz="1400" b="1" dirty="0">
              <a:solidFill>
                <a:schemeClr val="tx1"/>
              </a:solidFill>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0"/>
            <a:ext cx="173355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G:\SAHAJANAND\Scon. classes suresh's\Psychiatry\6th UNIT Schizo\Unit-VI Full Schizophrenia (Suresh)\aslide24.gif"/>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853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229600" cy="6324600"/>
          </a:xfrm>
        </p:spPr>
        <p:txBody>
          <a:bodyPr>
            <a:normAutofit lnSpcReduction="10000"/>
          </a:bodyPr>
          <a:lstStyle/>
          <a:p>
            <a:pPr marL="448056" lvl="1" indent="-384048">
              <a:buSzPct val="80000"/>
              <a:buFont typeface="Wingdings 2"/>
              <a:buChar char=""/>
            </a:pPr>
            <a:r>
              <a:rPr lang="en-US" sz="2800" b="1" dirty="0" smtClean="0">
                <a:latin typeface="Footlight MT Light" pitchFamily="18" charset="0"/>
              </a:rPr>
              <a:t>Serotonin, nor epinephrine, serotonin, acetylcholine and </a:t>
            </a:r>
            <a:r>
              <a:rPr lang="en-US" sz="2800" b="1" dirty="0" err="1" smtClean="0">
                <a:latin typeface="Footlight MT Light" pitchFamily="18" charset="0"/>
              </a:rPr>
              <a:t>Gaba</a:t>
            </a:r>
            <a:r>
              <a:rPr lang="en-US" sz="2800" b="1" dirty="0" smtClean="0">
                <a:latin typeface="Footlight MT Light" pitchFamily="18" charset="0"/>
              </a:rPr>
              <a:t>, </a:t>
            </a:r>
            <a:r>
              <a:rPr lang="en-US" sz="2800" b="1" dirty="0" err="1" smtClean="0">
                <a:latin typeface="Footlight MT Light" pitchFamily="18" charset="0"/>
              </a:rPr>
              <a:t>Neuroregulators</a:t>
            </a:r>
            <a:r>
              <a:rPr lang="en-US" sz="2800" b="1" dirty="0" smtClean="0">
                <a:latin typeface="Footlight MT Light" pitchFamily="18" charset="0"/>
              </a:rPr>
              <a:t> </a:t>
            </a:r>
            <a:r>
              <a:rPr lang="en-US" sz="2400" b="1" dirty="0" smtClean="0">
                <a:latin typeface="Footlight MT Light" pitchFamily="18" charset="0"/>
              </a:rPr>
              <a:t>(Prostaglandin, Endorphins)</a:t>
            </a:r>
          </a:p>
          <a:p>
            <a:pPr marL="0" indent="0">
              <a:buNone/>
            </a:pPr>
            <a:r>
              <a:rPr lang="en-US" sz="3200" dirty="0">
                <a:solidFill>
                  <a:srgbClr val="FF0000"/>
                </a:solidFill>
                <a:latin typeface="Footlight MT Light" pitchFamily="18" charset="0"/>
              </a:rPr>
              <a:t>C</a:t>
            </a:r>
            <a:r>
              <a:rPr lang="en-US" sz="3200" dirty="0" smtClean="0">
                <a:solidFill>
                  <a:srgbClr val="FF0000"/>
                </a:solidFill>
                <a:latin typeface="Footlight MT Light" pitchFamily="18" charset="0"/>
              </a:rPr>
              <a:t>. </a:t>
            </a:r>
            <a:r>
              <a:rPr lang="en-US" sz="3200" b="1" dirty="0" smtClean="0">
                <a:solidFill>
                  <a:srgbClr val="FF0000"/>
                </a:solidFill>
                <a:latin typeface="Footlight MT Light" pitchFamily="18" charset="0"/>
              </a:rPr>
              <a:t>NEUROSTRUCTURAL: </a:t>
            </a:r>
          </a:p>
          <a:p>
            <a:pPr>
              <a:buFont typeface="Wingdings" pitchFamily="2" charset="2"/>
              <a:buChar char="§"/>
            </a:pPr>
            <a:r>
              <a:rPr lang="en-US" sz="3200" b="1" dirty="0" smtClean="0">
                <a:latin typeface="Footlight MT Light" pitchFamily="18" charset="0"/>
              </a:rPr>
              <a:t>Prefrontal cortex and limbic cortex </a:t>
            </a:r>
          </a:p>
          <a:p>
            <a:pPr>
              <a:buFont typeface="Wingdings" pitchFamily="2" charset="2"/>
              <a:buChar char="§"/>
            </a:pPr>
            <a:r>
              <a:rPr lang="en-US" sz="3200" b="1" dirty="0" smtClean="0">
                <a:latin typeface="Footlight MT Light" pitchFamily="18" charset="0"/>
              </a:rPr>
              <a:t>Decreased brain volume, larger third and lateral ventricles, atrophy in frontal lobe, cerebellum and limbic structures.</a:t>
            </a:r>
          </a:p>
          <a:p>
            <a:pPr>
              <a:buFont typeface="Wingdings" pitchFamily="2" charset="2"/>
              <a:buChar char="§"/>
            </a:pPr>
            <a:r>
              <a:rPr lang="en-US" sz="3200" b="1" dirty="0" smtClean="0">
                <a:latin typeface="Footlight MT Light" pitchFamily="18" charset="0"/>
              </a:rPr>
              <a:t>Increased size of sulci on the surface</a:t>
            </a:r>
          </a:p>
          <a:p>
            <a:pPr marL="0" indent="0">
              <a:buNone/>
            </a:pPr>
            <a:r>
              <a:rPr lang="en-US" sz="3200" b="1" dirty="0">
                <a:solidFill>
                  <a:srgbClr val="FF0000"/>
                </a:solidFill>
                <a:latin typeface="Footlight MT Light" pitchFamily="18" charset="0"/>
              </a:rPr>
              <a:t>D</a:t>
            </a:r>
            <a:r>
              <a:rPr lang="en-US" sz="3200" b="1" dirty="0" smtClean="0">
                <a:solidFill>
                  <a:srgbClr val="FF0000"/>
                </a:solidFill>
                <a:latin typeface="Footlight MT Light" pitchFamily="18" charset="0"/>
              </a:rPr>
              <a:t>. PERINATAL RISK FACTORS </a:t>
            </a:r>
          </a:p>
          <a:p>
            <a:pPr>
              <a:buFont typeface="Wingdings" pitchFamily="2" charset="2"/>
              <a:buChar char="§"/>
            </a:pPr>
            <a:r>
              <a:rPr lang="en-US" sz="3200" b="1" dirty="0" smtClean="0">
                <a:latin typeface="Footlight MT Light" pitchFamily="18" charset="0"/>
              </a:rPr>
              <a:t>Maternal influenza, birth during late winter or early spring, complications in delivery</a:t>
            </a:r>
          </a:p>
          <a:p>
            <a:pPr>
              <a:buFont typeface="Wingdings" pitchFamily="2" charset="2"/>
              <a:buChar char="§"/>
            </a:pPr>
            <a:r>
              <a:rPr lang="en-US" sz="3200" b="1" dirty="0" smtClean="0">
                <a:solidFill>
                  <a:srgbClr val="FF0000"/>
                </a:solidFill>
                <a:latin typeface="Footlight MT Light" pitchFamily="18" charset="0"/>
              </a:rPr>
              <a:t>Physical condition </a:t>
            </a:r>
          </a:p>
        </p:txBody>
      </p:sp>
    </p:spTree>
  </p:cSld>
  <p:clrMapOvr>
    <a:masterClrMapping/>
  </p:clrMapOvr>
  <p:transition>
    <p:blind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US" b="1" dirty="0" smtClean="0">
                <a:solidFill>
                  <a:srgbClr val="FF0000"/>
                </a:solidFill>
                <a:latin typeface="Footlight MT Light" pitchFamily="18" charset="0"/>
              </a:rPr>
              <a:t>2. PSYCHODYNAMIC</a:t>
            </a:r>
            <a:endParaRPr lang="en-US" b="1" dirty="0">
              <a:solidFill>
                <a:srgbClr val="FF0000"/>
              </a:solidFill>
              <a:latin typeface="Footlight MT Light" pitchFamily="18" charset="0"/>
            </a:endParaRPr>
          </a:p>
        </p:txBody>
      </p:sp>
      <p:sp>
        <p:nvSpPr>
          <p:cNvPr id="3" name="Content Placeholder 2"/>
          <p:cNvSpPr>
            <a:spLocks noGrp="1"/>
          </p:cNvSpPr>
          <p:nvPr>
            <p:ph sz="quarter" idx="1"/>
          </p:nvPr>
        </p:nvSpPr>
        <p:spPr>
          <a:xfrm>
            <a:off x="457200" y="1066800"/>
            <a:ext cx="8229600" cy="5562600"/>
          </a:xfrm>
        </p:spPr>
        <p:txBody>
          <a:bodyPr>
            <a:normAutofit/>
          </a:bodyPr>
          <a:lstStyle/>
          <a:p>
            <a:r>
              <a:rPr lang="en-US" b="1" dirty="0" smtClean="0">
                <a:latin typeface="Footlight MT Light" pitchFamily="18" charset="0"/>
              </a:rPr>
              <a:t>DEVELOPMENTAL THEORIES: Regression to the oral stage of psychosexual development by using Denial, projection and reaction formation. Poor ego, superego </a:t>
            </a:r>
            <a:r>
              <a:rPr lang="en-US" b="1" dirty="0" err="1" smtClean="0">
                <a:latin typeface="Footlight MT Light" pitchFamily="18" charset="0"/>
              </a:rPr>
              <a:t>dominency</a:t>
            </a:r>
            <a:r>
              <a:rPr lang="en-US" b="1" dirty="0" smtClean="0">
                <a:latin typeface="Footlight MT Light" pitchFamily="18" charset="0"/>
              </a:rPr>
              <a:t>, id </a:t>
            </a:r>
            <a:r>
              <a:rPr lang="en-US" b="1" dirty="0" err="1" smtClean="0">
                <a:latin typeface="Footlight MT Light" pitchFamily="18" charset="0"/>
              </a:rPr>
              <a:t>behaviour</a:t>
            </a:r>
            <a:endParaRPr lang="en-US" b="1" dirty="0" smtClean="0">
              <a:latin typeface="Footlight MT Light" pitchFamily="18" charset="0"/>
            </a:endParaRPr>
          </a:p>
          <a:p>
            <a:pPr marL="0" indent="0">
              <a:buNone/>
            </a:pPr>
            <a:endParaRPr lang="en-US" dirty="0" smtClean="0">
              <a:latin typeface="Footlight MT Light" pitchFamily="18" charset="0"/>
            </a:endParaRPr>
          </a:p>
          <a:p>
            <a:r>
              <a:rPr lang="en-US" b="1" dirty="0" smtClean="0">
                <a:latin typeface="Footlight MT Light" pitchFamily="18" charset="0"/>
              </a:rPr>
              <a:t>FAMILY THEORIES: MOTHER CHILD RELATIONSHIP, DYSFUNCTIONAL FAMILY SYSTEM, DOUBLE BLIND COMMUNICATION</a:t>
            </a:r>
          </a:p>
          <a:p>
            <a:pPr marL="0" indent="0">
              <a:buNone/>
            </a:pPr>
            <a:endParaRPr lang="en-US" b="1" dirty="0" smtClean="0">
              <a:latin typeface="Footlight MT Light" pitchFamily="18" charset="0"/>
            </a:endParaRPr>
          </a:p>
          <a:p>
            <a:pPr marL="0" indent="0">
              <a:buNone/>
            </a:pPr>
            <a:r>
              <a:rPr lang="en-US" b="1" dirty="0" smtClean="0">
                <a:solidFill>
                  <a:srgbClr val="FF0000"/>
                </a:solidFill>
                <a:latin typeface="Footlight MT Light" pitchFamily="18" charset="0"/>
              </a:rPr>
              <a:t>3. VUNERABILITY STRESS MODEL </a:t>
            </a:r>
          </a:p>
          <a:p>
            <a:pPr marL="0" indent="0">
              <a:buNone/>
            </a:pPr>
            <a:endParaRPr lang="en-US" b="1" dirty="0" smtClean="0">
              <a:solidFill>
                <a:srgbClr val="FF0000"/>
              </a:solidFill>
              <a:latin typeface="Footlight MT Light" pitchFamily="18" charset="0"/>
            </a:endParaRPr>
          </a:p>
          <a:p>
            <a:pPr marL="0" indent="0">
              <a:buNone/>
            </a:pPr>
            <a:r>
              <a:rPr lang="en-US" b="1" dirty="0" smtClean="0">
                <a:solidFill>
                  <a:srgbClr val="FF0000"/>
                </a:solidFill>
                <a:latin typeface="Footlight MT Light" pitchFamily="18" charset="0"/>
              </a:rPr>
              <a:t>4. SOCIAL FACTORS</a:t>
            </a:r>
            <a:endParaRPr lang="en-US" b="1" dirty="0">
              <a:solidFill>
                <a:srgbClr val="FF0000"/>
              </a:solidFill>
              <a:latin typeface="Footlight MT Light"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SURESH\Desktop\causes.img_1839.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SCHINEIDER’S SYMPTOMS- 1959</a:t>
            </a:r>
            <a:endParaRPr lang="en-US" b="1" dirty="0">
              <a:solidFill>
                <a:schemeClr val="tx1"/>
              </a:solidFill>
            </a:endParaRPr>
          </a:p>
        </p:txBody>
      </p:sp>
      <p:sp>
        <p:nvSpPr>
          <p:cNvPr id="3" name="Content Placeholder 2"/>
          <p:cNvSpPr>
            <a:spLocks noGrp="1"/>
          </p:cNvSpPr>
          <p:nvPr>
            <p:ph sz="quarter" idx="1"/>
          </p:nvPr>
        </p:nvSpPr>
        <p:spPr>
          <a:xfrm>
            <a:off x="457200" y="1882808"/>
            <a:ext cx="8534400" cy="4822792"/>
          </a:xfrm>
        </p:spPr>
        <p:txBody>
          <a:bodyPr>
            <a:normAutofit/>
          </a:bodyPr>
          <a:lstStyle/>
          <a:p>
            <a:r>
              <a:rPr lang="en-US" dirty="0" smtClean="0"/>
              <a:t>AUDIBLE TTHOUGHTS OR THOUGHT ECHO</a:t>
            </a:r>
          </a:p>
          <a:p>
            <a:r>
              <a:rPr lang="en-US" dirty="0" smtClean="0"/>
              <a:t>HALLUCINATORY VOICES</a:t>
            </a:r>
          </a:p>
          <a:p>
            <a:r>
              <a:rPr lang="en-US" dirty="0" smtClean="0"/>
              <a:t>THOUGHT WITHDRAWAL</a:t>
            </a:r>
          </a:p>
          <a:p>
            <a:r>
              <a:rPr lang="en-US" dirty="0" smtClean="0"/>
              <a:t>THOUGHT INSERTION</a:t>
            </a:r>
          </a:p>
          <a:p>
            <a:r>
              <a:rPr lang="en-US" dirty="0" smtClean="0"/>
              <a:t>THOUGHT BROADCASTING</a:t>
            </a:r>
          </a:p>
          <a:p>
            <a:r>
              <a:rPr lang="en-US" dirty="0" smtClean="0"/>
              <a:t>DELUSIONAL PERCEPTION</a:t>
            </a:r>
          </a:p>
          <a:p>
            <a:r>
              <a:rPr lang="en-US" dirty="0" smtClean="0"/>
              <a:t>SOMATIC PASSIVITY</a:t>
            </a:r>
          </a:p>
          <a:p>
            <a:r>
              <a:rPr lang="en-US" dirty="0" smtClean="0"/>
              <a:t>MADE VOLITION OR ACT, MADE IMPULSES</a:t>
            </a:r>
          </a:p>
          <a:p>
            <a:r>
              <a:rPr lang="en-US" dirty="0" smtClean="0"/>
              <a:t>MADE FEELINGS OR AFFECT</a:t>
            </a:r>
          </a:p>
          <a:p>
            <a:endParaRPr lang="en-US" dirty="0" smtClean="0"/>
          </a:p>
          <a:p>
            <a:endParaRPr lang="en-US" dirty="0" smtClean="0"/>
          </a:p>
        </p:txBody>
      </p:sp>
    </p:spTree>
    <p:extLst>
      <p:ext uri="{BB962C8B-B14F-4D97-AF65-F5344CB8AC3E}">
        <p14:creationId xmlns:p14="http://schemas.microsoft.com/office/powerpoint/2010/main" val="3281115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SYMPTOMS: </a:t>
            </a:r>
            <a:r>
              <a:rPr lang="en-US" b="1" dirty="0" err="1" smtClean="0">
                <a:solidFill>
                  <a:schemeClr val="tx1"/>
                </a:solidFill>
              </a:rPr>
              <a:t>Bleuler’s</a:t>
            </a:r>
            <a:r>
              <a:rPr lang="en-US" b="1" dirty="0" smtClean="0">
                <a:solidFill>
                  <a:schemeClr val="tx1"/>
                </a:solidFill>
              </a:rPr>
              <a:t> four A- 1857-1939</a:t>
            </a:r>
            <a:endParaRPr lang="en-US" b="1" dirty="0">
              <a:solidFill>
                <a:schemeClr val="tx1"/>
              </a:solidFill>
            </a:endParaRPr>
          </a:p>
        </p:txBody>
      </p:sp>
      <p:sp>
        <p:nvSpPr>
          <p:cNvPr id="3" name="Content Placeholder 2"/>
          <p:cNvSpPr>
            <a:spLocks noGrp="1"/>
          </p:cNvSpPr>
          <p:nvPr>
            <p:ph sz="quarter" idx="1"/>
          </p:nvPr>
        </p:nvSpPr>
        <p:spPr/>
        <p:txBody>
          <a:bodyPr/>
          <a:lstStyle/>
          <a:p>
            <a:endParaRPr lang="en-US" dirty="0" smtClean="0"/>
          </a:p>
          <a:p>
            <a:r>
              <a:rPr lang="en-US" dirty="0" smtClean="0"/>
              <a:t>AFFECTIVW DISTURBANCES</a:t>
            </a:r>
          </a:p>
          <a:p>
            <a:r>
              <a:rPr lang="en-US" dirty="0" smtClean="0"/>
              <a:t>AUTISTIC THINKING</a:t>
            </a:r>
          </a:p>
          <a:p>
            <a:r>
              <a:rPr lang="en-US" dirty="0" smtClean="0"/>
              <a:t>AMBIVALENCE</a:t>
            </a:r>
          </a:p>
          <a:p>
            <a:r>
              <a:rPr lang="en-US" dirty="0" smtClean="0"/>
              <a:t>ASSOCIATIVE LOOSNESS</a:t>
            </a:r>
          </a:p>
          <a:p>
            <a:endParaRPr lang="en-US" dirty="0"/>
          </a:p>
        </p:txBody>
      </p:sp>
    </p:spTree>
    <p:extLst>
      <p:ext uri="{BB962C8B-B14F-4D97-AF65-F5344CB8AC3E}">
        <p14:creationId xmlns:p14="http://schemas.microsoft.com/office/powerpoint/2010/main" val="202159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Footlight MT Light" pitchFamily="18" charset="0"/>
              </a:rPr>
              <a:t> </a:t>
            </a:r>
            <a:r>
              <a:rPr lang="en-US" b="1" dirty="0" smtClean="0">
                <a:solidFill>
                  <a:schemeClr val="tx1"/>
                </a:solidFill>
                <a:latin typeface="Footlight MT Light" pitchFamily="18" charset="0"/>
              </a:rPr>
              <a:t>OTHER SYMPTOMS</a:t>
            </a:r>
            <a:r>
              <a:rPr lang="en-US" b="1" dirty="0" smtClean="0">
                <a:latin typeface="Footlight MT Light" pitchFamily="18" charset="0"/>
              </a:rPr>
              <a:t/>
            </a:r>
            <a:br>
              <a:rPr lang="en-US" b="1" dirty="0" smtClean="0">
                <a:latin typeface="Footlight MT Light" pitchFamily="18" charset="0"/>
              </a:rPr>
            </a:br>
            <a:endParaRPr lang="en-US" dirty="0">
              <a:latin typeface="Footlight MT Light" pitchFamily="18" charset="0"/>
            </a:endParaRPr>
          </a:p>
        </p:txBody>
      </p:sp>
      <p:sp>
        <p:nvSpPr>
          <p:cNvPr id="3" name="Content Placeholder 2"/>
          <p:cNvSpPr>
            <a:spLocks noGrp="1"/>
          </p:cNvSpPr>
          <p:nvPr>
            <p:ph sz="quarter" idx="1"/>
          </p:nvPr>
        </p:nvSpPr>
        <p:spPr/>
        <p:txBody>
          <a:bodyPr/>
          <a:lstStyle/>
          <a:p>
            <a:r>
              <a:rPr lang="en-US" dirty="0" smtClean="0">
                <a:latin typeface="Footlight MT Light" pitchFamily="18" charset="0"/>
              </a:rPr>
              <a:t>Signs and symptoms of schizophrenia generally are divided into three categories — positive, negative and cognitive.</a:t>
            </a:r>
          </a:p>
          <a:p>
            <a:endParaRPr lang="en-US" dirty="0">
              <a:latin typeface="Footlight MT Light" pitchFamily="18" charset="0"/>
            </a:endParaRPr>
          </a:p>
        </p:txBody>
      </p:sp>
    </p:spTree>
    <p:extLst>
      <p:ext uri="{BB962C8B-B14F-4D97-AF65-F5344CB8AC3E}">
        <p14:creationId xmlns:p14="http://schemas.microsoft.com/office/powerpoint/2010/main" val="1158385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845208"/>
          </a:xfrm>
        </p:spPr>
        <p:txBody>
          <a:bodyPr/>
          <a:lstStyle/>
          <a:p>
            <a:pPr algn="ctr"/>
            <a:r>
              <a:rPr lang="en-US" sz="4000" b="1" dirty="0" smtClean="0">
                <a:latin typeface="Footlight MT Light" pitchFamily="18" charset="0"/>
              </a:rPr>
              <a:t>Positive symptoms</a:t>
            </a:r>
          </a:p>
          <a:p>
            <a:pPr lvl="1"/>
            <a:r>
              <a:rPr lang="en-US" sz="3200" dirty="0" smtClean="0">
                <a:latin typeface="Footlight MT Light" pitchFamily="18" charset="0"/>
              </a:rPr>
              <a:t>Positive symptoms are psychotic behaviors not seen in healthy people. People with positive symptoms often "lose touch" with reality. These symptoms can come and go. Sometimes they are severe and at other times hardly noticeable, depending on whether the individual is receiving treatment. </a:t>
            </a:r>
          </a:p>
          <a:p>
            <a:endParaRPr lang="en-US" sz="3200" dirty="0">
              <a:latin typeface="Footlight MT Light" pitchFamily="18" charset="0"/>
            </a:endParaRPr>
          </a:p>
        </p:txBody>
      </p:sp>
    </p:spTree>
    <p:extLst>
      <p:ext uri="{BB962C8B-B14F-4D97-AF65-F5344CB8AC3E}">
        <p14:creationId xmlns:p14="http://schemas.microsoft.com/office/powerpoint/2010/main" val="1683651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304800"/>
            <a:ext cx="8686800" cy="6324600"/>
          </a:xfrm>
        </p:spPr>
        <p:txBody>
          <a:bodyPr>
            <a:normAutofit/>
          </a:bodyPr>
          <a:lstStyle/>
          <a:p>
            <a:pPr marL="64008" indent="0" algn="ctr">
              <a:buNone/>
            </a:pPr>
            <a:r>
              <a:rPr lang="en-US" b="1" dirty="0" smtClean="0">
                <a:latin typeface="Footlight MT Light" pitchFamily="18" charset="0"/>
              </a:rPr>
              <a:t>POSITIVE SYMPTOMS</a:t>
            </a:r>
            <a:br>
              <a:rPr lang="en-US" b="1" dirty="0" smtClean="0">
                <a:latin typeface="Footlight MT Light" pitchFamily="18" charset="0"/>
              </a:rPr>
            </a:br>
            <a:r>
              <a:rPr lang="en-US" dirty="0" smtClean="0">
                <a:latin typeface="Footlight MT Light" pitchFamily="18" charset="0"/>
              </a:rPr>
              <a:t>In schizophrenia, positive symptoms reflect an excess or distortion of normal functions. These active, abnormal symptoms may include:</a:t>
            </a:r>
          </a:p>
          <a:p>
            <a:pPr marL="64008" indent="0" algn="ctr">
              <a:buNone/>
            </a:pPr>
            <a:endParaRPr lang="en-US" dirty="0" smtClean="0">
              <a:latin typeface="Footlight MT Light" pitchFamily="18" charset="0"/>
            </a:endParaRPr>
          </a:p>
          <a:p>
            <a:r>
              <a:rPr lang="en-US" b="1" dirty="0" smtClean="0">
                <a:latin typeface="Footlight MT Light" pitchFamily="18" charset="0"/>
              </a:rPr>
              <a:t>DELUSIONS</a:t>
            </a:r>
            <a:endParaRPr lang="en-US" dirty="0" smtClean="0">
              <a:latin typeface="Footlight MT Light" pitchFamily="18" charset="0"/>
            </a:endParaRPr>
          </a:p>
          <a:p>
            <a:r>
              <a:rPr lang="en-US" b="1" dirty="0" smtClean="0">
                <a:latin typeface="Footlight MT Light" pitchFamily="18" charset="0"/>
              </a:rPr>
              <a:t>HALLUCINATIONS</a:t>
            </a:r>
          </a:p>
          <a:p>
            <a:r>
              <a:rPr lang="en-US" b="1" dirty="0" smtClean="0">
                <a:latin typeface="Footlight MT Light" pitchFamily="18" charset="0"/>
              </a:rPr>
              <a:t>EXCITEMENT OR AGITATION</a:t>
            </a:r>
          </a:p>
          <a:p>
            <a:r>
              <a:rPr lang="en-US" b="1" dirty="0" smtClean="0">
                <a:latin typeface="Footlight MT Light" pitchFamily="18" charset="0"/>
              </a:rPr>
              <a:t>AGGRESSIVE BEHAVIOUR</a:t>
            </a:r>
          </a:p>
          <a:p>
            <a:r>
              <a:rPr lang="en-US" b="1" dirty="0" smtClean="0">
                <a:latin typeface="Footlight MT Light" pitchFamily="18" charset="0"/>
              </a:rPr>
              <a:t>SUSPICIOUSNESS</a:t>
            </a:r>
          </a:p>
          <a:p>
            <a:r>
              <a:rPr lang="en-US" b="1" dirty="0" smtClean="0">
                <a:latin typeface="Footlight MT Light" pitchFamily="18" charset="0"/>
              </a:rPr>
              <a:t>SUCIDAL TENDENCIES</a:t>
            </a:r>
            <a:endParaRPr lang="en-US" dirty="0" smtClean="0">
              <a:latin typeface="Footlight MT Light" pitchFamily="18" charset="0"/>
            </a:endParaRPr>
          </a:p>
        </p:txBody>
      </p:sp>
    </p:spTree>
    <p:extLst>
      <p:ext uri="{BB962C8B-B14F-4D97-AF65-F5344CB8AC3E}">
        <p14:creationId xmlns:p14="http://schemas.microsoft.com/office/powerpoint/2010/main" val="519114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Autofit/>
          </a:bodyPr>
          <a:lstStyle/>
          <a:p>
            <a:pPr algn="ctr"/>
            <a:r>
              <a:rPr lang="en-US" sz="2800" b="1" dirty="0" smtClean="0">
                <a:solidFill>
                  <a:schemeClr val="tx1"/>
                </a:solidFill>
                <a:latin typeface="Elephant" pitchFamily="18" charset="0"/>
              </a:rPr>
              <a:t>Negative symptoms</a:t>
            </a:r>
            <a:br>
              <a:rPr lang="en-US" sz="2800" b="1" dirty="0" smtClean="0">
                <a:solidFill>
                  <a:schemeClr val="tx1"/>
                </a:solidFill>
                <a:latin typeface="Elephant" pitchFamily="18" charset="0"/>
              </a:rPr>
            </a:br>
            <a:endParaRPr lang="en-US" sz="2800" dirty="0">
              <a:solidFill>
                <a:schemeClr val="tx1"/>
              </a:solidFill>
              <a:latin typeface="Elephant" pitchFamily="18" charset="0"/>
            </a:endParaRPr>
          </a:p>
        </p:txBody>
      </p:sp>
      <p:sp>
        <p:nvSpPr>
          <p:cNvPr id="3" name="Content Placeholder 2"/>
          <p:cNvSpPr>
            <a:spLocks noGrp="1"/>
          </p:cNvSpPr>
          <p:nvPr>
            <p:ph sz="quarter" idx="1"/>
          </p:nvPr>
        </p:nvSpPr>
        <p:spPr>
          <a:xfrm>
            <a:off x="228600" y="1066800"/>
            <a:ext cx="8686800" cy="5638800"/>
          </a:xfrm>
        </p:spPr>
        <p:txBody>
          <a:bodyPr>
            <a:normAutofit/>
          </a:bodyPr>
          <a:lstStyle/>
          <a:p>
            <a:pPr marL="64008" indent="0" algn="ctr">
              <a:buNone/>
            </a:pPr>
            <a:r>
              <a:rPr lang="en-US" dirty="0" smtClean="0">
                <a:latin typeface="Footlight MT Light" pitchFamily="18" charset="0"/>
              </a:rPr>
              <a:t> 	Negative symptoms are associated with disruptions to normal emotions and behaviors. These symptoms are harder to recognize as part of the disorder and can be mistaken for depression or other conditions. </a:t>
            </a:r>
          </a:p>
          <a:p>
            <a:pPr marL="64008" indent="0" algn="ctr">
              <a:buNone/>
            </a:pPr>
            <a:endParaRPr lang="en-US" dirty="0" smtClean="0">
              <a:latin typeface="Footlight MT Light" pitchFamily="18" charset="0"/>
            </a:endParaRPr>
          </a:p>
          <a:p>
            <a:r>
              <a:rPr lang="en-US" dirty="0" smtClean="0">
                <a:latin typeface="Footlight MT Light" pitchFamily="18" charset="0"/>
              </a:rPr>
              <a:t>ALOGIA (POVERTY OF SPEECH)</a:t>
            </a:r>
          </a:p>
          <a:p>
            <a:r>
              <a:rPr lang="en-US" dirty="0" smtClean="0">
                <a:latin typeface="Footlight MT Light" pitchFamily="18" charset="0"/>
              </a:rPr>
              <a:t>AFFECTIVE FLATTENING</a:t>
            </a:r>
          </a:p>
          <a:p>
            <a:r>
              <a:rPr lang="en-US" dirty="0" smtClean="0">
                <a:latin typeface="Footlight MT Light" pitchFamily="18" charset="0"/>
              </a:rPr>
              <a:t>ANHEDONIA (INABILITY TO EXPERIENCE THE PLEASURE)</a:t>
            </a:r>
          </a:p>
          <a:p>
            <a:r>
              <a:rPr lang="en-US" dirty="0" smtClean="0">
                <a:latin typeface="Footlight MT Light" pitchFamily="18" charset="0"/>
              </a:rPr>
              <a:t>ASSOCIALITY (LACK OF DESIRE TO FORM RELATIONSHIP)</a:t>
            </a:r>
          </a:p>
          <a:p>
            <a:r>
              <a:rPr lang="en-US" dirty="0" smtClean="0">
                <a:latin typeface="Footlight MT Light" pitchFamily="18" charset="0"/>
              </a:rPr>
              <a:t>AVOLITION (LACK OF MOTIVATION)</a:t>
            </a:r>
          </a:p>
          <a:p>
            <a:r>
              <a:rPr lang="en-US" dirty="0" smtClean="0">
                <a:latin typeface="Footlight MT Light" pitchFamily="18" charset="0"/>
              </a:rPr>
              <a:t>ATTENTION IMPAIRMENT</a:t>
            </a:r>
            <a:endParaRPr lang="en-US" dirty="0">
              <a:latin typeface="Footlight MT Light" pitchFamily="18" charset="0"/>
            </a:endParaRPr>
          </a:p>
        </p:txBody>
      </p:sp>
    </p:spTree>
    <p:extLst>
      <p:ext uri="{BB962C8B-B14F-4D97-AF65-F5344CB8AC3E}">
        <p14:creationId xmlns:p14="http://schemas.microsoft.com/office/powerpoint/2010/main" val="22386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a:p>
        </p:txBody>
      </p:sp>
      <p:pic>
        <p:nvPicPr>
          <p:cNvPr id="1026" name="Picture 2" descr="C:\Users\SURESH\Desktop\schizophrenia1-100331133409-phpapp02-slide-1-768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5997608"/>
          </a:xfrm>
        </p:spPr>
        <p:txBody>
          <a:bodyPr>
            <a:normAutofit/>
          </a:bodyPr>
          <a:lstStyle/>
          <a:p>
            <a:r>
              <a:rPr lang="en-US" dirty="0" smtClean="0">
                <a:latin typeface="Footlight MT Light" pitchFamily="18" charset="0"/>
              </a:rPr>
              <a:t>"Flat affect" (a person's face does not move or he or she talks in a dull or monotonous voice)</a:t>
            </a:r>
          </a:p>
          <a:p>
            <a:r>
              <a:rPr lang="en-US" dirty="0" smtClean="0">
                <a:latin typeface="Footlight MT Light" pitchFamily="18" charset="0"/>
              </a:rPr>
              <a:t>Lack of pleasure in everyday life</a:t>
            </a:r>
          </a:p>
          <a:p>
            <a:r>
              <a:rPr lang="en-US" dirty="0" smtClean="0">
                <a:latin typeface="Footlight MT Light" pitchFamily="18" charset="0"/>
              </a:rPr>
              <a:t>Speaking little, even when forced to interact.</a:t>
            </a:r>
          </a:p>
          <a:p>
            <a:r>
              <a:rPr lang="en-US" dirty="0" smtClean="0">
                <a:latin typeface="Footlight MT Light" pitchFamily="18" charset="0"/>
              </a:rPr>
              <a:t>People with negative symptoms need help with everyday tasks. They often neglect basic personal hygiene. This may make them seem lazy or unwilling to help themselves, but the problems are symptoms caused by the schizophrenia.</a:t>
            </a:r>
          </a:p>
          <a:p>
            <a:r>
              <a:rPr lang="en-US" dirty="0" smtClean="0">
                <a:latin typeface="Footlight MT Light" pitchFamily="18" charset="0"/>
              </a:rPr>
              <a:t>Negative symptoms respond less well to medication comparatively to the positive symptoms.</a:t>
            </a:r>
          </a:p>
          <a:p>
            <a:endParaRPr lang="en-US" dirty="0">
              <a:latin typeface="Footlight MT Light" pitchFamily="18" charset="0"/>
            </a:endParaRPr>
          </a:p>
        </p:txBody>
      </p:sp>
    </p:spTree>
    <p:extLst>
      <p:ext uri="{BB962C8B-B14F-4D97-AF65-F5344CB8AC3E}">
        <p14:creationId xmlns:p14="http://schemas.microsoft.com/office/powerpoint/2010/main" val="3054277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b="1" dirty="0" smtClean="0">
                <a:solidFill>
                  <a:schemeClr val="tx1"/>
                </a:solidFill>
                <a:latin typeface="Footlight MT Light" pitchFamily="18" charset="0"/>
              </a:rPr>
              <a:t>Cognitive symptoms</a:t>
            </a:r>
            <a:r>
              <a:rPr lang="en-US" b="1" dirty="0" smtClean="0">
                <a:latin typeface="Footlight MT Light" pitchFamily="18" charset="0"/>
              </a:rPr>
              <a:t/>
            </a:r>
            <a:br>
              <a:rPr lang="en-US" b="1" dirty="0" smtClean="0">
                <a:latin typeface="Footlight MT Light" pitchFamily="18" charset="0"/>
              </a:rPr>
            </a:br>
            <a:endParaRPr lang="en-US" dirty="0">
              <a:latin typeface="Footlight MT Light" pitchFamily="18" charset="0"/>
            </a:endParaRPr>
          </a:p>
        </p:txBody>
      </p:sp>
      <p:sp>
        <p:nvSpPr>
          <p:cNvPr id="3" name="Content Placeholder 2"/>
          <p:cNvSpPr>
            <a:spLocks noGrp="1"/>
          </p:cNvSpPr>
          <p:nvPr>
            <p:ph sz="quarter" idx="1"/>
          </p:nvPr>
        </p:nvSpPr>
        <p:spPr/>
        <p:txBody>
          <a:bodyPr>
            <a:normAutofit/>
          </a:bodyPr>
          <a:lstStyle/>
          <a:p>
            <a:r>
              <a:rPr lang="en-US" dirty="0" smtClean="0">
                <a:latin typeface="Footlight MT Light" pitchFamily="18" charset="0"/>
              </a:rPr>
              <a:t>Cognitive symptoms are subtle. Like negative symptoms, cognitive symptoms may be difficult to recognize as part of the disorder. Often, they are detected only when other tests are performed. Cognitive symptoms include the following:</a:t>
            </a:r>
          </a:p>
          <a:p>
            <a:pPr marL="0" indent="0">
              <a:buNone/>
            </a:pPr>
            <a:endParaRPr lang="en-US" dirty="0" smtClean="0">
              <a:latin typeface="Footlight MT Light" pitchFamily="18" charset="0"/>
            </a:endParaRPr>
          </a:p>
          <a:p>
            <a:r>
              <a:rPr lang="en-US" dirty="0">
                <a:latin typeface="Footlight MT Light" pitchFamily="18" charset="0"/>
              </a:rPr>
              <a:t>Poor "executive functioning" (the ability to understand information and use it to make decisions)</a:t>
            </a:r>
          </a:p>
          <a:p>
            <a:r>
              <a:rPr lang="en-US" dirty="0">
                <a:latin typeface="Footlight MT Light" pitchFamily="18" charset="0"/>
              </a:rPr>
              <a:t>Trouble focusing or paying attention</a:t>
            </a:r>
          </a:p>
          <a:p>
            <a:r>
              <a:rPr lang="en-US" dirty="0">
                <a:latin typeface="Footlight MT Light" pitchFamily="18" charset="0"/>
              </a:rPr>
              <a:t>Problems with "working memory" (the ability to use information immediately after learning it).</a:t>
            </a:r>
          </a:p>
          <a:p>
            <a:endParaRPr lang="en-US" dirty="0">
              <a:latin typeface="Footlight MT Light" pitchFamily="18" charset="0"/>
            </a:endParaRPr>
          </a:p>
          <a:p>
            <a:endParaRPr lang="en-US" dirty="0" smtClean="0">
              <a:latin typeface="Footlight MT Light" pitchFamily="18" charset="0"/>
            </a:endParaRPr>
          </a:p>
          <a:p>
            <a:endParaRPr lang="en-US" dirty="0">
              <a:latin typeface="Footlight MT Light" pitchFamily="18" charset="0"/>
            </a:endParaRPr>
          </a:p>
        </p:txBody>
      </p:sp>
    </p:spTree>
    <p:extLst>
      <p:ext uri="{BB962C8B-B14F-4D97-AF65-F5344CB8AC3E}">
        <p14:creationId xmlns:p14="http://schemas.microsoft.com/office/powerpoint/2010/main" val="4039373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latin typeface="Footlight MT Light" pitchFamily="18" charset="0"/>
              </a:rPr>
              <a:t>Types of Schizophrenia</a:t>
            </a:r>
            <a:endParaRPr lang="en-US" sz="4400" b="1" dirty="0">
              <a:solidFill>
                <a:schemeClr val="tx1"/>
              </a:solidFill>
              <a:latin typeface="Footlight MT Light" pitchFamily="18" charset="0"/>
            </a:endParaRPr>
          </a:p>
        </p:txBody>
      </p:sp>
      <p:sp>
        <p:nvSpPr>
          <p:cNvPr id="3" name="Content Placeholder 2"/>
          <p:cNvSpPr>
            <a:spLocks noGrp="1"/>
          </p:cNvSpPr>
          <p:nvPr>
            <p:ph sz="quarter" idx="1"/>
          </p:nvPr>
        </p:nvSpPr>
        <p:spPr/>
        <p:txBody>
          <a:bodyPr/>
          <a:lstStyle/>
          <a:p>
            <a:r>
              <a:rPr lang="en-US" dirty="0" smtClean="0">
                <a:latin typeface="Footlight MT Light" pitchFamily="18" charset="0"/>
              </a:rPr>
              <a:t>Paranoid</a:t>
            </a:r>
          </a:p>
          <a:p>
            <a:r>
              <a:rPr lang="en-US" dirty="0" smtClean="0">
                <a:latin typeface="Footlight MT Light" pitchFamily="18" charset="0"/>
              </a:rPr>
              <a:t>Hebephrenic</a:t>
            </a:r>
          </a:p>
          <a:p>
            <a:r>
              <a:rPr lang="en-US" dirty="0" smtClean="0">
                <a:latin typeface="Footlight MT Light" pitchFamily="18" charset="0"/>
              </a:rPr>
              <a:t>Catatonic</a:t>
            </a:r>
          </a:p>
          <a:p>
            <a:r>
              <a:rPr lang="en-US" dirty="0" smtClean="0">
                <a:latin typeface="Footlight MT Light" pitchFamily="18" charset="0"/>
              </a:rPr>
              <a:t>Residual</a:t>
            </a:r>
          </a:p>
          <a:p>
            <a:r>
              <a:rPr lang="en-US" dirty="0" smtClean="0">
                <a:latin typeface="Footlight MT Light" pitchFamily="18" charset="0"/>
              </a:rPr>
              <a:t>Schizoaffective</a:t>
            </a:r>
          </a:p>
          <a:p>
            <a:r>
              <a:rPr lang="en-US" dirty="0" smtClean="0">
                <a:latin typeface="Footlight MT Light" pitchFamily="18" charset="0"/>
              </a:rPr>
              <a:t>Undifferentiated</a:t>
            </a:r>
          </a:p>
          <a:p>
            <a:pPr>
              <a:buNone/>
            </a:pPr>
            <a:endParaRPr lang="en-US" dirty="0">
              <a:latin typeface="Footlight MT Light" pitchFamily="18" charset="0"/>
            </a:endParaRPr>
          </a:p>
        </p:txBody>
      </p:sp>
    </p:spTree>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accent1">
                    <a:lumMod val="75000"/>
                  </a:schemeClr>
                </a:solidFill>
                <a:latin typeface="Footlight MT Light" pitchFamily="18" charset="0"/>
              </a:rPr>
              <a:t>Paranoid Schizophrenia</a:t>
            </a:r>
            <a:endParaRPr lang="en-US" sz="4400" b="1" dirty="0">
              <a:solidFill>
                <a:schemeClr val="accent1">
                  <a:lumMod val="75000"/>
                </a:schemeClr>
              </a:solidFill>
              <a:latin typeface="Footlight MT Light" pitchFamily="18" charset="0"/>
            </a:endParaRPr>
          </a:p>
        </p:txBody>
      </p:sp>
      <p:sp>
        <p:nvSpPr>
          <p:cNvPr id="3" name="Content Placeholder 2"/>
          <p:cNvSpPr>
            <a:spLocks noGrp="1"/>
          </p:cNvSpPr>
          <p:nvPr>
            <p:ph sz="quarter" idx="1"/>
          </p:nvPr>
        </p:nvSpPr>
        <p:spPr>
          <a:xfrm>
            <a:off x="457200" y="1600200"/>
            <a:ext cx="8001000" cy="4873752"/>
          </a:xfrm>
        </p:spPr>
        <p:txBody>
          <a:bodyPr>
            <a:normAutofit/>
          </a:bodyPr>
          <a:lstStyle/>
          <a:p>
            <a:r>
              <a:rPr lang="en-US" dirty="0" smtClean="0">
                <a:latin typeface="Footlight MT Light" pitchFamily="18" charset="0"/>
              </a:rPr>
              <a:t>Persons are very suspicious of others and often have grand schemes of persecution at the root of their behavior.</a:t>
            </a:r>
          </a:p>
          <a:p>
            <a:r>
              <a:rPr lang="en-US" dirty="0" smtClean="0">
                <a:latin typeface="Footlight MT Light" pitchFamily="18" charset="0"/>
              </a:rPr>
              <a:t>For example, they may believe that others are deliberately:</a:t>
            </a:r>
          </a:p>
          <a:p>
            <a:r>
              <a:rPr lang="en-US" dirty="0" smtClean="0">
                <a:latin typeface="Footlight MT Light" pitchFamily="18" charset="0"/>
              </a:rPr>
              <a:t>Cheating them</a:t>
            </a:r>
          </a:p>
          <a:p>
            <a:r>
              <a:rPr lang="en-US" dirty="0" smtClean="0">
                <a:latin typeface="Footlight MT Light" pitchFamily="18" charset="0"/>
              </a:rPr>
              <a:t>Harassing them</a:t>
            </a:r>
          </a:p>
          <a:p>
            <a:r>
              <a:rPr lang="en-US" dirty="0" smtClean="0">
                <a:latin typeface="Footlight MT Light" pitchFamily="18" charset="0"/>
              </a:rPr>
              <a:t>Poisoning them</a:t>
            </a:r>
          </a:p>
          <a:p>
            <a:r>
              <a:rPr lang="en-US" dirty="0" smtClean="0">
                <a:latin typeface="Footlight MT Light" pitchFamily="18" charset="0"/>
              </a:rPr>
              <a:t>Spying upon them</a:t>
            </a:r>
          </a:p>
          <a:p>
            <a:r>
              <a:rPr lang="en-US" dirty="0" smtClean="0">
                <a:latin typeface="Footlight MT Light" pitchFamily="18" charset="0"/>
              </a:rPr>
              <a:t>DELUSION OF PERSECUTION, JEALOUSY, GRANDIOSITY, HALLUCINATORY VOICES</a:t>
            </a:r>
          </a:p>
          <a:p>
            <a:endParaRPr lang="en-US" dirty="0">
              <a:latin typeface="Footlight MT Light"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25562"/>
          </a:xfrm>
        </p:spPr>
        <p:txBody>
          <a:bodyPr>
            <a:noAutofit/>
          </a:bodyPr>
          <a:lstStyle/>
          <a:p>
            <a:r>
              <a:rPr lang="en-US" sz="3200" b="1" dirty="0" smtClean="0">
                <a:solidFill>
                  <a:schemeClr val="accent1">
                    <a:lumMod val="75000"/>
                  </a:schemeClr>
                </a:solidFill>
                <a:latin typeface="Footlight MT Light" pitchFamily="18" charset="0"/>
              </a:rPr>
              <a:t>Hebephrenic Schizophrenia (or) Disorganized Schizophrenia</a:t>
            </a:r>
            <a:r>
              <a:rPr lang="en-US" sz="3200" b="1" dirty="0" smtClean="0">
                <a:latin typeface="Footlight MT Light" pitchFamily="18" charset="0"/>
              </a:rPr>
              <a:t/>
            </a:r>
            <a:br>
              <a:rPr lang="en-US" sz="3200" b="1" dirty="0" smtClean="0">
                <a:latin typeface="Footlight MT Light" pitchFamily="18" charset="0"/>
              </a:rPr>
            </a:br>
            <a:endParaRPr lang="en-US" sz="3200" dirty="0">
              <a:latin typeface="Footlight MT Light" pitchFamily="18" charset="0"/>
            </a:endParaRPr>
          </a:p>
        </p:txBody>
      </p:sp>
      <p:sp>
        <p:nvSpPr>
          <p:cNvPr id="3" name="Content Placeholder 2"/>
          <p:cNvSpPr>
            <a:spLocks noGrp="1"/>
          </p:cNvSpPr>
          <p:nvPr>
            <p:ph sz="quarter" idx="1"/>
          </p:nvPr>
        </p:nvSpPr>
        <p:spPr>
          <a:xfrm>
            <a:off x="228600" y="1447800"/>
            <a:ext cx="8686800" cy="5410200"/>
          </a:xfrm>
        </p:spPr>
        <p:txBody>
          <a:bodyPr>
            <a:normAutofit fontScale="92500" lnSpcReduction="20000"/>
          </a:bodyPr>
          <a:lstStyle/>
          <a:p>
            <a:pPr>
              <a:lnSpc>
                <a:spcPct val="90000"/>
              </a:lnSpc>
            </a:pPr>
            <a:r>
              <a:rPr lang="en-US" sz="3200" dirty="0" smtClean="0">
                <a:latin typeface="Footlight MT Light" pitchFamily="18" charset="0"/>
              </a:rPr>
              <a:t>Disorganized schizophrenia; characterized by emotionless, incongruous, or silly behavior, intellectual deterioration, frequently beginning insidiously during adolescence. </a:t>
            </a:r>
          </a:p>
          <a:p>
            <a:pPr>
              <a:lnSpc>
                <a:spcPct val="90000"/>
              </a:lnSpc>
            </a:pPr>
            <a:endParaRPr lang="en-US" sz="3200" dirty="0" smtClean="0">
              <a:latin typeface="Footlight MT Light" pitchFamily="18" charset="0"/>
            </a:endParaRPr>
          </a:p>
          <a:p>
            <a:pPr>
              <a:lnSpc>
                <a:spcPct val="90000"/>
              </a:lnSpc>
            </a:pPr>
            <a:r>
              <a:rPr lang="en-US" sz="3200" dirty="0" smtClean="0">
                <a:latin typeface="Footlight MT Light" pitchFamily="18" charset="0"/>
              </a:rPr>
              <a:t>May be verbally incoherent and may have moods and emotions that are not appropriate to the situation.</a:t>
            </a:r>
          </a:p>
          <a:p>
            <a:pPr marL="64008" indent="0">
              <a:lnSpc>
                <a:spcPct val="90000"/>
              </a:lnSpc>
              <a:buNone/>
            </a:pPr>
            <a:endParaRPr lang="en-US" sz="3200" dirty="0" smtClean="0">
              <a:latin typeface="Footlight MT Light" pitchFamily="18" charset="0"/>
            </a:endParaRPr>
          </a:p>
          <a:p>
            <a:pPr>
              <a:lnSpc>
                <a:spcPct val="90000"/>
              </a:lnSpc>
            </a:pPr>
            <a:r>
              <a:rPr lang="en-US" sz="3200" dirty="0" smtClean="0">
                <a:latin typeface="Footlight MT Light" pitchFamily="18" charset="0"/>
              </a:rPr>
              <a:t>SENSLEES GIGGLING, MIRRORGAZING,GRIMACING,MANNERISMS</a:t>
            </a:r>
          </a:p>
          <a:p>
            <a:pPr>
              <a:lnSpc>
                <a:spcPct val="90000"/>
              </a:lnSpc>
            </a:pPr>
            <a:endParaRPr lang="en-US" sz="3200" dirty="0" smtClean="0">
              <a:latin typeface="Footlight MT Light" pitchFamily="18" charset="0"/>
            </a:endParaRPr>
          </a:p>
          <a:p>
            <a:pPr>
              <a:lnSpc>
                <a:spcPct val="90000"/>
              </a:lnSpc>
            </a:pPr>
            <a:r>
              <a:rPr lang="en-US" sz="3200" dirty="0" smtClean="0">
                <a:latin typeface="Footlight MT Light" pitchFamily="18" charset="0"/>
              </a:rPr>
              <a:t>Hallucinations not usually present, WORST PROGNOSIS</a:t>
            </a:r>
          </a:p>
          <a:p>
            <a:endParaRPr lang="en-US" dirty="0">
              <a:latin typeface="Footlight MT Light"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normAutofit/>
          </a:bodyPr>
          <a:lstStyle/>
          <a:p>
            <a:pPr algn="ctr"/>
            <a:r>
              <a:rPr lang="en-US" sz="4000" b="1" dirty="0" smtClean="0">
                <a:solidFill>
                  <a:schemeClr val="accent1">
                    <a:lumMod val="75000"/>
                  </a:schemeClr>
                </a:solidFill>
                <a:latin typeface="Footlight MT Light" pitchFamily="18" charset="0"/>
              </a:rPr>
              <a:t>Catatonic Schizophrenia</a:t>
            </a:r>
            <a:endParaRPr lang="en-US" sz="4000" b="1" dirty="0">
              <a:solidFill>
                <a:schemeClr val="accent1">
                  <a:lumMod val="75000"/>
                </a:schemeClr>
              </a:solidFill>
              <a:latin typeface="Footlight MT Light" pitchFamily="18" charset="0"/>
            </a:endParaRPr>
          </a:p>
        </p:txBody>
      </p:sp>
      <p:sp>
        <p:nvSpPr>
          <p:cNvPr id="3" name="Content Placeholder 2"/>
          <p:cNvSpPr>
            <a:spLocks noGrp="1"/>
          </p:cNvSpPr>
          <p:nvPr>
            <p:ph sz="quarter" idx="1"/>
          </p:nvPr>
        </p:nvSpPr>
        <p:spPr>
          <a:xfrm>
            <a:off x="304800" y="1143000"/>
            <a:ext cx="8686800" cy="5562600"/>
          </a:xfrm>
        </p:spPr>
        <p:txBody>
          <a:bodyPr/>
          <a:lstStyle/>
          <a:p>
            <a:endParaRPr lang="en-US" dirty="0" smtClean="0">
              <a:latin typeface="Footlight MT Light" pitchFamily="18" charset="0"/>
            </a:endParaRPr>
          </a:p>
          <a:p>
            <a:r>
              <a:rPr lang="en-US" dirty="0" smtClean="0">
                <a:latin typeface="Footlight MT Light" pitchFamily="18" charset="0"/>
              </a:rPr>
              <a:t>Person is extremely withdrawn, negative and isolated. </a:t>
            </a:r>
          </a:p>
          <a:p>
            <a:r>
              <a:rPr lang="en-US" dirty="0" smtClean="0">
                <a:latin typeface="Footlight MT Light" pitchFamily="18" charset="0"/>
              </a:rPr>
              <a:t>People with this type of schizophrenia can be clumsy and uncoordinated. They may also show involuntary movements, grimacing, or unusual mannerisms. They may repeat certain motions over and over or, in extreme cases, may become catatonic.</a:t>
            </a:r>
          </a:p>
          <a:p>
            <a:r>
              <a:rPr lang="en-US" dirty="0" smtClean="0">
                <a:latin typeface="Footlight MT Light" pitchFamily="18" charset="0"/>
              </a:rPr>
              <a:t>IT INCLUDE CATATONIC STUPOR, CATATONIC EXCITEMENT AND ALTERNATING BETWEEN TWO.</a:t>
            </a:r>
          </a:p>
          <a:p>
            <a:endParaRPr lang="en-US" dirty="0">
              <a:latin typeface="Footlight MT Light"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CATATONIC EXCITMENT</a:t>
            </a:r>
            <a:endParaRPr lang="en-US" b="1" dirty="0">
              <a:solidFill>
                <a:schemeClr val="tx1"/>
              </a:solidFill>
            </a:endParaRPr>
          </a:p>
        </p:txBody>
      </p:sp>
      <p:sp>
        <p:nvSpPr>
          <p:cNvPr id="3" name="Content Placeholder 2"/>
          <p:cNvSpPr>
            <a:spLocks noGrp="1"/>
          </p:cNvSpPr>
          <p:nvPr>
            <p:ph sz="quarter" idx="1"/>
          </p:nvPr>
        </p:nvSpPr>
        <p:spPr>
          <a:xfrm>
            <a:off x="0" y="1882808"/>
            <a:ext cx="8991600" cy="4572000"/>
          </a:xfrm>
        </p:spPr>
        <p:txBody>
          <a:bodyPr/>
          <a:lstStyle/>
          <a:p>
            <a:r>
              <a:rPr lang="en-US" dirty="0" smtClean="0"/>
              <a:t>INCREASE IN PSYCHOMOTOR ACTIVITY</a:t>
            </a:r>
          </a:p>
          <a:p>
            <a:r>
              <a:rPr lang="en-US" dirty="0" smtClean="0"/>
              <a:t>INCREASE IN SPEECH PRODUCTION</a:t>
            </a:r>
          </a:p>
          <a:p>
            <a:r>
              <a:rPr lang="en-US" dirty="0" smtClean="0"/>
              <a:t>LOOSENING OF ASSOCIATION</a:t>
            </a:r>
          </a:p>
          <a:p>
            <a:r>
              <a:rPr lang="en-US" dirty="0" smtClean="0"/>
              <a:t>SOMETIMES RIGIDITY, HYPERTHERMIA, AND DEHYDRATION LEADS TO DEATH</a:t>
            </a:r>
          </a:p>
          <a:p>
            <a:pPr marL="64008" indent="0">
              <a:buNone/>
            </a:pPr>
            <a:r>
              <a:rPr lang="en-US" dirty="0" smtClean="0"/>
              <a:t>KNOWN AS </a:t>
            </a:r>
            <a:r>
              <a:rPr lang="en-US" i="1" u="sng" dirty="0" smtClean="0"/>
              <a:t>ACTUAL LETHAL CATATONIA OR PERNICIOUS CATATONIA</a:t>
            </a:r>
            <a:endParaRPr lang="en-US" i="1" u="sng" dirty="0"/>
          </a:p>
        </p:txBody>
      </p:sp>
    </p:spTree>
    <p:extLst>
      <p:ext uri="{BB962C8B-B14F-4D97-AF65-F5344CB8AC3E}">
        <p14:creationId xmlns:p14="http://schemas.microsoft.com/office/powerpoint/2010/main" val="1132263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CATATONIC STUPOR</a:t>
            </a:r>
            <a:endParaRPr lang="en-US" b="1"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t>MUTISM</a:t>
            </a:r>
          </a:p>
          <a:p>
            <a:r>
              <a:rPr lang="en-US" dirty="0" smtClean="0"/>
              <a:t>RIGIDITY</a:t>
            </a:r>
          </a:p>
          <a:p>
            <a:r>
              <a:rPr lang="en-US" dirty="0" smtClean="0"/>
              <a:t>NEGATIVISM</a:t>
            </a:r>
          </a:p>
          <a:p>
            <a:r>
              <a:rPr lang="en-US" dirty="0" smtClean="0"/>
              <a:t>POSTURING</a:t>
            </a:r>
          </a:p>
          <a:p>
            <a:r>
              <a:rPr lang="en-US" dirty="0" smtClean="0"/>
              <a:t>STUPOR</a:t>
            </a:r>
          </a:p>
          <a:p>
            <a:r>
              <a:rPr lang="en-US" dirty="0" smtClean="0"/>
              <a:t>ECHOLALIA</a:t>
            </a:r>
          </a:p>
          <a:p>
            <a:r>
              <a:rPr lang="en-US" dirty="0" smtClean="0"/>
              <a:t>ECHOPRAXIA</a:t>
            </a:r>
          </a:p>
          <a:p>
            <a:r>
              <a:rPr lang="en-US" dirty="0" smtClean="0"/>
              <a:t>WAXY FLEXIBLITY</a:t>
            </a:r>
          </a:p>
          <a:p>
            <a:r>
              <a:rPr lang="en-US" dirty="0" smtClean="0"/>
              <a:t>AMBITENDENCY</a:t>
            </a:r>
          </a:p>
          <a:p>
            <a:r>
              <a:rPr lang="en-US" dirty="0" smtClean="0"/>
              <a:t>AUTOMATIC OBEDIENCE</a:t>
            </a:r>
            <a:endParaRPr lang="en-US" dirty="0"/>
          </a:p>
        </p:txBody>
      </p:sp>
    </p:spTree>
    <p:extLst>
      <p:ext uri="{BB962C8B-B14F-4D97-AF65-F5344CB8AC3E}">
        <p14:creationId xmlns:p14="http://schemas.microsoft.com/office/powerpoint/2010/main" val="2930589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accent1">
                    <a:lumMod val="75000"/>
                  </a:schemeClr>
                </a:solidFill>
                <a:latin typeface="Footlight MT Light" pitchFamily="18" charset="0"/>
              </a:rPr>
              <a:t>Schizoaffective Disorder</a:t>
            </a:r>
            <a:endParaRPr lang="en-US" sz="4400" b="1" dirty="0">
              <a:solidFill>
                <a:schemeClr val="accent1">
                  <a:lumMod val="75000"/>
                </a:schemeClr>
              </a:solidFill>
              <a:latin typeface="Footlight MT Light" pitchFamily="18" charset="0"/>
            </a:endParaRPr>
          </a:p>
        </p:txBody>
      </p:sp>
      <p:sp>
        <p:nvSpPr>
          <p:cNvPr id="3" name="Content Placeholder 2"/>
          <p:cNvSpPr>
            <a:spLocks noGrp="1"/>
          </p:cNvSpPr>
          <p:nvPr>
            <p:ph sz="quarter" idx="1"/>
          </p:nvPr>
        </p:nvSpPr>
        <p:spPr/>
        <p:txBody>
          <a:bodyPr/>
          <a:lstStyle/>
          <a:p>
            <a:r>
              <a:rPr lang="en-US" dirty="0" smtClean="0">
                <a:latin typeface="Footlight MT Light" pitchFamily="18" charset="0"/>
              </a:rPr>
              <a:t>There will be symptoms of schizophrenia as well as mood disorder (depression, bipolar, mixed mania).</a:t>
            </a:r>
          </a:p>
          <a:p>
            <a:endParaRPr lang="en-US" dirty="0">
              <a:latin typeface="Footlight MT Light"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solidFill>
                  <a:schemeClr val="accent1">
                    <a:lumMod val="75000"/>
                  </a:schemeClr>
                </a:solidFill>
                <a:latin typeface="Footlight MT Light" pitchFamily="18" charset="0"/>
              </a:rPr>
              <a:t>Undifferentiated Schizophrenia</a:t>
            </a:r>
            <a:endParaRPr lang="en-US" sz="4000" b="1" dirty="0">
              <a:solidFill>
                <a:schemeClr val="accent1">
                  <a:lumMod val="75000"/>
                </a:schemeClr>
              </a:solidFill>
              <a:latin typeface="Footlight MT Light" pitchFamily="18" charset="0"/>
            </a:endParaRPr>
          </a:p>
        </p:txBody>
      </p:sp>
      <p:sp>
        <p:nvSpPr>
          <p:cNvPr id="3" name="Content Placeholder 2"/>
          <p:cNvSpPr>
            <a:spLocks noGrp="1"/>
          </p:cNvSpPr>
          <p:nvPr>
            <p:ph sz="quarter" idx="1"/>
          </p:nvPr>
        </p:nvSpPr>
        <p:spPr/>
        <p:txBody>
          <a:bodyPr/>
          <a:lstStyle/>
          <a:p>
            <a:r>
              <a:rPr lang="en-US" dirty="0" smtClean="0">
                <a:latin typeface="Footlight MT Light" pitchFamily="18" charset="0"/>
              </a:rPr>
              <a:t>Conditions meeting the general diagnostic criteria for schizophrenia but not conforming to any of the previous types.</a:t>
            </a:r>
          </a:p>
          <a:p>
            <a:endParaRPr lang="en-US" dirty="0" smtClean="0">
              <a:latin typeface="Footlight MT Light" pitchFamily="18" charset="0"/>
            </a:endParaRPr>
          </a:p>
          <a:p>
            <a:r>
              <a:rPr lang="en-US" dirty="0" smtClean="0">
                <a:latin typeface="Footlight MT Light" pitchFamily="18" charset="0"/>
              </a:rPr>
              <a:t>Exhibits more than one of the previous types without a clear dominance of one.</a:t>
            </a:r>
          </a:p>
          <a:p>
            <a:endParaRPr lang="en-US" dirty="0">
              <a:latin typeface="Footlight MT Light"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Footlight MT Light" pitchFamily="18" charset="0"/>
              </a:rPr>
              <a:t>What is schizophrenia?</a:t>
            </a:r>
            <a:endParaRPr lang="en-US" dirty="0">
              <a:solidFill>
                <a:schemeClr val="tx1"/>
              </a:solidFill>
              <a:latin typeface="Footlight MT Light" pitchFamily="18" charset="0"/>
            </a:endParaRPr>
          </a:p>
        </p:txBody>
      </p:sp>
      <p:sp>
        <p:nvSpPr>
          <p:cNvPr id="3" name="Content Placeholder 2"/>
          <p:cNvSpPr>
            <a:spLocks noGrp="1"/>
          </p:cNvSpPr>
          <p:nvPr>
            <p:ph sz="quarter" idx="1"/>
          </p:nvPr>
        </p:nvSpPr>
        <p:spPr/>
        <p:txBody>
          <a:bodyPr>
            <a:normAutofit/>
          </a:bodyPr>
          <a:lstStyle/>
          <a:p>
            <a:pPr>
              <a:lnSpc>
                <a:spcPct val="90000"/>
              </a:lnSpc>
            </a:pPr>
            <a:r>
              <a:rPr lang="en-US" sz="2800" b="1" dirty="0" smtClean="0">
                <a:latin typeface="Footlight MT Light" pitchFamily="18" charset="0"/>
              </a:rPr>
              <a:t>A chronic severe brain disorder; often they hear voices, believe media are broadcasting their thoughts to the world or may believe someone is trying to harm them.</a:t>
            </a:r>
          </a:p>
          <a:p>
            <a:pPr>
              <a:lnSpc>
                <a:spcPct val="90000"/>
              </a:lnSpc>
            </a:pPr>
            <a:endParaRPr lang="en-US" sz="2800" b="1" dirty="0" smtClean="0">
              <a:latin typeface="Footlight MT Light" pitchFamily="18" charset="0"/>
            </a:endParaRPr>
          </a:p>
          <a:p>
            <a:pPr>
              <a:lnSpc>
                <a:spcPct val="90000"/>
              </a:lnSpc>
            </a:pPr>
            <a:r>
              <a:rPr lang="en-US" sz="2800" b="1" dirty="0" smtClean="0">
                <a:latin typeface="Footlight MT Light" pitchFamily="18" charset="0"/>
              </a:rPr>
              <a:t>In men it usually develops in teen years and early 20s;  in women it usually develops in 20s and 30s.</a:t>
            </a:r>
          </a:p>
          <a:p>
            <a:endParaRPr lang="en-US" sz="2800" b="1" dirty="0">
              <a:latin typeface="Footlight MT Light" pitchFamily="18" charset="0"/>
            </a:endParaRPr>
          </a:p>
        </p:txBody>
      </p:sp>
    </p:spTree>
  </p:cSld>
  <p:clrMapOvr>
    <a:masterClrMapping/>
  </p:clrMapOvr>
  <p:transition>
    <p:blind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chemeClr val="accent1">
                    <a:lumMod val="75000"/>
                  </a:schemeClr>
                </a:solidFill>
                <a:latin typeface="Footlight MT Light" pitchFamily="18" charset="0"/>
              </a:rPr>
              <a:t>Residual Schizophrenia</a:t>
            </a:r>
            <a:endParaRPr lang="en-US" sz="4800" b="1" dirty="0">
              <a:solidFill>
                <a:schemeClr val="accent1">
                  <a:lumMod val="75000"/>
                </a:schemeClr>
              </a:solidFill>
              <a:latin typeface="Footlight MT Light" pitchFamily="18" charset="0"/>
            </a:endParaRPr>
          </a:p>
        </p:txBody>
      </p:sp>
      <p:sp>
        <p:nvSpPr>
          <p:cNvPr id="3" name="Content Placeholder 2"/>
          <p:cNvSpPr>
            <a:spLocks noGrp="1"/>
          </p:cNvSpPr>
          <p:nvPr>
            <p:ph sz="quarter" idx="1"/>
          </p:nvPr>
        </p:nvSpPr>
        <p:spPr/>
        <p:txBody>
          <a:bodyPr/>
          <a:lstStyle/>
          <a:p>
            <a:r>
              <a:rPr lang="en-US" dirty="0" smtClean="0">
                <a:latin typeface="Footlight MT Light" pitchFamily="18" charset="0"/>
              </a:rPr>
              <a:t>Lacks motivation and interest in day-to-day living.</a:t>
            </a:r>
          </a:p>
          <a:p>
            <a:endParaRPr lang="en-US" dirty="0" smtClean="0">
              <a:latin typeface="Footlight MT Light" pitchFamily="18" charset="0"/>
            </a:endParaRPr>
          </a:p>
          <a:p>
            <a:r>
              <a:rPr lang="en-US" dirty="0" smtClean="0">
                <a:latin typeface="Footlight MT Light" pitchFamily="18" charset="0"/>
              </a:rPr>
              <a:t>Person is not usually having delusions, hallucinations or disorganized speech.</a:t>
            </a:r>
          </a:p>
          <a:p>
            <a:pPr marL="64008" indent="0">
              <a:buNone/>
            </a:pPr>
            <a:endParaRPr lang="en-US" dirty="0" smtClean="0">
              <a:latin typeface="Footlight MT Light"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229600" cy="6019800"/>
          </a:xfrm>
        </p:spPr>
        <p:txBody>
          <a:bodyPr>
            <a:normAutofit/>
          </a:bodyPr>
          <a:lstStyle/>
          <a:p>
            <a:r>
              <a:rPr lang="en-US" dirty="0" smtClean="0">
                <a:latin typeface="Footlight MT Light" pitchFamily="18" charset="0"/>
              </a:rPr>
              <a:t>With this schizophrenia type, a person no longer shows positive symptoms (hallucinations, delusions, disorganized speech, and grossly disorganized or catatonic behavior), but still shows negative symptoms, which can include:</a:t>
            </a:r>
          </a:p>
          <a:p>
            <a:pPr>
              <a:buNone/>
            </a:pPr>
            <a:endParaRPr lang="en-US" dirty="0" smtClean="0">
              <a:latin typeface="Footlight MT Light" pitchFamily="18" charset="0"/>
            </a:endParaRPr>
          </a:p>
          <a:p>
            <a:r>
              <a:rPr lang="en-US" dirty="0" smtClean="0">
                <a:latin typeface="Footlight MT Light" pitchFamily="18" charset="0"/>
              </a:rPr>
              <a:t>Flat affect (for example, immobile facial expression and monotonous voice)</a:t>
            </a:r>
          </a:p>
          <a:p>
            <a:r>
              <a:rPr lang="en-US" dirty="0" smtClean="0">
                <a:latin typeface="Footlight MT Light" pitchFamily="18" charset="0"/>
              </a:rPr>
              <a:t>Lack of pleasure in everyday life</a:t>
            </a:r>
          </a:p>
          <a:p>
            <a:r>
              <a:rPr lang="en-US" dirty="0" smtClean="0">
                <a:latin typeface="Footlight MT Light" pitchFamily="18" charset="0"/>
              </a:rPr>
              <a:t>Diminished ability to initiate and sustain planned activity</a:t>
            </a:r>
          </a:p>
          <a:p>
            <a:r>
              <a:rPr lang="en-US" dirty="0" smtClean="0">
                <a:latin typeface="Footlight MT Light" pitchFamily="18" charset="0"/>
              </a:rPr>
              <a:t>Speaking infrequently, even when forced to interact. </a:t>
            </a:r>
          </a:p>
          <a:p>
            <a:r>
              <a:rPr lang="en-US" dirty="0" smtClean="0">
                <a:latin typeface="Footlight MT Light" pitchFamily="18" charset="0"/>
              </a:rPr>
              <a:t>People with residual schizophrenia often neglect basic hygiene and need help with everyday living activities.</a:t>
            </a:r>
          </a:p>
          <a:p>
            <a:endParaRPr lang="en-US" dirty="0">
              <a:latin typeface="Footlight MT Light"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accent1">
                    <a:lumMod val="75000"/>
                  </a:schemeClr>
                </a:solidFill>
              </a:rPr>
              <a:t>SIMPLE SCHIZOPHRENIA</a:t>
            </a:r>
            <a:endParaRPr lang="en-US" sz="3200" b="1" dirty="0">
              <a:solidFill>
                <a:schemeClr val="accent1">
                  <a:lumMod val="75000"/>
                </a:schemeClr>
              </a:solidFill>
            </a:endParaRPr>
          </a:p>
        </p:txBody>
      </p:sp>
      <p:sp>
        <p:nvSpPr>
          <p:cNvPr id="3" name="Content Placeholder 2"/>
          <p:cNvSpPr>
            <a:spLocks noGrp="1"/>
          </p:cNvSpPr>
          <p:nvPr>
            <p:ph sz="quarter" idx="1"/>
          </p:nvPr>
        </p:nvSpPr>
        <p:spPr/>
        <p:txBody>
          <a:bodyPr/>
          <a:lstStyle/>
          <a:p>
            <a:r>
              <a:rPr lang="en-US" dirty="0" smtClean="0"/>
              <a:t>EARLY AND INSIDIOUS ONSET</a:t>
            </a:r>
          </a:p>
          <a:p>
            <a:r>
              <a:rPr lang="en-US" dirty="0" smtClean="0"/>
              <a:t>NEGATIVE SYMPTOMS, BAGUE HYPOCHONDRICAL FEATURES, WANDERING TENDENCY, AIMLESS ACTIVITY</a:t>
            </a:r>
          </a:p>
          <a:p>
            <a:r>
              <a:rPr lang="en-US" dirty="0" smtClean="0"/>
              <a:t>NO ANY EPISODE  OF PROMINENT SYMPTOMS</a:t>
            </a:r>
          </a:p>
          <a:p>
            <a:r>
              <a:rPr lang="en-US" dirty="0" smtClean="0"/>
              <a:t>THE PROGNOSIS IS VERY POOR</a:t>
            </a:r>
            <a:endParaRPr lang="en-US" dirty="0"/>
          </a:p>
        </p:txBody>
      </p:sp>
    </p:spTree>
    <p:extLst>
      <p:ext uri="{BB962C8B-B14F-4D97-AF65-F5344CB8AC3E}">
        <p14:creationId xmlns:p14="http://schemas.microsoft.com/office/powerpoint/2010/main" val="1513115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solidFill>
                  <a:schemeClr val="tx1"/>
                </a:solidFill>
                <a:latin typeface="Footlight MT Light" pitchFamily="18" charset="0"/>
              </a:rPr>
              <a:t>Tests and diagnosis</a:t>
            </a:r>
            <a:br>
              <a:rPr lang="en-US" sz="4000" b="1" dirty="0" smtClean="0">
                <a:solidFill>
                  <a:schemeClr val="tx1"/>
                </a:solidFill>
                <a:latin typeface="Footlight MT Light" pitchFamily="18" charset="0"/>
              </a:rPr>
            </a:br>
            <a:endParaRPr lang="en-US" sz="4000" b="1" dirty="0">
              <a:solidFill>
                <a:schemeClr val="tx1"/>
              </a:solidFill>
              <a:latin typeface="Footlight MT Light" pitchFamily="18" charset="0"/>
            </a:endParaRPr>
          </a:p>
        </p:txBody>
      </p:sp>
      <p:sp>
        <p:nvSpPr>
          <p:cNvPr id="3" name="Content Placeholder 2"/>
          <p:cNvSpPr>
            <a:spLocks noGrp="1"/>
          </p:cNvSpPr>
          <p:nvPr>
            <p:ph sz="quarter" idx="1"/>
          </p:nvPr>
        </p:nvSpPr>
        <p:spPr>
          <a:xfrm>
            <a:off x="457200" y="1219200"/>
            <a:ext cx="8229600" cy="5235608"/>
          </a:xfrm>
        </p:spPr>
        <p:txBody>
          <a:bodyPr>
            <a:normAutofit/>
          </a:bodyPr>
          <a:lstStyle/>
          <a:p>
            <a:r>
              <a:rPr lang="en-US" dirty="0" smtClean="0">
                <a:latin typeface="Footlight MT Light" pitchFamily="18" charset="0"/>
              </a:rPr>
              <a:t>When doctors suspect someone has schizophrenia, they typically ask for medical and psychiatric histories, conduct a physical exam, and run medical and psychological tests and exams. These tests and exams generally include:</a:t>
            </a:r>
          </a:p>
          <a:p>
            <a:r>
              <a:rPr lang="en-US" b="1" dirty="0" smtClean="0">
                <a:latin typeface="Footlight MT Light" pitchFamily="18" charset="0"/>
              </a:rPr>
              <a:t>Laboratory tests.</a:t>
            </a:r>
            <a:r>
              <a:rPr lang="en-US" dirty="0" smtClean="0">
                <a:latin typeface="Footlight MT Light" pitchFamily="18" charset="0"/>
              </a:rPr>
              <a:t> These may include a complete blood count (CBC), other blood tests that may help to rule out other conditions with similar symptoms, screening for alcohol and drugs, and imaging studies, such as an MRI or CT scan.</a:t>
            </a:r>
          </a:p>
          <a:p>
            <a:endParaRPr lang="en-US" dirty="0">
              <a:latin typeface="Footlight MT Light"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85800"/>
            <a:ext cx="7467600" cy="4873752"/>
          </a:xfrm>
        </p:spPr>
        <p:txBody>
          <a:bodyPr/>
          <a:lstStyle/>
          <a:p>
            <a:pPr marL="0" indent="0">
              <a:buNone/>
            </a:pPr>
            <a:r>
              <a:rPr lang="en-US" b="1" dirty="0" smtClean="0">
                <a:latin typeface="Footlight MT Light" pitchFamily="18" charset="0"/>
              </a:rPr>
              <a:t>Psychological evaluation.</a:t>
            </a:r>
            <a:r>
              <a:rPr lang="en-US" dirty="0" smtClean="0">
                <a:latin typeface="Footlight MT Light" pitchFamily="18" charset="0"/>
              </a:rPr>
              <a:t> </a:t>
            </a:r>
          </a:p>
          <a:p>
            <a:r>
              <a:rPr lang="en-US" dirty="0" smtClean="0">
                <a:latin typeface="Footlight MT Light" pitchFamily="18" charset="0"/>
              </a:rPr>
              <a:t>A doctor or mental health provider will check mental status by observing appearance and demeanor and asking about thoughts, moods, delusions, hallucinations, substance abuse, and potential for violence or suicide.</a:t>
            </a:r>
          </a:p>
          <a:p>
            <a:endParaRPr lang="en-US" dirty="0">
              <a:latin typeface="Footlight MT Light"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solidFill>
                  <a:schemeClr val="tx1"/>
                </a:solidFill>
                <a:latin typeface="Footlight MT Light" pitchFamily="18" charset="0"/>
              </a:rPr>
              <a:t>Diagnostic criteria for schizophrenia</a:t>
            </a:r>
            <a:r>
              <a:rPr lang="en-US" sz="3600" dirty="0" smtClean="0">
                <a:solidFill>
                  <a:schemeClr val="tx1"/>
                </a:solidFill>
                <a:latin typeface="Footlight MT Light" pitchFamily="18" charset="0"/>
              </a:rPr>
              <a:t/>
            </a:r>
            <a:br>
              <a:rPr lang="en-US" sz="3600" dirty="0" smtClean="0">
                <a:solidFill>
                  <a:schemeClr val="tx1"/>
                </a:solidFill>
                <a:latin typeface="Footlight MT Light" pitchFamily="18" charset="0"/>
              </a:rPr>
            </a:br>
            <a:endParaRPr lang="en-US" sz="3600" dirty="0">
              <a:solidFill>
                <a:schemeClr val="tx1"/>
              </a:solidFill>
              <a:latin typeface="Footlight MT Light" pitchFamily="18" charset="0"/>
            </a:endParaRPr>
          </a:p>
        </p:txBody>
      </p:sp>
      <p:sp>
        <p:nvSpPr>
          <p:cNvPr id="3" name="Content Placeholder 2"/>
          <p:cNvSpPr>
            <a:spLocks noGrp="1"/>
          </p:cNvSpPr>
          <p:nvPr>
            <p:ph sz="quarter" idx="1"/>
          </p:nvPr>
        </p:nvSpPr>
        <p:spPr/>
        <p:txBody>
          <a:bodyPr>
            <a:normAutofit/>
          </a:bodyPr>
          <a:lstStyle/>
          <a:p>
            <a:r>
              <a:rPr lang="en-US" dirty="0" smtClean="0">
                <a:latin typeface="Footlight MT Light" pitchFamily="18" charset="0"/>
              </a:rPr>
              <a:t>To be diagnosed with schizophrenia, a person must meet the criteria spelled out in the Diagnostic and Statistical Manual of Mental Disorders (DSM). This manual is published by the American Psychiatric Association and is used by mental health providers to diagnose mental conditions.</a:t>
            </a:r>
          </a:p>
          <a:p>
            <a:pPr marL="0" indent="0">
              <a:buNone/>
            </a:pPr>
            <a:endParaRPr lang="en-US" dirty="0" smtClean="0">
              <a:latin typeface="Footlight MT Light" pitchFamily="18" charset="0"/>
            </a:endParaRPr>
          </a:p>
          <a:p>
            <a:r>
              <a:rPr lang="en-US" dirty="0" smtClean="0">
                <a:latin typeface="Footlight MT Light" pitchFamily="18" charset="0"/>
              </a:rPr>
              <a:t>Diagnosis of schizophrenia involves ruling out other mental health disorders and determining that symptoms aren't due to substance abuse, medication or a medical condition. In addition, a person must:</a:t>
            </a:r>
          </a:p>
          <a:p>
            <a:endParaRPr lang="en-US" dirty="0">
              <a:latin typeface="Footlight MT Light"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845208"/>
          </a:xfrm>
        </p:spPr>
        <p:txBody>
          <a:bodyPr>
            <a:normAutofit/>
          </a:bodyPr>
          <a:lstStyle/>
          <a:p>
            <a:r>
              <a:rPr lang="en-US" dirty="0" smtClean="0">
                <a:latin typeface="Footlight MT Light" pitchFamily="18" charset="0"/>
              </a:rPr>
              <a:t>Have at least two of the common symptoms of the disorder — delusions, hallucinations, disorganized speech, disorganized or catatonic behavior, or presence of negative symptoms for a significant amount of time during one month</a:t>
            </a:r>
          </a:p>
          <a:p>
            <a:pPr marL="0" indent="0">
              <a:buNone/>
            </a:pPr>
            <a:endParaRPr lang="en-US" dirty="0" smtClean="0">
              <a:latin typeface="Footlight MT Light" pitchFamily="18" charset="0"/>
            </a:endParaRPr>
          </a:p>
          <a:p>
            <a:r>
              <a:rPr lang="en-US" dirty="0" smtClean="0">
                <a:latin typeface="Footlight MT Light" pitchFamily="18" charset="0"/>
              </a:rPr>
              <a:t>Experience significant impairment in the ability to work, attend school or perform normal daily tasks</a:t>
            </a:r>
          </a:p>
          <a:p>
            <a:pPr marL="0" indent="0">
              <a:buNone/>
            </a:pPr>
            <a:endParaRPr lang="en-US" dirty="0" smtClean="0">
              <a:latin typeface="Footlight MT Light" pitchFamily="18" charset="0"/>
            </a:endParaRPr>
          </a:p>
          <a:p>
            <a:r>
              <a:rPr lang="en-US" dirty="0" smtClean="0">
                <a:latin typeface="Footlight MT Light" pitchFamily="18" charset="0"/>
              </a:rPr>
              <a:t>Have had symptoms for at least six months</a:t>
            </a:r>
          </a:p>
          <a:p>
            <a:endParaRPr lang="en-US" dirty="0">
              <a:latin typeface="Footlight MT Light"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6150008"/>
          </a:xfrm>
        </p:spPr>
        <p:txBody>
          <a:bodyPr>
            <a:normAutofit/>
          </a:bodyPr>
          <a:lstStyle/>
          <a:p>
            <a:r>
              <a:rPr lang="en-US" dirty="0" smtClean="0">
                <a:latin typeface="Footlight MT Light" pitchFamily="18" charset="0"/>
              </a:rPr>
              <a:t>There are several subtypes of schizophrenia, but not everyone easily fits into a specific category. The five most common subtypes are:</a:t>
            </a:r>
          </a:p>
          <a:p>
            <a:pPr marL="0" indent="0">
              <a:buNone/>
            </a:pPr>
            <a:endParaRPr lang="en-US" dirty="0" smtClean="0">
              <a:latin typeface="Footlight MT Light" pitchFamily="18" charset="0"/>
            </a:endParaRPr>
          </a:p>
          <a:p>
            <a:r>
              <a:rPr lang="en-US" b="1" dirty="0" smtClean="0">
                <a:latin typeface="Footlight MT Light" pitchFamily="18" charset="0"/>
              </a:rPr>
              <a:t>Paranoid.</a:t>
            </a:r>
            <a:r>
              <a:rPr lang="en-US" dirty="0" smtClean="0">
                <a:latin typeface="Footlight MT Light" pitchFamily="18" charset="0"/>
              </a:rPr>
              <a:t> Characterized by delusions and hallucinations, this type generally involves less functional impairment and offers the best hope for improvement.</a:t>
            </a:r>
          </a:p>
          <a:p>
            <a:pPr marL="0" indent="0">
              <a:buNone/>
            </a:pPr>
            <a:endParaRPr lang="en-US" dirty="0" smtClean="0">
              <a:latin typeface="Footlight MT Light" pitchFamily="18" charset="0"/>
            </a:endParaRPr>
          </a:p>
          <a:p>
            <a:r>
              <a:rPr lang="en-US" b="1" dirty="0" smtClean="0">
                <a:latin typeface="Footlight MT Light" pitchFamily="18" charset="0"/>
              </a:rPr>
              <a:t>Catatonic.</a:t>
            </a:r>
            <a:r>
              <a:rPr lang="en-US" dirty="0" smtClean="0">
                <a:latin typeface="Footlight MT Light" pitchFamily="18" charset="0"/>
              </a:rPr>
              <a:t> People with this subtype don't interact with others, get into bizarre positions, or engage in meaningless gestures or activities.</a:t>
            </a:r>
          </a:p>
          <a:p>
            <a:endParaRPr lang="en-US" dirty="0">
              <a:latin typeface="Footlight MT Light"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09600"/>
            <a:ext cx="8229600" cy="5845208"/>
          </a:xfrm>
        </p:spPr>
        <p:txBody>
          <a:bodyPr>
            <a:normAutofit/>
          </a:bodyPr>
          <a:lstStyle/>
          <a:p>
            <a:r>
              <a:rPr lang="en-US" b="1" dirty="0" smtClean="0">
                <a:latin typeface="Footlight MT Light" pitchFamily="18" charset="0"/>
              </a:rPr>
              <a:t>Disorganized.</a:t>
            </a:r>
            <a:r>
              <a:rPr lang="en-US" dirty="0" smtClean="0">
                <a:latin typeface="Footlight MT Light" pitchFamily="18" charset="0"/>
              </a:rPr>
              <a:t> Characterized by disorganized thoughts and inappropriate expressions of emotion, this type generally involves the most functional impairment and offers the least hope for improvement.</a:t>
            </a:r>
          </a:p>
          <a:p>
            <a:pPr marL="0" indent="0">
              <a:buNone/>
            </a:pPr>
            <a:endParaRPr lang="en-US" dirty="0" smtClean="0">
              <a:latin typeface="Footlight MT Light" pitchFamily="18" charset="0"/>
            </a:endParaRPr>
          </a:p>
          <a:p>
            <a:r>
              <a:rPr lang="en-US" b="1" dirty="0" smtClean="0">
                <a:latin typeface="Footlight MT Light" pitchFamily="18" charset="0"/>
              </a:rPr>
              <a:t>Undifferentiated.</a:t>
            </a:r>
            <a:r>
              <a:rPr lang="en-US" dirty="0" smtClean="0">
                <a:latin typeface="Footlight MT Light" pitchFamily="18" charset="0"/>
              </a:rPr>
              <a:t> This is the largest group of people with schizophrenia, whose dominant symptoms come from more than one subtype</a:t>
            </a:r>
          </a:p>
          <a:p>
            <a:pPr marL="0" indent="0">
              <a:buNone/>
            </a:pPr>
            <a:endParaRPr lang="en-US" dirty="0" smtClean="0">
              <a:latin typeface="Footlight MT Light" pitchFamily="18" charset="0"/>
            </a:endParaRPr>
          </a:p>
          <a:p>
            <a:r>
              <a:rPr lang="en-US" b="1" dirty="0" smtClean="0">
                <a:latin typeface="Footlight MT Light" pitchFamily="18" charset="0"/>
              </a:rPr>
              <a:t>Residual.</a:t>
            </a:r>
            <a:r>
              <a:rPr lang="en-US" dirty="0" smtClean="0">
                <a:latin typeface="Footlight MT Light" pitchFamily="18" charset="0"/>
              </a:rPr>
              <a:t> This type is characterized by extended periods without prominent positive symptoms, but other symptoms continue.</a:t>
            </a:r>
          </a:p>
          <a:p>
            <a:endParaRPr lang="en-US" dirty="0">
              <a:latin typeface="Footlight MT Light"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75506"/>
          </a:xfrm>
        </p:spPr>
        <p:txBody>
          <a:bodyPr>
            <a:noAutofit/>
          </a:bodyPr>
          <a:lstStyle/>
          <a:p>
            <a:pPr algn="ctr"/>
            <a:r>
              <a:rPr lang="en-US" sz="2800" b="1" dirty="0" smtClean="0">
                <a:solidFill>
                  <a:schemeClr val="tx1"/>
                </a:solidFill>
                <a:latin typeface="Footlight MT Light" pitchFamily="18" charset="0"/>
              </a:rPr>
              <a:t>Management of schizophrenia</a:t>
            </a:r>
            <a:br>
              <a:rPr lang="en-US" sz="2800" b="1" dirty="0" smtClean="0">
                <a:solidFill>
                  <a:schemeClr val="tx1"/>
                </a:solidFill>
                <a:latin typeface="Footlight MT Light" pitchFamily="18" charset="0"/>
              </a:rPr>
            </a:br>
            <a:endParaRPr lang="en-US" sz="2800" b="1" dirty="0">
              <a:solidFill>
                <a:schemeClr val="tx1"/>
              </a:solidFill>
              <a:latin typeface="Footlight MT Light" pitchFamily="18" charset="0"/>
            </a:endParaRPr>
          </a:p>
        </p:txBody>
      </p:sp>
      <p:pic>
        <p:nvPicPr>
          <p:cNvPr id="1026" name="Picture 2" descr="C:\Users\SURESH\Desktop\Picture1.png"/>
          <p:cNvPicPr>
            <a:picLocks noGrp="1" noChangeAspect="1" noChangeArrowheads="1"/>
          </p:cNvPicPr>
          <p:nvPr>
            <p:ph sz="quarter" idx="1"/>
          </p:nvPr>
        </p:nvPicPr>
        <p:blipFill>
          <a:blip r:embed="rId2"/>
          <a:srcRect/>
          <a:stretch>
            <a:fillRect/>
          </a:stretch>
        </p:blipFill>
        <p:spPr bwMode="auto">
          <a:xfrm>
            <a:off x="609600" y="1066800"/>
            <a:ext cx="7871304" cy="5311775"/>
          </a:xfrm>
          <a:prstGeom prst="rect">
            <a:avLst/>
          </a:prstGeom>
          <a:noFill/>
        </p:spPr>
      </p:pic>
      <p:sp>
        <p:nvSpPr>
          <p:cNvPr id="5" name="Rectangle 4"/>
          <p:cNvSpPr/>
          <p:nvPr/>
        </p:nvSpPr>
        <p:spPr>
          <a:xfrm>
            <a:off x="1447800" y="1676400"/>
            <a:ext cx="6400800" cy="3046988"/>
          </a:xfrm>
          <a:prstGeom prst="rect">
            <a:avLst/>
          </a:prstGeom>
        </p:spPr>
        <p:txBody>
          <a:bodyPr wrap="square">
            <a:spAutoFit/>
          </a:bodyPr>
          <a:lstStyle/>
          <a:p>
            <a:pPr marL="609600" indent="-609600">
              <a:buFontTx/>
              <a:buAutoNum type="arabicPeriod"/>
            </a:pPr>
            <a:r>
              <a:rPr lang="es-ES" sz="3200" b="1" dirty="0" err="1" smtClean="0">
                <a:solidFill>
                  <a:schemeClr val="tx2">
                    <a:lumMod val="10000"/>
                  </a:schemeClr>
                </a:solidFill>
                <a:latin typeface="Footlight MT Light" pitchFamily="18" charset="0"/>
              </a:rPr>
              <a:t>Typical</a:t>
            </a:r>
            <a:r>
              <a:rPr lang="es-ES" sz="3200" b="1" dirty="0" smtClean="0">
                <a:solidFill>
                  <a:schemeClr val="tx2">
                    <a:lumMod val="10000"/>
                  </a:schemeClr>
                </a:solidFill>
                <a:latin typeface="Footlight MT Light" pitchFamily="18" charset="0"/>
              </a:rPr>
              <a:t> </a:t>
            </a:r>
            <a:r>
              <a:rPr lang="es-ES" sz="3200" b="1" dirty="0" err="1" smtClean="0">
                <a:solidFill>
                  <a:schemeClr val="tx2">
                    <a:lumMod val="10000"/>
                  </a:schemeClr>
                </a:solidFill>
                <a:latin typeface="Footlight MT Light" pitchFamily="18" charset="0"/>
              </a:rPr>
              <a:t>Antipsychotics</a:t>
            </a:r>
            <a:endParaRPr lang="es-ES" sz="3200" b="1" dirty="0" smtClean="0">
              <a:solidFill>
                <a:schemeClr val="tx2">
                  <a:lumMod val="10000"/>
                </a:schemeClr>
              </a:solidFill>
              <a:latin typeface="Footlight MT Light" pitchFamily="18" charset="0"/>
            </a:endParaRPr>
          </a:p>
          <a:p>
            <a:pPr marL="990600" lvl="1" indent="-533400">
              <a:buFontTx/>
              <a:buChar char="•"/>
            </a:pPr>
            <a:r>
              <a:rPr lang="es-ES" sz="3200" b="1" dirty="0" err="1" smtClean="0">
                <a:solidFill>
                  <a:schemeClr val="tx2">
                    <a:lumMod val="10000"/>
                  </a:schemeClr>
                </a:solidFill>
                <a:latin typeface="Footlight MT Light" pitchFamily="18" charset="0"/>
              </a:rPr>
              <a:t>Dopamine</a:t>
            </a:r>
            <a:r>
              <a:rPr lang="es-ES" sz="3200" b="1" dirty="0" smtClean="0">
                <a:solidFill>
                  <a:schemeClr val="tx2">
                    <a:lumMod val="10000"/>
                  </a:schemeClr>
                </a:solidFill>
                <a:latin typeface="Footlight MT Light" pitchFamily="18" charset="0"/>
              </a:rPr>
              <a:t> </a:t>
            </a:r>
            <a:r>
              <a:rPr lang="es-ES" sz="3200" b="1" dirty="0" err="1" smtClean="0">
                <a:solidFill>
                  <a:schemeClr val="tx2">
                    <a:lumMod val="10000"/>
                  </a:schemeClr>
                </a:solidFill>
                <a:latin typeface="Footlight MT Light" pitchFamily="18" charset="0"/>
              </a:rPr>
              <a:t>antagonists</a:t>
            </a:r>
            <a:endParaRPr lang="es-ES" sz="3200" b="1" dirty="0" smtClean="0">
              <a:solidFill>
                <a:schemeClr val="tx2">
                  <a:lumMod val="10000"/>
                </a:schemeClr>
              </a:solidFill>
              <a:latin typeface="Footlight MT Light" pitchFamily="18" charset="0"/>
            </a:endParaRPr>
          </a:p>
          <a:p>
            <a:pPr marL="609600" indent="-609600">
              <a:buFontTx/>
              <a:buAutoNum type="arabicPeriod"/>
            </a:pPr>
            <a:r>
              <a:rPr lang="es-ES" sz="3200" b="1" dirty="0" err="1" smtClean="0">
                <a:solidFill>
                  <a:schemeClr val="tx2">
                    <a:lumMod val="10000"/>
                  </a:schemeClr>
                </a:solidFill>
                <a:latin typeface="Footlight MT Light" pitchFamily="18" charset="0"/>
              </a:rPr>
              <a:t>Atypical</a:t>
            </a:r>
            <a:r>
              <a:rPr lang="es-ES" sz="3200" b="1" dirty="0" smtClean="0">
                <a:solidFill>
                  <a:schemeClr val="tx2">
                    <a:lumMod val="10000"/>
                  </a:schemeClr>
                </a:solidFill>
                <a:latin typeface="Footlight MT Light" pitchFamily="18" charset="0"/>
              </a:rPr>
              <a:t> </a:t>
            </a:r>
            <a:r>
              <a:rPr lang="es-ES" sz="3200" b="1" dirty="0" err="1" smtClean="0">
                <a:solidFill>
                  <a:schemeClr val="tx2">
                    <a:lumMod val="10000"/>
                  </a:schemeClr>
                </a:solidFill>
                <a:latin typeface="Footlight MT Light" pitchFamily="18" charset="0"/>
              </a:rPr>
              <a:t>Antipsychotics</a:t>
            </a:r>
            <a:endParaRPr lang="es-ES" sz="3200" b="1" dirty="0" smtClean="0">
              <a:solidFill>
                <a:schemeClr val="tx2">
                  <a:lumMod val="10000"/>
                </a:schemeClr>
              </a:solidFill>
              <a:latin typeface="Footlight MT Light" pitchFamily="18" charset="0"/>
            </a:endParaRPr>
          </a:p>
          <a:p>
            <a:pPr marL="990600" lvl="1" indent="-533400">
              <a:buFontTx/>
              <a:buChar char="•"/>
            </a:pPr>
            <a:r>
              <a:rPr lang="es-ES" sz="3200" b="1" dirty="0" smtClean="0">
                <a:solidFill>
                  <a:schemeClr val="tx2">
                    <a:lumMod val="10000"/>
                  </a:schemeClr>
                </a:solidFill>
                <a:latin typeface="Footlight MT Light" pitchFamily="18" charset="0"/>
              </a:rPr>
              <a:t>5-hydroxytryptamine </a:t>
            </a:r>
            <a:r>
              <a:rPr lang="es-ES" sz="3200" b="1" dirty="0" err="1" smtClean="0">
                <a:solidFill>
                  <a:schemeClr val="tx2">
                    <a:lumMod val="10000"/>
                  </a:schemeClr>
                </a:solidFill>
                <a:latin typeface="Footlight MT Light" pitchFamily="18" charset="0"/>
              </a:rPr>
              <a:t>effect</a:t>
            </a:r>
            <a:r>
              <a:rPr lang="es-ES" sz="3200" b="1" dirty="0" smtClean="0">
                <a:solidFill>
                  <a:schemeClr val="tx2">
                    <a:lumMod val="10000"/>
                  </a:schemeClr>
                </a:solidFill>
                <a:latin typeface="Footlight MT Light" pitchFamily="18" charset="0"/>
              </a:rPr>
              <a:t>, </a:t>
            </a:r>
            <a:r>
              <a:rPr lang="es-ES" sz="3200" b="1" dirty="0" err="1" smtClean="0">
                <a:solidFill>
                  <a:schemeClr val="tx2">
                    <a:lumMod val="10000"/>
                  </a:schemeClr>
                </a:solidFill>
                <a:latin typeface="Footlight MT Light" pitchFamily="18" charset="0"/>
              </a:rPr>
              <a:t>also</a:t>
            </a:r>
            <a:r>
              <a:rPr lang="es-ES" sz="3200" b="1" dirty="0" smtClean="0">
                <a:solidFill>
                  <a:schemeClr val="tx2">
                    <a:lumMod val="10000"/>
                  </a:schemeClr>
                </a:solidFill>
                <a:latin typeface="Footlight MT Light" pitchFamily="18" charset="0"/>
              </a:rPr>
              <a:t> </a:t>
            </a:r>
            <a:r>
              <a:rPr lang="es-ES" sz="3200" b="1" dirty="0" err="1" smtClean="0">
                <a:solidFill>
                  <a:schemeClr val="tx2">
                    <a:lumMod val="10000"/>
                  </a:schemeClr>
                </a:solidFill>
                <a:latin typeface="Footlight MT Light" pitchFamily="18" charset="0"/>
              </a:rPr>
              <a:t>effect</a:t>
            </a:r>
            <a:r>
              <a:rPr lang="es-ES" sz="3200" b="1" dirty="0" smtClean="0">
                <a:solidFill>
                  <a:schemeClr val="tx2">
                    <a:lumMod val="10000"/>
                  </a:schemeClr>
                </a:solidFill>
                <a:latin typeface="Footlight MT Light" pitchFamily="18" charset="0"/>
              </a:rPr>
              <a:t> </a:t>
            </a:r>
            <a:r>
              <a:rPr lang="es-ES" sz="3200" b="1" dirty="0" err="1" smtClean="0">
                <a:solidFill>
                  <a:schemeClr val="tx2">
                    <a:lumMod val="10000"/>
                  </a:schemeClr>
                </a:solidFill>
                <a:latin typeface="Footlight MT Light" pitchFamily="18" charset="0"/>
              </a:rPr>
              <a:t>dopamine</a:t>
            </a:r>
            <a:endParaRPr lang="es-ES" sz="3200" b="1" dirty="0" smtClean="0">
              <a:solidFill>
                <a:schemeClr val="tx2">
                  <a:lumMod val="10000"/>
                </a:schemeClr>
              </a:solidFill>
              <a:latin typeface="Footlight MT Light" pitchFamily="18" charset="0"/>
            </a:endParaRPr>
          </a:p>
          <a:p>
            <a:pPr marL="609600" indent="-609600">
              <a:buFontTx/>
              <a:buAutoNum type="arabicPeriod"/>
            </a:pPr>
            <a:r>
              <a:rPr lang="es-ES" sz="3200" b="1" dirty="0" err="1" smtClean="0">
                <a:solidFill>
                  <a:schemeClr val="tx2">
                    <a:lumMod val="10000"/>
                  </a:schemeClr>
                </a:solidFill>
                <a:latin typeface="Footlight MT Light" pitchFamily="18" charset="0"/>
              </a:rPr>
              <a:t>Combination</a:t>
            </a:r>
            <a:r>
              <a:rPr lang="es-ES" sz="3200" b="1" dirty="0" smtClean="0">
                <a:solidFill>
                  <a:schemeClr val="tx2">
                    <a:lumMod val="10000"/>
                  </a:schemeClr>
                </a:solidFill>
                <a:latin typeface="Footlight MT Light" pitchFamily="18" charset="0"/>
              </a:rPr>
              <a:t> </a:t>
            </a:r>
            <a:r>
              <a:rPr lang="es-ES" sz="3200" b="1" dirty="0" err="1" smtClean="0">
                <a:solidFill>
                  <a:schemeClr val="tx2">
                    <a:lumMod val="10000"/>
                  </a:schemeClr>
                </a:solidFill>
                <a:latin typeface="Footlight MT Light" pitchFamily="18" charset="0"/>
              </a:rPr>
              <a:t>Drugs</a:t>
            </a:r>
            <a:endParaRPr lang="es-ES" sz="3200" b="1" dirty="0">
              <a:solidFill>
                <a:schemeClr val="tx2">
                  <a:lumMod val="10000"/>
                </a:schemeClr>
              </a:solidFill>
              <a:latin typeface="Footlight MT Light"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latin typeface="Footlight MT Light" pitchFamily="18" charset="0"/>
              </a:rPr>
              <a:t>History</a:t>
            </a:r>
            <a:endParaRPr lang="en-US" sz="6000" b="1" dirty="0">
              <a:latin typeface="Footlight MT Light" pitchFamily="18" charset="0"/>
            </a:endParaRPr>
          </a:p>
        </p:txBody>
      </p:sp>
      <p:sp>
        <p:nvSpPr>
          <p:cNvPr id="3" name="Content Placeholder 2"/>
          <p:cNvSpPr>
            <a:spLocks noGrp="1"/>
          </p:cNvSpPr>
          <p:nvPr>
            <p:ph sz="quarter" idx="1"/>
          </p:nvPr>
        </p:nvSpPr>
        <p:spPr/>
        <p:txBody>
          <a:bodyPr/>
          <a:lstStyle/>
          <a:p>
            <a:r>
              <a:rPr lang="en-US" b="1" dirty="0" err="1" smtClean="0">
                <a:solidFill>
                  <a:schemeClr val="hlink"/>
                </a:solidFill>
                <a:latin typeface="Footlight MT Light" pitchFamily="18" charset="0"/>
              </a:rPr>
              <a:t>Eugen</a:t>
            </a:r>
            <a:r>
              <a:rPr lang="en-US" b="1" dirty="0" smtClean="0">
                <a:solidFill>
                  <a:schemeClr val="hlink"/>
                </a:solidFill>
                <a:latin typeface="Footlight MT Light" pitchFamily="18" charset="0"/>
              </a:rPr>
              <a:t> </a:t>
            </a:r>
            <a:r>
              <a:rPr lang="en-US" b="1" dirty="0" err="1" smtClean="0">
                <a:solidFill>
                  <a:schemeClr val="hlink"/>
                </a:solidFill>
                <a:latin typeface="Footlight MT Light" pitchFamily="18" charset="0"/>
              </a:rPr>
              <a:t>Bleuler</a:t>
            </a:r>
            <a:r>
              <a:rPr lang="en-US" b="1" dirty="0" smtClean="0">
                <a:latin typeface="Footlight MT Light" pitchFamily="18" charset="0"/>
              </a:rPr>
              <a:t>: He renamed the dementia praecox as </a:t>
            </a:r>
            <a:r>
              <a:rPr lang="en-US" b="1" dirty="0" smtClean="0">
                <a:solidFill>
                  <a:schemeClr val="hlink"/>
                </a:solidFill>
                <a:latin typeface="Footlight MT Light" pitchFamily="18" charset="0"/>
              </a:rPr>
              <a:t>schizophrenia</a:t>
            </a:r>
            <a:r>
              <a:rPr lang="en-US" b="1" dirty="0" smtClean="0">
                <a:latin typeface="Footlight MT Light" pitchFamily="18" charset="0"/>
              </a:rPr>
              <a:t> (1911); he recognized the cognitive impairment in this illness, which he named as a “splitting</a:t>
            </a:r>
            <a:r>
              <a:rPr lang="cs-CZ" b="1" dirty="0" smtClean="0">
                <a:latin typeface="Footlight MT Light" pitchFamily="18" charset="0"/>
              </a:rPr>
              <a:t>“</a:t>
            </a:r>
            <a:r>
              <a:rPr lang="en-US" b="1" dirty="0" smtClean="0">
                <a:latin typeface="Footlight MT Light" pitchFamily="18" charset="0"/>
              </a:rPr>
              <a:t> of mind. </a:t>
            </a:r>
          </a:p>
          <a:p>
            <a:r>
              <a:rPr lang="en-US" b="1" dirty="0" smtClean="0">
                <a:latin typeface="Footlight MT Light" pitchFamily="18" charset="0"/>
              </a:rPr>
              <a:t>The term Schizophrenia origin from Greek roots SKHIZEN- Split and </a:t>
            </a:r>
            <a:r>
              <a:rPr lang="en-US" b="1" dirty="0" err="1" smtClean="0">
                <a:latin typeface="Footlight MT Light" pitchFamily="18" charset="0"/>
              </a:rPr>
              <a:t>phren</a:t>
            </a:r>
            <a:r>
              <a:rPr lang="en-US" b="1" dirty="0" smtClean="0">
                <a:latin typeface="Footlight MT Light" pitchFamily="18" charset="0"/>
              </a:rPr>
              <a:t>- mind</a:t>
            </a:r>
          </a:p>
          <a:p>
            <a:r>
              <a:rPr lang="en-US" b="1" dirty="0" smtClean="0">
                <a:latin typeface="Footlight MT Light" pitchFamily="18" charset="0"/>
              </a:rPr>
              <a:t>This disorder mainly affect cognition but also usually contributes to chronic problems with behavior and emotion.</a:t>
            </a:r>
          </a:p>
          <a:p>
            <a:endParaRPr lang="en-US" b="1" dirty="0">
              <a:latin typeface="Footlight MT Light" pitchFamily="18" charset="0"/>
            </a:endParaRPr>
          </a:p>
        </p:txBody>
      </p:sp>
    </p:spTree>
  </p:cSld>
  <p:clrMapOvr>
    <a:masterClrMapping/>
  </p:clrMapOvr>
  <p:transition>
    <p:blind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s-ES" sz="4800" b="1" dirty="0" err="1">
                <a:solidFill>
                  <a:schemeClr val="tx1"/>
                </a:solidFill>
                <a:latin typeface="Footlight MT Light" pitchFamily="18" charset="0"/>
              </a:rPr>
              <a:t>Typical</a:t>
            </a:r>
            <a:endParaRPr lang="es-ES" b="1" dirty="0">
              <a:solidFill>
                <a:schemeClr val="tx1"/>
              </a:solidFill>
              <a:latin typeface="Footlight MT Light" pitchFamily="18" charset="0"/>
            </a:endParaRPr>
          </a:p>
        </p:txBody>
      </p:sp>
      <p:sp>
        <p:nvSpPr>
          <p:cNvPr id="25603" name="Rectangle 3"/>
          <p:cNvSpPr>
            <a:spLocks noGrp="1" noChangeArrowheads="1"/>
          </p:cNvSpPr>
          <p:nvPr>
            <p:ph sz="quarter" idx="1"/>
          </p:nvPr>
        </p:nvSpPr>
        <p:spPr/>
        <p:txBody>
          <a:bodyPr/>
          <a:lstStyle/>
          <a:p>
            <a:r>
              <a:rPr lang="es-ES" dirty="0" smtClean="0">
                <a:latin typeface="Footlight MT Light" pitchFamily="18" charset="0"/>
              </a:rPr>
              <a:t>Tend </a:t>
            </a:r>
            <a:r>
              <a:rPr lang="es-ES" dirty="0" err="1" smtClean="0">
                <a:latin typeface="Footlight MT Light" pitchFamily="18" charset="0"/>
              </a:rPr>
              <a:t>to</a:t>
            </a:r>
            <a:r>
              <a:rPr lang="es-ES" dirty="0" smtClean="0">
                <a:latin typeface="Footlight MT Light" pitchFamily="18" charset="0"/>
              </a:rPr>
              <a:t> </a:t>
            </a:r>
            <a:r>
              <a:rPr lang="es-ES" dirty="0">
                <a:latin typeface="Footlight MT Light" pitchFamily="18" charset="0"/>
              </a:rPr>
              <a:t>produce Extrapyramidal </a:t>
            </a:r>
            <a:r>
              <a:rPr lang="es-ES" dirty="0" err="1">
                <a:latin typeface="Footlight MT Light" pitchFamily="18" charset="0"/>
              </a:rPr>
              <a:t>side</a:t>
            </a:r>
            <a:r>
              <a:rPr lang="es-ES" dirty="0">
                <a:latin typeface="Footlight MT Light" pitchFamily="18" charset="0"/>
              </a:rPr>
              <a:t> </a:t>
            </a:r>
            <a:r>
              <a:rPr lang="es-ES" dirty="0" err="1">
                <a:latin typeface="Footlight MT Light" pitchFamily="18" charset="0"/>
              </a:rPr>
              <a:t>effects</a:t>
            </a:r>
            <a:r>
              <a:rPr lang="es-ES" dirty="0">
                <a:latin typeface="Footlight MT Light" pitchFamily="18" charset="0"/>
              </a:rPr>
              <a:t>:</a:t>
            </a:r>
          </a:p>
          <a:p>
            <a:pPr lvl="1"/>
            <a:r>
              <a:rPr lang="es-ES" dirty="0" err="1">
                <a:latin typeface="Footlight MT Light" pitchFamily="18" charset="0"/>
              </a:rPr>
              <a:t>Parkinsonism</a:t>
            </a:r>
            <a:r>
              <a:rPr lang="es-ES" dirty="0">
                <a:latin typeface="Footlight MT Light" pitchFamily="18" charset="0"/>
              </a:rPr>
              <a:t> – </a:t>
            </a:r>
            <a:r>
              <a:rPr lang="es-ES" dirty="0" err="1">
                <a:latin typeface="Footlight MT Light" pitchFamily="18" charset="0"/>
              </a:rPr>
              <a:t>tremors</a:t>
            </a:r>
            <a:r>
              <a:rPr lang="es-ES" dirty="0">
                <a:latin typeface="Footlight MT Light" pitchFamily="18" charset="0"/>
              </a:rPr>
              <a:t>, </a:t>
            </a:r>
            <a:r>
              <a:rPr lang="es-ES" dirty="0" err="1">
                <a:latin typeface="Footlight MT Light" pitchFamily="18" charset="0"/>
              </a:rPr>
              <a:t>rigidity</a:t>
            </a:r>
            <a:r>
              <a:rPr lang="es-ES" dirty="0">
                <a:latin typeface="Footlight MT Light" pitchFamily="18" charset="0"/>
              </a:rPr>
              <a:t>, slowness of </a:t>
            </a:r>
            <a:r>
              <a:rPr lang="es-ES" dirty="0" err="1">
                <a:latin typeface="Footlight MT Light" pitchFamily="18" charset="0"/>
              </a:rPr>
              <a:t>movement</a:t>
            </a:r>
            <a:r>
              <a:rPr lang="es-ES" dirty="0">
                <a:latin typeface="Footlight MT Light" pitchFamily="18" charset="0"/>
              </a:rPr>
              <a:t>, </a:t>
            </a:r>
            <a:r>
              <a:rPr lang="es-ES" dirty="0" err="1">
                <a:latin typeface="Footlight MT Light" pitchFamily="18" charset="0"/>
              </a:rPr>
              <a:t>temporary</a:t>
            </a:r>
            <a:r>
              <a:rPr lang="es-ES" dirty="0">
                <a:latin typeface="Footlight MT Light" pitchFamily="18" charset="0"/>
              </a:rPr>
              <a:t> </a:t>
            </a:r>
            <a:r>
              <a:rPr lang="es-ES" dirty="0" err="1">
                <a:latin typeface="Footlight MT Light" pitchFamily="18" charset="0"/>
              </a:rPr>
              <a:t>paralysis</a:t>
            </a:r>
            <a:endParaRPr lang="es-ES" dirty="0">
              <a:latin typeface="Footlight MT Light" pitchFamily="18" charset="0"/>
            </a:endParaRPr>
          </a:p>
          <a:p>
            <a:pPr lvl="1"/>
            <a:r>
              <a:rPr lang="es-ES" dirty="0" err="1">
                <a:latin typeface="Footlight MT Light" pitchFamily="18" charset="0"/>
              </a:rPr>
              <a:t>Dystonia</a:t>
            </a:r>
            <a:r>
              <a:rPr lang="es-ES" dirty="0">
                <a:latin typeface="Footlight MT Light" pitchFamily="18" charset="0"/>
              </a:rPr>
              <a:t> </a:t>
            </a:r>
          </a:p>
          <a:p>
            <a:pPr lvl="1"/>
            <a:r>
              <a:rPr lang="es-ES" dirty="0" err="1" smtClean="0">
                <a:latin typeface="Footlight MT Light" pitchFamily="18" charset="0"/>
              </a:rPr>
              <a:t>Akathisia</a:t>
            </a:r>
            <a:endParaRPr lang="es-ES" dirty="0">
              <a:latin typeface="Footlight MT Light" pitchFamily="18" charset="0"/>
            </a:endParaRPr>
          </a:p>
          <a:p>
            <a:pPr lvl="1"/>
            <a:r>
              <a:rPr lang="es-ES" dirty="0" err="1">
                <a:latin typeface="Footlight MT Light" pitchFamily="18" charset="0"/>
              </a:rPr>
              <a:t>Tardive</a:t>
            </a:r>
            <a:r>
              <a:rPr lang="es-ES" dirty="0">
                <a:latin typeface="Footlight MT Light" pitchFamily="18" charset="0"/>
              </a:rPr>
              <a:t> </a:t>
            </a:r>
            <a:r>
              <a:rPr lang="es-ES" dirty="0" err="1">
                <a:latin typeface="Footlight MT Light" pitchFamily="18" charset="0"/>
              </a:rPr>
              <a:t>dyskinesia</a:t>
            </a:r>
            <a:r>
              <a:rPr lang="es-ES" dirty="0">
                <a:latin typeface="Footlight MT Light" pitchFamily="18" charset="0"/>
              </a:rPr>
              <a:t> – </a:t>
            </a:r>
            <a:r>
              <a:rPr lang="es-ES" dirty="0" err="1">
                <a:latin typeface="Footlight MT Light" pitchFamily="18" charset="0"/>
              </a:rPr>
              <a:t>involuntary</a:t>
            </a:r>
            <a:r>
              <a:rPr lang="es-ES" dirty="0">
                <a:latin typeface="Footlight MT Light" pitchFamily="18" charset="0"/>
              </a:rPr>
              <a:t> </a:t>
            </a:r>
            <a:r>
              <a:rPr lang="es-ES" dirty="0" err="1">
                <a:latin typeface="Footlight MT Light" pitchFamily="18" charset="0"/>
              </a:rPr>
              <a:t>movements</a:t>
            </a:r>
            <a:r>
              <a:rPr lang="es-ES" dirty="0">
                <a:latin typeface="Footlight MT Light" pitchFamily="18" charset="0"/>
              </a:rPr>
              <a:t> of </a:t>
            </a:r>
            <a:r>
              <a:rPr lang="es-ES" dirty="0" err="1">
                <a:latin typeface="Footlight MT Light" pitchFamily="18" charset="0"/>
              </a:rPr>
              <a:t>the</a:t>
            </a:r>
            <a:r>
              <a:rPr lang="es-ES" dirty="0">
                <a:latin typeface="Footlight MT Light" pitchFamily="18" charset="0"/>
              </a:rPr>
              <a:t> </a:t>
            </a:r>
            <a:r>
              <a:rPr lang="es-ES" dirty="0" err="1">
                <a:latin typeface="Footlight MT Light" pitchFamily="18" charset="0"/>
              </a:rPr>
              <a:t>mouth</a:t>
            </a:r>
            <a:r>
              <a:rPr lang="es-ES" dirty="0">
                <a:latin typeface="Footlight MT Light" pitchFamily="18" charset="0"/>
              </a:rPr>
              <a:t>, </a:t>
            </a:r>
            <a:r>
              <a:rPr lang="es-ES" dirty="0" err="1">
                <a:latin typeface="Footlight MT Light" pitchFamily="18" charset="0"/>
              </a:rPr>
              <a:t>lips</a:t>
            </a:r>
            <a:r>
              <a:rPr lang="es-ES" dirty="0">
                <a:latin typeface="Footlight MT Light" pitchFamily="18" charset="0"/>
              </a:rPr>
              <a:t>, and </a:t>
            </a:r>
            <a:r>
              <a:rPr lang="es-ES" dirty="0" err="1">
                <a:latin typeface="Footlight MT Light" pitchFamily="18" charset="0"/>
              </a:rPr>
              <a:t>tongue</a:t>
            </a:r>
            <a:r>
              <a:rPr lang="es-ES" dirty="0">
                <a:latin typeface="Footlight MT Light" pitchFamily="18" charset="0"/>
              </a:rPr>
              <a:t> </a:t>
            </a:r>
          </a:p>
          <a:p>
            <a:pPr lvl="2"/>
            <a:r>
              <a:rPr lang="es-ES" dirty="0" err="1">
                <a:latin typeface="Footlight MT Light" pitchFamily="18" charset="0"/>
              </a:rPr>
              <a:t>Chewing</a:t>
            </a:r>
            <a:r>
              <a:rPr lang="es-ES" dirty="0">
                <a:latin typeface="Footlight MT Light" pitchFamily="18" charset="0"/>
              </a:rPr>
              <a:t>, </a:t>
            </a:r>
            <a:r>
              <a:rPr lang="es-ES" dirty="0" err="1" smtClean="0">
                <a:latin typeface="Footlight MT Light" pitchFamily="18" charset="0"/>
              </a:rPr>
              <a:t>grimacing</a:t>
            </a:r>
            <a:r>
              <a:rPr lang="es-ES" dirty="0">
                <a:latin typeface="Footlight MT Light" pitchFamily="18" charset="0"/>
              </a:rPr>
              <a:t>, etc.</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Akathisia</a:t>
            </a:r>
            <a:r>
              <a:rPr lang="en-US" dirty="0" smtClean="0"/>
              <a:t/>
            </a:r>
            <a:br>
              <a:rPr lang="en-US" dirty="0" smtClean="0"/>
            </a:br>
            <a:endParaRPr lang="en-US" dirty="0"/>
          </a:p>
        </p:txBody>
      </p:sp>
      <p:pic>
        <p:nvPicPr>
          <p:cNvPr id="30722" name="Picture 2" descr="C:\Users\user\Desktop\index.jpg"/>
          <p:cNvPicPr>
            <a:picLocks noGrp="1" noChangeAspect="1" noChangeArrowheads="1"/>
          </p:cNvPicPr>
          <p:nvPr>
            <p:ph idx="1"/>
          </p:nvPr>
        </p:nvPicPr>
        <p:blipFill>
          <a:blip r:embed="rId2"/>
          <a:srcRect/>
          <a:stretch>
            <a:fillRect/>
          </a:stretch>
        </p:blipFill>
        <p:spPr bwMode="auto">
          <a:xfrm>
            <a:off x="685800" y="1524001"/>
            <a:ext cx="7467600" cy="4800600"/>
          </a:xfrm>
          <a:prstGeom prst="rect">
            <a:avLst/>
          </a:prstGeom>
          <a:noFill/>
        </p:spPr>
      </p:pic>
    </p:spTree>
    <p:extLst>
      <p:ext uri="{BB962C8B-B14F-4D97-AF65-F5344CB8AC3E}">
        <p14:creationId xmlns:p14="http://schemas.microsoft.com/office/powerpoint/2010/main" val="18988618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Dystonia</a:t>
            </a:r>
            <a:r>
              <a:rPr lang="en-US" dirty="0" smtClean="0"/>
              <a:t> </a:t>
            </a:r>
            <a:br>
              <a:rPr lang="en-US" dirty="0" smtClean="0"/>
            </a:br>
            <a:endParaRPr lang="en-US" dirty="0"/>
          </a:p>
        </p:txBody>
      </p:sp>
      <p:sp>
        <p:nvSpPr>
          <p:cNvPr id="3" name="Content Placeholder 2"/>
          <p:cNvSpPr>
            <a:spLocks noGrp="1"/>
          </p:cNvSpPr>
          <p:nvPr>
            <p:ph idx="1"/>
          </p:nvPr>
        </p:nvSpPr>
        <p:spPr/>
        <p:txBody>
          <a:bodyPr/>
          <a:lstStyle/>
          <a:p>
            <a:pPr>
              <a:buNone/>
            </a:pPr>
            <a:r>
              <a:rPr lang="en-US" dirty="0" smtClean="0"/>
              <a:t> </a:t>
            </a:r>
            <a:endParaRPr lang="en-US" dirty="0"/>
          </a:p>
        </p:txBody>
      </p:sp>
      <p:pic>
        <p:nvPicPr>
          <p:cNvPr id="4" name="Picture 3" descr="download.jpg"/>
          <p:cNvPicPr>
            <a:picLocks noChangeAspect="1"/>
          </p:cNvPicPr>
          <p:nvPr/>
        </p:nvPicPr>
        <p:blipFill>
          <a:blip r:embed="rId2"/>
          <a:stretch>
            <a:fillRect/>
          </a:stretch>
        </p:blipFill>
        <p:spPr>
          <a:xfrm>
            <a:off x="228600" y="2133600"/>
            <a:ext cx="3124200" cy="4114800"/>
          </a:xfrm>
          <a:prstGeom prst="rect">
            <a:avLst/>
          </a:prstGeom>
        </p:spPr>
      </p:pic>
      <p:pic>
        <p:nvPicPr>
          <p:cNvPr id="6" name="Picture 5" descr="download (2).jpg"/>
          <p:cNvPicPr>
            <a:picLocks noChangeAspect="1"/>
          </p:cNvPicPr>
          <p:nvPr/>
        </p:nvPicPr>
        <p:blipFill>
          <a:blip r:embed="rId3"/>
          <a:stretch>
            <a:fillRect/>
          </a:stretch>
        </p:blipFill>
        <p:spPr>
          <a:xfrm>
            <a:off x="4038600" y="2057400"/>
            <a:ext cx="4343400" cy="4648200"/>
          </a:xfrm>
          <a:prstGeom prst="rect">
            <a:avLst/>
          </a:prstGeom>
        </p:spPr>
      </p:pic>
    </p:spTree>
    <p:extLst>
      <p:ext uri="{BB962C8B-B14F-4D97-AF65-F5344CB8AC3E}">
        <p14:creationId xmlns:p14="http://schemas.microsoft.com/office/powerpoint/2010/main" val="536014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Tardive</a:t>
            </a:r>
            <a:r>
              <a:rPr lang="en-US" dirty="0" smtClean="0"/>
              <a:t> </a:t>
            </a:r>
            <a:r>
              <a:rPr lang="en-US" dirty="0" err="1" smtClean="0"/>
              <a:t>dyskinesia</a:t>
            </a:r>
            <a:endParaRPr lang="en-US" dirty="0"/>
          </a:p>
        </p:txBody>
      </p:sp>
      <p:pic>
        <p:nvPicPr>
          <p:cNvPr id="4" name="Content Placeholder 3" descr="Tardive-Dyskinesia-2.jpg"/>
          <p:cNvPicPr>
            <a:picLocks noGrp="1" noChangeAspect="1"/>
          </p:cNvPicPr>
          <p:nvPr>
            <p:ph idx="1"/>
          </p:nvPr>
        </p:nvPicPr>
        <p:blipFill>
          <a:blip r:embed="rId2"/>
          <a:stretch>
            <a:fillRect/>
          </a:stretch>
        </p:blipFill>
        <p:spPr>
          <a:xfrm>
            <a:off x="1066800" y="1524000"/>
            <a:ext cx="7022005" cy="4525963"/>
          </a:xfrm>
        </p:spPr>
      </p:pic>
    </p:spTree>
    <p:extLst>
      <p:ext uri="{BB962C8B-B14F-4D97-AF65-F5344CB8AC3E}">
        <p14:creationId xmlns:p14="http://schemas.microsoft.com/office/powerpoint/2010/main" val="2743104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Neuroleptic</a:t>
            </a:r>
            <a:r>
              <a:rPr lang="en-US" dirty="0" smtClean="0"/>
              <a:t> malignant syndrome</a:t>
            </a:r>
            <a:br>
              <a:rPr lang="en-US" dirty="0" smtClean="0"/>
            </a:br>
            <a:endParaRPr lang="en-US" dirty="0"/>
          </a:p>
        </p:txBody>
      </p:sp>
      <p:pic>
        <p:nvPicPr>
          <p:cNvPr id="4" name="Content Placeholder 3" descr="serotoninsyndrome.jpg"/>
          <p:cNvPicPr>
            <a:picLocks noGrp="1" noChangeAspect="1"/>
          </p:cNvPicPr>
          <p:nvPr>
            <p:ph idx="1"/>
          </p:nvPr>
        </p:nvPicPr>
        <p:blipFill>
          <a:blip r:embed="rId2"/>
          <a:stretch>
            <a:fillRect/>
          </a:stretch>
        </p:blipFill>
        <p:spPr>
          <a:xfrm>
            <a:off x="457200" y="1600200"/>
            <a:ext cx="8001000" cy="4876800"/>
          </a:xfrm>
        </p:spPr>
      </p:pic>
    </p:spTree>
    <p:extLst>
      <p:ext uri="{BB962C8B-B14F-4D97-AF65-F5344CB8AC3E}">
        <p14:creationId xmlns:p14="http://schemas.microsoft.com/office/powerpoint/2010/main" val="8541355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a:t>
            </a:r>
            <a:endParaRPr lang="en-US" dirty="0"/>
          </a:p>
        </p:txBody>
      </p:sp>
      <p:pic>
        <p:nvPicPr>
          <p:cNvPr id="4" name="Picture 10"/>
          <p:cNvPicPr>
            <a:picLocks noGrp="1" noChangeAspect="1" noChangeArrowheads="1"/>
          </p:cNvPicPr>
          <p:nvPr>
            <p:ph idx="1"/>
          </p:nvPr>
        </p:nvPicPr>
        <p:blipFill>
          <a:blip r:embed="rId2"/>
          <a:srcRect/>
          <a:stretch>
            <a:fillRect/>
          </a:stretch>
        </p:blipFill>
        <p:spPr bwMode="auto">
          <a:xfrm>
            <a:off x="1371600" y="1066800"/>
            <a:ext cx="5867400" cy="5638800"/>
          </a:xfrm>
          <a:prstGeom prst="rect">
            <a:avLst/>
          </a:prstGeom>
          <a:noFill/>
          <a:ln w="9525">
            <a:noFill/>
            <a:miter lim="800000"/>
            <a:headEnd/>
            <a:tailEnd/>
          </a:ln>
          <a:effectLst/>
        </p:spPr>
      </p:pic>
    </p:spTree>
    <p:extLst>
      <p:ext uri="{BB962C8B-B14F-4D97-AF65-F5344CB8AC3E}">
        <p14:creationId xmlns:p14="http://schemas.microsoft.com/office/powerpoint/2010/main" val="3606276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ctr"/>
            <a:r>
              <a:rPr lang="es-ES" sz="4000" b="1" dirty="0" err="1">
                <a:solidFill>
                  <a:schemeClr val="tx1"/>
                </a:solidFill>
                <a:latin typeface="Footlight MT Light" pitchFamily="18" charset="0"/>
              </a:rPr>
              <a:t>Typical</a:t>
            </a:r>
            <a:r>
              <a:rPr lang="es-ES" sz="4000" b="1" dirty="0">
                <a:solidFill>
                  <a:schemeClr val="tx1"/>
                </a:solidFill>
                <a:latin typeface="Footlight MT Light" pitchFamily="18" charset="0"/>
              </a:rPr>
              <a:t> - </a:t>
            </a:r>
            <a:r>
              <a:rPr lang="es-ES" sz="4000" b="1" dirty="0" err="1">
                <a:solidFill>
                  <a:schemeClr val="tx1"/>
                </a:solidFill>
                <a:latin typeface="Footlight MT Light" pitchFamily="18" charset="0"/>
              </a:rPr>
              <a:t>Phenothiazines</a:t>
            </a:r>
            <a:endParaRPr lang="es-ES" sz="4000" b="1" dirty="0">
              <a:solidFill>
                <a:schemeClr val="tx1"/>
              </a:solidFill>
              <a:latin typeface="Footlight MT Light" pitchFamily="18" charset="0"/>
            </a:endParaRPr>
          </a:p>
        </p:txBody>
      </p:sp>
      <p:sp>
        <p:nvSpPr>
          <p:cNvPr id="24579" name="Rectangle 3"/>
          <p:cNvSpPr>
            <a:spLocks noGrp="1" noChangeArrowheads="1"/>
          </p:cNvSpPr>
          <p:nvPr>
            <p:ph sz="quarter" idx="1"/>
          </p:nvPr>
        </p:nvSpPr>
        <p:spPr/>
        <p:txBody>
          <a:bodyPr>
            <a:normAutofit/>
          </a:bodyPr>
          <a:lstStyle/>
          <a:p>
            <a:r>
              <a:rPr lang="es-ES" dirty="0" err="1">
                <a:latin typeface="Footlight MT Light" pitchFamily="18" charset="0"/>
              </a:rPr>
              <a:t>Dopamine</a:t>
            </a:r>
            <a:r>
              <a:rPr lang="es-ES" dirty="0">
                <a:latin typeface="Footlight MT Light" pitchFamily="18" charset="0"/>
              </a:rPr>
              <a:t> D2 receptor </a:t>
            </a:r>
            <a:r>
              <a:rPr lang="es-ES" dirty="0" err="1">
                <a:latin typeface="Footlight MT Light" pitchFamily="18" charset="0"/>
              </a:rPr>
              <a:t>antagonists</a:t>
            </a:r>
            <a:endParaRPr lang="es-ES" dirty="0">
              <a:latin typeface="Footlight MT Light" pitchFamily="18" charset="0"/>
            </a:endParaRPr>
          </a:p>
          <a:p>
            <a:r>
              <a:rPr lang="es-ES" dirty="0" err="1">
                <a:latin typeface="Footlight MT Light" pitchFamily="18" charset="0"/>
              </a:rPr>
              <a:t>Chlorpromazine</a:t>
            </a:r>
            <a:r>
              <a:rPr lang="es-ES" dirty="0">
                <a:latin typeface="Footlight MT Light" pitchFamily="18" charset="0"/>
              </a:rPr>
              <a:t> </a:t>
            </a:r>
            <a:r>
              <a:rPr lang="es-ES" dirty="0" err="1">
                <a:latin typeface="Footlight MT Light" pitchFamily="18" charset="0"/>
              </a:rPr>
              <a:t>first</a:t>
            </a:r>
            <a:r>
              <a:rPr lang="es-ES" dirty="0">
                <a:latin typeface="Footlight MT Light" pitchFamily="18" charset="0"/>
              </a:rPr>
              <a:t> </a:t>
            </a:r>
            <a:r>
              <a:rPr lang="es-ES" dirty="0" err="1">
                <a:latin typeface="Footlight MT Light" pitchFamily="18" charset="0"/>
              </a:rPr>
              <a:t>developed</a:t>
            </a:r>
            <a:r>
              <a:rPr lang="es-ES" dirty="0">
                <a:latin typeface="Footlight MT Light" pitchFamily="18" charset="0"/>
              </a:rPr>
              <a:t> </a:t>
            </a:r>
            <a:r>
              <a:rPr lang="es-ES" dirty="0" err="1">
                <a:latin typeface="Footlight MT Light" pitchFamily="18" charset="0"/>
              </a:rPr>
              <a:t>from</a:t>
            </a:r>
            <a:r>
              <a:rPr lang="es-ES" dirty="0">
                <a:latin typeface="Footlight MT Light" pitchFamily="18" charset="0"/>
              </a:rPr>
              <a:t> </a:t>
            </a:r>
            <a:r>
              <a:rPr lang="es-ES" dirty="0" err="1">
                <a:latin typeface="Footlight MT Light" pitchFamily="18" charset="0"/>
              </a:rPr>
              <a:t>promethazine</a:t>
            </a:r>
            <a:r>
              <a:rPr lang="es-ES" dirty="0">
                <a:latin typeface="Footlight MT Light" pitchFamily="18" charset="0"/>
              </a:rPr>
              <a:t>, </a:t>
            </a:r>
            <a:r>
              <a:rPr lang="es-ES" dirty="0" err="1">
                <a:latin typeface="Footlight MT Light" pitchFamily="18" charset="0"/>
              </a:rPr>
              <a:t>first</a:t>
            </a:r>
            <a:r>
              <a:rPr lang="es-ES" dirty="0">
                <a:latin typeface="Footlight MT Light" pitchFamily="18" charset="0"/>
              </a:rPr>
              <a:t> </a:t>
            </a:r>
            <a:r>
              <a:rPr lang="es-ES" dirty="0" err="1">
                <a:latin typeface="Footlight MT Light" pitchFamily="18" charset="0"/>
              </a:rPr>
              <a:t>tricyclic</a:t>
            </a:r>
            <a:r>
              <a:rPr lang="es-ES" dirty="0">
                <a:latin typeface="Footlight MT Light" pitchFamily="18" charset="0"/>
              </a:rPr>
              <a:t> </a:t>
            </a:r>
            <a:r>
              <a:rPr lang="es-ES" dirty="0" err="1" smtClean="0">
                <a:latin typeface="Footlight MT Light" pitchFamily="18" charset="0"/>
              </a:rPr>
              <a:t>antihistamine</a:t>
            </a:r>
            <a:endParaRPr lang="es-ES" dirty="0" smtClean="0">
              <a:latin typeface="Footlight MT Light" pitchFamily="18" charset="0"/>
            </a:endParaRPr>
          </a:p>
          <a:p>
            <a:pPr>
              <a:buNone/>
            </a:pPr>
            <a:endParaRPr lang="es-ES" dirty="0" smtClean="0">
              <a:latin typeface="Footlight MT Light" pitchFamily="18" charset="0"/>
            </a:endParaRPr>
          </a:p>
          <a:p>
            <a:r>
              <a:rPr lang="es-ES" dirty="0" err="1" smtClean="0">
                <a:latin typeface="Footlight MT Light" pitchFamily="18" charset="0"/>
              </a:rPr>
              <a:t>Haloperidol</a:t>
            </a:r>
            <a:endParaRPr lang="es-ES" dirty="0" smtClean="0">
              <a:latin typeface="Footlight MT Light" pitchFamily="18" charset="0"/>
            </a:endParaRPr>
          </a:p>
          <a:p>
            <a:r>
              <a:rPr lang="es-ES" dirty="0" err="1" smtClean="0">
                <a:latin typeface="Footlight MT Light" pitchFamily="18" charset="0"/>
              </a:rPr>
              <a:t>Used</a:t>
            </a:r>
            <a:r>
              <a:rPr lang="es-ES" dirty="0" smtClean="0">
                <a:latin typeface="Footlight MT Light" pitchFamily="18" charset="0"/>
              </a:rPr>
              <a:t> in 1970s </a:t>
            </a:r>
            <a:r>
              <a:rPr lang="es-ES" dirty="0" err="1" smtClean="0">
                <a:latin typeface="Footlight MT Light" pitchFamily="18" charset="0"/>
              </a:rPr>
              <a:t>almost</a:t>
            </a:r>
            <a:r>
              <a:rPr lang="es-ES" dirty="0" smtClean="0">
                <a:latin typeface="Footlight MT Light" pitchFamily="18" charset="0"/>
              </a:rPr>
              <a:t> </a:t>
            </a:r>
            <a:r>
              <a:rPr lang="es-ES" dirty="0" err="1" smtClean="0">
                <a:latin typeface="Footlight MT Light" pitchFamily="18" charset="0"/>
              </a:rPr>
              <a:t>exclusively</a:t>
            </a:r>
            <a:endParaRPr lang="es-ES" dirty="0" smtClean="0">
              <a:latin typeface="Footlight MT Light" pitchFamily="18" charset="0"/>
            </a:endParaRPr>
          </a:p>
          <a:p>
            <a:r>
              <a:rPr lang="es-ES" dirty="0" smtClean="0">
                <a:latin typeface="Footlight MT Light" pitchFamily="18" charset="0"/>
              </a:rPr>
              <a:t>No </a:t>
            </a:r>
            <a:r>
              <a:rPr lang="es-ES" dirty="0" err="1" smtClean="0">
                <a:latin typeface="Footlight MT Light" pitchFamily="18" charset="0"/>
              </a:rPr>
              <a:t>anticholinergic</a:t>
            </a:r>
            <a:r>
              <a:rPr lang="es-ES" dirty="0" smtClean="0">
                <a:latin typeface="Footlight MT Light" pitchFamily="18" charset="0"/>
              </a:rPr>
              <a:t> </a:t>
            </a:r>
            <a:r>
              <a:rPr lang="es-ES" dirty="0" err="1" smtClean="0">
                <a:latin typeface="Footlight MT Light" pitchFamily="18" charset="0"/>
              </a:rPr>
              <a:t>effects</a:t>
            </a:r>
            <a:r>
              <a:rPr lang="es-ES" dirty="0" smtClean="0">
                <a:latin typeface="Footlight MT Light" pitchFamily="18" charset="0"/>
              </a:rPr>
              <a:t> – </a:t>
            </a:r>
            <a:r>
              <a:rPr lang="es-ES" dirty="0" err="1" smtClean="0">
                <a:latin typeface="Footlight MT Light" pitchFamily="18" charset="0"/>
              </a:rPr>
              <a:t>therefore</a:t>
            </a:r>
            <a:r>
              <a:rPr lang="es-ES" dirty="0" smtClean="0">
                <a:latin typeface="Footlight MT Light" pitchFamily="18" charset="0"/>
              </a:rPr>
              <a:t> </a:t>
            </a:r>
            <a:r>
              <a:rPr lang="es-ES" dirty="0" err="1" smtClean="0">
                <a:latin typeface="Footlight MT Light" pitchFamily="18" charset="0"/>
              </a:rPr>
              <a:t>used</a:t>
            </a:r>
            <a:r>
              <a:rPr lang="es-ES" dirty="0" smtClean="0">
                <a:latin typeface="Footlight MT Light" pitchFamily="18" charset="0"/>
              </a:rPr>
              <a:t> in </a:t>
            </a:r>
            <a:r>
              <a:rPr lang="es-ES" dirty="0" err="1" smtClean="0">
                <a:latin typeface="Footlight MT Light" pitchFamily="18" charset="0"/>
              </a:rPr>
              <a:t>patients</a:t>
            </a:r>
            <a:r>
              <a:rPr lang="es-ES" dirty="0" smtClean="0">
                <a:latin typeface="Footlight MT Light" pitchFamily="18" charset="0"/>
              </a:rPr>
              <a:t> </a:t>
            </a:r>
            <a:r>
              <a:rPr lang="es-ES" dirty="0" err="1" smtClean="0">
                <a:latin typeface="Footlight MT Light" pitchFamily="18" charset="0"/>
              </a:rPr>
              <a:t>with</a:t>
            </a:r>
            <a:r>
              <a:rPr lang="es-ES" dirty="0" smtClean="0">
                <a:latin typeface="Footlight MT Light" pitchFamily="18" charset="0"/>
              </a:rPr>
              <a:t> delirium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s-ES" sz="4400" b="1" dirty="0" err="1">
                <a:solidFill>
                  <a:schemeClr val="tx1"/>
                </a:solidFill>
                <a:latin typeface="Footlight MT Light" pitchFamily="18" charset="0"/>
              </a:rPr>
              <a:t>Atypicals</a:t>
            </a:r>
            <a:endParaRPr lang="en-US" sz="4400" dirty="0">
              <a:solidFill>
                <a:schemeClr val="tx1"/>
              </a:solidFill>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56533624"/>
              </p:ext>
            </p:extLst>
          </p:nvPr>
        </p:nvGraphicFramePr>
        <p:xfrm>
          <a:off x="685800" y="2057399"/>
          <a:ext cx="7696199" cy="4495801"/>
        </p:xfrm>
        <a:graphic>
          <a:graphicData uri="http://schemas.openxmlformats.org/drawingml/2006/table">
            <a:tbl>
              <a:tblPr/>
              <a:tblGrid>
                <a:gridCol w="2895600"/>
                <a:gridCol w="2118592"/>
                <a:gridCol w="1386608"/>
                <a:gridCol w="1295399"/>
              </a:tblGrid>
              <a:tr h="877109">
                <a:tc>
                  <a:txBody>
                    <a:bodyPr/>
                    <a:lstStyle/>
                    <a:p>
                      <a:pPr algn="l"/>
                      <a:r>
                        <a:rPr lang="en-US" sz="1400" b="1" i="0" dirty="0">
                          <a:solidFill>
                            <a:srgbClr val="C20000"/>
                          </a:solidFill>
                          <a:effectLst/>
                          <a:latin typeface="Arial"/>
                        </a:rPr>
                        <a:t>Tablets</a:t>
                      </a:r>
                      <a:endParaRPr lang="en-US" sz="1400" b="1" i="0" dirty="0">
                        <a:solidFill>
                          <a:srgbClr val="000000"/>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CCCCCC"/>
                    </a:solidFill>
                  </a:tcPr>
                </a:tc>
                <a:tc>
                  <a:txBody>
                    <a:bodyPr/>
                    <a:lstStyle/>
                    <a:p>
                      <a:pPr algn="l"/>
                      <a:r>
                        <a:rPr lang="en-US" sz="1400" b="1" i="0">
                          <a:solidFill>
                            <a:srgbClr val="C20000"/>
                          </a:solidFill>
                          <a:effectLst/>
                          <a:latin typeface="Arial"/>
                        </a:rPr>
                        <a:t>Trade Name</a:t>
                      </a:r>
                      <a:endParaRPr lang="en-US" sz="1400" b="1" i="0">
                        <a:solidFill>
                          <a:srgbClr val="000000"/>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CCCCCC"/>
                    </a:solidFill>
                  </a:tcPr>
                </a:tc>
                <a:tc>
                  <a:txBody>
                    <a:bodyPr/>
                    <a:lstStyle/>
                    <a:p>
                      <a:pPr algn="l"/>
                      <a:r>
                        <a:rPr lang="en-US" sz="1400" b="1" i="0">
                          <a:solidFill>
                            <a:srgbClr val="C20000"/>
                          </a:solidFill>
                          <a:effectLst/>
                          <a:latin typeface="Arial"/>
                        </a:rPr>
                        <a:t>Usual daily dose (mg)</a:t>
                      </a:r>
                      <a:endParaRPr lang="en-US" sz="1400" b="1" i="0">
                        <a:solidFill>
                          <a:srgbClr val="000000"/>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CCCCCC"/>
                    </a:solidFill>
                  </a:tcPr>
                </a:tc>
                <a:tc>
                  <a:txBody>
                    <a:bodyPr/>
                    <a:lstStyle/>
                    <a:p>
                      <a:pPr algn="l"/>
                      <a:r>
                        <a:rPr lang="en-US" sz="1400" b="1" i="0">
                          <a:solidFill>
                            <a:srgbClr val="C20000"/>
                          </a:solidFill>
                          <a:effectLst/>
                          <a:latin typeface="Arial"/>
                        </a:rPr>
                        <a:t>Max. daily dose (mg)</a:t>
                      </a:r>
                      <a:endParaRPr lang="en-US" sz="1400" b="1" i="0">
                        <a:solidFill>
                          <a:srgbClr val="000000"/>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CCCCCC"/>
                    </a:solidFill>
                  </a:tcPr>
                </a:tc>
              </a:tr>
              <a:tr h="437032">
                <a:tc>
                  <a:txBody>
                    <a:bodyPr/>
                    <a:lstStyle/>
                    <a:p>
                      <a:r>
                        <a:rPr lang="en-US" sz="1400" b="1" i="0" dirty="0" err="1">
                          <a:solidFill>
                            <a:srgbClr val="111144"/>
                          </a:solidFill>
                          <a:effectLst/>
                          <a:latin typeface="Arial"/>
                        </a:rPr>
                        <a:t>Amisulpride</a:t>
                      </a:r>
                      <a:endParaRPr lang="en-US" sz="1400" b="0" i="0" dirty="0">
                        <a:solidFill>
                          <a:srgbClr val="111144"/>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Solian</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50-800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1200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498250">
                <a:tc>
                  <a:txBody>
                    <a:bodyPr/>
                    <a:lstStyle/>
                    <a:p>
                      <a:r>
                        <a:rPr lang="en-US" sz="1400" b="1" i="0" dirty="0" err="1">
                          <a:solidFill>
                            <a:srgbClr val="111144"/>
                          </a:solidFill>
                          <a:effectLst/>
                          <a:latin typeface="Arial"/>
                        </a:rPr>
                        <a:t>Aripiprazole</a:t>
                      </a:r>
                      <a:endParaRPr lang="en-US" sz="1400" b="0" i="0" dirty="0">
                        <a:solidFill>
                          <a:srgbClr val="111144"/>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dirty="0" err="1">
                          <a:solidFill>
                            <a:srgbClr val="111144"/>
                          </a:solidFill>
                          <a:effectLst/>
                          <a:latin typeface="Arial"/>
                        </a:rPr>
                        <a:t>Abilify</a:t>
                      </a:r>
                      <a:endParaRPr lang="en-US" sz="1400" b="0" i="0" dirty="0">
                        <a:solidFill>
                          <a:srgbClr val="111144"/>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dirty="0">
                          <a:solidFill>
                            <a:srgbClr val="111144"/>
                          </a:solidFill>
                          <a:effectLst/>
                          <a:latin typeface="Arial"/>
                        </a:rPr>
                        <a:t>10-30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30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437032">
                <a:tc>
                  <a:txBody>
                    <a:bodyPr/>
                    <a:lstStyle/>
                    <a:p>
                      <a:r>
                        <a:rPr lang="en-US" sz="1400" b="1" i="0">
                          <a:solidFill>
                            <a:srgbClr val="111144"/>
                          </a:solidFill>
                          <a:effectLst/>
                          <a:latin typeface="Arial"/>
                        </a:rPr>
                        <a:t>Clozapine</a:t>
                      </a:r>
                      <a:endParaRPr lang="en-US" sz="1400" b="0" i="0">
                        <a:solidFill>
                          <a:srgbClr val="111144"/>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Clozaril</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dirty="0">
                          <a:solidFill>
                            <a:srgbClr val="111144"/>
                          </a:solidFill>
                          <a:effectLst/>
                          <a:latin typeface="Arial"/>
                        </a:rPr>
                        <a:t>200-450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900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498250">
                <a:tc>
                  <a:txBody>
                    <a:bodyPr/>
                    <a:lstStyle/>
                    <a:p>
                      <a:r>
                        <a:rPr lang="en-US" sz="1400" b="1" i="0">
                          <a:solidFill>
                            <a:srgbClr val="111144"/>
                          </a:solidFill>
                          <a:effectLst/>
                          <a:latin typeface="Arial"/>
                        </a:rPr>
                        <a:t>Olanzapine</a:t>
                      </a:r>
                      <a:endParaRPr lang="en-US" sz="1400" b="0" i="0">
                        <a:solidFill>
                          <a:srgbClr val="111144"/>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Zyprexa</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dirty="0">
                          <a:solidFill>
                            <a:srgbClr val="111144"/>
                          </a:solidFill>
                          <a:effectLst/>
                          <a:latin typeface="Arial"/>
                        </a:rPr>
                        <a:t>10-20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20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437032">
                <a:tc>
                  <a:txBody>
                    <a:bodyPr/>
                    <a:lstStyle/>
                    <a:p>
                      <a:r>
                        <a:rPr lang="en-US" sz="1400" b="1" i="0">
                          <a:solidFill>
                            <a:srgbClr val="111144"/>
                          </a:solidFill>
                          <a:effectLst/>
                          <a:latin typeface="Arial"/>
                        </a:rPr>
                        <a:t>Quetiapine</a:t>
                      </a:r>
                      <a:endParaRPr lang="en-US" sz="1400" b="0" i="0">
                        <a:solidFill>
                          <a:srgbClr val="111144"/>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Seroquel</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pPr algn="l"/>
                      <a:r>
                        <a:rPr lang="en-US" sz="1400" b="0" i="0">
                          <a:solidFill>
                            <a:srgbClr val="111144"/>
                          </a:solidFill>
                          <a:effectLst/>
                          <a:latin typeface="Arial"/>
                        </a:rPr>
                        <a:t>300-450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dirty="0">
                          <a:solidFill>
                            <a:srgbClr val="111144"/>
                          </a:solidFill>
                          <a:effectLst/>
                          <a:latin typeface="Arial"/>
                        </a:rPr>
                        <a:t>750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498250">
                <a:tc>
                  <a:txBody>
                    <a:bodyPr/>
                    <a:lstStyle/>
                    <a:p>
                      <a:r>
                        <a:rPr lang="en-US" sz="1400" b="1" i="0">
                          <a:solidFill>
                            <a:srgbClr val="111144"/>
                          </a:solidFill>
                          <a:effectLst/>
                          <a:latin typeface="Arial"/>
                        </a:rPr>
                        <a:t>Risperidone</a:t>
                      </a:r>
                      <a:endParaRPr lang="en-US" sz="1400" b="0" i="0">
                        <a:solidFill>
                          <a:srgbClr val="111144"/>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Risperdal</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4-6</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dirty="0">
                          <a:solidFill>
                            <a:srgbClr val="111144"/>
                          </a:solidFill>
                          <a:effectLst/>
                          <a:latin typeface="Arial"/>
                        </a:rPr>
                        <a:t>16</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437032">
                <a:tc>
                  <a:txBody>
                    <a:bodyPr/>
                    <a:lstStyle/>
                    <a:p>
                      <a:r>
                        <a:rPr lang="en-US" sz="1400" b="1" i="0">
                          <a:solidFill>
                            <a:srgbClr val="111144"/>
                          </a:solidFill>
                          <a:effectLst/>
                          <a:latin typeface="Arial"/>
                        </a:rPr>
                        <a:t>Sertindole</a:t>
                      </a:r>
                      <a:endParaRPr lang="en-US" sz="1400" b="0" i="0">
                        <a:solidFill>
                          <a:srgbClr val="111144"/>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Serdolect</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12-20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dirty="0">
                          <a:solidFill>
                            <a:srgbClr val="111144"/>
                          </a:solidFill>
                          <a:effectLst/>
                          <a:latin typeface="Arial"/>
                        </a:rPr>
                        <a:t>24</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r h="375814">
                <a:tc>
                  <a:txBody>
                    <a:bodyPr/>
                    <a:lstStyle/>
                    <a:p>
                      <a:r>
                        <a:rPr lang="en-US" sz="1400" b="1" i="0">
                          <a:solidFill>
                            <a:srgbClr val="111144"/>
                          </a:solidFill>
                          <a:effectLst/>
                          <a:latin typeface="Arial"/>
                        </a:rPr>
                        <a:t>Zotepine</a:t>
                      </a:r>
                      <a:endParaRPr lang="en-US" sz="1400" b="0" i="0">
                        <a:solidFill>
                          <a:srgbClr val="111144"/>
                        </a:solidFill>
                        <a:effectLst/>
                        <a:latin typeface="Arial"/>
                      </a:endParaRP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Zoleptil</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a:solidFill>
                            <a:srgbClr val="111144"/>
                          </a:solidFill>
                          <a:effectLst/>
                          <a:latin typeface="Arial"/>
                        </a:rPr>
                        <a:t>75-200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en-US" sz="1400" b="0" i="0" dirty="0">
                          <a:solidFill>
                            <a:srgbClr val="111144"/>
                          </a:solidFill>
                          <a:effectLst/>
                          <a:latin typeface="Arial"/>
                        </a:rPr>
                        <a:t>300</a:t>
                      </a:r>
                    </a:p>
                  </a:txBody>
                  <a:tcPr marL="4394" marR="4394" marT="4394" marB="4394">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126301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es-ES" sz="5400" b="1" dirty="0" err="1">
                <a:solidFill>
                  <a:schemeClr val="tx1"/>
                </a:solidFill>
                <a:latin typeface="Footlight MT Light" pitchFamily="18" charset="0"/>
              </a:rPr>
              <a:t>Atypicals</a:t>
            </a:r>
            <a:endParaRPr lang="es-ES" b="1" dirty="0">
              <a:solidFill>
                <a:schemeClr val="tx1"/>
              </a:solidFill>
              <a:latin typeface="Footlight MT Light" pitchFamily="18" charset="0"/>
            </a:endParaRPr>
          </a:p>
        </p:txBody>
      </p:sp>
      <p:sp>
        <p:nvSpPr>
          <p:cNvPr id="29699" name="Rectangle 3"/>
          <p:cNvSpPr>
            <a:spLocks noGrp="1" noChangeArrowheads="1"/>
          </p:cNvSpPr>
          <p:nvPr>
            <p:ph sz="quarter" idx="1"/>
          </p:nvPr>
        </p:nvSpPr>
        <p:spPr/>
        <p:txBody>
          <a:bodyPr/>
          <a:lstStyle/>
          <a:p>
            <a:r>
              <a:rPr lang="es-ES">
                <a:latin typeface="Footlight MT Light" pitchFamily="18" charset="0"/>
              </a:rPr>
              <a:t>Atypicals do not induce EPSE </a:t>
            </a:r>
          </a:p>
          <a:p>
            <a:r>
              <a:rPr lang="es-ES">
                <a:latin typeface="Footlight MT Light" pitchFamily="18" charset="0"/>
              </a:rPr>
              <a:t>Block D2 receptors and 5-HT seratonin receptors (decreases EPSE)</a:t>
            </a:r>
          </a:p>
          <a:p>
            <a:r>
              <a:rPr lang="es-ES">
                <a:latin typeface="Footlight MT Light" pitchFamily="18" charset="0"/>
              </a:rPr>
              <a:t>As opposed to typicals, these are more loosely bound to D2 receptors</a:t>
            </a:r>
          </a:p>
          <a:p>
            <a:pPr lvl="1"/>
            <a:r>
              <a:rPr lang="es-ES">
                <a:latin typeface="Footlight MT Light" pitchFamily="18" charset="0"/>
              </a:rPr>
              <a:t>Easier dissociation</a:t>
            </a:r>
          </a:p>
          <a:p>
            <a:pPr lvl="1"/>
            <a:r>
              <a:rPr lang="es-ES">
                <a:latin typeface="Footlight MT Light" pitchFamily="18" charset="0"/>
              </a:rPr>
              <a:t>Shown that higher occupation of D2 receptors by drug, higher incidence of EPSE</a:t>
            </a:r>
          </a:p>
          <a:p>
            <a:pPr lvl="1"/>
            <a:endParaRPr lang="es-ES">
              <a:latin typeface="Footlight MT Light"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304800"/>
            <a:ext cx="7467600" cy="1143000"/>
          </a:xfrm>
        </p:spPr>
        <p:txBody>
          <a:bodyPr>
            <a:normAutofit/>
          </a:bodyPr>
          <a:lstStyle/>
          <a:p>
            <a:pPr algn="ctr"/>
            <a:r>
              <a:rPr lang="es-ES" sz="4400" b="1" dirty="0">
                <a:solidFill>
                  <a:schemeClr val="tx1"/>
                </a:solidFill>
                <a:latin typeface="Footlight MT Light" pitchFamily="18" charset="0"/>
              </a:rPr>
              <a:t>5-HT</a:t>
            </a:r>
            <a:r>
              <a:rPr lang="es-ES" sz="4400" dirty="0">
                <a:solidFill>
                  <a:schemeClr val="tx1"/>
                </a:solidFill>
                <a:latin typeface="Footlight MT Light" pitchFamily="18" charset="0"/>
              </a:rPr>
              <a:t> </a:t>
            </a:r>
            <a:r>
              <a:rPr lang="es-ES" sz="4400" b="1" dirty="0" err="1">
                <a:solidFill>
                  <a:schemeClr val="tx1"/>
                </a:solidFill>
                <a:latin typeface="Footlight MT Light" pitchFamily="18" charset="0"/>
              </a:rPr>
              <a:t>seratonin</a:t>
            </a:r>
            <a:r>
              <a:rPr lang="es-ES" sz="4400" dirty="0">
                <a:solidFill>
                  <a:schemeClr val="tx1"/>
                </a:solidFill>
                <a:latin typeface="Footlight MT Light" pitchFamily="18" charset="0"/>
              </a:rPr>
              <a:t> </a:t>
            </a:r>
            <a:r>
              <a:rPr lang="es-ES" sz="4400" b="1" dirty="0" err="1">
                <a:solidFill>
                  <a:schemeClr val="tx1"/>
                </a:solidFill>
                <a:latin typeface="Footlight MT Light" pitchFamily="18" charset="0"/>
              </a:rPr>
              <a:t>receptors</a:t>
            </a:r>
            <a:endParaRPr lang="es-ES" sz="4400" b="1" dirty="0">
              <a:solidFill>
                <a:schemeClr val="tx1"/>
              </a:solidFill>
              <a:latin typeface="Footlight MT Light" pitchFamily="18" charset="0"/>
            </a:endParaRPr>
          </a:p>
        </p:txBody>
      </p:sp>
      <p:sp>
        <p:nvSpPr>
          <p:cNvPr id="34819" name="Rectangle 3"/>
          <p:cNvSpPr>
            <a:spLocks noGrp="1" noChangeArrowheads="1"/>
          </p:cNvSpPr>
          <p:nvPr>
            <p:ph sz="quarter" idx="1"/>
          </p:nvPr>
        </p:nvSpPr>
        <p:spPr/>
        <p:txBody>
          <a:bodyPr/>
          <a:lstStyle/>
          <a:p>
            <a:r>
              <a:rPr lang="es-ES" sz="2800">
                <a:latin typeface="Footlight MT Light" pitchFamily="18" charset="0"/>
              </a:rPr>
              <a:t>Blocking 5-HT seratonin receptors decreases negative symptoms and EPSE</a:t>
            </a:r>
          </a:p>
          <a:p>
            <a:pPr lvl="1"/>
            <a:r>
              <a:rPr lang="es-ES" sz="2400">
                <a:latin typeface="Footlight MT Light" pitchFamily="18" charset="0"/>
              </a:rPr>
              <a:t>Mechanism is unknown</a:t>
            </a:r>
          </a:p>
          <a:p>
            <a:pPr lvl="1"/>
            <a:r>
              <a:rPr lang="es-ES" sz="2400">
                <a:latin typeface="Footlight MT Light" pitchFamily="18" charset="0"/>
              </a:rPr>
              <a:t>Seratonin inhibits dopamine release</a:t>
            </a:r>
          </a:p>
          <a:p>
            <a:pPr lvl="1"/>
            <a:r>
              <a:rPr lang="es-ES" sz="2400">
                <a:latin typeface="Footlight MT Light" pitchFamily="18" charset="0"/>
              </a:rPr>
              <a:t>Positive symptoms associated with hyperdopaminergic condition in limbic lobe – more D2 receptors here, so D2 blocking prevails</a:t>
            </a:r>
          </a:p>
          <a:p>
            <a:pPr lvl="1"/>
            <a:r>
              <a:rPr lang="es-ES" sz="2400">
                <a:latin typeface="Footlight MT Light" pitchFamily="18" charset="0"/>
              </a:rPr>
              <a:t>Negative symptoms associated with hypodopaminergic condition in frontal lobe – more 5-HT receptors here, so seratonin inhibits dopamine release – stabilizes dopamine level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latin typeface="Footlight MT Light" pitchFamily="18" charset="0"/>
              </a:rPr>
              <a:t>DEFINITIONS</a:t>
            </a:r>
            <a:endParaRPr lang="en-US" sz="4400" b="1" dirty="0">
              <a:solidFill>
                <a:schemeClr val="tx1"/>
              </a:solidFill>
              <a:latin typeface="Footlight MT Light" pitchFamily="18" charset="0"/>
            </a:endParaRPr>
          </a:p>
        </p:txBody>
      </p:sp>
      <p:sp>
        <p:nvSpPr>
          <p:cNvPr id="3" name="Content Placeholder 2"/>
          <p:cNvSpPr>
            <a:spLocks noGrp="1"/>
          </p:cNvSpPr>
          <p:nvPr>
            <p:ph sz="quarter" idx="1"/>
          </p:nvPr>
        </p:nvSpPr>
        <p:spPr/>
        <p:txBody>
          <a:bodyPr/>
          <a:lstStyle/>
          <a:p>
            <a:r>
              <a:rPr lang="en-US" b="1" dirty="0" smtClean="0">
                <a:latin typeface="Times New Roman" pitchFamily="18" charset="0"/>
                <a:cs typeface="Times New Roman" pitchFamily="18" charset="0"/>
              </a:rPr>
              <a:t>The schizophrenic disorders are characterized in general by fundamental and characteristic </a:t>
            </a:r>
            <a:r>
              <a:rPr lang="en-US" b="1" dirty="0" smtClean="0">
                <a:solidFill>
                  <a:schemeClr val="hlink"/>
                </a:solidFill>
                <a:latin typeface="Times New Roman" pitchFamily="18" charset="0"/>
                <a:cs typeface="Times New Roman" pitchFamily="18" charset="0"/>
              </a:rPr>
              <a:t>distortions of thinking and perception, and affects</a:t>
            </a:r>
            <a:r>
              <a:rPr lang="en-US" b="1" dirty="0" smtClean="0">
                <a:latin typeface="Times New Roman" pitchFamily="18" charset="0"/>
                <a:cs typeface="Times New Roman" pitchFamily="18" charset="0"/>
              </a:rPr>
              <a:t> that are inappropriate or blunted. Clear consciousness and intellectual capacity are usually maintained although certain cognitive deficits may evolve in the course of time. </a:t>
            </a:r>
            <a:endParaRPr lang="cs-CZ" b="1"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p:txBody>
      </p:sp>
    </p:spTree>
  </p:cSld>
  <p:clrMapOvr>
    <a:masterClrMapping/>
  </p:clrMapOvr>
  <p:transition>
    <p:blinds/>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Grp="1" noChangeAspect="1" noChangeArrowheads="1"/>
          </p:cNvPicPr>
          <p:nvPr>
            <p:ph sz="quarter" idx="1"/>
          </p:nvPr>
        </p:nvPicPr>
        <p:blipFill>
          <a:blip r:embed="rId2"/>
          <a:srcRect/>
          <a:stretch>
            <a:fillRect/>
          </a:stretch>
        </p:blipFill>
        <p:spPr>
          <a:xfrm>
            <a:off x="381000" y="1447800"/>
            <a:ext cx="8229600" cy="45720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algn="ctr"/>
            <a:r>
              <a:rPr lang="es-ES" sz="4000" b="1" dirty="0" err="1">
                <a:solidFill>
                  <a:schemeClr val="tx1"/>
                </a:solidFill>
                <a:latin typeface="Footlight MT Light" pitchFamily="18" charset="0"/>
              </a:rPr>
              <a:t>Clozapine</a:t>
            </a:r>
            <a:endParaRPr lang="es-ES" sz="4000" b="1" dirty="0">
              <a:solidFill>
                <a:schemeClr val="tx1"/>
              </a:solidFill>
              <a:latin typeface="Footlight MT Light" pitchFamily="18" charset="0"/>
            </a:endParaRPr>
          </a:p>
        </p:txBody>
      </p:sp>
      <p:sp>
        <p:nvSpPr>
          <p:cNvPr id="30723" name="Rectangle 3"/>
          <p:cNvSpPr>
            <a:spLocks noGrp="1" noChangeArrowheads="1"/>
          </p:cNvSpPr>
          <p:nvPr>
            <p:ph sz="quarter" idx="1"/>
          </p:nvPr>
        </p:nvSpPr>
        <p:spPr>
          <a:xfrm>
            <a:off x="457200" y="1905000"/>
            <a:ext cx="8229600" cy="4525963"/>
          </a:xfrm>
        </p:spPr>
        <p:txBody>
          <a:bodyPr/>
          <a:lstStyle/>
          <a:p>
            <a:pPr>
              <a:lnSpc>
                <a:spcPct val="90000"/>
              </a:lnSpc>
            </a:pPr>
            <a:r>
              <a:rPr lang="es-ES">
                <a:latin typeface="Footlight MT Light" pitchFamily="18" charset="0"/>
              </a:rPr>
              <a:t>First atypical (1990)</a:t>
            </a:r>
          </a:p>
          <a:p>
            <a:pPr>
              <a:lnSpc>
                <a:spcPct val="90000"/>
              </a:lnSpc>
            </a:pPr>
            <a:r>
              <a:rPr lang="es-ES">
                <a:latin typeface="Footlight MT Light" pitchFamily="18" charset="0"/>
              </a:rPr>
              <a:t>Most dangerous atypical: risk of agranulocytosis (severe decrease in WBC count)</a:t>
            </a:r>
          </a:p>
          <a:p>
            <a:pPr>
              <a:lnSpc>
                <a:spcPct val="90000"/>
              </a:lnSpc>
            </a:pPr>
            <a:r>
              <a:rPr lang="es-ES">
                <a:latin typeface="Footlight MT Light" pitchFamily="18" charset="0"/>
              </a:rPr>
              <a:t>Most effective in reducing EPSE, also in reducing negative symptoms</a:t>
            </a:r>
          </a:p>
          <a:p>
            <a:pPr lvl="1">
              <a:lnSpc>
                <a:spcPct val="90000"/>
              </a:lnSpc>
            </a:pPr>
            <a:r>
              <a:rPr lang="es-ES">
                <a:latin typeface="Footlight MT Light" pitchFamily="18" charset="0"/>
              </a:rPr>
              <a:t>Increases Fos-positive neurons in the prefrontal cortex (shown to affect negative symptoms)</a:t>
            </a:r>
          </a:p>
        </p:txBody>
      </p:sp>
      <p:pic>
        <p:nvPicPr>
          <p:cNvPr id="30724" name="Picture 4"/>
          <p:cNvPicPr>
            <a:picLocks noChangeAspect="1" noChangeArrowheads="1"/>
          </p:cNvPicPr>
          <p:nvPr/>
        </p:nvPicPr>
        <p:blipFill>
          <a:blip r:embed="rId2"/>
          <a:srcRect b="10643"/>
          <a:stretch>
            <a:fillRect/>
          </a:stretch>
        </p:blipFill>
        <p:spPr bwMode="auto">
          <a:xfrm>
            <a:off x="6172200" y="533400"/>
            <a:ext cx="2381250" cy="1852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a:r>
              <a:rPr lang="es-ES" sz="6000" b="1" dirty="0" err="1">
                <a:solidFill>
                  <a:schemeClr val="tx1"/>
                </a:solidFill>
                <a:latin typeface="Footlight MT Light" pitchFamily="18" charset="0"/>
              </a:rPr>
              <a:t>Risperidone</a:t>
            </a:r>
            <a:endParaRPr lang="es-ES" sz="6000" b="1" dirty="0">
              <a:solidFill>
                <a:schemeClr val="tx1"/>
              </a:solidFill>
              <a:latin typeface="Footlight MT Light" pitchFamily="18" charset="0"/>
            </a:endParaRPr>
          </a:p>
        </p:txBody>
      </p:sp>
      <p:sp>
        <p:nvSpPr>
          <p:cNvPr id="31747" name="AutoShape 3"/>
          <p:cNvSpPr>
            <a:spLocks noGrp="1" noChangeAspect="1" noChangeArrowheads="1"/>
          </p:cNvSpPr>
          <p:nvPr>
            <p:ph sz="quarter" idx="1"/>
          </p:nvPr>
        </p:nvSpPr>
        <p:spPr/>
        <p:txBody>
          <a:bodyPr/>
          <a:lstStyle/>
          <a:p>
            <a:r>
              <a:rPr lang="es-ES">
                <a:latin typeface="Footlight MT Light" pitchFamily="18" charset="0"/>
              </a:rPr>
              <a:t>Low doses needed</a:t>
            </a:r>
          </a:p>
          <a:p>
            <a:r>
              <a:rPr lang="es-ES">
                <a:latin typeface="Footlight MT Light" pitchFamily="18" charset="0"/>
              </a:rPr>
              <a:t>Predominantly blocks D2, then 5-HT</a:t>
            </a:r>
          </a:p>
          <a:p>
            <a:pPr lvl="1"/>
            <a:r>
              <a:rPr lang="es-ES">
                <a:latin typeface="Footlight MT Light" pitchFamily="18" charset="0"/>
              </a:rPr>
              <a:t>Does not exhibit multireceptor action</a:t>
            </a:r>
          </a:p>
          <a:p>
            <a:r>
              <a:rPr lang="es-ES">
                <a:latin typeface="Footlight MT Light" pitchFamily="18" charset="0"/>
              </a:rPr>
              <a:t>Lacks anticholinergic activity – makes it better for youth, elderly</a:t>
            </a:r>
          </a:p>
          <a:p>
            <a:r>
              <a:rPr lang="es-ES">
                <a:latin typeface="Footlight MT Light" pitchFamily="18" charset="0"/>
              </a:rPr>
              <a:t>Problem – increases prolactin levels (shouldn’t give to people with breast cancer)</a:t>
            </a:r>
          </a:p>
        </p:txBody>
      </p:sp>
      <p:pic>
        <p:nvPicPr>
          <p:cNvPr id="31748" name="Picture 4"/>
          <p:cNvPicPr>
            <a:picLocks noChangeAspect="1" noChangeArrowheads="1"/>
          </p:cNvPicPr>
          <p:nvPr/>
        </p:nvPicPr>
        <p:blipFill>
          <a:blip r:embed="rId2"/>
          <a:srcRect b="12360"/>
          <a:stretch>
            <a:fillRect/>
          </a:stretch>
        </p:blipFill>
        <p:spPr bwMode="auto">
          <a:xfrm>
            <a:off x="3276600" y="5486400"/>
            <a:ext cx="2319338" cy="1114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04800"/>
            <a:ext cx="7467600" cy="1143000"/>
          </a:xfrm>
        </p:spPr>
        <p:txBody>
          <a:bodyPr>
            <a:normAutofit/>
          </a:bodyPr>
          <a:lstStyle/>
          <a:p>
            <a:pPr algn="ctr"/>
            <a:r>
              <a:rPr lang="es-ES" sz="4400" b="1" dirty="0" err="1">
                <a:solidFill>
                  <a:schemeClr val="tx1"/>
                </a:solidFill>
                <a:latin typeface="Footlight MT Light" pitchFamily="18" charset="0"/>
              </a:rPr>
              <a:t>Olanzapine</a:t>
            </a:r>
            <a:endParaRPr lang="es-ES" sz="4400" b="1" dirty="0">
              <a:solidFill>
                <a:schemeClr val="tx1"/>
              </a:solidFill>
              <a:latin typeface="Footlight MT Light" pitchFamily="18" charset="0"/>
            </a:endParaRPr>
          </a:p>
        </p:txBody>
      </p:sp>
      <p:sp>
        <p:nvSpPr>
          <p:cNvPr id="33795" name="Rectangle 3"/>
          <p:cNvSpPr>
            <a:spLocks noGrp="1" noChangeArrowheads="1"/>
          </p:cNvSpPr>
          <p:nvPr>
            <p:ph sz="quarter" idx="1"/>
          </p:nvPr>
        </p:nvSpPr>
        <p:spPr/>
        <p:txBody>
          <a:bodyPr/>
          <a:lstStyle/>
          <a:p>
            <a:r>
              <a:rPr lang="es-ES" dirty="0">
                <a:latin typeface="Footlight MT Light" pitchFamily="18" charset="0"/>
              </a:rPr>
              <a:t>Zyprexa </a:t>
            </a:r>
            <a:r>
              <a:rPr lang="es-ES" dirty="0" err="1">
                <a:latin typeface="Footlight MT Light" pitchFamily="18" charset="0"/>
              </a:rPr>
              <a:t>is</a:t>
            </a:r>
            <a:r>
              <a:rPr lang="es-ES" dirty="0">
                <a:latin typeface="Footlight MT Light" pitchFamily="18" charset="0"/>
              </a:rPr>
              <a:t> </a:t>
            </a:r>
            <a:r>
              <a:rPr lang="es-ES" dirty="0" err="1">
                <a:latin typeface="Footlight MT Light" pitchFamily="18" charset="0"/>
              </a:rPr>
              <a:t>number</a:t>
            </a:r>
            <a:r>
              <a:rPr lang="es-ES" dirty="0">
                <a:latin typeface="Footlight MT Light" pitchFamily="18" charset="0"/>
              </a:rPr>
              <a:t> </a:t>
            </a:r>
            <a:r>
              <a:rPr lang="es-ES" dirty="0" err="1">
                <a:latin typeface="Footlight MT Light" pitchFamily="18" charset="0"/>
              </a:rPr>
              <a:t>one</a:t>
            </a:r>
            <a:r>
              <a:rPr lang="es-ES" dirty="0">
                <a:latin typeface="Footlight MT Light" pitchFamily="18" charset="0"/>
              </a:rPr>
              <a:t> </a:t>
            </a:r>
            <a:r>
              <a:rPr lang="es-ES" dirty="0" err="1">
                <a:latin typeface="Footlight MT Light" pitchFamily="18" charset="0"/>
              </a:rPr>
              <a:t>antipsychotic</a:t>
            </a:r>
            <a:r>
              <a:rPr lang="es-ES" dirty="0">
                <a:latin typeface="Footlight MT Light" pitchFamily="18" charset="0"/>
              </a:rPr>
              <a:t> in sales (Eli Lilly)</a:t>
            </a:r>
          </a:p>
          <a:p>
            <a:r>
              <a:rPr lang="es-ES" dirty="0" err="1">
                <a:latin typeface="Footlight MT Light" pitchFamily="18" charset="0"/>
              </a:rPr>
              <a:t>Exhibits</a:t>
            </a:r>
            <a:r>
              <a:rPr lang="es-ES" dirty="0">
                <a:latin typeface="Footlight MT Light" pitchFamily="18" charset="0"/>
              </a:rPr>
              <a:t> </a:t>
            </a:r>
            <a:r>
              <a:rPr lang="es-ES" dirty="0" err="1">
                <a:latin typeface="Footlight MT Light" pitchFamily="18" charset="0"/>
              </a:rPr>
              <a:t>multireceptor</a:t>
            </a:r>
            <a:r>
              <a:rPr lang="es-ES" dirty="0">
                <a:latin typeface="Footlight MT Light" pitchFamily="18" charset="0"/>
              </a:rPr>
              <a:t> </a:t>
            </a:r>
            <a:r>
              <a:rPr lang="es-ES" dirty="0" err="1">
                <a:latin typeface="Footlight MT Light" pitchFamily="18" charset="0"/>
              </a:rPr>
              <a:t>action</a:t>
            </a:r>
            <a:endParaRPr lang="es-ES" dirty="0">
              <a:latin typeface="Footlight MT Light" pitchFamily="18" charset="0"/>
            </a:endParaRPr>
          </a:p>
          <a:p>
            <a:r>
              <a:rPr lang="es-ES" dirty="0" err="1">
                <a:latin typeface="Footlight MT Light" pitchFamily="18" charset="0"/>
              </a:rPr>
              <a:t>Good</a:t>
            </a:r>
            <a:r>
              <a:rPr lang="es-ES" dirty="0">
                <a:latin typeface="Footlight MT Light" pitchFamily="18" charset="0"/>
              </a:rPr>
              <a:t> </a:t>
            </a:r>
            <a:r>
              <a:rPr lang="es-ES" dirty="0" err="1">
                <a:latin typeface="Footlight MT Light" pitchFamily="18" charset="0"/>
              </a:rPr>
              <a:t>for</a:t>
            </a:r>
            <a:r>
              <a:rPr lang="es-ES" dirty="0">
                <a:latin typeface="Footlight MT Light" pitchFamily="18" charset="0"/>
              </a:rPr>
              <a:t> </a:t>
            </a:r>
            <a:r>
              <a:rPr lang="es-ES" dirty="0" err="1">
                <a:latin typeface="Footlight MT Light" pitchFamily="18" charset="0"/>
              </a:rPr>
              <a:t>controlling</a:t>
            </a:r>
            <a:r>
              <a:rPr lang="es-ES" dirty="0">
                <a:latin typeface="Footlight MT Light" pitchFamily="18" charset="0"/>
              </a:rPr>
              <a:t> </a:t>
            </a:r>
            <a:r>
              <a:rPr lang="es-ES" dirty="0" err="1">
                <a:latin typeface="Footlight MT Light" pitchFamily="18" charset="0"/>
              </a:rPr>
              <a:t>mood</a:t>
            </a:r>
            <a:r>
              <a:rPr lang="es-ES" dirty="0">
                <a:latin typeface="Footlight MT Light" pitchFamily="18" charset="0"/>
              </a:rPr>
              <a:t> </a:t>
            </a:r>
            <a:r>
              <a:rPr lang="es-ES" dirty="0" err="1">
                <a:latin typeface="Footlight MT Light" pitchFamily="18" charset="0"/>
              </a:rPr>
              <a:t>symptoms</a:t>
            </a:r>
            <a:endParaRPr lang="es-ES" dirty="0">
              <a:latin typeface="Footlight MT Light" pitchFamily="18" charset="0"/>
            </a:endParaRPr>
          </a:p>
          <a:p>
            <a:r>
              <a:rPr lang="es-ES" dirty="0" err="1" smtClean="0">
                <a:latin typeface="Footlight MT Light" pitchFamily="18" charset="0"/>
              </a:rPr>
              <a:t>Problems</a:t>
            </a:r>
            <a:r>
              <a:rPr lang="es-ES" dirty="0">
                <a:latin typeface="Footlight MT Light" pitchFamily="18" charset="0"/>
              </a:rPr>
              <a:t>: </a:t>
            </a:r>
            <a:r>
              <a:rPr lang="es-ES" dirty="0" err="1">
                <a:latin typeface="Footlight MT Light" pitchFamily="18" charset="0"/>
              </a:rPr>
              <a:t>Sedation</a:t>
            </a:r>
            <a:r>
              <a:rPr lang="es-ES" dirty="0">
                <a:latin typeface="Footlight MT Light" pitchFamily="18" charset="0"/>
              </a:rPr>
              <a:t> and </a:t>
            </a:r>
          </a:p>
          <a:p>
            <a:pPr>
              <a:buFontTx/>
              <a:buNone/>
            </a:pPr>
            <a:r>
              <a:rPr lang="es-ES" dirty="0">
                <a:latin typeface="Footlight MT Light" pitchFamily="18" charset="0"/>
              </a:rPr>
              <a:t>   </a:t>
            </a:r>
            <a:r>
              <a:rPr lang="es-ES" dirty="0" err="1">
                <a:latin typeface="Footlight MT Light" pitchFamily="18" charset="0"/>
              </a:rPr>
              <a:t>weight</a:t>
            </a:r>
            <a:r>
              <a:rPr lang="es-ES" dirty="0">
                <a:latin typeface="Footlight MT Light" pitchFamily="18" charset="0"/>
              </a:rPr>
              <a:t> </a:t>
            </a:r>
            <a:r>
              <a:rPr lang="es-ES" dirty="0" err="1">
                <a:latin typeface="Footlight MT Light" pitchFamily="18" charset="0"/>
              </a:rPr>
              <a:t>gain</a:t>
            </a:r>
            <a:endParaRPr lang="es-ES" dirty="0">
              <a:latin typeface="Footlight MT Light" pitchFamily="18" charset="0"/>
            </a:endParaRPr>
          </a:p>
        </p:txBody>
      </p:sp>
      <p:pic>
        <p:nvPicPr>
          <p:cNvPr id="33797" name="Picture 5"/>
          <p:cNvPicPr>
            <a:picLocks noChangeAspect="1" noChangeArrowheads="1"/>
          </p:cNvPicPr>
          <p:nvPr/>
        </p:nvPicPr>
        <p:blipFill>
          <a:blip r:embed="rId2"/>
          <a:srcRect/>
          <a:stretch>
            <a:fillRect/>
          </a:stretch>
        </p:blipFill>
        <p:spPr bwMode="auto">
          <a:xfrm>
            <a:off x="5638800" y="4572000"/>
            <a:ext cx="2519363" cy="127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lgn="ctr"/>
            <a:r>
              <a:rPr lang="es-ES" sz="4800" b="1" dirty="0" err="1">
                <a:solidFill>
                  <a:schemeClr val="tx1"/>
                </a:solidFill>
                <a:latin typeface="Footlight MT Light" pitchFamily="18" charset="0"/>
              </a:rPr>
              <a:t>Combinations</a:t>
            </a:r>
            <a:endParaRPr lang="es-ES" sz="4800" b="1" dirty="0">
              <a:solidFill>
                <a:schemeClr val="tx1"/>
              </a:solidFill>
              <a:latin typeface="Footlight MT Light" pitchFamily="18" charset="0"/>
            </a:endParaRPr>
          </a:p>
        </p:txBody>
      </p:sp>
      <p:sp>
        <p:nvSpPr>
          <p:cNvPr id="32771" name="Rectangle 3"/>
          <p:cNvSpPr>
            <a:spLocks noGrp="1" noChangeArrowheads="1"/>
          </p:cNvSpPr>
          <p:nvPr>
            <p:ph sz="quarter" idx="1"/>
          </p:nvPr>
        </p:nvSpPr>
        <p:spPr/>
        <p:txBody>
          <a:bodyPr>
            <a:normAutofit/>
          </a:bodyPr>
          <a:lstStyle/>
          <a:p>
            <a:r>
              <a:rPr lang="es-ES" dirty="0" err="1">
                <a:latin typeface="Footlight MT Light" pitchFamily="18" charset="0"/>
              </a:rPr>
              <a:t>Example</a:t>
            </a:r>
            <a:r>
              <a:rPr lang="es-ES" dirty="0">
                <a:latin typeface="Footlight MT Light" pitchFamily="18" charset="0"/>
              </a:rPr>
              <a:t> </a:t>
            </a:r>
            <a:r>
              <a:rPr lang="es-ES" dirty="0" err="1">
                <a:latin typeface="Footlight MT Light" pitchFamily="18" charset="0"/>
              </a:rPr>
              <a:t>is</a:t>
            </a:r>
            <a:r>
              <a:rPr lang="es-ES" dirty="0">
                <a:latin typeface="Footlight MT Light" pitchFamily="18" charset="0"/>
              </a:rPr>
              <a:t> </a:t>
            </a:r>
            <a:r>
              <a:rPr lang="es-ES" dirty="0" err="1">
                <a:latin typeface="Footlight MT Light" pitchFamily="18" charset="0"/>
              </a:rPr>
              <a:t>Symbyax</a:t>
            </a:r>
            <a:r>
              <a:rPr lang="es-ES" dirty="0">
                <a:latin typeface="Footlight MT Light" pitchFamily="18" charset="0"/>
              </a:rPr>
              <a:t> </a:t>
            </a:r>
          </a:p>
          <a:p>
            <a:pPr lvl="1"/>
            <a:r>
              <a:rPr lang="es-ES" dirty="0" err="1">
                <a:latin typeface="Footlight MT Light" pitchFamily="18" charset="0"/>
              </a:rPr>
              <a:t>Combination</a:t>
            </a:r>
            <a:r>
              <a:rPr lang="es-ES" dirty="0">
                <a:latin typeface="Footlight MT Light" pitchFamily="18" charset="0"/>
              </a:rPr>
              <a:t> of </a:t>
            </a:r>
            <a:r>
              <a:rPr lang="es-ES" dirty="0" err="1">
                <a:latin typeface="Footlight MT Light" pitchFamily="18" charset="0"/>
              </a:rPr>
              <a:t>olanzapine</a:t>
            </a:r>
            <a:r>
              <a:rPr lang="es-ES" dirty="0">
                <a:latin typeface="Footlight MT Light" pitchFamily="18" charset="0"/>
              </a:rPr>
              <a:t> and </a:t>
            </a:r>
            <a:r>
              <a:rPr lang="es-ES" dirty="0" err="1">
                <a:latin typeface="Footlight MT Light" pitchFamily="18" charset="0"/>
              </a:rPr>
              <a:t>fluoxetine</a:t>
            </a:r>
            <a:r>
              <a:rPr lang="es-ES" dirty="0">
                <a:latin typeface="Footlight MT Light" pitchFamily="18" charset="0"/>
              </a:rPr>
              <a:t> (</a:t>
            </a:r>
            <a:r>
              <a:rPr lang="es-ES" dirty="0" err="1">
                <a:latin typeface="Footlight MT Light" pitchFamily="18" charset="0"/>
              </a:rPr>
              <a:t>Prozac</a:t>
            </a:r>
            <a:r>
              <a:rPr lang="es-ES" dirty="0">
                <a:latin typeface="Footlight MT Light" pitchFamily="18" charset="0"/>
              </a:rPr>
              <a:t>)</a:t>
            </a:r>
          </a:p>
          <a:p>
            <a:pPr lvl="1"/>
            <a:r>
              <a:rPr lang="es-ES" dirty="0">
                <a:latin typeface="Footlight MT Light" pitchFamily="18" charset="0"/>
              </a:rPr>
              <a:t>Can </a:t>
            </a:r>
            <a:r>
              <a:rPr lang="es-ES" dirty="0" err="1">
                <a:latin typeface="Footlight MT Light" pitchFamily="18" charset="0"/>
              </a:rPr>
              <a:t>also</a:t>
            </a:r>
            <a:r>
              <a:rPr lang="es-ES" dirty="0">
                <a:latin typeface="Footlight MT Light" pitchFamily="18" charset="0"/>
              </a:rPr>
              <a:t> </a:t>
            </a:r>
            <a:r>
              <a:rPr lang="es-ES" dirty="0" err="1">
                <a:latin typeface="Footlight MT Light" pitchFamily="18" charset="0"/>
              </a:rPr>
              <a:t>treat</a:t>
            </a:r>
            <a:r>
              <a:rPr lang="es-ES" dirty="0">
                <a:latin typeface="Footlight MT Light" pitchFamily="18" charset="0"/>
              </a:rPr>
              <a:t> bipolar </a:t>
            </a:r>
            <a:r>
              <a:rPr lang="es-ES" dirty="0" err="1">
                <a:latin typeface="Footlight MT Light" pitchFamily="18" charset="0"/>
              </a:rPr>
              <a:t>disorder</a:t>
            </a:r>
            <a:endParaRPr lang="es-ES" dirty="0">
              <a:latin typeface="Footlight MT Light" pitchFamily="18" charset="0"/>
            </a:endParaRPr>
          </a:p>
          <a:p>
            <a:r>
              <a:rPr lang="es-ES" dirty="0" err="1">
                <a:latin typeface="Footlight MT Light" pitchFamily="18" charset="0"/>
              </a:rPr>
              <a:t>Combination</a:t>
            </a:r>
            <a:r>
              <a:rPr lang="es-ES" dirty="0">
                <a:latin typeface="Footlight MT Light" pitchFamily="18" charset="0"/>
              </a:rPr>
              <a:t> of </a:t>
            </a:r>
            <a:r>
              <a:rPr lang="es-ES" dirty="0" err="1">
                <a:latin typeface="Footlight MT Light" pitchFamily="18" charset="0"/>
              </a:rPr>
              <a:t>ziprasidone</a:t>
            </a:r>
            <a:r>
              <a:rPr lang="es-ES" dirty="0">
                <a:latin typeface="Footlight MT Light" pitchFamily="18" charset="0"/>
              </a:rPr>
              <a:t> and </a:t>
            </a:r>
            <a:r>
              <a:rPr lang="es-ES" dirty="0" err="1">
                <a:latin typeface="Footlight MT Light" pitchFamily="18" charset="0"/>
              </a:rPr>
              <a:t>clozapine</a:t>
            </a:r>
            <a:endParaRPr lang="es-ES" dirty="0">
              <a:latin typeface="Footlight MT Light" pitchFamily="18" charset="0"/>
            </a:endParaRPr>
          </a:p>
          <a:p>
            <a:pPr lvl="1"/>
            <a:r>
              <a:rPr lang="es-ES" dirty="0">
                <a:latin typeface="Footlight MT Light" pitchFamily="18" charset="0"/>
              </a:rPr>
              <a:t>Can </a:t>
            </a:r>
            <a:r>
              <a:rPr lang="es-ES" dirty="0" err="1">
                <a:latin typeface="Footlight MT Light" pitchFamily="18" charset="0"/>
              </a:rPr>
              <a:t>be</a:t>
            </a:r>
            <a:r>
              <a:rPr lang="es-ES" dirty="0">
                <a:latin typeface="Footlight MT Light" pitchFamily="18" charset="0"/>
              </a:rPr>
              <a:t> </a:t>
            </a:r>
            <a:r>
              <a:rPr lang="es-ES" dirty="0" err="1">
                <a:latin typeface="Footlight MT Light" pitchFamily="18" charset="0"/>
              </a:rPr>
              <a:t>used</a:t>
            </a:r>
            <a:r>
              <a:rPr lang="es-ES" dirty="0">
                <a:latin typeface="Footlight MT Light" pitchFamily="18" charset="0"/>
              </a:rPr>
              <a:t> </a:t>
            </a:r>
            <a:r>
              <a:rPr lang="es-ES" dirty="0" err="1">
                <a:latin typeface="Footlight MT Light" pitchFamily="18" charset="0"/>
              </a:rPr>
              <a:t>to</a:t>
            </a:r>
            <a:r>
              <a:rPr lang="es-ES" dirty="0">
                <a:latin typeface="Footlight MT Light" pitchFamily="18" charset="0"/>
              </a:rPr>
              <a:t> </a:t>
            </a:r>
            <a:r>
              <a:rPr lang="es-ES" dirty="0" err="1">
                <a:latin typeface="Footlight MT Light" pitchFamily="18" charset="0"/>
              </a:rPr>
              <a:t>combat</a:t>
            </a:r>
            <a:r>
              <a:rPr lang="es-ES" dirty="0">
                <a:latin typeface="Footlight MT Light" pitchFamily="18" charset="0"/>
              </a:rPr>
              <a:t> </a:t>
            </a:r>
            <a:r>
              <a:rPr lang="es-ES" dirty="0" err="1">
                <a:latin typeface="Footlight MT Light" pitchFamily="18" charset="0"/>
              </a:rPr>
              <a:t>treatment</a:t>
            </a:r>
            <a:r>
              <a:rPr lang="es-ES" dirty="0">
                <a:latin typeface="Footlight MT Light" pitchFamily="18" charset="0"/>
              </a:rPr>
              <a:t> </a:t>
            </a:r>
            <a:r>
              <a:rPr lang="es-ES" dirty="0" err="1">
                <a:latin typeface="Footlight MT Light" pitchFamily="18" charset="0"/>
              </a:rPr>
              <a:t>resistance</a:t>
            </a:r>
            <a:endParaRPr lang="es-ES" dirty="0">
              <a:latin typeface="Footlight MT Light" pitchFamily="18" charset="0"/>
            </a:endParaRPr>
          </a:p>
          <a:p>
            <a:r>
              <a:rPr lang="es-ES" dirty="0" err="1">
                <a:latin typeface="Footlight MT Light" pitchFamily="18" charset="0"/>
              </a:rPr>
              <a:t>Combination</a:t>
            </a:r>
            <a:r>
              <a:rPr lang="es-ES" dirty="0">
                <a:latin typeface="Footlight MT Light" pitchFamily="18" charset="0"/>
              </a:rPr>
              <a:t> of </a:t>
            </a:r>
            <a:r>
              <a:rPr lang="es-ES" dirty="0" err="1">
                <a:latin typeface="Footlight MT Light" pitchFamily="18" charset="0"/>
              </a:rPr>
              <a:t>aripriprazole</a:t>
            </a:r>
            <a:r>
              <a:rPr lang="es-ES" dirty="0">
                <a:latin typeface="Footlight MT Light" pitchFamily="18" charset="0"/>
              </a:rPr>
              <a:t> and </a:t>
            </a:r>
            <a:r>
              <a:rPr lang="es-ES" dirty="0" err="1" smtClean="0">
                <a:latin typeface="Footlight MT Light" pitchFamily="18" charset="0"/>
              </a:rPr>
              <a:t>clozapine</a:t>
            </a:r>
            <a:endParaRPr lang="es-ES" dirty="0" smtClean="0">
              <a:latin typeface="Footlight MT Light" pitchFamily="18" charset="0"/>
            </a:endParaRPr>
          </a:p>
          <a:p>
            <a:endParaRPr lang="es-ES" dirty="0" smtClean="0">
              <a:latin typeface="Footlight MT Light" pitchFamily="18" charset="0"/>
            </a:endParaRPr>
          </a:p>
          <a:p>
            <a:r>
              <a:rPr lang="es-ES" b="1" dirty="0" err="1" smtClean="0">
                <a:latin typeface="Footlight MT Light" pitchFamily="18" charset="0"/>
              </a:rPr>
              <a:t>Eletroconvulsive</a:t>
            </a:r>
            <a:r>
              <a:rPr lang="es-ES" b="1" dirty="0" smtClean="0">
                <a:latin typeface="Footlight MT Light" pitchFamily="18" charset="0"/>
              </a:rPr>
              <a:t> therapy</a:t>
            </a:r>
            <a:endParaRPr lang="es-ES" b="1" dirty="0">
              <a:latin typeface="Footlight MT Light"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Elephant" pitchFamily="18" charset="0"/>
              </a:rPr>
              <a:t>Psychological therapies </a:t>
            </a:r>
            <a:endParaRPr lang="en-US" b="1" dirty="0">
              <a:solidFill>
                <a:schemeClr val="tx1"/>
              </a:solidFill>
              <a:latin typeface="Elephant" pitchFamily="18" charset="0"/>
            </a:endParaRPr>
          </a:p>
        </p:txBody>
      </p:sp>
      <p:sp>
        <p:nvSpPr>
          <p:cNvPr id="3" name="Content Placeholder 2"/>
          <p:cNvSpPr>
            <a:spLocks noGrp="1"/>
          </p:cNvSpPr>
          <p:nvPr>
            <p:ph sz="quarter" idx="1"/>
          </p:nvPr>
        </p:nvSpPr>
        <p:spPr/>
        <p:txBody>
          <a:bodyPr>
            <a:normAutofit/>
          </a:bodyPr>
          <a:lstStyle/>
          <a:p>
            <a:r>
              <a:rPr lang="en-US" dirty="0" smtClean="0">
                <a:latin typeface="Footlight MT Light" pitchFamily="18" charset="0"/>
              </a:rPr>
              <a:t>Group therapy (Social interaction)</a:t>
            </a:r>
          </a:p>
          <a:p>
            <a:r>
              <a:rPr lang="en-US" dirty="0" smtClean="0">
                <a:latin typeface="Footlight MT Light" pitchFamily="18" charset="0"/>
              </a:rPr>
              <a:t> behavior therapy (To increase appropriate behavior)</a:t>
            </a:r>
          </a:p>
          <a:p>
            <a:r>
              <a:rPr lang="en-US" dirty="0" smtClean="0">
                <a:latin typeface="Footlight MT Light" pitchFamily="18" charset="0"/>
              </a:rPr>
              <a:t>Social skill training (Training behavior such as eye to eye contact, facial expression etc through Role play)</a:t>
            </a:r>
          </a:p>
          <a:p>
            <a:r>
              <a:rPr lang="en-US" dirty="0" smtClean="0">
                <a:latin typeface="Footlight MT Light" pitchFamily="18" charset="0"/>
              </a:rPr>
              <a:t>Cognitive thinking (reducing distractibility and correcting judgment)</a:t>
            </a:r>
          </a:p>
          <a:p>
            <a:r>
              <a:rPr lang="en-US" dirty="0" smtClean="0">
                <a:latin typeface="Footlight MT Light" pitchFamily="18" charset="0"/>
              </a:rPr>
              <a:t>Family therapy (A brief program of family education about schizophrenia )</a:t>
            </a:r>
            <a:endParaRPr lang="en-US" dirty="0">
              <a:latin typeface="Footlight MT Light"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467600" cy="1143000"/>
          </a:xfrm>
        </p:spPr>
        <p:txBody>
          <a:bodyPr>
            <a:normAutofit/>
          </a:bodyPr>
          <a:lstStyle/>
          <a:p>
            <a:pPr algn="ctr"/>
            <a:r>
              <a:rPr lang="en-US" sz="4400" b="1" dirty="0" smtClean="0">
                <a:solidFill>
                  <a:schemeClr val="tx1"/>
                </a:solidFill>
                <a:latin typeface="Footlight MT Light" pitchFamily="18" charset="0"/>
              </a:rPr>
              <a:t>Psychosocial rehabilitation</a:t>
            </a:r>
            <a:endParaRPr lang="en-US" sz="4400" b="1" dirty="0">
              <a:solidFill>
                <a:schemeClr val="tx1"/>
              </a:solidFill>
              <a:latin typeface="Footlight MT Light" pitchFamily="18" charset="0"/>
            </a:endParaRPr>
          </a:p>
        </p:txBody>
      </p:sp>
      <p:sp>
        <p:nvSpPr>
          <p:cNvPr id="3" name="Content Placeholder 2"/>
          <p:cNvSpPr>
            <a:spLocks noGrp="1"/>
          </p:cNvSpPr>
          <p:nvPr>
            <p:ph sz="quarter" idx="1"/>
          </p:nvPr>
        </p:nvSpPr>
        <p:spPr>
          <a:xfrm>
            <a:off x="457200" y="2133600"/>
            <a:ext cx="8229600" cy="4321208"/>
          </a:xfrm>
        </p:spPr>
        <p:txBody>
          <a:bodyPr/>
          <a:lstStyle/>
          <a:p>
            <a:r>
              <a:rPr lang="en-US" dirty="0" smtClean="0">
                <a:latin typeface="Footlight MT Light" pitchFamily="18" charset="0"/>
              </a:rPr>
              <a:t>This includes the activity therapy to develop the work habit, training in a new vocation or retraining in the previous skills.</a:t>
            </a:r>
            <a:endParaRPr lang="en-US" dirty="0">
              <a:latin typeface="Footlight MT Light"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a:bodyPr>
          <a:lstStyle/>
          <a:p>
            <a:pPr algn="ctr"/>
            <a:r>
              <a:rPr lang="en-US" sz="4400" b="1" dirty="0" smtClean="0">
                <a:solidFill>
                  <a:schemeClr val="tx1"/>
                </a:solidFill>
                <a:latin typeface="Footlight MT Light" pitchFamily="18" charset="0"/>
              </a:rPr>
              <a:t>Nursing</a:t>
            </a:r>
            <a:r>
              <a:rPr lang="en-US" sz="4400" dirty="0" smtClean="0">
                <a:solidFill>
                  <a:schemeClr val="tx1"/>
                </a:solidFill>
                <a:latin typeface="Footlight MT Light" pitchFamily="18" charset="0"/>
              </a:rPr>
              <a:t> </a:t>
            </a:r>
            <a:r>
              <a:rPr lang="en-US" sz="4400" b="1" dirty="0" smtClean="0">
                <a:solidFill>
                  <a:schemeClr val="tx1"/>
                </a:solidFill>
                <a:latin typeface="Footlight MT Light" pitchFamily="18" charset="0"/>
              </a:rPr>
              <a:t>diagnosis</a:t>
            </a:r>
            <a:endParaRPr lang="en-US" sz="4400" b="1" dirty="0">
              <a:solidFill>
                <a:schemeClr val="tx1"/>
              </a:solidFill>
              <a:latin typeface="Footlight MT Light" pitchFamily="18" charset="0"/>
            </a:endParaRPr>
          </a:p>
        </p:txBody>
      </p:sp>
      <p:sp>
        <p:nvSpPr>
          <p:cNvPr id="3" name="Content Placeholder 2"/>
          <p:cNvSpPr>
            <a:spLocks noGrp="1"/>
          </p:cNvSpPr>
          <p:nvPr>
            <p:ph sz="quarter" idx="1"/>
          </p:nvPr>
        </p:nvSpPr>
        <p:spPr>
          <a:xfrm>
            <a:off x="457200" y="1371600"/>
            <a:ext cx="8229600" cy="5083208"/>
          </a:xfrm>
        </p:spPr>
        <p:txBody>
          <a:bodyPr>
            <a:normAutofit/>
          </a:bodyPr>
          <a:lstStyle/>
          <a:p>
            <a:r>
              <a:rPr lang="en-US" dirty="0" smtClean="0">
                <a:latin typeface="Footlight MT Light" pitchFamily="18" charset="0"/>
              </a:rPr>
              <a:t>Disturbed thought process related to inability to trust, panic anxiety, heredity or biochemical factors as evidenced by delusional thinking.</a:t>
            </a:r>
          </a:p>
          <a:p>
            <a:pPr marL="0" indent="0">
              <a:buNone/>
            </a:pPr>
            <a:endParaRPr lang="en-US" dirty="0" smtClean="0">
              <a:latin typeface="Footlight MT Light" pitchFamily="18" charset="0"/>
            </a:endParaRPr>
          </a:p>
          <a:p>
            <a:r>
              <a:rPr lang="en-US" dirty="0" smtClean="0">
                <a:latin typeface="Footlight MT Light" pitchFamily="18" charset="0"/>
              </a:rPr>
              <a:t>Disturbed sensory perception (Auditory) related to panic anxiety or biochemical factors as evidenced by inappropriate responses.</a:t>
            </a:r>
          </a:p>
          <a:p>
            <a:pPr marL="0" indent="0">
              <a:buNone/>
            </a:pPr>
            <a:endParaRPr lang="en-US" dirty="0" smtClean="0">
              <a:latin typeface="Footlight MT Light" pitchFamily="18" charset="0"/>
            </a:endParaRPr>
          </a:p>
          <a:p>
            <a:r>
              <a:rPr lang="en-US" dirty="0" smtClean="0">
                <a:latin typeface="Footlight MT Light" pitchFamily="18" charset="0"/>
              </a:rPr>
              <a:t>Ineffective health maintenance related to inability to trust, extreme suspiciousness as evidenced by poor intake of food. </a:t>
            </a:r>
            <a:endParaRPr lang="en-US" dirty="0">
              <a:latin typeface="Footlight MT Light"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762000"/>
            <a:ext cx="8229600" cy="5692808"/>
          </a:xfrm>
        </p:spPr>
        <p:txBody>
          <a:bodyPr>
            <a:noAutofit/>
          </a:bodyPr>
          <a:lstStyle/>
          <a:p>
            <a:r>
              <a:rPr lang="en-US" sz="3200" dirty="0" smtClean="0">
                <a:latin typeface="Footlight MT Light" pitchFamily="18" charset="0"/>
              </a:rPr>
              <a:t>Self-care deficit related to withdrawal, regression, panic anxiety, cognitive impairment, inability to trust evidenced by difficulty in carry out the task, hygiene, dressing, eating and sleeping.</a:t>
            </a:r>
          </a:p>
          <a:p>
            <a:r>
              <a:rPr lang="en-US" sz="3200" dirty="0" smtClean="0">
                <a:latin typeface="Footlight MT Light" pitchFamily="18" charset="0"/>
              </a:rPr>
              <a:t>Potential for violence, self directed or at others related to command hallucination evidenced by physical violence.</a:t>
            </a:r>
          </a:p>
          <a:p>
            <a:r>
              <a:rPr lang="en-US" sz="3200" dirty="0" smtClean="0">
                <a:latin typeface="Footlight MT Light" pitchFamily="18" charset="0"/>
              </a:rPr>
              <a:t>Risk for self-inflicted related to command hallucination evidenced by suicidal ideas. </a:t>
            </a:r>
            <a:endParaRPr lang="en-US" sz="3200" dirty="0">
              <a:latin typeface="Footlight MT Light"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6400800"/>
          </a:xfrm>
        </p:spPr>
        <p:txBody>
          <a:bodyPr>
            <a:normAutofit/>
          </a:bodyPr>
          <a:lstStyle/>
          <a:p>
            <a:r>
              <a:rPr lang="en-US" sz="3600" dirty="0" smtClean="0">
                <a:latin typeface="Footlight MT Light" pitchFamily="18" charset="0"/>
              </a:rPr>
              <a:t>Social isolation related to inability to trust, panic anxiety, delusional thinking as evidenced by withdrawal.</a:t>
            </a:r>
          </a:p>
          <a:p>
            <a:r>
              <a:rPr lang="en-US" sz="3600" dirty="0" smtClean="0">
                <a:latin typeface="Footlight MT Light" pitchFamily="18" charset="0"/>
              </a:rPr>
              <a:t>Impaired verbal communication related to panic anxiety, unrealistic thinking evidenced by poor eye to eye contact.</a:t>
            </a:r>
          </a:p>
          <a:p>
            <a:r>
              <a:rPr lang="en-US" sz="3600" dirty="0" smtClean="0">
                <a:latin typeface="Footlight MT Light" pitchFamily="18" charset="0"/>
              </a:rPr>
              <a:t>Ineffective family coping related to impaired family communication as evidenced by neglectful care of patient.</a:t>
            </a:r>
            <a:endParaRPr lang="en-US" sz="3600" dirty="0">
              <a:latin typeface="Footlight MT Light"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04800"/>
            <a:ext cx="8458200" cy="4873752"/>
          </a:xfrm>
        </p:spPr>
        <p:txBody>
          <a:bodyPr/>
          <a:lstStyle/>
          <a:p>
            <a:pPr marL="0" indent="0" algn="ctr">
              <a:lnSpc>
                <a:spcPct val="85000"/>
              </a:lnSpc>
              <a:buNone/>
            </a:pPr>
            <a:r>
              <a:rPr lang="en-US" b="1" dirty="0" smtClean="0">
                <a:latin typeface="Footlight MT Light" pitchFamily="18" charset="0"/>
              </a:rPr>
              <a:t>Schizophrenia is defined by </a:t>
            </a:r>
          </a:p>
          <a:p>
            <a:pPr>
              <a:lnSpc>
                <a:spcPct val="85000"/>
              </a:lnSpc>
            </a:pPr>
            <a:endParaRPr lang="en-US" b="1" dirty="0" smtClean="0">
              <a:latin typeface="Footlight MT Light" pitchFamily="18" charset="0"/>
            </a:endParaRPr>
          </a:p>
          <a:p>
            <a:pPr>
              <a:lnSpc>
                <a:spcPct val="85000"/>
              </a:lnSpc>
            </a:pPr>
            <a:r>
              <a:rPr lang="en-US" sz="2800" b="1" dirty="0" smtClean="0">
                <a:latin typeface="Footlight MT Light" pitchFamily="18" charset="0"/>
              </a:rPr>
              <a:t>A group of characteristic positive and negative symptoms deterioration in social, occupational, or interpersonal relationships continuous signs of the disturbance for at least 6 months</a:t>
            </a:r>
          </a:p>
          <a:p>
            <a:endParaRPr lang="en-US" b="1" dirty="0">
              <a:latin typeface="Footlight MT Light" pitchFamily="18" charset="0"/>
            </a:endParaRPr>
          </a:p>
        </p:txBody>
      </p:sp>
    </p:spTree>
  </p:cSld>
  <p:clrMapOvr>
    <a:masterClrMapping/>
  </p:clrMapOvr>
  <p:transition>
    <p:blinds/>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947" y="1371600"/>
            <a:ext cx="5446812" cy="3631763"/>
          </a:xfrm>
          <a:prstGeom prst="rect">
            <a:avLst/>
          </a:prstGeom>
          <a:noFill/>
        </p:spPr>
        <p:txBody>
          <a:bodyPr wrap="none" lIns="91440" tIns="45720" rIns="91440" bIns="45720">
            <a:spAutoFit/>
          </a:bodyPr>
          <a:lstStyle/>
          <a:p>
            <a:pPr algn="ctr"/>
            <a:r>
              <a:rPr lang="en-US" sz="1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Thank </a:t>
            </a:r>
          </a:p>
          <a:p>
            <a:pPr algn="ctr"/>
            <a:r>
              <a:rPr lang="en-US" sz="1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you</a:t>
            </a:r>
            <a:endParaRPr lang="en-US"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Elephant" pitchFamily="18" charset="0"/>
              </a:rPr>
              <a:t>Etiology of Schizophrenia</a:t>
            </a:r>
            <a:endParaRPr lang="en-US" sz="3200" b="1" dirty="0">
              <a:solidFill>
                <a:schemeClr val="tx1"/>
              </a:solidFill>
              <a:latin typeface="Elephant" pitchFamily="18" charset="0"/>
            </a:endParaRPr>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3200" b="1" u="sng" dirty="0" smtClean="0">
                <a:solidFill>
                  <a:srgbClr val="FF0000"/>
                </a:solidFill>
                <a:latin typeface="Footlight MT Light" pitchFamily="18" charset="0"/>
              </a:rPr>
              <a:t>1. Biological </a:t>
            </a:r>
          </a:p>
          <a:p>
            <a:r>
              <a:rPr lang="en-US" sz="3200" b="1" dirty="0" smtClean="0">
                <a:latin typeface="Footlight MT Light" pitchFamily="18" charset="0"/>
              </a:rPr>
              <a:t>Biochemical, </a:t>
            </a:r>
            <a:r>
              <a:rPr lang="en-US" sz="3200" b="1" dirty="0" err="1" smtClean="0">
                <a:latin typeface="Footlight MT Light" pitchFamily="18" charset="0"/>
              </a:rPr>
              <a:t>neurostructural</a:t>
            </a:r>
            <a:r>
              <a:rPr lang="en-US" sz="3200" b="1" dirty="0" smtClean="0">
                <a:latin typeface="Footlight MT Light" pitchFamily="18" charset="0"/>
              </a:rPr>
              <a:t>, genetic and perinatal risk factors</a:t>
            </a:r>
            <a:endParaRPr lang="en-US" sz="3200" b="1" u="sng" dirty="0">
              <a:solidFill>
                <a:srgbClr val="FF0000"/>
              </a:solidFill>
              <a:latin typeface="Footlight MT Light" pitchFamily="18" charset="0"/>
            </a:endParaRPr>
          </a:p>
          <a:p>
            <a:pPr marL="0" indent="0">
              <a:buNone/>
            </a:pPr>
            <a:r>
              <a:rPr lang="en-US" sz="3200" b="1" u="sng" dirty="0" smtClean="0">
                <a:solidFill>
                  <a:srgbClr val="7030A0"/>
                </a:solidFill>
                <a:latin typeface="Footlight MT Light" pitchFamily="18" charset="0"/>
              </a:rPr>
              <a:t>A. </a:t>
            </a:r>
            <a:r>
              <a:rPr lang="en-US" b="1" dirty="0" smtClean="0">
                <a:solidFill>
                  <a:srgbClr val="7030A0"/>
                </a:solidFill>
                <a:latin typeface="Footlight MT Light" pitchFamily="18" charset="0"/>
              </a:rPr>
              <a:t>Genetic: </a:t>
            </a:r>
          </a:p>
          <a:p>
            <a:pPr lvl="1"/>
            <a:r>
              <a:rPr lang="en-US" b="1" dirty="0" smtClean="0">
                <a:latin typeface="Times New Roman" pitchFamily="18" charset="0"/>
                <a:cs typeface="Times New Roman" pitchFamily="18" charset="0"/>
              </a:rPr>
              <a:t>The disease is more common among people born of consanguineous marriage.</a:t>
            </a:r>
          </a:p>
          <a:p>
            <a:r>
              <a:rPr lang="en-US" b="1" dirty="0" smtClean="0">
                <a:latin typeface="Times New Roman" pitchFamily="18" charset="0"/>
                <a:cs typeface="Times New Roman" pitchFamily="18" charset="0"/>
              </a:rPr>
              <a:t>It is accepted, that schizophrenia which origin is multi factorial:</a:t>
            </a:r>
          </a:p>
          <a:p>
            <a:pPr lvl="1"/>
            <a:r>
              <a:rPr lang="en-US" b="1" dirty="0" smtClean="0">
                <a:latin typeface="Times New Roman" pitchFamily="18" charset="0"/>
                <a:cs typeface="Times New Roman" pitchFamily="18" charset="0"/>
              </a:rPr>
              <a:t>internal factors –  inborn, biochemical</a:t>
            </a:r>
          </a:p>
          <a:p>
            <a:pPr lvl="1"/>
            <a:r>
              <a:rPr lang="en-US" b="1" dirty="0" smtClean="0">
                <a:latin typeface="Times New Roman" pitchFamily="18" charset="0"/>
                <a:cs typeface="Times New Roman" pitchFamily="18" charset="0"/>
              </a:rPr>
              <a:t>external factors – trauma, infection of CNS, stress</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Twin and adoption study</a:t>
            </a:r>
            <a:endParaRPr lang="en-US" b="1" dirty="0">
              <a:latin typeface="Times New Roman" pitchFamily="18" charset="0"/>
              <a:cs typeface="Times New Roman" pitchFamily="18" charset="0"/>
            </a:endParaRPr>
          </a:p>
        </p:txBody>
      </p:sp>
    </p:spTree>
  </p:cSld>
  <p:clrMapOvr>
    <a:masterClrMapping/>
  </p:clrMapOvr>
  <p:transition>
    <p:blind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7030A0"/>
                </a:solidFill>
                <a:latin typeface="Footlight MT Light" pitchFamily="18" charset="0"/>
              </a:rPr>
              <a:t>B. biochemical </a:t>
            </a:r>
            <a:r>
              <a:rPr lang="en-US" dirty="0" smtClean="0">
                <a:solidFill>
                  <a:schemeClr val="tx1"/>
                </a:solidFill>
                <a:latin typeface="Footlight MT Light" pitchFamily="18" charset="0"/>
              </a:rPr>
              <a:t>- Dopamine Hypothesis</a:t>
            </a:r>
            <a:endParaRPr lang="en-US" dirty="0">
              <a:solidFill>
                <a:schemeClr val="tx1"/>
              </a:solidFill>
              <a:latin typeface="Footlight MT Light" pitchFamily="18" charset="0"/>
            </a:endParaRPr>
          </a:p>
        </p:txBody>
      </p:sp>
      <p:sp>
        <p:nvSpPr>
          <p:cNvPr id="3" name="Content Placeholder 2"/>
          <p:cNvSpPr>
            <a:spLocks noGrp="1"/>
          </p:cNvSpPr>
          <p:nvPr>
            <p:ph sz="quarter" idx="1"/>
          </p:nvPr>
        </p:nvSpPr>
        <p:spPr>
          <a:xfrm>
            <a:off x="228600" y="1600200"/>
            <a:ext cx="8229600" cy="5257800"/>
          </a:xfrm>
        </p:spPr>
        <p:txBody>
          <a:bodyPr>
            <a:normAutofit/>
          </a:bodyPr>
          <a:lstStyle/>
          <a:p>
            <a:pPr marL="0" indent="0">
              <a:buNone/>
            </a:pPr>
            <a:r>
              <a:rPr lang="en-US" b="1" dirty="0" smtClean="0">
                <a:latin typeface="Footlight MT Light" pitchFamily="18" charset="0"/>
              </a:rPr>
              <a:t>Excessive dopamine release</a:t>
            </a:r>
          </a:p>
          <a:p>
            <a:r>
              <a:rPr lang="en-US" b="1" dirty="0">
                <a:latin typeface="Footlight MT Light" pitchFamily="18" charset="0"/>
              </a:rPr>
              <a:t>Mesolimbic system </a:t>
            </a:r>
            <a:endParaRPr lang="en-US" b="1" dirty="0" smtClean="0">
              <a:latin typeface="Footlight MT Light" pitchFamily="18" charset="0"/>
            </a:endParaRPr>
          </a:p>
          <a:p>
            <a:pPr lvl="1"/>
            <a:r>
              <a:rPr lang="en-US" b="1" dirty="0" smtClean="0">
                <a:latin typeface="Footlight MT Light" pitchFamily="18" charset="0"/>
              </a:rPr>
              <a:t>Increased level of dopamine in Mesolimbic system of brain. Or hyperactivity on this pathway is associated with positive symptoms of schizophrenia.</a:t>
            </a:r>
          </a:p>
          <a:p>
            <a:pPr marL="365760" lvl="1" indent="0">
              <a:buNone/>
            </a:pPr>
            <a:endParaRPr lang="en-US" b="1" dirty="0" smtClean="0">
              <a:latin typeface="Footlight MT Light" pitchFamily="18" charset="0"/>
            </a:endParaRPr>
          </a:p>
          <a:p>
            <a:r>
              <a:rPr lang="en-US" b="1" dirty="0" err="1" smtClean="0">
                <a:latin typeface="Footlight MT Light" pitchFamily="18" charset="0"/>
              </a:rPr>
              <a:t>Mesocortical</a:t>
            </a:r>
            <a:r>
              <a:rPr lang="en-US" b="1" dirty="0" smtClean="0">
                <a:latin typeface="Footlight MT Light" pitchFamily="18" charset="0"/>
              </a:rPr>
              <a:t> pathway:</a:t>
            </a:r>
          </a:p>
          <a:p>
            <a:pPr lvl="1"/>
            <a:r>
              <a:rPr lang="en-US" b="1" dirty="0" smtClean="0">
                <a:latin typeface="Footlight MT Light" pitchFamily="18" charset="0"/>
              </a:rPr>
              <a:t>Deficit in dopamine in this pathway is associated with negative and cognitive symptoms of schizophrenia.</a:t>
            </a:r>
          </a:p>
          <a:p>
            <a:pPr>
              <a:buNone/>
            </a:pPr>
            <a:endParaRPr lang="en-US" sz="4000" b="1" dirty="0">
              <a:latin typeface="Footlight MT Light" pitchFamily="18" charset="0"/>
            </a:endParaRPr>
          </a:p>
        </p:txBody>
      </p:sp>
    </p:spTree>
  </p:cSld>
  <p:clrMapOvr>
    <a:masterClrMapping/>
  </p:clrMapOvr>
  <p:transition>
    <p:blind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8229600" cy="5616608"/>
          </a:xfrm>
        </p:spPr>
        <p:txBody>
          <a:bodyPr>
            <a:normAutofit/>
          </a:bodyPr>
          <a:lstStyle/>
          <a:p>
            <a:r>
              <a:rPr lang="en-US" b="1" dirty="0" err="1" smtClean="0">
                <a:latin typeface="Times New Roman" pitchFamily="18" charset="0"/>
                <a:cs typeface="Times New Roman" pitchFamily="18" charset="0"/>
              </a:rPr>
              <a:t>Nigrostriatal</a:t>
            </a:r>
            <a:r>
              <a:rPr lang="en-US" b="1" dirty="0" smtClean="0">
                <a:latin typeface="Times New Roman" pitchFamily="18" charset="0"/>
                <a:cs typeface="Times New Roman" pitchFamily="18" charset="0"/>
              </a:rPr>
              <a:t> pathway:</a:t>
            </a:r>
          </a:p>
          <a:p>
            <a:pPr lvl="1"/>
            <a:r>
              <a:rPr lang="en-US" sz="3000" b="1" dirty="0" smtClean="0">
                <a:latin typeface="Times New Roman" pitchFamily="18" charset="0"/>
                <a:cs typeface="Times New Roman" pitchFamily="18" charset="0"/>
              </a:rPr>
              <a:t>This is the part of extrapyramidal system and its controls motor movements.</a:t>
            </a:r>
          </a:p>
          <a:p>
            <a:pPr lvl="1"/>
            <a:r>
              <a:rPr lang="en-US" sz="3000" b="1" dirty="0" smtClean="0">
                <a:latin typeface="Times New Roman" pitchFamily="18" charset="0"/>
                <a:cs typeface="Times New Roman" pitchFamily="18" charset="0"/>
              </a:rPr>
              <a:t>Blockade of D2  receptors cause deficiency in dopamine in this pathway leads to movement disorders such as Parkinson’s disease.</a:t>
            </a:r>
          </a:p>
          <a:p>
            <a:pPr lvl="1"/>
            <a:r>
              <a:rPr lang="en-US" sz="3000" b="1" dirty="0" smtClean="0">
                <a:latin typeface="Times New Roman" pitchFamily="18" charset="0"/>
                <a:cs typeface="Times New Roman" pitchFamily="18" charset="0"/>
              </a:rPr>
              <a:t>Hyperkinetic disorder such as Tardive Dyskinesia.</a:t>
            </a:r>
          </a:p>
          <a:p>
            <a:r>
              <a:rPr lang="en-US" b="1" dirty="0" err="1">
                <a:latin typeface="Times New Roman" pitchFamily="18" charset="0"/>
                <a:cs typeface="Times New Roman" pitchFamily="18" charset="0"/>
              </a:rPr>
              <a:t>Tuberoinfundibular</a:t>
            </a:r>
            <a:r>
              <a:rPr lang="en-US" b="1" dirty="0">
                <a:latin typeface="Times New Roman" pitchFamily="18" charset="0"/>
                <a:cs typeface="Times New Roman" pitchFamily="18" charset="0"/>
              </a:rPr>
              <a:t> pathway:</a:t>
            </a:r>
          </a:p>
          <a:p>
            <a:pPr lvl="1"/>
            <a:r>
              <a:rPr lang="en-US" sz="3000" b="1" dirty="0" smtClean="0">
                <a:latin typeface="Times New Roman" pitchFamily="18" charset="0"/>
                <a:cs typeface="Times New Roman" pitchFamily="18" charset="0"/>
              </a:rPr>
              <a:t>Increased neuronal activity of this pathway inhibits Prolactin Release.</a:t>
            </a:r>
          </a:p>
        </p:txBody>
      </p:sp>
    </p:spTree>
    <p:extLst>
      <p:ext uri="{BB962C8B-B14F-4D97-AF65-F5344CB8AC3E}">
        <p14:creationId xmlns:p14="http://schemas.microsoft.com/office/powerpoint/2010/main" val="18470446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715</TotalTime>
  <Words>2105</Words>
  <Application>Microsoft Office PowerPoint</Application>
  <PresentationFormat>On-screen Show (4:3)</PresentationFormat>
  <Paragraphs>321</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Oriel</vt:lpstr>
      <vt:lpstr>SCHIZOPHRENIA</vt:lpstr>
      <vt:lpstr>PowerPoint Presentation</vt:lpstr>
      <vt:lpstr>What is schizophrenia?</vt:lpstr>
      <vt:lpstr>History</vt:lpstr>
      <vt:lpstr>DEFINITIONS</vt:lpstr>
      <vt:lpstr>PowerPoint Presentation</vt:lpstr>
      <vt:lpstr>Etiology of Schizophrenia</vt:lpstr>
      <vt:lpstr>B. biochemical - Dopamine Hypothesis</vt:lpstr>
      <vt:lpstr>PowerPoint Presentation</vt:lpstr>
      <vt:lpstr>PowerPoint Presentation</vt:lpstr>
      <vt:lpstr>PowerPoint Presentation</vt:lpstr>
      <vt:lpstr>2. PSYCHODYNAMIC</vt:lpstr>
      <vt:lpstr>PowerPoint Presentation</vt:lpstr>
      <vt:lpstr>SCHINEIDER’S SYMPTOMS- 1959</vt:lpstr>
      <vt:lpstr>SYMPTOMS: Bleuler’s four A- 1857-1939</vt:lpstr>
      <vt:lpstr> OTHER SYMPTOMS </vt:lpstr>
      <vt:lpstr>PowerPoint Presentation</vt:lpstr>
      <vt:lpstr>PowerPoint Presentation</vt:lpstr>
      <vt:lpstr>Negative symptoms </vt:lpstr>
      <vt:lpstr>PowerPoint Presentation</vt:lpstr>
      <vt:lpstr>Cognitive symptoms </vt:lpstr>
      <vt:lpstr>Types of Schizophrenia</vt:lpstr>
      <vt:lpstr>Paranoid Schizophrenia</vt:lpstr>
      <vt:lpstr>Hebephrenic Schizophrenia (or) Disorganized Schizophrenia </vt:lpstr>
      <vt:lpstr>Catatonic Schizophrenia</vt:lpstr>
      <vt:lpstr>CATATONIC EXCITMENT</vt:lpstr>
      <vt:lpstr>CATATONIC STUPOR</vt:lpstr>
      <vt:lpstr>Schizoaffective Disorder</vt:lpstr>
      <vt:lpstr>Undifferentiated Schizophrenia</vt:lpstr>
      <vt:lpstr>Residual Schizophrenia</vt:lpstr>
      <vt:lpstr>PowerPoint Presentation</vt:lpstr>
      <vt:lpstr>SIMPLE SCHIZOPHRENIA</vt:lpstr>
      <vt:lpstr>Tests and diagnosis </vt:lpstr>
      <vt:lpstr>PowerPoint Presentation</vt:lpstr>
      <vt:lpstr>Diagnostic criteria for schizophrenia </vt:lpstr>
      <vt:lpstr>PowerPoint Presentation</vt:lpstr>
      <vt:lpstr>PowerPoint Presentation</vt:lpstr>
      <vt:lpstr>PowerPoint Presentation</vt:lpstr>
      <vt:lpstr>Management of schizophrenia </vt:lpstr>
      <vt:lpstr>Typical</vt:lpstr>
      <vt:lpstr>Akathisia </vt:lpstr>
      <vt:lpstr>Dystonia  </vt:lpstr>
      <vt:lpstr>Tardive dyskinesia</vt:lpstr>
      <vt:lpstr>Neuroleptic malignant syndrome </vt:lpstr>
      <vt:lpstr>Others </vt:lpstr>
      <vt:lpstr>Typical - Phenothiazines</vt:lpstr>
      <vt:lpstr>Atypicals</vt:lpstr>
      <vt:lpstr>Atypicals</vt:lpstr>
      <vt:lpstr>5-HT seratonin receptors</vt:lpstr>
      <vt:lpstr>PowerPoint Presentation</vt:lpstr>
      <vt:lpstr>Clozapine</vt:lpstr>
      <vt:lpstr>Risperidone</vt:lpstr>
      <vt:lpstr>Olanzapine</vt:lpstr>
      <vt:lpstr>Combinations</vt:lpstr>
      <vt:lpstr>Psychological therapies </vt:lpstr>
      <vt:lpstr>Psychosocial rehabilitation</vt:lpstr>
      <vt:lpstr>Nursing diagnosis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dc:title>
  <dc:creator>SURESH</dc:creator>
  <cp:lastModifiedBy>xyz</cp:lastModifiedBy>
  <cp:revision>92</cp:revision>
  <dcterms:created xsi:type="dcterms:W3CDTF">2012-02-01T09:11:43Z</dcterms:created>
  <dcterms:modified xsi:type="dcterms:W3CDTF">2020-08-13T09:26:12Z</dcterms:modified>
</cp:coreProperties>
</file>