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3" r:id="rId6"/>
    <p:sldId id="306" r:id="rId7"/>
    <p:sldId id="267" r:id="rId8"/>
    <p:sldId id="268" r:id="rId9"/>
    <p:sldId id="269" r:id="rId10"/>
    <p:sldId id="270" r:id="rId11"/>
    <p:sldId id="305" r:id="rId12"/>
    <p:sldId id="271" r:id="rId13"/>
    <p:sldId id="272" r:id="rId14"/>
    <p:sldId id="307" r:id="rId15"/>
    <p:sldId id="308" r:id="rId16"/>
    <p:sldId id="309" r:id="rId17"/>
    <p:sldId id="273" r:id="rId18"/>
    <p:sldId id="274" r:id="rId19"/>
    <p:sldId id="303" r:id="rId20"/>
    <p:sldId id="280" r:id="rId21"/>
    <p:sldId id="264" r:id="rId22"/>
    <p:sldId id="282" r:id="rId23"/>
    <p:sldId id="287" r:id="rId24"/>
    <p:sldId id="288" r:id="rId25"/>
    <p:sldId id="289" r:id="rId26"/>
    <p:sldId id="290" r:id="rId27"/>
    <p:sldId id="293" r:id="rId28"/>
    <p:sldId id="291" r:id="rId29"/>
    <p:sldId id="292" r:id="rId30"/>
    <p:sldId id="294" r:id="rId31"/>
    <p:sldId id="295" r:id="rId32"/>
    <p:sldId id="296" r:id="rId33"/>
    <p:sldId id="299" r:id="rId34"/>
    <p:sldId id="297" r:id="rId35"/>
    <p:sldId id="300" r:id="rId36"/>
    <p:sldId id="301" r:id="rId37"/>
    <p:sldId id="29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2B89EE-3D84-4DC6-8862-758FBA8ECBC3}"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BD4F5B77-A23F-4337-AD6E-336CFEE72E1E}">
      <dgm:prSet phldrT="[Text]" custT="1"/>
      <dgm:spPr/>
      <dgm:t>
        <a:bodyPr/>
        <a:lstStyle/>
        <a:p>
          <a:r>
            <a:rPr lang="en-US" sz="4000" b="1" dirty="0" smtClean="0">
              <a:solidFill>
                <a:schemeClr val="tx1"/>
              </a:solidFill>
            </a:rPr>
            <a:t>PURPOSE</a:t>
          </a:r>
          <a:endParaRPr lang="en-US" sz="4000" b="1" dirty="0">
            <a:solidFill>
              <a:schemeClr val="tx1"/>
            </a:solidFill>
          </a:endParaRPr>
        </a:p>
      </dgm:t>
    </dgm:pt>
    <dgm:pt modelId="{5A67C5E2-1B53-4E1F-AEDA-D7D5C98C3A18}" type="parTrans" cxnId="{9D66A1D8-814F-40B9-9A7F-E20A313576A9}">
      <dgm:prSet/>
      <dgm:spPr/>
      <dgm:t>
        <a:bodyPr/>
        <a:lstStyle/>
        <a:p>
          <a:endParaRPr lang="en-US"/>
        </a:p>
      </dgm:t>
    </dgm:pt>
    <dgm:pt modelId="{365BA461-E1E6-4CB9-939C-EACF35C9BBE6}" type="sibTrans" cxnId="{9D66A1D8-814F-40B9-9A7F-E20A313576A9}">
      <dgm:prSet/>
      <dgm:spPr/>
      <dgm:t>
        <a:bodyPr/>
        <a:lstStyle/>
        <a:p>
          <a:endParaRPr lang="en-US"/>
        </a:p>
      </dgm:t>
    </dgm:pt>
    <dgm:pt modelId="{E06D9E65-3238-4D70-859D-9E5CC0DA9979}">
      <dgm:prSet phldrT="[Text]" custT="1"/>
      <dgm:spPr/>
      <dgm:t>
        <a:bodyPr/>
        <a:lstStyle/>
        <a:p>
          <a:r>
            <a:rPr lang="en-US" sz="2600" b="1" dirty="0" smtClean="0">
              <a:solidFill>
                <a:schemeClr val="tx1"/>
              </a:solidFill>
            </a:rPr>
            <a:t>Permanent change in behavior occurs as a result  of practice or experience </a:t>
          </a:r>
          <a:endParaRPr lang="en-US" sz="2600" b="1" dirty="0">
            <a:solidFill>
              <a:schemeClr val="tx1"/>
            </a:solidFill>
          </a:endParaRPr>
        </a:p>
      </dgm:t>
    </dgm:pt>
    <dgm:pt modelId="{368A16F6-A3B4-4BD2-A0D3-D5CCCAB4E177}" type="parTrans" cxnId="{57B5F294-AE78-40A0-A656-AB12B37689D6}">
      <dgm:prSet/>
      <dgm:spPr/>
      <dgm:t>
        <a:bodyPr/>
        <a:lstStyle/>
        <a:p>
          <a:endParaRPr lang="en-US"/>
        </a:p>
      </dgm:t>
    </dgm:pt>
    <dgm:pt modelId="{7E6499A5-E091-4BAF-B13C-3A29D7005B89}" type="sibTrans" cxnId="{57B5F294-AE78-40A0-A656-AB12B37689D6}">
      <dgm:prSet/>
      <dgm:spPr/>
      <dgm:t>
        <a:bodyPr/>
        <a:lstStyle/>
        <a:p>
          <a:endParaRPr lang="en-US"/>
        </a:p>
      </dgm:t>
    </dgm:pt>
    <dgm:pt modelId="{34C1CB22-C020-4934-9CA1-CEAC2C241337}">
      <dgm:prSet phldrT="[Text]"/>
      <dgm:spPr/>
      <dgm:t>
        <a:bodyPr/>
        <a:lstStyle/>
        <a:p>
          <a:r>
            <a:rPr lang="en-US" b="1" dirty="0" smtClean="0">
              <a:solidFill>
                <a:schemeClr val="tx1"/>
              </a:solidFill>
            </a:rPr>
            <a:t>Correction of the abnormal psycho-dynamics which are contributing to the illness.</a:t>
          </a:r>
          <a:endParaRPr lang="en-US" b="1" dirty="0">
            <a:solidFill>
              <a:schemeClr val="tx1"/>
            </a:solidFill>
          </a:endParaRPr>
        </a:p>
      </dgm:t>
    </dgm:pt>
    <dgm:pt modelId="{50C70038-AAFA-4A20-8056-259BCC55187C}" type="parTrans" cxnId="{2FE9D023-DBF5-43C8-AF9A-2000858DD6F3}">
      <dgm:prSet/>
      <dgm:spPr/>
      <dgm:t>
        <a:bodyPr/>
        <a:lstStyle/>
        <a:p>
          <a:endParaRPr lang="en-US"/>
        </a:p>
      </dgm:t>
    </dgm:pt>
    <dgm:pt modelId="{3C8DEAA7-6393-4D2D-8CB0-88FC264C6DE8}" type="sibTrans" cxnId="{2FE9D023-DBF5-43C8-AF9A-2000858DD6F3}">
      <dgm:prSet/>
      <dgm:spPr/>
      <dgm:t>
        <a:bodyPr/>
        <a:lstStyle/>
        <a:p>
          <a:endParaRPr lang="en-US"/>
        </a:p>
      </dgm:t>
    </dgm:pt>
    <dgm:pt modelId="{6BD0744A-A7C2-4FDE-B2EF-792154801E64}">
      <dgm:prSet phldrT="[Text]" custT="1"/>
      <dgm:spPr/>
      <dgm:t>
        <a:bodyPr/>
        <a:lstStyle/>
        <a:p>
          <a:r>
            <a:rPr lang="en-US" sz="2300" b="1" dirty="0" smtClean="0">
              <a:solidFill>
                <a:schemeClr val="tx1"/>
              </a:solidFill>
            </a:rPr>
            <a:t>Helpful even in those conditions which are refractory to other forms of the </a:t>
          </a:r>
          <a:r>
            <a:rPr lang="en-US" sz="2300" b="1" dirty="0" err="1" smtClean="0">
              <a:solidFill>
                <a:schemeClr val="tx1"/>
              </a:solidFill>
            </a:rPr>
            <a:t>behavioural</a:t>
          </a:r>
          <a:r>
            <a:rPr lang="en-US" sz="2300" b="1" dirty="0" smtClean="0">
              <a:solidFill>
                <a:schemeClr val="tx1"/>
              </a:solidFill>
            </a:rPr>
            <a:t> therapy.       </a:t>
          </a:r>
          <a:endParaRPr lang="en-US" sz="2300" b="1" dirty="0">
            <a:solidFill>
              <a:schemeClr val="tx1"/>
            </a:solidFill>
          </a:endParaRPr>
        </a:p>
      </dgm:t>
    </dgm:pt>
    <dgm:pt modelId="{594AEF99-F4EC-4B75-8C87-E539312CEF1B}" type="parTrans" cxnId="{1F69C1A9-E503-4DDB-8D72-2019317245F7}">
      <dgm:prSet/>
      <dgm:spPr/>
      <dgm:t>
        <a:bodyPr/>
        <a:lstStyle/>
        <a:p>
          <a:endParaRPr lang="en-US"/>
        </a:p>
      </dgm:t>
    </dgm:pt>
    <dgm:pt modelId="{72726B3E-6C13-4DAC-99D0-70D2FBC108FA}" type="sibTrans" cxnId="{1F69C1A9-E503-4DDB-8D72-2019317245F7}">
      <dgm:prSet/>
      <dgm:spPr/>
      <dgm:t>
        <a:bodyPr/>
        <a:lstStyle/>
        <a:p>
          <a:endParaRPr lang="en-US"/>
        </a:p>
      </dgm:t>
    </dgm:pt>
    <dgm:pt modelId="{8D424489-8145-4279-8A6C-B85BDAB306E3}" type="pres">
      <dgm:prSet presAssocID="{412B89EE-3D84-4DC6-8862-758FBA8ECBC3}" presName="cycle" presStyleCnt="0">
        <dgm:presLayoutVars>
          <dgm:chMax val="1"/>
          <dgm:dir/>
          <dgm:animLvl val="ctr"/>
          <dgm:resizeHandles val="exact"/>
        </dgm:presLayoutVars>
      </dgm:prSet>
      <dgm:spPr/>
      <dgm:t>
        <a:bodyPr/>
        <a:lstStyle/>
        <a:p>
          <a:endParaRPr lang="en-US"/>
        </a:p>
      </dgm:t>
    </dgm:pt>
    <dgm:pt modelId="{AC1666E6-3F03-49E9-A758-E2546BDA48D9}" type="pres">
      <dgm:prSet presAssocID="{BD4F5B77-A23F-4337-AD6E-336CFEE72E1E}" presName="centerShape" presStyleLbl="node0" presStyleIdx="0" presStyleCnt="1"/>
      <dgm:spPr/>
      <dgm:t>
        <a:bodyPr/>
        <a:lstStyle/>
        <a:p>
          <a:endParaRPr lang="en-US"/>
        </a:p>
      </dgm:t>
    </dgm:pt>
    <dgm:pt modelId="{493E9D40-D711-4BBC-9527-F96EAE83F613}" type="pres">
      <dgm:prSet presAssocID="{368A16F6-A3B4-4BD2-A0D3-D5CCCAB4E177}" presName="parTrans" presStyleLbl="bgSibTrans2D1" presStyleIdx="0" presStyleCnt="3"/>
      <dgm:spPr/>
      <dgm:t>
        <a:bodyPr/>
        <a:lstStyle/>
        <a:p>
          <a:endParaRPr lang="en-US"/>
        </a:p>
      </dgm:t>
    </dgm:pt>
    <dgm:pt modelId="{7A34F827-2C49-4846-BAFE-761AEB22ADC2}" type="pres">
      <dgm:prSet presAssocID="{E06D9E65-3238-4D70-859D-9E5CC0DA9979}" presName="node" presStyleLbl="node1" presStyleIdx="0" presStyleCnt="3">
        <dgm:presLayoutVars>
          <dgm:bulletEnabled val="1"/>
        </dgm:presLayoutVars>
      </dgm:prSet>
      <dgm:spPr/>
      <dgm:t>
        <a:bodyPr/>
        <a:lstStyle/>
        <a:p>
          <a:endParaRPr lang="en-US"/>
        </a:p>
      </dgm:t>
    </dgm:pt>
    <dgm:pt modelId="{DDAF41D8-B4E8-47D5-8482-82489154ACD5}" type="pres">
      <dgm:prSet presAssocID="{50C70038-AAFA-4A20-8056-259BCC55187C}" presName="parTrans" presStyleLbl="bgSibTrans2D1" presStyleIdx="1" presStyleCnt="3"/>
      <dgm:spPr/>
      <dgm:t>
        <a:bodyPr/>
        <a:lstStyle/>
        <a:p>
          <a:endParaRPr lang="en-US"/>
        </a:p>
      </dgm:t>
    </dgm:pt>
    <dgm:pt modelId="{43CE9E3C-C70B-4C6C-A041-C3CB2B8069C3}" type="pres">
      <dgm:prSet presAssocID="{34C1CB22-C020-4934-9CA1-CEAC2C241337}" presName="node" presStyleLbl="node1" presStyleIdx="1" presStyleCnt="3">
        <dgm:presLayoutVars>
          <dgm:bulletEnabled val="1"/>
        </dgm:presLayoutVars>
      </dgm:prSet>
      <dgm:spPr/>
      <dgm:t>
        <a:bodyPr/>
        <a:lstStyle/>
        <a:p>
          <a:endParaRPr lang="en-US"/>
        </a:p>
      </dgm:t>
    </dgm:pt>
    <dgm:pt modelId="{68D11380-9F45-4CB1-9E69-C713C565F991}" type="pres">
      <dgm:prSet presAssocID="{594AEF99-F4EC-4B75-8C87-E539312CEF1B}" presName="parTrans" presStyleLbl="bgSibTrans2D1" presStyleIdx="2" presStyleCnt="3"/>
      <dgm:spPr/>
      <dgm:t>
        <a:bodyPr/>
        <a:lstStyle/>
        <a:p>
          <a:endParaRPr lang="en-US"/>
        </a:p>
      </dgm:t>
    </dgm:pt>
    <dgm:pt modelId="{412C481B-817B-4E19-906B-14508DA756C6}" type="pres">
      <dgm:prSet presAssocID="{6BD0744A-A7C2-4FDE-B2EF-792154801E64}" presName="node" presStyleLbl="node1" presStyleIdx="2" presStyleCnt="3">
        <dgm:presLayoutVars>
          <dgm:bulletEnabled val="1"/>
        </dgm:presLayoutVars>
      </dgm:prSet>
      <dgm:spPr/>
      <dgm:t>
        <a:bodyPr/>
        <a:lstStyle/>
        <a:p>
          <a:endParaRPr lang="en-US"/>
        </a:p>
      </dgm:t>
    </dgm:pt>
  </dgm:ptLst>
  <dgm:cxnLst>
    <dgm:cxn modelId="{2FE9D023-DBF5-43C8-AF9A-2000858DD6F3}" srcId="{BD4F5B77-A23F-4337-AD6E-336CFEE72E1E}" destId="{34C1CB22-C020-4934-9CA1-CEAC2C241337}" srcOrd="1" destOrd="0" parTransId="{50C70038-AAFA-4A20-8056-259BCC55187C}" sibTransId="{3C8DEAA7-6393-4D2D-8CB0-88FC264C6DE8}"/>
    <dgm:cxn modelId="{53A7468C-F88B-42A7-B724-1CD3D34F442F}" type="presOf" srcId="{50C70038-AAFA-4A20-8056-259BCC55187C}" destId="{DDAF41D8-B4E8-47D5-8482-82489154ACD5}" srcOrd="0" destOrd="0" presId="urn:microsoft.com/office/officeart/2005/8/layout/radial4"/>
    <dgm:cxn modelId="{A2109DE0-56D3-4438-9B00-553B11D24549}" type="presOf" srcId="{594AEF99-F4EC-4B75-8C87-E539312CEF1B}" destId="{68D11380-9F45-4CB1-9E69-C713C565F991}" srcOrd="0" destOrd="0" presId="urn:microsoft.com/office/officeart/2005/8/layout/radial4"/>
    <dgm:cxn modelId="{A2C811F3-4901-49B1-A50E-FDC6B8AE73FB}" type="presOf" srcId="{34C1CB22-C020-4934-9CA1-CEAC2C241337}" destId="{43CE9E3C-C70B-4C6C-A041-C3CB2B8069C3}" srcOrd="0" destOrd="0" presId="urn:microsoft.com/office/officeart/2005/8/layout/radial4"/>
    <dgm:cxn modelId="{6E951601-B07D-497B-8462-6F9129D42F94}" type="presOf" srcId="{E06D9E65-3238-4D70-859D-9E5CC0DA9979}" destId="{7A34F827-2C49-4846-BAFE-761AEB22ADC2}" srcOrd="0" destOrd="0" presId="urn:microsoft.com/office/officeart/2005/8/layout/radial4"/>
    <dgm:cxn modelId="{E1C77813-105C-4F70-A7E0-A656BB9C6D3D}" type="presOf" srcId="{BD4F5B77-A23F-4337-AD6E-336CFEE72E1E}" destId="{AC1666E6-3F03-49E9-A758-E2546BDA48D9}" srcOrd="0" destOrd="0" presId="urn:microsoft.com/office/officeart/2005/8/layout/radial4"/>
    <dgm:cxn modelId="{FB114CBB-DED9-433D-8FA8-2890B53C2328}" type="presOf" srcId="{412B89EE-3D84-4DC6-8862-758FBA8ECBC3}" destId="{8D424489-8145-4279-8A6C-B85BDAB306E3}" srcOrd="0" destOrd="0" presId="urn:microsoft.com/office/officeart/2005/8/layout/radial4"/>
    <dgm:cxn modelId="{9D66A1D8-814F-40B9-9A7F-E20A313576A9}" srcId="{412B89EE-3D84-4DC6-8862-758FBA8ECBC3}" destId="{BD4F5B77-A23F-4337-AD6E-336CFEE72E1E}" srcOrd="0" destOrd="0" parTransId="{5A67C5E2-1B53-4E1F-AEDA-D7D5C98C3A18}" sibTransId="{365BA461-E1E6-4CB9-939C-EACF35C9BBE6}"/>
    <dgm:cxn modelId="{57B5F294-AE78-40A0-A656-AB12B37689D6}" srcId="{BD4F5B77-A23F-4337-AD6E-336CFEE72E1E}" destId="{E06D9E65-3238-4D70-859D-9E5CC0DA9979}" srcOrd="0" destOrd="0" parTransId="{368A16F6-A3B4-4BD2-A0D3-D5CCCAB4E177}" sibTransId="{7E6499A5-E091-4BAF-B13C-3A29D7005B89}"/>
    <dgm:cxn modelId="{504D7150-D353-4326-B252-66FF1E6DD656}" type="presOf" srcId="{368A16F6-A3B4-4BD2-A0D3-D5CCCAB4E177}" destId="{493E9D40-D711-4BBC-9527-F96EAE83F613}" srcOrd="0" destOrd="0" presId="urn:microsoft.com/office/officeart/2005/8/layout/radial4"/>
    <dgm:cxn modelId="{944DB7F9-D296-403C-B036-7E18FD24D34B}" type="presOf" srcId="{6BD0744A-A7C2-4FDE-B2EF-792154801E64}" destId="{412C481B-817B-4E19-906B-14508DA756C6}" srcOrd="0" destOrd="0" presId="urn:microsoft.com/office/officeart/2005/8/layout/radial4"/>
    <dgm:cxn modelId="{1F69C1A9-E503-4DDB-8D72-2019317245F7}" srcId="{BD4F5B77-A23F-4337-AD6E-336CFEE72E1E}" destId="{6BD0744A-A7C2-4FDE-B2EF-792154801E64}" srcOrd="2" destOrd="0" parTransId="{594AEF99-F4EC-4B75-8C87-E539312CEF1B}" sibTransId="{72726B3E-6C13-4DAC-99D0-70D2FBC108FA}"/>
    <dgm:cxn modelId="{57B3F127-192A-478D-B3EC-FBA4F58411EF}" type="presParOf" srcId="{8D424489-8145-4279-8A6C-B85BDAB306E3}" destId="{AC1666E6-3F03-49E9-A758-E2546BDA48D9}" srcOrd="0" destOrd="0" presId="urn:microsoft.com/office/officeart/2005/8/layout/radial4"/>
    <dgm:cxn modelId="{4405B2AF-3973-47E5-8EE9-4D9C774559AC}" type="presParOf" srcId="{8D424489-8145-4279-8A6C-B85BDAB306E3}" destId="{493E9D40-D711-4BBC-9527-F96EAE83F613}" srcOrd="1" destOrd="0" presId="urn:microsoft.com/office/officeart/2005/8/layout/radial4"/>
    <dgm:cxn modelId="{71E6D962-E26B-4BF1-AD81-0171811A7564}" type="presParOf" srcId="{8D424489-8145-4279-8A6C-B85BDAB306E3}" destId="{7A34F827-2C49-4846-BAFE-761AEB22ADC2}" srcOrd="2" destOrd="0" presId="urn:microsoft.com/office/officeart/2005/8/layout/radial4"/>
    <dgm:cxn modelId="{554A022A-E317-4236-8676-E35F39622EFD}" type="presParOf" srcId="{8D424489-8145-4279-8A6C-B85BDAB306E3}" destId="{DDAF41D8-B4E8-47D5-8482-82489154ACD5}" srcOrd="3" destOrd="0" presId="urn:microsoft.com/office/officeart/2005/8/layout/radial4"/>
    <dgm:cxn modelId="{FAC6B739-F15D-442E-933C-FD667D560D6E}" type="presParOf" srcId="{8D424489-8145-4279-8A6C-B85BDAB306E3}" destId="{43CE9E3C-C70B-4C6C-A041-C3CB2B8069C3}" srcOrd="4" destOrd="0" presId="urn:microsoft.com/office/officeart/2005/8/layout/radial4"/>
    <dgm:cxn modelId="{FDFE8974-D376-4729-BB08-E02C3FD450F2}" type="presParOf" srcId="{8D424489-8145-4279-8A6C-B85BDAB306E3}" destId="{68D11380-9F45-4CB1-9E69-C713C565F991}" srcOrd="5" destOrd="0" presId="urn:microsoft.com/office/officeart/2005/8/layout/radial4"/>
    <dgm:cxn modelId="{BCC57564-CD1B-43F6-8570-6CD4C45F1F07}" type="presParOf" srcId="{8D424489-8145-4279-8A6C-B85BDAB306E3}" destId="{412C481B-817B-4E19-906B-14508DA756C6}"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C27E41-9E94-425E-B7EA-0C56675E522F}" type="doc">
      <dgm:prSet loTypeId="urn:microsoft.com/office/officeart/2005/8/layout/matrix1" loCatId="matrix" qsTypeId="urn:microsoft.com/office/officeart/2005/8/quickstyle/3d2" qsCatId="3D" csTypeId="urn:microsoft.com/office/officeart/2005/8/colors/colorful4" csCatId="colorful" phldr="1"/>
      <dgm:spPr/>
      <dgm:t>
        <a:bodyPr/>
        <a:lstStyle/>
        <a:p>
          <a:endParaRPr lang="en-US"/>
        </a:p>
      </dgm:t>
    </dgm:pt>
    <dgm:pt modelId="{E6319ACB-50A0-4990-88F3-2D1B8813EA8D}">
      <dgm:prSet phldrT="[Text]" custT="1"/>
      <dgm:spPr/>
      <dgm:t>
        <a:bodyPr/>
        <a:lstStyle/>
        <a:p>
          <a:r>
            <a:rPr lang="en-US" sz="4400" b="1" dirty="0" smtClean="0">
              <a:solidFill>
                <a:srgbClr val="002060"/>
              </a:solidFill>
            </a:rPr>
            <a:t>ASPECTS</a:t>
          </a:r>
          <a:endParaRPr lang="en-US" sz="4400" b="1" dirty="0">
            <a:solidFill>
              <a:srgbClr val="002060"/>
            </a:solidFill>
          </a:endParaRPr>
        </a:p>
      </dgm:t>
    </dgm:pt>
    <dgm:pt modelId="{8E33E4F2-EB35-4FA5-AF9D-30D786C9015B}" type="parTrans" cxnId="{BD5CB18D-A047-4767-9003-BD8AA3A7F9D6}">
      <dgm:prSet/>
      <dgm:spPr/>
      <dgm:t>
        <a:bodyPr/>
        <a:lstStyle/>
        <a:p>
          <a:endParaRPr lang="en-US"/>
        </a:p>
      </dgm:t>
    </dgm:pt>
    <dgm:pt modelId="{80BFBE28-87D4-49AE-ABF5-8D454C84F989}" type="sibTrans" cxnId="{BD5CB18D-A047-4767-9003-BD8AA3A7F9D6}">
      <dgm:prSet/>
      <dgm:spPr/>
      <dgm:t>
        <a:bodyPr/>
        <a:lstStyle/>
        <a:p>
          <a:endParaRPr lang="en-US"/>
        </a:p>
      </dgm:t>
    </dgm:pt>
    <dgm:pt modelId="{3C0C2900-9B89-4B5C-8063-736228D0B7D3}">
      <dgm:prSet phldrT="[Text]" custT="1"/>
      <dgm:spPr/>
      <dgm:t>
        <a:bodyPr/>
        <a:lstStyle/>
        <a:p>
          <a:r>
            <a:rPr lang="en-US" sz="4000" b="1" dirty="0" smtClean="0">
              <a:solidFill>
                <a:schemeClr val="tx1"/>
              </a:solidFill>
            </a:rPr>
            <a:t>CLASSICAL CONDITIONING</a:t>
          </a:r>
          <a:endParaRPr lang="en-US" sz="4000" b="1" dirty="0">
            <a:solidFill>
              <a:schemeClr val="tx1"/>
            </a:solidFill>
          </a:endParaRPr>
        </a:p>
      </dgm:t>
    </dgm:pt>
    <dgm:pt modelId="{2362F03E-0F77-4475-BF04-522620D98A42}" type="parTrans" cxnId="{D9819E83-12D6-46F9-A234-1329EA4AAD97}">
      <dgm:prSet/>
      <dgm:spPr/>
      <dgm:t>
        <a:bodyPr/>
        <a:lstStyle/>
        <a:p>
          <a:endParaRPr lang="en-US"/>
        </a:p>
      </dgm:t>
    </dgm:pt>
    <dgm:pt modelId="{9A5608E9-4E8D-41D8-87FC-BC9B359B8C9A}" type="sibTrans" cxnId="{D9819E83-12D6-46F9-A234-1329EA4AAD97}">
      <dgm:prSet/>
      <dgm:spPr/>
      <dgm:t>
        <a:bodyPr/>
        <a:lstStyle/>
        <a:p>
          <a:endParaRPr lang="en-US"/>
        </a:p>
      </dgm:t>
    </dgm:pt>
    <dgm:pt modelId="{55BA2E7E-A530-4322-9436-A0B307721123}">
      <dgm:prSet phldrT="[Text]" custT="1"/>
      <dgm:spPr/>
      <dgm:t>
        <a:bodyPr/>
        <a:lstStyle/>
        <a:p>
          <a:r>
            <a:rPr lang="en-US" sz="4000" b="1" dirty="0" smtClean="0">
              <a:solidFill>
                <a:schemeClr val="tx1"/>
              </a:solidFill>
            </a:rPr>
            <a:t>OPERANT CONDITIONING</a:t>
          </a:r>
          <a:endParaRPr lang="en-US" sz="4000" b="1" dirty="0">
            <a:solidFill>
              <a:schemeClr val="tx1"/>
            </a:solidFill>
          </a:endParaRPr>
        </a:p>
      </dgm:t>
    </dgm:pt>
    <dgm:pt modelId="{259C3AF6-E433-4CC8-A266-9820CE982A61}" type="parTrans" cxnId="{C2D2F62A-1680-46EB-8937-B7096E8F36D3}">
      <dgm:prSet/>
      <dgm:spPr/>
      <dgm:t>
        <a:bodyPr/>
        <a:lstStyle/>
        <a:p>
          <a:endParaRPr lang="en-US"/>
        </a:p>
      </dgm:t>
    </dgm:pt>
    <dgm:pt modelId="{035FD1AE-83ED-426D-93B0-AEDE25A9747A}" type="sibTrans" cxnId="{C2D2F62A-1680-46EB-8937-B7096E8F36D3}">
      <dgm:prSet/>
      <dgm:spPr/>
      <dgm:t>
        <a:bodyPr/>
        <a:lstStyle/>
        <a:p>
          <a:endParaRPr lang="en-US"/>
        </a:p>
      </dgm:t>
    </dgm:pt>
    <dgm:pt modelId="{03E10BE3-0A22-4C4E-BC01-A4721C729AB5}">
      <dgm:prSet phldrT="[Text]" custT="1"/>
      <dgm:spPr/>
      <dgm:t>
        <a:bodyPr/>
        <a:lstStyle/>
        <a:p>
          <a:r>
            <a:rPr lang="en-US" sz="4400" b="1" dirty="0" smtClean="0">
              <a:solidFill>
                <a:schemeClr val="tx1"/>
              </a:solidFill>
            </a:rPr>
            <a:t>SOCIAL LEARNING APPROACH</a:t>
          </a:r>
          <a:endParaRPr lang="en-US" sz="4400" b="1" dirty="0">
            <a:solidFill>
              <a:schemeClr val="tx1"/>
            </a:solidFill>
          </a:endParaRPr>
        </a:p>
      </dgm:t>
    </dgm:pt>
    <dgm:pt modelId="{5A8F9CD3-7694-4D6B-88AF-1609A07FBCCA}" type="parTrans" cxnId="{F30D2C60-BCAB-453D-AA64-064AFB893950}">
      <dgm:prSet/>
      <dgm:spPr/>
      <dgm:t>
        <a:bodyPr/>
        <a:lstStyle/>
        <a:p>
          <a:endParaRPr lang="en-US"/>
        </a:p>
      </dgm:t>
    </dgm:pt>
    <dgm:pt modelId="{34E58586-10EE-4478-A0F1-6BE1CE945D09}" type="sibTrans" cxnId="{F30D2C60-BCAB-453D-AA64-064AFB893950}">
      <dgm:prSet/>
      <dgm:spPr/>
      <dgm:t>
        <a:bodyPr/>
        <a:lstStyle/>
        <a:p>
          <a:endParaRPr lang="en-US"/>
        </a:p>
      </dgm:t>
    </dgm:pt>
    <dgm:pt modelId="{B3976FEB-AC1C-4BA4-AD66-BD4AD4311C7A}">
      <dgm:prSet phldrT="[Text]" custT="1"/>
      <dgm:spPr/>
      <dgm:t>
        <a:bodyPr/>
        <a:lstStyle/>
        <a:p>
          <a:r>
            <a:rPr lang="en-US" sz="4000" b="1" dirty="0" smtClean="0">
              <a:solidFill>
                <a:schemeClr val="tx1"/>
              </a:solidFill>
            </a:rPr>
            <a:t>COGNITIVE BEHAVIOUR THERAPY</a:t>
          </a:r>
          <a:endParaRPr lang="en-US" sz="4000" b="1" dirty="0">
            <a:solidFill>
              <a:schemeClr val="tx1"/>
            </a:solidFill>
          </a:endParaRPr>
        </a:p>
      </dgm:t>
    </dgm:pt>
    <dgm:pt modelId="{C8F3CF43-B136-4950-B275-87D4A65DCE63}" type="parTrans" cxnId="{006D9E79-C761-4792-BE9B-A9082D4FF0AB}">
      <dgm:prSet/>
      <dgm:spPr/>
      <dgm:t>
        <a:bodyPr/>
        <a:lstStyle/>
        <a:p>
          <a:endParaRPr lang="en-US"/>
        </a:p>
      </dgm:t>
    </dgm:pt>
    <dgm:pt modelId="{D686EA82-D0C3-4DED-862B-81B00E1CB762}" type="sibTrans" cxnId="{006D9E79-C761-4792-BE9B-A9082D4FF0AB}">
      <dgm:prSet/>
      <dgm:spPr/>
      <dgm:t>
        <a:bodyPr/>
        <a:lstStyle/>
        <a:p>
          <a:endParaRPr lang="en-US"/>
        </a:p>
      </dgm:t>
    </dgm:pt>
    <dgm:pt modelId="{5D9595F1-2C1C-40B0-BDFA-44BE622490EF}" type="pres">
      <dgm:prSet presAssocID="{42C27E41-9E94-425E-B7EA-0C56675E522F}" presName="diagram" presStyleCnt="0">
        <dgm:presLayoutVars>
          <dgm:chMax val="1"/>
          <dgm:dir/>
          <dgm:animLvl val="ctr"/>
          <dgm:resizeHandles val="exact"/>
        </dgm:presLayoutVars>
      </dgm:prSet>
      <dgm:spPr/>
      <dgm:t>
        <a:bodyPr/>
        <a:lstStyle/>
        <a:p>
          <a:endParaRPr lang="en-US"/>
        </a:p>
      </dgm:t>
    </dgm:pt>
    <dgm:pt modelId="{5A2EA2B2-82D0-4D1F-AB4F-B6FB16A0F1DE}" type="pres">
      <dgm:prSet presAssocID="{42C27E41-9E94-425E-B7EA-0C56675E522F}" presName="matrix" presStyleCnt="0"/>
      <dgm:spPr/>
    </dgm:pt>
    <dgm:pt modelId="{0BB2C872-3747-455D-A274-A7A1D3AA8B4C}" type="pres">
      <dgm:prSet presAssocID="{42C27E41-9E94-425E-B7EA-0C56675E522F}" presName="tile1" presStyleLbl="node1" presStyleIdx="0" presStyleCnt="4"/>
      <dgm:spPr/>
      <dgm:t>
        <a:bodyPr/>
        <a:lstStyle/>
        <a:p>
          <a:endParaRPr lang="en-US"/>
        </a:p>
      </dgm:t>
    </dgm:pt>
    <dgm:pt modelId="{F4034E06-8200-4418-BF72-F3897C50FA98}" type="pres">
      <dgm:prSet presAssocID="{42C27E41-9E94-425E-B7EA-0C56675E522F}" presName="tile1text" presStyleLbl="node1" presStyleIdx="0" presStyleCnt="4">
        <dgm:presLayoutVars>
          <dgm:chMax val="0"/>
          <dgm:chPref val="0"/>
          <dgm:bulletEnabled val="1"/>
        </dgm:presLayoutVars>
      </dgm:prSet>
      <dgm:spPr/>
      <dgm:t>
        <a:bodyPr/>
        <a:lstStyle/>
        <a:p>
          <a:endParaRPr lang="en-US"/>
        </a:p>
      </dgm:t>
    </dgm:pt>
    <dgm:pt modelId="{674DD651-48F6-46C2-856C-E3251E62FF4C}" type="pres">
      <dgm:prSet presAssocID="{42C27E41-9E94-425E-B7EA-0C56675E522F}" presName="tile2" presStyleLbl="node1" presStyleIdx="1" presStyleCnt="4"/>
      <dgm:spPr/>
      <dgm:t>
        <a:bodyPr/>
        <a:lstStyle/>
        <a:p>
          <a:endParaRPr lang="en-US"/>
        </a:p>
      </dgm:t>
    </dgm:pt>
    <dgm:pt modelId="{AA9D2DAA-C537-4138-B409-6A81209B11DC}" type="pres">
      <dgm:prSet presAssocID="{42C27E41-9E94-425E-B7EA-0C56675E522F}" presName="tile2text" presStyleLbl="node1" presStyleIdx="1" presStyleCnt="4">
        <dgm:presLayoutVars>
          <dgm:chMax val="0"/>
          <dgm:chPref val="0"/>
          <dgm:bulletEnabled val="1"/>
        </dgm:presLayoutVars>
      </dgm:prSet>
      <dgm:spPr/>
      <dgm:t>
        <a:bodyPr/>
        <a:lstStyle/>
        <a:p>
          <a:endParaRPr lang="en-US"/>
        </a:p>
      </dgm:t>
    </dgm:pt>
    <dgm:pt modelId="{5B6C0203-AB8B-4D68-9C0F-94F9C3FA0E77}" type="pres">
      <dgm:prSet presAssocID="{42C27E41-9E94-425E-B7EA-0C56675E522F}" presName="tile3" presStyleLbl="node1" presStyleIdx="2" presStyleCnt="4"/>
      <dgm:spPr/>
      <dgm:t>
        <a:bodyPr/>
        <a:lstStyle/>
        <a:p>
          <a:endParaRPr lang="en-US"/>
        </a:p>
      </dgm:t>
    </dgm:pt>
    <dgm:pt modelId="{3E04B45C-F457-4EB4-9996-E63A931A81B5}" type="pres">
      <dgm:prSet presAssocID="{42C27E41-9E94-425E-B7EA-0C56675E522F}" presName="tile3text" presStyleLbl="node1" presStyleIdx="2" presStyleCnt="4">
        <dgm:presLayoutVars>
          <dgm:chMax val="0"/>
          <dgm:chPref val="0"/>
          <dgm:bulletEnabled val="1"/>
        </dgm:presLayoutVars>
      </dgm:prSet>
      <dgm:spPr/>
      <dgm:t>
        <a:bodyPr/>
        <a:lstStyle/>
        <a:p>
          <a:endParaRPr lang="en-US"/>
        </a:p>
      </dgm:t>
    </dgm:pt>
    <dgm:pt modelId="{8E4E7AD2-8161-4D34-90BD-AA0951B4A0C0}" type="pres">
      <dgm:prSet presAssocID="{42C27E41-9E94-425E-B7EA-0C56675E522F}" presName="tile4" presStyleLbl="node1" presStyleIdx="3" presStyleCnt="4"/>
      <dgm:spPr/>
      <dgm:t>
        <a:bodyPr/>
        <a:lstStyle/>
        <a:p>
          <a:endParaRPr lang="en-US"/>
        </a:p>
      </dgm:t>
    </dgm:pt>
    <dgm:pt modelId="{4BEED429-A5AF-49A6-A137-6E94B8D2DA57}" type="pres">
      <dgm:prSet presAssocID="{42C27E41-9E94-425E-B7EA-0C56675E522F}" presName="tile4text" presStyleLbl="node1" presStyleIdx="3" presStyleCnt="4">
        <dgm:presLayoutVars>
          <dgm:chMax val="0"/>
          <dgm:chPref val="0"/>
          <dgm:bulletEnabled val="1"/>
        </dgm:presLayoutVars>
      </dgm:prSet>
      <dgm:spPr/>
      <dgm:t>
        <a:bodyPr/>
        <a:lstStyle/>
        <a:p>
          <a:endParaRPr lang="en-US"/>
        </a:p>
      </dgm:t>
    </dgm:pt>
    <dgm:pt modelId="{76864067-067A-4CE8-BBE3-58D6CEEAE6FC}" type="pres">
      <dgm:prSet presAssocID="{42C27E41-9E94-425E-B7EA-0C56675E522F}" presName="centerTile" presStyleLbl="fgShp" presStyleIdx="0" presStyleCnt="1">
        <dgm:presLayoutVars>
          <dgm:chMax val="0"/>
          <dgm:chPref val="0"/>
        </dgm:presLayoutVars>
      </dgm:prSet>
      <dgm:spPr/>
      <dgm:t>
        <a:bodyPr/>
        <a:lstStyle/>
        <a:p>
          <a:endParaRPr lang="en-US"/>
        </a:p>
      </dgm:t>
    </dgm:pt>
  </dgm:ptLst>
  <dgm:cxnLst>
    <dgm:cxn modelId="{F8CAF54C-701F-4F5C-AEAD-DE684E9875B4}" type="presOf" srcId="{E6319ACB-50A0-4990-88F3-2D1B8813EA8D}" destId="{76864067-067A-4CE8-BBE3-58D6CEEAE6FC}" srcOrd="0" destOrd="0" presId="urn:microsoft.com/office/officeart/2005/8/layout/matrix1"/>
    <dgm:cxn modelId="{0077206E-8369-44CD-9946-C8D031AD4136}" type="presOf" srcId="{03E10BE3-0A22-4C4E-BC01-A4721C729AB5}" destId="{3E04B45C-F457-4EB4-9996-E63A931A81B5}" srcOrd="1" destOrd="0" presId="urn:microsoft.com/office/officeart/2005/8/layout/matrix1"/>
    <dgm:cxn modelId="{F30D2C60-BCAB-453D-AA64-064AFB893950}" srcId="{E6319ACB-50A0-4990-88F3-2D1B8813EA8D}" destId="{03E10BE3-0A22-4C4E-BC01-A4721C729AB5}" srcOrd="2" destOrd="0" parTransId="{5A8F9CD3-7694-4D6B-88AF-1609A07FBCCA}" sibTransId="{34E58586-10EE-4478-A0F1-6BE1CE945D09}"/>
    <dgm:cxn modelId="{D9819E83-12D6-46F9-A234-1329EA4AAD97}" srcId="{E6319ACB-50A0-4990-88F3-2D1B8813EA8D}" destId="{3C0C2900-9B89-4B5C-8063-736228D0B7D3}" srcOrd="0" destOrd="0" parTransId="{2362F03E-0F77-4475-BF04-522620D98A42}" sibTransId="{9A5608E9-4E8D-41D8-87FC-BC9B359B8C9A}"/>
    <dgm:cxn modelId="{BEDB843F-5D77-40E9-A3C0-416F1EC52595}" type="presOf" srcId="{B3976FEB-AC1C-4BA4-AD66-BD4AD4311C7A}" destId="{4BEED429-A5AF-49A6-A137-6E94B8D2DA57}" srcOrd="1" destOrd="0" presId="urn:microsoft.com/office/officeart/2005/8/layout/matrix1"/>
    <dgm:cxn modelId="{1E769D38-F767-46EA-9A85-1C277EAD8791}" type="presOf" srcId="{55BA2E7E-A530-4322-9436-A0B307721123}" destId="{AA9D2DAA-C537-4138-B409-6A81209B11DC}" srcOrd="1" destOrd="0" presId="urn:microsoft.com/office/officeart/2005/8/layout/matrix1"/>
    <dgm:cxn modelId="{5AE6F2AD-0CB3-49EC-9429-4313D36915A2}" type="presOf" srcId="{55BA2E7E-A530-4322-9436-A0B307721123}" destId="{674DD651-48F6-46C2-856C-E3251E62FF4C}" srcOrd="0" destOrd="0" presId="urn:microsoft.com/office/officeart/2005/8/layout/matrix1"/>
    <dgm:cxn modelId="{BD5CB18D-A047-4767-9003-BD8AA3A7F9D6}" srcId="{42C27E41-9E94-425E-B7EA-0C56675E522F}" destId="{E6319ACB-50A0-4990-88F3-2D1B8813EA8D}" srcOrd="0" destOrd="0" parTransId="{8E33E4F2-EB35-4FA5-AF9D-30D786C9015B}" sibTransId="{80BFBE28-87D4-49AE-ABF5-8D454C84F989}"/>
    <dgm:cxn modelId="{2D1BF9A8-2477-4899-86BE-2E17F77CB486}" type="presOf" srcId="{3C0C2900-9B89-4B5C-8063-736228D0B7D3}" destId="{0BB2C872-3747-455D-A274-A7A1D3AA8B4C}" srcOrd="0" destOrd="0" presId="urn:microsoft.com/office/officeart/2005/8/layout/matrix1"/>
    <dgm:cxn modelId="{9EA76DBF-3300-44BB-9B44-EB04EFA97DCD}" type="presOf" srcId="{B3976FEB-AC1C-4BA4-AD66-BD4AD4311C7A}" destId="{8E4E7AD2-8161-4D34-90BD-AA0951B4A0C0}" srcOrd="0" destOrd="0" presId="urn:microsoft.com/office/officeart/2005/8/layout/matrix1"/>
    <dgm:cxn modelId="{006D9E79-C761-4792-BE9B-A9082D4FF0AB}" srcId="{E6319ACB-50A0-4990-88F3-2D1B8813EA8D}" destId="{B3976FEB-AC1C-4BA4-AD66-BD4AD4311C7A}" srcOrd="3" destOrd="0" parTransId="{C8F3CF43-B136-4950-B275-87D4A65DCE63}" sibTransId="{D686EA82-D0C3-4DED-862B-81B00E1CB762}"/>
    <dgm:cxn modelId="{99E9CAFB-4450-4DBD-8129-DA73494ED398}" type="presOf" srcId="{03E10BE3-0A22-4C4E-BC01-A4721C729AB5}" destId="{5B6C0203-AB8B-4D68-9C0F-94F9C3FA0E77}" srcOrd="0" destOrd="0" presId="urn:microsoft.com/office/officeart/2005/8/layout/matrix1"/>
    <dgm:cxn modelId="{83998DEA-0BCF-405C-9840-C66F3C9554F6}" type="presOf" srcId="{42C27E41-9E94-425E-B7EA-0C56675E522F}" destId="{5D9595F1-2C1C-40B0-BDFA-44BE622490EF}" srcOrd="0" destOrd="0" presId="urn:microsoft.com/office/officeart/2005/8/layout/matrix1"/>
    <dgm:cxn modelId="{1F7469F2-1394-4FE2-805E-430724F60D9C}" type="presOf" srcId="{3C0C2900-9B89-4B5C-8063-736228D0B7D3}" destId="{F4034E06-8200-4418-BF72-F3897C50FA98}" srcOrd="1" destOrd="0" presId="urn:microsoft.com/office/officeart/2005/8/layout/matrix1"/>
    <dgm:cxn modelId="{C2D2F62A-1680-46EB-8937-B7096E8F36D3}" srcId="{E6319ACB-50A0-4990-88F3-2D1B8813EA8D}" destId="{55BA2E7E-A530-4322-9436-A0B307721123}" srcOrd="1" destOrd="0" parTransId="{259C3AF6-E433-4CC8-A266-9820CE982A61}" sibTransId="{035FD1AE-83ED-426D-93B0-AEDE25A9747A}"/>
    <dgm:cxn modelId="{A8487BA0-5A8E-46AE-870F-46D7830AF274}" type="presParOf" srcId="{5D9595F1-2C1C-40B0-BDFA-44BE622490EF}" destId="{5A2EA2B2-82D0-4D1F-AB4F-B6FB16A0F1DE}" srcOrd="0" destOrd="0" presId="urn:microsoft.com/office/officeart/2005/8/layout/matrix1"/>
    <dgm:cxn modelId="{5BB3C09A-8C48-4E2F-B2D5-4660AF0265EB}" type="presParOf" srcId="{5A2EA2B2-82D0-4D1F-AB4F-B6FB16A0F1DE}" destId="{0BB2C872-3747-455D-A274-A7A1D3AA8B4C}" srcOrd="0" destOrd="0" presId="urn:microsoft.com/office/officeart/2005/8/layout/matrix1"/>
    <dgm:cxn modelId="{422056AE-C04C-4D97-8B1A-19E453CBBD5B}" type="presParOf" srcId="{5A2EA2B2-82D0-4D1F-AB4F-B6FB16A0F1DE}" destId="{F4034E06-8200-4418-BF72-F3897C50FA98}" srcOrd="1" destOrd="0" presId="urn:microsoft.com/office/officeart/2005/8/layout/matrix1"/>
    <dgm:cxn modelId="{1CF1FCA1-1D0E-4A83-9CE3-F98AE9A8F983}" type="presParOf" srcId="{5A2EA2B2-82D0-4D1F-AB4F-B6FB16A0F1DE}" destId="{674DD651-48F6-46C2-856C-E3251E62FF4C}" srcOrd="2" destOrd="0" presId="urn:microsoft.com/office/officeart/2005/8/layout/matrix1"/>
    <dgm:cxn modelId="{9EE6422F-3745-4255-AF31-AC272F7F0873}" type="presParOf" srcId="{5A2EA2B2-82D0-4D1F-AB4F-B6FB16A0F1DE}" destId="{AA9D2DAA-C537-4138-B409-6A81209B11DC}" srcOrd="3" destOrd="0" presId="urn:microsoft.com/office/officeart/2005/8/layout/matrix1"/>
    <dgm:cxn modelId="{85F4A43C-204E-41F5-A8C0-99CBC1F77178}" type="presParOf" srcId="{5A2EA2B2-82D0-4D1F-AB4F-B6FB16A0F1DE}" destId="{5B6C0203-AB8B-4D68-9C0F-94F9C3FA0E77}" srcOrd="4" destOrd="0" presId="urn:microsoft.com/office/officeart/2005/8/layout/matrix1"/>
    <dgm:cxn modelId="{60258363-17F9-4936-9F0C-9624D69C15A9}" type="presParOf" srcId="{5A2EA2B2-82D0-4D1F-AB4F-B6FB16A0F1DE}" destId="{3E04B45C-F457-4EB4-9996-E63A931A81B5}" srcOrd="5" destOrd="0" presId="urn:microsoft.com/office/officeart/2005/8/layout/matrix1"/>
    <dgm:cxn modelId="{69B58E1B-387A-49F2-A1B7-BFCABE51A70E}" type="presParOf" srcId="{5A2EA2B2-82D0-4D1F-AB4F-B6FB16A0F1DE}" destId="{8E4E7AD2-8161-4D34-90BD-AA0951B4A0C0}" srcOrd="6" destOrd="0" presId="urn:microsoft.com/office/officeart/2005/8/layout/matrix1"/>
    <dgm:cxn modelId="{31565D54-25B0-4AE7-9C13-B768D666F839}" type="presParOf" srcId="{5A2EA2B2-82D0-4D1F-AB4F-B6FB16A0F1DE}" destId="{4BEED429-A5AF-49A6-A137-6E94B8D2DA57}" srcOrd="7" destOrd="0" presId="urn:microsoft.com/office/officeart/2005/8/layout/matrix1"/>
    <dgm:cxn modelId="{42CF1747-3E6C-4F7F-B8DF-817C4426F4B2}" type="presParOf" srcId="{5D9595F1-2C1C-40B0-BDFA-44BE622490EF}" destId="{76864067-067A-4CE8-BBE3-58D6CEEAE6FC}"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666E6-3F03-49E9-A758-E2546BDA48D9}">
      <dsp:nvSpPr>
        <dsp:cNvPr id="0" name=""/>
        <dsp:cNvSpPr/>
      </dsp:nvSpPr>
      <dsp:spPr>
        <a:xfrm>
          <a:off x="3128962" y="3766167"/>
          <a:ext cx="2886075" cy="288607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b="1" kern="1200" dirty="0" smtClean="0">
              <a:solidFill>
                <a:schemeClr val="tx1"/>
              </a:solidFill>
            </a:rPr>
            <a:t>PURPOSE</a:t>
          </a:r>
          <a:endParaRPr lang="en-US" sz="4000" b="1" kern="1200" dirty="0">
            <a:solidFill>
              <a:schemeClr val="tx1"/>
            </a:solidFill>
          </a:endParaRPr>
        </a:p>
      </dsp:txBody>
      <dsp:txXfrm>
        <a:off x="3551618" y="4188823"/>
        <a:ext cx="2040763" cy="2040763"/>
      </dsp:txXfrm>
    </dsp:sp>
    <dsp:sp modelId="{493E9D40-D711-4BBC-9527-F96EAE83F613}">
      <dsp:nvSpPr>
        <dsp:cNvPr id="0" name=""/>
        <dsp:cNvSpPr/>
      </dsp:nvSpPr>
      <dsp:spPr>
        <a:xfrm rot="12900000">
          <a:off x="1161262" y="3224825"/>
          <a:ext cx="2328197" cy="822531"/>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34F827-2C49-4846-BAFE-761AEB22ADC2}">
      <dsp:nvSpPr>
        <dsp:cNvPr id="0" name=""/>
        <dsp:cNvSpPr/>
      </dsp:nvSpPr>
      <dsp:spPr>
        <a:xfrm>
          <a:off x="901" y="1871683"/>
          <a:ext cx="2741771" cy="219341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Permanent change in behavior occurs as a result  of practice or experience </a:t>
          </a:r>
          <a:endParaRPr lang="en-US" sz="2600" b="1" kern="1200" dirty="0">
            <a:solidFill>
              <a:schemeClr val="tx1"/>
            </a:solidFill>
          </a:endParaRPr>
        </a:p>
      </dsp:txBody>
      <dsp:txXfrm>
        <a:off x="65144" y="1935926"/>
        <a:ext cx="2613285" cy="2064931"/>
      </dsp:txXfrm>
    </dsp:sp>
    <dsp:sp modelId="{DDAF41D8-B4E8-47D5-8482-82489154ACD5}">
      <dsp:nvSpPr>
        <dsp:cNvPr id="0" name=""/>
        <dsp:cNvSpPr/>
      </dsp:nvSpPr>
      <dsp:spPr>
        <a:xfrm rot="16200000">
          <a:off x="3407901" y="2055299"/>
          <a:ext cx="2328197" cy="822531"/>
        </a:xfrm>
        <a:prstGeom prst="lef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CE9E3C-C70B-4C6C-A041-C3CB2B8069C3}">
      <dsp:nvSpPr>
        <dsp:cNvPr id="0" name=""/>
        <dsp:cNvSpPr/>
      </dsp:nvSpPr>
      <dsp:spPr>
        <a:xfrm>
          <a:off x="3201114" y="205757"/>
          <a:ext cx="2741771" cy="2193417"/>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Correction of the abnormal psycho-dynamics which are contributing to the illness.</a:t>
          </a:r>
          <a:endParaRPr lang="en-US" sz="2600" b="1" kern="1200" dirty="0">
            <a:solidFill>
              <a:schemeClr val="tx1"/>
            </a:solidFill>
          </a:endParaRPr>
        </a:p>
      </dsp:txBody>
      <dsp:txXfrm>
        <a:off x="3265357" y="270000"/>
        <a:ext cx="2613285" cy="2064931"/>
      </dsp:txXfrm>
    </dsp:sp>
    <dsp:sp modelId="{68D11380-9F45-4CB1-9E69-C713C565F991}">
      <dsp:nvSpPr>
        <dsp:cNvPr id="0" name=""/>
        <dsp:cNvSpPr/>
      </dsp:nvSpPr>
      <dsp:spPr>
        <a:xfrm rot="19500000">
          <a:off x="5654540" y="3224825"/>
          <a:ext cx="2328197" cy="822531"/>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2C481B-817B-4E19-906B-14508DA756C6}">
      <dsp:nvSpPr>
        <dsp:cNvPr id="0" name=""/>
        <dsp:cNvSpPr/>
      </dsp:nvSpPr>
      <dsp:spPr>
        <a:xfrm>
          <a:off x="6401327" y="1871683"/>
          <a:ext cx="2741771" cy="2193417"/>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smtClean="0">
              <a:solidFill>
                <a:schemeClr val="tx1"/>
              </a:solidFill>
            </a:rPr>
            <a:t>Helpful even in those conditions which are refractory to other forms of the </a:t>
          </a:r>
          <a:r>
            <a:rPr lang="en-US" sz="2300" b="1" kern="1200" dirty="0" err="1" smtClean="0">
              <a:solidFill>
                <a:schemeClr val="tx1"/>
              </a:solidFill>
            </a:rPr>
            <a:t>behavioural</a:t>
          </a:r>
          <a:r>
            <a:rPr lang="en-US" sz="2300" b="1" kern="1200" dirty="0" smtClean="0">
              <a:solidFill>
                <a:schemeClr val="tx1"/>
              </a:solidFill>
            </a:rPr>
            <a:t> therapy.       </a:t>
          </a:r>
          <a:endParaRPr lang="en-US" sz="2300" b="1" kern="1200" dirty="0">
            <a:solidFill>
              <a:schemeClr val="tx1"/>
            </a:solidFill>
          </a:endParaRPr>
        </a:p>
      </dsp:txBody>
      <dsp:txXfrm>
        <a:off x="6465570" y="1935926"/>
        <a:ext cx="2613285" cy="2064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2C872-3747-455D-A274-A7A1D3AA8B4C}">
      <dsp:nvSpPr>
        <dsp:cNvPr id="0" name=""/>
        <dsp:cNvSpPr/>
      </dsp:nvSpPr>
      <dsp:spPr>
        <a:xfrm rot="16200000">
          <a:off x="925909" y="-925909"/>
          <a:ext cx="2262981" cy="4114800"/>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US" sz="4000" b="1" kern="1200" dirty="0" smtClean="0">
              <a:solidFill>
                <a:schemeClr val="tx1"/>
              </a:solidFill>
            </a:rPr>
            <a:t>CLASSICAL CONDITIONING</a:t>
          </a:r>
          <a:endParaRPr lang="en-US" sz="4000" b="1" kern="1200" dirty="0">
            <a:solidFill>
              <a:schemeClr val="tx1"/>
            </a:solidFill>
          </a:endParaRPr>
        </a:p>
      </dsp:txBody>
      <dsp:txXfrm rot="5400000">
        <a:off x="-1" y="1"/>
        <a:ext cx="4114800" cy="1697236"/>
      </dsp:txXfrm>
    </dsp:sp>
    <dsp:sp modelId="{674DD651-48F6-46C2-856C-E3251E62FF4C}">
      <dsp:nvSpPr>
        <dsp:cNvPr id="0" name=""/>
        <dsp:cNvSpPr/>
      </dsp:nvSpPr>
      <dsp:spPr>
        <a:xfrm>
          <a:off x="4114800" y="0"/>
          <a:ext cx="4114800" cy="2262981"/>
        </a:xfrm>
        <a:prstGeom prst="round1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US" sz="4000" b="1" kern="1200" dirty="0" smtClean="0">
              <a:solidFill>
                <a:schemeClr val="tx1"/>
              </a:solidFill>
            </a:rPr>
            <a:t>OPERANT CONDITIONING</a:t>
          </a:r>
          <a:endParaRPr lang="en-US" sz="4000" b="1" kern="1200" dirty="0">
            <a:solidFill>
              <a:schemeClr val="tx1"/>
            </a:solidFill>
          </a:endParaRPr>
        </a:p>
      </dsp:txBody>
      <dsp:txXfrm>
        <a:off x="4114800" y="0"/>
        <a:ext cx="4114800" cy="1697236"/>
      </dsp:txXfrm>
    </dsp:sp>
    <dsp:sp modelId="{5B6C0203-AB8B-4D68-9C0F-94F9C3FA0E77}">
      <dsp:nvSpPr>
        <dsp:cNvPr id="0" name=""/>
        <dsp:cNvSpPr/>
      </dsp:nvSpPr>
      <dsp:spPr>
        <a:xfrm rot="10800000">
          <a:off x="0" y="2262981"/>
          <a:ext cx="4114800" cy="2262981"/>
        </a:xfrm>
        <a:prstGeom prst="round1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b="1" kern="1200" dirty="0" smtClean="0">
              <a:solidFill>
                <a:schemeClr val="tx1"/>
              </a:solidFill>
            </a:rPr>
            <a:t>SOCIAL LEARNING APPROACH</a:t>
          </a:r>
          <a:endParaRPr lang="en-US" sz="4400" b="1" kern="1200" dirty="0">
            <a:solidFill>
              <a:schemeClr val="tx1"/>
            </a:solidFill>
          </a:endParaRPr>
        </a:p>
      </dsp:txBody>
      <dsp:txXfrm rot="10800000">
        <a:off x="0" y="2828726"/>
        <a:ext cx="4114800" cy="1697236"/>
      </dsp:txXfrm>
    </dsp:sp>
    <dsp:sp modelId="{8E4E7AD2-8161-4D34-90BD-AA0951B4A0C0}">
      <dsp:nvSpPr>
        <dsp:cNvPr id="0" name=""/>
        <dsp:cNvSpPr/>
      </dsp:nvSpPr>
      <dsp:spPr>
        <a:xfrm rot="5400000">
          <a:off x="5040709" y="1337072"/>
          <a:ext cx="2262981" cy="4114800"/>
        </a:xfrm>
        <a:prstGeom prst="round1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US" sz="4000" b="1" kern="1200" dirty="0" smtClean="0">
              <a:solidFill>
                <a:schemeClr val="tx1"/>
              </a:solidFill>
            </a:rPr>
            <a:t>COGNITIVE BEHAVIOUR THERAPY</a:t>
          </a:r>
          <a:endParaRPr lang="en-US" sz="4000" b="1" kern="1200" dirty="0">
            <a:solidFill>
              <a:schemeClr val="tx1"/>
            </a:solidFill>
          </a:endParaRPr>
        </a:p>
      </dsp:txBody>
      <dsp:txXfrm rot="-5400000">
        <a:off x="4114799" y="2828726"/>
        <a:ext cx="4114800" cy="1697236"/>
      </dsp:txXfrm>
    </dsp:sp>
    <dsp:sp modelId="{76864067-067A-4CE8-BBE3-58D6CEEAE6FC}">
      <dsp:nvSpPr>
        <dsp:cNvPr id="0" name=""/>
        <dsp:cNvSpPr/>
      </dsp:nvSpPr>
      <dsp:spPr>
        <a:xfrm>
          <a:off x="2880359" y="1697236"/>
          <a:ext cx="2468880" cy="1131490"/>
        </a:xfrm>
        <a:prstGeom prst="roundRect">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solidFill>
                <a:srgbClr val="002060"/>
              </a:solidFill>
            </a:rPr>
            <a:t>ASPECTS</a:t>
          </a:r>
          <a:endParaRPr lang="en-US" sz="4400" b="1" kern="1200" dirty="0">
            <a:solidFill>
              <a:srgbClr val="002060"/>
            </a:solidFill>
          </a:endParaRPr>
        </a:p>
      </dsp:txBody>
      <dsp:txXfrm>
        <a:off x="2935594" y="1752471"/>
        <a:ext cx="2358410" cy="102102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9B308-A41C-4FAA-B6C8-91E994980DDB}"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FF2243-B420-4454-B50F-1EC791110BAC}" type="slidenum">
              <a:rPr lang="en-US" smtClean="0"/>
              <a:pPr/>
              <a:t>‹#›</a:t>
            </a:fld>
            <a:endParaRPr lang="en-US"/>
          </a:p>
        </p:txBody>
      </p:sp>
    </p:spTree>
    <p:extLst>
      <p:ext uri="{BB962C8B-B14F-4D97-AF65-F5344CB8AC3E}">
        <p14:creationId xmlns:p14="http://schemas.microsoft.com/office/powerpoint/2010/main" val="365192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FF2243-B420-4454-B50F-1EC791110BAC}"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F3154C-166C-4EE1-8A79-31EBD7CD53E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3154C-166C-4EE1-8A79-31EBD7CD53E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3154C-166C-4EE1-8A79-31EBD7CD53E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F3154C-166C-4EE1-8A79-31EBD7CD53E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F3154C-166C-4EE1-8A79-31EBD7CD53E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F3154C-166C-4EE1-8A79-31EBD7CD53E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F3154C-166C-4EE1-8A79-31EBD7CD53EE}"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F3154C-166C-4EE1-8A79-31EBD7CD53EE}"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3154C-166C-4EE1-8A79-31EBD7CD53EE}"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3154C-166C-4EE1-8A79-31EBD7CD53E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3154C-166C-4EE1-8A79-31EBD7CD53E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5F81C-6AC6-4E9E-9F02-E0D94E7F28CB}"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3154C-166C-4EE1-8A79-31EBD7CD53EE}"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5F81C-6AC6-4E9E-9F02-E0D94E7F28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ritannica.com/EBchecked/topic/13448/alcoholism"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www.britannica.com/EBchecked/topic/568921/stress"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ritannica.com/EBchecked/topic/333978/"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40-hypnotherapy-vs-psychotherapy.jpg"/>
          <p:cNvPicPr>
            <a:picLocks noChangeAspect="1" noChangeArrowheads="1"/>
          </p:cNvPicPr>
          <p:nvPr/>
        </p:nvPicPr>
        <p:blipFill>
          <a:blip r:embed="rId2"/>
          <a:srcRect/>
          <a:stretch>
            <a:fillRect/>
          </a:stretch>
        </p:blipFill>
        <p:spPr bwMode="auto">
          <a:xfrm>
            <a:off x="-1" y="0"/>
            <a:ext cx="9122151" cy="6858000"/>
          </a:xfrm>
          <a:prstGeom prst="rect">
            <a:avLst/>
          </a:prstGeom>
          <a:noFill/>
        </p:spPr>
      </p:pic>
      <p:sp>
        <p:nvSpPr>
          <p:cNvPr id="2" name="Title 1"/>
          <p:cNvSpPr>
            <a:spLocks noGrp="1"/>
          </p:cNvSpPr>
          <p:nvPr>
            <p:ph type="ctrTitle"/>
          </p:nvPr>
        </p:nvSpPr>
        <p:spPr>
          <a:xfrm>
            <a:off x="2362200" y="1371600"/>
            <a:ext cx="6629400" cy="1851025"/>
          </a:xfrm>
        </p:spPr>
        <p:txBody>
          <a:bodyPr>
            <a:noAutofit/>
          </a:bodyPr>
          <a:lstStyle/>
          <a:p>
            <a:r>
              <a:rPr lang="en-US" sz="7200" b="1" dirty="0" smtClean="0">
                <a:latin typeface="Monotype Corsiva" pitchFamily="66" charset="0"/>
                <a:ea typeface="Adobe Kaiti Std R" pitchFamily="18" charset="-128"/>
              </a:rPr>
              <a:t>BEHAVIOURAL THERAPY</a:t>
            </a:r>
            <a:endParaRPr lang="en-US" sz="7200" b="1" dirty="0">
              <a:latin typeface="Monotype Corsiva" pitchFamily="66" charset="0"/>
              <a:ea typeface="Adobe Kaiti Std R" pitchFamily="18" charset="-128"/>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55" y="27709"/>
            <a:ext cx="1732946" cy="1393104"/>
          </a:xfrm>
          <a:prstGeom prst="rect">
            <a:avLst/>
          </a:prstGeom>
        </p:spPr>
      </p:pic>
      <p:sp>
        <p:nvSpPr>
          <p:cNvPr id="7" name="Rectangle 6"/>
          <p:cNvSpPr/>
          <p:nvPr/>
        </p:nvSpPr>
        <p:spPr>
          <a:xfrm>
            <a:off x="4953000" y="4800600"/>
            <a:ext cx="3657600" cy="1905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Prepared by: </a:t>
            </a:r>
          </a:p>
          <a:p>
            <a:pPr algn="ctr"/>
            <a:r>
              <a:rPr lang="en-US" b="1" dirty="0" smtClean="0">
                <a:solidFill>
                  <a:schemeClr val="tx1"/>
                </a:solidFill>
              </a:rPr>
              <a:t>Mrs. </a:t>
            </a:r>
            <a:r>
              <a:rPr lang="en-US" b="1" dirty="0" err="1" smtClean="0">
                <a:solidFill>
                  <a:schemeClr val="tx1"/>
                </a:solidFill>
              </a:rPr>
              <a:t>Bhavisha</a:t>
            </a:r>
            <a:r>
              <a:rPr lang="en-US" b="1" dirty="0" smtClean="0">
                <a:solidFill>
                  <a:schemeClr val="tx1"/>
                </a:solidFill>
              </a:rPr>
              <a:t> Patel</a:t>
            </a:r>
          </a:p>
          <a:p>
            <a:pPr algn="ctr"/>
            <a:r>
              <a:rPr lang="en-US" b="1" dirty="0" smtClean="0">
                <a:solidFill>
                  <a:schemeClr val="tx1"/>
                </a:solidFill>
              </a:rPr>
              <a:t>Assistant Professor</a:t>
            </a:r>
          </a:p>
          <a:p>
            <a:pPr algn="ctr"/>
            <a:r>
              <a:rPr lang="en-US" sz="1600" b="1" dirty="0" smtClean="0">
                <a:solidFill>
                  <a:schemeClr val="tx1"/>
                </a:solidFill>
              </a:rPr>
              <a:t>Department of Mental health nursing</a:t>
            </a:r>
          </a:p>
          <a:p>
            <a:pPr algn="ctr"/>
            <a:r>
              <a:rPr lang="en-US" sz="1600" b="1" dirty="0" err="1" smtClean="0">
                <a:solidFill>
                  <a:schemeClr val="tx1"/>
                </a:solidFill>
              </a:rPr>
              <a:t>Sumandeep</a:t>
            </a:r>
            <a:r>
              <a:rPr lang="en-US" sz="1600" b="1" dirty="0" smtClean="0">
                <a:solidFill>
                  <a:schemeClr val="tx1"/>
                </a:solidFill>
              </a:rPr>
              <a:t> Nursing college</a:t>
            </a:r>
          </a:p>
          <a:p>
            <a:pPr algn="ctr"/>
            <a:endParaRPr lang="en-US" sz="1600" b="1"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fontScale="90000"/>
          </a:bodyPr>
          <a:lstStyle/>
          <a:p>
            <a:r>
              <a:rPr lang="en-US" b="1" dirty="0" smtClean="0">
                <a:solidFill>
                  <a:srgbClr val="FFFF00"/>
                </a:solidFill>
              </a:rPr>
              <a:t>4. COGNITIVE BEHAVIOUR THERAPY</a:t>
            </a:r>
            <a:endParaRPr lang="en-US" dirty="0">
              <a:solidFill>
                <a:srgbClr val="FFFF00"/>
              </a:solidFill>
            </a:endParaRPr>
          </a:p>
        </p:txBody>
      </p:sp>
      <p:pic>
        <p:nvPicPr>
          <p:cNvPr id="2050" name="Picture 2" descr="E:\Behna\PG FINAL YEAR\MINE\psychiatry\pt 3rd year\9485a2b61cbef24873b891a74100a8c0.jpg"/>
          <p:cNvPicPr>
            <a:picLocks noGrp="1" noChangeAspect="1" noChangeArrowheads="1"/>
          </p:cNvPicPr>
          <p:nvPr>
            <p:ph idx="1"/>
          </p:nvPr>
        </p:nvPicPr>
        <p:blipFill>
          <a:blip r:embed="rId3"/>
          <a:srcRect/>
          <a:stretch>
            <a:fillRect/>
          </a:stretch>
        </p:blipFill>
        <p:spPr bwMode="auto">
          <a:xfrm>
            <a:off x="685800" y="1295400"/>
            <a:ext cx="7772400" cy="53340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28800" y="457200"/>
            <a:ext cx="5181600"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t>BEHAVIOUR TECHNIQUES</a:t>
            </a:r>
            <a:endParaRPr lang="en-US" sz="3200" dirty="0"/>
          </a:p>
        </p:txBody>
      </p:sp>
      <p:sp>
        <p:nvSpPr>
          <p:cNvPr id="5" name="Rounded Rectangle 4"/>
          <p:cNvSpPr/>
          <p:nvPr/>
        </p:nvSpPr>
        <p:spPr>
          <a:xfrm>
            <a:off x="457200" y="2057400"/>
            <a:ext cx="25908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smtClean="0"/>
              <a:t>Systematic desensitization</a:t>
            </a:r>
            <a:endParaRPr lang="en-US" sz="2800" dirty="0"/>
          </a:p>
        </p:txBody>
      </p:sp>
      <p:sp>
        <p:nvSpPr>
          <p:cNvPr id="8" name="Rounded Rectangle 7"/>
          <p:cNvSpPr/>
          <p:nvPr/>
        </p:nvSpPr>
        <p:spPr>
          <a:xfrm>
            <a:off x="3657600" y="2057400"/>
            <a:ext cx="2362200"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b="1" dirty="0" smtClean="0"/>
              <a:t>Flooding</a:t>
            </a:r>
            <a:endParaRPr lang="en-US" sz="3200" dirty="0"/>
          </a:p>
        </p:txBody>
      </p:sp>
      <p:sp>
        <p:nvSpPr>
          <p:cNvPr id="10" name="Rounded Rectangle 9"/>
          <p:cNvSpPr/>
          <p:nvPr/>
        </p:nvSpPr>
        <p:spPr>
          <a:xfrm>
            <a:off x="6553200" y="2133600"/>
            <a:ext cx="2438400" cy="9144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b="1" dirty="0" smtClean="0"/>
              <a:t>Aversion therapy</a:t>
            </a:r>
            <a:endParaRPr lang="en-US" sz="2800" dirty="0"/>
          </a:p>
        </p:txBody>
      </p:sp>
      <p:sp>
        <p:nvSpPr>
          <p:cNvPr id="13" name="Rounded Rectangle 12"/>
          <p:cNvSpPr/>
          <p:nvPr/>
        </p:nvSpPr>
        <p:spPr>
          <a:xfrm>
            <a:off x="381000" y="3581400"/>
            <a:ext cx="2971800" cy="1905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t>Operant conditioning procedures for increasing adaptive behavior</a:t>
            </a:r>
            <a:endParaRPr lang="en-US" sz="2400" dirty="0"/>
          </a:p>
        </p:txBody>
      </p:sp>
      <p:sp>
        <p:nvSpPr>
          <p:cNvPr id="14" name="Rounded Rectangle 13"/>
          <p:cNvSpPr/>
          <p:nvPr/>
        </p:nvSpPr>
        <p:spPr>
          <a:xfrm>
            <a:off x="3581400" y="3505200"/>
            <a:ext cx="2590800" cy="1828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en-IN" sz="2200" b="1" dirty="0" smtClean="0"/>
              <a:t>Operant conditioning procedures to teach new </a:t>
            </a:r>
            <a:r>
              <a:rPr lang="en-IN" sz="2200" b="1" dirty="0" err="1" smtClean="0"/>
              <a:t>behavior</a:t>
            </a:r>
            <a:endParaRPr lang="en-US" sz="2200" dirty="0" smtClean="0"/>
          </a:p>
          <a:p>
            <a:pPr algn="ctr"/>
            <a:endParaRPr lang="en-US" sz="2200" dirty="0"/>
          </a:p>
        </p:txBody>
      </p:sp>
      <p:sp>
        <p:nvSpPr>
          <p:cNvPr id="15" name="Rounded Rectangle 14"/>
          <p:cNvSpPr/>
          <p:nvPr/>
        </p:nvSpPr>
        <p:spPr>
          <a:xfrm>
            <a:off x="6400800" y="3657600"/>
            <a:ext cx="2590800" cy="1676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smtClean="0"/>
              <a:t>Operant conditioning procedures for decreasing maladaptive behavior</a:t>
            </a:r>
            <a:endParaRPr lang="en-US" sz="2000" dirty="0"/>
          </a:p>
        </p:txBody>
      </p:sp>
      <p:sp>
        <p:nvSpPr>
          <p:cNvPr id="16" name="Rounded Rectangle 15"/>
          <p:cNvSpPr/>
          <p:nvPr/>
        </p:nvSpPr>
        <p:spPr>
          <a:xfrm>
            <a:off x="3276600" y="5638800"/>
            <a:ext cx="3352800" cy="1066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Assertiveness and social skill training</a:t>
            </a:r>
            <a:endParaRPr lang="en-US" sz="2400" dirty="0"/>
          </a:p>
        </p:txBody>
      </p:sp>
      <p:cxnSp>
        <p:nvCxnSpPr>
          <p:cNvPr id="20" name="Straight Connector 19"/>
          <p:cNvCxnSpPr/>
          <p:nvPr/>
        </p:nvCxnSpPr>
        <p:spPr>
          <a:xfrm rot="5400000">
            <a:off x="3962400" y="16002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219200" y="1752600"/>
            <a:ext cx="640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115594"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466806"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1067594" y="1904206"/>
            <a:ext cx="30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a:xfrm>
            <a:off x="533400" y="457200"/>
            <a:ext cx="8229600" cy="1143000"/>
          </a:xfrm>
        </p:spPr>
        <p:txBody>
          <a:bodyPr/>
          <a:lstStyle/>
          <a:p>
            <a:r>
              <a:rPr lang="en-US" b="1" dirty="0" smtClean="0">
                <a:solidFill>
                  <a:srgbClr val="FF0000"/>
                </a:solidFill>
              </a:rPr>
              <a:t>A. SYSTEMATIC DESENSITIZATION</a:t>
            </a:r>
            <a:endParaRPr lang="en-US" dirty="0">
              <a:solidFill>
                <a:srgbClr val="FF0000"/>
              </a:solidFill>
            </a:endParaRPr>
          </a:p>
        </p:txBody>
      </p:sp>
      <p:sp>
        <p:nvSpPr>
          <p:cNvPr id="3" name="Content Placeholder 2"/>
          <p:cNvSpPr>
            <a:spLocks noGrp="1"/>
          </p:cNvSpPr>
          <p:nvPr>
            <p:ph idx="1"/>
          </p:nvPr>
        </p:nvSpPr>
        <p:spPr>
          <a:xfrm>
            <a:off x="457200" y="1600200"/>
            <a:ext cx="8229600" cy="4525963"/>
          </a:xfrm>
        </p:spPr>
        <p:txBody>
          <a:bodyPr>
            <a:noAutofit/>
          </a:bodyPr>
          <a:lstStyle/>
          <a:p>
            <a:pPr algn="just"/>
            <a:r>
              <a:rPr lang="en-US" sz="3600" dirty="0" smtClean="0">
                <a:latin typeface="Andalus" pitchFamily="18" charset="-78"/>
                <a:cs typeface="Andalus" pitchFamily="18" charset="-78"/>
              </a:rPr>
              <a:t>It was developed by Joseph </a:t>
            </a:r>
            <a:r>
              <a:rPr lang="en-US" sz="3600" dirty="0" err="1" smtClean="0">
                <a:latin typeface="Andalus" pitchFamily="18" charset="-78"/>
                <a:cs typeface="Andalus" pitchFamily="18" charset="-78"/>
              </a:rPr>
              <a:t>Wolpe</a:t>
            </a:r>
            <a:r>
              <a:rPr lang="en-US" sz="3600" dirty="0" smtClean="0">
                <a:latin typeface="Andalus" pitchFamily="18" charset="-78"/>
                <a:cs typeface="Andalus" pitchFamily="18" charset="-78"/>
              </a:rPr>
              <a:t>, based on the </a:t>
            </a:r>
            <a:r>
              <a:rPr lang="en-US" sz="3600" dirty="0" err="1" smtClean="0">
                <a:latin typeface="Andalus" pitchFamily="18" charset="-78"/>
                <a:cs typeface="Andalus" pitchFamily="18" charset="-78"/>
              </a:rPr>
              <a:t>behavioural</a:t>
            </a:r>
            <a:r>
              <a:rPr lang="en-US" sz="3600" dirty="0" smtClean="0">
                <a:latin typeface="Andalus" pitchFamily="18" charset="-78"/>
                <a:cs typeface="Andalus" pitchFamily="18" charset="-78"/>
              </a:rPr>
              <a:t> principle of counter conditioning, in this patient attains a state of complete relaxation and is then exposed to the stimulus that elicits the anxiety response. </a:t>
            </a:r>
          </a:p>
          <a:p>
            <a:pPr algn="just"/>
            <a:r>
              <a:rPr lang="en-US" sz="3600" dirty="0" smtClean="0">
                <a:latin typeface="Andalus" pitchFamily="18" charset="-78"/>
                <a:cs typeface="Andalus" pitchFamily="18" charset="-78"/>
              </a:rPr>
              <a:t>The negative reaction of anxiety is inhibited by the relaxed state, a process called reciprocal inhibition</a:t>
            </a:r>
            <a:endParaRPr lang="en-US" sz="3600" dirty="0">
              <a:latin typeface="Andalus" pitchFamily="18" charset="-78"/>
              <a:cs typeface="Andalus"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438400"/>
            <a:ext cx="8229600" cy="4525963"/>
          </a:xfrm>
        </p:spPr>
        <p:txBody>
          <a:bodyPr/>
          <a:lstStyle/>
          <a:p>
            <a:pPr>
              <a:buFont typeface="Wingdings" pitchFamily="2" charset="2"/>
              <a:buChar char="Ø"/>
            </a:pPr>
            <a:r>
              <a:rPr lang="en-US" sz="4000" b="1" dirty="0" smtClean="0">
                <a:latin typeface="Adobe Caslon Pro Bold" pitchFamily="18" charset="0"/>
              </a:rPr>
              <a:t>It consists of three main steps:</a:t>
            </a:r>
          </a:p>
          <a:p>
            <a:pPr>
              <a:buFont typeface="Courier New" pitchFamily="49" charset="0"/>
              <a:buChar char="o"/>
            </a:pPr>
            <a:r>
              <a:rPr lang="en-US" dirty="0" smtClean="0">
                <a:latin typeface="Adobe Caslon Pro Bold" pitchFamily="18" charset="0"/>
              </a:rPr>
              <a:t>Relaxation training</a:t>
            </a:r>
          </a:p>
          <a:p>
            <a:pPr>
              <a:buFont typeface="Courier New" pitchFamily="49" charset="0"/>
              <a:buChar char="o"/>
            </a:pPr>
            <a:r>
              <a:rPr lang="en-US" dirty="0" smtClean="0">
                <a:latin typeface="Adobe Caslon Pro Bold" pitchFamily="18" charset="0"/>
              </a:rPr>
              <a:t>Hierarchy construction</a:t>
            </a:r>
          </a:p>
          <a:p>
            <a:pPr>
              <a:buFont typeface="Courier New" pitchFamily="49" charset="0"/>
              <a:buChar char="o"/>
            </a:pPr>
            <a:r>
              <a:rPr lang="en-US" dirty="0" smtClean="0">
                <a:latin typeface="Adobe Caslon Pro Bold" pitchFamily="18" charset="0"/>
              </a:rPr>
              <a:t>Desensitization of the stimulus</a:t>
            </a:r>
            <a:endParaRPr lang="en-US" dirty="0">
              <a:latin typeface="Adobe Caslon Pro Bold"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buNone/>
            </a:pPr>
            <a:r>
              <a:rPr lang="gu-IN" dirty="0" smtClean="0"/>
              <a:t>1) </a:t>
            </a:r>
            <a:r>
              <a:rPr lang="en-US" dirty="0" smtClean="0"/>
              <a:t>Relaxation training:</a:t>
            </a:r>
          </a:p>
          <a:p>
            <a:pPr hangingPunct="0"/>
            <a:r>
              <a:rPr lang="en-US" dirty="0" smtClean="0"/>
              <a:t>There are many methods which can be used to induce relaxation, some of them are:</a:t>
            </a:r>
          </a:p>
          <a:p>
            <a:pPr lvl="0"/>
            <a:r>
              <a:rPr lang="en-US" dirty="0" smtClean="0"/>
              <a:t>Jacobson’s progressive muscle relaxation</a:t>
            </a:r>
          </a:p>
          <a:p>
            <a:pPr lvl="0"/>
            <a:r>
              <a:rPr lang="en-US" dirty="0" smtClean="0"/>
              <a:t>Hypnosis</a:t>
            </a:r>
          </a:p>
          <a:p>
            <a:pPr lvl="0"/>
            <a:r>
              <a:rPr lang="en-US" dirty="0" smtClean="0"/>
              <a:t>Meditation or yoga</a:t>
            </a:r>
          </a:p>
          <a:p>
            <a:pPr lvl="0"/>
            <a:r>
              <a:rPr lang="en-US" dirty="0" smtClean="0"/>
              <a:t>Mental imagery</a:t>
            </a:r>
          </a:p>
          <a:p>
            <a:pPr lvl="0"/>
            <a:r>
              <a:rPr lang="en-US" dirty="0" smtClean="0"/>
              <a:t>Biofeedback</a:t>
            </a:r>
          </a:p>
          <a:p>
            <a:endParaRPr lang="en-US"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gu-IN" dirty="0" smtClean="0"/>
              <a:t>2) </a:t>
            </a:r>
            <a:r>
              <a:rPr lang="en-US" dirty="0" smtClean="0"/>
              <a:t>Hierarchy construction:</a:t>
            </a:r>
          </a:p>
          <a:p>
            <a:pPr hangingPunct="0"/>
            <a:r>
              <a:rPr lang="en-US" dirty="0" smtClean="0"/>
              <a:t>Here the patient is asked to list all the conditions which provoke anxiety. Then he is asked to list them in a descending order of anxiety provocation.</a:t>
            </a:r>
          </a:p>
          <a:p>
            <a:endParaRPr lang="en-US"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gu-IN" dirty="0" smtClean="0"/>
              <a:t>3) </a:t>
            </a:r>
            <a:r>
              <a:rPr lang="en-US" dirty="0" smtClean="0"/>
              <a:t>Desensitization of the stimulus:</a:t>
            </a:r>
          </a:p>
          <a:p>
            <a:r>
              <a:rPr lang="en-IN" dirty="0" smtClean="0"/>
              <a:t>This can either be done in reality or through imagination. At first, the lowest item in hierarchy is confronted. The patient is advised to signal whenever anxiety is produced. With each signal he is asked to relax. After a few trials, patient is able to control his anxiety gradually.</a:t>
            </a:r>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2"/>
          <a:srcRect/>
          <a:stretch>
            <a:fillRect/>
          </a:stretch>
        </p:blipFill>
        <p:spPr bwMode="auto">
          <a:xfrm>
            <a:off x="-5892" y="0"/>
            <a:ext cx="9155784" cy="6858000"/>
          </a:xfrm>
          <a:prstGeom prst="rect">
            <a:avLst/>
          </a:prstGeom>
          <a:noFill/>
        </p:spPr>
      </p:pic>
      <p:sp>
        <p:nvSpPr>
          <p:cNvPr id="3" name="Content Placeholder 2"/>
          <p:cNvSpPr>
            <a:spLocks noGrp="1"/>
          </p:cNvSpPr>
          <p:nvPr>
            <p:ph idx="1"/>
          </p:nvPr>
        </p:nvSpPr>
        <p:spPr>
          <a:xfrm>
            <a:off x="457200" y="1981200"/>
            <a:ext cx="8229600" cy="4525963"/>
          </a:xfrm>
        </p:spPr>
        <p:txBody>
          <a:bodyPr/>
          <a:lstStyle/>
          <a:p>
            <a:pPr hangingPunct="0">
              <a:buFont typeface="Wingdings" pitchFamily="2" charset="2"/>
              <a:buChar char="Ø"/>
            </a:pPr>
            <a:r>
              <a:rPr lang="en-US" b="1" u="sng" dirty="0" smtClean="0"/>
              <a:t>Indication: </a:t>
            </a:r>
            <a:endParaRPr lang="en-US" dirty="0" smtClean="0"/>
          </a:p>
          <a:p>
            <a:pPr lvl="0" hangingPunct="0">
              <a:buFont typeface="Courier New" pitchFamily="49" charset="0"/>
              <a:buChar char="o"/>
            </a:pPr>
            <a:r>
              <a:rPr lang="en-US" dirty="0" smtClean="0"/>
              <a:t>Phobias</a:t>
            </a:r>
          </a:p>
          <a:p>
            <a:pPr lvl="0" hangingPunct="0">
              <a:buFont typeface="Courier New" pitchFamily="49" charset="0"/>
              <a:buChar char="o"/>
            </a:pPr>
            <a:r>
              <a:rPr lang="en-US" dirty="0" smtClean="0"/>
              <a:t>Obsessions</a:t>
            </a:r>
          </a:p>
          <a:p>
            <a:pPr lvl="0" hangingPunct="0">
              <a:buFont typeface="Courier New" pitchFamily="49" charset="0"/>
              <a:buChar char="o"/>
            </a:pPr>
            <a:r>
              <a:rPr lang="en-US" dirty="0" smtClean="0"/>
              <a:t>Compulsions</a:t>
            </a:r>
          </a:p>
          <a:p>
            <a:pPr lvl="0" hangingPunct="0">
              <a:buFont typeface="Courier New" pitchFamily="49" charset="0"/>
              <a:buChar char="o"/>
            </a:pPr>
            <a:r>
              <a:rPr lang="en-US" dirty="0" smtClean="0"/>
              <a:t>Certain sexual disorders</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mages (1).png"/>
          <p:cNvPicPr>
            <a:picLocks noChangeAspect="1" noChangeArrowheads="1"/>
          </p:cNvPicPr>
          <p:nvPr/>
        </p:nvPicPr>
        <p:blipFill>
          <a:blip r:embed="rId3"/>
          <a:srcRect/>
          <a:stretch>
            <a:fillRect/>
          </a:stretch>
        </p:blipFill>
        <p:spPr bwMode="auto">
          <a:xfrm>
            <a:off x="-5892" y="0"/>
            <a:ext cx="9155784" cy="6858000"/>
          </a:xfrm>
          <a:prstGeom prst="rect">
            <a:avLst/>
          </a:prstGeom>
          <a:noFill/>
        </p:spPr>
      </p:pic>
      <p:sp>
        <p:nvSpPr>
          <p:cNvPr id="2" name="Title 1"/>
          <p:cNvSpPr>
            <a:spLocks noGrp="1"/>
          </p:cNvSpPr>
          <p:nvPr>
            <p:ph type="title"/>
          </p:nvPr>
        </p:nvSpPr>
        <p:spPr>
          <a:xfrm>
            <a:off x="-1828800" y="1066800"/>
            <a:ext cx="8229600" cy="1143000"/>
          </a:xfrm>
        </p:spPr>
        <p:txBody>
          <a:bodyPr/>
          <a:lstStyle/>
          <a:p>
            <a:r>
              <a:rPr lang="en-US" b="1" dirty="0" smtClean="0">
                <a:solidFill>
                  <a:srgbClr val="FF0000"/>
                </a:solidFill>
              </a:rPr>
              <a:t>B. FLOODING</a:t>
            </a:r>
            <a:endParaRPr lang="en-US" dirty="0">
              <a:solidFill>
                <a:srgbClr val="FF0000"/>
              </a:solidFill>
            </a:endParaRPr>
          </a:p>
        </p:txBody>
      </p:sp>
      <p:sp>
        <p:nvSpPr>
          <p:cNvPr id="3" name="Content Placeholder 2"/>
          <p:cNvSpPr>
            <a:spLocks noGrp="1"/>
          </p:cNvSpPr>
          <p:nvPr>
            <p:ph idx="1"/>
          </p:nvPr>
        </p:nvSpPr>
        <p:spPr>
          <a:xfrm>
            <a:off x="457200" y="2179637"/>
            <a:ext cx="8229600" cy="4525963"/>
          </a:xfrm>
        </p:spPr>
        <p:txBody>
          <a:bodyPr>
            <a:noAutofit/>
          </a:bodyPr>
          <a:lstStyle/>
          <a:p>
            <a:pPr algn="just"/>
            <a:r>
              <a:rPr lang="en-US" sz="3400" dirty="0" smtClean="0">
                <a:latin typeface="Andalus" pitchFamily="18" charset="-78"/>
                <a:cs typeface="Andalus" pitchFamily="18" charset="-78"/>
              </a:rPr>
              <a:t>T</a:t>
            </a:r>
            <a:r>
              <a:rPr lang="gu-IN" sz="3400" dirty="0" smtClean="0">
                <a:latin typeface="Andalus" pitchFamily="18" charset="-78"/>
                <a:cs typeface="Andalus" pitchFamily="18" charset="-78"/>
              </a:rPr>
              <a:t>he patient is directly exposed to the phobic stimulus, but escape is made imposible. </a:t>
            </a:r>
          </a:p>
          <a:p>
            <a:pPr algn="just"/>
            <a:r>
              <a:rPr lang="en-US" sz="3400" dirty="0" smtClean="0">
                <a:latin typeface="Andalus" pitchFamily="18" charset="-78"/>
                <a:cs typeface="Andalus" pitchFamily="18" charset="-78"/>
              </a:rPr>
              <a:t>B</a:t>
            </a:r>
            <a:r>
              <a:rPr lang="gu-IN" sz="3400" dirty="0" smtClean="0">
                <a:latin typeface="Andalus" pitchFamily="18" charset="-78"/>
                <a:cs typeface="Andalus" pitchFamily="18" charset="-78"/>
              </a:rPr>
              <a:t>y prolonged contact with stimulus the therapists guidance and encouragement and his modeling behavior reduce anxiety. </a:t>
            </a:r>
            <a:endParaRPr lang="en-US" sz="3400" dirty="0">
              <a:latin typeface="Andalus" pitchFamily="18" charset="-78"/>
              <a:cs typeface="Andalus"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381000" y="685800"/>
            <a:ext cx="8229600" cy="1143000"/>
          </a:xfrm>
        </p:spPr>
        <p:txBody>
          <a:bodyPr>
            <a:normAutofit fontScale="90000"/>
          </a:bodyPr>
          <a:lstStyle/>
          <a:p>
            <a:pPr lvl="0"/>
            <a:r>
              <a:rPr lang="en-US" b="1" dirty="0" smtClean="0"/>
              <a:t>C. Aversion therapy: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hangingPunct="0"/>
            <a:r>
              <a:rPr lang="en-US" dirty="0" smtClean="0"/>
              <a:t>Pairing of pleasant stimulus with an unpleasant response, so that even in the absence of the unpleasant response the pleasant stimulus becomes unpleasant by association. </a:t>
            </a:r>
          </a:p>
          <a:p>
            <a:pPr hangingPunct="0"/>
            <a:r>
              <a:rPr lang="en-US" b="1" u="sng" dirty="0" smtClean="0"/>
              <a:t>Indication: </a:t>
            </a:r>
            <a:endParaRPr lang="en-US" dirty="0" smtClean="0"/>
          </a:p>
          <a:p>
            <a:pPr lvl="0" hangingPunct="0"/>
            <a:r>
              <a:rPr lang="en-US" dirty="0" smtClean="0"/>
              <a:t>Alcohol abuse</a:t>
            </a:r>
          </a:p>
          <a:p>
            <a:pPr lvl="0" hangingPunct="0"/>
            <a:r>
              <a:rPr lang="en-US" dirty="0" err="1" smtClean="0"/>
              <a:t>Paraphilias</a:t>
            </a:r>
            <a:endParaRPr lang="en-US" dirty="0" smtClean="0"/>
          </a:p>
          <a:p>
            <a:pPr lvl="0" hangingPunct="0"/>
            <a:r>
              <a:rPr lang="en-US" dirty="0" smtClean="0"/>
              <a:t>Homosexuality</a:t>
            </a:r>
          </a:p>
          <a:p>
            <a:pPr lvl="0" hangingPunct="0"/>
            <a:r>
              <a:rPr lang="en-US" dirty="0" err="1" smtClean="0"/>
              <a:t>Transvestism</a:t>
            </a:r>
            <a:r>
              <a:rPr lang="en-US" dirty="0" smtClean="0"/>
              <a:t> </a:t>
            </a:r>
          </a:p>
          <a:p>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images (3).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2" name="Title 1"/>
          <p:cNvSpPr>
            <a:spLocks noGrp="1"/>
          </p:cNvSpPr>
          <p:nvPr>
            <p:ph type="title"/>
          </p:nvPr>
        </p:nvSpPr>
        <p:spPr>
          <a:xfrm>
            <a:off x="1295400" y="0"/>
            <a:ext cx="6629400" cy="1020762"/>
          </a:xfrm>
        </p:spPr>
        <p:txBody>
          <a:bodyPr>
            <a:normAutofit/>
          </a:bodyPr>
          <a:lstStyle/>
          <a:p>
            <a:r>
              <a:rPr lang="en-US" sz="3600" b="1" dirty="0"/>
              <a:t>INTRODUCTION</a:t>
            </a:r>
            <a:endParaRPr lang="en-US" sz="3600" dirty="0"/>
          </a:p>
        </p:txBody>
      </p:sp>
      <p:sp>
        <p:nvSpPr>
          <p:cNvPr id="3" name="Content Placeholder 2"/>
          <p:cNvSpPr>
            <a:spLocks noGrp="1"/>
          </p:cNvSpPr>
          <p:nvPr>
            <p:ph idx="1"/>
          </p:nvPr>
        </p:nvSpPr>
        <p:spPr>
          <a:xfrm>
            <a:off x="457200" y="1219200"/>
            <a:ext cx="8229600" cy="5029200"/>
          </a:xfrm>
        </p:spPr>
        <p:txBody>
          <a:bodyPr>
            <a:normAutofit fontScale="92500"/>
          </a:bodyPr>
          <a:lstStyle/>
          <a:p>
            <a:pPr algn="just"/>
            <a:r>
              <a:rPr lang="en-IN" sz="3600" dirty="0">
                <a:latin typeface="Andalus" pitchFamily="18" charset="-78"/>
                <a:ea typeface="Adobe Fangsong Std R" pitchFamily="18" charset="-128"/>
                <a:cs typeface="Andalus" pitchFamily="18" charset="-78"/>
              </a:rPr>
              <a:t>Behavioural therapy, also called behavioural modification, uses psychological counselling to change activity that is undesirable or potentially harmful. </a:t>
            </a:r>
            <a:endParaRPr lang="en-IN" sz="3600" dirty="0" smtClean="0">
              <a:latin typeface="Andalus" pitchFamily="18" charset="-78"/>
              <a:ea typeface="Adobe Fangsong Std R" pitchFamily="18" charset="-128"/>
              <a:cs typeface="Andalus" pitchFamily="18" charset="-78"/>
            </a:endParaRPr>
          </a:p>
          <a:p>
            <a:pPr algn="just"/>
            <a:r>
              <a:rPr lang="en-IN" sz="3600" dirty="0" smtClean="0">
                <a:latin typeface="Andalus" pitchFamily="18" charset="-78"/>
                <a:ea typeface="Adobe Fangsong Std R" pitchFamily="18" charset="-128"/>
                <a:cs typeface="Andalus" pitchFamily="18" charset="-78"/>
              </a:rPr>
              <a:t>Treatment </a:t>
            </a:r>
            <a:r>
              <a:rPr lang="en-IN" sz="3600" dirty="0">
                <a:latin typeface="Andalus" pitchFamily="18" charset="-78"/>
                <a:ea typeface="Adobe Fangsong Std R" pitchFamily="18" charset="-128"/>
                <a:cs typeface="Andalus" pitchFamily="18" charset="-78"/>
              </a:rPr>
              <a:t>most often is directed toward changing harmful habits, such as discontinuing cigarette smoking, dieting to lose weight, controlling </a:t>
            </a:r>
            <a:r>
              <a:rPr lang="en-IN" sz="3600" u="sng" dirty="0">
                <a:latin typeface="Andalus" pitchFamily="18" charset="-78"/>
                <a:ea typeface="Adobe Fangsong Std R" pitchFamily="18" charset="-128"/>
                <a:cs typeface="Andalus" pitchFamily="18" charset="-78"/>
                <a:hlinkClick r:id="rId3" tooltip="alcohol abuse"/>
              </a:rPr>
              <a:t>alcohol abuse</a:t>
            </a:r>
            <a:r>
              <a:rPr lang="en-IN" sz="3600" dirty="0">
                <a:latin typeface="Andalus" pitchFamily="18" charset="-78"/>
                <a:ea typeface="Adobe Fangsong Std R" pitchFamily="18" charset="-128"/>
                <a:cs typeface="Andalus" pitchFamily="18" charset="-78"/>
              </a:rPr>
              <a:t>, or managing </a:t>
            </a:r>
            <a:r>
              <a:rPr lang="en-IN" sz="3600" u="sng" dirty="0">
                <a:latin typeface="Andalus" pitchFamily="18" charset="-78"/>
                <a:ea typeface="Adobe Fangsong Std R" pitchFamily="18" charset="-128"/>
                <a:cs typeface="Andalus" pitchFamily="18" charset="-78"/>
                <a:hlinkClick r:id="rId4" tooltip="stress"/>
              </a:rPr>
              <a:t>stress</a:t>
            </a:r>
            <a:r>
              <a:rPr lang="en-IN" sz="3600" dirty="0">
                <a:latin typeface="Andalus" pitchFamily="18" charset="-78"/>
                <a:ea typeface="Adobe Fangsong Std R" pitchFamily="18" charset="-128"/>
                <a:cs typeface="Andalus" pitchFamily="18" charset="-78"/>
              </a:rPr>
              <a:t> more effectively.</a:t>
            </a:r>
            <a:endParaRPr lang="en-US" sz="3600" dirty="0">
              <a:latin typeface="Andalus" pitchFamily="18" charset="-78"/>
              <a:ea typeface="Adobe Fangsong Std R" pitchFamily="18" charset="-128"/>
              <a:cs typeface="Andalus" pitchFamily="18" charset="-78"/>
            </a:endParaRP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t>Overt sensitization</a:t>
            </a:r>
            <a:endParaRPr lang="en-US" dirty="0"/>
          </a:p>
        </p:txBody>
      </p:sp>
      <p:sp>
        <p:nvSpPr>
          <p:cNvPr id="3" name="Content Placeholder 2"/>
          <p:cNvSpPr>
            <a:spLocks noGrp="1"/>
          </p:cNvSpPr>
          <p:nvPr>
            <p:ph idx="1"/>
          </p:nvPr>
        </p:nvSpPr>
        <p:spPr/>
        <p:txBody>
          <a:bodyPr>
            <a:normAutofit/>
          </a:bodyPr>
          <a:lstStyle/>
          <a:p>
            <a:pPr algn="just"/>
            <a:r>
              <a:rPr lang="en-US" dirty="0" smtClean="0"/>
              <a:t>It is a type of aversion therapy that produces unpleasant consequences for  undesirable behavior. For an example, </a:t>
            </a:r>
            <a:r>
              <a:rPr lang="en-US" dirty="0" err="1" smtClean="0"/>
              <a:t>disufiram</a:t>
            </a:r>
            <a:r>
              <a:rPr lang="en-US" dirty="0" smtClean="0"/>
              <a:t> (</a:t>
            </a:r>
            <a:r>
              <a:rPr lang="en-US" dirty="0" err="1" smtClean="0"/>
              <a:t>Antabuse</a:t>
            </a:r>
            <a:r>
              <a:rPr lang="en-US" dirty="0" smtClean="0"/>
              <a:t>) is a drug that is given to individual who wish to stop drinking alcohol. If an individual consumes alcohol while on </a:t>
            </a:r>
            <a:r>
              <a:rPr lang="en-US" dirty="0" err="1" smtClean="0"/>
              <a:t>Antabuse</a:t>
            </a:r>
            <a:r>
              <a:rPr lang="en-US" dirty="0" smtClean="0"/>
              <a:t> therapy, symptoms of severe nausea and vomiting, </a:t>
            </a:r>
            <a:r>
              <a:rPr lang="en-US" dirty="0" err="1" smtClean="0"/>
              <a:t>dyspnea</a:t>
            </a:r>
            <a:r>
              <a:rPr lang="en-US" dirty="0" smtClean="0"/>
              <a:t>, palpitation, and headache will occur. </a:t>
            </a:r>
          </a:p>
          <a:p>
            <a:pPr>
              <a:buNone/>
            </a:pP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irMjn.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p:txBody>
          <a:bodyPr/>
          <a:lstStyle/>
          <a:p>
            <a:r>
              <a:rPr lang="en-US" dirty="0" smtClean="0"/>
              <a:t>Instead of the euphoric feeling normally experienced from the alcohol (the positive reinforcement for drinking), the individual receives a severe punishment that is intended to extinguish the unacceptable behavior (drinking alcohol).</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fontScale="90000"/>
          </a:bodyPr>
          <a:lstStyle/>
          <a:p>
            <a:r>
              <a:rPr lang="en-US" b="1" dirty="0" smtClean="0"/>
              <a:t>D) Operant conditioning procedures for increasing adaptive behavior</a:t>
            </a:r>
            <a:endParaRPr lang="en-US" dirty="0"/>
          </a:p>
        </p:txBody>
      </p:sp>
      <p:sp>
        <p:nvSpPr>
          <p:cNvPr id="3" name="Content Placeholder 2"/>
          <p:cNvSpPr>
            <a:spLocks noGrp="1"/>
          </p:cNvSpPr>
          <p:nvPr>
            <p:ph idx="1"/>
          </p:nvPr>
        </p:nvSpPr>
        <p:spPr>
          <a:xfrm>
            <a:off x="457200" y="1951037"/>
            <a:ext cx="8229600" cy="4525963"/>
          </a:xfrm>
        </p:spPr>
        <p:txBody>
          <a:bodyPr/>
          <a:lstStyle/>
          <a:p>
            <a:pPr marL="514350" lvl="0" indent="-514350">
              <a:buFont typeface="+mj-lt"/>
              <a:buAutoNum type="arabicParenR"/>
            </a:pPr>
            <a:r>
              <a:rPr lang="en-IN" b="1" dirty="0" smtClean="0"/>
              <a:t>Positive reinforcement</a:t>
            </a:r>
            <a:r>
              <a:rPr lang="en-IN" dirty="0" smtClean="0"/>
              <a:t>: </a:t>
            </a:r>
            <a:endParaRPr lang="en-US" dirty="0" smtClean="0"/>
          </a:p>
          <a:p>
            <a:r>
              <a:rPr lang="en-US" dirty="0" smtClean="0"/>
              <a:t>when a behavioral response is followed by a generally rewarding event such as </a:t>
            </a:r>
            <a:r>
              <a:rPr lang="en-US" dirty="0" err="1" smtClean="0"/>
              <a:t>as</a:t>
            </a:r>
            <a:r>
              <a:rPr lang="en-US" dirty="0" smtClean="0"/>
              <a:t> food, praise or gifts, it tends to strengthened and occurs more frequently than before the reward. This technique is used to increase desire behavior.</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a:bodyPr>
          <a:lstStyle/>
          <a:p>
            <a:pPr algn="l"/>
            <a:r>
              <a:rPr lang="en-US" sz="4000" b="1" dirty="0" smtClean="0"/>
              <a:t>2)Token economy</a:t>
            </a:r>
            <a:endParaRPr lang="en-US" sz="4000" dirty="0"/>
          </a:p>
        </p:txBody>
      </p:sp>
      <p:sp>
        <p:nvSpPr>
          <p:cNvPr id="3" name="Content Placeholder 2"/>
          <p:cNvSpPr>
            <a:spLocks noGrp="1"/>
          </p:cNvSpPr>
          <p:nvPr>
            <p:ph idx="1"/>
          </p:nvPr>
        </p:nvSpPr>
        <p:spPr/>
        <p:txBody>
          <a:bodyPr>
            <a:normAutofit lnSpcReduction="10000"/>
          </a:bodyPr>
          <a:lstStyle/>
          <a:p>
            <a:pPr lvl="0"/>
            <a:r>
              <a:rPr lang="en-US" dirty="0" smtClean="0"/>
              <a:t>This programme involves giving token rewards for appropriate or desired target behavior performs by the patient. The token can later be exchanged for other rewards. </a:t>
            </a:r>
          </a:p>
          <a:p>
            <a:pPr lvl="0"/>
            <a:r>
              <a:rPr lang="en-US" dirty="0" smtClean="0"/>
              <a:t>For example: on inpatient hospital wards patient receives a reward for performing desired behavior such as tokens which they may use to buy snacks or to visit coffee shop or library etc.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2" name="Title 1"/>
          <p:cNvSpPr>
            <a:spLocks noGrp="1"/>
          </p:cNvSpPr>
          <p:nvPr>
            <p:ph type="title"/>
          </p:nvPr>
        </p:nvSpPr>
        <p:spPr>
          <a:xfrm>
            <a:off x="457200" y="457200"/>
            <a:ext cx="8229600" cy="1143000"/>
          </a:xfrm>
        </p:spPr>
        <p:txBody>
          <a:bodyPr>
            <a:normAutofit fontScale="90000"/>
          </a:bodyPr>
          <a:lstStyle/>
          <a:p>
            <a:pPr lvl="0"/>
            <a:r>
              <a:rPr lang="en-IN" b="1" dirty="0" smtClean="0"/>
              <a:t>E) Operant conditioning procedures to teach new behavior</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514350" lvl="0" indent="-514350" algn="just">
              <a:buFont typeface="+mj-lt"/>
              <a:buAutoNum type="arabicParenR"/>
            </a:pPr>
            <a:r>
              <a:rPr lang="en-IN" b="1" dirty="0" err="1" smtClean="0"/>
              <a:t>Modeling</a:t>
            </a:r>
            <a:r>
              <a:rPr lang="en-IN" b="1" dirty="0" smtClean="0"/>
              <a:t>:</a:t>
            </a:r>
            <a:endParaRPr lang="en-US" dirty="0" smtClean="0"/>
          </a:p>
          <a:p>
            <a:pPr algn="just"/>
            <a:r>
              <a:rPr lang="en-IN" dirty="0" err="1" smtClean="0"/>
              <a:t>Modeling</a:t>
            </a:r>
            <a:r>
              <a:rPr lang="en-IN" dirty="0" smtClean="0"/>
              <a:t> refers to learning new behavior by imitating behavior in others. </a:t>
            </a:r>
          </a:p>
          <a:p>
            <a:pPr algn="just"/>
            <a:r>
              <a:rPr lang="en-IN" dirty="0" err="1" smtClean="0"/>
              <a:t>Modeling</a:t>
            </a:r>
            <a:r>
              <a:rPr lang="en-IN" dirty="0" smtClean="0"/>
              <a:t> is the method of teaching by demonstration, wherein the therapist shows how a specific behavior is to be performed.</a:t>
            </a:r>
            <a:endParaRPr lang="en-US"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3" name="Content Placeholder 2"/>
          <p:cNvSpPr>
            <a:spLocks noGrp="1"/>
          </p:cNvSpPr>
          <p:nvPr>
            <p:ph idx="1"/>
          </p:nvPr>
        </p:nvSpPr>
        <p:spPr>
          <a:xfrm>
            <a:off x="457200" y="609600"/>
            <a:ext cx="8229600" cy="4525963"/>
          </a:xfrm>
        </p:spPr>
        <p:txBody>
          <a:bodyPr/>
          <a:lstStyle/>
          <a:p>
            <a:pPr lvl="0" algn="just">
              <a:buNone/>
            </a:pPr>
            <a:r>
              <a:rPr lang="en-IN" b="1" dirty="0" smtClean="0"/>
              <a:t>2) Shaping:</a:t>
            </a:r>
            <a:endParaRPr lang="en-US" dirty="0" smtClean="0"/>
          </a:p>
          <a:p>
            <a:pPr algn="just"/>
            <a:r>
              <a:rPr lang="en-US" dirty="0" smtClean="0"/>
              <a:t>In shaping the component of particular skill, the behavior is reinforcing step by step. </a:t>
            </a:r>
          </a:p>
          <a:p>
            <a:pPr algn="just"/>
            <a:r>
              <a:rPr lang="en-US" dirty="0" smtClean="0"/>
              <a:t>The therapist starts shaping by reinforcing the existing behavior. </a:t>
            </a:r>
          </a:p>
          <a:p>
            <a:pPr algn="just"/>
            <a:r>
              <a:rPr lang="en-US" dirty="0" smtClean="0"/>
              <a:t>Once it is established he reinforces the responses which are closest to desire behavior and ignores the other responses.</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e79d9ceed2e4cabba2b463f841be574a.jpg"/>
          <p:cNvPicPr>
            <a:picLocks noChangeAspect="1" noChangeArrowheads="1"/>
          </p:cNvPicPr>
          <p:nvPr/>
        </p:nvPicPr>
        <p:blipFill>
          <a:blip r:embed="rId2"/>
          <a:srcRect/>
          <a:stretch>
            <a:fillRect/>
          </a:stretch>
        </p:blipFill>
        <p:spPr bwMode="auto">
          <a:xfrm>
            <a:off x="0" y="0"/>
            <a:ext cx="9144000" cy="6842760"/>
          </a:xfrm>
          <a:prstGeom prst="rect">
            <a:avLst/>
          </a:prstGeom>
          <a:noFill/>
        </p:spPr>
      </p:pic>
      <p:sp>
        <p:nvSpPr>
          <p:cNvPr id="3" name="Content Placeholder 2"/>
          <p:cNvSpPr>
            <a:spLocks noGrp="1"/>
          </p:cNvSpPr>
          <p:nvPr>
            <p:ph idx="1"/>
          </p:nvPr>
        </p:nvSpPr>
        <p:spPr>
          <a:xfrm>
            <a:off x="457200" y="533400"/>
            <a:ext cx="8229600" cy="5592763"/>
          </a:xfrm>
        </p:spPr>
        <p:txBody>
          <a:bodyPr>
            <a:normAutofit fontScale="92500" lnSpcReduction="10000"/>
          </a:bodyPr>
          <a:lstStyle/>
          <a:p>
            <a:pPr lvl="0" algn="just">
              <a:buNone/>
            </a:pPr>
            <a:r>
              <a:rPr lang="en-US" b="1" dirty="0" smtClean="0"/>
              <a:t>3</a:t>
            </a:r>
            <a:r>
              <a:rPr lang="en-US" sz="3300" b="1" dirty="0" smtClean="0"/>
              <a:t>) Chaining:</a:t>
            </a:r>
            <a:endParaRPr lang="en-US" sz="3300" dirty="0" smtClean="0"/>
          </a:p>
          <a:p>
            <a:pPr algn="just" hangingPunct="0"/>
            <a:r>
              <a:rPr lang="en-US" sz="3300" dirty="0" smtClean="0"/>
              <a:t>Chaining is used when a person fails to perform a complex task.</a:t>
            </a:r>
          </a:p>
          <a:p>
            <a:pPr algn="just"/>
            <a:r>
              <a:rPr lang="en-IN" sz="3300" dirty="0" smtClean="0"/>
              <a:t>The complex task is broken into a number of small steps and each step is taught to the patient. In forward chaining one starts with the first step, goes on to the second step, then to the third and so on.  </a:t>
            </a:r>
            <a:endParaRPr lang="en-US" sz="3300" dirty="0" smtClean="0"/>
          </a:p>
          <a:p>
            <a:pPr algn="just"/>
            <a:r>
              <a:rPr lang="en-US" sz="3300" dirty="0" smtClean="0"/>
              <a:t>In backward chaining, one starts with the last step and goes on to the next step in a backward fashion. Backward chaining is found to be effective in training the mentally disabled.</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2" name="Title 1"/>
          <p:cNvSpPr>
            <a:spLocks noGrp="1"/>
          </p:cNvSpPr>
          <p:nvPr>
            <p:ph type="title"/>
          </p:nvPr>
        </p:nvSpPr>
        <p:spPr/>
        <p:txBody>
          <a:bodyPr>
            <a:normAutofit fontScale="90000"/>
          </a:bodyPr>
          <a:lstStyle/>
          <a:p>
            <a:r>
              <a:rPr lang="en-US" b="1" dirty="0" smtClean="0"/>
              <a:t>F) Operant conditioning procedures for decreasing maladaptive behavior</a:t>
            </a: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IN" b="1" dirty="0" smtClean="0"/>
              <a:t>Extinction:</a:t>
            </a:r>
            <a:endParaRPr lang="en-US" dirty="0" smtClean="0"/>
          </a:p>
          <a:p>
            <a:pPr algn="just"/>
            <a:r>
              <a:rPr lang="en-IN" dirty="0" smtClean="0"/>
              <a:t>Extinction means removal of attention rewards permanently, following a problem behavior. This includes actions like not looking at the patient, not talking to the patient, or having no physical contact with the patient etc, following the problem behavior this is commonly used when patient exhibits all behavior. </a:t>
            </a:r>
            <a:endParaRPr lang="en-US"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609600" y="838200"/>
            <a:ext cx="8229600" cy="4525963"/>
          </a:xfrm>
        </p:spPr>
        <p:txBody>
          <a:bodyPr>
            <a:normAutofit lnSpcReduction="10000"/>
          </a:bodyPr>
          <a:lstStyle/>
          <a:p>
            <a:pPr lvl="0">
              <a:buNone/>
            </a:pPr>
            <a:r>
              <a:rPr lang="en-IN" b="1" dirty="0" smtClean="0"/>
              <a:t>2. Time out:</a:t>
            </a:r>
            <a:endParaRPr lang="en-US" dirty="0" smtClean="0"/>
          </a:p>
          <a:p>
            <a:pPr hangingPunct="0"/>
            <a:r>
              <a:rPr lang="en-US" dirty="0" smtClean="0"/>
              <a:t>Time out method includes removing the patient from the reward or the reward from the patient for a particular period of time following a problem behavior. This is often used in treatment of childhood disorders. For example, the child is not allowed to go out of the ward to play if he fails to complete the given work.</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457200" y="762000"/>
            <a:ext cx="8229600" cy="4525963"/>
          </a:xfrm>
        </p:spPr>
        <p:txBody>
          <a:bodyPr>
            <a:normAutofit fontScale="92500" lnSpcReduction="10000"/>
          </a:bodyPr>
          <a:lstStyle/>
          <a:p>
            <a:pPr lvl="0" algn="just">
              <a:buNone/>
            </a:pPr>
            <a:r>
              <a:rPr lang="en-US" b="1" dirty="0" smtClean="0"/>
              <a:t>3. Punishment: </a:t>
            </a:r>
            <a:endParaRPr lang="en-US" dirty="0" smtClean="0"/>
          </a:p>
          <a:p>
            <a:pPr algn="just"/>
            <a:r>
              <a:rPr lang="en-IN" dirty="0" smtClean="0"/>
              <a:t>Aversive stimulus (punishment) is presented contingent upon the undesirable response. The punishment procedure should be administered immediately and consistently following the undesirable behavior with clear explanation. Differential reinforcement of an adaptive or desirable behavior should be added when a punishment is being used for decreasing an undesired behavior.</a:t>
            </a:r>
            <a:endParaRPr lang="en-US"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psychiatry\pt 3rd year\images (6).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2" name="Title 1"/>
          <p:cNvSpPr>
            <a:spLocks noGrp="1"/>
          </p:cNvSpPr>
          <p:nvPr>
            <p:ph type="title"/>
          </p:nvPr>
        </p:nvSpPr>
        <p:spPr>
          <a:xfrm>
            <a:off x="1752600" y="1066800"/>
            <a:ext cx="5638800" cy="762000"/>
          </a:xfrm>
        </p:spPr>
        <p:txBody>
          <a:bodyPr>
            <a:normAutofit/>
          </a:bodyPr>
          <a:lstStyle/>
          <a:p>
            <a:r>
              <a:rPr lang="en-US" sz="3600" b="1" dirty="0" smtClean="0">
                <a:solidFill>
                  <a:srgbClr val="0070C0"/>
                </a:solidFill>
              </a:rPr>
              <a:t>DEFINITION</a:t>
            </a:r>
            <a:endParaRPr lang="en-US" sz="3600" b="1" dirty="0">
              <a:solidFill>
                <a:srgbClr val="0070C0"/>
              </a:solidFill>
            </a:endParaRPr>
          </a:p>
        </p:txBody>
      </p:sp>
      <p:sp>
        <p:nvSpPr>
          <p:cNvPr id="3" name="Content Placeholder 2"/>
          <p:cNvSpPr>
            <a:spLocks noGrp="1"/>
          </p:cNvSpPr>
          <p:nvPr>
            <p:ph idx="1"/>
          </p:nvPr>
        </p:nvSpPr>
        <p:spPr>
          <a:xfrm>
            <a:off x="1371600" y="1828800"/>
            <a:ext cx="6172200" cy="3810001"/>
          </a:xfrm>
        </p:spPr>
        <p:txBody>
          <a:bodyPr>
            <a:normAutofit lnSpcReduction="10000"/>
          </a:bodyPr>
          <a:lstStyle/>
          <a:p>
            <a:pPr algn="just"/>
            <a:r>
              <a:rPr lang="en-US" sz="2800" b="1" dirty="0" smtClean="0">
                <a:solidFill>
                  <a:srgbClr val="7030A0"/>
                </a:solidFill>
              </a:rPr>
              <a:t>“It </a:t>
            </a:r>
            <a:r>
              <a:rPr lang="en-US" sz="2800" b="1" dirty="0">
                <a:solidFill>
                  <a:srgbClr val="7030A0"/>
                </a:solidFill>
              </a:rPr>
              <a:t>is the systematic application of learning a form of psychotherapy, aims at changing mal-adaptive </a:t>
            </a:r>
            <a:r>
              <a:rPr lang="en-US" sz="2800" b="1" dirty="0" err="1">
                <a:solidFill>
                  <a:srgbClr val="7030A0"/>
                </a:solidFill>
              </a:rPr>
              <a:t>behaviour</a:t>
            </a:r>
            <a:r>
              <a:rPr lang="en-US" sz="2800" b="1" dirty="0">
                <a:solidFill>
                  <a:srgbClr val="7030A0"/>
                </a:solidFill>
              </a:rPr>
              <a:t> by substituting it with adaptive </a:t>
            </a:r>
            <a:r>
              <a:rPr lang="en-US" sz="2800" b="1" dirty="0" err="1">
                <a:solidFill>
                  <a:srgbClr val="7030A0"/>
                </a:solidFill>
              </a:rPr>
              <a:t>behaviour</a:t>
            </a:r>
            <a:r>
              <a:rPr lang="en-US" sz="2800" b="1" dirty="0" smtClean="0">
                <a:solidFill>
                  <a:srgbClr val="7030A0"/>
                </a:solidFill>
              </a:rPr>
              <a:t>.”</a:t>
            </a:r>
            <a:endParaRPr lang="en-US" sz="2800" b="1" dirty="0">
              <a:solidFill>
                <a:srgbClr val="7030A0"/>
              </a:solidFill>
            </a:endParaRPr>
          </a:p>
          <a:p>
            <a:pPr algn="just"/>
            <a:r>
              <a:rPr lang="en-US" sz="2800" b="1" dirty="0" smtClean="0">
                <a:solidFill>
                  <a:srgbClr val="7030A0"/>
                </a:solidFill>
              </a:rPr>
              <a:t>“</a:t>
            </a:r>
            <a:r>
              <a:rPr lang="en-US" sz="2800" b="1" dirty="0" err="1" smtClean="0">
                <a:solidFill>
                  <a:srgbClr val="7030A0"/>
                </a:solidFill>
              </a:rPr>
              <a:t>Behaviour</a:t>
            </a:r>
            <a:r>
              <a:rPr lang="en-US" sz="2800" b="1" dirty="0" smtClean="0">
                <a:solidFill>
                  <a:srgbClr val="7030A0"/>
                </a:solidFill>
              </a:rPr>
              <a:t> </a:t>
            </a:r>
            <a:r>
              <a:rPr lang="en-US" sz="2800" b="1" dirty="0">
                <a:solidFill>
                  <a:srgbClr val="7030A0"/>
                </a:solidFill>
              </a:rPr>
              <a:t>therapy,  the application of experimentally derived principles of </a:t>
            </a:r>
            <a:r>
              <a:rPr lang="en-US" sz="2800" b="1" u="sng" dirty="0">
                <a:solidFill>
                  <a:srgbClr val="7030A0"/>
                </a:solidFill>
                <a:hlinkClick r:id="rId3" tooltip="learning"/>
              </a:rPr>
              <a:t>learning</a:t>
            </a:r>
            <a:r>
              <a:rPr lang="en-US" sz="2800" b="1" dirty="0">
                <a:solidFill>
                  <a:srgbClr val="7030A0"/>
                </a:solidFill>
              </a:rPr>
              <a:t> to the treatment of psychological </a:t>
            </a:r>
            <a:r>
              <a:rPr lang="en-US" sz="2800" b="1" dirty="0" smtClean="0">
                <a:solidFill>
                  <a:srgbClr val="7030A0"/>
                </a:solidFill>
              </a:rPr>
              <a:t>disorders.”</a:t>
            </a:r>
            <a:endParaRPr lang="en-US" sz="2800" b="1" dirty="0">
              <a:solidFill>
                <a:srgbClr val="7030A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381000" y="762000"/>
            <a:ext cx="8229600" cy="4525963"/>
          </a:xfrm>
        </p:spPr>
        <p:txBody>
          <a:bodyPr>
            <a:normAutofit lnSpcReduction="10000"/>
          </a:bodyPr>
          <a:lstStyle/>
          <a:p>
            <a:pPr lvl="0">
              <a:buNone/>
            </a:pPr>
            <a:r>
              <a:rPr lang="en-US" b="1" dirty="0" smtClean="0"/>
              <a:t>4. Restitution (over-correction):</a:t>
            </a:r>
            <a:endParaRPr lang="en-US" dirty="0" smtClean="0"/>
          </a:p>
          <a:p>
            <a:pPr hangingPunct="0"/>
            <a:r>
              <a:rPr lang="en-US" dirty="0" smtClean="0"/>
              <a:t>Restitution means restoring the disturbed situation to a state that is much better than what it was before the occurrence of the problem behavior.</a:t>
            </a:r>
          </a:p>
          <a:p>
            <a:pPr hangingPunct="0"/>
            <a:r>
              <a:rPr lang="en-US" dirty="0" smtClean="0"/>
              <a:t>For example, if a patient passes urine in the ward, he would be required to not only clean the dirty area but also mop the entire/larger area of the floor in the ward.</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08015eb8d64ef9d50345113227d7943d.jpg"/>
          <p:cNvPicPr>
            <a:picLocks noChangeAspect="1" noChangeArrowheads="1"/>
          </p:cNvPicPr>
          <p:nvPr/>
        </p:nvPicPr>
        <p:blipFill>
          <a:blip r:embed="rId2"/>
          <a:srcRect/>
          <a:stretch>
            <a:fillRect/>
          </a:stretch>
        </p:blipFill>
        <p:spPr bwMode="auto">
          <a:xfrm>
            <a:off x="0" y="30480"/>
            <a:ext cx="9144000" cy="6827520"/>
          </a:xfrm>
          <a:prstGeom prst="rect">
            <a:avLst/>
          </a:prstGeom>
          <a:noFill/>
        </p:spPr>
      </p:pic>
      <p:sp>
        <p:nvSpPr>
          <p:cNvPr id="3" name="Content Placeholder 2"/>
          <p:cNvSpPr>
            <a:spLocks noGrp="1"/>
          </p:cNvSpPr>
          <p:nvPr>
            <p:ph idx="1"/>
          </p:nvPr>
        </p:nvSpPr>
        <p:spPr>
          <a:xfrm>
            <a:off x="533400" y="914400"/>
            <a:ext cx="8229600" cy="4525963"/>
          </a:xfrm>
        </p:spPr>
        <p:txBody>
          <a:bodyPr/>
          <a:lstStyle/>
          <a:p>
            <a:pPr lvl="0">
              <a:buNone/>
            </a:pPr>
            <a:r>
              <a:rPr lang="en-US" b="1" dirty="0" smtClean="0"/>
              <a:t>5. Response cost:</a:t>
            </a:r>
            <a:endParaRPr lang="en-US" dirty="0" smtClean="0"/>
          </a:p>
          <a:p>
            <a:pPr algn="just"/>
            <a:r>
              <a:rPr lang="en-US" dirty="0" smtClean="0"/>
              <a:t>This procedure is used with individuals who are on token program for teaching adaptive behavior. </a:t>
            </a:r>
            <a:r>
              <a:rPr lang="en-IN" dirty="0" smtClean="0"/>
              <a:t>When undesirable behavior occurs, a fixed number of tokens or points are deducted from what the individual has already earned.</a:t>
            </a:r>
            <a:endParaRPr lang="en-US"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E:\Behna\PG FINAL YEAR\MINE\psychiatry\pt 3rd year\images (5).jpg"/>
          <p:cNvPicPr>
            <a:picLocks noChangeAspect="1" noChangeArrowheads="1"/>
          </p:cNvPicPr>
          <p:nvPr/>
        </p:nvPicPr>
        <p:blipFill>
          <a:blip r:embed="rId2"/>
          <a:srcRect/>
          <a:stretch>
            <a:fillRect/>
          </a:stretch>
        </p:blipFill>
        <p:spPr bwMode="auto">
          <a:xfrm>
            <a:off x="0" y="-37340"/>
            <a:ext cx="9144000" cy="6895340"/>
          </a:xfrm>
          <a:prstGeom prst="rect">
            <a:avLst/>
          </a:prstGeom>
          <a:noFill/>
        </p:spPr>
      </p:pic>
      <p:sp>
        <p:nvSpPr>
          <p:cNvPr id="2" name="Title 1"/>
          <p:cNvSpPr>
            <a:spLocks noGrp="1"/>
          </p:cNvSpPr>
          <p:nvPr>
            <p:ph type="title"/>
          </p:nvPr>
        </p:nvSpPr>
        <p:spPr>
          <a:xfrm>
            <a:off x="457200" y="685800"/>
            <a:ext cx="8229600" cy="1143000"/>
          </a:xfrm>
        </p:spPr>
        <p:txBody>
          <a:bodyPr>
            <a:normAutofit fontScale="90000"/>
          </a:bodyPr>
          <a:lstStyle/>
          <a:p>
            <a:r>
              <a:rPr lang="en-US" b="1" dirty="0" smtClean="0"/>
              <a:t>F) Assertiveness and social skill training</a:t>
            </a:r>
            <a:endParaRPr lang="en-US" dirty="0"/>
          </a:p>
        </p:txBody>
      </p:sp>
      <p:sp>
        <p:nvSpPr>
          <p:cNvPr id="3" name="Content Placeholder 2"/>
          <p:cNvSpPr>
            <a:spLocks noGrp="1"/>
          </p:cNvSpPr>
          <p:nvPr>
            <p:ph idx="1"/>
          </p:nvPr>
        </p:nvSpPr>
        <p:spPr>
          <a:xfrm>
            <a:off x="457200" y="1981200"/>
            <a:ext cx="8229600" cy="4525963"/>
          </a:xfrm>
        </p:spPr>
        <p:txBody>
          <a:bodyPr/>
          <a:lstStyle/>
          <a:p>
            <a:pPr algn="just"/>
            <a:r>
              <a:rPr lang="en-US" dirty="0" smtClean="0"/>
              <a:t>Assertive training is a </a:t>
            </a:r>
            <a:r>
              <a:rPr lang="en-US" dirty="0" err="1" smtClean="0"/>
              <a:t>behaviour</a:t>
            </a:r>
            <a:r>
              <a:rPr lang="en-US" dirty="0" smtClean="0"/>
              <a:t> therapy technique in which the patient is given training to bring about change in emotional and other </a:t>
            </a:r>
            <a:r>
              <a:rPr lang="en-US" dirty="0" err="1" smtClean="0"/>
              <a:t>behavioural</a:t>
            </a:r>
            <a:r>
              <a:rPr lang="en-US" dirty="0" smtClean="0"/>
              <a:t> pattern by being assertive.   Client is encouraged not to be afraid of showing an appropriate response, negative or positive, to an idea or suggestion. </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E:\Behna\PG FINAL YEAR\MINE\psychiatry\pt 3rd year\images (5).jpg"/>
          <p:cNvPicPr>
            <a:picLocks noChangeAspect="1" noChangeArrowheads="1"/>
          </p:cNvPicPr>
          <p:nvPr/>
        </p:nvPicPr>
        <p:blipFill>
          <a:blip r:embed="rId2"/>
          <a:srcRect/>
          <a:stretch>
            <a:fillRect/>
          </a:stretch>
        </p:blipFill>
        <p:spPr bwMode="auto">
          <a:xfrm>
            <a:off x="0" y="-37340"/>
            <a:ext cx="9144000" cy="6895340"/>
          </a:xfrm>
          <a:prstGeom prst="rect">
            <a:avLst/>
          </a:prstGeom>
          <a:noFill/>
        </p:spPr>
      </p:pic>
      <p:sp>
        <p:nvSpPr>
          <p:cNvPr id="3" name="Content Placeholder 2"/>
          <p:cNvSpPr>
            <a:spLocks noGrp="1"/>
          </p:cNvSpPr>
          <p:nvPr>
            <p:ph idx="1"/>
          </p:nvPr>
        </p:nvSpPr>
        <p:spPr/>
        <p:txBody>
          <a:bodyPr/>
          <a:lstStyle/>
          <a:p>
            <a:pPr algn="just"/>
            <a:r>
              <a:rPr lang="en-US" dirty="0" smtClean="0"/>
              <a:t>Assertive </a:t>
            </a:r>
            <a:r>
              <a:rPr lang="en-US" dirty="0" err="1" smtClean="0"/>
              <a:t>behaviour</a:t>
            </a:r>
            <a:r>
              <a:rPr lang="en-US" dirty="0" smtClean="0"/>
              <a:t> training is given by the therapist, first by role play and then by practice in real life situations. Attention is focused on more effective interpersonal skills. Social skill training helps to improve social manners like encouraging eye contact, speaking appropriately, observing simple etiquette and relating to people.</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Behna\PG FINAL YEAR\MINE\psychiatry\pt 3rd year\images (3).jpg"/>
          <p:cNvPicPr>
            <a:picLocks noChangeAspect="1" noChangeArrowheads="1"/>
          </p:cNvPicPr>
          <p:nvPr/>
        </p:nvPicPr>
        <p:blipFill>
          <a:blip r:embed="rId2"/>
          <a:srcRect/>
          <a:stretch>
            <a:fillRect/>
          </a:stretch>
        </p:blipFill>
        <p:spPr bwMode="auto">
          <a:xfrm>
            <a:off x="-5891" y="4412"/>
            <a:ext cx="9149891" cy="6853587"/>
          </a:xfrm>
          <a:prstGeom prst="rect">
            <a:avLst/>
          </a:prstGeom>
          <a:noFill/>
        </p:spPr>
      </p:pic>
      <p:sp>
        <p:nvSpPr>
          <p:cNvPr id="3" name="Content Placeholder 2"/>
          <p:cNvSpPr>
            <a:spLocks noGrp="1"/>
          </p:cNvSpPr>
          <p:nvPr>
            <p:ph idx="1"/>
          </p:nvPr>
        </p:nvSpPr>
        <p:spPr>
          <a:xfrm>
            <a:off x="457200" y="533400"/>
            <a:ext cx="8229600" cy="5592763"/>
          </a:xfrm>
        </p:spPr>
        <p:txBody>
          <a:bodyPr>
            <a:normAutofit fontScale="77500" lnSpcReduction="20000"/>
          </a:bodyPr>
          <a:lstStyle/>
          <a:p>
            <a:pPr>
              <a:buFont typeface="Wingdings" pitchFamily="2" charset="2"/>
              <a:buChar char="q"/>
            </a:pPr>
            <a:r>
              <a:rPr lang="en-IN" sz="5200" b="1" dirty="0" smtClean="0"/>
              <a:t>Role of nurse in behavior therapy:</a:t>
            </a:r>
            <a:endParaRPr lang="en-US" sz="5200" dirty="0" smtClean="0"/>
          </a:p>
          <a:p>
            <a:pPr lvl="0"/>
            <a:r>
              <a:rPr lang="en-IN" dirty="0" smtClean="0"/>
              <a:t>The continual direct contact with client and due to therapeutic nurse client relationship the nurses are the ideal practitioner to deliver continuous </a:t>
            </a:r>
            <a:r>
              <a:rPr lang="en-IN" dirty="0" err="1" smtClean="0"/>
              <a:t>behavioral</a:t>
            </a:r>
            <a:r>
              <a:rPr lang="en-IN" dirty="0" smtClean="0"/>
              <a:t> therapy.</a:t>
            </a:r>
            <a:endParaRPr lang="en-US" dirty="0" smtClean="0"/>
          </a:p>
          <a:p>
            <a:pPr lvl="0"/>
            <a:r>
              <a:rPr lang="en-IN" dirty="0" smtClean="0"/>
              <a:t>Nursing process and behavior therapy have a lot in common both are client </a:t>
            </a:r>
            <a:r>
              <a:rPr lang="en-IN" dirty="0" err="1" smtClean="0"/>
              <a:t>centered</a:t>
            </a:r>
            <a:r>
              <a:rPr lang="en-IN" dirty="0" smtClean="0"/>
              <a:t> and strongly emphasize mutuality.</a:t>
            </a:r>
            <a:endParaRPr lang="en-US" dirty="0" smtClean="0"/>
          </a:p>
          <a:p>
            <a:pPr lvl="0"/>
            <a:r>
              <a:rPr lang="en-IN" b="1" dirty="0" smtClean="0"/>
              <a:t>Be active and directive</a:t>
            </a:r>
            <a:endParaRPr lang="en-US" dirty="0" smtClean="0"/>
          </a:p>
          <a:p>
            <a:pPr lvl="0"/>
            <a:r>
              <a:rPr lang="en-IN" b="1" dirty="0" smtClean="0"/>
              <a:t>Be a consultant </a:t>
            </a:r>
            <a:endParaRPr lang="en-US" dirty="0" smtClean="0"/>
          </a:p>
          <a:p>
            <a:pPr lvl="0"/>
            <a:r>
              <a:rPr lang="en-IN" b="1" dirty="0" smtClean="0"/>
              <a:t> Be a problem solver</a:t>
            </a:r>
            <a:endParaRPr lang="en-US" dirty="0" smtClean="0"/>
          </a:p>
          <a:p>
            <a:pPr lvl="0"/>
            <a:r>
              <a:rPr lang="en-IN" dirty="0" smtClean="0"/>
              <a:t>Role </a:t>
            </a:r>
            <a:r>
              <a:rPr lang="en-IN" dirty="0" err="1" smtClean="0"/>
              <a:t>modeling</a:t>
            </a:r>
            <a:r>
              <a:rPr lang="en-IN" dirty="0" smtClean="0"/>
              <a:t> (observing others’ behavior)</a:t>
            </a:r>
            <a:endParaRPr lang="en-US" dirty="0" smtClean="0"/>
          </a:p>
          <a:p>
            <a:pPr lvl="0"/>
            <a:r>
              <a:rPr lang="en-IN" dirty="0" smtClean="0"/>
              <a:t>Conduct a thorough functional assessment, formulate initial treatment goals, use strategies for behavior change, evaluate the success of the change, and conduct a follow-up assessment</a:t>
            </a:r>
            <a:endParaRPr lang="en-US" dirty="0" smtClean="0"/>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pptbackgrounds.net/uploads/blue-question-powerpoint-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a:bodyPr>
          <a:lstStyle/>
          <a:p>
            <a:r>
              <a:rPr lang="en-US" sz="5400" b="1" dirty="0" smtClean="0"/>
              <a:t>M.C.Q.</a:t>
            </a:r>
            <a:endParaRPr lang="en-US" sz="5400" b="1"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pPr marL="514350" indent="-514350">
              <a:buFont typeface="+mj-lt"/>
              <a:buAutoNum type="arabicPeriod"/>
            </a:pPr>
            <a:r>
              <a:rPr lang="en-US" sz="3500" dirty="0" smtClean="0"/>
              <a:t>Which are the aspects of </a:t>
            </a:r>
            <a:r>
              <a:rPr lang="en-US" sz="3500" dirty="0" err="1" smtClean="0"/>
              <a:t>behaviour</a:t>
            </a:r>
            <a:r>
              <a:rPr lang="en-US" sz="3500" dirty="0" smtClean="0"/>
              <a:t> therapy?</a:t>
            </a:r>
          </a:p>
          <a:p>
            <a:pPr marL="514350" lvl="0" indent="-514350">
              <a:buFont typeface="+mj-lt"/>
              <a:buAutoNum type="alphaLcParenR"/>
            </a:pPr>
            <a:r>
              <a:rPr lang="en-IN" sz="2800" dirty="0" smtClean="0"/>
              <a:t>Classical Conditioning</a:t>
            </a:r>
            <a:endParaRPr lang="en-US" sz="2800" dirty="0" smtClean="0"/>
          </a:p>
          <a:p>
            <a:pPr marL="514350" lvl="0" indent="-514350">
              <a:buFont typeface="+mj-lt"/>
              <a:buAutoNum type="alphaLcParenR"/>
            </a:pPr>
            <a:r>
              <a:rPr lang="en-IN" sz="2800" dirty="0" smtClean="0"/>
              <a:t>Operant Conditioning</a:t>
            </a:r>
            <a:endParaRPr lang="en-US" sz="2800" dirty="0" smtClean="0"/>
          </a:p>
          <a:p>
            <a:pPr marL="514350" lvl="0" indent="-514350">
              <a:buFont typeface="+mj-lt"/>
              <a:buAutoNum type="alphaLcParenR"/>
            </a:pPr>
            <a:r>
              <a:rPr lang="en-IN" sz="2800" dirty="0" smtClean="0"/>
              <a:t>Social Learning Approach</a:t>
            </a:r>
            <a:endParaRPr lang="en-US" sz="2800" dirty="0" smtClean="0"/>
          </a:p>
          <a:p>
            <a:pPr marL="514350" lvl="0" indent="-514350">
              <a:buFont typeface="+mj-lt"/>
              <a:buAutoNum type="alphaLcParenR"/>
            </a:pPr>
            <a:r>
              <a:rPr lang="en-IN" sz="2800" dirty="0" smtClean="0"/>
              <a:t>Cognitive Behaviour Therapy</a:t>
            </a:r>
          </a:p>
          <a:p>
            <a:pPr marL="514350" lvl="0" indent="-514350">
              <a:buFont typeface="+mj-lt"/>
              <a:buAutoNum type="alphaLcParenR"/>
            </a:pPr>
            <a:r>
              <a:rPr lang="en-IN" sz="2800" dirty="0" smtClean="0"/>
              <a:t>All of above</a:t>
            </a:r>
          </a:p>
          <a:p>
            <a:pPr marL="514350" lvl="0" indent="-514350">
              <a:buNone/>
            </a:pPr>
            <a:r>
              <a:rPr lang="en-IN" sz="2800" dirty="0" smtClean="0"/>
              <a:t>2. </a:t>
            </a:r>
            <a:r>
              <a:rPr lang="en-IN" sz="3500" dirty="0" err="1" smtClean="0"/>
              <a:t>Disulfiram</a:t>
            </a:r>
            <a:r>
              <a:rPr lang="en-IN" sz="3500" dirty="0" smtClean="0"/>
              <a:t> drugs used for….</a:t>
            </a:r>
            <a:endParaRPr lang="en-IN" sz="2800" dirty="0" smtClean="0"/>
          </a:p>
          <a:p>
            <a:pPr marL="514350" lvl="0" indent="-514350">
              <a:buFont typeface="+mj-lt"/>
              <a:buAutoNum type="alphaLcParenR"/>
            </a:pPr>
            <a:r>
              <a:rPr lang="en-IN" sz="2800" dirty="0" smtClean="0"/>
              <a:t>Stop alcohol</a:t>
            </a:r>
          </a:p>
          <a:p>
            <a:pPr marL="514350" lvl="0" indent="-514350">
              <a:buFont typeface="+mj-lt"/>
              <a:buAutoNum type="alphaLcParenR"/>
            </a:pPr>
            <a:r>
              <a:rPr lang="en-IN" sz="2800" dirty="0" smtClean="0"/>
              <a:t>Delirium</a:t>
            </a:r>
          </a:p>
          <a:p>
            <a:pPr marL="514350" lvl="0" indent="-514350">
              <a:buFont typeface="+mj-lt"/>
              <a:buAutoNum type="alphaLcParenR"/>
            </a:pPr>
            <a:r>
              <a:rPr lang="en-IN" sz="2800" dirty="0" smtClean="0"/>
              <a:t>Schizophrenia</a:t>
            </a:r>
          </a:p>
          <a:p>
            <a:pPr marL="514350" lvl="0" indent="-514350">
              <a:buFont typeface="+mj-lt"/>
              <a:buAutoNum type="alphaLcParenR"/>
            </a:pPr>
            <a:r>
              <a:rPr lang="en-IN" sz="2800" dirty="0" smtClean="0"/>
              <a:t>BMD</a:t>
            </a:r>
            <a:endParaRPr lang="en-US" sz="2800" dirty="0" smtClean="0"/>
          </a:p>
          <a:p>
            <a:pPr marL="514350" indent="-514350">
              <a:buNone/>
            </a:pPr>
            <a:endParaRPr lang="en-US" sz="2800" dirty="0"/>
          </a:p>
        </p:txBody>
      </p:sp>
    </p:spTree>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pptbackgrounds.net/uploads/blue-question-powerpoint-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228600"/>
            <a:ext cx="8229600" cy="6324600"/>
          </a:xfrm>
        </p:spPr>
        <p:txBody>
          <a:bodyPr>
            <a:normAutofit lnSpcReduction="10000"/>
          </a:bodyPr>
          <a:lstStyle/>
          <a:p>
            <a:pPr>
              <a:buNone/>
            </a:pPr>
            <a:r>
              <a:rPr lang="en-US" sz="3600" b="1" dirty="0" smtClean="0"/>
              <a:t>3. Extinction means….</a:t>
            </a:r>
          </a:p>
          <a:p>
            <a:pPr marL="514350" indent="-514350" algn="just">
              <a:buFont typeface="+mj-lt"/>
              <a:buAutoNum type="alphaLcParenR"/>
            </a:pPr>
            <a:r>
              <a:rPr lang="en-US" sz="2600" dirty="0" smtClean="0"/>
              <a:t>removing the patient from the reward or the reward </a:t>
            </a:r>
          </a:p>
          <a:p>
            <a:pPr marL="514350" indent="-514350" algn="just">
              <a:buFont typeface="+mj-lt"/>
              <a:buAutoNum type="alphaLcParenR"/>
            </a:pPr>
            <a:r>
              <a:rPr lang="en-US" sz="2600" dirty="0" smtClean="0"/>
              <a:t>removal of attention rewards permanently</a:t>
            </a:r>
          </a:p>
          <a:p>
            <a:pPr marL="514350" indent="-514350" algn="just">
              <a:buFont typeface="+mj-lt"/>
              <a:buAutoNum type="alphaLcParenR"/>
            </a:pPr>
            <a:r>
              <a:rPr lang="en-US" sz="2600" dirty="0" smtClean="0"/>
              <a:t>Both</a:t>
            </a:r>
          </a:p>
          <a:p>
            <a:pPr marL="514350" indent="-514350" algn="just">
              <a:buFont typeface="+mj-lt"/>
              <a:buAutoNum type="alphaLcParenR"/>
            </a:pPr>
            <a:r>
              <a:rPr lang="en-US" sz="2600" dirty="0" smtClean="0"/>
              <a:t>None of above</a:t>
            </a:r>
          </a:p>
          <a:p>
            <a:pPr marL="514350" indent="-514350" algn="just">
              <a:buNone/>
            </a:pPr>
            <a:r>
              <a:rPr lang="en-US" sz="3600" b="1" dirty="0" smtClean="0"/>
              <a:t>4. Restitution means….</a:t>
            </a:r>
          </a:p>
          <a:p>
            <a:pPr marL="742950" indent="-742950" algn="just">
              <a:buFont typeface="+mj-lt"/>
              <a:buAutoNum type="alphaLcParenR"/>
            </a:pPr>
            <a:r>
              <a:rPr lang="en-US" sz="2800" dirty="0" smtClean="0"/>
              <a:t>restoring the disturbed situation to a state that is much better than what it was before the occurrence of the problem behavior.</a:t>
            </a:r>
          </a:p>
          <a:p>
            <a:pPr marL="514350" indent="-514350" algn="just">
              <a:buFont typeface="+mj-lt"/>
              <a:buAutoNum type="alphaLcParenR"/>
            </a:pPr>
            <a:r>
              <a:rPr lang="en-US" sz="2800" dirty="0" smtClean="0"/>
              <a:t>removing the patient from the reward or the reward </a:t>
            </a:r>
          </a:p>
          <a:p>
            <a:pPr marL="514350" indent="-514350" algn="just">
              <a:buFont typeface="+mj-lt"/>
              <a:buAutoNum type="alphaLcParenR"/>
            </a:pPr>
            <a:r>
              <a:rPr lang="en-US" sz="2800" dirty="0" smtClean="0"/>
              <a:t>removal of attention rewards permanently</a:t>
            </a:r>
          </a:p>
          <a:p>
            <a:pPr marL="514350" indent="-514350" algn="just">
              <a:buFont typeface="+mj-lt"/>
              <a:buAutoNum type="alphaLcParenR"/>
            </a:pPr>
            <a:r>
              <a:rPr lang="en-US" sz="2800" dirty="0" smtClean="0"/>
              <a:t>none</a:t>
            </a:r>
          </a:p>
          <a:p>
            <a:pPr marL="514350" indent="-514350" algn="just">
              <a:buNone/>
            </a:pPr>
            <a:endParaRPr lang="en-US" sz="3600" b="1" dirty="0"/>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THANK YOU\Thank-You (6).jpg"/>
          <p:cNvPicPr>
            <a:picLocks noChangeAspect="1" noChangeArrowheads="1"/>
          </p:cNvPicPr>
          <p:nvPr/>
        </p:nvPicPr>
        <p:blipFill>
          <a:blip r:embed="rId2">
            <a:extLst/>
          </a:blip>
          <a:srcRect/>
          <a:stretch>
            <a:fillRect/>
          </a:stretch>
        </p:blipFill>
        <p:spPr>
          <a:xfrm>
            <a:off x="1371684" y="-76108"/>
            <a:ext cx="7924592" cy="7238810"/>
          </a:xfrm>
          <a:prstGeom prst="roundRect">
            <a:avLst>
              <a:gd name="adj" fmla="val 16667"/>
            </a:avLst>
          </a:prstGeom>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1"/>
            <a:ext cx="9144000" cy="6858000"/>
          </a:xfrm>
          <a:prstGeom prst="rect">
            <a:avLst/>
          </a:prstGeom>
          <a:noFill/>
        </p:spPr>
      </p:pic>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sychiatry\pt 3rd year\328_exampl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Behna\PG FINAL YEAR\MINE\psychiatry\pt 3rd year\Sensitive-Background_6xgzot0kki5bgrqzkf30gvdrslmh120n_360.jpg"/>
          <p:cNvPicPr>
            <a:picLocks noChangeAspect="1" noChangeArrowheads="1"/>
          </p:cNvPicPr>
          <p:nvPr/>
        </p:nvPicPr>
        <p:blipFill>
          <a:blip r:embed="rId2"/>
          <a:srcRect/>
          <a:stretch>
            <a:fillRect/>
          </a:stretch>
        </p:blipFill>
        <p:spPr bwMode="auto">
          <a:xfrm>
            <a:off x="0" y="1"/>
            <a:ext cx="9144000" cy="6858000"/>
          </a:xfrm>
          <a:prstGeom prst="rect">
            <a:avLst/>
          </a:prstGeom>
          <a:noFill/>
        </p:spPr>
      </p:pic>
      <p:sp>
        <p:nvSpPr>
          <p:cNvPr id="2" name="Title 1"/>
          <p:cNvSpPr>
            <a:spLocks noGrp="1"/>
          </p:cNvSpPr>
          <p:nvPr>
            <p:ph type="title"/>
          </p:nvPr>
        </p:nvSpPr>
        <p:spPr/>
        <p:txBody>
          <a:bodyPr/>
          <a:lstStyle/>
          <a:p>
            <a:r>
              <a:rPr lang="en-US" b="1" dirty="0" smtClean="0"/>
              <a:t>CLASSICAL CONDITIONING:</a:t>
            </a:r>
            <a:r>
              <a:rPr lang="en-US" dirty="0" smtClean="0">
                <a:effectLst>
                  <a:outerShdw blurRad="50800" dist="38100" algn="tr" rotWithShape="0">
                    <a:prstClr val="black">
                      <a:alpha val="40000"/>
                    </a:prstClr>
                  </a:outerShdw>
                </a:effectLst>
              </a:rPr>
              <a:t> </a:t>
            </a:r>
            <a:endParaRPr lang="en-US" dirty="0"/>
          </a:p>
        </p:txBody>
      </p:sp>
      <p:sp>
        <p:nvSpPr>
          <p:cNvPr id="3" name="Content Placeholder 2"/>
          <p:cNvSpPr>
            <a:spLocks noGrp="1"/>
          </p:cNvSpPr>
          <p:nvPr>
            <p:ph idx="1"/>
          </p:nvPr>
        </p:nvSpPr>
        <p:spPr>
          <a:xfrm>
            <a:off x="152400" y="1295400"/>
            <a:ext cx="8839200" cy="5562600"/>
          </a:xfrm>
        </p:spPr>
        <p:txBody>
          <a:bodyPr>
            <a:normAutofit fontScale="92500" lnSpcReduction="20000"/>
          </a:bodyPr>
          <a:lstStyle/>
          <a:p>
            <a:pPr algn="just"/>
            <a:r>
              <a:rPr lang="en-IN" dirty="0" smtClean="0"/>
              <a:t>A neutral stimulus is repeated paired with a stimulus that naturally elicits a particular response. The result is that eventually the neutral stimulus alone elicits the response.  e.g., Pavlov’s dogs.</a:t>
            </a:r>
            <a:endParaRPr lang="en-US" dirty="0" smtClean="0"/>
          </a:p>
          <a:p>
            <a:pPr algn="just"/>
            <a:r>
              <a:rPr lang="en-IN" b="1" dirty="0" smtClean="0"/>
              <a:t>Example:</a:t>
            </a:r>
            <a:r>
              <a:rPr lang="en-IN" dirty="0" smtClean="0"/>
              <a:t> Alcohol and Drug Addiction</a:t>
            </a:r>
            <a:endParaRPr lang="en-US" dirty="0" smtClean="0"/>
          </a:p>
          <a:p>
            <a:pPr lvl="0" algn="just"/>
            <a:r>
              <a:rPr lang="en-US" dirty="0" smtClean="0"/>
              <a:t>Classical Conditioning. Over time, substance abuse may become paired with money or paraphernalia, particular places (bars, places to buy drugs), particular people (drug-using associates, dealers), times of day or week (after work, weekends), feeling states (lonely, bored), and so on. </a:t>
            </a:r>
          </a:p>
          <a:p>
            <a:pPr algn="just"/>
            <a:r>
              <a:rPr lang="en-US" dirty="0" smtClean="0"/>
              <a:t>Eventually, exposure to those cues alone is sufficient to elicit very intense cravings or urges that are often followed by substance abuse</a:t>
            </a:r>
            <a:endParaRPr lang="en-US"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solidFill>
                  <a:srgbClr val="FFFF00"/>
                </a:solidFill>
              </a:rPr>
              <a:t>1.  CLASSICAL CONDITIONING</a:t>
            </a:r>
            <a:endParaRPr lang="en-US" dirty="0">
              <a:solidFill>
                <a:srgbClr val="FFFF00"/>
              </a:solidFill>
            </a:endParaRPr>
          </a:p>
        </p:txBody>
      </p:sp>
      <p:sp>
        <p:nvSpPr>
          <p:cNvPr id="3" name="Content Placeholder 2"/>
          <p:cNvSpPr>
            <a:spLocks noGrp="1"/>
          </p:cNvSpPr>
          <p:nvPr>
            <p:ph idx="1"/>
          </p:nvPr>
        </p:nvSpPr>
        <p:spPr/>
        <p:txBody>
          <a:bodyPr/>
          <a:lstStyle/>
          <a:p>
            <a:endParaRPr lang="en-US"/>
          </a:p>
        </p:txBody>
      </p:sp>
      <p:pic>
        <p:nvPicPr>
          <p:cNvPr id="1026" name="Picture 2" descr="E:\Behna\PG FINAL YEAR\MINE\psychiatry\pt 3rd year\03-12.gif"/>
          <p:cNvPicPr>
            <a:picLocks noChangeAspect="1" noChangeArrowheads="1"/>
          </p:cNvPicPr>
          <p:nvPr/>
        </p:nvPicPr>
        <p:blipFill>
          <a:blip r:embed="rId3"/>
          <a:srcRect/>
          <a:stretch>
            <a:fillRect/>
          </a:stretch>
        </p:blipFill>
        <p:spPr bwMode="auto">
          <a:xfrm>
            <a:off x="457200" y="1219200"/>
            <a:ext cx="8077200" cy="525780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dirty="0" smtClean="0">
                <a:solidFill>
                  <a:srgbClr val="FFFF00"/>
                </a:solidFill>
              </a:rPr>
              <a:t>2. </a:t>
            </a:r>
            <a:r>
              <a:rPr lang="en-US" b="1" dirty="0" smtClean="0">
                <a:solidFill>
                  <a:srgbClr val="FFFF00"/>
                </a:solidFill>
              </a:rPr>
              <a:t>OPERANT CONDITIONING</a:t>
            </a:r>
            <a:endParaRPr lang="en-US" dirty="0">
              <a:solidFill>
                <a:srgbClr val="FFFF00"/>
              </a:solidFill>
            </a:endParaRPr>
          </a:p>
        </p:txBody>
      </p:sp>
      <p:pic>
        <p:nvPicPr>
          <p:cNvPr id="1026" name="Picture 2" descr="E:\Behna\PG FINAL YEAR\MINE\psychiatry\pt 3rd year\operant-conditioning-cycle.png"/>
          <p:cNvPicPr>
            <a:picLocks noGrp="1" noChangeAspect="1" noChangeArrowheads="1"/>
          </p:cNvPicPr>
          <p:nvPr>
            <p:ph idx="1"/>
          </p:nvPr>
        </p:nvPicPr>
        <p:blipFill>
          <a:blip r:embed="rId3"/>
          <a:srcRect/>
          <a:stretch>
            <a:fillRect/>
          </a:stretch>
        </p:blipFill>
        <p:spPr bwMode="auto">
          <a:xfrm>
            <a:off x="685800" y="1219200"/>
            <a:ext cx="7772400" cy="5254003"/>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sychiatry\pt 3rd year\vintage-floral-frame-powerpoint-templat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solidFill>
                  <a:srgbClr val="FFFF00"/>
                </a:solidFill>
              </a:rPr>
              <a:t>3. SOCIAL LEARNING APPROACH</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Behavior is influenced by </a:t>
            </a:r>
            <a:r>
              <a:rPr lang="en-US" b="1" dirty="0" smtClean="0"/>
              <a:t>triadic reciprocal interaction among</a:t>
            </a:r>
            <a:r>
              <a:rPr lang="en-US" dirty="0" smtClean="0"/>
              <a:t> …</a:t>
            </a:r>
          </a:p>
          <a:p>
            <a:r>
              <a:rPr lang="en-US" dirty="0" smtClean="0"/>
              <a:t>- environment</a:t>
            </a:r>
          </a:p>
          <a:p>
            <a:r>
              <a:rPr lang="en-US" dirty="0" smtClean="0"/>
              <a:t>- personal factors (beliefs, preferences, etc.)</a:t>
            </a:r>
          </a:p>
          <a:p>
            <a:r>
              <a:rPr lang="en-US" dirty="0" smtClean="0"/>
              <a:t>- individual behavior</a:t>
            </a:r>
          </a:p>
          <a:p>
            <a:r>
              <a:rPr lang="en-US" dirty="0" smtClean="0"/>
              <a:t>-Capable of self-directed behavior change</a:t>
            </a:r>
          </a:p>
          <a:p>
            <a:r>
              <a:rPr lang="en-US" dirty="0" smtClean="0"/>
              <a:t>-Self-efficacy refers to the individual’s belief that they can change.</a:t>
            </a: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2281</TotalTime>
  <Words>1681</Words>
  <Application>Microsoft Office PowerPoint</Application>
  <PresentationFormat>On-screen Show (4:3)</PresentationFormat>
  <Paragraphs>144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BEHAVIOURAL THERAPY</vt:lpstr>
      <vt:lpstr>INTRODUCTION</vt:lpstr>
      <vt:lpstr>DEFINITION</vt:lpstr>
      <vt:lpstr>PowerPoint Presentation</vt:lpstr>
      <vt:lpstr>PowerPoint Presentation</vt:lpstr>
      <vt:lpstr>CLASSICAL CONDITIONING: </vt:lpstr>
      <vt:lpstr>1.  CLASSICAL CONDITIONING</vt:lpstr>
      <vt:lpstr>2. OPERANT CONDITIONING</vt:lpstr>
      <vt:lpstr>3. SOCIAL LEARNING APPROACH</vt:lpstr>
      <vt:lpstr>4. COGNITIVE BEHAVIOUR THERAPY</vt:lpstr>
      <vt:lpstr>PowerPoint Presentation</vt:lpstr>
      <vt:lpstr>A. SYSTEMATIC DESENSITIZATION</vt:lpstr>
      <vt:lpstr>PowerPoint Presentation</vt:lpstr>
      <vt:lpstr>PowerPoint Presentation</vt:lpstr>
      <vt:lpstr>PowerPoint Presentation</vt:lpstr>
      <vt:lpstr>PowerPoint Presentation</vt:lpstr>
      <vt:lpstr>PowerPoint Presentation</vt:lpstr>
      <vt:lpstr>B. FLOODING</vt:lpstr>
      <vt:lpstr>C. Aversion therapy: </vt:lpstr>
      <vt:lpstr>Overt sensitization</vt:lpstr>
      <vt:lpstr>PowerPoint Presentation</vt:lpstr>
      <vt:lpstr>D) Operant conditioning procedures for increasing adaptive behavior</vt:lpstr>
      <vt:lpstr>2)Token economy</vt:lpstr>
      <vt:lpstr>E) Operant conditioning procedures to teach new behavior </vt:lpstr>
      <vt:lpstr>PowerPoint Presentation</vt:lpstr>
      <vt:lpstr>PowerPoint Presentation</vt:lpstr>
      <vt:lpstr>F) Operant conditioning procedures for decreasing maladaptive behavior</vt:lpstr>
      <vt:lpstr>PowerPoint Presentation</vt:lpstr>
      <vt:lpstr>PowerPoint Presentation</vt:lpstr>
      <vt:lpstr>PowerPoint Presentation</vt:lpstr>
      <vt:lpstr>PowerPoint Presentation</vt:lpstr>
      <vt:lpstr>F) Assertiveness and social skill training</vt:lpstr>
      <vt:lpstr>PowerPoint Presentation</vt:lpstr>
      <vt:lpstr>PowerPoint Presentation</vt:lpstr>
      <vt:lpstr>M.C.Q.</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BEHAVIOURAL THERAPY</dc:title>
  <dc:creator>Bates</dc:creator>
  <cp:lastModifiedBy>xyz</cp:lastModifiedBy>
  <cp:revision>85</cp:revision>
  <dcterms:created xsi:type="dcterms:W3CDTF">2017-01-17T15:55:01Z</dcterms:created>
  <dcterms:modified xsi:type="dcterms:W3CDTF">2020-08-13T08:55:45Z</dcterms:modified>
</cp:coreProperties>
</file>