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notesMasterIdLst>
    <p:notesMasterId r:id="rId71"/>
  </p:notesMasterIdLst>
  <p:sldIdLst>
    <p:sldId id="256" r:id="rId2"/>
    <p:sldId id="32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326" r:id="rId43"/>
    <p:sldId id="297" r:id="rId44"/>
    <p:sldId id="298" r:id="rId45"/>
    <p:sldId id="299" r:id="rId46"/>
    <p:sldId id="300" r:id="rId47"/>
    <p:sldId id="301" r:id="rId48"/>
    <p:sldId id="302" r:id="rId49"/>
    <p:sldId id="304" r:id="rId50"/>
    <p:sldId id="305" r:id="rId51"/>
    <p:sldId id="306" r:id="rId52"/>
    <p:sldId id="324" r:id="rId53"/>
    <p:sldId id="307" r:id="rId54"/>
    <p:sldId id="308" r:id="rId55"/>
    <p:sldId id="309" r:id="rId56"/>
    <p:sldId id="310" r:id="rId57"/>
    <p:sldId id="312" r:id="rId58"/>
    <p:sldId id="313" r:id="rId59"/>
    <p:sldId id="314" r:id="rId60"/>
    <p:sldId id="315" r:id="rId61"/>
    <p:sldId id="316" r:id="rId62"/>
    <p:sldId id="317" r:id="rId63"/>
    <p:sldId id="318" r:id="rId64"/>
    <p:sldId id="319" r:id="rId65"/>
    <p:sldId id="327" r:id="rId66"/>
    <p:sldId id="323" r:id="rId67"/>
    <p:sldId id="320" r:id="rId68"/>
    <p:sldId id="321" r:id="rId69"/>
    <p:sldId id="32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85484" autoAdjust="0"/>
  </p:normalViewPr>
  <p:slideViewPr>
    <p:cSldViewPr>
      <p:cViewPr varScale="1">
        <p:scale>
          <a:sx n="63" d="100"/>
          <a:sy n="63" d="100"/>
        </p:scale>
        <p:origin x="157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ED1A0-BFBB-4E07-9E44-433CF52063A8}" type="datetimeFigureOut">
              <a:rPr lang="en-IN" smtClean="0"/>
              <a:pPr/>
              <a:t>13-08-2020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91E76-1EE6-4A15-B756-AB233E80EAF7}" type="slidenum">
              <a:rPr lang="en-IN" smtClean="0"/>
              <a:pPr/>
              <a:t>‹#›</a:t>
            </a:fld>
            <a:endParaRPr lang="en-IN"/>
          </a:p>
        </p:txBody>
      </p:sp>
    </p:spTree>
    <p:extLst>
      <p:ext uri="{BB962C8B-B14F-4D97-AF65-F5344CB8AC3E}">
        <p14:creationId xmlns:p14="http://schemas.microsoft.com/office/powerpoint/2010/main" val="191905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1</a:t>
            </a:fld>
            <a:endParaRPr lang="en-IN"/>
          </a:p>
        </p:txBody>
      </p:sp>
    </p:spTree>
    <p:extLst>
      <p:ext uri="{BB962C8B-B14F-4D97-AF65-F5344CB8AC3E}">
        <p14:creationId xmlns:p14="http://schemas.microsoft.com/office/powerpoint/2010/main" val="1722960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have came across to this word.</a:t>
            </a:r>
          </a:p>
          <a:p>
            <a:r>
              <a:rPr lang="en-US" dirty="0" smtClean="0"/>
              <a:t>It helps</a:t>
            </a:r>
            <a:r>
              <a:rPr lang="en-US" baseline="0" dirty="0" smtClean="0"/>
              <a:t> the individual to </a:t>
            </a:r>
            <a:r>
              <a:rPr lang="en-US" baseline="0" dirty="0" err="1" smtClean="0"/>
              <a:t>controll</a:t>
            </a:r>
            <a:r>
              <a:rPr lang="en-US" baseline="0" dirty="0" smtClean="0"/>
              <a:t> the physiological functions that are most difficult to control. E.g. in stroke patients muscle recovery.</a:t>
            </a:r>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40</a:t>
            </a:fld>
            <a:endParaRPr lang="en-IN"/>
          </a:p>
        </p:txBody>
      </p:sp>
    </p:spTree>
    <p:extLst>
      <p:ext uri="{BB962C8B-B14F-4D97-AF65-F5344CB8AC3E}">
        <p14:creationId xmlns:p14="http://schemas.microsoft.com/office/powerpoint/2010/main" val="402434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has been helpful in the management of pain </a:t>
            </a:r>
            <a:r>
              <a:rPr lang="en-US" dirty="0" err="1" smtClean="0"/>
              <a:t>dyspnea</a:t>
            </a:r>
            <a:r>
              <a:rPr lang="en-US" dirty="0" smtClean="0"/>
              <a:t>, anxiety and phobias</a:t>
            </a:r>
          </a:p>
          <a:p>
            <a:r>
              <a:rPr lang="en-US" dirty="0" smtClean="0"/>
              <a:t>Contraindicated in </a:t>
            </a:r>
            <a:r>
              <a:rPr lang="en-US" dirty="0" err="1" smtClean="0"/>
              <a:t>persn</a:t>
            </a:r>
            <a:r>
              <a:rPr lang="en-US" dirty="0" smtClean="0"/>
              <a:t> with </a:t>
            </a:r>
            <a:r>
              <a:rPr lang="en-US" dirty="0" err="1" smtClean="0"/>
              <a:t>cognitie</a:t>
            </a:r>
            <a:r>
              <a:rPr lang="en-US" dirty="0" smtClean="0"/>
              <a:t> </a:t>
            </a:r>
            <a:r>
              <a:rPr lang="en-US" dirty="0" err="1" smtClean="0"/>
              <a:t>impairement</a:t>
            </a:r>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45</a:t>
            </a:fld>
            <a:endParaRPr lang="en-IN"/>
          </a:p>
        </p:txBody>
      </p:sp>
    </p:spTree>
    <p:extLst>
      <p:ext uri="{BB962C8B-B14F-4D97-AF65-F5344CB8AC3E}">
        <p14:creationId xmlns:p14="http://schemas.microsoft.com/office/powerpoint/2010/main" val="1496179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 your body's constitution and the nature of foods are necessary to eat right for your type. When the body is in balance, it is in good health and is more resistance to disease and external evils.</a:t>
            </a:r>
            <a:endParaRPr lang="en-IN" dirty="0" smtClean="0"/>
          </a:p>
        </p:txBody>
      </p:sp>
      <p:sp>
        <p:nvSpPr>
          <p:cNvPr id="4" name="Slide Number Placeholder 3"/>
          <p:cNvSpPr>
            <a:spLocks noGrp="1"/>
          </p:cNvSpPr>
          <p:nvPr>
            <p:ph type="sldNum" sz="quarter" idx="10"/>
          </p:nvPr>
        </p:nvSpPr>
        <p:spPr/>
        <p:txBody>
          <a:bodyPr/>
          <a:lstStyle/>
          <a:p>
            <a:fld id="{8D791E76-1EE6-4A15-B756-AB233E80EAF7}" type="slidenum">
              <a:rPr lang="en-IN" smtClean="0"/>
              <a:pPr/>
              <a:t>51</a:t>
            </a:fld>
            <a:endParaRPr lang="en-IN"/>
          </a:p>
        </p:txBody>
      </p:sp>
    </p:spTree>
    <p:extLst>
      <p:ext uri="{BB962C8B-B14F-4D97-AF65-F5344CB8AC3E}">
        <p14:creationId xmlns:p14="http://schemas.microsoft.com/office/powerpoint/2010/main" val="272478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 Stone called his therapy 'polarity' because it balances the electromagnetic currents of energy, which flow backwards, and forwards between the positive and negative poles of the human body, which is like a living magnet. Without polarity we can have no life on this material plane, no energy flow, no breathing in and breathing out, no feelings of hot or cold, pleasure or pain, love or hate. For life to flow there must be poles for it to flow between, just as planet Earth needs it's North Pole and South Pole.</a:t>
            </a:r>
          </a:p>
          <a:p>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62</a:t>
            </a:fld>
            <a:endParaRPr lang="en-IN"/>
          </a:p>
        </p:txBody>
      </p:sp>
    </p:spTree>
    <p:extLst>
      <p:ext uri="{BB962C8B-B14F-4D97-AF65-F5344CB8AC3E}">
        <p14:creationId xmlns:p14="http://schemas.microsoft.com/office/powerpoint/2010/main" val="3346356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Shiatsu technique refers to the use of fingers and palm of one's hand to apply pressure to particular sections on the surface of the body for the purpose of correcting the imbalances of the body, and for maintaining and promoting health. It is also a method contributing to the healing of specific illnesses." </a:t>
            </a:r>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63</a:t>
            </a:fld>
            <a:endParaRPr lang="en-IN"/>
          </a:p>
        </p:txBody>
      </p:sp>
    </p:spTree>
    <p:extLst>
      <p:ext uri="{BB962C8B-B14F-4D97-AF65-F5344CB8AC3E}">
        <p14:creationId xmlns:p14="http://schemas.microsoft.com/office/powerpoint/2010/main" val="1609642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Attendance at religious events and services is sometimes linked with improvement of various health conditions such as heart disease, hypertension, stroke, colitis, uterine and other cancers, and overall health status. </a:t>
            </a:r>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66</a:t>
            </a:fld>
            <a:endParaRPr lang="en-IN"/>
          </a:p>
        </p:txBody>
      </p:sp>
    </p:spTree>
    <p:extLst>
      <p:ext uri="{BB962C8B-B14F-4D97-AF65-F5344CB8AC3E}">
        <p14:creationId xmlns:p14="http://schemas.microsoft.com/office/powerpoint/2010/main" val="219837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In many societies, especially In rural areas, there are cultural links to the traditional medical systems. Hence it is easier for the rural folk to accept It. </a:t>
            </a:r>
            <a:endParaRPr lang="en-IN" dirty="0" smtClean="0"/>
          </a:p>
          <a:p>
            <a:pPr lvl="0"/>
            <a:r>
              <a:rPr lang="en-US" dirty="0" smtClean="0"/>
              <a:t>The simplicity of these practices also attract some people. </a:t>
            </a:r>
            <a:endParaRPr lang="en-IN" dirty="0" smtClean="0"/>
          </a:p>
          <a:p>
            <a:pPr lvl="0"/>
            <a:r>
              <a:rPr lang="en-US" dirty="0" smtClean="0"/>
              <a:t>There are some Individuals that have religious or philosophical aversion to certain western medical practices. </a:t>
            </a:r>
            <a:endParaRPr lang="en-IN" dirty="0" smtClean="0"/>
          </a:p>
          <a:p>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67</a:t>
            </a:fld>
            <a:endParaRPr lang="en-IN"/>
          </a:p>
        </p:txBody>
      </p:sp>
    </p:spTree>
    <p:extLst>
      <p:ext uri="{BB962C8B-B14F-4D97-AF65-F5344CB8AC3E}">
        <p14:creationId xmlns:p14="http://schemas.microsoft.com/office/powerpoint/2010/main" val="18027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According to the tradition, Lord Shiva conveyed the knowledge of medicine to his wife </a:t>
            </a:r>
            <a:r>
              <a:rPr lang="en-US" sz="1200" dirty="0" err="1" smtClean="0"/>
              <a:t>Parvati</a:t>
            </a:r>
            <a:r>
              <a:rPr lang="en-US" sz="1200" dirty="0" smtClean="0"/>
              <a:t>. The knowledge was passed from her to Nandi and finally it was given to the </a:t>
            </a:r>
            <a:r>
              <a:rPr lang="en-US" sz="1200" dirty="0" err="1" smtClean="0"/>
              <a:t>Siddhas</a:t>
            </a:r>
            <a:r>
              <a:rPr lang="en-US" sz="1200" dirty="0" smtClean="0"/>
              <a:t>. The word </a:t>
            </a:r>
            <a:r>
              <a:rPr lang="en-US" sz="1200" dirty="0" err="1" smtClean="0"/>
              <a:t>Siddha</a:t>
            </a:r>
            <a:r>
              <a:rPr lang="en-US" sz="1200" dirty="0" smtClean="0"/>
              <a:t> denotes one who has achieved some extraordinary powers (</a:t>
            </a:r>
            <a:r>
              <a:rPr lang="en-US" sz="1200" dirty="0" err="1" smtClean="0"/>
              <a:t>siddhi</a:t>
            </a:r>
            <a:r>
              <a:rPr lang="en-US" sz="1200" dirty="0" smtClean="0"/>
              <a:t>). This achievement was related to the discipline of mind and its superiority over body, and was accomplished through both yoga and medicine. Thus </a:t>
            </a:r>
            <a:r>
              <a:rPr lang="en-US" sz="1200" dirty="0" err="1" smtClean="0"/>
              <a:t>siddhars</a:t>
            </a:r>
            <a:r>
              <a:rPr lang="en-US" sz="1200" dirty="0" smtClean="0"/>
              <a:t> (practitioners of </a:t>
            </a:r>
            <a:r>
              <a:rPr lang="en-US" sz="1200" dirty="0" err="1" smtClean="0"/>
              <a:t>Siddha</a:t>
            </a:r>
            <a:r>
              <a:rPr lang="en-US" sz="1200" dirty="0" smtClean="0"/>
              <a:t>) became the symbols of psychosomatic perfection and so the </a:t>
            </a:r>
            <a:r>
              <a:rPr lang="en-US" sz="1200" dirty="0" err="1" smtClean="0"/>
              <a:t>Siddha</a:t>
            </a:r>
            <a:r>
              <a:rPr lang="en-US" sz="1200" dirty="0" smtClean="0"/>
              <a:t> medicine became a combination of medicine and yoga. </a:t>
            </a:r>
            <a:endParaRPr lang="en-IN" dirty="0" smtClean="0"/>
          </a:p>
          <a:p>
            <a:r>
              <a:rPr lang="en-US" sz="1200" kern="1200" dirty="0" smtClean="0">
                <a:solidFill>
                  <a:schemeClr val="tx1"/>
                </a:solidFill>
                <a:latin typeface="+mn-lt"/>
                <a:ea typeface="+mn-ea"/>
                <a:cs typeface="+mn-cs"/>
              </a:rPr>
              <a:t> </a:t>
            </a:r>
            <a:endParaRPr lang="en-IN" sz="1200"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19</a:t>
            </a:fld>
            <a:endParaRPr lang="en-IN"/>
          </a:p>
        </p:txBody>
      </p:sp>
    </p:spTree>
    <p:extLst>
      <p:ext uri="{BB962C8B-B14F-4D97-AF65-F5344CB8AC3E}">
        <p14:creationId xmlns:p14="http://schemas.microsoft.com/office/powerpoint/2010/main" val="305624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21</a:t>
            </a:fld>
            <a:endParaRPr lang="en-IN"/>
          </a:p>
        </p:txBody>
      </p:sp>
    </p:spTree>
    <p:extLst>
      <p:ext uri="{BB962C8B-B14F-4D97-AF65-F5344CB8AC3E}">
        <p14:creationId xmlns:p14="http://schemas.microsoft.com/office/powerpoint/2010/main" val="353072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indications?</a:t>
            </a:r>
          </a:p>
          <a:p>
            <a:r>
              <a:rPr lang="en-US" dirty="0" smtClean="0"/>
              <a:t>In</a:t>
            </a:r>
            <a:r>
              <a:rPr lang="en-US" baseline="0" dirty="0" smtClean="0"/>
              <a:t> what conditions meditations are effective?</a:t>
            </a:r>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30</a:t>
            </a:fld>
            <a:endParaRPr lang="en-IN"/>
          </a:p>
        </p:txBody>
      </p:sp>
    </p:spTree>
    <p:extLst>
      <p:ext uri="{BB962C8B-B14F-4D97-AF65-F5344CB8AC3E}">
        <p14:creationId xmlns:p14="http://schemas.microsoft.com/office/powerpoint/2010/main" val="131285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Precautions should be taken to alter the dose of medicines.</a:t>
            </a:r>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31</a:t>
            </a:fld>
            <a:endParaRPr lang="en-IN"/>
          </a:p>
        </p:txBody>
      </p:sp>
    </p:spTree>
    <p:extLst>
      <p:ext uri="{BB962C8B-B14F-4D97-AF65-F5344CB8AC3E}">
        <p14:creationId xmlns:p14="http://schemas.microsoft.com/office/powerpoint/2010/main" val="279109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therapy will lead the person</a:t>
            </a:r>
            <a:r>
              <a:rPr lang="en-US" baseline="0" dirty="0" smtClean="0"/>
              <a:t> to relaxing state.</a:t>
            </a:r>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32</a:t>
            </a:fld>
            <a:endParaRPr lang="en-IN"/>
          </a:p>
        </p:txBody>
      </p:sp>
    </p:spTree>
    <p:extLst>
      <p:ext uri="{BB962C8B-B14F-4D97-AF65-F5344CB8AC3E}">
        <p14:creationId xmlns:p14="http://schemas.microsoft.com/office/powerpoint/2010/main" val="23050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an emerging therapy in our health care system.</a:t>
            </a:r>
          </a:p>
          <a:p>
            <a:r>
              <a:rPr lang="en-US" dirty="0" smtClean="0"/>
              <a:t>It can be provided by trained personal because structured knowledge</a:t>
            </a:r>
            <a:r>
              <a:rPr lang="en-US" baseline="0" dirty="0" smtClean="0"/>
              <a:t> is require to know what kind of music can be provided in what condition.</a:t>
            </a:r>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34</a:t>
            </a:fld>
            <a:endParaRPr lang="en-IN"/>
          </a:p>
        </p:txBody>
      </p:sp>
    </p:spTree>
    <p:extLst>
      <p:ext uri="{BB962C8B-B14F-4D97-AF65-F5344CB8AC3E}">
        <p14:creationId xmlns:p14="http://schemas.microsoft.com/office/powerpoint/2010/main" val="296750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the process of incorporating</a:t>
            </a:r>
            <a:r>
              <a:rPr lang="en-US" baseline="0" dirty="0" smtClean="0"/>
              <a:t> the power of mind to assist the body to heal, to maintain the health and to relax by involving all senses,. Touch taste smell, light sound</a:t>
            </a:r>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35</a:t>
            </a:fld>
            <a:endParaRPr lang="en-IN"/>
          </a:p>
        </p:txBody>
      </p:sp>
    </p:spTree>
    <p:extLst>
      <p:ext uri="{BB962C8B-B14F-4D97-AF65-F5344CB8AC3E}">
        <p14:creationId xmlns:p14="http://schemas.microsoft.com/office/powerpoint/2010/main" val="88260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91E76-1EE6-4A15-B756-AB233E80EAF7}" type="slidenum">
              <a:rPr lang="en-IN" smtClean="0"/>
              <a:pPr/>
              <a:t>36</a:t>
            </a:fld>
            <a:endParaRPr lang="en-IN"/>
          </a:p>
        </p:txBody>
      </p:sp>
    </p:spTree>
    <p:extLst>
      <p:ext uri="{BB962C8B-B14F-4D97-AF65-F5344CB8AC3E}">
        <p14:creationId xmlns:p14="http://schemas.microsoft.com/office/powerpoint/2010/main" val="177221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l">
              <a:defRPr sz="4500">
                <a:solidFill>
                  <a:schemeClr val="tx2"/>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l">
              <a:buNone/>
              <a:defRPr sz="1800">
                <a:solidFill>
                  <a:schemeClr val="accent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E4C766-0B29-414D-98D3-8776DED5AFD8}" type="datetime1">
              <a:rPr lang="en-US" smtClean="0"/>
              <a:t>13-Aug-20</a:t>
            </a:fld>
            <a:endParaRPr lang="en-US"/>
          </a:p>
        </p:txBody>
      </p:sp>
      <p:sp>
        <p:nvSpPr>
          <p:cNvPr id="5" name="Footer Placeholder 4"/>
          <p:cNvSpPr>
            <a:spLocks noGrp="1"/>
          </p:cNvSpPr>
          <p:nvPr>
            <p:ph type="ftr" sz="quarter" idx="11"/>
          </p:nvPr>
        </p:nvSpPr>
        <p:spPr/>
        <p:txBody>
          <a:bodyPr/>
          <a:lstStyle/>
          <a:p>
            <a:r>
              <a:rPr lang="en-US" smtClean="0"/>
              <a:t>Mrs. Parita Maru, Assistant professor, Dept of OBG Nsg, SNC, SVDU </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326476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8B2C9-B163-4C52-965C-FF6F7C628FC1}" type="datetime1">
              <a:rPr lang="en-US" smtClean="0"/>
              <a:t>13-Aug-20</a:t>
            </a:fld>
            <a:endParaRPr lang="en-IN"/>
          </a:p>
        </p:txBody>
      </p:sp>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
        <p:nvSpPr>
          <p:cNvPr id="6" name="Slide Number Placeholder 5"/>
          <p:cNvSpPr>
            <a:spLocks noGrp="1"/>
          </p:cNvSpPr>
          <p:nvPr>
            <p:ph type="sldNum" sz="quarter" idx="12"/>
          </p:nvPr>
        </p:nvSpPr>
        <p:spPr/>
        <p:txBody>
          <a:bodyPr/>
          <a:lstStyle/>
          <a:p>
            <a:fld id="{2D8C9575-C671-4FD5-9837-4C41945BC94D}" type="slidenum">
              <a:rPr lang="en-IN" smtClean="0"/>
              <a:pPr/>
              <a:t>‹#›</a:t>
            </a:fld>
            <a:endParaRPr lang="en-IN"/>
          </a:p>
        </p:txBody>
      </p:sp>
    </p:spTree>
    <p:extLst>
      <p:ext uri="{BB962C8B-B14F-4D97-AF65-F5344CB8AC3E}">
        <p14:creationId xmlns:p14="http://schemas.microsoft.com/office/powerpoint/2010/main" val="292838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72BE0-2EEF-4854-B717-3B7FA2FE5ECC}" type="datetime1">
              <a:rPr lang="en-US" smtClean="0"/>
              <a:t>13-Aug-20</a:t>
            </a:fld>
            <a:endParaRPr lang="en-IN"/>
          </a:p>
        </p:txBody>
      </p:sp>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
        <p:nvSpPr>
          <p:cNvPr id="6" name="Slide Number Placeholder 5"/>
          <p:cNvSpPr>
            <a:spLocks noGrp="1"/>
          </p:cNvSpPr>
          <p:nvPr>
            <p:ph type="sldNum" sz="quarter" idx="12"/>
          </p:nvPr>
        </p:nvSpPr>
        <p:spPr/>
        <p:txBody>
          <a:bodyPr/>
          <a:lstStyle/>
          <a:p>
            <a:fld id="{2D8C9575-C671-4FD5-9837-4C41945BC94D}" type="slidenum">
              <a:rPr lang="en-IN" smtClean="0"/>
              <a:pPr/>
              <a:t>‹#›</a:t>
            </a:fld>
            <a:endParaRPr lang="en-IN"/>
          </a:p>
        </p:txBody>
      </p:sp>
    </p:spTree>
    <p:extLst>
      <p:ext uri="{BB962C8B-B14F-4D97-AF65-F5344CB8AC3E}">
        <p14:creationId xmlns:p14="http://schemas.microsoft.com/office/powerpoint/2010/main" val="214014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1A2D4-CE86-4036-A383-616FB2495F93}" type="datetime1">
              <a:rPr lang="en-US" smtClean="0"/>
              <a:t>13-Aug-20</a:t>
            </a:fld>
            <a:endParaRPr lang="en-IN"/>
          </a:p>
        </p:txBody>
      </p:sp>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
        <p:nvSpPr>
          <p:cNvPr id="6" name="Slide Number Placeholder 5"/>
          <p:cNvSpPr>
            <a:spLocks noGrp="1"/>
          </p:cNvSpPr>
          <p:nvPr>
            <p:ph type="sldNum" sz="quarter" idx="12"/>
          </p:nvPr>
        </p:nvSpPr>
        <p:spPr/>
        <p:txBody>
          <a:bodyPr/>
          <a:lstStyle/>
          <a:p>
            <a:fld id="{2D8C9575-C671-4FD5-9837-4C41945BC94D}" type="slidenum">
              <a:rPr lang="en-IN" smtClean="0"/>
              <a:pPr/>
              <a:t>‹#›</a:t>
            </a:fld>
            <a:endParaRPr lang="en-IN"/>
          </a:p>
        </p:txBody>
      </p:sp>
    </p:spTree>
    <p:extLst>
      <p:ext uri="{BB962C8B-B14F-4D97-AF65-F5344CB8AC3E}">
        <p14:creationId xmlns:p14="http://schemas.microsoft.com/office/powerpoint/2010/main" val="360655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876DE-1A72-433D-B6B4-8ED7A8D86ED9}" type="datetime1">
              <a:rPr lang="en-US" smtClean="0"/>
              <a:t>13-Aug-20</a:t>
            </a:fld>
            <a:endParaRPr lang="en-US"/>
          </a:p>
        </p:txBody>
      </p:sp>
      <p:sp>
        <p:nvSpPr>
          <p:cNvPr id="5" name="Footer Placeholder 4"/>
          <p:cNvSpPr>
            <a:spLocks noGrp="1"/>
          </p:cNvSpPr>
          <p:nvPr>
            <p:ph type="ftr" sz="quarter" idx="11"/>
          </p:nvPr>
        </p:nvSpPr>
        <p:spPr/>
        <p:txBody>
          <a:bodyPr/>
          <a:lstStyle/>
          <a:p>
            <a:r>
              <a:rPr lang="en-US" smtClean="0"/>
              <a:t>Mrs. Parita Maru, Assistant professor, Dept of OBG Nsg, SNC, SVDU </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134154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6F789B-5B8F-47BC-B404-B48D01227A14}" type="datetime1">
              <a:rPr lang="en-US" smtClean="0"/>
              <a:t>13-Aug-20</a:t>
            </a:fld>
            <a:endParaRPr lang="en-IN"/>
          </a:p>
        </p:txBody>
      </p:sp>
      <p:sp>
        <p:nvSpPr>
          <p:cNvPr id="6" name="Footer Placeholder 5"/>
          <p:cNvSpPr>
            <a:spLocks noGrp="1"/>
          </p:cNvSpPr>
          <p:nvPr>
            <p:ph type="ftr" sz="quarter" idx="11"/>
          </p:nvPr>
        </p:nvSpPr>
        <p:spPr/>
        <p:txBody>
          <a:bodyPr/>
          <a:lstStyle/>
          <a:p>
            <a:r>
              <a:rPr lang="en-IN" smtClean="0"/>
              <a:t>Mrs. Parita Maru, Assistant professor, Dept of OBG Nsg, SNC, SVDU </a:t>
            </a:r>
            <a:endParaRPr lang="en-IN"/>
          </a:p>
        </p:txBody>
      </p:sp>
      <p:sp>
        <p:nvSpPr>
          <p:cNvPr id="7" name="Slide Number Placeholder 6"/>
          <p:cNvSpPr>
            <a:spLocks noGrp="1"/>
          </p:cNvSpPr>
          <p:nvPr>
            <p:ph type="sldNum" sz="quarter" idx="12"/>
          </p:nvPr>
        </p:nvSpPr>
        <p:spPr/>
        <p:txBody>
          <a:bodyPr/>
          <a:lstStyle/>
          <a:p>
            <a:fld id="{2D8C9575-C671-4FD5-9837-4C41945BC94D}" type="slidenum">
              <a:rPr lang="en-IN" smtClean="0"/>
              <a:pPr/>
              <a:t>‹#›</a:t>
            </a:fld>
            <a:endParaRPr lang="en-IN"/>
          </a:p>
        </p:txBody>
      </p:sp>
    </p:spTree>
    <p:extLst>
      <p:ext uri="{BB962C8B-B14F-4D97-AF65-F5344CB8AC3E}">
        <p14:creationId xmlns:p14="http://schemas.microsoft.com/office/powerpoint/2010/main" val="403582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6"/>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2248" y="1489075"/>
            <a:ext cx="386834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2248" y="2193926"/>
            <a:ext cx="386834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384A4-F899-47BD-817A-6EDC43779289}" type="datetime1">
              <a:rPr lang="en-US" smtClean="0"/>
              <a:t>13-Aug-20</a:t>
            </a:fld>
            <a:endParaRPr lang="en-IN"/>
          </a:p>
        </p:txBody>
      </p:sp>
      <p:sp>
        <p:nvSpPr>
          <p:cNvPr id="8" name="Footer Placeholder 7"/>
          <p:cNvSpPr>
            <a:spLocks noGrp="1"/>
          </p:cNvSpPr>
          <p:nvPr>
            <p:ph type="ftr" sz="quarter" idx="11"/>
          </p:nvPr>
        </p:nvSpPr>
        <p:spPr/>
        <p:txBody>
          <a:bodyPr/>
          <a:lstStyle/>
          <a:p>
            <a:r>
              <a:rPr lang="en-IN" smtClean="0"/>
              <a:t>Mrs. Parita Maru, Assistant professor, Dept of OBG Nsg, SNC, SVDU </a:t>
            </a:r>
            <a:endParaRPr lang="en-IN"/>
          </a:p>
        </p:txBody>
      </p:sp>
      <p:sp>
        <p:nvSpPr>
          <p:cNvPr id="9" name="Slide Number Placeholder 8"/>
          <p:cNvSpPr>
            <a:spLocks noGrp="1"/>
          </p:cNvSpPr>
          <p:nvPr>
            <p:ph type="sldNum" sz="quarter" idx="12"/>
          </p:nvPr>
        </p:nvSpPr>
        <p:spPr/>
        <p:txBody>
          <a:bodyPr/>
          <a:lstStyle/>
          <a:p>
            <a:fld id="{2D8C9575-C671-4FD5-9837-4C41945BC94D}" type="slidenum">
              <a:rPr lang="en-IN" smtClean="0"/>
              <a:pPr/>
              <a:t>‹#›</a:t>
            </a:fld>
            <a:endParaRPr lang="en-IN"/>
          </a:p>
        </p:txBody>
      </p:sp>
    </p:spTree>
    <p:extLst>
      <p:ext uri="{BB962C8B-B14F-4D97-AF65-F5344CB8AC3E}">
        <p14:creationId xmlns:p14="http://schemas.microsoft.com/office/powerpoint/2010/main" val="24488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092DF3-AED8-449F-99CD-2075FC4D4A51}" type="datetime1">
              <a:rPr lang="en-US" smtClean="0"/>
              <a:t>13-Aug-20</a:t>
            </a:fld>
            <a:endParaRPr lang="en-IN"/>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
        <p:nvSpPr>
          <p:cNvPr id="5" name="Slide Number Placeholder 4"/>
          <p:cNvSpPr>
            <a:spLocks noGrp="1"/>
          </p:cNvSpPr>
          <p:nvPr>
            <p:ph type="sldNum" sz="quarter" idx="12"/>
          </p:nvPr>
        </p:nvSpPr>
        <p:spPr/>
        <p:txBody>
          <a:bodyPr/>
          <a:lstStyle/>
          <a:p>
            <a:fld id="{2D8C9575-C671-4FD5-9837-4C41945BC94D}" type="slidenum">
              <a:rPr lang="en-IN" smtClean="0"/>
              <a:pPr/>
              <a:t>‹#›</a:t>
            </a:fld>
            <a:endParaRPr lang="en-IN"/>
          </a:p>
        </p:txBody>
      </p:sp>
    </p:spTree>
    <p:extLst>
      <p:ext uri="{BB962C8B-B14F-4D97-AF65-F5344CB8AC3E}">
        <p14:creationId xmlns:p14="http://schemas.microsoft.com/office/powerpoint/2010/main" val="89416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A7000-053D-4272-B41D-4587669E0EAE}" type="datetime1">
              <a:rPr lang="en-US" smtClean="0"/>
              <a:t>13-Aug-20</a:t>
            </a:fld>
            <a:endParaRPr lang="en-IN"/>
          </a:p>
        </p:txBody>
      </p:sp>
      <p:sp>
        <p:nvSpPr>
          <p:cNvPr id="3" name="Footer Placeholder 2"/>
          <p:cNvSpPr>
            <a:spLocks noGrp="1"/>
          </p:cNvSpPr>
          <p:nvPr>
            <p:ph type="ftr" sz="quarter" idx="11"/>
          </p:nvPr>
        </p:nvSpPr>
        <p:spPr/>
        <p:txBody>
          <a:bodyPr/>
          <a:lstStyle/>
          <a:p>
            <a:r>
              <a:rPr lang="en-IN" smtClean="0"/>
              <a:t>Mrs. Parita Maru, Assistant professor, Dept of OBG Nsg, SNC, SVDU </a:t>
            </a:r>
            <a:endParaRPr lang="en-IN"/>
          </a:p>
        </p:txBody>
      </p:sp>
      <p:sp>
        <p:nvSpPr>
          <p:cNvPr id="4" name="Slide Number Placeholder 3"/>
          <p:cNvSpPr>
            <a:spLocks noGrp="1"/>
          </p:cNvSpPr>
          <p:nvPr>
            <p:ph type="sldNum" sz="quarter" idx="12"/>
          </p:nvPr>
        </p:nvSpPr>
        <p:spPr/>
        <p:txBody>
          <a:bodyPr/>
          <a:lstStyle/>
          <a:p>
            <a:fld id="{2D8C9575-C671-4FD5-9837-4C41945BC94D}" type="slidenum">
              <a:rPr lang="en-IN" smtClean="0"/>
              <a:pPr/>
              <a:t>‹#›</a:t>
            </a:fld>
            <a:endParaRPr lang="en-IN"/>
          </a:p>
        </p:txBody>
      </p:sp>
    </p:spTree>
    <p:extLst>
      <p:ext uri="{BB962C8B-B14F-4D97-AF65-F5344CB8AC3E}">
        <p14:creationId xmlns:p14="http://schemas.microsoft.com/office/powerpoint/2010/main" val="113170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9CFCF-B531-458B-AFAF-4204361B60BA}" type="datetime1">
              <a:rPr lang="en-US" smtClean="0"/>
              <a:t>13-Aug-20</a:t>
            </a:fld>
            <a:endParaRPr lang="en-IN"/>
          </a:p>
        </p:txBody>
      </p:sp>
      <p:sp>
        <p:nvSpPr>
          <p:cNvPr id="6" name="Footer Placeholder 5"/>
          <p:cNvSpPr>
            <a:spLocks noGrp="1"/>
          </p:cNvSpPr>
          <p:nvPr>
            <p:ph type="ftr" sz="quarter" idx="11"/>
          </p:nvPr>
        </p:nvSpPr>
        <p:spPr/>
        <p:txBody>
          <a:bodyPr/>
          <a:lstStyle/>
          <a:p>
            <a:r>
              <a:rPr lang="en-IN" smtClean="0"/>
              <a:t>Mrs. Parita Maru, Assistant professor, Dept of OBG Nsg, SNC, SVDU </a:t>
            </a:r>
            <a:endParaRPr lang="en-IN"/>
          </a:p>
        </p:txBody>
      </p:sp>
      <p:sp>
        <p:nvSpPr>
          <p:cNvPr id="7" name="Slide Number Placeholder 6"/>
          <p:cNvSpPr>
            <a:spLocks noGrp="1"/>
          </p:cNvSpPr>
          <p:nvPr>
            <p:ph type="sldNum" sz="quarter" idx="12"/>
          </p:nvPr>
        </p:nvSpPr>
        <p:spPr/>
        <p:txBody>
          <a:bodyPr/>
          <a:lstStyle/>
          <a:p>
            <a:fld id="{2D8C9575-C671-4FD5-9837-4C41945BC94D}" type="slidenum">
              <a:rPr lang="en-IN" smtClean="0"/>
              <a:pPr/>
              <a:t>‹#›</a:t>
            </a:fld>
            <a:endParaRPr lang="en-IN"/>
          </a:p>
        </p:txBody>
      </p:sp>
    </p:spTree>
    <p:extLst>
      <p:ext uri="{BB962C8B-B14F-4D97-AF65-F5344CB8AC3E}">
        <p14:creationId xmlns:p14="http://schemas.microsoft.com/office/powerpoint/2010/main" val="329491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C1258-7ADA-4782-94A3-B3D80CA13455}" type="datetime1">
              <a:rPr lang="en-US" smtClean="0"/>
              <a:t>13-Aug-20</a:t>
            </a:fld>
            <a:endParaRPr lang="en-IN"/>
          </a:p>
        </p:txBody>
      </p:sp>
      <p:sp>
        <p:nvSpPr>
          <p:cNvPr id="6" name="Footer Placeholder 5"/>
          <p:cNvSpPr>
            <a:spLocks noGrp="1"/>
          </p:cNvSpPr>
          <p:nvPr>
            <p:ph type="ftr" sz="quarter" idx="11"/>
          </p:nvPr>
        </p:nvSpPr>
        <p:spPr/>
        <p:txBody>
          <a:bodyPr/>
          <a:lstStyle/>
          <a:p>
            <a:r>
              <a:rPr lang="en-IN" smtClean="0"/>
              <a:t>Mrs. Parita Maru, Assistant professor, Dept of OBG Nsg, SNC, SVDU </a:t>
            </a:r>
            <a:endParaRPr lang="en-IN"/>
          </a:p>
        </p:txBody>
      </p:sp>
      <p:sp>
        <p:nvSpPr>
          <p:cNvPr id="7" name="Slide Number Placeholder 6"/>
          <p:cNvSpPr>
            <a:spLocks noGrp="1"/>
          </p:cNvSpPr>
          <p:nvPr>
            <p:ph type="sldNum" sz="quarter" idx="12"/>
          </p:nvPr>
        </p:nvSpPr>
        <p:spPr/>
        <p:txBody>
          <a:bodyPr/>
          <a:lstStyle/>
          <a:p>
            <a:fld id="{2D8C9575-C671-4FD5-9837-4C41945BC94D}" type="slidenum">
              <a:rPr lang="en-IN" smtClean="0"/>
              <a:pPr/>
              <a:t>‹#›</a:t>
            </a:fld>
            <a:endParaRPr lang="en-IN"/>
          </a:p>
        </p:txBody>
      </p:sp>
    </p:spTree>
    <p:extLst>
      <p:ext uri="{BB962C8B-B14F-4D97-AF65-F5344CB8AC3E}">
        <p14:creationId xmlns:p14="http://schemas.microsoft.com/office/powerpoint/2010/main" val="106995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lumMod val="75000"/>
                    <a:lumOff val="25000"/>
                  </a:schemeClr>
                </a:solidFill>
              </a:defRPr>
            </a:lvl1pPr>
          </a:lstStyle>
          <a:p>
            <a:fld id="{8461B17A-A5A5-4806-83CF-FB0AD4EAFBD2}" type="datetime1">
              <a:rPr lang="en-US" smtClean="0"/>
              <a:t>13-Aug-20</a:t>
            </a:fld>
            <a:endParaRPr lang="en-IN"/>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lumMod val="75000"/>
                    <a:lumOff val="25000"/>
                  </a:schemeClr>
                </a:solidFill>
              </a:defRPr>
            </a:lvl1pPr>
          </a:lstStyle>
          <a:p>
            <a:r>
              <a:rPr lang="en-IN" smtClean="0"/>
              <a:t>Mrs. Parita Maru, Assistant professor, Dept of OBG Nsg, SNC, SVDU </a:t>
            </a:r>
            <a:endParaRPr lang="en-IN"/>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2D8C9575-C671-4FD5-9837-4C41945BC94D}" type="slidenum">
              <a:rPr lang="en-IN" smtClean="0"/>
              <a:pPr/>
              <a:t>‹#›</a:t>
            </a:fld>
            <a:endParaRPr lang="en-IN"/>
          </a:p>
        </p:txBody>
      </p:sp>
    </p:spTree>
    <p:extLst>
      <p:ext uri="{BB962C8B-B14F-4D97-AF65-F5344CB8AC3E}">
        <p14:creationId xmlns:p14="http://schemas.microsoft.com/office/powerpoint/2010/main" val="1819714987"/>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Serial_dilution" TargetMode="External"/><Relationship Id="rId2" Type="http://schemas.openxmlformats.org/officeDocument/2006/relationships/hyperlink" Target="http://en.wikipedia.org/wiki/Homeopathy"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72" y="4515526"/>
            <a:ext cx="3672408" cy="1721786"/>
          </a:xfrm>
        </p:spPr>
        <p:txBody>
          <a:bodyPr>
            <a:normAutofit/>
          </a:bodyPr>
          <a:lstStyle/>
          <a:p>
            <a:r>
              <a:rPr lang="en-US" sz="2800" b="1" dirty="0" smtClean="0">
                <a:ln w="10541" cmpd="sng">
                  <a:solidFill>
                    <a:schemeClr val="accent1">
                      <a:shade val="88000"/>
                      <a:satMod val="110000"/>
                    </a:schemeClr>
                  </a:solidFill>
                  <a:prstDash val="solid"/>
                </a:ln>
                <a:solidFill>
                  <a:srgbClr val="FF0000"/>
                </a:solidFill>
                <a:latin typeface="Algerian" panose="04020705040A02060702" pitchFamily="82" charset="0"/>
              </a:rPr>
              <a:t>PRESENTED BY</a:t>
            </a:r>
            <a:r>
              <a:rPr lang="en-US" sz="2800" b="1" dirty="0">
                <a:ln w="10541" cmpd="sng">
                  <a:solidFill>
                    <a:schemeClr val="accent1">
                      <a:shade val="88000"/>
                      <a:satMod val="110000"/>
                    </a:schemeClr>
                  </a:solidFill>
                  <a:prstDash val="solid"/>
                </a:ln>
                <a:solidFill>
                  <a:srgbClr val="FF0000"/>
                </a:solidFill>
                <a:latin typeface="Algerian" panose="04020705040A02060702" pitchFamily="82" charset="0"/>
              </a:rPr>
              <a:t>:</a:t>
            </a:r>
            <a:endParaRPr lang="en-US" sz="2800" b="1" dirty="0" smtClean="0">
              <a:ln w="10541" cmpd="sng">
                <a:solidFill>
                  <a:schemeClr val="accent1">
                    <a:shade val="88000"/>
                    <a:satMod val="110000"/>
                  </a:schemeClr>
                </a:solidFill>
                <a:prstDash val="solid"/>
              </a:ln>
              <a:solidFill>
                <a:srgbClr val="FF0000"/>
              </a:solidFill>
              <a:latin typeface="Algerian" panose="04020705040A02060702" pitchFamily="82" charset="0"/>
            </a:endParaRPr>
          </a:p>
          <a:p>
            <a:r>
              <a:rPr lang="en-US" sz="2800" b="1" dirty="0" smtClean="0">
                <a:ln w="10541" cmpd="sng">
                  <a:solidFill>
                    <a:schemeClr val="accent1">
                      <a:shade val="88000"/>
                      <a:satMod val="110000"/>
                    </a:schemeClr>
                  </a:solidFill>
                  <a:prstDash val="solid"/>
                </a:ln>
                <a:solidFill>
                  <a:srgbClr val="FF0000"/>
                </a:solidFill>
                <a:latin typeface="Algerian" panose="04020705040A02060702" pitchFamily="82" charset="0"/>
              </a:rPr>
              <a:t>PARITA JAYSWAL</a:t>
            </a:r>
          </a:p>
          <a:p>
            <a:endParaRPr lang="en-IN" sz="2800" b="1" dirty="0">
              <a:ln w="10541" cmpd="sng">
                <a:solidFill>
                  <a:schemeClr val="accent1">
                    <a:shade val="88000"/>
                    <a:satMod val="110000"/>
                  </a:schemeClr>
                </a:solidFill>
                <a:prstDash val="solid"/>
              </a:ln>
              <a:solidFill>
                <a:srgbClr val="FF0000"/>
              </a:solidFill>
              <a:latin typeface="Algerian" panose="04020705040A02060702" pitchFamily="82" charset="0"/>
            </a:endParaRPr>
          </a:p>
        </p:txBody>
      </p:sp>
      <p:pic>
        <p:nvPicPr>
          <p:cNvPr id="4098" name="Picture 2" descr="C:\Users\Disha\Desktop\storage\M.SC.1ST YR\ANP\New Folder (2)\content of alternative modalities\images\imagesCA75OWV8.jpg"/>
          <p:cNvPicPr>
            <a:picLocks noChangeAspect="1" noChangeArrowheads="1"/>
          </p:cNvPicPr>
          <p:nvPr/>
        </p:nvPicPr>
        <p:blipFill>
          <a:blip r:embed="rId3"/>
          <a:srcRect/>
          <a:stretch>
            <a:fillRect/>
          </a:stretch>
        </p:blipFill>
        <p:spPr bwMode="auto">
          <a:xfrm>
            <a:off x="395536" y="2220546"/>
            <a:ext cx="2952328" cy="4608512"/>
          </a:xfrm>
          <a:prstGeom prst="rect">
            <a:avLst/>
          </a:prstGeom>
          <a:noFill/>
        </p:spPr>
      </p:pic>
      <p:sp>
        <p:nvSpPr>
          <p:cNvPr id="6" name="TextBox 5"/>
          <p:cNvSpPr txBox="1"/>
          <p:nvPr/>
        </p:nvSpPr>
        <p:spPr>
          <a:xfrm>
            <a:off x="35496" y="404664"/>
            <a:ext cx="6480720" cy="1815882"/>
          </a:xfrm>
          <a:prstGeom prst="rect">
            <a:avLst/>
          </a:prstGeom>
          <a:noFill/>
        </p:spPr>
        <p:txBody>
          <a:bodyPr wrap="square" rtlCol="0">
            <a:spAutoFit/>
          </a:bodyPr>
          <a:lstStyle/>
          <a:p>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oper Black" panose="0208090404030B020404" pitchFamily="18" charset="0"/>
              </a:rPr>
              <a:t>Altenative</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oper Black" panose="0208090404030B020404" pitchFamily="18" charset="0"/>
              </a:rPr>
              <a:t> modalities of care, alternative system of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oper Black" panose="0208090404030B020404" pitchFamily="18" charset="0"/>
              </a:rPr>
              <a:t>heaLth</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oper Black" panose="0208090404030B020404" pitchFamily="18" charset="0"/>
              </a:rPr>
              <a:t> </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oper Black" panose="0208090404030B020404" pitchFamily="18" charset="0"/>
              </a:rPr>
              <a:t>and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oper Black" panose="0208090404030B020404" pitchFamily="18" charset="0"/>
              </a:rPr>
              <a:t>complimentory</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oper Black" panose="0208090404030B020404" pitchFamily="18" charset="0"/>
              </a:rPr>
              <a:t> therapy</a:t>
            </a:r>
            <a:endParaRPr lang="en-US" sz="2800" dirty="0">
              <a:latin typeface="Cooper Black" panose="0208090404030B020404" pitchFamily="18" charset="0"/>
            </a:endParaRPr>
          </a:p>
        </p:txBody>
      </p:sp>
      <p:pic>
        <p:nvPicPr>
          <p:cNvPr id="5" name="Picture 4" descr="suv_logo"/>
          <p:cNvPicPr>
            <a:picLocks noChangeAspect="1" noChangeArrowheads="1"/>
          </p:cNvPicPr>
          <p:nvPr/>
        </p:nvPicPr>
        <p:blipFill>
          <a:blip r:embed="rId4"/>
          <a:srcRect/>
          <a:stretch>
            <a:fillRect/>
          </a:stretch>
        </p:blipFill>
        <p:spPr bwMode="auto">
          <a:xfrm>
            <a:off x="7781752" y="116632"/>
            <a:ext cx="1182736" cy="1296144"/>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
        <p:nvSpPr>
          <p:cNvPr id="2" name="Footer Placeholder 1"/>
          <p:cNvSpPr>
            <a:spLocks noGrp="1"/>
          </p:cNvSpPr>
          <p:nvPr>
            <p:ph type="ftr" sz="quarter" idx="11"/>
          </p:nvPr>
        </p:nvSpPr>
        <p:spPr/>
        <p:txBody>
          <a:bodyPr/>
          <a:lstStyle/>
          <a:p>
            <a:r>
              <a:rPr lang="en-US" dirty="0" smtClean="0"/>
              <a:t>Mrs. </a:t>
            </a:r>
            <a:r>
              <a:rPr lang="en-US" dirty="0" err="1" smtClean="0"/>
              <a:t>Parita</a:t>
            </a:r>
            <a:r>
              <a:rPr lang="en-US" dirty="0" smtClean="0"/>
              <a:t> </a:t>
            </a:r>
            <a:r>
              <a:rPr lang="en-US" dirty="0" err="1" smtClean="0"/>
              <a:t>Maru</a:t>
            </a:r>
            <a:r>
              <a:rPr lang="en-US" dirty="0" smtClean="0"/>
              <a:t>, Assistant professor, </a:t>
            </a:r>
            <a:r>
              <a:rPr lang="en-US" dirty="0" err="1" smtClean="0"/>
              <a:t>Dept</a:t>
            </a:r>
            <a:r>
              <a:rPr lang="en-US" dirty="0" smtClean="0"/>
              <a:t> of OBG </a:t>
            </a:r>
            <a:r>
              <a:rPr lang="en-US" dirty="0" err="1" smtClean="0"/>
              <a:t>Nsg</a:t>
            </a:r>
            <a:r>
              <a:rPr lang="en-US" dirty="0" smtClean="0"/>
              <a:t>, SNC, SVDU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en-US" dirty="0" smtClean="0"/>
              <a:t>indications</a:t>
            </a:r>
            <a:endParaRPr lang="en-IN" dirty="0"/>
          </a:p>
        </p:txBody>
      </p:sp>
      <p:sp>
        <p:nvSpPr>
          <p:cNvPr id="3" name="Content Placeholder 2"/>
          <p:cNvSpPr>
            <a:spLocks noGrp="1"/>
          </p:cNvSpPr>
          <p:nvPr>
            <p:ph idx="1"/>
          </p:nvPr>
        </p:nvSpPr>
        <p:spPr>
          <a:xfrm>
            <a:off x="457200" y="1124744"/>
            <a:ext cx="7931224" cy="7128792"/>
          </a:xfrm>
        </p:spPr>
        <p:txBody>
          <a:bodyPr>
            <a:normAutofit/>
          </a:bodyPr>
          <a:lstStyle/>
          <a:p>
            <a:r>
              <a:rPr lang="en-US" dirty="0" err="1" smtClean="0"/>
              <a:t>Ayurvedic</a:t>
            </a:r>
            <a:r>
              <a:rPr lang="en-US" dirty="0" smtClean="0"/>
              <a:t> treatment is non-invasive and non-toxic, so it can be used safely as an alternative therapy or alongside conventional therapies.</a:t>
            </a:r>
            <a:endParaRPr lang="en-IN" dirty="0" smtClean="0"/>
          </a:p>
          <a:p>
            <a:r>
              <a:rPr lang="en-US" dirty="0" err="1" smtClean="0"/>
              <a:t>Ayurveda</a:t>
            </a:r>
            <a:r>
              <a:rPr lang="en-US" dirty="0" smtClean="0"/>
              <a:t> has been used to treat acne, allergies, asthma, anxiety, arthritis, chronic fatigue syndrome, colds, colitis, constipation, depression, diabetes, flu, heart disease, hypertension, immune problems, inflammation, insomnia, nervous disorders, obesity, skin problems, and ulcers.</a:t>
            </a:r>
            <a:endParaRPr lang="en-IN" dirty="0" smtClean="0"/>
          </a:p>
          <a:p>
            <a:endParaRPr lang="en-IN" dirty="0"/>
          </a:p>
        </p:txBody>
      </p:sp>
      <p:pic>
        <p:nvPicPr>
          <p:cNvPr id="98306" name="Picture 2" descr="C:\Users\Disha\Desktop\storage\M.SC.1ST YR\ANP\New Folder (2)\content of alternative modalities\images\imagesCAU5EW0Q.jpg"/>
          <p:cNvPicPr>
            <a:picLocks noChangeAspect="1" noChangeArrowheads="1"/>
          </p:cNvPicPr>
          <p:nvPr/>
        </p:nvPicPr>
        <p:blipFill>
          <a:blip r:embed="rId2"/>
          <a:srcRect/>
          <a:stretch>
            <a:fillRect/>
          </a:stretch>
        </p:blipFill>
        <p:spPr bwMode="auto">
          <a:xfrm>
            <a:off x="179512" y="4581128"/>
            <a:ext cx="3744416" cy="2276872"/>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052736"/>
          </a:xfrm>
        </p:spPr>
        <p:txBody>
          <a:bodyPr>
            <a:normAutofit fontScale="90000"/>
          </a:bodyPr>
          <a:lstStyle/>
          <a:p>
            <a:r>
              <a:rPr lang="en-US" b="1" dirty="0" smtClean="0"/>
              <a:t>Constitution (</a:t>
            </a:r>
            <a:r>
              <a:rPr lang="en-US" b="1" dirty="0" err="1" smtClean="0"/>
              <a:t>Prakriti</a:t>
            </a:r>
            <a:r>
              <a:rPr lang="en-US" b="1" dirty="0" smtClean="0"/>
              <a:t>) and health</a:t>
            </a:r>
            <a:r>
              <a:rPr lang="en-IN" dirty="0" smtClean="0"/>
              <a:t/>
            </a:r>
            <a:br>
              <a:rPr lang="en-IN" dirty="0" smtClean="0"/>
            </a:br>
            <a:endParaRPr lang="en-IN" dirty="0"/>
          </a:p>
        </p:txBody>
      </p:sp>
      <p:sp>
        <p:nvSpPr>
          <p:cNvPr id="3" name="Content Placeholder 2"/>
          <p:cNvSpPr>
            <a:spLocks noGrp="1"/>
          </p:cNvSpPr>
          <p:nvPr>
            <p:ph idx="1"/>
          </p:nvPr>
        </p:nvSpPr>
        <p:spPr>
          <a:xfrm>
            <a:off x="179512" y="620688"/>
            <a:ext cx="8496944" cy="5853264"/>
          </a:xfrm>
        </p:spPr>
        <p:txBody>
          <a:bodyPr>
            <a:noAutofit/>
          </a:bodyPr>
          <a:lstStyle/>
          <a:p>
            <a:r>
              <a:rPr lang="en-US" sz="2000" b="1" dirty="0" err="1" smtClean="0"/>
              <a:t>Vata</a:t>
            </a:r>
            <a:r>
              <a:rPr lang="en-US" sz="2000" b="1" dirty="0" smtClean="0"/>
              <a:t> </a:t>
            </a:r>
            <a:r>
              <a:rPr lang="en-US" sz="2000" b="1" dirty="0" err="1" smtClean="0"/>
              <a:t>dosha</a:t>
            </a:r>
            <a:r>
              <a:rPr lang="en-US" sz="2000" b="1" dirty="0" smtClean="0"/>
              <a:t>;</a:t>
            </a:r>
            <a:endParaRPr lang="en-IN" sz="2000" dirty="0" smtClean="0"/>
          </a:p>
          <a:p>
            <a:pPr lvl="0"/>
            <a:r>
              <a:rPr lang="en-US" sz="2000" dirty="0" smtClean="0"/>
              <a:t>combination of the elements space and air.</a:t>
            </a:r>
            <a:endParaRPr lang="en-IN" sz="2000" dirty="0" smtClean="0"/>
          </a:p>
          <a:p>
            <a:pPr lvl="0"/>
            <a:r>
              <a:rPr lang="en-US" sz="2000" dirty="0" smtClean="0"/>
              <a:t>Most powerful </a:t>
            </a:r>
            <a:r>
              <a:rPr lang="en-US" sz="2000" dirty="0" err="1" smtClean="0"/>
              <a:t>dosha</a:t>
            </a:r>
            <a:r>
              <a:rPr lang="en-US" sz="2000" dirty="0" smtClean="0"/>
              <a:t> because it controls very basic body processes such as cell division, the heart, breathing, and the mind </a:t>
            </a:r>
            <a:endParaRPr lang="en-IN" sz="2000" dirty="0" smtClean="0"/>
          </a:p>
          <a:p>
            <a:pPr lvl="0">
              <a:spcBef>
                <a:spcPts val="0"/>
              </a:spcBef>
            </a:pPr>
            <a:r>
              <a:rPr lang="en-US" sz="2000" dirty="0" smtClean="0"/>
              <a:t>People with </a:t>
            </a:r>
            <a:r>
              <a:rPr lang="en-US" sz="2000" dirty="0" err="1" smtClean="0"/>
              <a:t>vata</a:t>
            </a:r>
            <a:r>
              <a:rPr lang="en-US" sz="2000" dirty="0" smtClean="0"/>
              <a:t> </a:t>
            </a:r>
            <a:r>
              <a:rPr lang="en-US" sz="2000" dirty="0" err="1" smtClean="0"/>
              <a:t>dosha</a:t>
            </a:r>
            <a:r>
              <a:rPr lang="en-US" sz="2000" dirty="0" smtClean="0"/>
              <a:t> are more susceptible to skin, neurological and mental diseases.</a:t>
            </a:r>
            <a:endParaRPr lang="en-IN" sz="2000" dirty="0" smtClean="0"/>
          </a:p>
          <a:p>
            <a:pPr lvl="0">
              <a:spcBef>
                <a:spcPts val="0"/>
              </a:spcBef>
              <a:buNone/>
            </a:pPr>
            <a:endParaRPr lang="en-IN" sz="1000" dirty="0" smtClean="0"/>
          </a:p>
          <a:p>
            <a:pPr>
              <a:spcBef>
                <a:spcPts val="0"/>
              </a:spcBef>
            </a:pPr>
            <a:r>
              <a:rPr lang="en-US" sz="2000" b="1" dirty="0" err="1" smtClean="0"/>
              <a:t>Pitta</a:t>
            </a:r>
            <a:r>
              <a:rPr lang="en-US" sz="2000" b="1" dirty="0" smtClean="0"/>
              <a:t> </a:t>
            </a:r>
            <a:r>
              <a:rPr lang="en-US" sz="2000" b="1" dirty="0" err="1" smtClean="0"/>
              <a:t>dosha</a:t>
            </a:r>
            <a:r>
              <a:rPr lang="en-US" sz="2000" b="1" dirty="0" smtClean="0"/>
              <a:t>: </a:t>
            </a:r>
            <a:endParaRPr lang="en-IN" sz="2000" dirty="0" smtClean="0"/>
          </a:p>
          <a:p>
            <a:pPr lvl="0"/>
            <a:r>
              <a:rPr lang="en-US" sz="2000" dirty="0" smtClean="0"/>
              <a:t>Elements fire and water. </a:t>
            </a:r>
            <a:endParaRPr lang="en-IN" sz="2000" dirty="0" smtClean="0"/>
          </a:p>
          <a:p>
            <a:pPr lvl="0"/>
            <a:r>
              <a:rPr lang="en-US" sz="2000" dirty="0" smtClean="0"/>
              <a:t>Control hormones and the digestive system. </a:t>
            </a:r>
            <a:endParaRPr lang="en-IN" sz="2000" dirty="0" smtClean="0"/>
          </a:p>
          <a:p>
            <a:pPr lvl="0"/>
            <a:r>
              <a:rPr lang="en-US" sz="2000" dirty="0" smtClean="0"/>
              <a:t>People with </a:t>
            </a:r>
            <a:r>
              <a:rPr lang="en-US" sz="2000" dirty="0" err="1" smtClean="0"/>
              <a:t>Pitta</a:t>
            </a:r>
            <a:r>
              <a:rPr lang="en-US" sz="2000" dirty="0" smtClean="0"/>
              <a:t> are more susceptible to heart diseases and arthritis.</a:t>
            </a:r>
          </a:p>
          <a:p>
            <a:pPr lvl="0"/>
            <a:endParaRPr lang="en-IN" sz="300" dirty="0" smtClean="0"/>
          </a:p>
          <a:p>
            <a:r>
              <a:rPr lang="en-US" sz="2000" b="1" dirty="0" err="1" smtClean="0"/>
              <a:t>Kapha</a:t>
            </a:r>
            <a:r>
              <a:rPr lang="en-US" sz="2000" b="1" dirty="0" smtClean="0"/>
              <a:t> </a:t>
            </a:r>
            <a:r>
              <a:rPr lang="en-US" sz="2000" b="1" dirty="0" err="1" smtClean="0"/>
              <a:t>dosha</a:t>
            </a:r>
            <a:r>
              <a:rPr lang="en-US" sz="2000" b="1" dirty="0" smtClean="0"/>
              <a:t>: </a:t>
            </a:r>
            <a:endParaRPr lang="en-IN" sz="2000" dirty="0" smtClean="0"/>
          </a:p>
          <a:p>
            <a:pPr lvl="0"/>
            <a:r>
              <a:rPr lang="en-US" sz="2000" dirty="0" smtClean="0"/>
              <a:t>Elements water and earth </a:t>
            </a:r>
            <a:endParaRPr lang="en-IN" sz="2000" dirty="0" smtClean="0"/>
          </a:p>
          <a:p>
            <a:pPr lvl="0"/>
            <a:r>
              <a:rPr lang="en-US" sz="2000" dirty="0" smtClean="0"/>
              <a:t>Help to keep up strength and immunity and to control growth </a:t>
            </a:r>
            <a:endParaRPr lang="en-IN" sz="2000" dirty="0" smtClean="0"/>
          </a:p>
          <a:p>
            <a:pPr lvl="0"/>
            <a:r>
              <a:rPr lang="en-US" sz="2000" dirty="0" smtClean="0"/>
              <a:t>People with </a:t>
            </a:r>
            <a:r>
              <a:rPr lang="en-US" sz="2000" dirty="0" err="1" smtClean="0"/>
              <a:t>kapha</a:t>
            </a:r>
            <a:r>
              <a:rPr lang="en-US" sz="2000" dirty="0" smtClean="0"/>
              <a:t> </a:t>
            </a:r>
            <a:r>
              <a:rPr lang="en-US" sz="2000" dirty="0" err="1" smtClean="0"/>
              <a:t>dosha</a:t>
            </a:r>
            <a:r>
              <a:rPr lang="en-US" sz="2000" dirty="0" smtClean="0"/>
              <a:t> are more susceptible to gallbladder problems, stomach ulcers, and respiratory illnesses such as asthma.</a:t>
            </a:r>
            <a:endParaRPr lang="en-IN" sz="2000" dirty="0" smtClean="0"/>
          </a:p>
          <a:p>
            <a:endParaRPr lang="en-IN" sz="2000" dirty="0" smtClean="0"/>
          </a:p>
          <a:p>
            <a:endParaRPr lang="en-IN" sz="2000"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Concept and Principles </a:t>
            </a:r>
            <a:r>
              <a:rPr lang="en-IN" dirty="0" smtClean="0"/>
              <a:t/>
            </a:r>
            <a:br>
              <a:rPr lang="en-IN" dirty="0" smtClean="0"/>
            </a:br>
            <a:endParaRPr lang="en-IN" dirty="0"/>
          </a:p>
        </p:txBody>
      </p:sp>
      <p:sp>
        <p:nvSpPr>
          <p:cNvPr id="3" name="Content Placeholder 2"/>
          <p:cNvSpPr>
            <a:spLocks noGrp="1"/>
          </p:cNvSpPr>
          <p:nvPr>
            <p:ph idx="1"/>
          </p:nvPr>
        </p:nvSpPr>
        <p:spPr>
          <a:xfrm>
            <a:off x="457200" y="1052736"/>
            <a:ext cx="8219256" cy="5805264"/>
          </a:xfrm>
        </p:spPr>
        <p:txBody>
          <a:bodyPr>
            <a:normAutofit lnSpcReduction="10000"/>
          </a:bodyPr>
          <a:lstStyle/>
          <a:p>
            <a:pPr lvl="0"/>
            <a:r>
              <a:rPr lang="en-US" b="1" dirty="0" smtClean="0"/>
              <a:t>The Body Matrix </a:t>
            </a:r>
            <a:endParaRPr lang="en-IN" dirty="0" smtClean="0"/>
          </a:p>
          <a:p>
            <a:pPr>
              <a:buNone/>
            </a:pPr>
            <a:r>
              <a:rPr lang="en-US" dirty="0" smtClean="0"/>
              <a:t>    The living man is a conglomeration of three </a:t>
            </a:r>
            <a:r>
              <a:rPr lang="en-US" dirty="0" err="1" smtClean="0"/>
              <a:t>humours</a:t>
            </a:r>
            <a:r>
              <a:rPr lang="en-US" dirty="0" smtClean="0"/>
              <a:t> (</a:t>
            </a:r>
            <a:r>
              <a:rPr lang="en-US" dirty="0" err="1" smtClean="0"/>
              <a:t>Vata</a:t>
            </a:r>
            <a:r>
              <a:rPr lang="en-US" dirty="0" smtClean="0"/>
              <a:t>, </a:t>
            </a:r>
            <a:r>
              <a:rPr lang="en-US" dirty="0" err="1" smtClean="0"/>
              <a:t>Pitta</a:t>
            </a:r>
            <a:r>
              <a:rPr lang="en-US" dirty="0" smtClean="0"/>
              <a:t> &amp;</a:t>
            </a:r>
            <a:r>
              <a:rPr lang="en-US" dirty="0" err="1" smtClean="0"/>
              <a:t>Kapha</a:t>
            </a:r>
            <a:r>
              <a:rPr lang="en-US" dirty="0" smtClean="0"/>
              <a:t>), seven basic tissues (Rasa, </a:t>
            </a:r>
            <a:r>
              <a:rPr lang="en-US" dirty="0" err="1" smtClean="0"/>
              <a:t>Rakta</a:t>
            </a:r>
            <a:r>
              <a:rPr lang="en-US" dirty="0" smtClean="0"/>
              <a:t>, Mansa, </a:t>
            </a:r>
            <a:r>
              <a:rPr lang="en-US" dirty="0" err="1" smtClean="0"/>
              <a:t>Meda</a:t>
            </a:r>
            <a:r>
              <a:rPr lang="en-US" dirty="0" smtClean="0"/>
              <a:t>, </a:t>
            </a:r>
            <a:r>
              <a:rPr lang="en-US" dirty="0" err="1" smtClean="0"/>
              <a:t>Asthi</a:t>
            </a:r>
            <a:r>
              <a:rPr lang="en-US" dirty="0" smtClean="0"/>
              <a:t>, </a:t>
            </a:r>
            <a:r>
              <a:rPr lang="en-US" dirty="0" err="1" smtClean="0"/>
              <a:t>Majja</a:t>
            </a:r>
            <a:r>
              <a:rPr lang="en-US" dirty="0" smtClean="0"/>
              <a:t> &amp; </a:t>
            </a:r>
            <a:r>
              <a:rPr lang="en-US" dirty="0" err="1" smtClean="0"/>
              <a:t>Shukra</a:t>
            </a:r>
            <a:r>
              <a:rPr lang="en-US" dirty="0" smtClean="0"/>
              <a:t>) and the waste products of the body such as </a:t>
            </a:r>
            <a:r>
              <a:rPr lang="en-US" dirty="0" err="1" smtClean="0"/>
              <a:t>faeces</a:t>
            </a:r>
            <a:r>
              <a:rPr lang="en-US" dirty="0" smtClean="0"/>
              <a:t>, urine and sweat. Thus the total body matrix comprises of the </a:t>
            </a:r>
            <a:r>
              <a:rPr lang="en-US" dirty="0" err="1" smtClean="0"/>
              <a:t>humours</a:t>
            </a:r>
            <a:r>
              <a:rPr lang="en-US" dirty="0" smtClean="0"/>
              <a:t>, the tissues and the waste products of the body</a:t>
            </a:r>
            <a:r>
              <a:rPr lang="en-US" b="1" dirty="0" smtClean="0"/>
              <a:t>.</a:t>
            </a:r>
          </a:p>
          <a:p>
            <a:pPr lvl="0"/>
            <a:r>
              <a:rPr lang="en-US" b="1" dirty="0" err="1" smtClean="0"/>
              <a:t>Panchamahabhutas</a:t>
            </a:r>
            <a:r>
              <a:rPr lang="en-US" b="1" dirty="0" smtClean="0"/>
              <a:t> </a:t>
            </a:r>
            <a:endParaRPr lang="en-IN" dirty="0" smtClean="0"/>
          </a:p>
          <a:p>
            <a:r>
              <a:rPr lang="en-US" dirty="0" smtClean="0"/>
              <a:t> composed of five basic elements (</a:t>
            </a:r>
            <a:r>
              <a:rPr lang="en-US" dirty="0" err="1" smtClean="0"/>
              <a:t>Panchamahabhutas</a:t>
            </a:r>
            <a:r>
              <a:rPr lang="en-US" dirty="0" smtClean="0"/>
              <a:t>) namely, earth, water, fire, air and vacuum(ether).</a:t>
            </a:r>
          </a:p>
          <a:p>
            <a:pPr lvl="0"/>
            <a:r>
              <a:rPr lang="en-US" b="1" dirty="0" smtClean="0"/>
              <a:t>Health and Sickness</a:t>
            </a:r>
            <a:endParaRPr lang="en-IN" dirty="0" smtClean="0"/>
          </a:p>
          <a:p>
            <a:r>
              <a:rPr lang="en-US" dirty="0" smtClean="0"/>
              <a:t>Health or sickness depends on the presence or absence of a balanced state of the total body matrix including the balance between its different constituents</a:t>
            </a:r>
          </a:p>
          <a:p>
            <a:pPr lvl="0"/>
            <a:r>
              <a:rPr lang="en-US" b="1" dirty="0" smtClean="0"/>
              <a:t>Treatment</a:t>
            </a:r>
            <a:endParaRPr lang="en-IN" dirty="0" smtClean="0"/>
          </a:p>
          <a:p>
            <a:r>
              <a:rPr lang="en-US" dirty="0" err="1" smtClean="0"/>
              <a:t>Panchkarma</a:t>
            </a:r>
            <a:r>
              <a:rPr lang="en-US" dirty="0" smtClean="0"/>
              <a:t> procedures, medicines, suitable diet, activity and regimen for restoring the balance and strengthening the body mechanisms to prevent or minimize future occurrence of the disease.</a:t>
            </a:r>
            <a:endParaRPr lang="en-IN" dirty="0" smtClean="0"/>
          </a:p>
          <a:p>
            <a:endParaRPr lang="en-IN" dirty="0" smtClean="0"/>
          </a:p>
          <a:p>
            <a:endParaRPr lang="en-IN" dirty="0" smtClean="0"/>
          </a:p>
          <a:p>
            <a:endParaRPr lang="en-US" b="1" dirty="0" smtClean="0"/>
          </a:p>
          <a:p>
            <a:pPr>
              <a:buNone/>
            </a:pPr>
            <a:endParaRPr lang="en-US" b="1" dirty="0" smtClean="0"/>
          </a:p>
          <a:p>
            <a:pPr>
              <a:buNone/>
            </a:pPr>
            <a:endParaRPr lang="en-US" b="1" dirty="0" smtClean="0"/>
          </a:p>
          <a:p>
            <a:pPr>
              <a:buNone/>
            </a:pPr>
            <a:endParaRPr lang="en-US" b="1" dirty="0" smtClean="0"/>
          </a:p>
          <a:p>
            <a:pPr>
              <a:buNone/>
            </a:pPr>
            <a:endParaRPr lang="en-IN" dirty="0" smtClean="0"/>
          </a:p>
          <a:p>
            <a:pPr>
              <a:buNone/>
            </a:pPr>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Treatment </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pPr>
              <a:buNone/>
            </a:pPr>
            <a:r>
              <a:rPr lang="en-US" b="1" dirty="0" smtClean="0"/>
              <a:t> </a:t>
            </a:r>
            <a:endParaRPr lang="en-IN" dirty="0" smtClean="0"/>
          </a:p>
          <a:p>
            <a:pPr lvl="0"/>
            <a:r>
              <a:rPr lang="en-US" dirty="0" err="1" smtClean="0"/>
              <a:t>Shodhana</a:t>
            </a:r>
            <a:r>
              <a:rPr lang="en-US" dirty="0" smtClean="0"/>
              <a:t> therapy (Purification Treatment) </a:t>
            </a:r>
            <a:endParaRPr lang="en-IN" dirty="0" smtClean="0"/>
          </a:p>
          <a:p>
            <a:pPr lvl="0"/>
            <a:r>
              <a:rPr lang="en-US" dirty="0" err="1" smtClean="0"/>
              <a:t>Shamana</a:t>
            </a:r>
            <a:r>
              <a:rPr lang="en-US" dirty="0" smtClean="0"/>
              <a:t> therapy (Palliative Treatment) </a:t>
            </a:r>
            <a:endParaRPr lang="en-IN" dirty="0" smtClean="0"/>
          </a:p>
          <a:p>
            <a:pPr lvl="0"/>
            <a:r>
              <a:rPr lang="en-US" dirty="0" err="1" smtClean="0"/>
              <a:t>Pathya</a:t>
            </a:r>
            <a:r>
              <a:rPr lang="en-US" dirty="0" smtClean="0"/>
              <a:t> </a:t>
            </a:r>
            <a:r>
              <a:rPr lang="en-US" dirty="0" err="1" smtClean="0"/>
              <a:t>Vyavastha</a:t>
            </a:r>
            <a:r>
              <a:rPr lang="en-US" dirty="0" smtClean="0"/>
              <a:t> (Prescription of diet and activity) </a:t>
            </a:r>
            <a:endParaRPr lang="en-IN" dirty="0" smtClean="0"/>
          </a:p>
          <a:p>
            <a:pPr lvl="0"/>
            <a:r>
              <a:rPr lang="en-US" dirty="0" err="1" smtClean="0"/>
              <a:t>Nidan</a:t>
            </a:r>
            <a:r>
              <a:rPr lang="en-US" dirty="0" smtClean="0"/>
              <a:t> </a:t>
            </a:r>
            <a:r>
              <a:rPr lang="en-US" dirty="0" err="1" smtClean="0"/>
              <a:t>Parivarjan</a:t>
            </a:r>
            <a:r>
              <a:rPr lang="en-US" dirty="0" smtClean="0"/>
              <a:t> (Avoidance of disease causing and aggravating factors) </a:t>
            </a:r>
            <a:endParaRPr lang="en-IN" dirty="0" smtClean="0"/>
          </a:p>
          <a:p>
            <a:pPr lvl="0"/>
            <a:r>
              <a:rPr lang="en-US" dirty="0" err="1" smtClean="0"/>
              <a:t>Satvavajaya</a:t>
            </a:r>
            <a:r>
              <a:rPr lang="en-US" dirty="0" smtClean="0"/>
              <a:t>(Psychotherapy) </a:t>
            </a:r>
            <a:endParaRPr lang="en-IN" dirty="0" smtClean="0"/>
          </a:p>
          <a:p>
            <a:pPr lvl="0"/>
            <a:r>
              <a:rPr lang="en-US" dirty="0" err="1" smtClean="0"/>
              <a:t>Rasayana</a:t>
            </a:r>
            <a:r>
              <a:rPr lang="en-US" dirty="0" smtClean="0"/>
              <a:t> therapy(use of </a:t>
            </a:r>
            <a:r>
              <a:rPr lang="en-US" dirty="0" err="1" smtClean="0"/>
              <a:t>immunomodulators</a:t>
            </a:r>
            <a:r>
              <a:rPr lang="en-US" dirty="0" smtClean="0"/>
              <a:t> and rejuvenation medicines)  </a:t>
            </a: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pic>
        <p:nvPicPr>
          <p:cNvPr id="5" name="Picture 4" descr="suv_logo"/>
          <p:cNvPicPr>
            <a:picLocks noChangeAspect="1" noChangeArrowheads="1"/>
          </p:cNvPicPr>
          <p:nvPr/>
        </p:nvPicPr>
        <p:blipFill>
          <a:blip r:embed="rId2"/>
          <a:srcRect/>
          <a:stretch>
            <a:fillRect/>
          </a:stretch>
        </p:blipFill>
        <p:spPr bwMode="auto">
          <a:xfrm>
            <a:off x="7781752" y="116632"/>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normAutofit fontScale="90000"/>
          </a:bodyPr>
          <a:lstStyle/>
          <a:p>
            <a:pPr lvl="0"/>
            <a:r>
              <a:rPr lang="en-US" b="1" dirty="0" smtClean="0"/>
              <a:t>YOGA: </a:t>
            </a:r>
            <a:r>
              <a:rPr lang="en-IN" dirty="0" smtClean="0"/>
              <a:t/>
            </a:r>
            <a:br>
              <a:rPr lang="en-IN" dirty="0" smtClean="0"/>
            </a:br>
            <a:endParaRPr lang="en-IN" dirty="0"/>
          </a:p>
        </p:txBody>
      </p:sp>
      <p:sp>
        <p:nvSpPr>
          <p:cNvPr id="3" name="Content Placeholder 2"/>
          <p:cNvSpPr>
            <a:spLocks noGrp="1"/>
          </p:cNvSpPr>
          <p:nvPr>
            <p:ph idx="1"/>
          </p:nvPr>
        </p:nvSpPr>
        <p:spPr>
          <a:xfrm>
            <a:off x="457200" y="764704"/>
            <a:ext cx="7467600" cy="5709248"/>
          </a:xfrm>
        </p:spPr>
        <p:txBody>
          <a:bodyPr>
            <a:normAutofit/>
          </a:bodyPr>
          <a:lstStyle/>
          <a:p>
            <a:pPr lvl="0"/>
            <a:r>
              <a:rPr lang="en-US" b="1" dirty="0" smtClean="0"/>
              <a:t>YOGA: </a:t>
            </a:r>
            <a:endParaRPr lang="en-IN" dirty="0" smtClean="0"/>
          </a:p>
          <a:p>
            <a:r>
              <a:rPr lang="en-US" dirty="0" smtClean="0"/>
              <a:t>Derived from Sanskrit word: </a:t>
            </a:r>
            <a:r>
              <a:rPr lang="en-US" dirty="0" err="1" smtClean="0"/>
              <a:t>Yuj</a:t>
            </a:r>
            <a:r>
              <a:rPr lang="en-US" dirty="0" smtClean="0"/>
              <a:t>- to unite or to control.</a:t>
            </a:r>
            <a:endParaRPr lang="en-IN" dirty="0" smtClean="0"/>
          </a:p>
          <a:p>
            <a:r>
              <a:rPr lang="en-US" dirty="0" smtClean="0"/>
              <a:t>includes postures (asana), breathing exercises (</a:t>
            </a:r>
            <a:r>
              <a:rPr lang="en-US" dirty="0" err="1" smtClean="0"/>
              <a:t>pranayama</a:t>
            </a:r>
            <a:r>
              <a:rPr lang="en-US" dirty="0" smtClean="0"/>
              <a:t>), and cleansing practices (</a:t>
            </a:r>
            <a:r>
              <a:rPr lang="en-US" dirty="0" err="1" smtClean="0"/>
              <a:t>kriyas</a:t>
            </a:r>
            <a:r>
              <a:rPr lang="en-US" dirty="0" smtClean="0"/>
              <a:t>)Yoga is an ancient Indian practice using physical postures to obtain a harmony of mind, body and spirit. </a:t>
            </a:r>
          </a:p>
          <a:p>
            <a:r>
              <a:rPr lang="en-US" b="1" dirty="0" smtClean="0"/>
              <a:t>BENEFITS</a:t>
            </a:r>
            <a:endParaRPr lang="en-IN" dirty="0" smtClean="0"/>
          </a:p>
          <a:p>
            <a:pPr lvl="0"/>
            <a:r>
              <a:rPr lang="en-US" dirty="0" smtClean="0"/>
              <a:t>Increased oxygenation of the blood </a:t>
            </a:r>
            <a:endParaRPr lang="en-IN" dirty="0" smtClean="0"/>
          </a:p>
          <a:p>
            <a:pPr lvl="0"/>
            <a:r>
              <a:rPr lang="en-US" dirty="0" smtClean="0"/>
              <a:t>Muscle toning throughout the body </a:t>
            </a:r>
            <a:endParaRPr lang="en-IN" dirty="0" smtClean="0"/>
          </a:p>
          <a:p>
            <a:pPr lvl="0"/>
            <a:r>
              <a:rPr lang="en-US" dirty="0" smtClean="0"/>
              <a:t>A clearer and more relaxed mind </a:t>
            </a:r>
            <a:endParaRPr lang="en-IN" dirty="0" smtClean="0"/>
          </a:p>
          <a:p>
            <a:pPr lvl="0"/>
            <a:r>
              <a:rPr lang="en-US" dirty="0" smtClean="0"/>
              <a:t>Improved posture </a:t>
            </a:r>
            <a:endParaRPr lang="en-IN" dirty="0" smtClean="0"/>
          </a:p>
          <a:p>
            <a:pPr lvl="0"/>
            <a:r>
              <a:rPr lang="en-US" dirty="0" smtClean="0"/>
              <a:t>Improved circulation of blood and</a:t>
            </a:r>
          </a:p>
          <a:p>
            <a:pPr lvl="0">
              <a:buNone/>
            </a:pPr>
            <a:r>
              <a:rPr lang="en-US" dirty="0" smtClean="0"/>
              <a:t> lymph </a:t>
            </a:r>
            <a:endParaRPr lang="en-IN" dirty="0" smtClean="0"/>
          </a:p>
          <a:p>
            <a:pPr lvl="0"/>
            <a:r>
              <a:rPr lang="en-US" dirty="0" smtClean="0"/>
              <a:t>Regulation of bodily functions</a:t>
            </a:r>
            <a:endParaRPr lang="en-IN" dirty="0" smtClean="0"/>
          </a:p>
          <a:p>
            <a:endParaRPr lang="en-IN" dirty="0" smtClean="0"/>
          </a:p>
          <a:p>
            <a:endParaRPr lang="en-IN" dirty="0"/>
          </a:p>
        </p:txBody>
      </p:sp>
      <p:sp>
        <p:nvSpPr>
          <p:cNvPr id="6" name="Rectangle 5"/>
          <p:cNvSpPr/>
          <p:nvPr/>
        </p:nvSpPr>
        <p:spPr>
          <a:xfrm>
            <a:off x="5580112" y="3284984"/>
            <a:ext cx="2952328"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4211" name="Picture 3" descr="C:\Users\Disha\Desktop\storage\M.SC.1ST YR\ANP\New Folder (2)\content of alternative modalities\images\imagesCASZ98SE.jpg"/>
          <p:cNvPicPr>
            <a:picLocks noChangeAspect="1" noChangeArrowheads="1"/>
          </p:cNvPicPr>
          <p:nvPr/>
        </p:nvPicPr>
        <p:blipFill>
          <a:blip r:embed="rId2"/>
          <a:srcRect/>
          <a:stretch>
            <a:fillRect/>
          </a:stretch>
        </p:blipFill>
        <p:spPr bwMode="auto">
          <a:xfrm>
            <a:off x="5724128" y="3501008"/>
            <a:ext cx="2691383" cy="2088232"/>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pic>
        <p:nvPicPr>
          <p:cNvPr id="7" name="Picture 6" descr="suv_logo"/>
          <p:cNvPicPr>
            <a:picLocks noChangeAspect="1" noChangeArrowheads="1"/>
          </p:cNvPicPr>
          <p:nvPr/>
        </p:nvPicPr>
        <p:blipFill>
          <a:blip r:embed="rId3"/>
          <a:srcRect/>
          <a:stretch>
            <a:fillRect/>
          </a:stretch>
        </p:blipFill>
        <p:spPr bwMode="auto">
          <a:xfrm>
            <a:off x="7781752" y="116632"/>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79512" y="0"/>
            <a:ext cx="8424936" cy="7029400"/>
          </a:xfrm>
        </p:spPr>
        <p:txBody>
          <a:bodyPr>
            <a:normAutofit/>
          </a:bodyPr>
          <a:lstStyle/>
          <a:p>
            <a:r>
              <a:rPr lang="en-US" b="1" dirty="0" smtClean="0"/>
              <a:t>Goal </a:t>
            </a:r>
            <a:endParaRPr lang="en-IN" dirty="0" smtClean="0"/>
          </a:p>
          <a:p>
            <a:r>
              <a:rPr lang="en-US" dirty="0" smtClean="0"/>
              <a:t>It range from improving health and fitness, to reaching </a:t>
            </a:r>
            <a:r>
              <a:rPr lang="en-US" dirty="0" err="1" smtClean="0"/>
              <a:t>Moksha</a:t>
            </a:r>
            <a:r>
              <a:rPr lang="en-US" dirty="0" smtClean="0"/>
              <a:t>.</a:t>
            </a:r>
          </a:p>
          <a:p>
            <a:r>
              <a:rPr lang="en-IN" dirty="0" smtClean="0"/>
              <a:t> </a:t>
            </a:r>
            <a:r>
              <a:rPr lang="en-US" b="1" dirty="0" smtClean="0"/>
              <a:t>Main branches of Yoga:</a:t>
            </a:r>
            <a:endParaRPr lang="en-IN" dirty="0" smtClean="0"/>
          </a:p>
          <a:p>
            <a:pPr lvl="0"/>
            <a:r>
              <a:rPr lang="en-US" dirty="0" err="1" smtClean="0"/>
              <a:t>Hatha</a:t>
            </a:r>
            <a:r>
              <a:rPr lang="en-US" dirty="0" smtClean="0"/>
              <a:t> Yoga- Yoga of purifying physical and mind</a:t>
            </a:r>
            <a:endParaRPr lang="en-IN" dirty="0" smtClean="0"/>
          </a:p>
          <a:p>
            <a:pPr lvl="0"/>
            <a:r>
              <a:rPr lang="en-US" dirty="0" smtClean="0"/>
              <a:t>Karma Yoga- Yoga of action</a:t>
            </a:r>
            <a:endParaRPr lang="en-IN" dirty="0" smtClean="0"/>
          </a:p>
          <a:p>
            <a:pPr lvl="0"/>
            <a:r>
              <a:rPr lang="en-US" dirty="0" err="1" smtClean="0"/>
              <a:t>Jhana</a:t>
            </a:r>
            <a:r>
              <a:rPr lang="en-US" dirty="0" smtClean="0"/>
              <a:t> Yoga- Yoga of knowledge</a:t>
            </a:r>
            <a:endParaRPr lang="en-IN" dirty="0" smtClean="0"/>
          </a:p>
          <a:p>
            <a:pPr lvl="0"/>
            <a:r>
              <a:rPr lang="en-US" dirty="0" err="1" smtClean="0"/>
              <a:t>Bhakti</a:t>
            </a:r>
            <a:r>
              <a:rPr lang="en-US" dirty="0" smtClean="0"/>
              <a:t> Yoga- Yoga of devotion</a:t>
            </a:r>
            <a:endParaRPr lang="en-IN" dirty="0" smtClean="0"/>
          </a:p>
          <a:p>
            <a:pPr lvl="0"/>
            <a:r>
              <a:rPr lang="en-US" dirty="0" smtClean="0"/>
              <a:t>Raja Yoga- Yoga of controlling mind. </a:t>
            </a:r>
            <a:endParaRPr lang="en-IN" dirty="0" smtClean="0"/>
          </a:p>
          <a:p>
            <a:r>
              <a:rPr lang="en-US" b="1" dirty="0" smtClean="0"/>
              <a:t>Eight Limbs</a:t>
            </a:r>
            <a:r>
              <a:rPr lang="en-US" dirty="0" smtClean="0"/>
              <a:t> of yoga practice are: </a:t>
            </a:r>
            <a:endParaRPr lang="en-IN" dirty="0" smtClean="0"/>
          </a:p>
          <a:p>
            <a:pPr lvl="0"/>
            <a:r>
              <a:rPr lang="en-US" dirty="0" err="1" smtClean="0"/>
              <a:t>Yama</a:t>
            </a:r>
            <a:r>
              <a:rPr lang="en-US" dirty="0" smtClean="0"/>
              <a:t>	   </a:t>
            </a:r>
            <a:r>
              <a:rPr lang="en-US" dirty="0" err="1" smtClean="0"/>
              <a:t>Niyama</a:t>
            </a:r>
            <a:endParaRPr lang="en-IN" dirty="0" smtClean="0"/>
          </a:p>
          <a:p>
            <a:pPr lvl="0"/>
            <a:r>
              <a:rPr lang="en-US" dirty="0" err="1" smtClean="0"/>
              <a:t>Asna</a:t>
            </a:r>
            <a:r>
              <a:rPr lang="en-IN" dirty="0" smtClean="0"/>
              <a:t>               </a:t>
            </a:r>
            <a:r>
              <a:rPr lang="en-US" dirty="0" err="1" smtClean="0"/>
              <a:t>Pranama</a:t>
            </a:r>
            <a:endParaRPr lang="en-IN" dirty="0" smtClean="0"/>
          </a:p>
          <a:p>
            <a:pPr lvl="0"/>
            <a:r>
              <a:rPr lang="en-US" dirty="0" err="1" smtClean="0"/>
              <a:t>Pratyahara</a:t>
            </a:r>
            <a:r>
              <a:rPr lang="en-US" dirty="0" smtClean="0"/>
              <a:t>     </a:t>
            </a:r>
            <a:r>
              <a:rPr lang="en-US" dirty="0" err="1" smtClean="0"/>
              <a:t>Dharna</a:t>
            </a:r>
            <a:endParaRPr lang="en-IN" dirty="0" smtClean="0"/>
          </a:p>
          <a:p>
            <a:pPr lvl="0"/>
            <a:r>
              <a:rPr lang="en-US" dirty="0" err="1" smtClean="0"/>
              <a:t>Dhyana</a:t>
            </a:r>
            <a:r>
              <a:rPr lang="en-IN" dirty="0" smtClean="0"/>
              <a:t> 	    </a:t>
            </a:r>
            <a:r>
              <a:rPr lang="en-US" dirty="0" err="1" smtClean="0"/>
              <a:t>Samad</a:t>
            </a:r>
            <a:endParaRPr lang="en-IN" dirty="0" smtClean="0"/>
          </a:p>
          <a:p>
            <a:endParaRPr lang="en-IN" dirty="0"/>
          </a:p>
        </p:txBody>
      </p:sp>
      <p:sp>
        <p:nvSpPr>
          <p:cNvPr id="5" name="Rectangle 4"/>
          <p:cNvSpPr/>
          <p:nvPr/>
        </p:nvSpPr>
        <p:spPr>
          <a:xfrm>
            <a:off x="5724128" y="3068960"/>
            <a:ext cx="2736304"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3186" name="Picture 2" descr="C:\Users\Disha\Desktop\storage\M.SC.1ST YR\ANP\New Folder (2)\content of alternative modalities\images\imagesCAE4GKAR.jpg"/>
          <p:cNvPicPr>
            <a:picLocks noChangeAspect="1" noChangeArrowheads="1"/>
          </p:cNvPicPr>
          <p:nvPr/>
        </p:nvPicPr>
        <p:blipFill>
          <a:blip r:embed="rId2"/>
          <a:srcRect/>
          <a:stretch>
            <a:fillRect/>
          </a:stretch>
        </p:blipFill>
        <p:spPr bwMode="auto">
          <a:xfrm>
            <a:off x="5868144" y="3140968"/>
            <a:ext cx="2448272" cy="2664296"/>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r>
              <a:rPr lang="en-US" dirty="0" err="1" smtClean="0"/>
              <a:t>Unani</a:t>
            </a:r>
            <a:r>
              <a:rPr lang="en-US" dirty="0" smtClean="0"/>
              <a:t> </a:t>
            </a:r>
            <a:endParaRPr lang="en-IN" dirty="0"/>
          </a:p>
        </p:txBody>
      </p:sp>
      <p:sp>
        <p:nvSpPr>
          <p:cNvPr id="3" name="Content Placeholder 2"/>
          <p:cNvSpPr>
            <a:spLocks noGrp="1"/>
          </p:cNvSpPr>
          <p:nvPr>
            <p:ph idx="1"/>
          </p:nvPr>
        </p:nvSpPr>
        <p:spPr>
          <a:xfrm>
            <a:off x="457200" y="1196752"/>
            <a:ext cx="7859216" cy="5661248"/>
          </a:xfrm>
        </p:spPr>
        <p:txBody>
          <a:bodyPr/>
          <a:lstStyle/>
          <a:p>
            <a:r>
              <a:rPr lang="en-US" dirty="0" smtClean="0"/>
              <a:t>It is influenced by Islam.</a:t>
            </a:r>
            <a:endParaRPr lang="en-IN" dirty="0" smtClean="0"/>
          </a:p>
          <a:p>
            <a:r>
              <a:rPr lang="en-US" dirty="0" smtClean="0"/>
              <a:t>'</a:t>
            </a:r>
            <a:r>
              <a:rPr lang="en-US" dirty="0" err="1" smtClean="0"/>
              <a:t>Unani</a:t>
            </a:r>
            <a:r>
              <a:rPr lang="en-US" dirty="0" smtClean="0"/>
              <a:t>' means medicines which are a symbol of life. The name is derived from the word 'Ionian' which originated in Greece. '</a:t>
            </a:r>
            <a:r>
              <a:rPr lang="en-US" dirty="0" err="1" smtClean="0"/>
              <a:t>Tibb</a:t>
            </a:r>
            <a:r>
              <a:rPr lang="en-US" dirty="0" smtClean="0"/>
              <a:t>' means the knowledge of the states of the human body in health and decline of health, or in other words, medicine</a:t>
            </a:r>
            <a:endParaRPr lang="en-IN" dirty="0" smtClean="0"/>
          </a:p>
          <a:p>
            <a:r>
              <a:rPr lang="en-US" dirty="0" err="1" smtClean="0"/>
              <a:t>Unani</a:t>
            </a:r>
            <a:r>
              <a:rPr lang="en-US" dirty="0" smtClean="0"/>
              <a:t> medicine believes that diseases can be kept at bay by the use of clean and fresh water, breathing clean air and consuming fresh food. </a:t>
            </a:r>
            <a:endParaRPr lang="en-IN" dirty="0" smtClean="0"/>
          </a:p>
          <a:p>
            <a:endParaRPr lang="en-IN" dirty="0"/>
          </a:p>
        </p:txBody>
      </p:sp>
      <p:pic>
        <p:nvPicPr>
          <p:cNvPr id="5" name="Picture 4" descr="39821-59[1].jpg"/>
          <p:cNvPicPr>
            <a:picLocks noChangeAspect="1"/>
          </p:cNvPicPr>
          <p:nvPr/>
        </p:nvPicPr>
        <p:blipFill>
          <a:blip r:embed="rId2"/>
          <a:stretch>
            <a:fillRect/>
          </a:stretch>
        </p:blipFill>
        <p:spPr>
          <a:xfrm>
            <a:off x="179512" y="4638675"/>
            <a:ext cx="3672408" cy="2219325"/>
          </a:xfrm>
          <a:prstGeom prst="rect">
            <a:avLst/>
          </a:prstGeom>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642194"/>
          </a:xfrm>
        </p:spPr>
        <p:txBody>
          <a:bodyPr>
            <a:normAutofit fontScale="90000"/>
          </a:bodyPr>
          <a:lstStyle/>
          <a:p>
            <a:r>
              <a:rPr lang="en-US" b="1" dirty="0" smtClean="0"/>
              <a:t>Specialized branches of </a:t>
            </a:r>
            <a:r>
              <a:rPr lang="en-US" b="1" dirty="0" err="1" smtClean="0"/>
              <a:t>Unani</a:t>
            </a:r>
            <a:r>
              <a:rPr lang="en-US" b="1" dirty="0" smtClean="0"/>
              <a:t> medicine –</a:t>
            </a:r>
            <a:r>
              <a:rPr lang="en-IN" dirty="0" smtClean="0"/>
              <a:t/>
            </a:r>
            <a:br>
              <a:rPr lang="en-IN" dirty="0" smtClean="0"/>
            </a:br>
            <a:r>
              <a:rPr lang="en-US" dirty="0" smtClean="0"/>
              <a:t> </a:t>
            </a:r>
            <a:r>
              <a:rPr lang="en-IN" dirty="0" smtClean="0"/>
              <a:t/>
            </a:r>
            <a:br>
              <a:rPr lang="en-IN" dirty="0" smtClean="0"/>
            </a:br>
            <a:endParaRPr lang="en-IN" dirty="0"/>
          </a:p>
        </p:txBody>
      </p:sp>
      <p:sp>
        <p:nvSpPr>
          <p:cNvPr id="3" name="Content Placeholder 2"/>
          <p:cNvSpPr>
            <a:spLocks noGrp="1"/>
          </p:cNvSpPr>
          <p:nvPr>
            <p:ph idx="1"/>
          </p:nvPr>
        </p:nvSpPr>
        <p:spPr>
          <a:xfrm>
            <a:off x="457200" y="1196752"/>
            <a:ext cx="7859216" cy="5661248"/>
          </a:xfrm>
        </p:spPr>
        <p:txBody>
          <a:bodyPr>
            <a:normAutofit/>
          </a:bodyPr>
          <a:lstStyle/>
          <a:p>
            <a:r>
              <a:rPr lang="en-US" dirty="0" smtClean="0"/>
              <a:t>Internal medicine ( </a:t>
            </a:r>
            <a:r>
              <a:rPr lang="en-US" dirty="0" err="1" smtClean="0"/>
              <a:t>Moalijat</a:t>
            </a:r>
            <a:r>
              <a:rPr lang="en-US" dirty="0" smtClean="0"/>
              <a:t> )</a:t>
            </a:r>
            <a:endParaRPr lang="en-IN" dirty="0" smtClean="0"/>
          </a:p>
          <a:p>
            <a:pPr lvl="0"/>
            <a:r>
              <a:rPr lang="en-US" dirty="0" smtClean="0"/>
              <a:t>Gynecology including Obstetrics and Pediatrics</a:t>
            </a:r>
            <a:endParaRPr lang="en-IN" dirty="0" smtClean="0"/>
          </a:p>
          <a:p>
            <a:pPr lvl="0"/>
            <a:r>
              <a:rPr lang="en-US" dirty="0" smtClean="0"/>
              <a:t>Diseases of the head and neck</a:t>
            </a:r>
            <a:endParaRPr lang="en-IN" dirty="0" smtClean="0"/>
          </a:p>
          <a:p>
            <a:pPr lvl="0"/>
            <a:r>
              <a:rPr lang="en-US" dirty="0" smtClean="0"/>
              <a:t>Toxicology</a:t>
            </a:r>
            <a:endParaRPr lang="en-IN" dirty="0" smtClean="0"/>
          </a:p>
          <a:p>
            <a:pPr lvl="0"/>
            <a:r>
              <a:rPr lang="en-US" dirty="0" smtClean="0"/>
              <a:t>Psychiatry</a:t>
            </a:r>
            <a:endParaRPr lang="en-IN" dirty="0" smtClean="0"/>
          </a:p>
          <a:p>
            <a:pPr lvl="0"/>
            <a:r>
              <a:rPr lang="en-US" dirty="0" smtClean="0"/>
              <a:t>·Rejuvenation Therapy including Geriatrics</a:t>
            </a:r>
            <a:endParaRPr lang="en-IN" dirty="0" smtClean="0"/>
          </a:p>
          <a:p>
            <a:pPr lvl="0"/>
            <a:r>
              <a:rPr lang="en-US" dirty="0" smtClean="0"/>
              <a:t>Sexology</a:t>
            </a:r>
            <a:endParaRPr lang="en-IN" dirty="0" smtClean="0"/>
          </a:p>
          <a:p>
            <a:pPr lvl="0"/>
            <a:r>
              <a:rPr lang="en-US" dirty="0" smtClean="0"/>
              <a:t>Regimental Therapy</a:t>
            </a:r>
            <a:endParaRPr lang="en-IN" dirty="0" smtClean="0"/>
          </a:p>
          <a:p>
            <a:pPr lvl="0"/>
            <a:r>
              <a:rPr lang="en-US" dirty="0" smtClean="0"/>
              <a:t>· </a:t>
            </a:r>
            <a:r>
              <a:rPr lang="en-US" dirty="0" err="1" smtClean="0"/>
              <a:t>Dietotherapy</a:t>
            </a:r>
            <a:endParaRPr lang="en-IN" dirty="0" smtClean="0"/>
          </a:p>
          <a:p>
            <a:pPr lvl="0"/>
            <a:r>
              <a:rPr lang="en-US" dirty="0" smtClean="0"/>
              <a:t>· Hydrotherapy</a:t>
            </a:r>
            <a:endParaRPr lang="en-IN" dirty="0" smtClean="0"/>
          </a:p>
          <a:p>
            <a:pPr>
              <a:buNone/>
            </a:pP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54162"/>
          </a:xfrm>
        </p:spPr>
        <p:txBody>
          <a:bodyPr>
            <a:normAutofit fontScale="90000"/>
          </a:bodyPr>
          <a:lstStyle/>
          <a:p>
            <a:r>
              <a:rPr lang="en-US" b="1" dirty="0" smtClean="0"/>
              <a:t>7</a:t>
            </a:r>
            <a:r>
              <a:rPr lang="en-US" dirty="0" smtClean="0"/>
              <a:t> </a:t>
            </a:r>
            <a:r>
              <a:rPr lang="en-US" b="1" dirty="0" smtClean="0"/>
              <a:t>natural and basic components</a:t>
            </a:r>
            <a:r>
              <a:rPr lang="en-IN" dirty="0" smtClean="0"/>
              <a:t/>
            </a:r>
            <a:br>
              <a:rPr lang="en-IN" dirty="0" smtClean="0"/>
            </a:br>
            <a:r>
              <a:rPr lang="en-US" b="1" dirty="0" smtClean="0"/>
              <a:t> </a:t>
            </a:r>
            <a:r>
              <a:rPr lang="en-IN" dirty="0" smtClean="0"/>
              <a:t/>
            </a:r>
            <a:br>
              <a:rPr lang="en-IN" dirty="0" smtClean="0"/>
            </a:br>
            <a:endParaRPr lang="en-IN" dirty="0"/>
          </a:p>
        </p:txBody>
      </p:sp>
      <p:sp>
        <p:nvSpPr>
          <p:cNvPr id="3" name="Content Placeholder 2"/>
          <p:cNvSpPr>
            <a:spLocks noGrp="1"/>
          </p:cNvSpPr>
          <p:nvPr>
            <p:ph idx="1"/>
          </p:nvPr>
        </p:nvSpPr>
        <p:spPr>
          <a:xfrm>
            <a:off x="457200" y="980728"/>
            <a:ext cx="8147248" cy="5493224"/>
          </a:xfrm>
        </p:spPr>
        <p:txBody>
          <a:bodyPr/>
          <a:lstStyle/>
          <a:p>
            <a:pPr>
              <a:buNone/>
            </a:pPr>
            <a:endParaRPr lang="en-IN" dirty="0" smtClean="0"/>
          </a:p>
          <a:p>
            <a:pPr lvl="0"/>
            <a:r>
              <a:rPr lang="en-US" dirty="0" err="1" smtClean="0"/>
              <a:t>Arkan</a:t>
            </a:r>
            <a:r>
              <a:rPr lang="en-US" dirty="0" smtClean="0"/>
              <a:t> (Elements)</a:t>
            </a:r>
            <a:endParaRPr lang="en-IN" dirty="0" smtClean="0"/>
          </a:p>
          <a:p>
            <a:pPr lvl="0"/>
            <a:r>
              <a:rPr lang="en-US" dirty="0" smtClean="0"/>
              <a:t> </a:t>
            </a:r>
            <a:r>
              <a:rPr lang="en-US" dirty="0" err="1" smtClean="0"/>
              <a:t>Mizaj</a:t>
            </a:r>
            <a:r>
              <a:rPr lang="en-US" dirty="0" smtClean="0"/>
              <a:t> (Temperament)</a:t>
            </a:r>
            <a:endParaRPr lang="en-IN" dirty="0" smtClean="0"/>
          </a:p>
          <a:p>
            <a:pPr lvl="0"/>
            <a:r>
              <a:rPr lang="en-US" dirty="0" smtClean="0"/>
              <a:t> </a:t>
            </a:r>
            <a:r>
              <a:rPr lang="en-US" dirty="0" err="1" smtClean="0"/>
              <a:t>Akhlaat</a:t>
            </a:r>
            <a:r>
              <a:rPr lang="en-US" dirty="0" smtClean="0"/>
              <a:t> (</a:t>
            </a:r>
            <a:r>
              <a:rPr lang="en-US" dirty="0" err="1" smtClean="0"/>
              <a:t>Humours</a:t>
            </a:r>
            <a:r>
              <a:rPr lang="en-US" dirty="0" smtClean="0"/>
              <a:t>)</a:t>
            </a:r>
            <a:endParaRPr lang="en-IN" dirty="0" smtClean="0"/>
          </a:p>
          <a:p>
            <a:pPr lvl="0"/>
            <a:r>
              <a:rPr lang="en-US" dirty="0" smtClean="0"/>
              <a:t> </a:t>
            </a:r>
            <a:r>
              <a:rPr lang="en-US" dirty="0" err="1" smtClean="0"/>
              <a:t>Aaza</a:t>
            </a:r>
            <a:r>
              <a:rPr lang="en-US" dirty="0" smtClean="0"/>
              <a:t> (Organs)</a:t>
            </a:r>
            <a:endParaRPr lang="en-IN" dirty="0" smtClean="0"/>
          </a:p>
          <a:p>
            <a:pPr lvl="0"/>
            <a:r>
              <a:rPr lang="en-US" dirty="0" smtClean="0"/>
              <a:t> </a:t>
            </a:r>
            <a:r>
              <a:rPr lang="en-US" dirty="0" err="1" smtClean="0"/>
              <a:t>Arwah</a:t>
            </a:r>
            <a:r>
              <a:rPr lang="en-US" dirty="0" smtClean="0"/>
              <a:t> (Vital forces or </a:t>
            </a:r>
            <a:r>
              <a:rPr lang="en-US" dirty="0" err="1" smtClean="0"/>
              <a:t>Neuro</a:t>
            </a:r>
            <a:r>
              <a:rPr lang="en-US" dirty="0" smtClean="0"/>
              <a:t>)</a:t>
            </a:r>
            <a:endParaRPr lang="en-IN" dirty="0" smtClean="0"/>
          </a:p>
          <a:p>
            <a:pPr lvl="0"/>
            <a:r>
              <a:rPr lang="en-US" dirty="0" smtClean="0"/>
              <a:t> </a:t>
            </a:r>
            <a:r>
              <a:rPr lang="en-US" dirty="0" err="1" smtClean="0"/>
              <a:t>Quwa</a:t>
            </a:r>
            <a:r>
              <a:rPr lang="en-US" dirty="0" smtClean="0"/>
              <a:t> (Faculties) </a:t>
            </a:r>
            <a:endParaRPr lang="en-IN" dirty="0" smtClean="0"/>
          </a:p>
          <a:p>
            <a:pPr lvl="0"/>
            <a:r>
              <a:rPr lang="en-US" dirty="0" smtClean="0"/>
              <a:t>· </a:t>
            </a:r>
            <a:r>
              <a:rPr lang="en-US" dirty="0" err="1" smtClean="0"/>
              <a:t>Afaal</a:t>
            </a:r>
            <a:r>
              <a:rPr lang="en-US" dirty="0" smtClean="0"/>
              <a:t> (Functions)</a:t>
            </a: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normAutofit fontScale="90000"/>
          </a:bodyPr>
          <a:lstStyle/>
          <a:p>
            <a:pPr lvl="0"/>
            <a:r>
              <a:rPr lang="en-US" b="1" dirty="0" smtClean="0"/>
              <a:t>SIDDHA</a:t>
            </a:r>
            <a:r>
              <a:rPr lang="en-IN" dirty="0" smtClean="0"/>
              <a:t/>
            </a:r>
            <a:br>
              <a:rPr lang="en-IN" dirty="0" smtClean="0"/>
            </a:br>
            <a:endParaRPr lang="en-IN" dirty="0"/>
          </a:p>
        </p:txBody>
      </p:sp>
      <p:sp>
        <p:nvSpPr>
          <p:cNvPr id="3" name="Content Placeholder 2"/>
          <p:cNvSpPr>
            <a:spLocks noGrp="1"/>
          </p:cNvSpPr>
          <p:nvPr>
            <p:ph idx="1"/>
          </p:nvPr>
        </p:nvSpPr>
        <p:spPr>
          <a:xfrm>
            <a:off x="251520" y="260648"/>
            <a:ext cx="8208912" cy="6840760"/>
          </a:xfrm>
        </p:spPr>
        <p:txBody>
          <a:bodyPr>
            <a:normAutofit/>
          </a:bodyPr>
          <a:lstStyle/>
          <a:p>
            <a:pPr lvl="0">
              <a:buNone/>
            </a:pPr>
            <a:endParaRPr lang="en-IN" dirty="0" smtClean="0"/>
          </a:p>
          <a:p>
            <a:r>
              <a:rPr lang="en-US" dirty="0" smtClean="0"/>
              <a:t>a traditional medical system of India.</a:t>
            </a:r>
          </a:p>
          <a:p>
            <a:pPr>
              <a:buNone/>
            </a:pPr>
            <a:r>
              <a:rPr lang="en-US" dirty="0" smtClean="0"/>
              <a:t>  It is of Dravidian origin and has its entire</a:t>
            </a:r>
          </a:p>
          <a:p>
            <a:pPr>
              <a:buNone/>
            </a:pPr>
            <a:r>
              <a:rPr lang="en-US" dirty="0" smtClean="0"/>
              <a:t>  literature in Tamil language. The basic </a:t>
            </a:r>
          </a:p>
          <a:p>
            <a:pPr>
              <a:buNone/>
            </a:pPr>
            <a:r>
              <a:rPr lang="en-US" dirty="0" smtClean="0"/>
              <a:t> concepts of the </a:t>
            </a:r>
            <a:r>
              <a:rPr lang="en-US" dirty="0" err="1" smtClean="0"/>
              <a:t>Siddha</a:t>
            </a:r>
            <a:r>
              <a:rPr lang="en-US" dirty="0" smtClean="0"/>
              <a:t> medicine are the same </a:t>
            </a:r>
          </a:p>
          <a:p>
            <a:pPr>
              <a:buNone/>
            </a:pPr>
            <a:r>
              <a:rPr lang="en-US" dirty="0" smtClean="0"/>
              <a:t> as those of </a:t>
            </a:r>
            <a:r>
              <a:rPr lang="en-US" dirty="0" err="1" smtClean="0"/>
              <a:t>Ayurveda</a:t>
            </a:r>
            <a:r>
              <a:rPr lang="en-US" dirty="0" smtClean="0"/>
              <a:t>.</a:t>
            </a:r>
            <a:endParaRPr lang="en-IN" dirty="0" smtClean="0"/>
          </a:p>
          <a:p>
            <a:r>
              <a:rPr lang="en-US" dirty="0" smtClean="0"/>
              <a:t>The </a:t>
            </a:r>
            <a:r>
              <a:rPr lang="en-US" dirty="0" err="1" smtClean="0"/>
              <a:t>tantrik</a:t>
            </a:r>
            <a:r>
              <a:rPr lang="en-US" dirty="0" smtClean="0"/>
              <a:t> </a:t>
            </a:r>
            <a:r>
              <a:rPr lang="en-US" dirty="0" err="1" smtClean="0"/>
              <a:t>siddhi</a:t>
            </a:r>
            <a:r>
              <a:rPr lang="en-US" dirty="0" smtClean="0"/>
              <a:t> was thought of in different forms such as </a:t>
            </a:r>
            <a:r>
              <a:rPr lang="en-US" dirty="0" err="1" smtClean="0"/>
              <a:t>janmaja</a:t>
            </a:r>
            <a:r>
              <a:rPr lang="en-US" dirty="0" smtClean="0"/>
              <a:t> (due to birth), </a:t>
            </a:r>
            <a:r>
              <a:rPr lang="en-US" dirty="0" err="1" smtClean="0"/>
              <a:t>osadhija</a:t>
            </a:r>
            <a:r>
              <a:rPr lang="en-US" dirty="0" smtClean="0"/>
              <a:t> (due to some medical elixirs), </a:t>
            </a:r>
            <a:r>
              <a:rPr lang="en-US" dirty="0" err="1" smtClean="0"/>
              <a:t>mantraja</a:t>
            </a:r>
            <a:r>
              <a:rPr lang="en-US" dirty="0" smtClean="0"/>
              <a:t> (due to magical incantations), </a:t>
            </a:r>
            <a:r>
              <a:rPr lang="en-US" dirty="0" err="1" smtClean="0"/>
              <a:t>tapoja</a:t>
            </a:r>
            <a:r>
              <a:rPr lang="en-US" dirty="0" smtClean="0"/>
              <a:t> (due to penance) and </a:t>
            </a:r>
            <a:r>
              <a:rPr lang="en-US" dirty="0" err="1" smtClean="0"/>
              <a:t>samadhija</a:t>
            </a:r>
            <a:r>
              <a:rPr lang="en-US" dirty="0" smtClean="0"/>
              <a:t> (due to meditation).</a:t>
            </a:r>
            <a:endParaRPr lang="en-IN" dirty="0" smtClean="0"/>
          </a:p>
          <a:p>
            <a:r>
              <a:rPr lang="en-US" dirty="0" smtClean="0"/>
              <a:t>. According to tradition, there were 18 </a:t>
            </a:r>
            <a:r>
              <a:rPr lang="en-US" dirty="0" err="1" smtClean="0"/>
              <a:t>Siddhars</a:t>
            </a:r>
            <a:r>
              <a:rPr lang="en-US" dirty="0" smtClean="0"/>
              <a:t> among them </a:t>
            </a:r>
            <a:r>
              <a:rPr lang="en-US" dirty="0" err="1" smtClean="0"/>
              <a:t>Agasthiyar</a:t>
            </a:r>
            <a:r>
              <a:rPr lang="en-US" dirty="0" smtClean="0"/>
              <a:t> (</a:t>
            </a:r>
            <a:r>
              <a:rPr lang="en-US" dirty="0" err="1" smtClean="0"/>
              <a:t>Agastya</a:t>
            </a:r>
            <a:r>
              <a:rPr lang="en-US" dirty="0" smtClean="0"/>
              <a:t>) was the topmost</a:t>
            </a:r>
            <a:endParaRPr lang="en-IN" dirty="0" smtClean="0"/>
          </a:p>
          <a:p>
            <a:r>
              <a:rPr lang="en-US" dirty="0" smtClean="0"/>
              <a:t>In the </a:t>
            </a:r>
            <a:r>
              <a:rPr lang="en-US" dirty="0" err="1" smtClean="0"/>
              <a:t>Siddha</a:t>
            </a:r>
            <a:r>
              <a:rPr lang="en-US" dirty="0" smtClean="0"/>
              <a:t> medicine system use of metals, minerals and chemical products is predominant</a:t>
            </a:r>
            <a:endParaRPr lang="en-IN" dirty="0" smtClean="0"/>
          </a:p>
          <a:p>
            <a:r>
              <a:rPr lang="en-US" dirty="0" err="1" smtClean="0"/>
              <a:t>Siddha</a:t>
            </a:r>
            <a:r>
              <a:rPr lang="en-US" dirty="0" smtClean="0"/>
              <a:t> system which was connected with the </a:t>
            </a:r>
            <a:r>
              <a:rPr lang="en-US" dirty="0" err="1" smtClean="0"/>
              <a:t>Tantrik</a:t>
            </a:r>
            <a:r>
              <a:rPr lang="en-US" dirty="0" smtClean="0"/>
              <a:t> culture, aimed at perfection of man not only at the spiritual level but also at the physical level. The use of human urine in medicine also started with the </a:t>
            </a:r>
            <a:r>
              <a:rPr lang="en-US" dirty="0" err="1" smtClean="0"/>
              <a:t>Tantrik</a:t>
            </a:r>
            <a:r>
              <a:rPr lang="en-US" dirty="0" smtClean="0"/>
              <a:t> culture and became popular in the medieval period</a:t>
            </a:r>
            <a:endParaRPr lang="en-IN" dirty="0" smtClean="0"/>
          </a:p>
          <a:p>
            <a:endParaRPr lang="en-IN" dirty="0"/>
          </a:p>
        </p:txBody>
      </p:sp>
      <p:pic>
        <p:nvPicPr>
          <p:cNvPr id="4" name="Picture 3" descr="G.jpg"/>
          <p:cNvPicPr>
            <a:picLocks noChangeAspect="1"/>
          </p:cNvPicPr>
          <p:nvPr/>
        </p:nvPicPr>
        <p:blipFill>
          <a:blip r:embed="rId3"/>
          <a:stretch>
            <a:fillRect/>
          </a:stretch>
        </p:blipFill>
        <p:spPr>
          <a:xfrm>
            <a:off x="6516216" y="0"/>
            <a:ext cx="2304256" cy="2564904"/>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5240" cy="206084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Altenative</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modalities of care, alternative system of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heaLth</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and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complimentory</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therapy</a:t>
            </a: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Disha\Desktop\storage\M.SC.1ST YR\ANP\New Folder (2)\content of alternative modalities\images\2yinyangill[1].jpg"/>
          <p:cNvPicPr>
            <a:picLocks noGrp="1" noChangeAspect="1" noChangeArrowheads="1"/>
          </p:cNvPicPr>
          <p:nvPr>
            <p:ph idx="1"/>
          </p:nvPr>
        </p:nvPicPr>
        <p:blipFill>
          <a:blip r:embed="rId2"/>
          <a:srcRect/>
          <a:stretch>
            <a:fillRect/>
          </a:stretch>
        </p:blipFill>
        <p:spPr bwMode="auto">
          <a:xfrm>
            <a:off x="2195736" y="2564904"/>
            <a:ext cx="3825974" cy="3825974"/>
          </a:xfrm>
          <a:prstGeom prst="rect">
            <a:avLst/>
          </a:prstGeom>
          <a:noFill/>
        </p:spPr>
      </p:pic>
      <p:sp>
        <p:nvSpPr>
          <p:cNvPr id="3" name="Footer Placeholder 2"/>
          <p:cNvSpPr>
            <a:spLocks noGrp="1"/>
          </p:cNvSpPr>
          <p:nvPr>
            <p:ph type="ftr" sz="quarter" idx="11"/>
          </p:nvPr>
        </p:nvSpPr>
        <p:spPr/>
        <p:txBody>
          <a:bodyPr/>
          <a:lstStyle/>
          <a:p>
            <a:r>
              <a:rPr lang="en-IN" smtClean="0"/>
              <a:t>Mrs. Parita Maru, Assistant professor, Dept of OBG Nsg, SNC, SVDU </a:t>
            </a:r>
            <a:endParaRPr lang="en-IN"/>
          </a:p>
        </p:txBody>
      </p:sp>
      <p:pic>
        <p:nvPicPr>
          <p:cNvPr id="5" name="Picture 4" descr="suv_logo"/>
          <p:cNvPicPr>
            <a:picLocks noChangeAspect="1" noChangeArrowheads="1"/>
          </p:cNvPicPr>
          <p:nvPr/>
        </p:nvPicPr>
        <p:blipFill>
          <a:blip r:embed="rId3"/>
          <a:srcRect/>
          <a:stretch>
            <a:fillRect/>
          </a:stretch>
        </p:blipFill>
        <p:spPr bwMode="auto">
          <a:xfrm>
            <a:off x="7781752" y="116632"/>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horizontal)">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692696"/>
            <a:ext cx="8075240" cy="5781256"/>
          </a:xfrm>
        </p:spPr>
        <p:txBody>
          <a:bodyPr>
            <a:normAutofit/>
          </a:bodyPr>
          <a:lstStyle/>
          <a:p>
            <a:r>
              <a:rPr lang="en-US" b="1" dirty="0" smtClean="0"/>
              <a:t>The drugs used by the </a:t>
            </a:r>
            <a:r>
              <a:rPr lang="en-US" b="1" dirty="0" err="1" smtClean="0"/>
              <a:t>Siddhars</a:t>
            </a:r>
            <a:r>
              <a:rPr lang="en-US" dirty="0" smtClean="0"/>
              <a:t> </a:t>
            </a:r>
            <a:endParaRPr lang="en-IN" dirty="0" smtClean="0"/>
          </a:p>
          <a:p>
            <a:r>
              <a:rPr lang="en-US" dirty="0" smtClean="0"/>
              <a:t>It could be classified into three groups: </a:t>
            </a:r>
            <a:endParaRPr lang="en-IN" dirty="0" smtClean="0"/>
          </a:p>
          <a:p>
            <a:pPr lvl="0"/>
            <a:r>
              <a:rPr lang="en-US" dirty="0" err="1" smtClean="0"/>
              <a:t>thavaram</a:t>
            </a:r>
            <a:r>
              <a:rPr lang="en-US" dirty="0" smtClean="0"/>
              <a:t> (herbal product), </a:t>
            </a:r>
            <a:endParaRPr lang="en-IN" dirty="0" smtClean="0"/>
          </a:p>
          <a:p>
            <a:pPr lvl="0"/>
            <a:r>
              <a:rPr lang="en-US" dirty="0" err="1" smtClean="0"/>
              <a:t>thathu</a:t>
            </a:r>
            <a:r>
              <a:rPr lang="en-US" dirty="0" smtClean="0"/>
              <a:t> (inorganic substances) and </a:t>
            </a:r>
            <a:endParaRPr lang="en-IN" dirty="0" smtClean="0"/>
          </a:p>
          <a:p>
            <a:pPr lvl="0"/>
            <a:r>
              <a:rPr lang="en-US" dirty="0" err="1" smtClean="0"/>
              <a:t>jangamam</a:t>
            </a:r>
            <a:r>
              <a:rPr lang="en-US" dirty="0" smtClean="0"/>
              <a:t> (animal products). </a:t>
            </a:r>
            <a:endParaRPr lang="en-IN" dirty="0" smtClean="0"/>
          </a:p>
          <a:p>
            <a:endParaRPr lang="en-IN" dirty="0" smtClean="0"/>
          </a:p>
          <a:p>
            <a:r>
              <a:rPr lang="en-US" b="1" dirty="0" smtClean="0"/>
              <a:t>Concept of Treatment</a:t>
            </a:r>
            <a:endParaRPr lang="en-IN" dirty="0" smtClean="0"/>
          </a:p>
          <a:p>
            <a:pPr>
              <a:buNone/>
            </a:pPr>
            <a:r>
              <a:rPr lang="en-US" dirty="0" smtClean="0"/>
              <a:t> </a:t>
            </a:r>
            <a:endParaRPr lang="en-IN" dirty="0" smtClean="0"/>
          </a:p>
          <a:p>
            <a:r>
              <a:rPr lang="en-US" dirty="0" smtClean="0"/>
              <a:t>The treatment in </a:t>
            </a:r>
            <a:r>
              <a:rPr lang="en-US" dirty="0" err="1" smtClean="0"/>
              <a:t>Siddha</a:t>
            </a:r>
            <a:r>
              <a:rPr lang="en-US" dirty="0" smtClean="0"/>
              <a:t> medicine is aimed at keeping the three humors in equilibrium and maintenance of seven elements. So proper diet, medicine and a disciplined regimen of life are advised for a healthy living and to restore equilibrium of humors in diseased condition.</a:t>
            </a:r>
            <a:endParaRPr lang="en-IN" dirty="0" smtClean="0"/>
          </a:p>
          <a:p>
            <a:pPr>
              <a:buNone/>
            </a:pPr>
            <a:r>
              <a:rPr lang="en-US" dirty="0" smtClean="0"/>
              <a:t> </a:t>
            </a: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2" algn="l" rtl="0">
              <a:spcBef>
                <a:spcPct val="0"/>
              </a:spcBef>
            </a:pPr>
            <a:r>
              <a:rPr lang="en-IN"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HOMEOPATHIC MEDICINE</a:t>
            </a:r>
            <a:r>
              <a:rPr lang="en-IN"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Content Placeholder 3"/>
          <p:cNvSpPr>
            <a:spLocks noGrp="1"/>
          </p:cNvSpPr>
          <p:nvPr>
            <p:ph idx="1"/>
          </p:nvPr>
        </p:nvSpPr>
        <p:spPr>
          <a:xfrm>
            <a:off x="457200" y="764704"/>
            <a:ext cx="8075240" cy="6093296"/>
          </a:xfrm>
        </p:spPr>
        <p:txBody>
          <a:bodyPr/>
          <a:lstStyle/>
          <a:p>
            <a:pPr>
              <a:buNone/>
            </a:pPr>
            <a:r>
              <a:rPr lang="en-US" dirty="0" smtClean="0"/>
              <a:t> </a:t>
            </a:r>
            <a:endParaRPr lang="en-IN" dirty="0" smtClean="0"/>
          </a:p>
          <a:p>
            <a:r>
              <a:rPr lang="en-US" dirty="0" smtClean="0"/>
              <a:t>The treatment is based on the principle, “Like cures like”. </a:t>
            </a:r>
          </a:p>
          <a:p>
            <a:r>
              <a:rPr lang="en-US" dirty="0" smtClean="0"/>
              <a:t>Homeopathic medicine are taking original substance from plants, animals and minerals and highly diluting them. It is believed that body’s own healing ability is stimulated by these medicines. They are sold over the counter without prescription. They are so light that they are considered to have very less side effects.</a:t>
            </a:r>
          </a:p>
          <a:p>
            <a:endParaRPr lang="en-IN" dirty="0" smtClean="0"/>
          </a:p>
          <a:p>
            <a:endParaRPr lang="en-IN" dirty="0"/>
          </a:p>
        </p:txBody>
      </p:sp>
      <p:pic>
        <p:nvPicPr>
          <p:cNvPr id="9" name="Picture 8" descr="imagesCA2KV9VN.jpg"/>
          <p:cNvPicPr>
            <a:picLocks noChangeAspect="1"/>
          </p:cNvPicPr>
          <p:nvPr/>
        </p:nvPicPr>
        <p:blipFill>
          <a:blip r:embed="rId3"/>
          <a:stretch>
            <a:fillRect/>
          </a:stretch>
        </p:blipFill>
        <p:spPr>
          <a:xfrm>
            <a:off x="2627784" y="4365104"/>
            <a:ext cx="4248472" cy="2492896"/>
          </a:xfrm>
          <a:prstGeom prst="rect">
            <a:avLst/>
          </a:prstGeom>
        </p:spPr>
      </p:pic>
      <p:sp>
        <p:nvSpPr>
          <p:cNvPr id="3" name="Footer Placeholder 2"/>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US" dirty="0" smtClean="0"/>
              <a:t>HISTORY</a:t>
            </a:r>
            <a:endParaRPr lang="en-IN" dirty="0"/>
          </a:p>
        </p:txBody>
      </p:sp>
      <p:sp>
        <p:nvSpPr>
          <p:cNvPr id="3" name="Content Placeholder 2"/>
          <p:cNvSpPr>
            <a:spLocks noGrp="1"/>
          </p:cNvSpPr>
          <p:nvPr>
            <p:ph idx="1"/>
          </p:nvPr>
        </p:nvSpPr>
        <p:spPr>
          <a:xfrm>
            <a:off x="457200" y="2060848"/>
            <a:ext cx="7467600" cy="5616624"/>
          </a:xfrm>
        </p:spPr>
        <p:txBody>
          <a:bodyPr/>
          <a:lstStyle/>
          <a:p>
            <a:endParaRPr lang="en-US" dirty="0" smtClean="0"/>
          </a:p>
          <a:p>
            <a:r>
              <a:rPr lang="en-US" dirty="0" smtClean="0"/>
              <a:t>Homeopathy's roots emerge from the findings, teachings and writings of Dr. Samuel Hahnemann (1755-1843). Hahnemann graduated from medical school in 1779 and started his own medical practice. He soon began his first homeopathic experiments in 1790, as a result of his disillusionment with such common medical practices of the day as purging, bloodletting, and the use of toxic chemicals. </a:t>
            </a:r>
          </a:p>
          <a:p>
            <a:endParaRPr lang="en-US" dirty="0" smtClean="0"/>
          </a:p>
          <a:p>
            <a:endParaRPr lang="en-IN" dirty="0"/>
          </a:p>
        </p:txBody>
      </p:sp>
      <p:pic>
        <p:nvPicPr>
          <p:cNvPr id="106499" name="Picture 3" descr="C:\Users\Disha\Desktop\storage\M.SC.1ST YR\ANP\New Folder (2)\content of alternative modalities\images\imagesCAHIOL48.jpg"/>
          <p:cNvPicPr>
            <a:picLocks noChangeAspect="1" noChangeArrowheads="1"/>
          </p:cNvPicPr>
          <p:nvPr/>
        </p:nvPicPr>
        <p:blipFill>
          <a:blip r:embed="rId2"/>
          <a:srcRect/>
          <a:stretch>
            <a:fillRect/>
          </a:stretch>
        </p:blipFill>
        <p:spPr bwMode="auto">
          <a:xfrm>
            <a:off x="4788024" y="0"/>
            <a:ext cx="3888432" cy="2420888"/>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90066"/>
          </a:xfrm>
        </p:spPr>
        <p:txBody>
          <a:bodyPr>
            <a:normAutofit fontScale="90000"/>
          </a:bodyPr>
          <a:lstStyle/>
          <a:p>
            <a:r>
              <a:rPr lang="en-US" dirty="0" smtClean="0"/>
              <a:t>Preparation of medicine</a:t>
            </a:r>
            <a:endParaRPr lang="en-IN" dirty="0"/>
          </a:p>
        </p:txBody>
      </p:sp>
      <p:sp>
        <p:nvSpPr>
          <p:cNvPr id="3" name="Content Placeholder 2"/>
          <p:cNvSpPr>
            <a:spLocks noGrp="1"/>
          </p:cNvSpPr>
          <p:nvPr>
            <p:ph idx="1"/>
          </p:nvPr>
        </p:nvSpPr>
        <p:spPr>
          <a:xfrm>
            <a:off x="457200" y="960112"/>
            <a:ext cx="7467600" cy="5421216"/>
          </a:xfrm>
        </p:spPr>
        <p:txBody>
          <a:bodyPr>
            <a:normAutofit/>
          </a:bodyPr>
          <a:lstStyle/>
          <a:p>
            <a:pPr algn="just">
              <a:buNone/>
            </a:pPr>
            <a:endParaRPr lang="en-IN" dirty="0" smtClean="0">
              <a:hlinkClick r:id="rId2" tooltip="Homeopathy"/>
            </a:endParaRPr>
          </a:p>
          <a:p>
            <a:pPr algn="just"/>
            <a:r>
              <a:rPr lang="en-IN" dirty="0" smtClean="0">
                <a:hlinkClick r:id="rId2" tooltip="Homeopathy"/>
              </a:rPr>
              <a:t>Homeopathic remedies</a:t>
            </a:r>
            <a:r>
              <a:rPr lang="en-IN" dirty="0" smtClean="0"/>
              <a:t> are </a:t>
            </a:r>
          </a:p>
          <a:p>
            <a:pPr algn="just">
              <a:buNone/>
            </a:pPr>
            <a:r>
              <a:rPr lang="en-IN" dirty="0" smtClean="0">
                <a:hlinkClick r:id="rId3" tooltip="Serial dilution"/>
              </a:rPr>
              <a:t>   P</a:t>
            </a:r>
            <a:r>
              <a:rPr lang="en-IN" dirty="0" smtClean="0"/>
              <a:t>repared </a:t>
            </a:r>
            <a:r>
              <a:rPr lang="en-IN" dirty="0" smtClean="0">
                <a:hlinkClick r:id="rId3" tooltip="Serial dilution"/>
              </a:rPr>
              <a:t>serial dilution</a:t>
            </a:r>
            <a:r>
              <a:rPr lang="en-IN" dirty="0" smtClean="0"/>
              <a:t> with shaking </a:t>
            </a:r>
          </a:p>
          <a:p>
            <a:pPr algn="just">
              <a:buNone/>
            </a:pPr>
            <a:r>
              <a:rPr lang="en-IN" dirty="0" smtClean="0"/>
              <a:t>   by forceful striking on an elastic body, which homeopaths term "</a:t>
            </a:r>
            <a:r>
              <a:rPr lang="en-IN" dirty="0" err="1" smtClean="0"/>
              <a:t>succussion</a:t>
            </a:r>
            <a:r>
              <a:rPr lang="en-IN" dirty="0" smtClean="0"/>
              <a:t>". Each dilution followed by </a:t>
            </a:r>
            <a:r>
              <a:rPr lang="en-IN" dirty="0" err="1" smtClean="0"/>
              <a:t>succussion</a:t>
            </a:r>
            <a:r>
              <a:rPr lang="en-IN" dirty="0" smtClean="0"/>
              <a:t> is assumed to increase the effectiveness. Homeopaths call this process "</a:t>
            </a:r>
            <a:r>
              <a:rPr lang="en-IN" dirty="0" err="1" smtClean="0"/>
              <a:t>potentization</a:t>
            </a:r>
            <a:r>
              <a:rPr lang="en-IN" dirty="0" smtClean="0"/>
              <a:t>". Dilution often continues until none of the original substance remains.</a:t>
            </a:r>
            <a:r>
              <a:rPr lang="en-IN" u="sng" baseline="30000" dirty="0" smtClean="0">
                <a:hlinkClick r:id="rId2"/>
              </a:rPr>
              <a:t>[6]</a:t>
            </a:r>
            <a:r>
              <a:rPr lang="en-IN" dirty="0" smtClean="0"/>
              <a:t> Apart from the symptoms, homeopaths examine aspects of the patient's physical and psychological state,</a:t>
            </a:r>
            <a:r>
              <a:rPr lang="en-IN" u="sng" baseline="30000" dirty="0" smtClean="0">
                <a:hlinkClick r:id="rId2"/>
              </a:rPr>
              <a:t>[7]</a:t>
            </a:r>
            <a:r>
              <a:rPr lang="en-IN" dirty="0" smtClean="0"/>
              <a:t> then homeopathic reference books known as "repertories" are consulted, and a remedy is selected based on the totality of symptoms.</a:t>
            </a:r>
            <a:endParaRPr lang="en-IN" dirty="0"/>
          </a:p>
        </p:txBody>
      </p:sp>
      <p:pic>
        <p:nvPicPr>
          <p:cNvPr id="105474" name="Picture 2" descr="C:\Users\Disha\Desktop\storage\M.SC.1ST YR\ANP\New Folder (2)\content of alternative modalities\images\imagesCA005C9X.jpg"/>
          <p:cNvPicPr>
            <a:picLocks noChangeAspect="1" noChangeArrowheads="1"/>
          </p:cNvPicPr>
          <p:nvPr/>
        </p:nvPicPr>
        <p:blipFill>
          <a:blip r:embed="rId4"/>
          <a:srcRect/>
          <a:stretch>
            <a:fillRect/>
          </a:stretch>
        </p:blipFill>
        <p:spPr bwMode="auto">
          <a:xfrm>
            <a:off x="5580112" y="0"/>
            <a:ext cx="3563888" cy="1916832"/>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TRADITIONAL CHINESE MEDICINE</a:t>
            </a: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p:txBody>
          <a:bodyPr/>
          <a:lstStyle/>
          <a:p>
            <a:pPr>
              <a:buNone/>
            </a:pPr>
            <a:r>
              <a:rPr lang="en-US" dirty="0" smtClean="0"/>
              <a:t> </a:t>
            </a:r>
            <a:endParaRPr lang="en-IN" sz="2000" dirty="0" smtClean="0"/>
          </a:p>
          <a:p>
            <a:r>
              <a:rPr lang="en-US" dirty="0" smtClean="0"/>
              <a:t>TCM view the people as ecosystem in miniature.</a:t>
            </a:r>
          </a:p>
          <a:p>
            <a:r>
              <a:rPr lang="en-US" dirty="0" smtClean="0"/>
              <a:t> Diagnosis is based on examination of the person’s complexion, tongue, radial pulse and detection of scent in the body, and the treatment is geared towards correcting the imbalance and is given with acupuncture and herbal therapy.</a:t>
            </a:r>
            <a:endParaRPr lang="en-IN" sz="2000"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NATUROPATHIC MEDICINE</a:t>
            </a: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p:txBody>
          <a:bodyPr/>
          <a:lstStyle/>
          <a:p>
            <a:r>
              <a:rPr lang="en-US" dirty="0" smtClean="0"/>
              <a:t>It cures the disease by harnessing the </a:t>
            </a:r>
          </a:p>
          <a:p>
            <a:r>
              <a:rPr lang="en-US" dirty="0" smtClean="0"/>
              <a:t>body’s own natural healing powers. Rejecting synthetic drugs and invasive procedures, it stresses the restorative powers of nature. It takes seriously the motto, </a:t>
            </a:r>
            <a:r>
              <a:rPr lang="en-US" b="1" dirty="0" smtClean="0"/>
              <a:t>“First, do no harm.”</a:t>
            </a:r>
            <a:r>
              <a:rPr lang="en-US" dirty="0" smtClean="0"/>
              <a:t> It relies on natural healing approaches such as herbs, nutrition, and movement and manipulation of the body.</a:t>
            </a:r>
            <a:endParaRPr lang="en-IN" dirty="0" smtClean="0"/>
          </a:p>
          <a:p>
            <a:r>
              <a:rPr lang="en-US" dirty="0" smtClean="0"/>
              <a:t> Naturopathy – such as the importance of diet, clean fresh water, sunlight, exercise and stress management </a:t>
            </a:r>
            <a:endParaRPr lang="en-IN" dirty="0" smtClean="0"/>
          </a:p>
          <a:p>
            <a:endParaRPr lang="en-IN" dirty="0"/>
          </a:p>
        </p:txBody>
      </p:sp>
      <p:pic>
        <p:nvPicPr>
          <p:cNvPr id="139265" name="Picture 1" descr="C:\Users\Disha\Desktop\storage\M.SC.1ST YR\ANP\New Folder (2)\content of alternative modalities\images\images (14).jpg"/>
          <p:cNvPicPr>
            <a:picLocks noChangeAspect="1" noChangeArrowheads="1"/>
          </p:cNvPicPr>
          <p:nvPr/>
        </p:nvPicPr>
        <p:blipFill>
          <a:blip r:embed="rId2"/>
          <a:srcRect/>
          <a:stretch>
            <a:fillRect/>
          </a:stretch>
        </p:blipFill>
        <p:spPr bwMode="auto">
          <a:xfrm>
            <a:off x="6516216" y="0"/>
            <a:ext cx="2304256" cy="2060848"/>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51520" y="260648"/>
            <a:ext cx="8208912" cy="6597352"/>
          </a:xfrm>
        </p:spPr>
        <p:txBody>
          <a:bodyPr>
            <a:normAutofit/>
          </a:bodyPr>
          <a:lstStyle/>
          <a:p>
            <a:r>
              <a:rPr lang="en-US" b="1" dirty="0" smtClean="0"/>
              <a:t>Naturopathy aims to </a:t>
            </a:r>
            <a:endParaRPr lang="en-IN" dirty="0" smtClean="0"/>
          </a:p>
          <a:p>
            <a:pPr lvl="0"/>
            <a:r>
              <a:rPr lang="en-US" dirty="0" err="1" smtClean="0"/>
              <a:t>Minimise</a:t>
            </a:r>
            <a:r>
              <a:rPr lang="en-US" dirty="0" smtClean="0"/>
              <a:t> acute symptoms </a:t>
            </a:r>
            <a:endParaRPr lang="en-IN" dirty="0" smtClean="0"/>
          </a:p>
          <a:p>
            <a:pPr lvl="0"/>
            <a:r>
              <a:rPr lang="en-US" dirty="0" smtClean="0"/>
              <a:t>Support the body’s vital force (capacity to self-heal) </a:t>
            </a:r>
            <a:endParaRPr lang="en-IN" dirty="0" smtClean="0"/>
          </a:p>
          <a:p>
            <a:pPr lvl="0"/>
            <a:r>
              <a:rPr lang="en-US" dirty="0" smtClean="0"/>
              <a:t>Re-balance the system so that illness is less likely to occur in the future </a:t>
            </a:r>
            <a:endParaRPr lang="en-IN" dirty="0" smtClean="0"/>
          </a:p>
          <a:p>
            <a:pPr lvl="0"/>
            <a:r>
              <a:rPr lang="en-US" dirty="0" smtClean="0"/>
              <a:t>Educate the patient to look after their own health and the health of their family.</a:t>
            </a:r>
            <a:endParaRPr lang="en-IN" dirty="0" smtClean="0"/>
          </a:p>
          <a:p>
            <a:pPr lvl="0"/>
            <a:r>
              <a:rPr lang="en-US" dirty="0" smtClean="0"/>
              <a:t>Commonly treated disorders</a:t>
            </a:r>
            <a:endParaRPr lang="en-IN" dirty="0" smtClean="0"/>
          </a:p>
          <a:p>
            <a:r>
              <a:rPr lang="en-US" b="1" dirty="0" smtClean="0"/>
              <a:t> Basic Principles</a:t>
            </a:r>
            <a:r>
              <a:rPr lang="en-US" dirty="0" smtClean="0"/>
              <a:t> </a:t>
            </a:r>
            <a:endParaRPr lang="en-IN" dirty="0" smtClean="0"/>
          </a:p>
          <a:p>
            <a:pPr lvl="0"/>
            <a:r>
              <a:rPr lang="en-US" dirty="0" smtClean="0"/>
              <a:t> The body has a natural drive to maintain the equilibrium, symptoms of disease are viewed and indications that the body is striving to heal it. </a:t>
            </a:r>
            <a:endParaRPr lang="en-IN" dirty="0" smtClean="0"/>
          </a:p>
          <a:p>
            <a:pPr lvl="0"/>
            <a:r>
              <a:rPr lang="en-US" dirty="0" smtClean="0"/>
              <a:t> The root cause of all diseases is the accumulation of waste product and toxin due to lifestyle habits.</a:t>
            </a:r>
            <a:endParaRPr lang="en-IN" dirty="0" smtClean="0"/>
          </a:p>
          <a:p>
            <a:pPr lvl="0"/>
            <a:r>
              <a:rPr lang="en-US" dirty="0" smtClean="0"/>
              <a:t> The body contains the wisdom and power to heal itself, provided serves to enhance its power.</a:t>
            </a:r>
            <a:r>
              <a:rPr lang="en-US" b="1" dirty="0" smtClean="0"/>
              <a:t> </a:t>
            </a: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980728"/>
            <a:ext cx="7787208" cy="5493224"/>
          </a:xfrm>
        </p:spPr>
        <p:txBody>
          <a:bodyPr>
            <a:normAutofit/>
          </a:bodyPr>
          <a:lstStyle/>
          <a:p>
            <a:r>
              <a:rPr lang="en-US" b="1" dirty="0" smtClean="0"/>
              <a:t>The range of disorders commonly treated by naturopaths includes: </a:t>
            </a:r>
            <a:endParaRPr lang="en-IN" dirty="0" smtClean="0"/>
          </a:p>
          <a:p>
            <a:pPr lvl="0"/>
            <a:r>
              <a:rPr lang="en-US" dirty="0" smtClean="0"/>
              <a:t>Fatigue </a:t>
            </a:r>
            <a:endParaRPr lang="en-IN" dirty="0" smtClean="0"/>
          </a:p>
          <a:p>
            <a:pPr lvl="0"/>
            <a:r>
              <a:rPr lang="en-US" dirty="0" smtClean="0"/>
              <a:t>Digestive complaints </a:t>
            </a:r>
            <a:endParaRPr lang="en-IN" dirty="0" smtClean="0"/>
          </a:p>
          <a:p>
            <a:pPr lvl="0"/>
            <a:r>
              <a:rPr lang="en-US" dirty="0" smtClean="0"/>
              <a:t>Mood disorders and depression</a:t>
            </a:r>
            <a:endParaRPr lang="en-IN" dirty="0" smtClean="0"/>
          </a:p>
          <a:p>
            <a:pPr lvl="0"/>
            <a:r>
              <a:rPr lang="en-US" dirty="0" smtClean="0"/>
              <a:t>Allergy and sensitivities </a:t>
            </a:r>
            <a:endParaRPr lang="en-IN" dirty="0" smtClean="0"/>
          </a:p>
          <a:p>
            <a:pPr lvl="0"/>
            <a:r>
              <a:rPr lang="en-US" dirty="0" err="1" smtClean="0"/>
              <a:t>Behavioural</a:t>
            </a:r>
            <a:r>
              <a:rPr lang="en-US" dirty="0" smtClean="0"/>
              <a:t> problems </a:t>
            </a:r>
            <a:endParaRPr lang="en-IN" dirty="0" smtClean="0"/>
          </a:p>
          <a:p>
            <a:pPr lvl="0"/>
            <a:r>
              <a:rPr lang="en-US" dirty="0" smtClean="0"/>
              <a:t>Chronic fatigue syndrome </a:t>
            </a:r>
            <a:endParaRPr lang="en-IN" dirty="0" smtClean="0"/>
          </a:p>
          <a:p>
            <a:pPr lvl="0"/>
            <a:r>
              <a:rPr lang="en-US" dirty="0" smtClean="0"/>
              <a:t>Degenerative illnesses, such as arthritis </a:t>
            </a:r>
            <a:endParaRPr lang="en-IN" dirty="0" smtClean="0"/>
          </a:p>
          <a:p>
            <a:pPr lvl="0"/>
            <a:r>
              <a:rPr lang="en-US" dirty="0" smtClean="0"/>
              <a:t>Cardiovascular problems-blood pressure </a:t>
            </a:r>
            <a:endParaRPr lang="en-IN" dirty="0" smtClean="0"/>
          </a:p>
          <a:p>
            <a:pPr lvl="0"/>
            <a:r>
              <a:rPr lang="en-US" dirty="0" smtClean="0"/>
              <a:t>Fertility problems </a:t>
            </a:r>
            <a:endParaRPr lang="en-IN" dirty="0" smtClean="0"/>
          </a:p>
          <a:p>
            <a:r>
              <a:rPr lang="en-US" dirty="0" smtClean="0"/>
              <a:t>10. Hormonal imbalances, such as </a:t>
            </a:r>
            <a:endParaRPr lang="en-IN" dirty="0" smtClean="0"/>
          </a:p>
          <a:p>
            <a:pPr lvl="0"/>
            <a:r>
              <a:rPr lang="en-US" dirty="0" smtClean="0"/>
              <a:t>premenstrual tension and </a:t>
            </a:r>
            <a:endParaRPr lang="en-IN" dirty="0" smtClean="0"/>
          </a:p>
          <a:p>
            <a:pPr lvl="0"/>
            <a:r>
              <a:rPr lang="en-US" dirty="0" smtClean="0"/>
              <a:t>menopause.</a:t>
            </a:r>
            <a:endParaRPr lang="en-IN" dirty="0" smtClean="0"/>
          </a:p>
          <a:p>
            <a:endParaRPr lang="en-IN" dirty="0" smtClean="0"/>
          </a:p>
          <a:p>
            <a:endParaRPr lang="en-IN" dirty="0"/>
          </a:p>
        </p:txBody>
      </p:sp>
      <p:pic>
        <p:nvPicPr>
          <p:cNvPr id="4" name="Picture 3" descr="imagesCAAMHTFA.jpg"/>
          <p:cNvPicPr>
            <a:picLocks noChangeAspect="1"/>
          </p:cNvPicPr>
          <p:nvPr/>
        </p:nvPicPr>
        <p:blipFill>
          <a:blip r:embed="rId2"/>
          <a:stretch>
            <a:fillRect/>
          </a:stretch>
        </p:blipFill>
        <p:spPr>
          <a:xfrm>
            <a:off x="5436096" y="1412776"/>
            <a:ext cx="2880320" cy="2088232"/>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r>
              <a:rPr lang="en-US" b="1" dirty="0" smtClean="0"/>
              <a:t>Non-Invasive Treatment</a:t>
            </a:r>
            <a:endParaRPr lang="en-IN" dirty="0"/>
          </a:p>
        </p:txBody>
      </p:sp>
      <p:sp>
        <p:nvSpPr>
          <p:cNvPr id="3" name="Content Placeholder 2"/>
          <p:cNvSpPr>
            <a:spLocks noGrp="1"/>
          </p:cNvSpPr>
          <p:nvPr>
            <p:ph idx="1"/>
          </p:nvPr>
        </p:nvSpPr>
        <p:spPr>
          <a:xfrm>
            <a:off x="457200" y="980728"/>
            <a:ext cx="8003232" cy="5877272"/>
          </a:xfrm>
        </p:spPr>
        <p:txBody>
          <a:bodyPr>
            <a:normAutofit/>
          </a:bodyPr>
          <a:lstStyle/>
          <a:p>
            <a:pPr>
              <a:buNone/>
            </a:pPr>
            <a:r>
              <a:rPr lang="en-US" b="1" dirty="0" smtClean="0"/>
              <a:t> </a:t>
            </a:r>
            <a:endParaRPr lang="en-IN" dirty="0" smtClean="0"/>
          </a:p>
          <a:p>
            <a:pPr lvl="0"/>
            <a:r>
              <a:rPr lang="en-US" b="1" dirty="0" smtClean="0"/>
              <a:t>Nutrition and dietary advice</a:t>
            </a:r>
            <a:r>
              <a:rPr lang="en-US" dirty="0" smtClean="0"/>
              <a:t> – This is one of naturopathy’s foundations. A poor diet stops the body from functioning well and a build-up of toxins can contribute to a range of illnesses. Whole, fresh and unprocessed foods are recommended.</a:t>
            </a:r>
            <a:endParaRPr lang="en-IN" dirty="0" smtClean="0"/>
          </a:p>
          <a:p>
            <a:pPr lvl="0"/>
            <a:r>
              <a:rPr lang="en-US" b="1" dirty="0" smtClean="0"/>
              <a:t>Herbal medicine –</a:t>
            </a:r>
            <a:r>
              <a:rPr lang="en-US" dirty="0" smtClean="0"/>
              <a:t> herbs are as potent as pharmaceutical drugs and can be used to great effect.</a:t>
            </a:r>
            <a:endParaRPr lang="en-IN" dirty="0" smtClean="0"/>
          </a:p>
          <a:p>
            <a:pPr lvl="0"/>
            <a:r>
              <a:rPr lang="en-US" dirty="0" smtClean="0"/>
              <a:t> </a:t>
            </a:r>
            <a:r>
              <a:rPr lang="en-US" b="1" dirty="0" smtClean="0"/>
              <a:t>Homeopathy –</a:t>
            </a:r>
            <a:r>
              <a:rPr lang="en-US" dirty="0" smtClean="0"/>
              <a:t> homeopathic treatments are used to stimulate the immune system. </a:t>
            </a:r>
            <a:endParaRPr lang="en-IN" dirty="0" smtClean="0"/>
          </a:p>
          <a:p>
            <a:pPr lvl="0"/>
            <a:r>
              <a:rPr lang="en-US" b="1" dirty="0" smtClean="0"/>
              <a:t>Hydrotherapy (water therapy</a:t>
            </a:r>
            <a:r>
              <a:rPr lang="en-US" dirty="0" smtClean="0"/>
              <a:t>) – another foundation of naturopathy. For instance, the use of hot and cold compresses might be used for certain disorders to influence the flow of blood and body heat. </a:t>
            </a:r>
            <a:endParaRPr lang="en-IN" dirty="0" smtClean="0"/>
          </a:p>
          <a:p>
            <a:pPr lvl="0"/>
            <a:r>
              <a:rPr lang="en-US" b="1" dirty="0" smtClean="0"/>
              <a:t>Physical therapies</a:t>
            </a:r>
            <a:r>
              <a:rPr lang="en-US" dirty="0" smtClean="0"/>
              <a:t> – such as massage, acupressure, bio-puncture or </a:t>
            </a:r>
            <a:r>
              <a:rPr lang="en-US" dirty="0" err="1" smtClean="0"/>
              <a:t>mechanotherapy</a:t>
            </a:r>
            <a:r>
              <a:rPr lang="en-US" dirty="0" smtClean="0"/>
              <a:t>. Kinesiology and integrated bio-dynamics (IBD). </a:t>
            </a:r>
            <a:endParaRPr lang="en-IN" dirty="0" smtClean="0"/>
          </a:p>
          <a:p>
            <a:pPr>
              <a:buNone/>
            </a:pP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8072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2" algn="l" rtl="0">
              <a:spcBef>
                <a:spcPct val="0"/>
              </a:spcBef>
            </a:pP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AMERICAN INDIAN/NATIVE MEDICINE:</a:t>
            </a:r>
            <a:r>
              <a:rPr lang="en-IN"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764704"/>
            <a:ext cx="8075240" cy="6093296"/>
          </a:xfrm>
        </p:spPr>
        <p:txBody>
          <a:bodyPr>
            <a:normAutofit/>
          </a:bodyPr>
          <a:lstStyle/>
          <a:p>
            <a:pPr>
              <a:buNone/>
            </a:pPr>
            <a:r>
              <a:rPr lang="en-US" b="1" dirty="0" smtClean="0"/>
              <a:t> </a:t>
            </a:r>
            <a:endParaRPr lang="en-IN" sz="2000" dirty="0" smtClean="0"/>
          </a:p>
          <a:p>
            <a:r>
              <a:rPr lang="en-US" dirty="0" smtClean="0"/>
              <a:t>A system of healing. Physical illness is attributed to spiritual causes or spirit. The healing involves activities that appease the spirits, rid the individual of impurities and restore them to a healthful, spiritually pure state.</a:t>
            </a:r>
            <a:endParaRPr lang="en-IN" sz="2000" dirty="0" smtClean="0"/>
          </a:p>
          <a:p>
            <a:r>
              <a:rPr lang="en-US" dirty="0" smtClean="0"/>
              <a:t>The central figure in American Indian medicine is the medicine man (healer, sorcerer, seer, educator and priest), often called as </a:t>
            </a:r>
            <a:r>
              <a:rPr lang="en-US" b="1" dirty="0" smtClean="0"/>
              <a:t>Shaman</a:t>
            </a:r>
            <a:r>
              <a:rPr lang="en-US" dirty="0" smtClean="0"/>
              <a:t>. Shaman and trained spiritual healers who seek to drive the evil spirit out. </a:t>
            </a:r>
            <a:endParaRPr lang="en-IN" sz="2000" dirty="0" smtClean="0"/>
          </a:p>
          <a:p>
            <a:r>
              <a:rPr lang="en-US" dirty="0" smtClean="0"/>
              <a:t>Shamanistic methods include </a:t>
            </a:r>
            <a:endParaRPr lang="en-IN" sz="2000" dirty="0" smtClean="0"/>
          </a:p>
          <a:p>
            <a:pPr lvl="0"/>
            <a:r>
              <a:rPr lang="en-US" dirty="0" smtClean="0"/>
              <a:t>Incantations</a:t>
            </a:r>
            <a:endParaRPr lang="en-IN" sz="2000" dirty="0" smtClean="0"/>
          </a:p>
          <a:p>
            <a:pPr lvl="0"/>
            <a:r>
              <a:rPr lang="en-US" dirty="0" smtClean="0"/>
              <a:t>Charms</a:t>
            </a:r>
            <a:endParaRPr lang="en-IN" sz="2000" dirty="0" smtClean="0"/>
          </a:p>
          <a:p>
            <a:pPr lvl="0"/>
            <a:r>
              <a:rPr lang="en-US" dirty="0" smtClean="0"/>
              <a:t> Prayers</a:t>
            </a:r>
            <a:endParaRPr lang="en-IN" sz="2000" dirty="0" smtClean="0"/>
          </a:p>
          <a:p>
            <a:pPr lvl="0"/>
            <a:r>
              <a:rPr lang="en-US" dirty="0" smtClean="0"/>
              <a:t> Dances</a:t>
            </a:r>
            <a:endParaRPr lang="en-IN" sz="2000" dirty="0" smtClean="0"/>
          </a:p>
          <a:p>
            <a:pPr lvl="0"/>
            <a:r>
              <a:rPr lang="en-US" dirty="0" smtClean="0"/>
              <a:t> Shaking a rattle</a:t>
            </a:r>
            <a:endParaRPr lang="en-IN" sz="2000" dirty="0" smtClean="0"/>
          </a:p>
          <a:p>
            <a:pPr lvl="0"/>
            <a:r>
              <a:rPr lang="en-US" dirty="0" smtClean="0"/>
              <a:t> Beating of drum</a:t>
            </a:r>
            <a:endParaRPr lang="en-IN" sz="2000" dirty="0" smtClean="0"/>
          </a:p>
          <a:p>
            <a:pPr lvl="0"/>
            <a:r>
              <a:rPr lang="en-US" dirty="0" smtClean="0"/>
              <a:t> Sucking to remove the disease</a:t>
            </a:r>
            <a:endParaRPr lang="en-IN" sz="2000"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b="1" dirty="0"/>
              <a:t>HISTORY</a:t>
            </a:r>
            <a:r>
              <a:rPr lang="en-IN" dirty="0"/>
              <a:t/>
            </a:r>
            <a:br>
              <a:rPr lang="en-IN" dirty="0"/>
            </a:br>
            <a:r>
              <a:rPr lang="en-IN" dirty="0" smtClean="0"/>
              <a:t/>
            </a:r>
            <a:br>
              <a:rPr lang="en-IN" dirty="0" smtClean="0"/>
            </a:br>
            <a:endParaRPr lang="en-IN" dirty="0"/>
          </a:p>
        </p:txBody>
      </p:sp>
      <p:sp>
        <p:nvSpPr>
          <p:cNvPr id="3" name="Content Placeholder 2"/>
          <p:cNvSpPr>
            <a:spLocks noGrp="1"/>
          </p:cNvSpPr>
          <p:nvPr>
            <p:ph idx="1"/>
          </p:nvPr>
        </p:nvSpPr>
        <p:spPr>
          <a:xfrm>
            <a:off x="251520" y="1844824"/>
            <a:ext cx="7543800" cy="4343400"/>
          </a:xfrm>
        </p:spPr>
        <p:txBody>
          <a:bodyPr>
            <a:normAutofit/>
          </a:bodyPr>
          <a:lstStyle/>
          <a:p>
            <a:r>
              <a:rPr lang="en-IN" dirty="0"/>
              <a:t>History has it that alternative </a:t>
            </a:r>
            <a:endParaRPr lang="en-IN" dirty="0" smtClean="0"/>
          </a:p>
          <a:p>
            <a:r>
              <a:rPr lang="en-IN" dirty="0" smtClean="0"/>
              <a:t>medicine </a:t>
            </a:r>
            <a:r>
              <a:rPr lang="en-IN" dirty="0"/>
              <a:t>goes back 5000 years to Chinese traditional medicine, Indian (</a:t>
            </a:r>
            <a:r>
              <a:rPr lang="en-IN" dirty="0" err="1"/>
              <a:t>Ayuryedic</a:t>
            </a:r>
            <a:r>
              <a:rPr lang="en-IN" dirty="0"/>
              <a:t> medicine) and similar healing traditions in many cultures</a:t>
            </a:r>
            <a:r>
              <a:rPr lang="en-IN" dirty="0" smtClean="0"/>
              <a:t>.</a:t>
            </a:r>
          </a:p>
          <a:p>
            <a:r>
              <a:rPr lang="en-IN" dirty="0" smtClean="0"/>
              <a:t> </a:t>
            </a:r>
            <a:r>
              <a:rPr lang="en-IN" dirty="0"/>
              <a:t>The common belief was that the energy of the body had to be in harmony with the mind, body and spirit..</a:t>
            </a:r>
          </a:p>
          <a:p>
            <a:r>
              <a:rPr lang="en-US" dirty="0"/>
              <a:t>One </a:t>
            </a:r>
            <a:r>
              <a:rPr lang="en-US" dirty="0" smtClean="0"/>
              <a:t>of </a:t>
            </a:r>
            <a:r>
              <a:rPr lang="en-US" dirty="0"/>
              <a:t>the oldest of medication that has been prevalent in the ancient world for thousands of years is "Alternative </a:t>
            </a:r>
            <a:r>
              <a:rPr lang="en-US" dirty="0" smtClean="0"/>
              <a:t>Medicine</a:t>
            </a:r>
          </a:p>
          <a:p>
            <a:r>
              <a:rPr lang="en-US" dirty="0" smtClean="0"/>
              <a:t>The concepts of alternative medicines were mentioned in the ancient scriptures of India, China, Egypt and almost all ancient civilizations of the world.</a:t>
            </a:r>
            <a:endParaRPr lang="en-IN" dirty="0"/>
          </a:p>
          <a:p>
            <a:endParaRPr lang="en-IN" dirty="0"/>
          </a:p>
        </p:txBody>
      </p:sp>
      <p:pic>
        <p:nvPicPr>
          <p:cNvPr id="2050" name="Picture 2" descr="C:\Users\Disha\Desktop\storage\M.SC.1ST YR\ANP\New Folder (2)\content of alternative modalities\images\imagesCAOJYGYD.jpg"/>
          <p:cNvPicPr>
            <a:picLocks noChangeAspect="1" noChangeArrowheads="1"/>
          </p:cNvPicPr>
          <p:nvPr/>
        </p:nvPicPr>
        <p:blipFill>
          <a:blip r:embed="rId2"/>
          <a:srcRect/>
          <a:stretch>
            <a:fillRect/>
          </a:stretch>
        </p:blipFill>
        <p:spPr bwMode="auto">
          <a:xfrm>
            <a:off x="4860032" y="33487"/>
            <a:ext cx="4283968" cy="1988840"/>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671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Mind body intervention</a:t>
            </a:r>
            <a:endParaRPr lang="en-IN"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908720"/>
            <a:ext cx="7467600" cy="5949280"/>
          </a:xfrm>
        </p:spPr>
        <p:txBody>
          <a:bodyPr>
            <a:normAutofit/>
          </a:bodyPr>
          <a:lstStyle/>
          <a:p>
            <a:pPr lvl="0">
              <a:buNone/>
            </a:pPr>
            <a:r>
              <a:rPr lang="en-US" b="1" dirty="0" smtClean="0"/>
              <a:t>Meditation:</a:t>
            </a:r>
            <a:endParaRPr lang="en-IN" dirty="0" smtClean="0"/>
          </a:p>
          <a:p>
            <a:r>
              <a:rPr lang="en-US" dirty="0" smtClean="0"/>
              <a:t>Self directed practice for relaxing the</a:t>
            </a:r>
          </a:p>
          <a:p>
            <a:pPr>
              <a:buNone/>
            </a:pPr>
            <a:r>
              <a:rPr lang="en-US" dirty="0" smtClean="0"/>
              <a:t>   body and calming the mind. State of consciousness in which individual eliminates environmental stimuli from awareness, producing a state of relaxation and stress relief.</a:t>
            </a:r>
            <a:endParaRPr lang="en-IN" dirty="0" smtClean="0"/>
          </a:p>
          <a:p>
            <a:r>
              <a:rPr lang="en-US" dirty="0" smtClean="0"/>
              <a:t>Meditation evokes a restful state, lowers oxygen consumption, a reduction in respiratory rate and heart rate and subjective reports of reduced anxiety.</a:t>
            </a:r>
            <a:endParaRPr lang="en-IN" dirty="0" smtClean="0"/>
          </a:p>
          <a:p>
            <a:r>
              <a:rPr lang="en-US" dirty="0" smtClean="0"/>
              <a:t>Various forms of meditation techniques ,but all of them can be grouped into two which include </a:t>
            </a:r>
            <a:r>
              <a:rPr lang="en-US" b="1" dirty="0" smtClean="0"/>
              <a:t>mindfulness meditation </a:t>
            </a:r>
            <a:r>
              <a:rPr lang="en-US" dirty="0" smtClean="0"/>
              <a:t>and </a:t>
            </a:r>
            <a:r>
              <a:rPr lang="en-US" b="1" dirty="0" smtClean="0"/>
              <a:t>concentrative meditation.</a:t>
            </a:r>
            <a:endParaRPr lang="en-IN" b="1" dirty="0" smtClean="0"/>
          </a:p>
          <a:p>
            <a:pPr>
              <a:buNone/>
            </a:pPr>
            <a:endParaRPr lang="en-IN" dirty="0"/>
          </a:p>
        </p:txBody>
      </p:sp>
      <p:pic>
        <p:nvPicPr>
          <p:cNvPr id="134146" name="Picture 2" descr="C:\Users\Disha\Desktop\storage\M.SC.1ST YR\ANP\New Folder (2)\content of alternative modalities\images\imagesCAS7OS68.jpg"/>
          <p:cNvPicPr>
            <a:picLocks noChangeAspect="1" noChangeArrowheads="1"/>
          </p:cNvPicPr>
          <p:nvPr/>
        </p:nvPicPr>
        <p:blipFill>
          <a:blip r:embed="rId3"/>
          <a:srcRect/>
          <a:stretch>
            <a:fillRect/>
          </a:stretch>
        </p:blipFill>
        <p:spPr bwMode="auto">
          <a:xfrm>
            <a:off x="6228184" y="0"/>
            <a:ext cx="2619375" cy="2060848"/>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46050"/>
          </a:xfrm>
        </p:spPr>
        <p:txBody>
          <a:bodyPr>
            <a:normAutofit fontScale="90000"/>
          </a:bodyPr>
          <a:lstStyle/>
          <a:p>
            <a:endParaRPr lang="en-IN" dirty="0"/>
          </a:p>
        </p:txBody>
      </p:sp>
      <p:sp>
        <p:nvSpPr>
          <p:cNvPr id="3" name="Content Placeholder 2"/>
          <p:cNvSpPr>
            <a:spLocks noGrp="1"/>
          </p:cNvSpPr>
          <p:nvPr>
            <p:ph idx="1"/>
          </p:nvPr>
        </p:nvSpPr>
        <p:spPr>
          <a:xfrm>
            <a:off x="179512" y="260648"/>
            <a:ext cx="8352928" cy="6883128"/>
          </a:xfrm>
        </p:spPr>
        <p:txBody>
          <a:bodyPr>
            <a:normAutofit lnSpcReduction="10000"/>
          </a:bodyPr>
          <a:lstStyle/>
          <a:p>
            <a:pPr>
              <a:buNone/>
            </a:pPr>
            <a:r>
              <a:rPr lang="en-US" sz="2600" b="1" dirty="0" smtClean="0"/>
              <a:t>Indications for meditation</a:t>
            </a:r>
            <a:endParaRPr lang="en-IN" sz="2600" dirty="0" smtClean="0"/>
          </a:p>
          <a:p>
            <a:pPr lvl="0"/>
            <a:r>
              <a:rPr lang="en-US" sz="2600" dirty="0" smtClean="0"/>
              <a:t>Anxiety or tension</a:t>
            </a:r>
            <a:endParaRPr lang="en-IN" sz="2600" dirty="0" smtClean="0"/>
          </a:p>
          <a:p>
            <a:pPr lvl="0"/>
            <a:r>
              <a:rPr lang="en-US" sz="2600" dirty="0" smtClean="0"/>
              <a:t>Chronic bereavement</a:t>
            </a:r>
            <a:endParaRPr lang="en-IN" sz="2600" dirty="0" smtClean="0"/>
          </a:p>
          <a:p>
            <a:pPr lvl="0"/>
            <a:r>
              <a:rPr lang="en-US" sz="2600" dirty="0" smtClean="0"/>
              <a:t>Chronic fatigue syndrome</a:t>
            </a:r>
            <a:endParaRPr lang="en-IN" sz="2600" dirty="0" smtClean="0"/>
          </a:p>
          <a:p>
            <a:pPr lvl="0"/>
            <a:r>
              <a:rPr lang="en-US" sz="2600" dirty="0" smtClean="0"/>
              <a:t>Drug abuse</a:t>
            </a:r>
            <a:endParaRPr lang="en-IN" sz="2600" dirty="0" smtClean="0"/>
          </a:p>
          <a:p>
            <a:pPr lvl="0"/>
            <a:r>
              <a:rPr lang="en-US" sz="2600" dirty="0" smtClean="0"/>
              <a:t>Irritability</a:t>
            </a:r>
            <a:endParaRPr lang="en-IN" sz="2600" dirty="0" smtClean="0"/>
          </a:p>
          <a:p>
            <a:pPr lvl="0"/>
            <a:r>
              <a:rPr lang="en-US" sz="2600" dirty="0" smtClean="0"/>
              <a:t>Hypertension</a:t>
            </a:r>
            <a:endParaRPr lang="en-IN" sz="2600" dirty="0" smtClean="0"/>
          </a:p>
          <a:p>
            <a:pPr lvl="0"/>
            <a:r>
              <a:rPr lang="en-US" sz="2600" dirty="0" smtClean="0"/>
              <a:t>Mild depression</a:t>
            </a:r>
            <a:endParaRPr lang="en-IN" sz="2600" dirty="0" smtClean="0"/>
          </a:p>
          <a:p>
            <a:pPr lvl="0"/>
            <a:r>
              <a:rPr lang="en-US" sz="2600" dirty="0" smtClean="0"/>
              <a:t>Low self esteem or self blame</a:t>
            </a:r>
            <a:endParaRPr lang="en-IN" sz="2600" dirty="0" smtClean="0"/>
          </a:p>
          <a:p>
            <a:pPr lvl="0"/>
            <a:r>
              <a:rPr lang="en-US" sz="2600" dirty="0" smtClean="0"/>
              <a:t>Sleep disorders</a:t>
            </a:r>
            <a:r>
              <a:rPr lang="en-IN" sz="2600" dirty="0" smtClean="0"/>
              <a:t> and </a:t>
            </a:r>
            <a:r>
              <a:rPr lang="en-US" sz="2600" dirty="0" smtClean="0"/>
              <a:t>Psychological disorders</a:t>
            </a:r>
            <a:endParaRPr lang="en-IN" dirty="0" smtClean="0"/>
          </a:p>
          <a:p>
            <a:pPr>
              <a:buNone/>
            </a:pPr>
            <a:r>
              <a:rPr lang="en-US" sz="2600" b="1" dirty="0" smtClean="0"/>
              <a:t>Limitations:</a:t>
            </a:r>
            <a:endParaRPr lang="en-IN" sz="2600" dirty="0" smtClean="0"/>
          </a:p>
          <a:p>
            <a:pPr lvl="0"/>
            <a:r>
              <a:rPr lang="en-US" sz="2600" dirty="0" smtClean="0"/>
              <a:t> Some may have hypersensitivity to mediation and require less time than average 15-20mts.</a:t>
            </a:r>
            <a:endParaRPr lang="en-IN" sz="2600" dirty="0" smtClean="0"/>
          </a:p>
          <a:p>
            <a:pPr lvl="0"/>
            <a:r>
              <a:rPr lang="en-US" sz="2600" dirty="0" smtClean="0"/>
              <a:t> Over meditation in a patient with history of psychosis may precipitate psychoses episode.</a:t>
            </a:r>
            <a:endParaRPr lang="en-IN" sz="2600" dirty="0" smtClean="0"/>
          </a:p>
          <a:p>
            <a:pPr lvl="0"/>
            <a:r>
              <a:rPr lang="en-US" sz="2600" dirty="0" smtClean="0"/>
              <a:t> It augments the effect of certain medications.</a:t>
            </a:r>
            <a:endParaRPr lang="en-IN" sz="2600" dirty="0" smtClean="0"/>
          </a:p>
          <a:p>
            <a:endParaRPr lang="en-IN" dirty="0"/>
          </a:p>
        </p:txBody>
      </p:sp>
      <p:sp>
        <p:nvSpPr>
          <p:cNvPr id="6" name="Rectangle 5"/>
          <p:cNvSpPr/>
          <p:nvPr/>
        </p:nvSpPr>
        <p:spPr>
          <a:xfrm>
            <a:off x="5364088" y="548680"/>
            <a:ext cx="2808312"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3123" name="Picture 3" descr="C:\Users\Disha\Desktop\storage\M.SC.1ST YR\ANP\New Folder (2)\content of alternative modalities\images\imagesCAE4GKAR.jpg"/>
          <p:cNvPicPr>
            <a:picLocks noChangeAspect="1" noChangeArrowheads="1"/>
          </p:cNvPicPr>
          <p:nvPr/>
        </p:nvPicPr>
        <p:blipFill>
          <a:blip r:embed="rId3"/>
          <a:srcRect/>
          <a:stretch>
            <a:fillRect/>
          </a:stretch>
        </p:blipFill>
        <p:spPr bwMode="auto">
          <a:xfrm>
            <a:off x="5508104" y="620688"/>
            <a:ext cx="2520280" cy="2238375"/>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RELAXATION THERAPY:</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179512" y="764704"/>
            <a:ext cx="8280920" cy="5832648"/>
          </a:xfrm>
        </p:spPr>
        <p:txBody>
          <a:bodyPr>
            <a:normAutofit/>
          </a:bodyPr>
          <a:lstStyle/>
          <a:p>
            <a:pPr>
              <a:buNone/>
            </a:pPr>
            <a:endParaRPr lang="en-IN" dirty="0" smtClean="0"/>
          </a:p>
          <a:p>
            <a:r>
              <a:rPr lang="en-US" dirty="0" smtClean="0"/>
              <a:t>It is the releasing of physical and mental </a:t>
            </a:r>
          </a:p>
          <a:p>
            <a:pPr>
              <a:buNone/>
            </a:pPr>
            <a:r>
              <a:rPr lang="en-US" dirty="0" smtClean="0"/>
              <a:t>   tensions. Relaxation is the state of</a:t>
            </a:r>
          </a:p>
          <a:p>
            <a:pPr>
              <a:buNone/>
            </a:pPr>
            <a:r>
              <a:rPr lang="en-US" dirty="0" smtClean="0"/>
              <a:t>   generalized decreased cognitive, physiological or behavioral arousal. The process of arousal elongates the muscles, reduces the neural impulses sent to brain and thus decreases the activity of brain as well as other body systems.</a:t>
            </a:r>
          </a:p>
          <a:p>
            <a:pPr>
              <a:buNone/>
            </a:pPr>
            <a:endParaRPr lang="en-IN" sz="1200" dirty="0" smtClean="0"/>
          </a:p>
          <a:p>
            <a:r>
              <a:rPr lang="en-US" b="1" dirty="0" smtClean="0"/>
              <a:t>Types:</a:t>
            </a:r>
            <a:endParaRPr lang="en-IN" dirty="0" smtClean="0"/>
          </a:p>
          <a:p>
            <a:pPr lvl="0"/>
            <a:r>
              <a:rPr lang="en-US" b="1" dirty="0" smtClean="0"/>
              <a:t>Progressive relaxation</a:t>
            </a:r>
            <a:r>
              <a:rPr lang="en-US" dirty="0" smtClean="0"/>
              <a:t>: one learns to detect the subtle localized sensations of muscle tension in one muscle group and then multiple muscle groups.  </a:t>
            </a:r>
            <a:endParaRPr lang="en-IN" dirty="0" smtClean="0"/>
          </a:p>
          <a:p>
            <a:pPr lvl="0"/>
            <a:r>
              <a:rPr lang="en-US" b="1" dirty="0" smtClean="0"/>
              <a:t>Passive relaxation</a:t>
            </a:r>
            <a:r>
              <a:rPr lang="en-US" dirty="0" smtClean="0"/>
              <a:t>: involves teaching the individual to relax muscles passively </a:t>
            </a:r>
            <a:endParaRPr lang="en-IN" dirty="0" smtClean="0"/>
          </a:p>
          <a:p>
            <a:endParaRPr lang="en-IN" dirty="0"/>
          </a:p>
        </p:txBody>
      </p:sp>
      <p:pic>
        <p:nvPicPr>
          <p:cNvPr id="4" name="Picture 3" descr="imagesCA35GG0Z.jpg"/>
          <p:cNvPicPr>
            <a:picLocks noChangeAspect="1"/>
          </p:cNvPicPr>
          <p:nvPr/>
        </p:nvPicPr>
        <p:blipFill>
          <a:blip r:embed="rId3"/>
          <a:stretch>
            <a:fillRect/>
          </a:stretch>
        </p:blipFill>
        <p:spPr>
          <a:xfrm>
            <a:off x="6372200" y="0"/>
            <a:ext cx="2520280" cy="2060848"/>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2034"/>
          </a:xfrm>
        </p:spPr>
        <p:txBody>
          <a:bodyPr>
            <a:normAutofit fontScale="90000"/>
          </a:bodyPr>
          <a:lstStyle/>
          <a:p>
            <a:endParaRPr lang="en-IN" dirty="0"/>
          </a:p>
        </p:txBody>
      </p:sp>
      <p:sp>
        <p:nvSpPr>
          <p:cNvPr id="3" name="Content Placeholder 2"/>
          <p:cNvSpPr>
            <a:spLocks noGrp="1"/>
          </p:cNvSpPr>
          <p:nvPr>
            <p:ph idx="1"/>
          </p:nvPr>
        </p:nvSpPr>
        <p:spPr>
          <a:xfrm>
            <a:off x="251520" y="620688"/>
            <a:ext cx="8463884" cy="6048672"/>
          </a:xfrm>
        </p:spPr>
        <p:txBody>
          <a:bodyPr>
            <a:normAutofit/>
          </a:bodyPr>
          <a:lstStyle/>
          <a:p>
            <a:pPr>
              <a:buNone/>
            </a:pPr>
            <a:r>
              <a:rPr lang="en-US" sz="2800" b="1" dirty="0" smtClean="0"/>
              <a:t>Clinical applications of relaxation therapy:</a:t>
            </a:r>
            <a:endParaRPr lang="en-IN" sz="2800" dirty="0" smtClean="0"/>
          </a:p>
          <a:p>
            <a:pPr lvl="0"/>
            <a:r>
              <a:rPr lang="en-US" dirty="0" smtClean="0"/>
              <a:t>Lowering HR,RR and muscle tension </a:t>
            </a:r>
            <a:endParaRPr lang="en-IN" dirty="0" smtClean="0"/>
          </a:p>
          <a:p>
            <a:pPr lvl="0"/>
            <a:r>
              <a:rPr lang="en-US" dirty="0" smtClean="0"/>
              <a:t>Improving well being and reducing symptom distress </a:t>
            </a:r>
            <a:endParaRPr lang="en-IN" dirty="0" smtClean="0"/>
          </a:p>
          <a:p>
            <a:pPr lvl="0"/>
            <a:r>
              <a:rPr lang="en-US" dirty="0" smtClean="0"/>
              <a:t>In combination with imagery, yoga etc known to reduce pain, improve emotional wellbeing and immune functions.</a:t>
            </a:r>
            <a:endParaRPr lang="en-IN" dirty="0" smtClean="0"/>
          </a:p>
          <a:p>
            <a:pPr>
              <a:buNone/>
            </a:pPr>
            <a:r>
              <a:rPr lang="en-US" dirty="0" smtClean="0"/>
              <a:t> </a:t>
            </a:r>
            <a:endParaRPr lang="en-IN" dirty="0" smtClean="0"/>
          </a:p>
          <a:p>
            <a:pPr>
              <a:buNone/>
            </a:pPr>
            <a:r>
              <a:rPr lang="en-US" sz="2800" b="1" dirty="0" smtClean="0"/>
              <a:t>Limitations of relaxation therapy</a:t>
            </a:r>
            <a:r>
              <a:rPr lang="en-US" sz="2800" dirty="0" smtClean="0"/>
              <a:t>:</a:t>
            </a:r>
          </a:p>
          <a:p>
            <a:pPr>
              <a:buNone/>
            </a:pPr>
            <a:endParaRPr lang="en-IN" sz="1400" dirty="0" smtClean="0"/>
          </a:p>
          <a:p>
            <a:pPr lvl="0"/>
            <a:r>
              <a:rPr lang="en-US" dirty="0" smtClean="0"/>
              <a:t>fear of loss of control, feeling like they are floating </a:t>
            </a:r>
            <a:endParaRPr lang="en-IN" dirty="0" smtClean="0"/>
          </a:p>
          <a:p>
            <a:pPr lvl="0"/>
            <a:r>
              <a:rPr lang="en-US" dirty="0" smtClean="0"/>
              <a:t>In advance diseased patients relaxation therapy would not be appropriate.</a:t>
            </a: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24744"/>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MUSIC THERAPY:</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251520" y="928670"/>
            <a:ext cx="8208912" cy="5929330"/>
          </a:xfrm>
        </p:spPr>
        <p:txBody>
          <a:bodyPr>
            <a:normAutofit/>
          </a:bodyPr>
          <a:lstStyle/>
          <a:p>
            <a:r>
              <a:rPr lang="en-US" dirty="0" smtClean="0"/>
              <a:t>Use of musical or rhythmic </a:t>
            </a:r>
          </a:p>
          <a:p>
            <a:pPr>
              <a:buNone/>
            </a:pPr>
            <a:r>
              <a:rPr lang="en-US" dirty="0" smtClean="0"/>
              <a:t>    interventions specifically selected by a</a:t>
            </a:r>
          </a:p>
          <a:p>
            <a:pPr>
              <a:buNone/>
            </a:pPr>
            <a:r>
              <a:rPr lang="en-US" dirty="0" smtClean="0"/>
              <a:t>    music therapist.</a:t>
            </a:r>
          </a:p>
          <a:p>
            <a:pPr>
              <a:buNone/>
            </a:pPr>
            <a:endParaRPr lang="en-IN" sz="900" dirty="0" smtClean="0"/>
          </a:p>
          <a:p>
            <a:pPr lvl="0"/>
            <a:r>
              <a:rPr lang="en-US" dirty="0" smtClean="0"/>
              <a:t>Many experts suggest that it is the rhythm of the music or the beat that has the calming effect on us although we may not be very conscious about it.</a:t>
            </a:r>
          </a:p>
          <a:p>
            <a:pPr lvl="0">
              <a:buNone/>
            </a:pPr>
            <a:endParaRPr lang="en-IN" sz="700" dirty="0" smtClean="0"/>
          </a:p>
          <a:p>
            <a:pPr lvl="0"/>
            <a:r>
              <a:rPr lang="en-US" dirty="0" smtClean="0"/>
              <a:t>Among the first stress-fighting changes that take place when we hear a tune is an increase in deep breathing. The body's production of serotonin also accelerates.</a:t>
            </a:r>
          </a:p>
          <a:p>
            <a:pPr lvl="0">
              <a:buNone/>
            </a:pPr>
            <a:endParaRPr lang="en-IN" sz="800" dirty="0" smtClean="0"/>
          </a:p>
          <a:p>
            <a:r>
              <a:rPr lang="en-US" dirty="0" smtClean="0"/>
              <a:t>The Older Americans Act authorizes grants to states to provide music therapy as a supportive service to enable older persons to attain and maintain well-being. </a:t>
            </a:r>
            <a:endParaRPr lang="en-IN" dirty="0"/>
          </a:p>
        </p:txBody>
      </p:sp>
      <p:pic>
        <p:nvPicPr>
          <p:cNvPr id="4" name="Picture 3" descr="pic_internships[1].jpg"/>
          <p:cNvPicPr>
            <a:picLocks noChangeAspect="1"/>
          </p:cNvPicPr>
          <p:nvPr/>
        </p:nvPicPr>
        <p:blipFill>
          <a:blip r:embed="rId3"/>
          <a:stretch>
            <a:fillRect/>
          </a:stretch>
        </p:blipFill>
        <p:spPr>
          <a:xfrm>
            <a:off x="6143636" y="0"/>
            <a:ext cx="3000364" cy="2500306"/>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358246" cy="1000132"/>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IMAGERY:</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285720" y="1142984"/>
            <a:ext cx="7639080" cy="5330968"/>
          </a:xfrm>
          <a:ln>
            <a:solidFill>
              <a:schemeClr val="accent1"/>
            </a:solidFill>
          </a:ln>
        </p:spPr>
        <p:txBody>
          <a:bodyPr/>
          <a:lstStyle/>
          <a:p>
            <a:r>
              <a:rPr lang="en-US" dirty="0" smtClean="0"/>
              <a:t>Formation of mental concepts, figures </a:t>
            </a:r>
          </a:p>
          <a:p>
            <a:pPr>
              <a:buNone/>
            </a:pPr>
            <a:r>
              <a:rPr lang="en-US" dirty="0" smtClean="0"/>
              <a:t>   and ideas applied therapeutically to</a:t>
            </a:r>
          </a:p>
          <a:p>
            <a:pPr>
              <a:buNone/>
            </a:pPr>
            <a:r>
              <a:rPr lang="en-US" dirty="0" smtClean="0"/>
              <a:t>   decrease anxiety. Mental process and a</a:t>
            </a:r>
          </a:p>
          <a:p>
            <a:pPr>
              <a:buNone/>
            </a:pPr>
            <a:r>
              <a:rPr lang="en-US" dirty="0" smtClean="0"/>
              <a:t>   variety of procedures to encourage changes </a:t>
            </a:r>
          </a:p>
          <a:p>
            <a:pPr>
              <a:buNone/>
            </a:pPr>
            <a:r>
              <a:rPr lang="en-US" dirty="0" smtClean="0"/>
              <a:t>   in attitudes, behavior, or physiologic reactions.</a:t>
            </a:r>
          </a:p>
          <a:p>
            <a:endParaRPr lang="en-IN" dirty="0" smtClean="0"/>
          </a:p>
          <a:p>
            <a:pPr>
              <a:buNone/>
            </a:pPr>
            <a:r>
              <a:rPr lang="en-US" b="1" dirty="0" smtClean="0"/>
              <a:t> Two types:</a:t>
            </a:r>
            <a:endParaRPr lang="en-IN" dirty="0" smtClean="0"/>
          </a:p>
          <a:p>
            <a:pPr lvl="0"/>
            <a:r>
              <a:rPr lang="en-US" dirty="0" smtClean="0"/>
              <a:t>self directed ( individual creates his own mental images)</a:t>
            </a:r>
            <a:endParaRPr lang="en-IN" dirty="0" smtClean="0"/>
          </a:p>
          <a:p>
            <a:pPr lvl="0"/>
            <a:r>
              <a:rPr lang="en-US" dirty="0" smtClean="0"/>
              <a:t>guided ( practitioner leads the individual through the particular scenario)</a:t>
            </a:r>
            <a:endParaRPr lang="en-IN" dirty="0" smtClean="0"/>
          </a:p>
          <a:p>
            <a:endParaRPr lang="en-IN" dirty="0"/>
          </a:p>
        </p:txBody>
      </p:sp>
      <p:pic>
        <p:nvPicPr>
          <p:cNvPr id="4" name="Picture 3" descr="DSM2501_5838[1].jpg"/>
          <p:cNvPicPr>
            <a:picLocks noChangeAspect="1"/>
          </p:cNvPicPr>
          <p:nvPr/>
        </p:nvPicPr>
        <p:blipFill>
          <a:blip r:embed="rId3"/>
          <a:stretch>
            <a:fillRect/>
          </a:stretch>
        </p:blipFill>
        <p:spPr>
          <a:xfrm>
            <a:off x="6357950" y="0"/>
            <a:ext cx="2366963" cy="2455356"/>
          </a:xfrm>
          <a:prstGeom prst="rect">
            <a:avLst/>
          </a:prstGeom>
        </p:spPr>
        <p:style>
          <a:lnRef idx="1">
            <a:schemeClr val="accent1"/>
          </a:lnRef>
          <a:fillRef idx="3">
            <a:schemeClr val="accent1"/>
          </a:fillRef>
          <a:effectRef idx="2">
            <a:schemeClr val="accent1"/>
          </a:effectRef>
          <a:fontRef idx="minor">
            <a:schemeClr val="lt1"/>
          </a:fontRef>
        </p:style>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500042"/>
            <a:ext cx="7467600" cy="5973910"/>
          </a:xfrm>
        </p:spPr>
        <p:txBody>
          <a:bodyPr/>
          <a:lstStyle/>
          <a:p>
            <a:pPr>
              <a:buNone/>
            </a:pPr>
            <a:r>
              <a:rPr lang="en-US" sz="2800" b="1" dirty="0" smtClean="0"/>
              <a:t>Technique of guided Imagery</a:t>
            </a:r>
            <a:r>
              <a:rPr lang="en-US" sz="2800" dirty="0" smtClean="0"/>
              <a:t>: </a:t>
            </a:r>
          </a:p>
          <a:p>
            <a:pPr>
              <a:buNone/>
            </a:pPr>
            <a:endParaRPr lang="en-US" sz="2800" dirty="0" smtClean="0"/>
          </a:p>
          <a:p>
            <a:r>
              <a:rPr lang="en-US" dirty="0" smtClean="0"/>
              <a:t>A common guided imagery technique is a general relaxation process asking the person to slowly close their eyes and focus on their breathing</a:t>
            </a:r>
          </a:p>
          <a:p>
            <a:pPr>
              <a:buNone/>
            </a:pPr>
            <a:endParaRPr lang="en-US" sz="1000" dirty="0" smtClean="0"/>
          </a:p>
          <a:p>
            <a:r>
              <a:rPr lang="en-US" dirty="0" smtClean="0"/>
              <a:t>They are encouraged to relax, clear their mind, and surround themselves in images that are peaceful and calm. </a:t>
            </a:r>
          </a:p>
          <a:p>
            <a:pPr>
              <a:buNone/>
            </a:pPr>
            <a:endParaRPr lang="en-US" sz="1100" dirty="0" smtClean="0"/>
          </a:p>
          <a:p>
            <a:r>
              <a:rPr lang="en-US" dirty="0" smtClean="0"/>
              <a:t>Guided imaginary may be practiced </a:t>
            </a:r>
            <a:r>
              <a:rPr lang="en-US" dirty="0" err="1" smtClean="0"/>
              <a:t>independently,wirh</a:t>
            </a:r>
            <a:r>
              <a:rPr lang="en-US" dirty="0" smtClean="0"/>
              <a:t> coach or with an audio or videotape.</a:t>
            </a:r>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51520" y="548680"/>
            <a:ext cx="8208912" cy="6309320"/>
          </a:xfrm>
        </p:spPr>
        <p:txBody>
          <a:bodyPr>
            <a:normAutofit/>
          </a:bodyPr>
          <a:lstStyle/>
          <a:p>
            <a:r>
              <a:rPr lang="en-US" b="1" dirty="0" smtClean="0"/>
              <a:t>Clinical applications</a:t>
            </a:r>
            <a:endParaRPr lang="en-IN" dirty="0" smtClean="0"/>
          </a:p>
          <a:p>
            <a:pPr lvl="0"/>
            <a:r>
              <a:rPr lang="en-US" dirty="0" smtClean="0"/>
              <a:t> Control or relief of pain</a:t>
            </a:r>
            <a:endParaRPr lang="en-IN" dirty="0" smtClean="0"/>
          </a:p>
          <a:p>
            <a:pPr lvl="0"/>
            <a:r>
              <a:rPr lang="en-US" dirty="0" smtClean="0"/>
              <a:t> Decrease blood pressure </a:t>
            </a:r>
            <a:endParaRPr lang="en-IN" dirty="0" smtClean="0"/>
          </a:p>
          <a:p>
            <a:pPr lvl="0"/>
            <a:r>
              <a:rPr lang="en-US" dirty="0" smtClean="0"/>
              <a:t> Decrease blood glucose levels (Diabetes) </a:t>
            </a:r>
            <a:endParaRPr lang="en-IN" dirty="0" smtClean="0"/>
          </a:p>
          <a:p>
            <a:pPr lvl="0"/>
            <a:r>
              <a:rPr lang="en-US" dirty="0" smtClean="0"/>
              <a:t> Decrease allergy and respiratory symptoms </a:t>
            </a:r>
            <a:endParaRPr lang="en-IN" dirty="0" smtClean="0"/>
          </a:p>
          <a:p>
            <a:pPr lvl="0"/>
            <a:r>
              <a:rPr lang="en-US" dirty="0" smtClean="0"/>
              <a:t> Decrease the severity of headaches </a:t>
            </a:r>
            <a:endParaRPr lang="en-IN" dirty="0" smtClean="0"/>
          </a:p>
          <a:p>
            <a:pPr lvl="0"/>
            <a:r>
              <a:rPr lang="en-US" dirty="0" smtClean="0"/>
              <a:t> Achieve calmness and serenity</a:t>
            </a:r>
            <a:endParaRPr lang="en-IN" dirty="0" smtClean="0"/>
          </a:p>
          <a:p>
            <a:pPr lvl="0"/>
            <a:r>
              <a:rPr lang="en-US" dirty="0" smtClean="0"/>
              <a:t> Treatment of chronic conditions as asthma, hypertension and GI disorders</a:t>
            </a:r>
            <a:endParaRPr lang="en-IN" dirty="0" smtClean="0"/>
          </a:p>
          <a:p>
            <a:endParaRPr lang="en-IN" dirty="0" smtClean="0"/>
          </a:p>
          <a:p>
            <a:r>
              <a:rPr lang="en-US" b="1" dirty="0" smtClean="0"/>
              <a:t>Limitations of guided imagery</a:t>
            </a:r>
            <a:endParaRPr lang="en-IN" dirty="0" smtClean="0"/>
          </a:p>
          <a:p>
            <a:r>
              <a:rPr lang="en-US" dirty="0" smtClean="0"/>
              <a:t> Least clearly defined intervention, can range from being highly structured to consisting of day dreaming by the individual.</a:t>
            </a:r>
            <a:endParaRPr lang="en-IN" dirty="0" smtClean="0"/>
          </a:p>
          <a:p>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7467600" cy="1224136"/>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ART THERAPY</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251520" y="1124744"/>
            <a:ext cx="8280920" cy="5544616"/>
          </a:xfrm>
        </p:spPr>
        <p:txBody>
          <a:bodyPr>
            <a:normAutofit/>
          </a:bodyPr>
          <a:lstStyle/>
          <a:p>
            <a:r>
              <a:rPr lang="en-US" dirty="0" smtClean="0"/>
              <a:t>A form of expressive therapy that uses art materials, such as paints, chalk and markers. Based on the belief that the creative process of art is both healing and life-enhancing.</a:t>
            </a:r>
            <a:endParaRPr lang="en-IN" dirty="0" smtClean="0"/>
          </a:p>
          <a:p>
            <a:pPr>
              <a:buNone/>
            </a:pPr>
            <a:endParaRPr lang="en-US" dirty="0" smtClean="0"/>
          </a:p>
          <a:p>
            <a:pPr>
              <a:buNone/>
            </a:pPr>
            <a:endParaRPr lang="en-IN" dirty="0" smtClean="0"/>
          </a:p>
          <a:p>
            <a:r>
              <a:rPr lang="en-US" b="1" dirty="0" smtClean="0"/>
              <a:t>Advantages</a:t>
            </a:r>
            <a:endParaRPr lang="en-IN" dirty="0" smtClean="0"/>
          </a:p>
          <a:p>
            <a:pPr lvl="0"/>
            <a:r>
              <a:rPr lang="en-US" dirty="0" smtClean="0"/>
              <a:t>Increase insight and judgment, </a:t>
            </a:r>
            <a:endParaRPr lang="en-IN" dirty="0" smtClean="0"/>
          </a:p>
          <a:p>
            <a:pPr lvl="0"/>
            <a:r>
              <a:rPr lang="en-US" dirty="0" smtClean="0"/>
              <a:t>Cope better with stress, 			</a:t>
            </a:r>
            <a:endParaRPr lang="en-IN" dirty="0" smtClean="0"/>
          </a:p>
          <a:p>
            <a:pPr lvl="0"/>
            <a:r>
              <a:rPr lang="en-US" dirty="0" smtClean="0"/>
              <a:t>Increase cognitive abilities, </a:t>
            </a:r>
            <a:endParaRPr lang="en-IN" dirty="0" smtClean="0"/>
          </a:p>
          <a:p>
            <a:pPr lvl="0"/>
            <a:r>
              <a:rPr lang="en-US" dirty="0" smtClean="0"/>
              <a:t>Have better relationships with family and friends.</a:t>
            </a:r>
            <a:endParaRPr lang="en-IN" dirty="0" smtClean="0"/>
          </a:p>
          <a:p>
            <a:endParaRPr lang="en-US" dirty="0" smtClean="0"/>
          </a:p>
          <a:p>
            <a:endParaRPr lang="en-US" dirty="0" smtClean="0"/>
          </a:p>
          <a:p>
            <a:endParaRPr lang="en-IN" dirty="0"/>
          </a:p>
        </p:txBody>
      </p:sp>
      <p:pic>
        <p:nvPicPr>
          <p:cNvPr id="7" name="Picture 6" descr="imagesCAX5SZ0U.jpg"/>
          <p:cNvPicPr>
            <a:picLocks noChangeAspect="1"/>
          </p:cNvPicPr>
          <p:nvPr/>
        </p:nvPicPr>
        <p:blipFill>
          <a:blip r:embed="rId2"/>
          <a:stretch>
            <a:fillRect/>
          </a:stretch>
        </p:blipFill>
        <p:spPr>
          <a:xfrm>
            <a:off x="5220072" y="2492896"/>
            <a:ext cx="3420988" cy="2808312"/>
          </a:xfrm>
          <a:prstGeom prst="rect">
            <a:avLst/>
          </a:prstGeom>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normAutofit fontScale="90000"/>
          </a:bodyPr>
          <a:lstStyle/>
          <a:p>
            <a:endParaRPr lang="en-IN"/>
          </a:p>
        </p:txBody>
      </p:sp>
      <p:sp>
        <p:nvSpPr>
          <p:cNvPr id="3" name="Content Placeholder 2"/>
          <p:cNvSpPr>
            <a:spLocks noGrp="1"/>
          </p:cNvSpPr>
          <p:nvPr>
            <p:ph idx="1"/>
          </p:nvPr>
        </p:nvSpPr>
        <p:spPr>
          <a:xfrm>
            <a:off x="323528" y="620688"/>
            <a:ext cx="8136904" cy="6237312"/>
          </a:xfrm>
        </p:spPr>
        <p:txBody>
          <a:bodyPr>
            <a:normAutofit/>
          </a:bodyPr>
          <a:lstStyle/>
          <a:p>
            <a:r>
              <a:rPr lang="en-US" b="1" dirty="0" smtClean="0"/>
              <a:t>Uses: </a:t>
            </a:r>
            <a:endParaRPr lang="en-IN" dirty="0" smtClean="0"/>
          </a:p>
          <a:p>
            <a:pPr>
              <a:buNone/>
            </a:pPr>
            <a:endParaRPr lang="en-IN" dirty="0" smtClean="0"/>
          </a:p>
          <a:p>
            <a:pPr lvl="0"/>
            <a:r>
              <a:rPr lang="en-US" dirty="0" smtClean="0"/>
              <a:t>For managers and staff under pressure</a:t>
            </a:r>
            <a:endParaRPr lang="en-IN" dirty="0" smtClean="0"/>
          </a:p>
          <a:p>
            <a:pPr lvl="0"/>
            <a:r>
              <a:rPr lang="en-US" dirty="0" smtClean="0"/>
              <a:t>For people who are generally stressed and overworked</a:t>
            </a:r>
            <a:endParaRPr lang="en-IN" dirty="0" smtClean="0"/>
          </a:p>
          <a:p>
            <a:pPr lvl="0"/>
            <a:r>
              <a:rPr lang="en-US" dirty="0" smtClean="0"/>
              <a:t>For people with mental health problems</a:t>
            </a:r>
            <a:endParaRPr lang="en-IN" dirty="0" smtClean="0"/>
          </a:p>
          <a:p>
            <a:pPr lvl="0"/>
            <a:r>
              <a:rPr lang="en-US" dirty="0" smtClean="0"/>
              <a:t>For people with severe learning difficulties</a:t>
            </a:r>
            <a:endParaRPr lang="en-IN" dirty="0" smtClean="0"/>
          </a:p>
          <a:p>
            <a:pPr lvl="0"/>
            <a:r>
              <a:rPr lang="en-US" dirty="0" smtClean="0"/>
              <a:t>For children and young people who have problems conforming in school and with personal problems at home</a:t>
            </a:r>
            <a:endParaRPr lang="en-IN" dirty="0" smtClean="0"/>
          </a:p>
          <a:p>
            <a:pPr lvl="0"/>
            <a:r>
              <a:rPr lang="en-US" dirty="0" smtClean="0"/>
              <a:t>For people who feel they are problem free but would like the opportunity to explore issues within themselves</a:t>
            </a:r>
            <a:endParaRPr lang="en-IN" dirty="0" smtClean="0"/>
          </a:p>
          <a:p>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332656"/>
            <a:ext cx="8229600" cy="6048672"/>
          </a:xfrm>
        </p:spPr>
        <p:txBody>
          <a:bodyPr>
            <a:normAutofit/>
          </a:bodyPr>
          <a:lstStyle/>
          <a:p>
            <a:pPr lvl="0">
              <a:buNone/>
            </a:pPr>
            <a:r>
              <a:rPr lang="en-US" b="1" dirty="0"/>
              <a:t>Alternative Medicine in the East  </a:t>
            </a:r>
            <a:endParaRPr lang="en-IN" dirty="0"/>
          </a:p>
          <a:p>
            <a:r>
              <a:rPr lang="en-US" dirty="0"/>
              <a:t>In India, the alternative medicines were known as Vedic medicines or </a:t>
            </a:r>
            <a:r>
              <a:rPr lang="en-US" dirty="0" err="1"/>
              <a:t>Ayurveda</a:t>
            </a:r>
            <a:r>
              <a:rPr lang="en-US" dirty="0"/>
              <a:t>. </a:t>
            </a:r>
            <a:endParaRPr lang="en-IN" dirty="0"/>
          </a:p>
          <a:p>
            <a:r>
              <a:rPr lang="en-US" dirty="0"/>
              <a:t>medicine was practiced for centuries and its concept is based on Taoist philosophy. </a:t>
            </a:r>
            <a:endParaRPr lang="en-IN" dirty="0"/>
          </a:p>
          <a:p>
            <a:r>
              <a:rPr lang="en-US" dirty="0"/>
              <a:t>In China, </a:t>
            </a:r>
            <a:r>
              <a:rPr lang="en-US" dirty="0" smtClean="0"/>
              <a:t>"acupuncture" </a:t>
            </a:r>
            <a:r>
              <a:rPr lang="en-US" dirty="0"/>
              <a:t>is used to treat various orthopedic and neurological ailments and is popular even </a:t>
            </a:r>
            <a:r>
              <a:rPr lang="en-US" dirty="0" smtClean="0"/>
              <a:t>today</a:t>
            </a:r>
          </a:p>
          <a:p>
            <a:pPr lvl="0">
              <a:buNone/>
            </a:pPr>
            <a:r>
              <a:rPr lang="en-US" b="1" dirty="0" smtClean="0"/>
              <a:t>Alternative Medicine in the west</a:t>
            </a:r>
            <a:endParaRPr lang="en-US" dirty="0" smtClean="0"/>
          </a:p>
          <a:p>
            <a:r>
              <a:rPr lang="en-US" dirty="0"/>
              <a:t>In the western world, alternative medicine is divided into European alternative medicinal practice and American therapy.</a:t>
            </a:r>
            <a:endParaRPr lang="en-IN" dirty="0"/>
          </a:p>
          <a:p>
            <a:r>
              <a:rPr lang="en-US" dirty="0"/>
              <a:t>The alternative medicine was practiced in Europe as </a:t>
            </a:r>
            <a:r>
              <a:rPr lang="en-US" dirty="0" err="1"/>
              <a:t>herbalism</a:t>
            </a:r>
            <a:r>
              <a:rPr lang="en-US" dirty="0"/>
              <a:t>, hydrotherapy using water and naturopathy. </a:t>
            </a:r>
            <a:endParaRPr lang="en-IN" dirty="0"/>
          </a:p>
          <a:p>
            <a:r>
              <a:rPr lang="en-US" dirty="0"/>
              <a:t>A German doctor Samuel Hahnemann introduced homeopathy in the 19th century.</a:t>
            </a:r>
            <a:endParaRPr lang="en-IN" dirty="0"/>
          </a:p>
          <a:p>
            <a:r>
              <a:rPr lang="en-US" dirty="0"/>
              <a:t>Alternative medicine therapies were practiced in American </a:t>
            </a:r>
            <a:r>
              <a:rPr lang="en-US" dirty="0" smtClean="0"/>
              <a:t> </a:t>
            </a:r>
            <a:r>
              <a:rPr lang="en-US" dirty="0"/>
              <a:t>also. A health movement known as "</a:t>
            </a:r>
            <a:r>
              <a:rPr lang="en-US" dirty="0" err="1"/>
              <a:t>herbalism</a:t>
            </a:r>
            <a:r>
              <a:rPr lang="en-US" dirty="0"/>
              <a:t>" prevailed in this continent around 500 years ago.</a:t>
            </a:r>
            <a:endParaRPr lang="en-IN" dirty="0"/>
          </a:p>
          <a:p>
            <a:endParaRPr lang="en-IN" dirty="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pic>
        <p:nvPicPr>
          <p:cNvPr id="5" name="Picture 4" descr="suv_logo"/>
          <p:cNvPicPr>
            <a:picLocks noChangeAspect="1" noChangeArrowheads="1"/>
          </p:cNvPicPr>
          <p:nvPr/>
        </p:nvPicPr>
        <p:blipFill>
          <a:blip r:embed="rId2"/>
          <a:srcRect/>
          <a:stretch>
            <a:fillRect/>
          </a:stretch>
        </p:blipFill>
        <p:spPr bwMode="auto">
          <a:xfrm>
            <a:off x="7781752" y="116632"/>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BIOFEEDBACK</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323528" y="980728"/>
            <a:ext cx="8208912" cy="5688632"/>
          </a:xfrm>
        </p:spPr>
        <p:txBody>
          <a:bodyPr>
            <a:normAutofit/>
          </a:bodyPr>
          <a:lstStyle/>
          <a:p>
            <a:r>
              <a:rPr lang="en-US" dirty="0" smtClean="0"/>
              <a:t>It involves measuring a person’s bodily processes using machinery that translates physiological functions into audio or video signals conveying that information to him in a real time in order to raise his awareness or conscience of the related physiological functions.</a:t>
            </a:r>
          </a:p>
          <a:p>
            <a:r>
              <a:rPr lang="en-US" b="1" dirty="0" smtClean="0"/>
              <a:t>Types of instrument used to do the measurement are:</a:t>
            </a:r>
            <a:endParaRPr lang="en-IN" sz="2000" dirty="0" smtClean="0"/>
          </a:p>
          <a:p>
            <a:pPr lvl="2"/>
            <a:r>
              <a:rPr lang="en-US" sz="2400" dirty="0" smtClean="0"/>
              <a:t>EEG</a:t>
            </a:r>
            <a:endParaRPr lang="en-IN" sz="2400" dirty="0" smtClean="0"/>
          </a:p>
          <a:p>
            <a:pPr lvl="2"/>
            <a:r>
              <a:rPr lang="en-US" sz="2400" dirty="0" smtClean="0"/>
              <a:t>ECG</a:t>
            </a:r>
            <a:endParaRPr lang="en-IN" sz="2400" dirty="0" smtClean="0"/>
          </a:p>
          <a:p>
            <a:pPr lvl="2"/>
            <a:r>
              <a:rPr lang="en-US" sz="2400" dirty="0" smtClean="0"/>
              <a:t>EMG</a:t>
            </a:r>
            <a:endParaRPr lang="en-IN" sz="2400" dirty="0" smtClean="0"/>
          </a:p>
          <a:p>
            <a:pPr lvl="2"/>
            <a:r>
              <a:rPr lang="en-US" sz="2400" dirty="0" smtClean="0"/>
              <a:t>Galvanic skin response</a:t>
            </a:r>
          </a:p>
          <a:p>
            <a:pPr lvl="2">
              <a:buNone/>
            </a:pPr>
            <a:r>
              <a:rPr lang="en-US" sz="2400" dirty="0" smtClean="0"/>
              <a:t>   training</a:t>
            </a:r>
          </a:p>
          <a:p>
            <a:pPr lvl="2">
              <a:buNone/>
            </a:pPr>
            <a:endParaRPr lang="en-IN" sz="500" dirty="0" smtClean="0"/>
          </a:p>
          <a:p>
            <a:r>
              <a:rPr lang="en-US" sz="2800" b="1" dirty="0" smtClean="0"/>
              <a:t>Uses </a:t>
            </a:r>
            <a:r>
              <a:rPr lang="en-US" dirty="0" smtClean="0"/>
              <a:t>-  anxiety, migraine, </a:t>
            </a:r>
            <a:r>
              <a:rPr lang="en-US" dirty="0" err="1" smtClean="0"/>
              <a:t>raynaud’s</a:t>
            </a:r>
            <a:r>
              <a:rPr lang="en-US" dirty="0" smtClean="0"/>
              <a:t> syndrome and other GI disorders.</a:t>
            </a:r>
            <a:endParaRPr lang="en-IN" sz="2000" dirty="0" smtClean="0"/>
          </a:p>
          <a:p>
            <a:endParaRPr lang="en-IN" dirty="0"/>
          </a:p>
        </p:txBody>
      </p:sp>
      <p:pic>
        <p:nvPicPr>
          <p:cNvPr id="4" name="Picture 3" descr="220px-Biofeedback_training_program_for_post-traumatic_stress_symptoms[1].jpg"/>
          <p:cNvPicPr>
            <a:picLocks noChangeAspect="1"/>
          </p:cNvPicPr>
          <p:nvPr/>
        </p:nvPicPr>
        <p:blipFill>
          <a:blip r:embed="rId3"/>
          <a:stretch>
            <a:fillRect/>
          </a:stretch>
        </p:blipFill>
        <p:spPr>
          <a:xfrm>
            <a:off x="5286380" y="3143248"/>
            <a:ext cx="3429024" cy="2286016"/>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LAUGHTER THERAPY:</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285720" y="1052736"/>
            <a:ext cx="8318728" cy="6019602"/>
          </a:xfrm>
        </p:spPr>
        <p:txBody>
          <a:bodyPr>
            <a:normAutofit/>
          </a:bodyPr>
          <a:lstStyle/>
          <a:p>
            <a:r>
              <a:rPr lang="en-US" b="1" dirty="0" smtClean="0"/>
              <a:t>How it works: </a:t>
            </a:r>
          </a:p>
          <a:p>
            <a:pPr>
              <a:buNone/>
            </a:pPr>
            <a:endParaRPr lang="en-IN" sz="800" dirty="0" smtClean="0"/>
          </a:p>
          <a:p>
            <a:pPr lvl="0"/>
            <a:r>
              <a:rPr lang="en-US" dirty="0" smtClean="0"/>
              <a:t>By ensuring the inhalation of more</a:t>
            </a:r>
          </a:p>
          <a:p>
            <a:pPr lvl="0">
              <a:buNone/>
            </a:pPr>
            <a:r>
              <a:rPr lang="en-US" dirty="0" smtClean="0"/>
              <a:t>    oxygen, it makes people feel better</a:t>
            </a:r>
            <a:endParaRPr lang="en-IN" dirty="0" smtClean="0"/>
          </a:p>
          <a:p>
            <a:pPr lvl="0"/>
            <a:r>
              <a:rPr lang="en-US" dirty="0" smtClean="0"/>
              <a:t>It decreases stress leading to lowered stiffness of muscles - muscle relaxation</a:t>
            </a:r>
            <a:endParaRPr lang="en-IN" dirty="0" smtClean="0"/>
          </a:p>
          <a:p>
            <a:pPr lvl="0"/>
            <a:r>
              <a:rPr lang="en-US" dirty="0" smtClean="0"/>
              <a:t>Gives a sense of well being because of release of endorphins and </a:t>
            </a:r>
            <a:r>
              <a:rPr lang="en-US" dirty="0" err="1" smtClean="0"/>
              <a:t>neuropeptides</a:t>
            </a:r>
            <a:endParaRPr lang="en-IN" dirty="0" smtClean="0"/>
          </a:p>
          <a:p>
            <a:pPr lvl="0"/>
            <a:r>
              <a:rPr lang="en-US" dirty="0" smtClean="0"/>
              <a:t>Very useful for patients of hypertension </a:t>
            </a:r>
            <a:endParaRPr lang="en-IN" dirty="0" smtClean="0"/>
          </a:p>
          <a:p>
            <a:pPr lvl="0"/>
            <a:r>
              <a:rPr lang="en-US" dirty="0" smtClean="0"/>
              <a:t>It also improves the immunity (increases level of interferon) </a:t>
            </a:r>
            <a:endParaRPr lang="en-IN" dirty="0" smtClean="0"/>
          </a:p>
          <a:p>
            <a:pPr lvl="0"/>
            <a:r>
              <a:rPr lang="en-US" dirty="0" smtClean="0"/>
              <a:t>Decrease incidences of cough and cold. </a:t>
            </a:r>
            <a:endParaRPr lang="en-IN" dirty="0" smtClean="0"/>
          </a:p>
          <a:p>
            <a:endParaRPr lang="en-IN" dirty="0"/>
          </a:p>
        </p:txBody>
      </p:sp>
      <p:pic>
        <p:nvPicPr>
          <p:cNvPr id="4" name="Picture 3" descr="1097071-Clipart-Yellow-And-Chrome-Cartoon-Smiley-Emoticon-Face-Laughing-And-Holding-An-Lol-Sign-Royalty-Free-Vector-Illustration-300x283[1].jpg"/>
          <p:cNvPicPr>
            <a:picLocks noChangeAspect="1"/>
          </p:cNvPicPr>
          <p:nvPr/>
        </p:nvPicPr>
        <p:blipFill>
          <a:blip r:embed="rId2"/>
          <a:stretch>
            <a:fillRect/>
          </a:stretch>
        </p:blipFill>
        <p:spPr>
          <a:xfrm>
            <a:off x="5572132" y="0"/>
            <a:ext cx="3214710" cy="2695575"/>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3576 0.70486 C -0.28247 0.31111 -0.70052 -0.08264 -0.72309 -0.20023 C -0.74566 -0.31759 -0.12014 -0.03287 3.33333E-6 -3.7037E-6 " pathEditMode="relative" ptsTypes="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85794"/>
            <a:ext cx="7467600" cy="5688158"/>
          </a:xfrm>
        </p:spPr>
        <p:txBody>
          <a:bodyPr/>
          <a:lstStyle/>
          <a:p>
            <a:r>
              <a:rPr lang="en-US" sz="2800" b="1" dirty="0" smtClean="0"/>
              <a:t>Types of therapy:</a:t>
            </a:r>
          </a:p>
          <a:p>
            <a:pPr>
              <a:buNone/>
            </a:pPr>
            <a:endParaRPr lang="en-IN" sz="1600" dirty="0" smtClean="0"/>
          </a:p>
          <a:p>
            <a:pPr lvl="0"/>
            <a:r>
              <a:rPr lang="en-US" b="1" dirty="0" smtClean="0"/>
              <a:t>Humor therapy</a:t>
            </a:r>
            <a:r>
              <a:rPr lang="en-US" dirty="0" smtClean="0"/>
              <a:t> : books, shows, movies, or stories to encourage spontaneous discussion of the patients own humorous experiences)</a:t>
            </a:r>
          </a:p>
          <a:p>
            <a:pPr lvl="0">
              <a:buNone/>
            </a:pPr>
            <a:endParaRPr lang="en-IN" sz="1200" dirty="0" smtClean="0"/>
          </a:p>
          <a:p>
            <a:pPr lvl="0"/>
            <a:r>
              <a:rPr lang="en-US" b="1" dirty="0" smtClean="0"/>
              <a:t>Clown therapy:  </a:t>
            </a:r>
            <a:r>
              <a:rPr lang="en-US" dirty="0" smtClean="0"/>
              <a:t>clowns perform some role with the use of magic, music, fun, joy</a:t>
            </a:r>
          </a:p>
          <a:p>
            <a:pPr lvl="0">
              <a:buNone/>
            </a:pPr>
            <a:endParaRPr lang="en-IN" sz="1200" dirty="0" smtClean="0"/>
          </a:p>
          <a:p>
            <a:pPr lvl="0"/>
            <a:r>
              <a:rPr lang="en-US" b="1" dirty="0" smtClean="0"/>
              <a:t>Laughter therapy </a:t>
            </a:r>
            <a:r>
              <a:rPr lang="en-US" dirty="0" smtClean="0"/>
              <a:t>: client's laughter triggers are identified </a:t>
            </a:r>
            <a:endParaRPr lang="en-IN" dirty="0" smtClean="0"/>
          </a:p>
          <a:p>
            <a:endParaRPr lang="en-US"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51520" y="500042"/>
            <a:ext cx="8568952" cy="6169318"/>
          </a:xfrm>
        </p:spPr>
        <p:txBody>
          <a:bodyPr/>
          <a:lstStyle/>
          <a:p>
            <a:r>
              <a:rPr lang="en-US" sz="2800" b="1" dirty="0" smtClean="0"/>
              <a:t>Benefits</a:t>
            </a:r>
            <a:endParaRPr lang="en-IN" sz="2800" dirty="0" smtClean="0"/>
          </a:p>
          <a:p>
            <a:r>
              <a:rPr lang="en-US" sz="2800" dirty="0" smtClean="0"/>
              <a:t>Laughter has innumerable other benefits.</a:t>
            </a:r>
            <a:endParaRPr lang="en-IN" sz="2800" dirty="0" smtClean="0"/>
          </a:p>
          <a:p>
            <a:pPr lvl="0"/>
            <a:r>
              <a:rPr lang="en-US" sz="2800" dirty="0" smtClean="0"/>
              <a:t>It proves a potent anti-stress factor, decreases asthmatic attacks, increases stamina, relives arthritic pain, ensures good sleep and elevates mood. </a:t>
            </a:r>
            <a:endParaRPr lang="en-IN" sz="2800" dirty="0" smtClean="0"/>
          </a:p>
          <a:p>
            <a:pPr lvl="0"/>
            <a:r>
              <a:rPr lang="en-US" sz="2800" dirty="0" smtClean="0"/>
              <a:t>Since the serotonin levels go up after laughter, it is an effective antidote for depression too.</a:t>
            </a:r>
            <a:endParaRPr lang="en-IN" sz="2800" dirty="0" smtClean="0"/>
          </a:p>
          <a:p>
            <a:pPr lvl="0"/>
            <a:r>
              <a:rPr lang="en-US" sz="2800" dirty="0" smtClean="0"/>
              <a:t>Positive qualities are cultivated, thereby removing negative emotions as jealousy, fear, guilt and anger. </a:t>
            </a:r>
            <a:endParaRPr lang="en-IN" sz="2800" dirty="0" smtClean="0"/>
          </a:p>
          <a:p>
            <a:endParaRPr lang="en-IN" dirty="0" smtClean="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HYPNOSIS</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214282" y="1643050"/>
            <a:ext cx="7710518" cy="5429288"/>
          </a:xfrm>
        </p:spPr>
        <p:txBody>
          <a:bodyPr/>
          <a:lstStyle/>
          <a:p>
            <a:r>
              <a:rPr lang="en-US" dirty="0" smtClean="0"/>
              <a:t>defines hypnosis as hypnotism, or </a:t>
            </a:r>
          </a:p>
          <a:p>
            <a:pPr>
              <a:buNone/>
            </a:pPr>
            <a:r>
              <a:rPr lang="en-US" dirty="0" smtClean="0"/>
              <a:t>   any similar act or process which     </a:t>
            </a:r>
          </a:p>
          <a:p>
            <a:pPr>
              <a:buNone/>
            </a:pPr>
            <a:r>
              <a:rPr lang="en-US" dirty="0" smtClean="0"/>
              <a:t>   produce in any person  in any form of</a:t>
            </a:r>
          </a:p>
          <a:p>
            <a:pPr>
              <a:buNone/>
            </a:pPr>
            <a:r>
              <a:rPr lang="en-US" dirty="0" smtClean="0"/>
              <a:t>   induced sleep or trance in which the </a:t>
            </a:r>
          </a:p>
          <a:p>
            <a:pPr>
              <a:buNone/>
            </a:pPr>
            <a:r>
              <a:rPr lang="en-US" dirty="0" smtClean="0"/>
              <a:t>   susceptibility of the person's mind to suggestion or direction is increased  where such a condition is used in the treatment of any human ill, disease, injury, or for any other therapeutic purpose.</a:t>
            </a:r>
            <a:endParaRPr lang="en-IN" dirty="0"/>
          </a:p>
        </p:txBody>
      </p:sp>
      <p:pic>
        <p:nvPicPr>
          <p:cNvPr id="118785" name="Picture 1" descr="C:\Users\Disha\Desktop\storage\M.SC.1ST YR\ANP\New Folder (2)\content of alternative modalities\images\imagesCAR2YJ4E.jpg"/>
          <p:cNvPicPr>
            <a:picLocks noChangeAspect="1" noChangeArrowheads="1"/>
          </p:cNvPicPr>
          <p:nvPr/>
        </p:nvPicPr>
        <p:blipFill>
          <a:blip r:embed="rId2"/>
          <a:srcRect/>
          <a:stretch>
            <a:fillRect/>
          </a:stretch>
        </p:blipFill>
        <p:spPr bwMode="auto">
          <a:xfrm>
            <a:off x="5929322" y="0"/>
            <a:ext cx="3000396" cy="3214686"/>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79512" y="260648"/>
            <a:ext cx="8712968" cy="6597352"/>
          </a:xfrm>
        </p:spPr>
        <p:txBody>
          <a:bodyPr>
            <a:normAutofit/>
          </a:bodyPr>
          <a:lstStyle/>
          <a:p>
            <a:r>
              <a:rPr lang="en-US" b="1" dirty="0" smtClean="0"/>
              <a:t>Hypnosis phases</a:t>
            </a:r>
            <a:endParaRPr lang="en-IN" dirty="0" smtClean="0"/>
          </a:p>
          <a:p>
            <a:endParaRPr lang="en-IN" dirty="0" smtClean="0"/>
          </a:p>
          <a:p>
            <a:pPr lvl="0"/>
            <a:r>
              <a:rPr lang="en-US" b="1" dirty="0" smtClean="0"/>
              <a:t>Preparation:</a:t>
            </a:r>
            <a:r>
              <a:rPr lang="en-US" dirty="0" smtClean="0"/>
              <a:t>- The first phase typically involves having the subject sit or lie down and getting comfortable. </a:t>
            </a:r>
            <a:endParaRPr lang="en-IN" dirty="0" smtClean="0"/>
          </a:p>
          <a:p>
            <a:endParaRPr lang="en-IN" dirty="0" smtClean="0"/>
          </a:p>
          <a:p>
            <a:pPr lvl="0"/>
            <a:r>
              <a:rPr lang="en-US" b="1" dirty="0" smtClean="0"/>
              <a:t>Induction:- </a:t>
            </a:r>
            <a:r>
              <a:rPr lang="en-US" dirty="0" smtClean="0"/>
              <a:t>Induction takes the subject from normal awareness to a state of enhanced relaxation. </a:t>
            </a:r>
            <a:endParaRPr lang="en-IN" dirty="0" smtClean="0"/>
          </a:p>
          <a:p>
            <a:pPr>
              <a:buNone/>
            </a:pPr>
            <a:r>
              <a:rPr lang="en-US" b="1" dirty="0" smtClean="0"/>
              <a:t> </a:t>
            </a:r>
            <a:endParaRPr lang="en-IN" dirty="0" smtClean="0"/>
          </a:p>
          <a:p>
            <a:pPr lvl="0"/>
            <a:r>
              <a:rPr lang="en-US" b="1" dirty="0" smtClean="0"/>
              <a:t>Deepening:- </a:t>
            </a:r>
            <a:r>
              <a:rPr lang="en-US" dirty="0" smtClean="0"/>
              <a:t>The deepening phase takes the subject from a very relaxed state into the fully "hypnotized" state, where conscious thinking is minimized</a:t>
            </a:r>
            <a:endParaRPr lang="en-IN" dirty="0" smtClean="0"/>
          </a:p>
          <a:p>
            <a:pPr>
              <a:buNone/>
            </a:pPr>
            <a:r>
              <a:rPr lang="en-US" dirty="0" smtClean="0"/>
              <a:t> </a:t>
            </a:r>
            <a:endParaRPr lang="en-IN" dirty="0" smtClean="0"/>
          </a:p>
          <a:p>
            <a:pPr lvl="0"/>
            <a:r>
              <a:rPr lang="en-US" b="1" dirty="0" smtClean="0"/>
              <a:t>Awakening:-</a:t>
            </a:r>
            <a:r>
              <a:rPr lang="en-US" dirty="0" smtClean="0"/>
              <a:t>The awakening phase is when the subject is taken out of the hypnotic state. If the session is to try to alleviate insomnia, then the subject is encouraged to sleep, otherwise the subject is brought back to a state of awareness with the conscious mind fully reengaged. </a:t>
            </a: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85720" y="214290"/>
            <a:ext cx="8390736" cy="6643710"/>
          </a:xfrm>
        </p:spPr>
        <p:txBody>
          <a:bodyPr>
            <a:normAutofit/>
          </a:bodyPr>
          <a:lstStyle/>
          <a:p>
            <a:pPr>
              <a:buNone/>
            </a:pPr>
            <a:r>
              <a:rPr lang="en-US" sz="2600" b="1" dirty="0" smtClean="0"/>
              <a:t>   </a:t>
            </a:r>
            <a:r>
              <a:rPr lang="en-US" sz="2800" b="1" dirty="0" smtClean="0"/>
              <a:t>Applications</a:t>
            </a:r>
            <a:endParaRPr lang="en-IN" dirty="0" smtClean="0"/>
          </a:p>
          <a:p>
            <a:pPr lvl="0"/>
            <a:r>
              <a:rPr lang="en-US" dirty="0" smtClean="0"/>
              <a:t>Cessation of smoking (often in a single session) and </a:t>
            </a:r>
            <a:endParaRPr lang="en-IN" dirty="0" smtClean="0"/>
          </a:p>
          <a:p>
            <a:pPr lvl="0"/>
            <a:r>
              <a:rPr lang="en-US" dirty="0" smtClean="0"/>
              <a:t>The aid of weight loss (body sculpting).</a:t>
            </a:r>
            <a:endParaRPr lang="en-IN" dirty="0" smtClean="0"/>
          </a:p>
          <a:p>
            <a:pPr lvl="0"/>
            <a:r>
              <a:rPr lang="en-US" dirty="0" smtClean="0"/>
              <a:t>Psychologists and psychiatrists use hypnosis predominantly for the treatment of Dissociative disorders,</a:t>
            </a:r>
            <a:endParaRPr lang="en-IN" dirty="0" smtClean="0"/>
          </a:p>
          <a:p>
            <a:pPr lvl="0"/>
            <a:r>
              <a:rPr lang="en-US" dirty="0" smtClean="0"/>
              <a:t>Phobias,</a:t>
            </a:r>
            <a:endParaRPr lang="en-IN" dirty="0" smtClean="0"/>
          </a:p>
          <a:p>
            <a:pPr lvl="0"/>
            <a:r>
              <a:rPr lang="en-US" dirty="0" smtClean="0"/>
              <a:t>Habit change, </a:t>
            </a:r>
            <a:endParaRPr lang="en-IN" dirty="0" smtClean="0"/>
          </a:p>
          <a:p>
            <a:pPr lvl="0"/>
            <a:r>
              <a:rPr lang="en-US" dirty="0" smtClean="0"/>
              <a:t>Depression and </a:t>
            </a:r>
          </a:p>
          <a:p>
            <a:pPr lvl="0">
              <a:buNone/>
            </a:pPr>
            <a:r>
              <a:rPr lang="en-US" dirty="0" smtClean="0"/>
              <a:t>    Post-traumatic syndromes</a:t>
            </a:r>
            <a:endParaRPr lang="en-IN" dirty="0" smtClean="0"/>
          </a:p>
          <a:p>
            <a:pPr lvl="0"/>
            <a:r>
              <a:rPr lang="en-US" dirty="0" smtClean="0"/>
              <a:t>Medicine and dentistry</a:t>
            </a:r>
            <a:endParaRPr lang="en-IN" dirty="0" smtClean="0"/>
          </a:p>
          <a:p>
            <a:pPr lvl="0"/>
            <a:r>
              <a:rPr lang="en-US" dirty="0" smtClean="0"/>
              <a:t>Education</a:t>
            </a:r>
            <a:endParaRPr lang="en-IN" dirty="0" smtClean="0"/>
          </a:p>
          <a:p>
            <a:pPr lvl="0"/>
            <a:r>
              <a:rPr lang="en-US" dirty="0" smtClean="0"/>
              <a:t>Surgery</a:t>
            </a:r>
            <a:endParaRPr lang="en-IN" dirty="0" smtClean="0"/>
          </a:p>
          <a:p>
            <a:pPr lvl="0"/>
            <a:r>
              <a:rPr lang="en-US" dirty="0" smtClean="0"/>
              <a:t>Entertainment</a:t>
            </a:r>
            <a:endParaRPr lang="en-IN" dirty="0" smtClean="0"/>
          </a:p>
          <a:p>
            <a:endParaRPr lang="en-IN" dirty="0"/>
          </a:p>
        </p:txBody>
      </p:sp>
      <p:sp>
        <p:nvSpPr>
          <p:cNvPr id="4" name="Rectangle 3"/>
          <p:cNvSpPr/>
          <p:nvPr/>
        </p:nvSpPr>
        <p:spPr>
          <a:xfrm>
            <a:off x="4857752" y="2714620"/>
            <a:ext cx="3071834" cy="3594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6737" name="Picture 1" descr="C:\Users\Disha\Desktop\storage\M.SC.1ST YR\ANP\New Folder (2)\content of alternative modalities\images\imagesCAT9LEB7.jpg"/>
          <p:cNvPicPr>
            <a:picLocks noChangeAspect="1" noChangeArrowheads="1"/>
          </p:cNvPicPr>
          <p:nvPr/>
        </p:nvPicPr>
        <p:blipFill>
          <a:blip r:embed="rId2"/>
          <a:srcRect/>
          <a:stretch>
            <a:fillRect/>
          </a:stretch>
        </p:blipFill>
        <p:spPr bwMode="auto">
          <a:xfrm>
            <a:off x="5143504" y="3000372"/>
            <a:ext cx="2520280" cy="3000396"/>
          </a:xfrm>
          <a:prstGeom prst="rect">
            <a:avLst/>
          </a:prstGeom>
          <a:noFill/>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737"/>
                                        </p:tgtEl>
                                        <p:attrNameLst>
                                          <p:attrName>style.visibility</p:attrName>
                                        </p:attrNameLst>
                                      </p:cBhvr>
                                      <p:to>
                                        <p:strVal val="visible"/>
                                      </p:to>
                                    </p:set>
                                    <p:animEffect transition="in" filter="fade">
                                      <p:cBhvr>
                                        <p:cTn id="7" dur="2000"/>
                                        <p:tgtEl>
                                          <p:spTgt spid="116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51520" y="548680"/>
            <a:ext cx="8280920" cy="6309320"/>
          </a:xfrm>
        </p:spPr>
        <p:txBody>
          <a:bodyPr>
            <a:normAutofit/>
          </a:bodyPr>
          <a:lstStyle/>
          <a:p>
            <a:r>
              <a:rPr lang="en-US" b="1" dirty="0" smtClean="0"/>
              <a:t>Self-hypnosis</a:t>
            </a:r>
            <a:endParaRPr lang="en-IN" dirty="0" smtClean="0"/>
          </a:p>
          <a:p>
            <a:pPr lvl="0"/>
            <a:r>
              <a:rPr lang="en-US" dirty="0" smtClean="0"/>
              <a:t>Hypnosis in which a person hypnotizes himself or herself without the assistance of another person to serve as the hypnotist</a:t>
            </a:r>
            <a:endParaRPr lang="en-IN" dirty="0" smtClean="0"/>
          </a:p>
          <a:p>
            <a:pPr lvl="0"/>
            <a:r>
              <a:rPr lang="en-US" dirty="0" smtClean="0"/>
              <a:t> Most often used to help the self-hypnotist stay on a diet, overcome smoking or some other addiction, or to generally boost the hypnotized person's self-esteem.</a:t>
            </a:r>
            <a:endParaRPr lang="en-IN" dirty="0" smtClean="0"/>
          </a:p>
          <a:p>
            <a:pPr>
              <a:buNone/>
            </a:pPr>
            <a:endParaRPr lang="en-IN" dirty="0" smtClean="0"/>
          </a:p>
          <a:p>
            <a:r>
              <a:rPr lang="en-US" b="1" dirty="0" smtClean="0"/>
              <a:t>Walking hypnosis</a:t>
            </a:r>
            <a:endParaRPr lang="en-IN" dirty="0" smtClean="0"/>
          </a:p>
          <a:p>
            <a:pPr lvl="0"/>
            <a:r>
              <a:rPr lang="en-US" dirty="0" smtClean="0"/>
              <a:t>Naturally occurring trance that one can enter while performing a monotonous repetitive task, such as walking or gardening, or in sedentary pursuits such as listening to a lecture or reading, in which one's attention drifts from the task into a trance-like state, often known as "zoning out".</a:t>
            </a: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1" algn="l" rtl="0">
              <a:spcBef>
                <a:spcPct val="0"/>
              </a:spcBef>
            </a:pP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BIOLOGICALLY BASED THERAPIES</a:t>
            </a:r>
            <a:r>
              <a:rPr lang="en-IN"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
            </a:r>
            <a:br>
              <a:rPr lang="en-IN"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br>
            <a:endParaRPr lang="en-IN"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ndParaRPr>
          </a:p>
        </p:txBody>
      </p:sp>
      <p:sp>
        <p:nvSpPr>
          <p:cNvPr id="3" name="Content Placeholder 2"/>
          <p:cNvSpPr>
            <a:spLocks noGrp="1"/>
          </p:cNvSpPr>
          <p:nvPr>
            <p:ph idx="1"/>
          </p:nvPr>
        </p:nvSpPr>
        <p:spPr>
          <a:xfrm>
            <a:off x="251520" y="928670"/>
            <a:ext cx="8352928" cy="5929330"/>
          </a:xfrm>
        </p:spPr>
        <p:txBody>
          <a:bodyPr>
            <a:normAutofit/>
          </a:bodyPr>
          <a:lstStyle/>
          <a:p>
            <a:pPr>
              <a:buNone/>
            </a:pPr>
            <a:r>
              <a:rPr lang="en-US" b="1" dirty="0" smtClean="0"/>
              <a:t>HERBALISM</a:t>
            </a:r>
          </a:p>
          <a:p>
            <a:r>
              <a:rPr lang="en-US" dirty="0" smtClean="0"/>
              <a:t>A traditional medicinal or folk medicine</a:t>
            </a:r>
          </a:p>
          <a:p>
            <a:pPr>
              <a:buNone/>
            </a:pPr>
            <a:r>
              <a:rPr lang="en-US" dirty="0" smtClean="0"/>
              <a:t>    practice based on the use of plants and </a:t>
            </a:r>
          </a:p>
          <a:p>
            <a:pPr>
              <a:buNone/>
            </a:pPr>
            <a:r>
              <a:rPr lang="en-US" dirty="0" smtClean="0"/>
              <a:t>    plant </a:t>
            </a:r>
            <a:r>
              <a:rPr lang="en-US" dirty="0" err="1" smtClean="0"/>
              <a:t>extracts.Also</a:t>
            </a:r>
            <a:r>
              <a:rPr lang="en-US" dirty="0" smtClean="0"/>
              <a:t> called as herbal medicine, </a:t>
            </a:r>
            <a:r>
              <a:rPr lang="en-US" dirty="0" err="1" smtClean="0"/>
              <a:t>herbology</a:t>
            </a:r>
            <a:r>
              <a:rPr lang="en-US" dirty="0" smtClean="0"/>
              <a:t>, and </a:t>
            </a:r>
            <a:r>
              <a:rPr lang="en-US" dirty="0" err="1" smtClean="0"/>
              <a:t>phytotherapy.A</a:t>
            </a:r>
            <a:r>
              <a:rPr lang="en-US" dirty="0" smtClean="0"/>
              <a:t> number of traditions dominate the practice of herbal medicine. Homeopathy, Naturopathy, the </a:t>
            </a:r>
            <a:r>
              <a:rPr lang="en-US" dirty="0" err="1" smtClean="0"/>
              <a:t>Ayurvedic</a:t>
            </a:r>
            <a:r>
              <a:rPr lang="en-US" dirty="0" smtClean="0"/>
              <a:t> medicine system from India and Chinese herbal medicine </a:t>
            </a:r>
          </a:p>
          <a:p>
            <a:pPr>
              <a:buNone/>
            </a:pPr>
            <a:r>
              <a:rPr lang="en-US" b="1" dirty="0" smtClean="0"/>
              <a:t>Some herbs may cause negative effect</a:t>
            </a:r>
            <a:r>
              <a:rPr lang="en-US" dirty="0" smtClean="0"/>
              <a:t>  </a:t>
            </a:r>
            <a:endParaRPr lang="en-IN" dirty="0" smtClean="0"/>
          </a:p>
          <a:p>
            <a:pPr>
              <a:buNone/>
            </a:pPr>
            <a:endParaRPr lang="en-IN" sz="100" dirty="0" smtClean="0"/>
          </a:p>
          <a:p>
            <a:pPr>
              <a:buNone/>
            </a:pPr>
            <a:endParaRPr lang="en-IN" sz="400" dirty="0" smtClean="0"/>
          </a:p>
          <a:p>
            <a:pPr lvl="0"/>
            <a:r>
              <a:rPr lang="en-US" b="1" dirty="0" smtClean="0"/>
              <a:t>Alkaloids:</a:t>
            </a:r>
            <a:r>
              <a:rPr lang="en-US" dirty="0" smtClean="0"/>
              <a:t> - dramatic effect of CNS (e.g. caffeine provides a mild lift, </a:t>
            </a:r>
            <a:r>
              <a:rPr lang="en-US" dirty="0" err="1" smtClean="0"/>
              <a:t>Datura</a:t>
            </a:r>
            <a:r>
              <a:rPr lang="en-US" dirty="0" smtClean="0"/>
              <a:t> cause severe intoxication and even death. </a:t>
            </a:r>
            <a:endParaRPr lang="en-IN" dirty="0" smtClean="0"/>
          </a:p>
          <a:p>
            <a:pPr>
              <a:buNone/>
            </a:pPr>
            <a:endParaRPr lang="en-IN" sz="1050" dirty="0" smtClean="0"/>
          </a:p>
          <a:p>
            <a:pPr lvl="0"/>
            <a:r>
              <a:rPr lang="en-US" dirty="0" smtClean="0"/>
              <a:t>Quinine from </a:t>
            </a:r>
            <a:r>
              <a:rPr lang="en-US" dirty="0" err="1" smtClean="0"/>
              <a:t>Chincona</a:t>
            </a:r>
            <a:r>
              <a:rPr lang="en-US" dirty="0" smtClean="0"/>
              <a:t>, Morphine and Codeine from the Poppy, and </a:t>
            </a:r>
            <a:r>
              <a:rPr lang="en-US" dirty="0" err="1" smtClean="0"/>
              <a:t>Digoxin</a:t>
            </a:r>
            <a:r>
              <a:rPr lang="en-US" dirty="0" smtClean="0"/>
              <a:t> from the Foxglove are toxic and cause harmful effect to the body.</a:t>
            </a:r>
            <a:endParaRPr lang="en-IN" dirty="0" smtClean="0"/>
          </a:p>
          <a:p>
            <a:endParaRPr lang="en-IN" dirty="0"/>
          </a:p>
        </p:txBody>
      </p:sp>
      <p:pic>
        <p:nvPicPr>
          <p:cNvPr id="4" name="Picture 3" descr="imagesCAU5EW0Q.jpg"/>
          <p:cNvPicPr>
            <a:picLocks noChangeAspect="1"/>
          </p:cNvPicPr>
          <p:nvPr/>
        </p:nvPicPr>
        <p:blipFill>
          <a:blip r:embed="rId2"/>
          <a:stretch>
            <a:fillRect/>
          </a:stretch>
        </p:blipFill>
        <p:spPr>
          <a:xfrm>
            <a:off x="6286512" y="0"/>
            <a:ext cx="2609851" cy="2214554"/>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260648"/>
            <a:ext cx="7758138" cy="6597352"/>
          </a:xfrm>
        </p:spPr>
        <p:txBody>
          <a:bodyPr/>
          <a:lstStyle/>
          <a:p>
            <a:r>
              <a:rPr lang="en-US" sz="2800" b="1" dirty="0" smtClean="0"/>
              <a:t>Mode of  uses of herbs</a:t>
            </a:r>
          </a:p>
          <a:p>
            <a:pPr>
              <a:buNone/>
            </a:pPr>
            <a:endParaRPr lang="en-IN" sz="1100" dirty="0" smtClean="0"/>
          </a:p>
          <a:p>
            <a:r>
              <a:rPr lang="en-US" b="1" dirty="0" smtClean="0"/>
              <a:t>Herbal bath:- </a:t>
            </a:r>
            <a:r>
              <a:rPr lang="en-US" dirty="0" smtClean="0"/>
              <a:t>with hot water disperse the qualities of herbs.</a:t>
            </a:r>
          </a:p>
          <a:p>
            <a:pPr>
              <a:buNone/>
            </a:pPr>
            <a:endParaRPr lang="en-IN" sz="1400" dirty="0" smtClean="0"/>
          </a:p>
          <a:p>
            <a:r>
              <a:rPr lang="en-US" b="1" dirty="0" smtClean="0"/>
              <a:t>Herbal wrap:</a:t>
            </a:r>
            <a:r>
              <a:rPr lang="en-US" dirty="0" smtClean="0"/>
              <a:t> - body is enveloped in warm linen sheets which have been soaked in a special blend of herbs. </a:t>
            </a:r>
          </a:p>
          <a:p>
            <a:endParaRPr lang="en-IN" sz="1000" dirty="0" smtClean="0"/>
          </a:p>
          <a:p>
            <a:r>
              <a:rPr lang="en-US" b="1" dirty="0" smtClean="0"/>
              <a:t>Aloe </a:t>
            </a:r>
            <a:r>
              <a:rPr lang="en-US" b="1" dirty="0" err="1" smtClean="0"/>
              <a:t>vera</a:t>
            </a:r>
            <a:r>
              <a:rPr lang="en-US" b="1" dirty="0" smtClean="0"/>
              <a:t>:</a:t>
            </a:r>
            <a:r>
              <a:rPr lang="en-US" dirty="0" smtClean="0"/>
              <a:t> -heals burn </a:t>
            </a:r>
            <a:r>
              <a:rPr lang="en-US" dirty="0" err="1" smtClean="0"/>
              <a:t>wounds;stimulates</a:t>
            </a:r>
            <a:r>
              <a:rPr lang="en-US" dirty="0" smtClean="0"/>
              <a:t> cell regeneration and has antifungal, antibacterial and antiviral properties.</a:t>
            </a:r>
          </a:p>
          <a:p>
            <a:endParaRPr lang="en-IN" sz="1050" dirty="0" smtClean="0"/>
          </a:p>
          <a:p>
            <a:r>
              <a:rPr lang="en-US" b="1" dirty="0" smtClean="0"/>
              <a:t>Ginger:-</a:t>
            </a:r>
            <a:r>
              <a:rPr lang="en-US" dirty="0" smtClean="0"/>
              <a:t> cleanses the colon and useful for bowel disorders.</a:t>
            </a:r>
            <a:endParaRPr lang="en-IN" dirty="0" smtClean="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71450"/>
            <a:ext cx="8424863" cy="7029450"/>
          </a:xfrm>
        </p:spPr>
        <p:txBody>
          <a:bodyPr>
            <a:normAutofit fontScale="92500" lnSpcReduction="20000"/>
          </a:bodyPr>
          <a:lstStyle/>
          <a:p>
            <a:pPr>
              <a:buNone/>
            </a:pPr>
            <a:r>
              <a:rPr lang="en-US" dirty="0" smtClean="0"/>
              <a:t> </a:t>
            </a:r>
            <a:endParaRPr lang="en-IN" sz="2000" dirty="0" smtClean="0"/>
          </a:p>
          <a:p>
            <a:r>
              <a:rPr lang="en-US" b="1" dirty="0" smtClean="0"/>
              <a:t>GENERAL TERMS</a:t>
            </a:r>
            <a:endParaRPr lang="en-IN" sz="2000" dirty="0" smtClean="0"/>
          </a:p>
          <a:p>
            <a:endParaRPr lang="en-IN" sz="2000" dirty="0" smtClean="0"/>
          </a:p>
          <a:p>
            <a:pPr lvl="1" algn="just"/>
            <a:r>
              <a:rPr lang="en-IN" sz="2400" dirty="0" smtClean="0"/>
              <a:t>The term "</a:t>
            </a:r>
            <a:r>
              <a:rPr lang="en-IN" sz="2400" b="1" dirty="0" smtClean="0"/>
              <a:t>alternative medicine</a:t>
            </a:r>
            <a:r>
              <a:rPr lang="en-IN" sz="2400" dirty="0" smtClean="0"/>
              <a:t>" is generally used to describe practices used</a:t>
            </a:r>
            <a:r>
              <a:rPr lang="en-IN" sz="2000" dirty="0" smtClean="0"/>
              <a:t> </a:t>
            </a:r>
            <a:r>
              <a:rPr lang="en-IN" sz="2400" dirty="0" smtClean="0"/>
              <a:t>independently or in place of conventional medicine</a:t>
            </a:r>
            <a:r>
              <a:rPr lang="en-IN" dirty="0" smtClean="0"/>
              <a:t>. </a:t>
            </a:r>
          </a:p>
          <a:p>
            <a:pPr lvl="1" algn="just">
              <a:buNone/>
            </a:pPr>
            <a:endParaRPr lang="en-IN" sz="1200" dirty="0" smtClean="0"/>
          </a:p>
          <a:p>
            <a:pPr lvl="1" algn="just"/>
            <a:r>
              <a:rPr lang="en-IN" sz="2400" dirty="0" smtClean="0"/>
              <a:t>Term "</a:t>
            </a:r>
            <a:r>
              <a:rPr lang="en-IN" sz="2400" b="1" dirty="0" smtClean="0"/>
              <a:t>complementary medicine</a:t>
            </a:r>
            <a:r>
              <a:rPr lang="en-IN" sz="2400" dirty="0" smtClean="0"/>
              <a:t>" is primarily used to describe practices used in conjunction with or to complement conventional medical treatments.</a:t>
            </a:r>
            <a:endParaRPr lang="en-IN" sz="2000" dirty="0" smtClean="0"/>
          </a:p>
          <a:p>
            <a:pPr algn="just">
              <a:buNone/>
            </a:pPr>
            <a:endParaRPr lang="en-IN" sz="700" dirty="0" smtClean="0"/>
          </a:p>
          <a:p>
            <a:pPr lvl="1" algn="just"/>
            <a:r>
              <a:rPr lang="en-US" sz="2400" b="1" dirty="0" smtClean="0"/>
              <a:t>Alternative/Complementary</a:t>
            </a:r>
            <a:r>
              <a:rPr lang="en-US" sz="2400" dirty="0" smtClean="0"/>
              <a:t> modalities have been defined as treatment techniques whose goals are to evoke healing, taking into account the body-mind-spirit connection of every individual                                                  							- </a:t>
            </a:r>
            <a:r>
              <a:rPr lang="en-US" sz="2400" dirty="0" err="1" smtClean="0"/>
              <a:t>Dossey</a:t>
            </a:r>
            <a:r>
              <a:rPr lang="en-US" sz="2400" dirty="0" smtClean="0"/>
              <a:t>, 1995</a:t>
            </a:r>
          </a:p>
          <a:p>
            <a:pPr lvl="1" algn="just"/>
            <a:endParaRPr lang="en-US" sz="1300" dirty="0" smtClean="0"/>
          </a:p>
          <a:p>
            <a:pPr lvl="1" algn="just"/>
            <a:r>
              <a:rPr lang="en-US" sz="2400" dirty="0" smtClean="0"/>
              <a:t>It is a group of diverse medical and health care system, practices, therapies and procedures that are not presently considered to be part of conventional medicine. </a:t>
            </a:r>
            <a:endParaRPr lang="en-IN" dirty="0" smtClean="0"/>
          </a:p>
          <a:p>
            <a:pPr algn="just">
              <a:buNone/>
            </a:pPr>
            <a:endParaRPr lang="en-IN" sz="700" dirty="0" smtClean="0"/>
          </a:p>
          <a:p>
            <a:pPr lvl="1" algn="just"/>
            <a:r>
              <a:rPr lang="en-IN" sz="2400" dirty="0" smtClean="0"/>
              <a:t>“Complementary and Alternative Medicine (CAM) is a broad domain of resources that encompasses health systems, modalities, and practices and their accompanying theories and beliefs, other than those intrinsic to the dominant health system of a particular society or culture in a given historical period</a:t>
            </a:r>
            <a:endParaRPr lang="en-IN" sz="2000" dirty="0" smtClean="0"/>
          </a:p>
          <a:p>
            <a:endParaRPr lang="en-IN" dirty="0"/>
          </a:p>
        </p:txBody>
      </p:sp>
      <p:sp>
        <p:nvSpPr>
          <p:cNvPr id="2" name="Footer Placeholder 1"/>
          <p:cNvSpPr>
            <a:spLocks noGrp="1"/>
          </p:cNvSpPr>
          <p:nvPr>
            <p:ph type="ftr" sz="quarter" idx="11"/>
          </p:nvPr>
        </p:nvSpPr>
        <p:spPr/>
        <p:txBody>
          <a:bodyPr/>
          <a:lstStyle/>
          <a:p>
            <a:r>
              <a:rPr lang="en-IN" smtClean="0"/>
              <a:t>Mrs. Parita Maru, Assistant professor, Dept of OBG Nsg, SNC, SVDU </a:t>
            </a:r>
            <a:endParaRPr lang="en-IN"/>
          </a:p>
        </p:txBody>
      </p:sp>
      <p:pic>
        <p:nvPicPr>
          <p:cNvPr id="4" name="Picture 3" descr="suv_logo"/>
          <p:cNvPicPr>
            <a:picLocks noChangeAspect="1" noChangeArrowheads="1"/>
          </p:cNvPicPr>
          <p:nvPr/>
        </p:nvPicPr>
        <p:blipFill>
          <a:blip r:embed="rId2"/>
          <a:srcRect/>
          <a:stretch>
            <a:fillRect/>
          </a:stretch>
        </p:blipFill>
        <p:spPr bwMode="auto">
          <a:xfrm>
            <a:off x="7781752" y="116632"/>
            <a:ext cx="1182736" cy="916805"/>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Apitherapy</a:t>
            </a: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251520" y="908720"/>
            <a:ext cx="8280920" cy="5760640"/>
          </a:xfrm>
        </p:spPr>
        <p:txBody>
          <a:bodyPr>
            <a:normAutofit/>
          </a:bodyPr>
          <a:lstStyle/>
          <a:p>
            <a:pPr>
              <a:buNone/>
            </a:pPr>
            <a:endParaRPr lang="en-IN" dirty="0" smtClean="0"/>
          </a:p>
          <a:p>
            <a:r>
              <a:rPr lang="en-US" dirty="0" smtClean="0"/>
              <a:t>Medical use of honey bee products. This can include the use of honey, pollen, </a:t>
            </a:r>
            <a:r>
              <a:rPr lang="en-US" dirty="0" err="1" smtClean="0"/>
              <a:t>propolis</a:t>
            </a:r>
            <a:r>
              <a:rPr lang="en-US" dirty="0" smtClean="0"/>
              <a:t>, royal jelly and bee venom .Bee venom is the most commonly used product, in treatment of:</a:t>
            </a:r>
            <a:endParaRPr lang="en-IN" dirty="0" smtClean="0"/>
          </a:p>
          <a:p>
            <a:pPr lvl="0"/>
            <a:r>
              <a:rPr lang="en-US" dirty="0" smtClean="0"/>
              <a:t>Arthritis, bursitis, tendonitis </a:t>
            </a:r>
            <a:endParaRPr lang="en-IN" dirty="0" smtClean="0"/>
          </a:p>
          <a:p>
            <a:pPr lvl="0"/>
            <a:r>
              <a:rPr lang="en-US" dirty="0" smtClean="0"/>
              <a:t>Autoimmune diseases</a:t>
            </a:r>
            <a:endParaRPr lang="en-IN" dirty="0" smtClean="0"/>
          </a:p>
          <a:p>
            <a:pPr lvl="0"/>
            <a:r>
              <a:rPr lang="en-US" dirty="0" smtClean="0"/>
              <a:t>Dissolving scar tissue (e.g. </a:t>
            </a:r>
            <a:r>
              <a:rPr lang="en-US" dirty="0" err="1" smtClean="0"/>
              <a:t>keloids</a:t>
            </a:r>
            <a:r>
              <a:rPr lang="en-US" dirty="0" smtClean="0"/>
              <a:t>)</a:t>
            </a:r>
          </a:p>
          <a:p>
            <a:pPr lvl="0">
              <a:buNone/>
            </a:pPr>
            <a:r>
              <a:rPr lang="en-US" dirty="0" smtClean="0"/>
              <a:t>    Herpes zoster (shingles), etc</a:t>
            </a:r>
            <a:endParaRPr lang="en-IN" dirty="0" smtClean="0"/>
          </a:p>
          <a:p>
            <a:pPr>
              <a:buNone/>
            </a:pPr>
            <a:endParaRPr lang="en-IN" dirty="0" smtClean="0"/>
          </a:p>
          <a:p>
            <a:r>
              <a:rPr lang="en-US" b="1" dirty="0" smtClean="0"/>
              <a:t>Mode of action:</a:t>
            </a:r>
            <a:endParaRPr lang="en-IN" dirty="0" smtClean="0"/>
          </a:p>
          <a:p>
            <a:r>
              <a:rPr lang="en-US" dirty="0" smtClean="0"/>
              <a:t>Contains active component </a:t>
            </a:r>
            <a:r>
              <a:rPr lang="en-US" dirty="0" err="1" smtClean="0"/>
              <a:t>melittin</a:t>
            </a:r>
            <a:r>
              <a:rPr lang="en-US" dirty="0" smtClean="0"/>
              <a:t>, which has a powerful anti-inflammatory action Administered either by live bees stings or through </a:t>
            </a:r>
            <a:r>
              <a:rPr lang="en-US" dirty="0" err="1" smtClean="0"/>
              <a:t>injection.Caution</a:t>
            </a:r>
            <a:r>
              <a:rPr lang="en-US" dirty="0" smtClean="0"/>
              <a:t> needs to be taken for any anaphylactic reaction.</a:t>
            </a:r>
            <a:endParaRPr lang="en-IN" dirty="0" smtClean="0"/>
          </a:p>
          <a:p>
            <a:endParaRPr lang="en-IN" dirty="0"/>
          </a:p>
        </p:txBody>
      </p:sp>
      <p:pic>
        <p:nvPicPr>
          <p:cNvPr id="4" name="Picture 3" descr="apitherapy[1].jpg"/>
          <p:cNvPicPr>
            <a:picLocks noChangeAspect="1"/>
          </p:cNvPicPr>
          <p:nvPr/>
        </p:nvPicPr>
        <p:blipFill>
          <a:blip r:embed="rId2"/>
          <a:stretch>
            <a:fillRect/>
          </a:stretch>
        </p:blipFill>
        <p:spPr>
          <a:xfrm>
            <a:off x="5572132" y="2428868"/>
            <a:ext cx="3143272" cy="2581284"/>
          </a:xfrm>
          <a:prstGeom prst="rect">
            <a:avLst/>
          </a:prstGeom>
        </p:spPr>
      </p:pic>
      <p:pic>
        <p:nvPicPr>
          <p:cNvPr id="5" name="Picture 4" descr="9a[1].gif"/>
          <p:cNvPicPr>
            <a:picLocks noChangeAspect="1"/>
          </p:cNvPicPr>
          <p:nvPr/>
        </p:nvPicPr>
        <p:blipFill>
          <a:blip r:embed="rId3"/>
          <a:stretch>
            <a:fillRect/>
          </a:stretch>
        </p:blipFill>
        <p:spPr>
          <a:xfrm>
            <a:off x="6500826" y="1"/>
            <a:ext cx="2643174" cy="1357298"/>
          </a:xfrm>
          <a:prstGeom prst="rect">
            <a:avLst/>
          </a:prstGeom>
        </p:spPr>
      </p:pic>
      <p:sp>
        <p:nvSpPr>
          <p:cNvPr id="6" name="Footer Placeholder 5"/>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613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FOOD THERAPY</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251520" y="1052736"/>
            <a:ext cx="8352928" cy="5805264"/>
          </a:xfrm>
        </p:spPr>
        <p:txBody>
          <a:bodyPr>
            <a:normAutofit/>
          </a:bodyPr>
          <a:lstStyle/>
          <a:p>
            <a:r>
              <a:rPr lang="en-US" dirty="0" smtClean="0"/>
              <a:t>The four food groups in the Chinese diet are grains, fruits, meats and vegetables. Dairy products, especially cow's milk, are not considered suitable for humans.</a:t>
            </a:r>
          </a:p>
          <a:p>
            <a:pPr>
              <a:buNone/>
            </a:pPr>
            <a:endParaRPr lang="en-IN" dirty="0" smtClean="0"/>
          </a:p>
          <a:p>
            <a:pPr>
              <a:buNone/>
            </a:pPr>
            <a:r>
              <a:rPr lang="en-US" b="1" dirty="0" smtClean="0"/>
              <a:t>The Nature of Food</a:t>
            </a:r>
            <a:endParaRPr lang="en-IN" dirty="0" smtClean="0"/>
          </a:p>
          <a:p>
            <a:r>
              <a:rPr lang="en-US" dirty="0" smtClean="0"/>
              <a:t>Chinese medicine defines the natures of foods as hot, cold, warm, cool, wet and neutral. It is the same definition as our body constitution.</a:t>
            </a:r>
            <a:endParaRPr lang="en-IN" dirty="0" smtClean="0"/>
          </a:p>
          <a:p>
            <a:pPr>
              <a:buNone/>
            </a:pPr>
            <a:endParaRPr lang="en-IN" dirty="0" smtClean="0"/>
          </a:p>
          <a:p>
            <a:pPr>
              <a:buNone/>
            </a:pPr>
            <a:r>
              <a:rPr lang="en-US" dirty="0" smtClean="0"/>
              <a:t>          Yang                                Yin</a:t>
            </a:r>
            <a:endParaRPr lang="en-IN" dirty="0" smtClean="0"/>
          </a:p>
          <a:p>
            <a:pPr>
              <a:buNone/>
            </a:pPr>
            <a:r>
              <a:rPr lang="en-US" dirty="0" smtClean="0"/>
              <a:t>Hot &lt; Warm &lt; Neutral &gt; Cool &gt; Cold</a:t>
            </a:r>
            <a:endParaRPr lang="en-IN" dirty="0" smtClean="0"/>
          </a:p>
          <a:p>
            <a:endParaRPr lang="en-IN" dirty="0" smtClean="0"/>
          </a:p>
          <a:p>
            <a:endParaRPr lang="en-IN" dirty="0"/>
          </a:p>
        </p:txBody>
      </p:sp>
      <p:sp>
        <p:nvSpPr>
          <p:cNvPr id="4" name="Rectangle 3"/>
          <p:cNvSpPr/>
          <p:nvPr/>
        </p:nvSpPr>
        <p:spPr>
          <a:xfrm>
            <a:off x="5786446" y="4214818"/>
            <a:ext cx="2928958" cy="2286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1617" name="Picture 1" descr="C:\Users\Disha\Desktop\storage\M.SC.1ST YR\ANP\New Folder (2)\content of alternative modalities\images\imagesCADB61HC.jpg"/>
          <p:cNvPicPr>
            <a:picLocks noChangeAspect="1" noChangeArrowheads="1"/>
          </p:cNvPicPr>
          <p:nvPr/>
        </p:nvPicPr>
        <p:blipFill>
          <a:blip r:embed="rId3"/>
          <a:srcRect/>
          <a:stretch>
            <a:fillRect/>
          </a:stretch>
        </p:blipFill>
        <p:spPr bwMode="auto">
          <a:xfrm>
            <a:off x="5929322" y="4357694"/>
            <a:ext cx="2619375" cy="1928826"/>
          </a:xfrm>
          <a:prstGeom prst="rect">
            <a:avLst/>
          </a:prstGeom>
          <a:noFill/>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79512" y="692696"/>
            <a:ext cx="8352928" cy="6165304"/>
          </a:xfrm>
        </p:spPr>
        <p:txBody>
          <a:bodyPr>
            <a:normAutofit/>
          </a:bodyPr>
          <a:lstStyle/>
          <a:p>
            <a:pPr>
              <a:buNone/>
            </a:pPr>
            <a:r>
              <a:rPr lang="en-US" b="1" dirty="0" smtClean="0"/>
              <a:t>   </a:t>
            </a:r>
            <a:r>
              <a:rPr lang="en-US" sz="2800" b="1" dirty="0" smtClean="0"/>
              <a:t>Special diet therapies, </a:t>
            </a:r>
            <a:r>
              <a:rPr lang="en-US" sz="2800" b="1" dirty="0" err="1" smtClean="0"/>
              <a:t>megadose</a:t>
            </a:r>
            <a:r>
              <a:rPr lang="en-US" sz="2800" b="1" dirty="0" smtClean="0"/>
              <a:t> of vitamins or minerals</a:t>
            </a:r>
            <a:endParaRPr lang="en-IN" dirty="0" smtClean="0"/>
          </a:p>
          <a:p>
            <a:pPr>
              <a:buNone/>
            </a:pPr>
            <a:endParaRPr lang="en-IN" dirty="0" smtClean="0"/>
          </a:p>
          <a:p>
            <a:r>
              <a:rPr lang="en-US" dirty="0" smtClean="0"/>
              <a:t>	Good nutrition can help with adaptation to the inevitable stress of life , promoting healthy body and feeling of well-being.the imbalance in body system can be regulated by nutrition supplements.</a:t>
            </a:r>
          </a:p>
          <a:p>
            <a:endParaRPr lang="en-IN" dirty="0" smtClean="0"/>
          </a:p>
          <a:p>
            <a:r>
              <a:rPr lang="en-US" b="1" dirty="0" smtClean="0"/>
              <a:t>For example</a:t>
            </a:r>
            <a:r>
              <a:rPr lang="en-US" dirty="0" smtClean="0"/>
              <a:t>, a depression may be cause by amino acid imbalance or vitamins deficiency. The B vitamins omega-3  fatty acids and folic acid are helpful for regulating stress and balancing mood.</a:t>
            </a:r>
            <a:endParaRPr lang="en-IN" dirty="0" smtClean="0"/>
          </a:p>
          <a:p>
            <a:pPr>
              <a:buNone/>
            </a:pPr>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 </a:t>
            </a:r>
            <a:r>
              <a:rPr lang="en-US" sz="2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MANIPULATIVE</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AND BODY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BASED </a:t>
            </a:r>
            <a:r>
              <a:rPr lang="en-US" sz="2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THERAPIES:</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179512" y="1124744"/>
            <a:ext cx="8640960" cy="5760640"/>
          </a:xfrm>
        </p:spPr>
        <p:txBody>
          <a:bodyPr>
            <a:normAutofit/>
          </a:bodyPr>
          <a:lstStyle/>
          <a:p>
            <a:pPr algn="just"/>
            <a:r>
              <a:rPr lang="en-US" b="1" dirty="0" smtClean="0"/>
              <a:t>ACUPUNTURE</a:t>
            </a:r>
          </a:p>
          <a:p>
            <a:pPr algn="just"/>
            <a:r>
              <a:rPr lang="en-US" dirty="0" smtClean="0"/>
              <a:t>The term "acupuncture" describes a</a:t>
            </a:r>
          </a:p>
          <a:p>
            <a:pPr algn="just">
              <a:buNone/>
            </a:pPr>
            <a:r>
              <a:rPr lang="en-US" dirty="0" smtClean="0"/>
              <a:t>   family of procedures involving the stimulation of anatomical points on the body using a variety of techniques</a:t>
            </a:r>
          </a:p>
          <a:p>
            <a:pPr algn="just">
              <a:buNone/>
            </a:pPr>
            <a:r>
              <a:rPr lang="en-US" b="1" dirty="0" smtClean="0"/>
              <a:t>Concept:</a:t>
            </a:r>
            <a:r>
              <a:rPr lang="en-US" dirty="0" smtClean="0"/>
              <a:t> </a:t>
            </a:r>
            <a:endParaRPr lang="en-IN" dirty="0" smtClean="0"/>
          </a:p>
          <a:p>
            <a:pPr algn="just"/>
            <a:r>
              <a:rPr lang="en-US" b="1" dirty="0" err="1" smtClean="0"/>
              <a:t>Qi</a:t>
            </a:r>
            <a:r>
              <a:rPr lang="en-US" dirty="0" smtClean="0"/>
              <a:t>: represents the body’s vital energy which flow through meridian or channels, Life force proposed to regulate a person's spiritual, emotional, mental, and physical health and to be influenced by the opposing forces of yin and yang.</a:t>
            </a:r>
            <a:endParaRPr lang="en-IN" dirty="0" smtClean="0"/>
          </a:p>
          <a:p>
            <a:pPr>
              <a:buNone/>
            </a:pPr>
            <a:endParaRPr lang="en-IN" sz="1100" dirty="0" smtClean="0"/>
          </a:p>
          <a:p>
            <a:pPr algn="just"/>
            <a:r>
              <a:rPr lang="en-US" b="1" dirty="0" smtClean="0"/>
              <a:t>Yin and yang:</a:t>
            </a:r>
            <a:r>
              <a:rPr lang="en-US" dirty="0" smtClean="0"/>
              <a:t> The concept of two opposing yet complementary forces described in traditional Chinese medicine. Yin represents cold, slow, or passive aspects of the person, while yang represents hot, excited, or active </a:t>
            </a:r>
            <a:r>
              <a:rPr lang="en-US" dirty="0" err="1" smtClean="0"/>
              <a:t>aspects.A</a:t>
            </a:r>
            <a:r>
              <a:rPr lang="en-US" dirty="0" smtClean="0"/>
              <a:t> major theory is that health is achieved through balancing yin and yang and disease is caused by an imbalance leading to a blockage in the flow of </a:t>
            </a:r>
            <a:r>
              <a:rPr lang="en-US" dirty="0" err="1" smtClean="0"/>
              <a:t>qi</a:t>
            </a:r>
            <a:r>
              <a:rPr lang="en-US" dirty="0" smtClean="0"/>
              <a:t>.</a:t>
            </a:r>
            <a:endParaRPr lang="en-IN" dirty="0" smtClean="0"/>
          </a:p>
          <a:p>
            <a:endParaRPr lang="en-IN" dirty="0"/>
          </a:p>
        </p:txBody>
      </p:sp>
      <p:pic>
        <p:nvPicPr>
          <p:cNvPr id="4" name="Picture 3" descr="images (8).jpg"/>
          <p:cNvPicPr>
            <a:picLocks noChangeAspect="1"/>
          </p:cNvPicPr>
          <p:nvPr/>
        </p:nvPicPr>
        <p:blipFill>
          <a:blip r:embed="rId2"/>
          <a:stretch>
            <a:fillRect/>
          </a:stretch>
        </p:blipFill>
        <p:spPr>
          <a:xfrm>
            <a:off x="6012160" y="0"/>
            <a:ext cx="2952327" cy="1844824"/>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2034"/>
          </a:xfrm>
        </p:spPr>
        <p:txBody>
          <a:bodyPr>
            <a:normAutofit fontScale="90000"/>
          </a:bodyPr>
          <a:lstStyle/>
          <a:p>
            <a:endParaRPr lang="en-IN" dirty="0"/>
          </a:p>
        </p:txBody>
      </p:sp>
      <p:sp>
        <p:nvSpPr>
          <p:cNvPr id="3" name="Content Placeholder 2"/>
          <p:cNvSpPr>
            <a:spLocks noGrp="1"/>
          </p:cNvSpPr>
          <p:nvPr>
            <p:ph idx="1"/>
          </p:nvPr>
        </p:nvSpPr>
        <p:spPr>
          <a:xfrm>
            <a:off x="179512" y="404664"/>
            <a:ext cx="8424936" cy="6453336"/>
          </a:xfrm>
        </p:spPr>
        <p:txBody>
          <a:bodyPr>
            <a:normAutofit/>
          </a:bodyPr>
          <a:lstStyle/>
          <a:p>
            <a:r>
              <a:rPr lang="en-US" b="1" dirty="0" smtClean="0"/>
              <a:t>Technique of acupuncture:</a:t>
            </a:r>
            <a:r>
              <a:rPr lang="en-US" dirty="0" smtClean="0"/>
              <a:t> </a:t>
            </a:r>
            <a:endParaRPr lang="en-IN" dirty="0" smtClean="0"/>
          </a:p>
          <a:p>
            <a:r>
              <a:rPr lang="en-US" dirty="0" smtClean="0"/>
              <a:t>It involves penetrating the skin with thin, solid, metallic needles that are manipulated by the hands or by electrical stimulation. People experience acupuncture differently, but most feel no or minimal pain as the needles is inserted. Some people feel energized by treatment, while others feel relaxed.</a:t>
            </a:r>
          </a:p>
          <a:p>
            <a:pPr>
              <a:buNone/>
            </a:pPr>
            <a:endParaRPr lang="en-IN" sz="1200" dirty="0" smtClean="0"/>
          </a:p>
          <a:p>
            <a:r>
              <a:rPr lang="en-US" b="1" dirty="0" smtClean="0"/>
              <a:t>Mode of action: </a:t>
            </a:r>
            <a:r>
              <a:rPr lang="en-US" dirty="0" smtClean="0"/>
              <a:t>It is thought that acupuncture needling releases endorphins and other </a:t>
            </a:r>
            <a:r>
              <a:rPr lang="en-US" dirty="0" err="1" smtClean="0"/>
              <a:t>nerurotransmitters</a:t>
            </a:r>
            <a:r>
              <a:rPr lang="en-US" dirty="0" smtClean="0"/>
              <a:t> in the brain.</a:t>
            </a:r>
            <a:br>
              <a:rPr lang="en-US" dirty="0" smtClean="0"/>
            </a:br>
            <a:r>
              <a:rPr lang="en-US" dirty="0" smtClean="0"/>
              <a:t/>
            </a:r>
            <a:br>
              <a:rPr lang="en-US" dirty="0" smtClean="0"/>
            </a:br>
            <a:r>
              <a:rPr lang="en-US" b="1" dirty="0" smtClean="0"/>
              <a:t>Duration:</a:t>
            </a:r>
            <a:r>
              <a:rPr lang="en-US" dirty="0" smtClean="0"/>
              <a:t> Treatment may take place over a period of several weeks or more.</a:t>
            </a:r>
          </a:p>
          <a:p>
            <a:endParaRPr lang="en-IN" sz="1100" dirty="0" smtClean="0"/>
          </a:p>
          <a:p>
            <a:r>
              <a:rPr lang="en-US" b="1" dirty="0" smtClean="0"/>
              <a:t>Uses:</a:t>
            </a:r>
            <a:r>
              <a:rPr lang="en-US" dirty="0" smtClean="0"/>
              <a:t> in vomiting and pain relief of cancer patients.</a:t>
            </a:r>
            <a:endParaRPr lang="en-IN" dirty="0" smtClean="0"/>
          </a:p>
          <a:p>
            <a:endParaRPr lang="en-US"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ACUPRESSURE: </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179512" y="1052736"/>
            <a:ext cx="8568952" cy="5805264"/>
          </a:xfrm>
        </p:spPr>
        <p:txBody>
          <a:bodyPr>
            <a:normAutofit lnSpcReduction="10000"/>
          </a:bodyPr>
          <a:lstStyle/>
          <a:p>
            <a:r>
              <a:rPr lang="en-US" dirty="0" smtClean="0"/>
              <a:t> It is pressing of the single point or specific</a:t>
            </a:r>
          </a:p>
          <a:p>
            <a:pPr>
              <a:buNone/>
            </a:pPr>
            <a:r>
              <a:rPr lang="en-US" dirty="0" smtClean="0"/>
              <a:t>     points to relieve pain and stress in a </a:t>
            </a:r>
          </a:p>
          <a:p>
            <a:pPr>
              <a:buNone/>
            </a:pPr>
            <a:r>
              <a:rPr lang="en-US" dirty="0" smtClean="0"/>
              <a:t>     particular area of the body.</a:t>
            </a:r>
            <a:endParaRPr lang="en-IN" dirty="0" smtClean="0"/>
          </a:p>
          <a:p>
            <a:endParaRPr lang="en-IN" sz="900" dirty="0" smtClean="0"/>
          </a:p>
          <a:p>
            <a:pPr>
              <a:buNone/>
            </a:pPr>
            <a:r>
              <a:rPr lang="en-US" b="1" dirty="0" smtClean="0"/>
              <a:t>Concept:</a:t>
            </a:r>
            <a:r>
              <a:rPr lang="en-US" dirty="0" smtClean="0"/>
              <a:t> it is based on the same concept as that of the acupuncture but unlike acupuncture, acupressure does not involve the use of needles to stimulate energy points along the meridians, but employs pressure from the fingers and hands for the same purpose. In stimulating the energy points in this way, acupressure </a:t>
            </a:r>
            <a:r>
              <a:rPr lang="en-US" b="1" dirty="0" smtClean="0"/>
              <a:t>aims</a:t>
            </a:r>
            <a:r>
              <a:rPr lang="en-US" dirty="0" smtClean="0"/>
              <a:t> to remove energy blocks which produce health problems. </a:t>
            </a:r>
            <a:endParaRPr lang="en-IN" dirty="0" smtClean="0"/>
          </a:p>
          <a:p>
            <a:endParaRPr lang="en-IN" sz="1000" dirty="0" smtClean="0"/>
          </a:p>
          <a:p>
            <a:pPr>
              <a:buNone/>
            </a:pPr>
            <a:r>
              <a:rPr lang="en-US" b="1" dirty="0" smtClean="0"/>
              <a:t>Uses</a:t>
            </a:r>
            <a:endParaRPr lang="en-IN" dirty="0" smtClean="0"/>
          </a:p>
          <a:p>
            <a:r>
              <a:rPr lang="en-US" dirty="0" smtClean="0"/>
              <a:t>It is used as an adjunct therapy to either acupuncture or massage. </a:t>
            </a:r>
            <a:endParaRPr lang="en-IN" dirty="0" smtClean="0"/>
          </a:p>
          <a:p>
            <a:r>
              <a:rPr lang="en-US" dirty="0" smtClean="0"/>
              <a:t>It promotes relaxation and comfort. </a:t>
            </a:r>
            <a:endParaRPr lang="en-IN" dirty="0" smtClean="0"/>
          </a:p>
          <a:p>
            <a:pPr>
              <a:buNone/>
            </a:pPr>
            <a:r>
              <a:rPr lang="en-US" dirty="0" smtClean="0"/>
              <a:t> </a:t>
            </a:r>
            <a:endParaRPr lang="en-IN" dirty="0" smtClean="0"/>
          </a:p>
          <a:p>
            <a:pPr>
              <a:buNone/>
            </a:pPr>
            <a:r>
              <a:rPr lang="en-US" b="1" dirty="0" smtClean="0"/>
              <a:t>Caution</a:t>
            </a:r>
            <a:r>
              <a:rPr lang="en-US" dirty="0" smtClean="0"/>
              <a:t>: should not be applied near areas of fractures, broken bones or near blood clots, wounds, sore and bruises.</a:t>
            </a:r>
            <a:endParaRPr lang="en-IN" dirty="0" smtClean="0"/>
          </a:p>
          <a:p>
            <a:endParaRPr lang="en-IN" dirty="0"/>
          </a:p>
        </p:txBody>
      </p:sp>
      <p:sp>
        <p:nvSpPr>
          <p:cNvPr id="20482" name="AutoShape 2" descr="data:image/jpeg;base64,/9j/4AAQSkZJRgABAQAAAQABAAD/2wCEAAkGBhQSERUTEhQVFRUWGBgYGRgXFRYcGRoWFxYYFxoWGBgYHCYgHBkjGRgXIDAgIycpLCwtGB8xODAsNSYrLCsBCQoKBQUFDQUFDSkYEhgpKSkpKSkpKSkpKSkpKSkpKSkpKSkpKSkpKSkpKSkpKSkpKSkpKSkpKSkpKSkpKSkpKf/AABEIAOEA4AMBIgACEQEDEQH/xAAbAAACAgMBAAAAAAAAAAAAAAAABQQGAQIDB//EAEYQAAICAAUCBAMFAgoJBQEBAAECAxEABBIhMQUiBhNBUTJhcRQjQlKBkZIHM1NicoKTobHBFRYkQ2Oi0tPic4Oy4fBENP/EABQBAQAAAAAAAAAAAAAAAAAAAAD/xAAUEQEAAAAAAAAAAAAAAAAAAAAA/9oADAMBAAIRAxEAPwD3DBgwYAwYMGAMGDBgDBgwYAwYMGAMGDBeAMGEHUvFyRsyRq0rKdLEFVjVuCpkblh6qgYjggY1yHjGN/jXQLrUHV0HHxEUyc8soHG++AsODBeDAYY48uzfjTPZqZjkiscCtpDOIwD3BdTPIDdkjtSyAy3zePQfEU2jKZh/ywyn24jY84qfhPKRplIlFWY13I37o11NvsO9nPoLNeu4Jm8S9TgIlkeOZQAzRqYzQNdreWgZDvWoWAeQRj07p+eWaJJUNpIqup/msLH+OK9JDrRlIOo8V6NpBoEEHjn5E41/gzb/AGBVHCS5hF5+FZ5AKJ3qsBa8GDBgDBgwYAwYMGAMGDBgDBgwYAwYMGAMGDBgDBgwYAwA4MGAMK/EudaLLSMmz0FU7bPIwjVt/YsDXyw0xG6lkhNE8TbB1ZbHIsVY+Y5H0wHh/irPlBpQFVU6VssCIgdAogbk9xb6n4iTiV0LqBOhwaq+WXegx7uKPabsfiFr3HDrq/S28xg/3UrEgi9msjU0YNCSM2WpTqWwDpItoeS6OVfyCvfV6FQ2QSVqNSTXcKLOaVRbHSwBD0fwrmCYSm9RuVW7vQVSRFN72qSKlm703Zu8OsLuhdPMMVNRdmZ3K8a2NlVJAJVRSCxelBe+GOAidVh1wSr+aNx+1SMUXonVAIMuCwsQRHUBdny9ipK1XoBVk7D2x6I2PKs3lx06Xy5/MEIP3MoQFNBawkjAEq6aiLN2oAAXSLB99us6tVBTp0ivUkVtuWJWwp4oc1hn4A//AM0hF02ZzRF+v+0PZHysHFKzPiWJisWWDZmYsPKUKQCwbUHp1AoBrN+iUdIKsPSPDvSRlstFAPwIAT7ud3b9XLH9cAywYMGAMGDBgDBgwYAwYMGAMGDBgDBgwYAwYMRepzukMjxJrdVJVPzEDYYCVjBOK1J1/M/CmXZj3nWY3VSF1aaS7GogbFr+QsYnxO2ajkjljaIEUN2sg2PVV3FbjjfkggkJOR6wkrELfFrdU6XWtN91vb05B4YEzsUuWKRJPLk2ctrDagqSaePIP4JDZBWxw13r1F10rq7MyIe/VdNsG0gWHYDtKkUNSncsvaAdgdXgxi8ZwHLM5ZZFKuqsp5DAEfsO2F0vTURgkaIiOkiHQoABIBU6QKOwb9uG2EvXulCR45C1aLSihYEyvELIDLYBQbGxRPywEPLeFHVfLE7CMKoABY6vi1WCdrtfxEHTuKsHeHwiQyFp3YRlCoIsDRIkhAtjQJQD6Ac1hp0ZESFI0dG8tQhKcWBXGo19Lxr1LNyqyCNNS76zpJIBBClQCLIaiR7XxgJeYzKxoWc0Byf7qHuSaAA3JIGEvUsozr50kSuykeXGyaxGjsEkcqN3k8suaHoNI5JO/RJJpWJzMekoFKGiASVIZtJNhvX10hq51W1kz8anSXUN+Wxq/dG+ArPSc06FAmQWEuwDskRUadaAkgKNNqzNuxrSQbwxi65MxA+yyAG97Yae8oNVoB7E6Se3URdDUxlz/OiORyNqC6fWvikKj+/BrlPCIv8ASYk/uqK/5sBC6L1iSViskXllVBPdv3EgKVI2NC+SNxud67DxJlzVSqdRYCrrt2O9UPTc82K5FmbkMStJPOI41okhVRQNhuX1GyfauQK96NNnLzDfZZA0IZCW8yQ7OGaVQoOkEMdWojtJrZRWAt0viyNNRILLqjCaASzK8avro12jVX6Y5jxolAiCcmiSoQWCEWQLz8RV0A+ZI2INbZLxpkjKuXSVVa9CKVZVJA2VCwAPGwHNbXh8igcCrN7D1PJ+uAxBMHVWHDAEfQi8b4xqwXgM4MAODAGDBgwBgwYMAYwcQOtZaV1TyX0MHUkkkAqOQQBZ24FjeibAKld9lz3b99DtV9t2Bd2dA57eAN9R9Qqg/rCjK5gwytCb0E6kJs6dZ+D+jq1Afl7R+JccoclnNaM8sZCncLdMhK2CNG7ABiDtvXAvVUvFPSZDmpJFdtYZSoJXSyFV7D2ltI3NBhwSBZshZcz4miOpJ4jpsgCg+vSXpgCBYIQbiyCSCARZiZOfKa2YIzgaEQswJUyuwKoSewHy0NlrbsGxAGGfSOvK1IxO/wAJbmtgA54vcAOCQ224Y1h6BgKqfESUpiM4DMF7lDL3FxqBcm11RvdMKCni0tjF1w6FdvLp7oFhE+1itDkg7j837cOCuKS3TFlackUwdo0VdVJHH90vaO3T2MxBBFPVEjcHmczWb1uEjpLTQfuydj94HDOKBBFUb2PGK94q8/MZWDLys0fmtMcwYipIjhilk0Cr+JhEDtxfBOH/AIQnYxNG4IaNtNEgkKyLIosWKAehROwr0xp4gaNJoNSCpC6OVBDadIbYoQfiCk87BtvYKUngLJ5GN81kZ8zDMIWmTuJTSilyrgoAyHRRDH1vmjj0AymzPMSiJ8Cb3vtrYDcuSaVBZF/mahV+pzeVHmGdg51kZcFkkIR1UhgVjU6Rp7UJbvWyzEDTb8rldel3HABRdqTbn2L16+lkD1JBf1DPRxqJc2dCE6Y4ubNE9wHxOQCa4UfOziX0PqcE6FoKAFBl06WG1gMv+B4wnzM7PnmYDUkCrFpru1s8czMNQAI0xkbEm1FDGOgQiLPyIgIWSBZK06QCsrR7LQrbf6scBbKwM1Yw7gCyaA9TilfwjeKPLyvlxWWnYR6h2gofjCv6kjaxxq5G2ArvXetnP5i9f+yxEeWADTvekSdptiRdcEDijeFeXy6x+dCjNIWLDTptqMKeYvapp9JRaJHw2OGAmxRBQsYd47XQNGgLrXQgERILNbSjehvZritFkXSqqpQCLzCNwQvmRoykE/h1uaPxEWCTuA55joXxCMAJzaEhlAFhxvYpiD8XoDyoxd+kSN1CCFmk0TZeQCWl5dQpsbildSr+taq5BGKwcxpRZF1BlG6eY2lgAG7SgOpdQW9rCrpoA6cSvBme8rO8kJmFCmwwt9JkjNMxKn+Mj0m/w2STuFq/1czHb/tsvaAPhsE1RLDVe/HPsfi7sZPhqYE6M3IikyHSF2Bk1GwS17Fr/T03OLFgwGqjG2DBgDBgwv6n1YQFNSsQ5Kgiq1AXpNna1DG+O0/IEI/VukSyyq8cxjAUAAaj3B9V1ek2O02DsTiLP0TNtX+1DkGtBAtSrD4SCRsykHYhr5XeT/rZl9u877gFGBN8UCLN+lfF6XRrD+KYgFoMWcqFXa++UxLZugLVj9FPrQIcn6Nm7P8AthAJbbyxYBPbvtuB6188RMx1BogUllZghNsNi5uyCV+FVB08iyDewo2m8UvpeUaTPN58RVEaRkJBpm18NYq/xrROykmqFhLjz9gFXkS6uj8tu1w++4O1cb+2FjZzWdbMGfYM2wU2ANhfaFIoKL5sknctOteFiW8yACju0ews6gxK+m5AJBrcWMUyTKS15ZS7sadPcNSkG4dOoruRR532oAYDbp/Vic1EgAfVoNUKILCNvSqI7Tvvfrj0SXNjLFQ7gxsaUMw1g+y2bdfkLYfMcVzw54UOUb7RMGe+RdtHQ2Zguz7e16KWtWkFY/UOiLmOpySSsrRJHDSsQQVcbHu7TFqVyQDTEkG+CF/RwwsEEEbEcEe4OK50tlM2agf1lMgAsEhlVW2H5SVN+msHGnQEaJ5oEJPkNWkn44mGpCpJ2dbK3w2kXubGnSgD1KVlvdHJBFENWVFEH+jftvfruEvpUo+3ZhQNNpFsRv2LV/sdRz6Yj+MXKyZZlTzGDSER18ZCBtNgGhYB/QY6dWPk57Ly+kv3Tcc76f1JYfonpW+fE6OZssISFkPnBWOmluKtdHnTd1RuuMBXevzXHMSPNDSWlqFMcREVAKFXa3YFjbWwF8YvfTGuGM82if8AxG+Kl1uaeQSq7rpEdvEGjdhIIxJsFUsFu6vewGujsxg6yUy0R+FRAr9tM+hYwS9WERduSTfFYCJ0XMI4zZfUNU5Yta8E0q93Oykaa3Bre8b5XMNL1KTygB5cCx24IrvD2E2Y/ERRK8fPG3gvKMsAkEYLOfiZlvSo08iz8Wo0Nhf7dejZeT/SGcI8tTpi5LNWsM+2ynmxz6DAWNenA0XJkI/NwPog7R9av548+/hImZs9l4wdkjZ6q/iY6jxd6YwB7X+uPQvJkPMgH9GOv/kzY89/hG6NOMxHOBJLH5YQ6EBIIdmNhF1AFWsGuUIuyLBY+aUpZG7IAd9qDhwNj6E2TXFA0Nhw8PdPOYlzS0WJyUoFg7O+jSCb+LWt/M6qqsSOmeGJJwru7QxjYu4ktqKnTDG1FxaqbIokLzuMW3p3TMvlNMKJ5QZHlMsiK0hWEKGY2KjAEgoEerdo3JCgdG6ihCByoJIZb2HmaWNAAjfVqJXiqPNaWubU/EvYw3U3W4aNh8tiFN7brWGHUPCGVaR2ymYUO7gGJt1LtvQYC0sqfQgHYAdoEBuh50SCMQOSw7T2CL17ncWB+u9AABsB6pksyJI0kHDqrD6MAf8APHbEHpOUEEEMJayiIlk7sVUAnfck1f64maxxeA2wY1aQCgSATx8/pja8AYrvi2croAzHkDudqDElUKbgqCVolR89QFG6Nixylyyt8Shq4sA8/XAUdc2ygr9sTctbDL7AICrWpFIKjYmtgVJ4JIbxdGzWm/tK6iDVwqORyRVhgQp9N13G5xt4kmnWSOOHLpIjKSXKuwDLwtJRAr3NGyPkY6Z7PndkofzI1B9ONTseb5F+9YB3lz9ny9zSAhAzPIbAqy17ngA1+mFvSut/btYETRhaeOQ0fxMqtp9GtTt9VNUcI+qs7BfPizEhBBGtXKahuGKquknmgK9tvRv4e61CJFyyIysV1EvoViwHATYmlBFAUoUAChYCwZLM61NimU6WX2YAH9hBBHyIx3rEDO/dsJhwBUgFbp6P9V39fhLckDE8G8BnFQ6tCuW6hDMqXHOrQsoG3mmRWQ16Elm+Vkk1ZYW/CLxjl7y/mAWYXSUVz2nevXgk7e2AiZnSubgzSbK5MEmx2LUEDWLU6ggrY2FGOmehP+kEKHS7QMLoEdsgNMLBIO4+XoRvcrrWUSWNwjU7oSunfUVGpDwbZTpKkbivUWMLMr1YTZnKS7gvHIrLR2bTZHzBJFH5fI0B4n6kTBGzI0ckcsUhU01KDu1jlbIWwLBIusMOvMRLCyxmV0WdlRSFZiEVaDMQFvVySMSPE3TvOysqgWwRih9RIASpB9DYH14NjbCePNtNLlS5KiSKUq6GrEixEA1eiT4hzR5U3sodpOnaJJmiyShpXQPKXS2UwsDMy3Z0WU0jdtRIO5wiyDTQ9PeQ35ZhiOr7o2vkwoy79xpjKAPYAAbi7M8cZllJfMKez4pWELfd1UYvT6dwAG/1xXxnFGSyyo0mtpIFAHmuABLfA24T+7AWjoavHlcsrKLEUYeyAQ2hQduObvELw6+vN55/+LHGP/bjr/M//thwk8Pak8secV7qJWMEBnVyLLC+4MaqqeiCLBheF8tLJ9pkikeMPmpG3KHnSSNBhsgXXxC6IsVeAuWYzKxjU7AD5+/sPcn25OIxmlf4B5a/mcdx/op6fVqP83HKDopUhjNIzj8bCK/0+7pR6UtbYkPln/lmH1WP/pwG2WyCodW7ORRdjbEe1+g+QofLGM30uKUgyRo5W61KDV0TV8bhf3R7DCCbxdCp0/aGb0LLECBzvY+IbH4b+WHcKSMAyzKysAVOgEEHcEEHcV/jgNF8PZcMjLEilCCugBaoED4augSBfufc326h1COFNcjAc0CRZIBNKCdzXpgaKX0eP9Ym/wApBjzfxh4n8ybywsUpjDUxh4ft7kDsw5Wg3zviiQbdX6xHOAZVZZYy2lF/Cr6CspYqakQBW0AHvAFbg4a9L6Us8KSxzT6XU1rNn8YDUxNVq2F8Dfk4pKAAFNUamOrBVwGGhSJNQbcXz+UA7jbD3wf1ASSiiEGugVldlZ9DMyEaq1EDVbCu00WNHAP18ICwxnnLAML1C+4i962Gy7DbtGJfTPDqwyeYJJXbTpOtrB43qudh+zDfBgDEDq/WY8utudz8KjliOa+Q9T9PUjE/HnPieZ5M96hY1etyAVAr5Cy92fYDnRgGreKZ5DcYiQfMM5s+moOvsw49Mbr4nnC0ViJ37u5QK/mW1+57hXzG4TZDUsf5m4okmqXTYA/FYujsar5YZR5wMhkFMNmvbe6reuSaAG27fLYNpfEOZ4BUEc0q386Hdz6evp6XjXI+InlmSKVVkR202VoglSdStsCKBPAJFkVporWi1A6SztKV2U7MdqobkgoOBQAHoAWLDpPQ1y0kcmYWpJ5GVQrafLPkySF2KtRJWIil2F+tsSFp8iRPgOtfyue4fST129Gu/wAwxFyk5XsjN1dRSdjqAdwrbhlFgD0G3diFH4ky9CpZbIuhrYgaYzfcp2qSMgnY+YvvhrL0wts0jOLBAZU7SPVSiqQfnz88B2h6ipIU2jG6VxRNfl9GHzUnHXNQB0ZD+JSv7RWFcuRnVdOqOdPVZE7vTg6qb3pt/wCdjTLTS2RGyWBvFI72Pn3JrA9Ltl9h7h38LsTlIr5VdJ+RRitfpVYQZ2LypdAYpozUboRuQmaDKVr1BlD2PbfkAhh0PqZQSpJHpKzyCwylO4+YBqJFGnHIHyxJz3TElmjldJQ0ZHABDBWDqG02SA4BGAlnNmijKPM0nSCSEk2PwtRoe43K/MUTXPD/AIPkV1Oa0OqxsoXUXA8zTaUwApaI1KBq2JFi8dM51PMGAl411CyuqNkGoLGVfdgUOpnB3sUa1CtTLL9ZZkZVaN3pVDahSyOoYRzaNWh+4EVs1iqsYDjkYjl81KJMwnlssZiiZI1KKAytUt6pCWF911Y97wsy/TZfMhuTLPFl5JGUmZtTB9TByAta1JXtujubG2Gy5DOfd3Kp0mMNbH7xUaYFmAUUWUwsQDVgi6HcxzHVI1MiL3yRqrtGta9L2FoEjkqQN/TAKoM/OiCSRgQsErSi4a85ViKhNG+jabnf39MY8AsoyMfcp7pOCP5RhwOOOMa9R8QQPE1Lq8xdCkqhB8wSqpO/wkoeaO4FWax18GZOM5KFtCnUCbKqSbdjzWAfeevuP2jFZ8VZ2SV1ysAJLC3riiaUMRwg+JvlpG+qi5zfTsuis7xRBVBJJjTYAbnj2xXvDMEYV5ZMsF819asIl0+WdKgWL0gG+diCCLvAa9e6CkOVNFl0ilBJJMxZdMhKkWSQLHFDagKxYPC61k8v/wCkh/QqCP7qxW/EUUWazMWThVTpYtMybaEA0sLWiDpJXY2DIvsaadd6Q40fZYk9dQqMCrSq1DmtVenN8DAP81GWRlBolSAfYkVePEM504xyyhgF0BmJJIrQoXawdTagRYrZfXHpgjzJKj7KijtJOs7AnuUASA2B6+4OxFWm6z4RmaSaTRtrDIUldmIDWLSr2pSaNkja63Cn51TopiASy7CzbAhBtdD4dwPVTfBOLL/Bj07XIZWUEouxNkqzaeCduNXHFmuTdQ6m4AK0TVmgfVjqJsnTtUgrgcbenpn8GEY+xatizSPqI+RoC6HA/vvAW/BgwYAx5v1aANm5vQhyuwG42lsn0FmrO2w33NekYRZjwhDJM0sjSPbahGXqNTQ4C0TuCdyfiI4oAK5HKK/EpKhw7iQDSTpVhSE2WNhe27HOzYhQ5gUTKzmNTI5WBHApRG1B3HZfmAXaAA6tQbuw/wCoZiPLSqBbaTpXzJGKq1V2KFLMQrVbH8dCyTWsGfgSUzvqBbUESNg8bu4XWoXSCJToFq22xP5qDtl/EEEJCLFpcnQQGRmB1Mvc9m+5DfcTfIxvmvGMILLIoGgsDrIoMjFT+E7GiQR6XdHbCzqHXGMymAJHFHp1HRAdfeNSElh5ahbptXJ4O2LZkpopl1IFIs3sthuTfz4N+ux4IOARJ4xibVqiA8sMSLDEaQxYUqnhUsnjcb3YFiWaQ/7sfv8A/jjcZNPyr+6PQED09iR+px2wETzpf5NP7X/wxzzEDSCniU+x8wgj5qwUFT8xifjBwFV6OZVnzYRVfvTUGc6vg086ArbLwaPux5wxgLMT5WiNhuU1OBXu0bJt67irrk44dBWs3nBf4ozXtYc/5j9hw7zGTV61Dcbg8EH3VhuP0wFUTw9JGmgiMLTLqALKA6Kh7QgIFrro2ATzpAAfdLhNOCIDGSAnlg7oI1UiS9idq+gAx1PmR3/vV/QSD/BW9Pyn6nGqLHIWZCVcbMV7WB3rWpG/rWoHAIem9akSaUDS+UVH8sCzMHjKlrd3CGIo6lN+CAaqi7zuUeZXXUBG8agLTLIG1EltYbbtoAAWCCb9MK83lcwHlVlyhg8lVRtIEoe1V5HV/u/LRKNb/CorescB1PMK6B2CAeSXC6SgDsqXqA+BvLnArcF4yaAJAd870FxE7M4cga77gSyGd7q6ttagjite1EDHfwXm1bLBBQaMkEewZiymvYg/3H2xMHWsvLEKljqRBQ1qCVddtru6OPPYJqCuGKnSBYZlbSRxaAEgitvX9BgLt1ST7VKMqm8akNmGHACm1hBB+JmAv2APrh3M6opY7KoJPyUCzx8sIvDwXLwqDWprZ6B7SAKXtBBAG13V2Rzjj4w6qGgWFPMDZh1jH3UoOknvPw3Vc/InAdPBOSIibMOPvMyxkPIpCSUUA+ncW/r/ACGLJiFHnVCgKklACh5UgoDYDuAxuM//AMOT93/7wGc31BIygdqLnSoonU3NChzW/wCh9jjmnWISdPmJYUPRNdpDEHevRSfkNz6YjZ+JZimvLyNobUh7F0t+ZSZAQw9/nhaegQ3Qycm3aCZlArVqsVMSBqtuLsk8nAQ/FvR8m6nMyTaFBF+XpbW5IUABe4uxAFA2SB62ca+F/FeViiSFYpoIhdPKqabYkksUc6bJJ1EafnscQ/GeQ8uGJmjoDMl6EgJZ2hkRaVUskAAAAXyTfccVrpWtj5cigGgWGkHQxoVybYHUNyN1G1HcPZ8GFPhaUnLIG5QBL9woAB5P4a/W8NsAYwcZwYClZ2B/tMjspiVXGiQI53YHfX8KjfmqpqJ22WyZOdpHkBMh+NgNLPZ+CdIyoUqAWQoL49bvHorAeuKX1NIkYPlpVNNYSpCqkjfypIvg25Tcbj02IJYcyHYIF8wr960kgbsUA9tNIbArhSqgUCDZw16MssqZmQBgZSEAR7MbISLewGFjT+E3dla5zBFPKWkTRI22oGWMkjavhI07WKa/eru3XhPob5dHMtapCDpHChRQF+psk/rgIfl5kgqM4qEUCHjK1TLwHGojSGWyzXqu7F4mDo2YCRhcxpKl7ai1hm1KO6zQ9ReHxA4wvlSBWoMEb2jYg/LsXn9QcAuToeb0BWzVkCidPOyAN6G9msEsDfpZAm9K6fPGxM0/mrWw0gbmrJ239a4oGt/TPnTXUWtgOfNRQDt6G1YfunGZZMz6qqj18sh2+gMmgf8AKcBGyPbn51/PGj/u0v8AfZ/YfbDDqeYHluokCOUYKdVEEqaO2+x32whzjxDNQtKz1IrxnzbjAYVIm1KrDtYbX6fpZoY0UdgUDntAA3+mAqsMcrCMmaSEakAExKu3lSSmRgl7hwyVekgAFhtRZ5jPJNJGsKiUkEtKkiqYkKvpYG9Rtxp0j3JPFHfqzRtLGpsuh1Up3UGt9IBJY1t+psVjTLdPkUExWpKgXM2puSx7VGzEs1sSd9yp4wCfN9Ozc9GaJF+7S2acUoct50bCNO4hCDqGkMY1+Ct+/TunoyyKFglzKLcTM7kNGFYZdmkCAL2tuI7C6yRZNmVJlKklLZeVpGhAMvmKVepG0wgBhW5s0iim3OIvRctmBIwWPyKVBbMzpSkllVCdk1PIE0stBFJsEKQnL0rMgsRIsYJWlTdVXyQGKhhRPnWwBA+Z3oJugeGZlzC+eOyMl71AqzEsUVTsTp1bkgG0HN3i2lJvzR/2bf8AcxlY5fVo/wBxv+vASsVXp4+09Rkl5jy4MaH01nZq92/jN/Yrib4i6jNBCWV01sQiARMzF22Gka9yNzXrVY59C6HmMvCEEsQJ7m+5Zu4gWNRlFgUFGw2UYCw1gwv+z5j+Wj/sD/3cZGXzF/x0f9gf+7gJ+DEUwy/yg/s//LGPIl/lB/Zj/qwFF8SRPmJ81LqqPLJoB5CUtvpXguzEhr4WJPesJel2XM8vawVbAL70e4AEKNViQ3R7XUcLi6dDySiXOZaXv8x3kO1BklJYgEflDqLu7O3AqK/hXLQuFmllaNQH0MF06A6qPNdVFqpK7bbfFqAOAe+E8mY8pGCSSw1m7/GdQFNuAAQKPtwMOMQP9PZff76PYWe4ezHn6Kx/TE5WsWMBnBgwYBD4kzLFo4QSFcMXpb7RQCnb4T3kgbnRViziDJmtLVGuuUlRos2d9W5JAChCTf8Aedre9V6SJgN9LLdGr2YbjkHkA8+gwdK6SIA1EszGyT/cAPQD/EkmyTgKn1LNmM6vL8mWuwszIWJG4LhWGj1PPpY2rDNevyBamIAA3khUHj1qStJ3BrS3r7AmyyoCKIBB5BFg/UeuIY6Dl7vyY7/oL7Ef5n6WffAJM31lVYHRJPD5SSly5+Fy6rUZAUklVHoe/wBhv3i8VQqvZDIqjelRRsVZ9QVW3FAk1dHY0cWKsR58+iGiSW/KoLN9dK2a+fGAgdP8SJLKYlSQMAdyo07BTWpSR+Lng1zhs7gCyQAPfjEQPK/AEa/zu5/3VOkfUk/TGydOW9TW7e7m6+i/Cp+YAwC3r5M8DLCpdhTI3Ch4zqB1Hc7iu0NiLk2E6IY6VpBrIiDIqXYLOykMTq1AAFdVGxQNO81miCI0oyML34VeNbfL2HqdttyE/TFGUzLQblJyZEY1/GgASIaAG4AYenptsMAzyvSzECI3NE2dahrNCyWXSSTXJJ/QADEbNPMZgmplBQkeUYiSVIBJE0f89eG9MOsQuoLRjf8AI6+no/3Z+nxA/wBXAKHlQSOrZnMa/s5JSRQFEeveUARqvmfhBvitub4+FZYTKfKdmJhTdlAIRXIWNzqJMiAhTQA2N2eJ/V89IswjWXKgNEzLHJq81nVh3rTUUUHftJut8QOh5rMOwAlja4gwYxSBZAWJEwrSoZgyllHBNfQLVjBOILLmPzQ/uP8A9eEXU83mMw5ysTRHb751DgIl1oDEnubccbUfW6DrlB9szXn/AO4y5KxGhUkhFNILHA4BGxIFHYjFnwrykE8aKirAFUBQAZKCgUBuMSWeb0SI/wDuP/0YCXiNnOoxxafMdU1MFXUatjvQ+dA/sxr5k35Iv7R/+3iF1TpRzAQSItI2sVKw30sv8n7MeNwdxuAcBP8A9Ix6VbWul/hNij2F9v6gLfQY3jzasoZWUqRqBBFFau/pWK23g8HfRxX/APS/KpoB/ieQP/vbbGMx4cMUEvlRLqMZX+NZmK7Er/FWxIFb2SABxQwEXr2dDyxZjLhtcZovaBXiNkr3MLGqua2L8cixQpDme8qHoFKZdwGA1KwPIOx9uCPfHnEefPlHvXt0kmyxN+u6irOwYWxs0O3e0fwdMzRu53XtUMLo1Z2961Hji69NgsR6BBd+UlkMOPR9RZf6JLNtxucMMGDAY1YzeK/nsnnWLeW8ahnDDdrUK2y/CbVlRSw23dhdYGy2fvaWEjfkV67HZD6BbHzbfigf3iD1rOtFHqWr1KtngamA3AIsngC/iK+mFc2SzloivQSOMly3xSKx1AmixtQOVre8aS9Nz7qFeWE86tjpNo6aSuimTdTR9QflQL+udfFFZ2QhAS0YDBGIveUsCNAC3W4PPdQGGXh3Ov5RVELgOyobCoqDatVbqHDAaQ21em2DqHhjUlV5gFdhoMB7Ry7HYEgB7BG1ryMZJJUy+aYB1vU0ZYd5PkrqYrXJkDkbb/ruDcZd2P3kn9RLUfq16jyOCB8sScvlVjFIoUfIevufc/PFbbLxaFMWgEsmmUEEhu0glgQSWBHJ7te5om2MHiAL2zgxuppiEkMe+4bzNOkKRR7iK4PuQcYjZvN6aVQDI3A+Q5ZvZRY/uHJwvzniiJR90TMx2URK7rqqxqdFKovzJxAEzkPrZ473Y2mtqAO7KxWKEBgAFOrnu1GyD/I5MRg76mY27HlmqrP6bAcACsL/ABZ07zcs1C2T7xd6OpN9iODp1AH0JB2O+NfD8xZpNJYx9mmzYDEFiFvetJjJHFn0NjDphgKj0fxqAoXMBj/xFF2NqLINwed1BG19t0Gmd8QZaSNl85QWUgfECDwDVXsaP7MU/wD1czQJVIWIVtIYlBahqBAseig+3G3v3TwZmm+JUHGxf2O3Bb0+X7cB36v4gSWaNvNLQ+S4eA5UlZHetNzFSVUGrABHbvd4z0PqEMZOqXynMar90HKvIHlLskdFRqtHCAAjURxiPB4GlJdQYbRqIIb1AcbgDamA/THf/Uefj7rT7FmINe9ivf0PpgNur+KZ2UpEKBoA/BI9mqWyVSz63e9dh3DzoaR5SELIDG1XI7LSltty+60OB3bChhTk/Bc8Ukbq0TKhVtBLgalugKXYA6aO4FHt97PF1EagkgMbHgNVHj4XHa30u/lgJiSgiwQR7jcftxtiJJ0yMmwuk+6Eof1KEE/rjUZeVR2ya/8A1FFn+smn/A4CbiAvXsvRPmotFgdTBSCpcGw1ED7tzfBCk8b4j5/rbQpckRB4GlgylqJqwNdUCfgJocXtitZHqGVstLCq6vvQ6NLeo9+khqYNvY44NhdOAtj9fy4DHzozovUFdWIIuxpUk3sdqvbHSXrECkhpolIAJDOoIBBIJBO1gE/ocIsjlcvLIY5MsY20h6LHdSfUAijY43Gx32NMz4ZgMjuyai21E7AaBGQAK2Kqt3fwj2FBWvFnS8tOpeCSFHs6zqNMrBiWCoDqJIJNcjUTdDFpTqOVgHlebDHovt1otACzYJ9jZ+t4wfDWWIrylrit64I4v2JH64xm/DkL2dJVibLIab4xJz6d41bfi35JOAkp1eFm0CWMt+UOpO5I4u+QR+hxLwui8P5dSGESWDqBqzeoNdn+cAfqMMcAYMGMEYADXxgLAc+uK6fC8oVFXMuBFGI1VQUU6UKqW0t77/8A4V2i8OP5elp5NVqbDP8AhQrp3fiyTex2F3WAe4i9RhMkMiK1F0dQfYlSL/Q4TjwidJU5qcg/zje96gd6N3zVitjjtD4ZKvq8+UiySpY6eDQAB2Avjcc2D6AqnmdkgEZCmTyQNrABUa1N+4/wFWcSVizcY3j8w7AFJE4o91yUxN1dkULAut4kuXZ4EAADIsYo8F8tIA4BBvcqRtfwX64tHS+oCeJZACNQ3B9GBIZf0YEX8sBXYMvmn0jyBGqiiJJBVgKAUEeqxs25FmxVY4ZjoeiQLIzOzKXVRYjMmsE6VujpGk0eQzGqAC3TCPrMtzotgVG7PY/AzIlLuADe9mxtX4rwG3hf4ZflKfRgb8uO7Dft/XDrCXwuCUkdq1PK11ddqqg5+S/tJw6wBgwYMAv+DM/KSP8A5om/xKyD9zHWfqkaMVZgCApN3QDlwpJ4AJR+T6fMYhdZ6pEhjJdbRwSAbIVgY2JA4rVe/t746SZHL5gl+17UKSrngElQdJ5BZiPUWa5OAkjqsO/3se389fSwfX3B/ZiRJEGBDAEHkEAgj5g84Vt4Uyxq4h2qVHc/wlQpX4uKUfsw1RKAA9MBBGQaOvJbtAry3JK0Nu1t2Xb+kPkMdIepAnS4MbnYBuCf5rDZvoDfyGJmNJoVcFWAYHkEAg/UHAJPFeyxtRNMwsejFCV437iujbe2A9cVDw9ZzMZbTX8YbK0umiTTflH4vQsN+MXrNdMbSyoQ6EV5UtlfoHosu9c6gKFAYrGbVDmRl1QxMasP3ncg6yxY2AWBUWQG5FkUD3pr+dmGmAOhV0rfG+4NfmI1Eg/hePg2A9xxyeUWJAiClH+Zskn1JJJJO5JJx2wBgwYMAYMGDAGDBgwBgwYMAYDgwYBHL02RCQgLIXZ1pwpVnssp1CtBYncbiyK5OOeVysmUieyrvK66QAQiuygEnfZA1m+dKiyW3Ngwu6+v3LNV6Crjaz2MG2+dAj9cBBjz8qi1bztwGUrpq9iQVXt08lWBNA+uIefzLSSF30qiIVUUzbsULPdCwQAoFKdtQ5WsNlhJmkRdSfdtbKVsooULvuSwLDZgQLJ5OGUfheM0ZWeYix3tQrbYqlKRsNiDgN/Can7JFYokFt7JOpmaySSSTd363jbxH1RoIta/O203QAJ4sWTVAepOwJoFoBWNZ4FdSrAMrAgg8EHkH5YCv5HqOYmTzImjcA1uCoJBoghqYN9Qo4NH1M9LmSjvINMabsqmiUHO6kliBvVoPTe9nmUySRKEjUKovYe55PzPzx2ZbGASZFQ0LLQAKkUDtuD7bc3VfI4gMzu8RFJMaBN6tJKgspIoOnO1AGgRRqu6IIWeIXpUalA/IQSAK9qK/wBUcmziR0HIA1O1kkEKCboXV/UgfoNvU2HYZPM8+cL9iAQRt6hBXr+E/U4Vx9ccZlYTIXbUAwpdO7KpUdgNgEtYJ+BrFb4tWIqdLiEpmCASMKLb2Rt+l7LvyaHtgJWOWaYhGK/EASNr3rYV9cdcBGArMHXsyI1LZZ2agWpXXffUoUrZI7frqIBJXfGY6nKH1nIkuBSuAWI+9MfqgPwlnHyPpZxZtODTgK2fEswOgZcu6xozAFx3NHqIoI1dw0jc7kXQ3GsvXs3TVlX1bheSAdI7uBa2bokE0R7Ys1YNOAr/AFHxBPFrP2YlVW9RY0T20KVT6t/cfXGY+u5gvX2R9OqtVnjzQtgEcaDq3rg4f1g04DODBgwBgwYMAYMGDAGDBgwBjnPCHUqwsMCCPcEUR+zHTBgEPQegPDK7ySaxWiPkkJd7kgUTS7C+LJNgK+wYMAYMGDAGA4MGAp3VMpmWzDsA6qTpXTXCjZieSDud9hZFG7LjwsHETq6sumRguoEEowD+vsWZbofDhzgwBgwYMAYMGDAGDBgwBgwYMAYMGDAGDBgwBgwYMAYMGDAGDBgwBgwYMAYMGDAGDBgwBgwYMAYMGDAGDBgwBgwYMAYMGDAGDBgwBgwYMAYMGD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 name="Picture 5" descr="images (6).jpg"/>
          <p:cNvPicPr>
            <a:picLocks noChangeAspect="1"/>
          </p:cNvPicPr>
          <p:nvPr/>
        </p:nvPicPr>
        <p:blipFill>
          <a:blip r:embed="rId2"/>
          <a:stretch>
            <a:fillRect/>
          </a:stretch>
        </p:blipFill>
        <p:spPr>
          <a:xfrm>
            <a:off x="6156176" y="0"/>
            <a:ext cx="2628900" cy="1916832"/>
          </a:xfrm>
          <a:prstGeom prst="rect">
            <a:avLst/>
          </a:prstGeom>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7467600" cy="785818"/>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MASSAGE THERAPY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285720" y="500042"/>
            <a:ext cx="8534752" cy="6357958"/>
          </a:xfrm>
        </p:spPr>
        <p:txBody>
          <a:bodyPr>
            <a:normAutofit/>
          </a:bodyPr>
          <a:lstStyle/>
          <a:p>
            <a:pPr>
              <a:buNone/>
            </a:pPr>
            <a:r>
              <a:rPr lang="en-US" dirty="0" smtClean="0"/>
              <a:t>	</a:t>
            </a:r>
          </a:p>
          <a:p>
            <a:r>
              <a:rPr lang="en-US" dirty="0" smtClean="0"/>
              <a:t>Acting and manipulating the patient's body</a:t>
            </a:r>
          </a:p>
          <a:p>
            <a:pPr>
              <a:buNone/>
            </a:pPr>
            <a:r>
              <a:rPr lang="en-US" dirty="0" smtClean="0"/>
              <a:t>   soft tissue - the skin, muscles, tendons, </a:t>
            </a:r>
          </a:p>
          <a:p>
            <a:pPr>
              <a:buNone/>
            </a:pPr>
            <a:r>
              <a:rPr lang="en-US" dirty="0" smtClean="0"/>
              <a:t>    ligaments, and fascia with pressure, tension, motion, or vibration done manually or with mechanical aids. </a:t>
            </a:r>
            <a:endParaRPr lang="en-IN" dirty="0" smtClean="0"/>
          </a:p>
          <a:p>
            <a:pPr>
              <a:buNone/>
            </a:pPr>
            <a:r>
              <a:rPr lang="en-US" b="1" dirty="0" smtClean="0"/>
              <a:t>Used in </a:t>
            </a:r>
            <a:endParaRPr lang="en-IN" dirty="0" smtClean="0"/>
          </a:p>
          <a:p>
            <a:pPr lvl="0"/>
            <a:r>
              <a:rPr lang="en-US" dirty="0" smtClean="0"/>
              <a:t>Pain relief (e.g. back pain, headache)</a:t>
            </a:r>
            <a:endParaRPr lang="en-IN" dirty="0" smtClean="0"/>
          </a:p>
          <a:p>
            <a:pPr lvl="0"/>
            <a:r>
              <a:rPr lang="en-US" dirty="0" smtClean="0"/>
              <a:t>Reducing anxiety </a:t>
            </a:r>
            <a:endParaRPr lang="en-IN" dirty="0" smtClean="0"/>
          </a:p>
          <a:p>
            <a:pPr lvl="0"/>
            <a:r>
              <a:rPr lang="en-US" dirty="0" smtClean="0"/>
              <a:t>Depression and </a:t>
            </a:r>
            <a:endParaRPr lang="en-IN" dirty="0" smtClean="0"/>
          </a:p>
          <a:p>
            <a:pPr lvl="0"/>
            <a:r>
              <a:rPr lang="en-US" dirty="0" smtClean="0"/>
              <a:t>Temporarily reduction in blood pressure, heart rate, and state anxiety etc.</a:t>
            </a:r>
            <a:endParaRPr lang="en-IN" dirty="0" smtClean="0"/>
          </a:p>
          <a:p>
            <a:pPr>
              <a:buNone/>
            </a:pPr>
            <a:r>
              <a:rPr lang="en-US" b="1" dirty="0" smtClean="0"/>
              <a:t>Encourage healing</a:t>
            </a:r>
            <a:r>
              <a:rPr lang="en-US" dirty="0" smtClean="0"/>
              <a:t> by </a:t>
            </a:r>
            <a:endParaRPr lang="en-IN" dirty="0" smtClean="0"/>
          </a:p>
          <a:p>
            <a:pPr lvl="0"/>
            <a:r>
              <a:rPr lang="en-US" dirty="0" smtClean="0"/>
              <a:t>Promoting the flow of blood and lymph, </a:t>
            </a:r>
            <a:endParaRPr lang="en-IN" dirty="0" smtClean="0"/>
          </a:p>
          <a:p>
            <a:pPr lvl="0"/>
            <a:r>
              <a:rPr lang="en-US" dirty="0" smtClean="0"/>
              <a:t>Relieving tension, </a:t>
            </a:r>
            <a:endParaRPr lang="en-IN" dirty="0" smtClean="0"/>
          </a:p>
          <a:p>
            <a:pPr lvl="0"/>
            <a:r>
              <a:rPr lang="en-US" dirty="0" smtClean="0"/>
              <a:t>Stimulating nerves, and </a:t>
            </a:r>
            <a:endParaRPr lang="en-IN" dirty="0" smtClean="0"/>
          </a:p>
          <a:p>
            <a:pPr lvl="0"/>
            <a:r>
              <a:rPr lang="en-US" dirty="0" smtClean="0"/>
              <a:t>Stretching and loosening muscles and connective tissue to keep them elastic. </a:t>
            </a:r>
            <a:endParaRPr lang="en-IN" dirty="0" smtClean="0"/>
          </a:p>
          <a:p>
            <a:endParaRPr lang="en-IN" dirty="0"/>
          </a:p>
        </p:txBody>
      </p:sp>
      <p:pic>
        <p:nvPicPr>
          <p:cNvPr id="5" name="Picture 4" descr="images (4).jpg"/>
          <p:cNvPicPr>
            <a:picLocks noChangeAspect="1"/>
          </p:cNvPicPr>
          <p:nvPr/>
        </p:nvPicPr>
        <p:blipFill>
          <a:blip r:embed="rId2"/>
          <a:stretch>
            <a:fillRect/>
          </a:stretch>
        </p:blipFill>
        <p:spPr>
          <a:xfrm>
            <a:off x="6372200" y="-315416"/>
            <a:ext cx="2466975" cy="1847850"/>
          </a:xfrm>
          <a:prstGeom prst="rect">
            <a:avLst/>
          </a:prstGeom>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AROMATHERAPY: </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179512" y="980728"/>
            <a:ext cx="8352928" cy="5877272"/>
          </a:xfrm>
        </p:spPr>
        <p:txBody>
          <a:bodyPr>
            <a:normAutofit/>
          </a:bodyPr>
          <a:lstStyle/>
          <a:p>
            <a:r>
              <a:rPr lang="en-US" dirty="0" smtClean="0"/>
              <a:t>Aroma - fragrance or smell; therapy – treatment</a:t>
            </a:r>
            <a:endParaRPr lang="en-IN" dirty="0" smtClean="0"/>
          </a:p>
          <a:p>
            <a:r>
              <a:rPr lang="en-US" b="1" dirty="0" smtClean="0"/>
              <a:t>"Treatment using scents” </a:t>
            </a:r>
            <a:endParaRPr lang="en-IN" dirty="0" smtClean="0"/>
          </a:p>
          <a:p>
            <a:r>
              <a:rPr lang="en-US" dirty="0" smtClean="0"/>
              <a:t> 	"It is a holistic treatment of caring for the body with pleasant smelling botanical oils such as rose, lemon, lavender and peppermint.  </a:t>
            </a:r>
            <a:endParaRPr lang="en-IN" dirty="0" smtClean="0"/>
          </a:p>
          <a:p>
            <a:r>
              <a:rPr lang="en-US" b="1" dirty="0" smtClean="0"/>
              <a:t>Uses</a:t>
            </a:r>
            <a:r>
              <a:rPr lang="en-US" dirty="0" smtClean="0"/>
              <a:t>: Volatile liquid plant materials, known as essential oils (Essential oils are aromatic essences extracted from plants, flowers, trees, fruits, bark, grasses and seeds).  </a:t>
            </a:r>
            <a:endParaRPr lang="en-IN" dirty="0" smtClean="0"/>
          </a:p>
          <a:p>
            <a:r>
              <a:rPr lang="en-US" b="1" dirty="0" smtClean="0"/>
              <a:t>Modes of application</a:t>
            </a:r>
            <a:r>
              <a:rPr lang="en-US" dirty="0" smtClean="0"/>
              <a:t>:</a:t>
            </a:r>
            <a:endParaRPr lang="en-IN" dirty="0" smtClean="0"/>
          </a:p>
          <a:p>
            <a:pPr lvl="0"/>
            <a:r>
              <a:rPr lang="en-US" dirty="0" smtClean="0"/>
              <a:t>Skin application (bath, massage)</a:t>
            </a:r>
            <a:endParaRPr lang="en-IN" dirty="0" smtClean="0"/>
          </a:p>
          <a:p>
            <a:pPr lvl="0"/>
            <a:r>
              <a:rPr lang="en-US" dirty="0" smtClean="0"/>
              <a:t>Inhaled directly</a:t>
            </a:r>
            <a:endParaRPr lang="en-IN" dirty="0" smtClean="0"/>
          </a:p>
          <a:p>
            <a:pPr lvl="0"/>
            <a:r>
              <a:rPr lang="en-US" dirty="0" smtClean="0"/>
              <a:t>Diffused to scent an entire room</a:t>
            </a:r>
            <a:endParaRPr lang="en-IN" dirty="0" smtClean="0"/>
          </a:p>
          <a:p>
            <a:pPr lvl="0"/>
            <a:r>
              <a:rPr lang="en-US" dirty="0" smtClean="0"/>
              <a:t>Oral, rectal, vaginal interfaces  </a:t>
            </a:r>
            <a:endParaRPr lang="en-IN" dirty="0" smtClean="0"/>
          </a:p>
          <a:p>
            <a:endParaRPr lang="en-IN" dirty="0" smtClean="0"/>
          </a:p>
          <a:p>
            <a:endParaRPr lang="en-IN" dirty="0"/>
          </a:p>
        </p:txBody>
      </p:sp>
      <p:pic>
        <p:nvPicPr>
          <p:cNvPr id="6" name="Picture 5" descr="Aromatherapy[1].jpg"/>
          <p:cNvPicPr>
            <a:picLocks noChangeAspect="1"/>
          </p:cNvPicPr>
          <p:nvPr/>
        </p:nvPicPr>
        <p:blipFill>
          <a:blip r:embed="rId2"/>
          <a:stretch>
            <a:fillRect/>
          </a:stretch>
        </p:blipFill>
        <p:spPr>
          <a:xfrm>
            <a:off x="5214942" y="4429108"/>
            <a:ext cx="3643338" cy="2428892"/>
          </a:xfrm>
          <a:prstGeom prst="rect">
            <a:avLst/>
          </a:prstGeom>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CHIROPRACTIC:</a:t>
            </a: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323528" y="908720"/>
            <a:ext cx="8280920" cy="5760640"/>
          </a:xfrm>
        </p:spPr>
        <p:txBody>
          <a:bodyPr>
            <a:normAutofit/>
          </a:bodyPr>
          <a:lstStyle/>
          <a:p>
            <a:r>
              <a:rPr lang="en-US" dirty="0" smtClean="0"/>
              <a:t>Combines the Greek words </a:t>
            </a:r>
            <a:r>
              <a:rPr lang="en-US" dirty="0" err="1" smtClean="0"/>
              <a:t>cheir</a:t>
            </a:r>
            <a:r>
              <a:rPr lang="en-US" dirty="0" smtClean="0"/>
              <a:t> (hand) and praxis (action) to describe a treatment done by hand.  </a:t>
            </a:r>
            <a:endParaRPr lang="en-IN" dirty="0" smtClean="0"/>
          </a:p>
          <a:p>
            <a:r>
              <a:rPr lang="en-US" b="1" dirty="0" smtClean="0"/>
              <a:t>Hands-on therapy</a:t>
            </a:r>
            <a:r>
              <a:rPr lang="en-US" dirty="0" smtClean="0"/>
              <a:t>–especially adjustment of the spine–is central to chiropractic care. Misalignments of the spine can interfere with the flow of energy needed to support health. </a:t>
            </a:r>
            <a:endParaRPr lang="en-IN" dirty="0" smtClean="0"/>
          </a:p>
          <a:p>
            <a:r>
              <a:rPr lang="en-US" b="1" dirty="0" smtClean="0"/>
              <a:t>Focuses</a:t>
            </a:r>
            <a:r>
              <a:rPr lang="en-US" dirty="0" smtClean="0"/>
              <a:t> on the relationship between the body's structure–mainly the spine–and its functioning.</a:t>
            </a:r>
            <a:endParaRPr lang="en-IN" dirty="0" smtClean="0"/>
          </a:p>
          <a:p>
            <a:r>
              <a:rPr lang="en-US" b="1" dirty="0" smtClean="0"/>
              <a:t>Is based on these key concepts: </a:t>
            </a:r>
            <a:endParaRPr lang="en-IN" dirty="0" smtClean="0"/>
          </a:p>
          <a:p>
            <a:pPr lvl="0"/>
            <a:r>
              <a:rPr lang="en-US" dirty="0" smtClean="0"/>
              <a:t>Body has a powerful self-healing ability </a:t>
            </a:r>
            <a:endParaRPr lang="en-IN" dirty="0" smtClean="0"/>
          </a:p>
          <a:p>
            <a:pPr lvl="0"/>
            <a:r>
              <a:rPr lang="en-US" dirty="0" smtClean="0"/>
              <a:t>Body's structure (primarily that of the spine) and its function are closely related, and this relationship affects health. </a:t>
            </a:r>
            <a:endParaRPr lang="en-IN" dirty="0" smtClean="0"/>
          </a:p>
          <a:p>
            <a:pPr lvl="0"/>
            <a:r>
              <a:rPr lang="en-US" dirty="0" smtClean="0"/>
              <a:t>Therapy aims to normalize this relationship between structure and function and assist the body as it heals. </a:t>
            </a:r>
            <a:endParaRPr lang="en-IN" dirty="0" smtClean="0"/>
          </a:p>
          <a:p>
            <a:endParaRPr lang="en-IN" dirty="0"/>
          </a:p>
        </p:txBody>
      </p:sp>
      <p:pic>
        <p:nvPicPr>
          <p:cNvPr id="4" name="Picture 3" descr="What-does-chiropractors-do[1].png"/>
          <p:cNvPicPr>
            <a:picLocks noChangeAspect="1"/>
          </p:cNvPicPr>
          <p:nvPr/>
        </p:nvPicPr>
        <p:blipFill>
          <a:blip r:embed="rId2"/>
          <a:stretch>
            <a:fillRect/>
          </a:stretch>
        </p:blipFill>
        <p:spPr>
          <a:xfrm>
            <a:off x="7929586" y="0"/>
            <a:ext cx="1214414" cy="1781174"/>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1142984"/>
            <a:ext cx="7467600" cy="5330968"/>
          </a:xfrm>
        </p:spPr>
        <p:txBody>
          <a:bodyPr/>
          <a:lstStyle/>
          <a:p>
            <a:r>
              <a:rPr lang="en-US" dirty="0" smtClean="0"/>
              <a:t>Chiropractors may combine the use of spinal adjustments with several other </a:t>
            </a:r>
            <a:r>
              <a:rPr lang="en-US" b="1" dirty="0" smtClean="0"/>
              <a:t>treatments:</a:t>
            </a:r>
            <a:endParaRPr lang="en-IN" dirty="0" smtClean="0"/>
          </a:p>
          <a:p>
            <a:pPr lvl="0"/>
            <a:r>
              <a:rPr lang="en-US" dirty="0" smtClean="0"/>
              <a:t>Heat and ice </a:t>
            </a:r>
            <a:endParaRPr lang="en-IN" dirty="0" smtClean="0"/>
          </a:p>
          <a:p>
            <a:pPr lvl="0"/>
            <a:r>
              <a:rPr lang="en-US" dirty="0" smtClean="0"/>
              <a:t>Electrical stimulation </a:t>
            </a:r>
            <a:endParaRPr lang="en-IN" dirty="0" smtClean="0"/>
          </a:p>
          <a:p>
            <a:pPr lvl="0"/>
            <a:r>
              <a:rPr lang="en-US" dirty="0" smtClean="0"/>
              <a:t>Rest </a:t>
            </a:r>
            <a:endParaRPr lang="en-IN" dirty="0" smtClean="0"/>
          </a:p>
          <a:p>
            <a:pPr lvl="0"/>
            <a:r>
              <a:rPr lang="en-US" dirty="0" smtClean="0"/>
              <a:t>Rehabilitative exercise </a:t>
            </a:r>
            <a:endParaRPr lang="en-IN" dirty="0" smtClean="0"/>
          </a:p>
          <a:p>
            <a:pPr lvl="0"/>
            <a:r>
              <a:rPr lang="en-US" dirty="0" smtClean="0"/>
              <a:t>Counseling about diet </a:t>
            </a:r>
          </a:p>
          <a:p>
            <a:pPr lvl="0">
              <a:buNone/>
            </a:pPr>
            <a:r>
              <a:rPr lang="en-US" dirty="0" smtClean="0"/>
              <a:t> </a:t>
            </a:r>
            <a:endParaRPr lang="en-IN" dirty="0" smtClean="0"/>
          </a:p>
          <a:p>
            <a:r>
              <a:rPr lang="en-US" b="1" dirty="0" smtClean="0"/>
              <a:t>Side effects </a:t>
            </a:r>
            <a:endParaRPr lang="en-IN" dirty="0" smtClean="0"/>
          </a:p>
          <a:p>
            <a:r>
              <a:rPr lang="en-US" dirty="0" smtClean="0"/>
              <a:t>Temporary headaches, Tiredness or Discomfort in parts of the body.</a:t>
            </a:r>
            <a:endParaRPr lang="en-IN" dirty="0" smtClean="0"/>
          </a:p>
          <a:p>
            <a:endParaRPr lang="en-IN" dirty="0"/>
          </a:p>
        </p:txBody>
      </p:sp>
      <p:pic>
        <p:nvPicPr>
          <p:cNvPr id="4" name="Picture 3" descr="images (7).jpg"/>
          <p:cNvPicPr>
            <a:picLocks noChangeAspect="1"/>
          </p:cNvPicPr>
          <p:nvPr/>
        </p:nvPicPr>
        <p:blipFill>
          <a:blip r:embed="rId2"/>
          <a:stretch>
            <a:fillRect/>
          </a:stretch>
        </p:blipFill>
        <p:spPr>
          <a:xfrm>
            <a:off x="4714876" y="2071678"/>
            <a:ext cx="3766243" cy="2643206"/>
          </a:xfrm>
          <a:prstGeom prst="rect">
            <a:avLst/>
          </a:prstGeom>
        </p:spPr>
        <p:style>
          <a:lnRef idx="3">
            <a:schemeClr val="lt1"/>
          </a:lnRef>
          <a:fillRef idx="1">
            <a:schemeClr val="accent1"/>
          </a:fillRef>
          <a:effectRef idx="1">
            <a:schemeClr val="accent1"/>
          </a:effectRef>
          <a:fontRef idx="minor">
            <a:schemeClr val="lt1"/>
          </a:fontRef>
        </p:style>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Reasons to use alternative therapies:</a:t>
            </a:r>
            <a:r>
              <a:rPr lang="en-IN" sz="2400" dirty="0" smtClean="0"/>
              <a:t/>
            </a:r>
            <a:br>
              <a:rPr lang="en-IN" sz="2400" dirty="0" smtClean="0"/>
            </a:br>
            <a:endParaRPr lang="en-IN" dirty="0"/>
          </a:p>
        </p:txBody>
      </p:sp>
      <p:sp>
        <p:nvSpPr>
          <p:cNvPr id="6" name="Content Placeholder 5"/>
          <p:cNvSpPr>
            <a:spLocks noGrp="1"/>
          </p:cNvSpPr>
          <p:nvPr>
            <p:ph idx="1"/>
          </p:nvPr>
        </p:nvSpPr>
        <p:spPr>
          <a:xfrm>
            <a:off x="457200" y="908720"/>
            <a:ext cx="8075240" cy="6192688"/>
          </a:xfrm>
        </p:spPr>
        <p:txBody>
          <a:bodyPr>
            <a:normAutofit fontScale="92500" lnSpcReduction="10000"/>
          </a:bodyPr>
          <a:lstStyle/>
          <a:p>
            <a:pPr>
              <a:buNone/>
            </a:pPr>
            <a:r>
              <a:rPr lang="en-US" dirty="0" smtClean="0"/>
              <a:t> </a:t>
            </a:r>
            <a:endParaRPr lang="en-IN" sz="1800" dirty="0" smtClean="0"/>
          </a:p>
          <a:p>
            <a:pPr lvl="2"/>
            <a:r>
              <a:rPr lang="en-US" sz="2200" dirty="0" smtClean="0"/>
              <a:t>Poor prognosis</a:t>
            </a:r>
            <a:endParaRPr lang="en-IN" sz="2200" dirty="0" smtClean="0"/>
          </a:p>
          <a:p>
            <a:pPr lvl="2"/>
            <a:r>
              <a:rPr lang="en-US" sz="2200" dirty="0" smtClean="0"/>
              <a:t>Focus of care is comfort not  cure</a:t>
            </a:r>
            <a:endParaRPr lang="en-IN" sz="2200" dirty="0" smtClean="0"/>
          </a:p>
          <a:p>
            <a:pPr lvl="2"/>
            <a:r>
              <a:rPr lang="en-US" sz="2200" dirty="0" smtClean="0"/>
              <a:t>Desire to be more active in one’s </a:t>
            </a:r>
          </a:p>
          <a:p>
            <a:pPr lvl="2">
              <a:buNone/>
            </a:pPr>
            <a:r>
              <a:rPr lang="en-US" sz="2200" dirty="0" smtClean="0"/>
              <a:t>     own health care</a:t>
            </a:r>
            <a:endParaRPr lang="en-IN" sz="2200" dirty="0" smtClean="0"/>
          </a:p>
          <a:p>
            <a:pPr lvl="2"/>
            <a:r>
              <a:rPr lang="en-US" sz="2200" dirty="0" smtClean="0"/>
              <a:t>Reduce side effects of treatment</a:t>
            </a:r>
            <a:endParaRPr lang="en-IN" sz="2200" dirty="0" smtClean="0"/>
          </a:p>
          <a:p>
            <a:pPr lvl="2"/>
            <a:r>
              <a:rPr lang="en-US" sz="2200" dirty="0" smtClean="0"/>
              <a:t>Reduce side effects of disease</a:t>
            </a:r>
            <a:endParaRPr lang="en-IN" sz="2200" dirty="0" smtClean="0"/>
          </a:p>
          <a:p>
            <a:pPr lvl="2"/>
            <a:r>
              <a:rPr lang="en-US" sz="2200" dirty="0" smtClean="0"/>
              <a:t>Desire to cover all the options </a:t>
            </a:r>
            <a:endParaRPr lang="en-IN" sz="2200" dirty="0" smtClean="0"/>
          </a:p>
          <a:p>
            <a:pPr lvl="2"/>
            <a:r>
              <a:rPr lang="en-US" sz="2200" dirty="0" smtClean="0"/>
              <a:t>Suggestions be family, friends and society</a:t>
            </a:r>
            <a:endParaRPr lang="en-IN" sz="2200" dirty="0" smtClean="0"/>
          </a:p>
          <a:p>
            <a:pPr lvl="2"/>
            <a:r>
              <a:rPr lang="en-US" sz="2200" dirty="0" smtClean="0"/>
              <a:t>Philosophical or cultural orientation</a:t>
            </a:r>
            <a:endParaRPr lang="en-IN" sz="2200" dirty="0" smtClean="0"/>
          </a:p>
          <a:p>
            <a:pPr lvl="2"/>
            <a:r>
              <a:rPr lang="en-US" sz="2200" dirty="0" smtClean="0"/>
              <a:t>Less expensive than conventional medicine</a:t>
            </a:r>
            <a:endParaRPr lang="en-IN" sz="2200" dirty="0" smtClean="0"/>
          </a:p>
          <a:p>
            <a:pPr lvl="2"/>
            <a:r>
              <a:rPr lang="en-US" sz="2200" dirty="0" smtClean="0"/>
              <a:t>Easier access to health food stores than physician</a:t>
            </a:r>
            <a:endParaRPr lang="en-IN" sz="2200" dirty="0" smtClean="0"/>
          </a:p>
          <a:p>
            <a:pPr lvl="2"/>
            <a:r>
              <a:rPr lang="en-US" sz="2200" dirty="0" smtClean="0"/>
              <a:t>Dissatisfaction with or loss of trust in conventional medicine</a:t>
            </a:r>
            <a:endParaRPr lang="en-IN" sz="2200" dirty="0" smtClean="0"/>
          </a:p>
          <a:p>
            <a:pPr lvl="2"/>
            <a:r>
              <a:rPr lang="en-US" sz="2200" dirty="0" smtClean="0"/>
              <a:t>Desire to treat the disease in a natural way</a:t>
            </a:r>
            <a:endParaRPr lang="en-IN" sz="2200" dirty="0" smtClean="0"/>
          </a:p>
          <a:p>
            <a:pPr lvl="2"/>
            <a:r>
              <a:rPr lang="en-US" sz="2200" dirty="0" smtClean="0"/>
              <a:t>Decrease the feelings of hopelessness and helplessness</a:t>
            </a:r>
            <a:endParaRPr lang="en-IN" sz="2200" dirty="0" smtClean="0"/>
          </a:p>
          <a:p>
            <a:pPr lvl="2"/>
            <a:r>
              <a:rPr lang="en-US" sz="2200" dirty="0" smtClean="0"/>
              <a:t>Improve the immune system</a:t>
            </a:r>
            <a:endParaRPr lang="en-IN" sz="2200" dirty="0" smtClean="0"/>
          </a:p>
          <a:p>
            <a:pPr lvl="2"/>
            <a:r>
              <a:rPr lang="en-US" sz="2200" dirty="0" smtClean="0"/>
              <a:t>Improve the quality of life</a:t>
            </a:r>
            <a:endParaRPr lang="en-IN" sz="2200" dirty="0" smtClean="0"/>
          </a:p>
          <a:p>
            <a:endParaRPr lang="en-IN" sz="2200" dirty="0" smtClean="0"/>
          </a:p>
          <a:p>
            <a:endParaRPr lang="en-IN" sz="2200" dirty="0"/>
          </a:p>
        </p:txBody>
      </p:sp>
      <p:sp>
        <p:nvSpPr>
          <p:cNvPr id="7" name="Rectangle 6"/>
          <p:cNvSpPr/>
          <p:nvPr/>
        </p:nvSpPr>
        <p:spPr>
          <a:xfrm>
            <a:off x="5796136" y="1268760"/>
            <a:ext cx="2880320"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75" name="Picture 3" descr="C:\Users\Disha\Desktop\storage\M.SC.1ST YR\ANP\New Folder (2)\content of alternative modalities\images\images (13).jpg"/>
          <p:cNvPicPr>
            <a:picLocks noChangeAspect="1" noChangeArrowheads="1"/>
          </p:cNvPicPr>
          <p:nvPr/>
        </p:nvPicPr>
        <p:blipFill>
          <a:blip r:embed="rId2"/>
          <a:srcRect/>
          <a:stretch>
            <a:fillRect/>
          </a:stretch>
        </p:blipFill>
        <p:spPr bwMode="auto">
          <a:xfrm>
            <a:off x="5940152" y="1340768"/>
            <a:ext cx="2592288" cy="2205608"/>
          </a:xfrm>
          <a:prstGeom prst="rect">
            <a:avLst/>
          </a:prstGeom>
          <a:noFill/>
        </p:spPr>
      </p:pic>
      <p:sp>
        <p:nvSpPr>
          <p:cNvPr id="2" name="Footer Placeholder 1"/>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HYDROTHERAPY:</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323528" y="1196752"/>
            <a:ext cx="8352928" cy="5277200"/>
          </a:xfrm>
        </p:spPr>
        <p:txBody>
          <a:bodyPr>
            <a:normAutofit fontScale="92500" lnSpcReduction="10000"/>
          </a:bodyPr>
          <a:lstStyle/>
          <a:p>
            <a:pPr>
              <a:buNone/>
            </a:pPr>
            <a:endParaRPr lang="en-IN" dirty="0" smtClean="0"/>
          </a:p>
          <a:p>
            <a:r>
              <a:rPr lang="en-US" dirty="0" smtClean="0"/>
              <a:t> </a:t>
            </a:r>
            <a:r>
              <a:rPr lang="en-US" sz="2600" dirty="0" smtClean="0"/>
              <a:t>	Treatment of disease by the use of water. Specifically a method of treatment that attempts to cure all diseases by the external (bath) or internal (colonic irrigation) use of much </a:t>
            </a:r>
            <a:r>
              <a:rPr lang="en-US" sz="2600" dirty="0" err="1" smtClean="0"/>
              <a:t>water.Water</a:t>
            </a:r>
            <a:r>
              <a:rPr lang="en-US" sz="2600" dirty="0" smtClean="0"/>
              <a:t> can be in the form of ice, vapor, or liquid. It Can be hot or cold water which is used.</a:t>
            </a:r>
            <a:endParaRPr lang="en-IN" sz="2600" dirty="0" smtClean="0"/>
          </a:p>
          <a:p>
            <a:pPr>
              <a:buNone/>
            </a:pPr>
            <a:endParaRPr lang="en-IN" sz="2600" dirty="0" smtClean="0"/>
          </a:p>
          <a:p>
            <a:r>
              <a:rPr lang="en-US" sz="2600" b="1" dirty="0" smtClean="0"/>
              <a:t>Types </a:t>
            </a:r>
            <a:endParaRPr lang="en-IN" sz="2600" dirty="0" smtClean="0"/>
          </a:p>
          <a:p>
            <a:pPr lvl="0"/>
            <a:r>
              <a:rPr lang="en-US" sz="2600" dirty="0" smtClean="0"/>
              <a:t>Packing </a:t>
            </a:r>
            <a:endParaRPr lang="en-IN" sz="2600" dirty="0" smtClean="0"/>
          </a:p>
          <a:p>
            <a:pPr lvl="0"/>
            <a:r>
              <a:rPr lang="en-US" sz="2600" dirty="0" smtClean="0"/>
              <a:t>Hot air baths (Saunas)</a:t>
            </a:r>
            <a:endParaRPr lang="en-IN" sz="2600" dirty="0" smtClean="0"/>
          </a:p>
          <a:p>
            <a:pPr lvl="0"/>
            <a:r>
              <a:rPr lang="en-US" sz="2600" dirty="0" smtClean="0"/>
              <a:t>General baths</a:t>
            </a:r>
            <a:endParaRPr lang="en-IN" sz="2600" dirty="0" smtClean="0"/>
          </a:p>
          <a:p>
            <a:pPr lvl="0"/>
            <a:r>
              <a:rPr lang="en-US" sz="2600" dirty="0" smtClean="0"/>
              <a:t>Local baths</a:t>
            </a:r>
            <a:endParaRPr lang="en-IN" sz="2600" dirty="0" smtClean="0"/>
          </a:p>
          <a:p>
            <a:pPr lvl="0"/>
            <a:r>
              <a:rPr lang="en-US" sz="2600" dirty="0" smtClean="0"/>
              <a:t>Compress</a:t>
            </a:r>
            <a:endParaRPr lang="en-IN" dirty="0" smtClean="0"/>
          </a:p>
          <a:p>
            <a:pPr>
              <a:buNone/>
            </a:pPr>
            <a:endParaRPr lang="en-IN" dirty="0" smtClean="0"/>
          </a:p>
          <a:p>
            <a:endParaRPr lang="en-IN" dirty="0"/>
          </a:p>
        </p:txBody>
      </p:sp>
      <p:pic>
        <p:nvPicPr>
          <p:cNvPr id="4" name="Picture 3" descr="hydrotherapy[1].jpg"/>
          <p:cNvPicPr>
            <a:picLocks noChangeAspect="1"/>
          </p:cNvPicPr>
          <p:nvPr/>
        </p:nvPicPr>
        <p:blipFill>
          <a:blip r:embed="rId2"/>
          <a:stretch>
            <a:fillRect/>
          </a:stretch>
        </p:blipFill>
        <p:spPr>
          <a:xfrm>
            <a:off x="4499992" y="3789041"/>
            <a:ext cx="4286250" cy="3068960"/>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23528" y="548680"/>
            <a:ext cx="8640960" cy="5925272"/>
          </a:xfrm>
        </p:spPr>
        <p:txBody>
          <a:bodyPr>
            <a:normAutofit/>
          </a:bodyPr>
          <a:lstStyle/>
          <a:p>
            <a:pPr>
              <a:buNone/>
            </a:pPr>
            <a:r>
              <a:rPr lang="en-US" b="1" dirty="0" smtClean="0"/>
              <a:t>Uses</a:t>
            </a:r>
            <a:endParaRPr lang="en-IN" dirty="0" smtClean="0"/>
          </a:p>
          <a:p>
            <a:pPr lvl="0"/>
            <a:r>
              <a:rPr lang="en-US" dirty="0" smtClean="0"/>
              <a:t>Musculoskeletal disorders</a:t>
            </a:r>
          </a:p>
          <a:p>
            <a:pPr lvl="0"/>
            <a:r>
              <a:rPr lang="en-US" dirty="0" smtClean="0"/>
              <a:t> (arthritis, </a:t>
            </a:r>
            <a:r>
              <a:rPr lang="en-US" dirty="0" err="1" smtClean="0"/>
              <a:t>ankylosing</a:t>
            </a:r>
            <a:r>
              <a:rPr lang="en-US" dirty="0" smtClean="0"/>
              <a:t> </a:t>
            </a:r>
            <a:r>
              <a:rPr lang="en-US" dirty="0" err="1" smtClean="0"/>
              <a:t>spondylitis</a:t>
            </a:r>
            <a:r>
              <a:rPr lang="en-US" dirty="0" smtClean="0"/>
              <a:t>). </a:t>
            </a:r>
            <a:endParaRPr lang="en-IN" dirty="0" smtClean="0"/>
          </a:p>
          <a:p>
            <a:pPr lvl="0"/>
            <a:r>
              <a:rPr lang="en-US" dirty="0" smtClean="0"/>
              <a:t>Spinal cord injuries and </a:t>
            </a:r>
            <a:endParaRPr lang="en-IN" dirty="0" smtClean="0"/>
          </a:p>
          <a:p>
            <a:pPr lvl="0"/>
            <a:r>
              <a:rPr lang="en-US" dirty="0" smtClean="0"/>
              <a:t>In patients suffering burns, spasticity, stroke or paralysis </a:t>
            </a:r>
            <a:endParaRPr lang="en-IN" dirty="0" smtClean="0"/>
          </a:p>
          <a:p>
            <a:pPr>
              <a:buNone/>
            </a:pPr>
            <a:endParaRPr lang="en-IN" dirty="0" smtClean="0"/>
          </a:p>
          <a:p>
            <a:pPr>
              <a:buNone/>
            </a:pPr>
            <a:r>
              <a:rPr lang="en-US" b="1" dirty="0" smtClean="0"/>
              <a:t>Mech. of action</a:t>
            </a:r>
            <a:r>
              <a:rPr lang="en-US" dirty="0" smtClean="0"/>
              <a:t>:</a:t>
            </a:r>
            <a:endParaRPr lang="en-IN" dirty="0" smtClean="0"/>
          </a:p>
          <a:p>
            <a:r>
              <a:rPr lang="en-US" dirty="0" smtClean="0"/>
              <a:t>Heat is soothing, easing muscle tension and relieving pain. Heat also improves circulation.</a:t>
            </a:r>
            <a:endParaRPr lang="en-IN" dirty="0" smtClean="0"/>
          </a:p>
          <a:p>
            <a:r>
              <a:rPr lang="en-US" dirty="0" smtClean="0"/>
              <a:t>Cold can either be stimulating or soothing. </a:t>
            </a:r>
            <a:endParaRPr lang="en-IN" dirty="0" smtClean="0"/>
          </a:p>
        </p:txBody>
      </p:sp>
      <p:pic>
        <p:nvPicPr>
          <p:cNvPr id="4" name="Picture 3" descr="imagesCAJ0VLMU.jpg"/>
          <p:cNvPicPr>
            <a:picLocks noChangeAspect="1"/>
          </p:cNvPicPr>
          <p:nvPr/>
        </p:nvPicPr>
        <p:blipFill>
          <a:blip r:embed="rId2"/>
          <a:stretch>
            <a:fillRect/>
          </a:stretch>
        </p:blipFill>
        <p:spPr>
          <a:xfrm>
            <a:off x="5508104" y="0"/>
            <a:ext cx="3200772" cy="1988840"/>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POLARITY THERAPY: </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692696"/>
            <a:ext cx="8075240" cy="5781256"/>
          </a:xfrm>
        </p:spPr>
        <p:txBody>
          <a:bodyPr>
            <a:normAutofit/>
          </a:bodyPr>
          <a:lstStyle/>
          <a:p>
            <a:pPr>
              <a:buNone/>
            </a:pPr>
            <a:endParaRPr lang="en-IN" dirty="0" smtClean="0"/>
          </a:p>
          <a:p>
            <a:r>
              <a:rPr lang="en-US" dirty="0" smtClean="0"/>
              <a:t> 	A holistic health system developed by Randolph Stone .Polarity Therapy is a comprehensive health system involving energy-based bodywork, diet, exercise and self-awareness. </a:t>
            </a:r>
          </a:p>
          <a:p>
            <a:pPr>
              <a:buNone/>
            </a:pPr>
            <a:endParaRPr lang="en-IN" dirty="0" smtClean="0"/>
          </a:p>
          <a:p>
            <a:r>
              <a:rPr lang="en-US" dirty="0" smtClean="0"/>
              <a:t> Human Energy Field is affected by touch, diet, movement, sound, attitudes, relationships, life experience, trauma and environmental factors. Works on many different levels, influencing the nervous, musculoskeletal, cardiovascular, </a:t>
            </a:r>
          </a:p>
          <a:p>
            <a:pPr>
              <a:buNone/>
            </a:pPr>
            <a:r>
              <a:rPr lang="en-US" dirty="0" smtClean="0"/>
              <a:t>    respiratory, gynecological and </a:t>
            </a:r>
          </a:p>
          <a:p>
            <a:pPr>
              <a:buNone/>
            </a:pPr>
            <a:r>
              <a:rPr lang="en-US" dirty="0" smtClean="0"/>
              <a:t>    digestive systems, as well as mental </a:t>
            </a:r>
          </a:p>
          <a:p>
            <a:pPr>
              <a:buNone/>
            </a:pPr>
            <a:r>
              <a:rPr lang="en-US" dirty="0" smtClean="0"/>
              <a:t>    and emotional health </a:t>
            </a:r>
            <a:endParaRPr lang="en-IN" dirty="0" smtClean="0"/>
          </a:p>
          <a:p>
            <a:endParaRPr lang="en-IN" dirty="0"/>
          </a:p>
        </p:txBody>
      </p:sp>
      <p:pic>
        <p:nvPicPr>
          <p:cNvPr id="4" name="Picture 3" descr="imagesCA8QLH8O.jpg"/>
          <p:cNvPicPr>
            <a:picLocks noChangeAspect="1"/>
          </p:cNvPicPr>
          <p:nvPr/>
        </p:nvPicPr>
        <p:blipFill>
          <a:blip r:embed="rId3"/>
          <a:stretch>
            <a:fillRect/>
          </a:stretch>
        </p:blipFill>
        <p:spPr>
          <a:xfrm>
            <a:off x="6286512" y="4714875"/>
            <a:ext cx="2500330" cy="2143125"/>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SHIATSU</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96752"/>
            <a:ext cx="7467600" cy="4873752"/>
          </a:xfrm>
        </p:spPr>
        <p:txBody>
          <a:bodyPr>
            <a:normAutofit/>
          </a:bodyPr>
          <a:lstStyle/>
          <a:p>
            <a:pPr>
              <a:buNone/>
            </a:pPr>
            <a:r>
              <a:rPr lang="en-US" dirty="0" smtClean="0"/>
              <a:t> </a:t>
            </a:r>
            <a:endParaRPr lang="en-IN" dirty="0" smtClean="0"/>
          </a:p>
          <a:p>
            <a:r>
              <a:rPr lang="en-US" dirty="0" smtClean="0"/>
              <a:t>Uses thumb pressure and work along the same energy meridians as acupressure and incorporates stretching.  </a:t>
            </a:r>
            <a:endParaRPr lang="en-IN" dirty="0" smtClean="0"/>
          </a:p>
          <a:p>
            <a:pPr>
              <a:buNone/>
            </a:pPr>
            <a:endParaRPr lang="en-IN" dirty="0" smtClean="0"/>
          </a:p>
          <a:p>
            <a:r>
              <a:rPr lang="en-IN" dirty="0" smtClean="0"/>
              <a:t>Diagnosis and Therapy combined” is the ability of the practitioner to use his sensory organs (palms, fingers, and thumbs) to detect irregularities, such as stiffness of the surface of the body, and to promptly correct or heal these problems.</a:t>
            </a:r>
          </a:p>
          <a:p>
            <a:pPr>
              <a:buNone/>
            </a:pPr>
            <a:endParaRPr lang="en-IN" dirty="0" smtClean="0"/>
          </a:p>
          <a:p>
            <a:r>
              <a:rPr lang="en-IN" b="1" dirty="0" smtClean="0"/>
              <a:t>Uses </a:t>
            </a:r>
            <a:r>
              <a:rPr lang="en-IN" dirty="0" smtClean="0"/>
              <a:t>in anxiety, headache, premenstrual syndrome etc.</a:t>
            </a:r>
          </a:p>
          <a:p>
            <a:endParaRPr lang="en-IN" dirty="0"/>
          </a:p>
        </p:txBody>
      </p:sp>
      <p:pic>
        <p:nvPicPr>
          <p:cNvPr id="4" name="Picture 3" descr="Chiropractic[1].png"/>
          <p:cNvPicPr>
            <a:picLocks noChangeAspect="1"/>
          </p:cNvPicPr>
          <p:nvPr/>
        </p:nvPicPr>
        <p:blipFill>
          <a:blip r:embed="rId3"/>
          <a:stretch>
            <a:fillRect/>
          </a:stretch>
        </p:blipFill>
        <p:spPr>
          <a:xfrm>
            <a:off x="5072066" y="0"/>
            <a:ext cx="3786182" cy="1643050"/>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4704"/>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Reiki – energy therapy</a:t>
            </a: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251520" y="548680"/>
            <a:ext cx="8280920" cy="6480720"/>
          </a:xfrm>
        </p:spPr>
        <p:txBody>
          <a:bodyPr>
            <a:normAutofit/>
          </a:bodyPr>
          <a:lstStyle/>
          <a:p>
            <a:pPr lvl="0">
              <a:buNone/>
            </a:pPr>
            <a:endParaRPr lang="en-IN" dirty="0" smtClean="0"/>
          </a:p>
          <a:p>
            <a:pPr lvl="0">
              <a:buNone/>
            </a:pPr>
            <a:endParaRPr lang="en-IN" dirty="0" smtClean="0"/>
          </a:p>
          <a:p>
            <a:pPr lvl="0">
              <a:buNone/>
            </a:pPr>
            <a:endParaRPr lang="en-IN" dirty="0" smtClean="0"/>
          </a:p>
          <a:p>
            <a:pPr lvl="0">
              <a:buNone/>
            </a:pPr>
            <a:endParaRPr lang="en-IN" dirty="0" smtClean="0"/>
          </a:p>
          <a:p>
            <a:pPr lvl="0">
              <a:buNone/>
            </a:pPr>
            <a:endParaRPr lang="en-IN" dirty="0" smtClean="0"/>
          </a:p>
          <a:p>
            <a:pPr lvl="0">
              <a:buNone/>
            </a:pPr>
            <a:endParaRPr lang="en-IN" dirty="0" smtClean="0"/>
          </a:p>
          <a:p>
            <a:pPr lvl="0">
              <a:buNone/>
            </a:pPr>
            <a:endParaRPr lang="en-IN" dirty="0" smtClean="0"/>
          </a:p>
          <a:p>
            <a:r>
              <a:rPr lang="en-US" dirty="0" smtClean="0"/>
              <a:t>Derived Chinese word, </a:t>
            </a:r>
            <a:r>
              <a:rPr lang="en-US" dirty="0" err="1" smtClean="0"/>
              <a:t>rei</a:t>
            </a:r>
            <a:r>
              <a:rPr lang="en-US" dirty="0" smtClean="0"/>
              <a:t>- unseen or spiritual and </a:t>
            </a:r>
            <a:r>
              <a:rPr lang="en-US" dirty="0" err="1" smtClean="0"/>
              <a:t>ki</a:t>
            </a:r>
            <a:r>
              <a:rPr lang="en-US" dirty="0" smtClean="0"/>
              <a:t>- life force or energy. (Universal life energy)A form of spiritual practice. It is derived from ancient Buddhist </a:t>
            </a:r>
            <a:r>
              <a:rPr lang="en-US" dirty="0" err="1" smtClean="0"/>
              <a:t>practices.Practitioner</a:t>
            </a:r>
            <a:r>
              <a:rPr lang="en-US" dirty="0" smtClean="0"/>
              <a:t> places his hands on or above the body area and transfers, “universal life energy” to the patient. </a:t>
            </a:r>
            <a:endParaRPr lang="en-IN" dirty="0" smtClean="0"/>
          </a:p>
          <a:p>
            <a:endParaRPr lang="en-IN" dirty="0" smtClean="0"/>
          </a:p>
        </p:txBody>
      </p:sp>
      <p:pic>
        <p:nvPicPr>
          <p:cNvPr id="4" name="Picture 3" descr="imagesCAGAFMRN.jpg"/>
          <p:cNvPicPr>
            <a:picLocks noChangeAspect="1"/>
          </p:cNvPicPr>
          <p:nvPr/>
        </p:nvPicPr>
        <p:blipFill>
          <a:blip r:embed="rId2"/>
          <a:stretch>
            <a:fillRect/>
          </a:stretch>
        </p:blipFill>
        <p:spPr>
          <a:xfrm>
            <a:off x="3071802" y="928670"/>
            <a:ext cx="3071834" cy="2786082"/>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42984"/>
            <a:ext cx="7901014" cy="5330968"/>
          </a:xfrm>
        </p:spPr>
        <p:txBody>
          <a:bodyPr>
            <a:normAutofit/>
          </a:bodyPr>
          <a:lstStyle/>
          <a:p>
            <a:r>
              <a:rPr lang="en-US" b="1" dirty="0" smtClean="0"/>
              <a:t>Technique:</a:t>
            </a:r>
            <a:endParaRPr lang="en-IN" dirty="0" smtClean="0"/>
          </a:p>
          <a:p>
            <a:pPr lvl="0"/>
            <a:r>
              <a:rPr lang="en-US" dirty="0" smtClean="0"/>
              <a:t>Hands are kept either in direct contact or few centimeters away from the body.</a:t>
            </a:r>
            <a:endParaRPr lang="en-IN" dirty="0" smtClean="0"/>
          </a:p>
          <a:p>
            <a:pPr lvl="0"/>
            <a:r>
              <a:rPr lang="en-US" dirty="0" smtClean="0"/>
              <a:t>Kept in the same position for about 5 </a:t>
            </a:r>
            <a:r>
              <a:rPr lang="en-US" dirty="0" err="1" smtClean="0"/>
              <a:t>mts</a:t>
            </a:r>
            <a:r>
              <a:rPr lang="en-US" dirty="0" smtClean="0"/>
              <a:t> and then moved to next position.</a:t>
            </a:r>
            <a:endParaRPr lang="en-IN" dirty="0" smtClean="0"/>
          </a:p>
          <a:p>
            <a:pPr lvl="0"/>
            <a:r>
              <a:rPr lang="en-US" dirty="0" smtClean="0"/>
              <a:t>Total it takes around 45 </a:t>
            </a:r>
            <a:r>
              <a:rPr lang="en-US" dirty="0" err="1" smtClean="0"/>
              <a:t>mts</a:t>
            </a:r>
            <a:r>
              <a:rPr lang="en-US" dirty="0" smtClean="0"/>
              <a:t>.</a:t>
            </a:r>
            <a:endParaRPr lang="en-IN" dirty="0" smtClean="0"/>
          </a:p>
          <a:p>
            <a:pPr lvl="0"/>
            <a:r>
              <a:rPr lang="en-US" dirty="0" smtClean="0"/>
              <a:t>Practitioners state that energy flows through their palms. </a:t>
            </a:r>
            <a:endParaRPr lang="en-IN" dirty="0" smtClean="0"/>
          </a:p>
          <a:p>
            <a:pPr lvl="0"/>
            <a:r>
              <a:rPr lang="en-US" dirty="0" smtClean="0"/>
              <a:t>This energy provides strength, harmony and balance to treat the health disturbances.</a:t>
            </a:r>
            <a:endParaRPr lang="en-IN" dirty="0" smtClean="0"/>
          </a:p>
          <a:p>
            <a:pPr lvl="0"/>
            <a:r>
              <a:rPr lang="en-US" dirty="0" smtClean="0"/>
              <a:t>It can be given with direct exposure or from distance by means of some symbols.</a:t>
            </a:r>
            <a:endParaRPr lang="en-IN" dirty="0" smtClean="0"/>
          </a:p>
          <a:p>
            <a:endParaRPr lang="en-US"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others</a:t>
            </a: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0" y="764704"/>
            <a:ext cx="8604448" cy="6093296"/>
          </a:xfrm>
        </p:spPr>
        <p:txBody>
          <a:bodyPr>
            <a:normAutofit/>
          </a:bodyPr>
          <a:lstStyle/>
          <a:p>
            <a:pPr>
              <a:buNone/>
            </a:pPr>
            <a:r>
              <a:rPr lang="en-US" b="1" dirty="0" smtClean="0"/>
              <a:t>   Prayer and spirituality </a:t>
            </a:r>
            <a:endParaRPr lang="en-IN" dirty="0" smtClean="0"/>
          </a:p>
          <a:p>
            <a:r>
              <a:rPr lang="en-US" dirty="0" smtClean="0"/>
              <a:t>Spirituality is generally described as an awareness</a:t>
            </a:r>
          </a:p>
          <a:p>
            <a:pPr>
              <a:buNone/>
            </a:pPr>
            <a:r>
              <a:rPr lang="en-US" dirty="0" smtClean="0"/>
              <a:t>   of something greater than the individual self. </a:t>
            </a:r>
          </a:p>
          <a:p>
            <a:pPr>
              <a:buNone/>
            </a:pPr>
            <a:r>
              <a:rPr lang="en-US" dirty="0" smtClean="0"/>
              <a:t>    It is often expressed through religion and/or prayer, although there are many other paths of spiritual pursuit and expression.</a:t>
            </a:r>
            <a:r>
              <a:rPr lang="en-US" b="1" dirty="0" smtClean="0"/>
              <a:t> </a:t>
            </a:r>
            <a:endParaRPr lang="en-IN" dirty="0" smtClean="0"/>
          </a:p>
          <a:p>
            <a:r>
              <a:rPr lang="en-US" dirty="0" smtClean="0"/>
              <a:t>Prayer can decrease the negative effects of disease, speed recovery, and increase the effectiveness of medical treatments. Faith and religious beliefs are also thought to improve coping and provide comfort during illness. </a:t>
            </a:r>
            <a:endParaRPr lang="en-IN" dirty="0" smtClean="0"/>
          </a:p>
          <a:p>
            <a:pPr>
              <a:buNone/>
            </a:pPr>
            <a:endParaRPr lang="en-IN" sz="600" dirty="0" smtClean="0"/>
          </a:p>
          <a:p>
            <a:pPr>
              <a:buNone/>
            </a:pPr>
            <a:r>
              <a:rPr lang="en-US" b="1" dirty="0" smtClean="0"/>
              <a:t>   Group therapy </a:t>
            </a:r>
            <a:endParaRPr lang="en-IN" dirty="0" smtClean="0"/>
          </a:p>
          <a:p>
            <a:endParaRPr lang="en-IN" sz="400" dirty="0" smtClean="0"/>
          </a:p>
          <a:p>
            <a:r>
              <a:rPr lang="en-US" dirty="0" smtClean="0"/>
              <a:t>Group therapy is a treatment in which carefully selected people who are </a:t>
            </a:r>
            <a:r>
              <a:rPr lang="en-US" dirty="0" err="1" smtClean="0"/>
              <a:t>emotionallay</a:t>
            </a:r>
            <a:r>
              <a:rPr lang="en-US" dirty="0" smtClean="0"/>
              <a:t> ill meet in a group guided by trained </a:t>
            </a:r>
            <a:r>
              <a:rPr lang="en-US" dirty="0" err="1" smtClean="0"/>
              <a:t>therapiest</a:t>
            </a:r>
            <a:r>
              <a:rPr lang="en-US" dirty="0" smtClean="0"/>
              <a:t> and help one another affect personality change.</a:t>
            </a:r>
            <a:endParaRPr lang="en-IN" dirty="0" smtClean="0"/>
          </a:p>
          <a:p>
            <a:endParaRPr lang="en-IN" dirty="0" smtClean="0"/>
          </a:p>
          <a:p>
            <a:endParaRPr lang="en-IN" dirty="0"/>
          </a:p>
        </p:txBody>
      </p:sp>
      <p:pic>
        <p:nvPicPr>
          <p:cNvPr id="4" name="Picture 3" descr="imagesCACK8ELY.jpg"/>
          <p:cNvPicPr>
            <a:picLocks noChangeAspect="1"/>
          </p:cNvPicPr>
          <p:nvPr/>
        </p:nvPicPr>
        <p:blipFill>
          <a:blip r:embed="rId3"/>
          <a:stretch>
            <a:fillRect/>
          </a:stretch>
        </p:blipFill>
        <p:spPr>
          <a:xfrm>
            <a:off x="7092280" y="0"/>
            <a:ext cx="2051720" cy="1800200"/>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IMPORTANCE OF ALTERNATIVE SYSTEMS OF MEDICINES </a:t>
            </a:r>
            <a:r>
              <a:rPr lang="en-IN" dirty="0" smtClean="0"/>
              <a:t/>
            </a:r>
            <a:br>
              <a:rPr lang="en-IN" dirty="0" smtClean="0"/>
            </a:br>
            <a:endParaRPr lang="en-IN" dirty="0"/>
          </a:p>
        </p:txBody>
      </p:sp>
      <p:sp>
        <p:nvSpPr>
          <p:cNvPr id="3" name="Content Placeholder 2"/>
          <p:cNvSpPr>
            <a:spLocks noGrp="1"/>
          </p:cNvSpPr>
          <p:nvPr>
            <p:ph idx="1"/>
          </p:nvPr>
        </p:nvSpPr>
        <p:spPr>
          <a:xfrm>
            <a:off x="0" y="908720"/>
            <a:ext cx="8748464" cy="5949280"/>
          </a:xfrm>
        </p:spPr>
        <p:txBody>
          <a:bodyPr>
            <a:normAutofit/>
          </a:bodyPr>
          <a:lstStyle/>
          <a:p>
            <a:r>
              <a:rPr lang="en-US" dirty="0" smtClean="0"/>
              <a:t>The most important reason is allopathic therapy disturb and agitate the mind of the </a:t>
            </a:r>
            <a:r>
              <a:rPr lang="en-US" dirty="0" err="1" smtClean="0"/>
              <a:t>people.people</a:t>
            </a:r>
            <a:r>
              <a:rPr lang="en-US" dirty="0" smtClean="0"/>
              <a:t> are getting afraid of increasing side effects' of allopathic medicine and such effects.</a:t>
            </a:r>
          </a:p>
          <a:p>
            <a:pPr>
              <a:buNone/>
            </a:pPr>
            <a:endParaRPr lang="en-IN" sz="600" dirty="0" smtClean="0"/>
          </a:p>
          <a:p>
            <a:r>
              <a:rPr lang="en-US" dirty="0" smtClean="0"/>
              <a:t>The second most important consideration is the cost of the allopathic medicine.</a:t>
            </a:r>
          </a:p>
          <a:p>
            <a:pPr>
              <a:buNone/>
            </a:pPr>
            <a:endParaRPr lang="en-IN" sz="1050" dirty="0" smtClean="0"/>
          </a:p>
          <a:p>
            <a:r>
              <a:rPr lang="en-US" dirty="0" smtClean="0"/>
              <a:t>The third reason is that when people are frustrated and not getting the desired cures of their ailments from the orthodox medicine they look for some alternative forms of healing that will bring solace and relief. Hence an Interest In alternative medicine is seen.</a:t>
            </a:r>
            <a:endParaRPr lang="en-IN" dirty="0" smtClean="0"/>
          </a:p>
          <a:p>
            <a:endParaRPr lang="en-IN" dirty="0"/>
          </a:p>
        </p:txBody>
      </p:sp>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714202"/>
          </a:xfrm>
        </p:spPr>
        <p:txBody>
          <a:bodyPr>
            <a:normAutofit/>
          </a:bodyPr>
          <a:lstStyle/>
          <a:p>
            <a:r>
              <a:rPr lang="en-US" b="1" dirty="0" smtClean="0"/>
              <a:t>SALIENT FEATURES OF ALTERNATIVE MODALITIES OF TREATMENT</a:t>
            </a:r>
            <a:r>
              <a:rPr lang="en-IN" dirty="0" smtClean="0"/>
              <a:t/>
            </a:r>
            <a:br>
              <a:rPr lang="en-IN" dirty="0" smtClean="0"/>
            </a:br>
            <a:endParaRPr lang="en-IN" dirty="0"/>
          </a:p>
        </p:txBody>
      </p:sp>
      <p:sp>
        <p:nvSpPr>
          <p:cNvPr id="3" name="Content Placeholder 2"/>
          <p:cNvSpPr>
            <a:spLocks noGrp="1"/>
          </p:cNvSpPr>
          <p:nvPr>
            <p:ph idx="1"/>
          </p:nvPr>
        </p:nvSpPr>
        <p:spPr>
          <a:xfrm>
            <a:off x="457200" y="1643050"/>
            <a:ext cx="7467600" cy="4830902"/>
          </a:xfrm>
        </p:spPr>
        <p:txBody>
          <a:bodyPr/>
          <a:lstStyle/>
          <a:p>
            <a:r>
              <a:rPr lang="en-US" dirty="0" smtClean="0"/>
              <a:t>It considers the health of a person as</a:t>
            </a:r>
            <a:r>
              <a:rPr lang="en-US" b="1" dirty="0" smtClean="0"/>
              <a:t> </a:t>
            </a:r>
            <a:r>
              <a:rPr lang="en-US" dirty="0" smtClean="0"/>
              <a:t>a whole.</a:t>
            </a:r>
            <a:endParaRPr lang="en-IN" dirty="0" smtClean="0"/>
          </a:p>
          <a:p>
            <a:r>
              <a:rPr lang="en-US" dirty="0" smtClean="0"/>
              <a:t>It believes the maintenance of health  is by following healthy life styles </a:t>
            </a:r>
            <a:endParaRPr lang="en-IN" dirty="0" smtClean="0"/>
          </a:p>
          <a:p>
            <a:r>
              <a:rPr lang="en-US" dirty="0" smtClean="0"/>
              <a:t>Simplicity</a:t>
            </a:r>
            <a:endParaRPr lang="en-IN" dirty="0" smtClean="0"/>
          </a:p>
          <a:p>
            <a:r>
              <a:rPr lang="en-US" dirty="0" smtClean="0"/>
              <a:t>less or no side effects</a:t>
            </a:r>
            <a:endParaRPr lang="en-IN" dirty="0" smtClean="0"/>
          </a:p>
          <a:p>
            <a:r>
              <a:rPr lang="en-US" dirty="0" smtClean="0"/>
              <a:t>The time tested traditional system of medicine has a reasonable alternative and answer to most of the diseases </a:t>
            </a:r>
            <a:endParaRPr lang="en-IN" dirty="0" smtClean="0"/>
          </a:p>
          <a:p>
            <a:r>
              <a:rPr lang="en-US" dirty="0" smtClean="0"/>
              <a:t>Faith</a:t>
            </a:r>
            <a:endParaRPr lang="en-IN" dirty="0" smtClean="0"/>
          </a:p>
          <a:p>
            <a:pPr>
              <a:buNone/>
            </a:pPr>
            <a:endParaRPr lang="en-IN" dirty="0"/>
          </a:p>
        </p:txBody>
      </p:sp>
      <p:pic>
        <p:nvPicPr>
          <p:cNvPr id="4" name="Picture 3" descr="imagesCAAMHTFA.jpg"/>
          <p:cNvPicPr>
            <a:picLocks noChangeAspect="1"/>
          </p:cNvPicPr>
          <p:nvPr/>
        </p:nvPicPr>
        <p:blipFill>
          <a:blip r:embed="rId2"/>
          <a:stretch>
            <a:fillRect/>
          </a:stretch>
        </p:blipFill>
        <p:spPr>
          <a:xfrm>
            <a:off x="3491880" y="4581128"/>
            <a:ext cx="4464496" cy="2276872"/>
          </a:xfrm>
          <a:prstGeom prst="rect">
            <a:avLst/>
          </a:prstGeom>
        </p:spPr>
      </p:pic>
      <p:sp>
        <p:nvSpPr>
          <p:cNvPr id="5" name="Footer Placeholder 4"/>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descr="leaf-maple[1].jpg"/>
          <p:cNvPicPr>
            <a:picLocks noGrp="1" noChangeAspect="1"/>
          </p:cNvPicPr>
          <p:nvPr>
            <p:ph idx="1"/>
          </p:nvPr>
        </p:nvPicPr>
        <p:blipFill>
          <a:blip r:embed="rId2"/>
          <a:stretch>
            <a:fillRect/>
          </a:stretch>
        </p:blipFill>
        <p:spPr>
          <a:xfrm>
            <a:off x="3619500" y="2572544"/>
            <a:ext cx="1905000" cy="2857500"/>
          </a:xfrm>
        </p:spPr>
      </p:pic>
      <p:pic>
        <p:nvPicPr>
          <p:cNvPr id="4" name="Picture 3" descr="ladybug_on_flower_nature_thank_you_card-p137462596940378219bfmxk_400.jpg"/>
          <p:cNvPicPr>
            <a:picLocks noChangeAspect="1"/>
          </p:cNvPicPr>
          <p:nvPr/>
        </p:nvPicPr>
        <p:blipFill>
          <a:blip r:embed="rId3"/>
          <a:stretch>
            <a:fillRect/>
          </a:stretch>
        </p:blipFill>
        <p:spPr>
          <a:xfrm>
            <a:off x="214282" y="0"/>
            <a:ext cx="7929618" cy="6858000"/>
          </a:xfrm>
          <a:prstGeom prst="rect">
            <a:avLst/>
          </a:prstGeom>
        </p:spPr>
      </p:pic>
      <p:sp>
        <p:nvSpPr>
          <p:cNvPr id="3" name="Footer Placeholder 2"/>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a:bodyPr>
          <a:lstStyle/>
          <a:p>
            <a:r>
              <a:rPr lang="en-US" b="1" dirty="0" smtClean="0"/>
              <a:t>Classification </a:t>
            </a:r>
            <a:endParaRPr lang="en-IN" dirty="0"/>
          </a:p>
        </p:txBody>
      </p:sp>
      <p:pic>
        <p:nvPicPr>
          <p:cNvPr id="101377" name="Picture 1" descr="C:\Users\Disha\Desktop\storage\M.SC.1ST YR\ANP\New Folder (2)\content of alternative modalities\images\pa43_0463_1[1].gif"/>
          <p:cNvPicPr>
            <a:picLocks noGrp="1" noChangeAspect="1" noChangeArrowheads="1"/>
          </p:cNvPicPr>
          <p:nvPr>
            <p:ph idx="1"/>
          </p:nvPr>
        </p:nvPicPr>
        <p:blipFill>
          <a:blip r:embed="rId2"/>
          <a:stretch>
            <a:fillRect/>
          </a:stretch>
        </p:blipFill>
        <p:spPr bwMode="auto">
          <a:xfrm>
            <a:off x="2190750" y="2443956"/>
            <a:ext cx="4762500" cy="3114675"/>
          </a:xfrm>
          <a:prstGeom prst="rect">
            <a:avLst/>
          </a:prstGeom>
          <a:noFill/>
        </p:spPr>
      </p:pic>
      <p:sp>
        <p:nvSpPr>
          <p:cNvPr id="3" name="Footer Placeholder 2"/>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AYUSH</a:t>
            </a:r>
            <a:r>
              <a:rPr lang="en-IN" dirty="0" smtClean="0"/>
              <a:t/>
            </a:r>
            <a:br>
              <a:rPr lang="en-IN" dirty="0" smtClean="0"/>
            </a:br>
            <a:endParaRPr lang="en-IN" dirty="0"/>
          </a:p>
        </p:txBody>
      </p:sp>
      <p:sp>
        <p:nvSpPr>
          <p:cNvPr id="3" name="Content Placeholder 2"/>
          <p:cNvSpPr>
            <a:spLocks noGrp="1"/>
          </p:cNvSpPr>
          <p:nvPr>
            <p:ph idx="1"/>
          </p:nvPr>
        </p:nvSpPr>
        <p:spPr/>
        <p:txBody>
          <a:bodyPr/>
          <a:lstStyle/>
          <a:p>
            <a:r>
              <a:rPr lang="en-US" dirty="0" err="1" smtClean="0"/>
              <a:t>Ayush</a:t>
            </a:r>
            <a:r>
              <a:rPr lang="en-US" dirty="0" smtClean="0"/>
              <a:t> Annual </a:t>
            </a:r>
            <a:r>
              <a:rPr lang="en-US" dirty="0" err="1" smtClean="0"/>
              <a:t>Kavach</a:t>
            </a:r>
            <a:r>
              <a:rPr lang="en-US" dirty="0" smtClean="0"/>
              <a:t> – </a:t>
            </a:r>
          </a:p>
          <a:p>
            <a:pPr>
              <a:buNone/>
            </a:pPr>
            <a:r>
              <a:rPr lang="en-US" dirty="0" smtClean="0"/>
              <a:t> The Annual Health </a:t>
            </a:r>
            <a:r>
              <a:rPr lang="en-US" dirty="0" err="1" smtClean="0"/>
              <a:t>Kavach</a:t>
            </a:r>
            <a:r>
              <a:rPr lang="en-US" dirty="0" smtClean="0"/>
              <a:t> is</a:t>
            </a:r>
          </a:p>
          <a:p>
            <a:pPr>
              <a:buNone/>
            </a:pPr>
            <a:r>
              <a:rPr lang="en-US" dirty="0" smtClean="0"/>
              <a:t>  a year long health plan that protects you, the authentic way.</a:t>
            </a:r>
          </a:p>
          <a:p>
            <a:r>
              <a:rPr lang="en-US" dirty="0" smtClean="0"/>
              <a:t> A combination of diet and lifestyle advice with therapeutic yoga and a range of cleansing and balancing therapies customized to correct imbalances in your body. </a:t>
            </a:r>
          </a:p>
          <a:p>
            <a:r>
              <a:rPr lang="en-US" dirty="0" smtClean="0"/>
              <a:t>These imbalances are caused by the changing seasons and build up of stress due to your hectic lifestyle</a:t>
            </a:r>
            <a:endParaRPr lang="en-IN" dirty="0" smtClean="0"/>
          </a:p>
          <a:p>
            <a:endParaRPr lang="en-IN" dirty="0"/>
          </a:p>
        </p:txBody>
      </p:sp>
      <p:pic>
        <p:nvPicPr>
          <p:cNvPr id="100353" name="Picture 1" descr="C:\Users\Disha\Desktop\storage\M.SC.1ST YR\ANP\New Folder (2)\content of alternative modalities\images\imagesCAVOYR3H.jpg"/>
          <p:cNvPicPr>
            <a:picLocks noChangeAspect="1" noChangeArrowheads="1"/>
          </p:cNvPicPr>
          <p:nvPr/>
        </p:nvPicPr>
        <p:blipFill>
          <a:blip r:embed="rId2"/>
          <a:srcRect/>
          <a:stretch>
            <a:fillRect/>
          </a:stretch>
        </p:blipFill>
        <p:spPr bwMode="auto">
          <a:xfrm>
            <a:off x="4932040" y="0"/>
            <a:ext cx="3943325" cy="2492896"/>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AYURVEDA</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124744"/>
            <a:ext cx="7931224" cy="5733256"/>
          </a:xfrm>
        </p:spPr>
        <p:txBody>
          <a:bodyPr>
            <a:normAutofit/>
          </a:bodyPr>
          <a:lstStyle/>
          <a:p>
            <a:pPr algn="just"/>
            <a:r>
              <a:rPr lang="en-US" dirty="0" smtClean="0"/>
              <a:t>two words, </a:t>
            </a:r>
            <a:r>
              <a:rPr lang="en-US" dirty="0" err="1" smtClean="0"/>
              <a:t>Ayu</a:t>
            </a:r>
            <a:r>
              <a:rPr lang="en-US" dirty="0" smtClean="0"/>
              <a:t> and Veda. </a:t>
            </a:r>
            <a:r>
              <a:rPr lang="en-US" dirty="0" err="1" smtClean="0"/>
              <a:t>Ayu</a:t>
            </a:r>
            <a:r>
              <a:rPr lang="en-US" dirty="0" smtClean="0"/>
              <a:t> </a:t>
            </a:r>
          </a:p>
          <a:p>
            <a:pPr algn="just">
              <a:buNone/>
            </a:pPr>
            <a:r>
              <a:rPr lang="en-US" dirty="0" smtClean="0"/>
              <a:t>   means life and Veda means </a:t>
            </a:r>
          </a:p>
          <a:p>
            <a:pPr algn="just">
              <a:buNone/>
            </a:pPr>
            <a:r>
              <a:rPr lang="en-US" dirty="0" smtClean="0"/>
              <a:t>   knowledge or science.</a:t>
            </a:r>
          </a:p>
          <a:p>
            <a:pPr algn="just"/>
            <a:r>
              <a:rPr lang="en-US" dirty="0" err="1" smtClean="0"/>
              <a:t>Ayurveda</a:t>
            </a:r>
            <a:r>
              <a:rPr lang="en-US" dirty="0" smtClean="0"/>
              <a:t> is a science dealing not only with treatment of some diseases but is a complete way of life. </a:t>
            </a:r>
            <a:endParaRPr lang="en-IN" dirty="0" smtClean="0"/>
          </a:p>
          <a:p>
            <a:pPr algn="just"/>
            <a:r>
              <a:rPr lang="en-US" dirty="0" err="1" smtClean="0"/>
              <a:t>Ayurvedic</a:t>
            </a:r>
            <a:r>
              <a:rPr lang="en-US" dirty="0" smtClean="0"/>
              <a:t> Medicine has become an increasingly accepted alternative medical treatment in America during the last two decades. Two ancient books on palm leaves are first books written for </a:t>
            </a:r>
            <a:r>
              <a:rPr lang="en-US" dirty="0" err="1" smtClean="0"/>
              <a:t>Ayurveda</a:t>
            </a:r>
            <a:r>
              <a:rPr lang="en-US" dirty="0" smtClean="0"/>
              <a:t> (i.e. </a:t>
            </a:r>
            <a:r>
              <a:rPr lang="en-US" dirty="0" err="1" smtClean="0"/>
              <a:t>Charak</a:t>
            </a:r>
            <a:r>
              <a:rPr lang="en-US" dirty="0" smtClean="0"/>
              <a:t> </a:t>
            </a:r>
            <a:r>
              <a:rPr lang="en-US" dirty="0" err="1" smtClean="0"/>
              <a:t>Samhita</a:t>
            </a:r>
            <a:r>
              <a:rPr lang="en-US" dirty="0" smtClean="0"/>
              <a:t>, </a:t>
            </a:r>
            <a:r>
              <a:rPr lang="en-US" dirty="0" err="1" smtClean="0"/>
              <a:t>Charak</a:t>
            </a:r>
            <a:r>
              <a:rPr lang="en-US" dirty="0" smtClean="0"/>
              <a:t> </a:t>
            </a:r>
            <a:r>
              <a:rPr lang="en-US" dirty="0" err="1" smtClean="0"/>
              <a:t>susruta</a:t>
            </a:r>
            <a:r>
              <a:rPr lang="en-US" dirty="0" smtClean="0"/>
              <a:t>)</a:t>
            </a:r>
            <a:endParaRPr lang="en-IN" dirty="0" smtClean="0"/>
          </a:p>
          <a:p>
            <a:pPr algn="just"/>
            <a:r>
              <a:rPr lang="en-US" dirty="0" err="1" smtClean="0"/>
              <a:t>Ayurveda</a:t>
            </a:r>
            <a:r>
              <a:rPr lang="en-US" dirty="0" smtClean="0"/>
              <a:t> and variations of it have also been practiced for centuries in Pakistan, Nepal, Bangladesh, Sri Lanka, and Tibet </a:t>
            </a:r>
            <a:endParaRPr lang="en-IN" dirty="0" smtClean="0"/>
          </a:p>
          <a:p>
            <a:pPr algn="just">
              <a:buNone/>
            </a:pPr>
            <a:r>
              <a:rPr lang="en-US" dirty="0" smtClean="0"/>
              <a:t> </a:t>
            </a:r>
            <a:endParaRPr lang="en-IN" dirty="0" smtClean="0"/>
          </a:p>
          <a:p>
            <a:pPr algn="just"/>
            <a:endParaRPr lang="en-IN" dirty="0"/>
          </a:p>
        </p:txBody>
      </p:sp>
      <p:pic>
        <p:nvPicPr>
          <p:cNvPr id="99329" name="Picture 1" descr="C:\Users\Disha\Desktop\storage\M.SC.1ST YR\ANP\New Folder (2)\content of alternative modalities\images\images (3).jpg"/>
          <p:cNvPicPr>
            <a:picLocks noChangeAspect="1" noChangeArrowheads="1"/>
          </p:cNvPicPr>
          <p:nvPr/>
        </p:nvPicPr>
        <p:blipFill>
          <a:blip r:embed="rId2"/>
          <a:srcRect/>
          <a:stretch>
            <a:fillRect/>
          </a:stretch>
        </p:blipFill>
        <p:spPr bwMode="auto">
          <a:xfrm>
            <a:off x="5508104" y="0"/>
            <a:ext cx="3240360" cy="2348880"/>
          </a:xfrm>
          <a:prstGeom prst="rect">
            <a:avLst/>
          </a:prstGeom>
          <a:noFill/>
        </p:spPr>
      </p:pic>
      <p:sp>
        <p:nvSpPr>
          <p:cNvPr id="4" name="Footer Placeholder 3"/>
          <p:cNvSpPr>
            <a:spLocks noGrp="1"/>
          </p:cNvSpPr>
          <p:nvPr>
            <p:ph type="ftr" sz="quarter" idx="11"/>
          </p:nvPr>
        </p:nvSpPr>
        <p:spPr/>
        <p:txBody>
          <a:bodyPr/>
          <a:lstStyle/>
          <a:p>
            <a:r>
              <a:rPr lang="en-IN" smtClean="0"/>
              <a:t>Mrs. Parita Maru, Assistant professor, Dept of OBG Nsg, SNC, SVDU </a:t>
            </a:r>
            <a:endParaRPr lang="en-IN"/>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elancholy abstract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ancholy abstract design slides.potx" id="{0C631111-0761-4095-80FF-907E1270642A}" vid="{4C722CC6-EA24-4B9B-A48E-3EC5DC6964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tf03460530</Template>
  <TotalTime>582</TotalTime>
  <Words>5579</Words>
  <Application>Microsoft Office PowerPoint</Application>
  <PresentationFormat>On-screen Show (4:3)</PresentationFormat>
  <Paragraphs>685</Paragraphs>
  <Slides>69</Slides>
  <Notes>16</Notes>
  <HiddenSlides>28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Algerian</vt:lpstr>
      <vt:lpstr>Arial</vt:lpstr>
      <vt:lpstr>Calibri</vt:lpstr>
      <vt:lpstr>Century Gothic</vt:lpstr>
      <vt:lpstr>Cooper Black</vt:lpstr>
      <vt:lpstr>Melancholy abstract design template</vt:lpstr>
      <vt:lpstr>PowerPoint Presentation</vt:lpstr>
      <vt:lpstr>Altenative modalities of care, alternative system of heaLth and complimentory therapy</vt:lpstr>
      <vt:lpstr> HISTORY  </vt:lpstr>
      <vt:lpstr>PowerPoint Presentation</vt:lpstr>
      <vt:lpstr>PowerPoint Presentation</vt:lpstr>
      <vt:lpstr>Reasons to use alternative therapies: </vt:lpstr>
      <vt:lpstr>Classification </vt:lpstr>
      <vt:lpstr>AYUSH </vt:lpstr>
      <vt:lpstr>AYURVEDA </vt:lpstr>
      <vt:lpstr>indications</vt:lpstr>
      <vt:lpstr>Constitution (Prakriti) and health </vt:lpstr>
      <vt:lpstr>Concept and Principles  </vt:lpstr>
      <vt:lpstr>Types of Treatment  </vt:lpstr>
      <vt:lpstr>YOGA:  </vt:lpstr>
      <vt:lpstr>PowerPoint Presentation</vt:lpstr>
      <vt:lpstr>Unani </vt:lpstr>
      <vt:lpstr>Specialized branches of Unani medicine –   </vt:lpstr>
      <vt:lpstr>7 natural and basic components   </vt:lpstr>
      <vt:lpstr>SIDDHA </vt:lpstr>
      <vt:lpstr>PowerPoint Presentation</vt:lpstr>
      <vt:lpstr>HOMEOPATHIC MEDICINE </vt:lpstr>
      <vt:lpstr>HISTORY</vt:lpstr>
      <vt:lpstr>Preparation of medicine</vt:lpstr>
      <vt:lpstr>TRADITIONAL CHINESE MEDICINE</vt:lpstr>
      <vt:lpstr>NATUROPATHIC MEDICINE</vt:lpstr>
      <vt:lpstr>PowerPoint Presentation</vt:lpstr>
      <vt:lpstr>PowerPoint Presentation</vt:lpstr>
      <vt:lpstr>Non-Invasive Treatment</vt:lpstr>
      <vt:lpstr>AMERICAN INDIAN/NATIVE MEDICINE: </vt:lpstr>
      <vt:lpstr>Mind body intervention</vt:lpstr>
      <vt:lpstr>PowerPoint Presentation</vt:lpstr>
      <vt:lpstr>RELAXATION THERAPY: </vt:lpstr>
      <vt:lpstr>PowerPoint Presentation</vt:lpstr>
      <vt:lpstr>MUSIC THERAPY: </vt:lpstr>
      <vt:lpstr>IMAGERY: </vt:lpstr>
      <vt:lpstr>PowerPoint Presentation</vt:lpstr>
      <vt:lpstr>PowerPoint Presentation</vt:lpstr>
      <vt:lpstr>ART THERAPY   </vt:lpstr>
      <vt:lpstr>PowerPoint Presentation</vt:lpstr>
      <vt:lpstr>BIOFEEDBACK </vt:lpstr>
      <vt:lpstr>LAUGHTER THERAPY: </vt:lpstr>
      <vt:lpstr>PowerPoint Presentation</vt:lpstr>
      <vt:lpstr>PowerPoint Presentation</vt:lpstr>
      <vt:lpstr>  HYPNOSIS </vt:lpstr>
      <vt:lpstr>PowerPoint Presentation</vt:lpstr>
      <vt:lpstr>PowerPoint Presentation</vt:lpstr>
      <vt:lpstr>PowerPoint Presentation</vt:lpstr>
      <vt:lpstr>BIOLOGICALLY BASED THERAPIES </vt:lpstr>
      <vt:lpstr>PowerPoint Presentation</vt:lpstr>
      <vt:lpstr>Apitherapy</vt:lpstr>
      <vt:lpstr>FOOD THERAPY </vt:lpstr>
      <vt:lpstr>PowerPoint Presentation</vt:lpstr>
      <vt:lpstr>4. MANIPULATIVE AND BODY  BASED THERAPIES: </vt:lpstr>
      <vt:lpstr>PowerPoint Presentation</vt:lpstr>
      <vt:lpstr>ACUPRESSURE:  </vt:lpstr>
      <vt:lpstr>  MASSAGE THERAPY  </vt:lpstr>
      <vt:lpstr>AROMATHERAPY:  </vt:lpstr>
      <vt:lpstr>CHIROPRACTIC:</vt:lpstr>
      <vt:lpstr>PowerPoint Presentation</vt:lpstr>
      <vt:lpstr>HYDROTHERAPY: </vt:lpstr>
      <vt:lpstr>PowerPoint Presentation</vt:lpstr>
      <vt:lpstr>POLARITY THERAPY:  </vt:lpstr>
      <vt:lpstr>SHIATSU </vt:lpstr>
      <vt:lpstr>Reiki – energy therapy</vt:lpstr>
      <vt:lpstr>PowerPoint Presentation</vt:lpstr>
      <vt:lpstr>others</vt:lpstr>
      <vt:lpstr>IMPORTANCE OF ALTERNATIVE SYSTEMS OF MEDICINES  </vt:lpstr>
      <vt:lpstr>SALIENT FEATURES OF ALTERNATIVE MODALITIES OF TREATMENT </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Disha</dc:creator>
  <cp:lastModifiedBy>hp</cp:lastModifiedBy>
  <cp:revision>82</cp:revision>
  <dcterms:created xsi:type="dcterms:W3CDTF">2008-07-28T14:34:06Z</dcterms:created>
  <dcterms:modified xsi:type="dcterms:W3CDTF">2020-08-13T09:26:29Z</dcterms:modified>
</cp:coreProperties>
</file>