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9" r:id="rId3"/>
    <p:sldId id="325" r:id="rId4"/>
    <p:sldId id="326" r:id="rId5"/>
    <p:sldId id="260" r:id="rId6"/>
    <p:sldId id="261" r:id="rId7"/>
    <p:sldId id="262" r:id="rId8"/>
    <p:sldId id="263" r:id="rId9"/>
    <p:sldId id="264" r:id="rId10"/>
    <p:sldId id="265" r:id="rId11"/>
    <p:sldId id="328" r:id="rId12"/>
    <p:sldId id="32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23" r:id="rId39"/>
    <p:sldId id="291" r:id="rId40"/>
    <p:sldId id="292" r:id="rId41"/>
    <p:sldId id="295" r:id="rId42"/>
    <p:sldId id="300" r:id="rId43"/>
    <p:sldId id="316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4425D-A459-4300-B252-DE25640F7840}" type="datetimeFigureOut">
              <a:rPr lang="en-US" smtClean="0"/>
              <a:t>13-Aug-20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1839-6304-4516-A2E3-98E774C2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1839-6304-4516-A2E3-98E774C215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1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Mrs. Parita Maru, Assistant professor, Dept of OBG Nsg, SNC, SVDU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BDFFA-934D-419A-BA20-D3AE4D40D49C}" type="datetime1">
              <a:rPr lang="en-US" smtClean="0"/>
              <a:t>13-Aug-20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Berlin Sans FB"/>
                <a:cs typeface="Berlin Sans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Mrs. Parita Maru, Assistant professor, Dept of OBG Nsg, SNC, SVDU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75B4B-6A86-459B-B9B9-178EF4E57290}" type="datetime1">
              <a:rPr lang="en-US" smtClean="0"/>
              <a:t>13-Aug-20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Berlin Sans FB"/>
                <a:cs typeface="Berlin Sans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Mrs. Parita Maru, Assistant professor, Dept of OBG Nsg, SNC, SVDU 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75D0-F4B5-41D6-B415-F56234F56E60}" type="datetime1">
              <a:rPr lang="en-US" smtClean="0"/>
              <a:t>13-Aug-20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F0000"/>
                </a:solidFill>
                <a:latin typeface="Berlin Sans FB"/>
                <a:cs typeface="Berlin Sans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Mrs. Parita Maru, Assistant professor, Dept of OBG Nsg, SNC, SVDU 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3750C-0488-4A07-89DC-0C9B64EF4A0D}" type="datetime1">
              <a:rPr lang="en-US" smtClean="0"/>
              <a:t>13-Aug-20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Mrs. Parita Maru, Assistant professor, Dept of OBG Nsg, SNC, SVDU 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0F18-EFA7-449A-8058-19E693ECB37B}" type="datetime1">
              <a:rPr lang="en-US" smtClean="0"/>
              <a:t>13-Aug-20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1598" y="228345"/>
            <a:ext cx="286080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F0000"/>
                </a:solidFill>
                <a:latin typeface="Berlin Sans FB"/>
                <a:cs typeface="Berlin Sans F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8017" y="1551783"/>
            <a:ext cx="5485765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Mrs. Parita Maru, Assistant professor, Dept of OBG Nsg, SNC, SVDU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C25E-7AC0-4D28-A651-80DF14FF25D2}" type="datetime1">
              <a:rPr lang="en-US" smtClean="0"/>
              <a:t>13-Aug-20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ubtitle 3"/>
          <p:cNvSpPr>
            <a:spLocks noGrp="1"/>
          </p:cNvSpPr>
          <p:nvPr>
            <p:ph type="subTitle" idx="4"/>
          </p:nvPr>
        </p:nvSpPr>
        <p:spPr>
          <a:xfrm>
            <a:off x="5334000" y="4267200"/>
            <a:ext cx="3429000" cy="984885"/>
          </a:xfrm>
        </p:spPr>
        <p:txBody>
          <a:bodyPr/>
          <a:lstStyle/>
          <a:p>
            <a:r>
              <a:rPr lang="en-US" dirty="0" smtClean="0"/>
              <a:t>PREPARED BY:</a:t>
            </a:r>
          </a:p>
          <a:p>
            <a:r>
              <a:rPr lang="en-US" dirty="0" smtClean="0"/>
              <a:t>PARITA JASWAL</a:t>
            </a:r>
          </a:p>
        </p:txBody>
      </p:sp>
      <p:pic>
        <p:nvPicPr>
          <p:cNvPr id="5" name="Picture 4" descr="suv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1752" y="116632"/>
            <a:ext cx="1182736" cy="9168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8900" algn="ctr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9950" y="410972"/>
            <a:ext cx="22364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Etiology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0370" y="1320534"/>
            <a:ext cx="8303260" cy="5074466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FFFF00"/>
                </a:solidFill>
                <a:latin typeface="Arial"/>
                <a:cs typeface="Arial"/>
              </a:rPr>
              <a:t>Acute uncomplicated</a:t>
            </a:r>
            <a:r>
              <a:rPr sz="3000" b="1" spc="-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00"/>
                </a:solidFill>
                <a:latin typeface="Arial"/>
                <a:cs typeface="Arial"/>
              </a:rPr>
              <a:t>UTI: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Escherichia coli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 cause about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80%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UTI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20%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 UTI caused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by-</a:t>
            </a:r>
            <a:endParaRPr sz="2800" dirty="0">
              <a:latin typeface="Arial"/>
              <a:cs typeface="Arial"/>
            </a:endParaRPr>
          </a:p>
          <a:p>
            <a:pPr marL="405765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Gram negative enteric bacteria –</a:t>
            </a: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Klebsiella,</a:t>
            </a:r>
            <a:endParaRPr sz="2800" dirty="0">
              <a:latin typeface="Arial"/>
              <a:cs typeface="Arial"/>
            </a:endParaRPr>
          </a:p>
          <a:p>
            <a:pPr marL="6016625">
              <a:lnSpc>
                <a:spcPct val="100000"/>
              </a:lnSpc>
              <a:spcBef>
                <a:spcPts val="67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Proteus</a:t>
            </a:r>
            <a:endParaRPr sz="2800" dirty="0">
              <a:latin typeface="Arial"/>
              <a:cs typeface="Arial"/>
            </a:endParaRPr>
          </a:p>
          <a:p>
            <a:pPr marL="355600" marR="1183005" indent="147320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Gram positive cocci –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Streptococcus  faecalis</a:t>
            </a:r>
            <a:endParaRPr sz="2800" dirty="0">
              <a:latin typeface="Arial"/>
              <a:cs typeface="Arial"/>
            </a:endParaRPr>
          </a:p>
          <a:p>
            <a:pPr marL="2669540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Staphylococcus</a:t>
            </a:r>
            <a:r>
              <a:rPr sz="28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saprophyticus</a:t>
            </a:r>
            <a:endParaRPr sz="2800" dirty="0">
              <a:latin typeface="Arial"/>
              <a:cs typeface="Arial"/>
            </a:endParaRPr>
          </a:p>
          <a:p>
            <a:pPr marL="355600" marR="16129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S.saprophyticus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– restricted to infections in 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young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sexually active</a:t>
            </a:r>
            <a:r>
              <a:rPr sz="28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women.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4076" y="121920"/>
            <a:ext cx="2289048" cy="2089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304800"/>
            <a:ext cx="23622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83923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4935600" cy="685800"/>
          </a:xfrm>
        </p:spPr>
        <p:txBody>
          <a:bodyPr/>
          <a:lstStyle/>
          <a:p>
            <a:r>
              <a:rPr lang="en-US" sz="3200" dirty="0" smtClean="0"/>
              <a:t>CAUSES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199"/>
            <a:ext cx="7814183" cy="4648201"/>
          </a:xfrm>
        </p:spPr>
        <p:txBody>
          <a:bodyPr/>
          <a:lstStyle/>
          <a:p>
            <a:pPr marL="302260" indent="-274320">
              <a:lnSpc>
                <a:spcPct val="100000"/>
              </a:lnSpc>
              <a:spcBef>
                <a:spcPts val="700"/>
              </a:spcBef>
              <a:buClr>
                <a:srgbClr val="717BA2"/>
              </a:buClr>
              <a:buSzPct val="75000"/>
              <a:buFont typeface="Wingdings"/>
              <a:buChar char=""/>
              <a:tabLst>
                <a:tab pos="302260" algn="l"/>
              </a:tabLst>
            </a:pPr>
            <a:r>
              <a:rPr lang="en-US" sz="2400" spc="-5" dirty="0" smtClean="0"/>
              <a:t>Escherichia coli – 80% of</a:t>
            </a:r>
            <a:r>
              <a:rPr lang="en-US" sz="2400" spc="35" dirty="0" smtClean="0"/>
              <a:t> </a:t>
            </a:r>
            <a:r>
              <a:rPr lang="en-US" sz="2400" spc="-5" dirty="0" smtClean="0"/>
              <a:t>cases</a:t>
            </a:r>
            <a:endParaRPr lang="en-US" sz="2400" dirty="0" smtClean="0"/>
          </a:p>
          <a:p>
            <a:pPr marL="302260" indent="-274320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Wingdings"/>
              <a:buChar char=""/>
              <a:tabLst>
                <a:tab pos="302260" algn="l"/>
              </a:tabLst>
            </a:pPr>
            <a:r>
              <a:rPr lang="en-US" sz="2400" spc="-5" dirty="0" smtClean="0"/>
              <a:t>Gram negative enteric</a:t>
            </a:r>
            <a:r>
              <a:rPr lang="en-US" sz="2400" spc="50" dirty="0" smtClean="0"/>
              <a:t> </a:t>
            </a:r>
            <a:r>
              <a:rPr lang="en-US" sz="2400" spc="-5" dirty="0" smtClean="0"/>
              <a:t>organisms</a:t>
            </a:r>
            <a:endParaRPr lang="en-US" sz="2400" dirty="0" smtClean="0"/>
          </a:p>
          <a:p>
            <a:pPr marL="302260" marR="174625" indent="-274320" algn="just">
              <a:lnSpc>
                <a:spcPct val="100000"/>
              </a:lnSpc>
              <a:spcBef>
                <a:spcPts val="600"/>
              </a:spcBef>
              <a:buClr>
                <a:srgbClr val="717BA2"/>
              </a:buClr>
              <a:buSzPct val="75000"/>
              <a:buFont typeface="Wingdings"/>
              <a:buChar char=""/>
              <a:tabLst>
                <a:tab pos="302260" algn="l"/>
              </a:tabLst>
            </a:pPr>
            <a:r>
              <a:rPr lang="en-US" sz="2400" spc="-5" dirty="0" smtClean="0"/>
              <a:t>Other organisms include Proteus, </a:t>
            </a:r>
            <a:r>
              <a:rPr lang="en-US" sz="2400" dirty="0" smtClean="0"/>
              <a:t>pseudomonas,  </a:t>
            </a:r>
            <a:r>
              <a:rPr lang="en-US" sz="2400" spc="-5" dirty="0" err="1" smtClean="0"/>
              <a:t>klebsiella</a:t>
            </a:r>
            <a:r>
              <a:rPr lang="en-US" sz="2400" spc="-5" dirty="0" smtClean="0"/>
              <a:t>, staphylococcus </a:t>
            </a:r>
            <a:r>
              <a:rPr lang="en-US" sz="2400" spc="-5" dirty="0" err="1" smtClean="0"/>
              <a:t>aureus</a:t>
            </a:r>
            <a:r>
              <a:rPr lang="en-US" sz="2400" spc="-5" dirty="0" smtClean="0"/>
              <a:t>, </a:t>
            </a:r>
            <a:r>
              <a:rPr lang="en-US" sz="2400" spc="-5" dirty="0" err="1" smtClean="0"/>
              <a:t>haemophilus</a:t>
            </a:r>
            <a:r>
              <a:rPr lang="en-US" sz="2400" spc="-5" dirty="0" smtClean="0"/>
              <a:t>  </a:t>
            </a:r>
            <a:r>
              <a:rPr lang="en-US" sz="2400" dirty="0" smtClean="0"/>
              <a:t>etc.</a:t>
            </a:r>
          </a:p>
          <a:p>
            <a:pPr marL="302260" indent="-274320">
              <a:lnSpc>
                <a:spcPct val="100000"/>
              </a:lnSpc>
              <a:spcBef>
                <a:spcPts val="595"/>
              </a:spcBef>
              <a:buClr>
                <a:srgbClr val="717BA2"/>
              </a:buClr>
              <a:buSzPct val="75000"/>
              <a:buFont typeface="Wingdings"/>
              <a:buChar char=""/>
              <a:tabLst>
                <a:tab pos="302260" algn="l"/>
              </a:tabLst>
            </a:pPr>
            <a:r>
              <a:rPr lang="en-US" sz="2400" spc="-5" dirty="0" smtClean="0"/>
              <a:t>Anatomic and physical</a:t>
            </a:r>
            <a:r>
              <a:rPr lang="en-US" sz="2400" spc="30" dirty="0" smtClean="0"/>
              <a:t> </a:t>
            </a:r>
            <a:r>
              <a:rPr lang="en-US" sz="2400" spc="-5" dirty="0" smtClean="0"/>
              <a:t>factors</a:t>
            </a:r>
            <a:endParaRPr lang="en-US" sz="2400" dirty="0" smtClean="0"/>
          </a:p>
          <a:p>
            <a:pPr marL="302260" marR="172720" indent="-274320">
              <a:lnSpc>
                <a:spcPct val="100000"/>
              </a:lnSpc>
              <a:spcBef>
                <a:spcPts val="595"/>
              </a:spcBef>
              <a:buClr>
                <a:srgbClr val="717BA2"/>
              </a:buClr>
              <a:buSzPct val="75000"/>
              <a:buFont typeface="Wingdings"/>
              <a:buChar char=""/>
              <a:tabLst>
                <a:tab pos="302260" algn="l"/>
                <a:tab pos="2025650" algn="l"/>
                <a:tab pos="2602230" algn="l"/>
                <a:tab pos="3733165" algn="l"/>
                <a:tab pos="5103495" algn="l"/>
                <a:tab pos="6072505" algn="l"/>
                <a:tab pos="7776845" algn="l"/>
              </a:tabLst>
            </a:pPr>
            <a:r>
              <a:rPr lang="en-US" sz="2400" spc="-5" dirty="0" smtClean="0"/>
              <a:t>Stru</a:t>
            </a:r>
            <a:r>
              <a:rPr lang="en-US" sz="2400" dirty="0" smtClean="0"/>
              <a:t>c</a:t>
            </a:r>
            <a:r>
              <a:rPr lang="en-US" sz="2400" spc="-5" dirty="0" smtClean="0"/>
              <a:t>tu</a:t>
            </a:r>
            <a:r>
              <a:rPr lang="en-US" sz="2400" dirty="0" smtClean="0"/>
              <a:t>r</a:t>
            </a:r>
            <a:r>
              <a:rPr lang="en-US" sz="2400" spc="-5" dirty="0" smtClean="0"/>
              <a:t>e</a:t>
            </a:r>
            <a:r>
              <a:rPr lang="en-US" sz="2400" dirty="0" smtClean="0"/>
              <a:t>	o</a:t>
            </a:r>
            <a:r>
              <a:rPr lang="en-US" sz="2400" spc="-5" dirty="0" smtClean="0"/>
              <a:t>f</a:t>
            </a:r>
            <a:r>
              <a:rPr lang="en-US" sz="2400" dirty="0" smtClean="0"/>
              <a:t>	</a:t>
            </a:r>
            <a:r>
              <a:rPr lang="en-US" sz="2400" spc="-5" dirty="0" smtClean="0"/>
              <a:t>l</a:t>
            </a:r>
            <a:r>
              <a:rPr lang="en-US" sz="2400" dirty="0" smtClean="0"/>
              <a:t>ow</a:t>
            </a:r>
            <a:r>
              <a:rPr lang="en-US" sz="2400" spc="-5" dirty="0" smtClean="0"/>
              <a:t>er</a:t>
            </a:r>
            <a:r>
              <a:rPr lang="en-US" sz="2400" dirty="0" smtClean="0"/>
              <a:t>	</a:t>
            </a:r>
            <a:r>
              <a:rPr lang="en-US" sz="2400" spc="-5" dirty="0" smtClean="0"/>
              <a:t>u</a:t>
            </a:r>
            <a:r>
              <a:rPr lang="en-US" sz="2400" dirty="0" smtClean="0"/>
              <a:t>r</a:t>
            </a:r>
            <a:r>
              <a:rPr lang="en-US" sz="2400" spc="-5" dirty="0" smtClean="0"/>
              <a:t>i</a:t>
            </a:r>
            <a:r>
              <a:rPr lang="en-US" sz="2400" dirty="0" smtClean="0"/>
              <a:t>n</a:t>
            </a:r>
            <a:r>
              <a:rPr lang="en-US" sz="2400" spc="-5" dirty="0" smtClean="0"/>
              <a:t>a</a:t>
            </a:r>
            <a:r>
              <a:rPr lang="en-US" sz="2400" spc="5" dirty="0" smtClean="0"/>
              <a:t>r</a:t>
            </a:r>
            <a:r>
              <a:rPr lang="en-US" sz="2400" spc="-5" dirty="0" smtClean="0"/>
              <a:t>y</a:t>
            </a:r>
            <a:r>
              <a:rPr lang="en-US" sz="2400" dirty="0" smtClean="0"/>
              <a:t>	</a:t>
            </a:r>
            <a:r>
              <a:rPr lang="en-US" sz="2400" spc="-5" dirty="0" smtClean="0"/>
              <a:t>tr</a:t>
            </a:r>
            <a:r>
              <a:rPr lang="en-US" sz="2400" dirty="0" smtClean="0"/>
              <a:t>a</a:t>
            </a:r>
            <a:r>
              <a:rPr lang="en-US" sz="2400" spc="-5" dirty="0" smtClean="0"/>
              <a:t>ct</a:t>
            </a:r>
            <a:r>
              <a:rPr lang="en-US" sz="2400" dirty="0" smtClean="0"/>
              <a:t>	</a:t>
            </a:r>
            <a:r>
              <a:rPr lang="en-US" sz="2400" spc="-5" dirty="0" smtClean="0"/>
              <a:t>a</a:t>
            </a:r>
            <a:r>
              <a:rPr lang="en-US" sz="2400" dirty="0" smtClean="0"/>
              <a:t>c</a:t>
            </a:r>
            <a:r>
              <a:rPr lang="en-US" sz="2400" spc="-5" dirty="0" smtClean="0"/>
              <a:t>c</a:t>
            </a:r>
            <a:r>
              <a:rPr lang="en-US" sz="2400" dirty="0" smtClean="0"/>
              <a:t>o</a:t>
            </a:r>
            <a:r>
              <a:rPr lang="en-US" sz="2400" spc="-5" dirty="0" smtClean="0"/>
              <a:t>u</a:t>
            </a:r>
            <a:r>
              <a:rPr lang="en-US" sz="2400" dirty="0" smtClean="0"/>
              <a:t>n</a:t>
            </a:r>
            <a:r>
              <a:rPr lang="en-US" sz="2400" spc="-5" dirty="0" smtClean="0"/>
              <a:t>ts</a:t>
            </a:r>
            <a:r>
              <a:rPr lang="en-US" sz="2400" dirty="0" smtClean="0"/>
              <a:t>	</a:t>
            </a:r>
            <a:r>
              <a:rPr lang="en-US" sz="2400" spc="-5" dirty="0" smtClean="0"/>
              <a:t>to  </a:t>
            </a:r>
            <a:r>
              <a:rPr lang="en-US" sz="2400" spc="-5" dirty="0" err="1" smtClean="0"/>
              <a:t>bacteriuria</a:t>
            </a:r>
            <a:r>
              <a:rPr lang="en-US" sz="2400" spc="-5" dirty="0" smtClean="0"/>
              <a:t> in</a:t>
            </a:r>
            <a:r>
              <a:rPr lang="en-US" sz="2400" spc="15" dirty="0" smtClean="0"/>
              <a:t> </a:t>
            </a:r>
            <a:r>
              <a:rPr lang="en-US" sz="2400" spc="-5" dirty="0" smtClean="0"/>
              <a:t>females</a:t>
            </a:r>
            <a:endParaRPr lang="en-US" sz="2400" dirty="0" smtClean="0"/>
          </a:p>
          <a:p>
            <a:pPr marL="301625" marR="172720" indent="-274320">
              <a:lnSpc>
                <a:spcPct val="100000"/>
              </a:lnSpc>
              <a:spcBef>
                <a:spcPts val="600"/>
              </a:spcBef>
              <a:tabLst>
                <a:tab pos="301625" algn="l"/>
                <a:tab pos="1321435" algn="l"/>
                <a:tab pos="2621915" algn="l"/>
                <a:tab pos="3068320" algn="l"/>
                <a:tab pos="4208780" algn="l"/>
                <a:tab pos="5033010" algn="l"/>
                <a:tab pos="6112510" algn="l"/>
                <a:tab pos="6517640" algn="l"/>
                <a:tab pos="6964680" algn="l"/>
              </a:tabLst>
            </a:pPr>
            <a:r>
              <a:rPr lang="en-US" sz="2400" spc="-5" dirty="0" smtClean="0"/>
              <a:t>-	Sho</a:t>
            </a:r>
            <a:r>
              <a:rPr lang="en-US" sz="2400" dirty="0" smtClean="0"/>
              <a:t>r</a:t>
            </a:r>
            <a:r>
              <a:rPr lang="en-US" sz="2400" spc="-5" dirty="0" smtClean="0"/>
              <a:t>t</a:t>
            </a:r>
            <a:r>
              <a:rPr lang="en-US" sz="2400" dirty="0" smtClean="0"/>
              <a:t>	</a:t>
            </a:r>
            <a:r>
              <a:rPr lang="en-US" sz="2400" spc="-5" dirty="0" smtClean="0"/>
              <a:t>u</a:t>
            </a:r>
            <a:r>
              <a:rPr lang="en-US" sz="2400" dirty="0" smtClean="0"/>
              <a:t>re</a:t>
            </a:r>
            <a:r>
              <a:rPr lang="en-US" sz="2400" spc="-5" dirty="0" smtClean="0"/>
              <a:t>th</a:t>
            </a:r>
            <a:r>
              <a:rPr lang="en-US" sz="2400" dirty="0" smtClean="0"/>
              <a:t>r</a:t>
            </a:r>
            <a:r>
              <a:rPr lang="en-US" sz="2400" spc="-5" dirty="0" smtClean="0"/>
              <a:t>a</a:t>
            </a:r>
            <a:r>
              <a:rPr lang="en-US" sz="2400" dirty="0" smtClean="0"/>
              <a:t>	</a:t>
            </a:r>
            <a:r>
              <a:rPr lang="en-US" sz="2400" spc="-5" dirty="0" smtClean="0"/>
              <a:t>in</a:t>
            </a:r>
            <a:r>
              <a:rPr lang="en-US" sz="2400" dirty="0" smtClean="0"/>
              <a:t>	youn</a:t>
            </a:r>
            <a:r>
              <a:rPr lang="en-US" sz="2400" spc="-5" dirty="0" smtClean="0"/>
              <a:t>g</a:t>
            </a:r>
            <a:r>
              <a:rPr lang="en-US" sz="2400" dirty="0" smtClean="0"/>
              <a:t>	</a:t>
            </a:r>
            <a:r>
              <a:rPr lang="en-US" sz="2400" spc="-5" dirty="0" smtClean="0"/>
              <a:t>g</a:t>
            </a:r>
            <a:r>
              <a:rPr lang="en-US" sz="2400" dirty="0" smtClean="0"/>
              <a:t>i</a:t>
            </a:r>
            <a:r>
              <a:rPr lang="en-US" sz="2400" spc="-5" dirty="0" smtClean="0"/>
              <a:t>r</a:t>
            </a:r>
            <a:r>
              <a:rPr lang="en-US" sz="2400" spc="5" dirty="0" smtClean="0"/>
              <a:t>l</a:t>
            </a:r>
            <a:r>
              <a:rPr lang="en-US" sz="2400" spc="-5" dirty="0" smtClean="0"/>
              <a:t>s</a:t>
            </a:r>
            <a:r>
              <a:rPr lang="en-US" sz="2400" dirty="0" smtClean="0"/>
              <a:t>	</a:t>
            </a:r>
            <a:r>
              <a:rPr lang="en-US" sz="2400" spc="-5" dirty="0" smtClean="0"/>
              <a:t>(</a:t>
            </a:r>
            <a:r>
              <a:rPr lang="en-US" sz="2400" dirty="0" smtClean="0"/>
              <a:t>2</a:t>
            </a:r>
            <a:r>
              <a:rPr lang="en-US" sz="2400" spc="-5" dirty="0" smtClean="0"/>
              <a:t>cm)</a:t>
            </a:r>
            <a:r>
              <a:rPr lang="en-US" sz="2400" dirty="0" smtClean="0"/>
              <a:t>	</a:t>
            </a:r>
            <a:r>
              <a:rPr lang="en-US" sz="2400" spc="-5" dirty="0" smtClean="0"/>
              <a:t>&amp; imma</a:t>
            </a:r>
            <a:r>
              <a:rPr lang="en-US" sz="2400" spc="5" dirty="0" smtClean="0"/>
              <a:t>t</a:t>
            </a:r>
            <a:r>
              <a:rPr lang="en-US" sz="2400" spc="-5" dirty="0" smtClean="0"/>
              <a:t>u</a:t>
            </a:r>
            <a:r>
              <a:rPr lang="en-US" sz="2400" dirty="0" smtClean="0"/>
              <a:t>r</a:t>
            </a:r>
            <a:r>
              <a:rPr lang="en-US" sz="2400" spc="-5" dirty="0" smtClean="0"/>
              <a:t>e  women</a:t>
            </a:r>
            <a:r>
              <a:rPr lang="en-US" sz="2400" spc="375" dirty="0" smtClean="0"/>
              <a:t> </a:t>
            </a:r>
            <a:r>
              <a:rPr lang="en-US" sz="2400" spc="-5" dirty="0" smtClean="0"/>
              <a:t>(4cm)</a:t>
            </a:r>
            <a:r>
              <a:rPr lang="en-US" sz="2400" spc="365" dirty="0" smtClean="0"/>
              <a:t> </a:t>
            </a:r>
            <a:r>
              <a:rPr lang="en-US" sz="2400" spc="-5" dirty="0" smtClean="0"/>
              <a:t>provides</a:t>
            </a:r>
            <a:r>
              <a:rPr lang="en-US" sz="2400" spc="375" dirty="0" smtClean="0"/>
              <a:t> </a:t>
            </a:r>
            <a:r>
              <a:rPr lang="en-US" sz="2400" spc="-5" dirty="0" smtClean="0"/>
              <a:t>pathway</a:t>
            </a:r>
            <a:r>
              <a:rPr lang="en-US" sz="2400" spc="375" dirty="0" smtClean="0"/>
              <a:t> </a:t>
            </a:r>
            <a:r>
              <a:rPr lang="en-US" sz="2400" spc="-5" dirty="0" smtClean="0"/>
              <a:t>for</a:t>
            </a:r>
            <a:r>
              <a:rPr lang="en-US" sz="2400" spc="365" dirty="0" smtClean="0"/>
              <a:t> </a:t>
            </a:r>
            <a:r>
              <a:rPr lang="en-US" sz="2400" spc="-5" dirty="0" smtClean="0"/>
              <a:t>organism</a:t>
            </a:r>
            <a:r>
              <a:rPr lang="en-US" sz="2400" spc="380" dirty="0" smtClean="0"/>
              <a:t> </a:t>
            </a:r>
            <a:r>
              <a:rPr lang="en-US" sz="2400" spc="-5" dirty="0" smtClean="0"/>
              <a:t>to </a:t>
            </a:r>
            <a:r>
              <a:rPr lang="en-US" sz="2400" u="dash" spc="-5" dirty="0" smtClean="0"/>
              <a:t>invade</a:t>
            </a:r>
            <a:endParaRPr lang="en-US" sz="240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smtClean="0"/>
              <a:t>Mrs. Parita Maru, Assistant professor, Dept of OBG Nsg,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345"/>
            <a:ext cx="5867400" cy="696594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FF3300"/>
                </a:solidFill>
              </a:rPr>
              <a:t>(</a:t>
            </a:r>
            <a:r>
              <a:rPr lang="en-US" altLang="en-US" b="1" dirty="0">
                <a:solidFill>
                  <a:srgbClr val="FF3300"/>
                </a:solidFill>
              </a:rPr>
              <a:t>UTI</a:t>
            </a:r>
            <a:r>
              <a:rPr lang="en-US" altLang="en-US" b="1" dirty="0" smtClean="0">
                <a:solidFill>
                  <a:srgbClr val="FF3300"/>
                </a:solidFill>
              </a:rPr>
              <a:t>) </a:t>
            </a:r>
            <a:r>
              <a:rPr lang="en-US" altLang="en-US" dirty="0" err="1" smtClean="0">
                <a:solidFill>
                  <a:schemeClr val="bg1"/>
                </a:solidFill>
              </a:rPr>
              <a:t>Pathophysiology</a:t>
            </a: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229599" cy="495299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</a:rPr>
              <a:t>Pathogens </a:t>
            </a:r>
            <a:r>
              <a:rPr lang="en-US" altLang="en-US" sz="2400" b="1" dirty="0">
                <a:solidFill>
                  <a:schemeClr val="bg1"/>
                </a:solidFill>
              </a:rPr>
              <a:t>which have colonized urethra, vagina, or </a:t>
            </a:r>
            <a:r>
              <a:rPr lang="en-US" altLang="en-US" sz="2400" b="1" dirty="0" err="1">
                <a:solidFill>
                  <a:schemeClr val="bg1"/>
                </a:solidFill>
              </a:rPr>
              <a:t>perineal</a:t>
            </a:r>
            <a:r>
              <a:rPr lang="en-US" altLang="en-US" sz="2400" b="1" dirty="0">
                <a:solidFill>
                  <a:schemeClr val="bg1"/>
                </a:solidFill>
              </a:rPr>
              <a:t> area enter urinary tract by ascending mucous membranes of </a:t>
            </a:r>
            <a:r>
              <a:rPr lang="en-US" altLang="en-US" sz="2400" b="1" dirty="0" err="1">
                <a:solidFill>
                  <a:schemeClr val="bg1"/>
                </a:solidFill>
              </a:rPr>
              <a:t>perineal</a:t>
            </a:r>
            <a:r>
              <a:rPr lang="en-US" altLang="en-US" sz="2400" b="1" dirty="0">
                <a:solidFill>
                  <a:schemeClr val="bg1"/>
                </a:solidFill>
              </a:rPr>
              <a:t> area into lower urinary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tract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</a:rPr>
              <a:t>Bacteria </a:t>
            </a:r>
            <a:r>
              <a:rPr lang="en-US" altLang="en-US" sz="2400" b="1" dirty="0">
                <a:solidFill>
                  <a:schemeClr val="bg1"/>
                </a:solidFill>
              </a:rPr>
              <a:t>can ascend from bladder to infect the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   kidneys</a:t>
            </a:r>
            <a:endParaRPr lang="en-US" altLang="en-US" sz="24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</a:rPr>
              <a:t>Classifications </a:t>
            </a:r>
            <a:r>
              <a:rPr lang="en-US" altLang="en-US" sz="2400" b="1" dirty="0">
                <a:solidFill>
                  <a:schemeClr val="bg1"/>
                </a:solidFill>
              </a:rPr>
              <a:t>of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infections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</a:rPr>
              <a:t>Lower </a:t>
            </a:r>
            <a:r>
              <a:rPr lang="en-US" altLang="en-US" sz="2400" b="1" dirty="0">
                <a:solidFill>
                  <a:schemeClr val="bg1"/>
                </a:solidFill>
              </a:rPr>
              <a:t>urinary tract infections:  </a:t>
            </a:r>
            <a:r>
              <a:rPr lang="en-US" altLang="en-US" sz="2400" b="1" dirty="0" err="1">
                <a:solidFill>
                  <a:schemeClr val="bg1"/>
                </a:solidFill>
              </a:rPr>
              <a:t>urethritis</a:t>
            </a:r>
            <a:r>
              <a:rPr lang="en-US" altLang="en-US" sz="2400" b="1" dirty="0">
                <a:solidFill>
                  <a:schemeClr val="bg1"/>
                </a:solidFill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</a:rPr>
              <a:t>prostatitis</a:t>
            </a:r>
            <a:r>
              <a:rPr lang="en-US" altLang="en-US" sz="2400" b="1" dirty="0">
                <a:solidFill>
                  <a:schemeClr val="bg1"/>
                </a:solidFill>
              </a:rPr>
              <a:t>,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cystitis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sz="2400" b="1" dirty="0" smtClean="0">
                <a:solidFill>
                  <a:schemeClr val="bg1"/>
                </a:solidFill>
              </a:rPr>
              <a:t>Upper </a:t>
            </a:r>
            <a:r>
              <a:rPr lang="en-US" altLang="en-US" sz="2400" b="1" dirty="0">
                <a:solidFill>
                  <a:schemeClr val="bg1"/>
                </a:solidFill>
              </a:rPr>
              <a:t>urinary tract infection: </a:t>
            </a:r>
            <a:r>
              <a:rPr lang="en-US" altLang="en-US" sz="2400" b="1" dirty="0" err="1">
                <a:solidFill>
                  <a:schemeClr val="bg1"/>
                </a:solidFill>
              </a:rPr>
              <a:t>pyelonephritis</a:t>
            </a:r>
            <a:r>
              <a:rPr lang="en-US" altLang="en-US" sz="2400" b="1" dirty="0">
                <a:solidFill>
                  <a:schemeClr val="bg1"/>
                </a:solidFill>
              </a:rPr>
              <a:t> (inflammation of kidney and renal pelvis)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1501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249427"/>
            <a:ext cx="33629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Complicated</a:t>
            </a:r>
            <a:r>
              <a:rPr sz="3200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UTI: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337817"/>
            <a:ext cx="764285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  <a:tab pos="7372984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Pseudo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as</a:t>
            </a:r>
            <a:r>
              <a:rPr sz="2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rugin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28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robac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er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&amp;  Serratia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2789047"/>
            <a:ext cx="810768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3053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Isolated in hospital acquired infections and  catheter associated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UTI.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"/>
            </a:pPr>
            <a:endParaRPr sz="3500">
              <a:latin typeface="Times New Roman"/>
              <a:cs typeface="Times New Roman"/>
            </a:endParaRPr>
          </a:p>
          <a:p>
            <a:pPr marL="453390" indent="-440690">
              <a:lnSpc>
                <a:spcPct val="100000"/>
              </a:lnSpc>
              <a:buClr>
                <a:srgbClr val="FFFF00"/>
              </a:buClr>
              <a:buFont typeface="Wingdings"/>
              <a:buChar char=""/>
              <a:tabLst>
                <a:tab pos="452755" algn="l"/>
                <a:tab pos="454025" algn="l"/>
                <a:tab pos="2033270" algn="l"/>
                <a:tab pos="2547620" algn="l"/>
                <a:tab pos="4126229" algn="l"/>
                <a:tab pos="630047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Viruses	-	Rubella,	Mumps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and	HIV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Font typeface="Wingdings"/>
              <a:buChar char=""/>
              <a:tabLst>
                <a:tab pos="527685" algn="l"/>
                <a:tab pos="528320" algn="l"/>
                <a:tab pos="1789430" algn="l"/>
                <a:tab pos="2303145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Fungi	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-	Candida, Histoplasma</a:t>
            </a:r>
            <a:r>
              <a:rPr sz="2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capsulatum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453390" indent="-440690">
              <a:lnSpc>
                <a:spcPct val="100000"/>
              </a:lnSpc>
              <a:buFont typeface="Wingdings"/>
              <a:buChar char=""/>
              <a:tabLst>
                <a:tab pos="452755" algn="l"/>
                <a:tab pos="454025" algn="l"/>
                <a:tab pos="2368550" algn="l"/>
                <a:tab pos="288099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Protozoa	-	T. vaginalis, S.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haematobium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4817" y="395681"/>
            <a:ext cx="3525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143000"/>
            <a:ext cx="7325995" cy="5027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4 routes of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bacterial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entry to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urinary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tract.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 marL="1384300" lvl="1" indent="-457200">
              <a:lnSpc>
                <a:spcPct val="100000"/>
              </a:lnSpc>
              <a:buAutoNum type="arabicParenR"/>
              <a:tabLst>
                <a:tab pos="138493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Ascending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endParaRPr sz="2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AutoNum type="arabicParenR"/>
            </a:pPr>
            <a:endParaRPr sz="4050" dirty="0">
              <a:latin typeface="Times New Roman"/>
              <a:cs typeface="Times New Roman"/>
            </a:endParaRPr>
          </a:p>
          <a:p>
            <a:pPr marL="1384300" lvl="1" indent="-457200">
              <a:lnSpc>
                <a:spcPct val="100000"/>
              </a:lnSpc>
              <a:buAutoNum type="arabicParenR"/>
              <a:tabLst>
                <a:tab pos="138493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Blood borne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spread</a:t>
            </a:r>
            <a:endParaRPr sz="2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AutoNum type="arabicParenR"/>
            </a:pPr>
            <a:endParaRPr sz="4050" dirty="0">
              <a:latin typeface="Times New Roman"/>
              <a:cs typeface="Times New Roman"/>
            </a:endParaRPr>
          </a:p>
          <a:p>
            <a:pPr marL="1384300" lvl="1" indent="-457200">
              <a:lnSpc>
                <a:spcPct val="100000"/>
              </a:lnSpc>
              <a:buAutoNum type="arabicParenR"/>
              <a:tabLst>
                <a:tab pos="138493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Lymphatogenous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spread</a:t>
            </a:r>
            <a:endParaRPr sz="2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AutoNum type="arabicParenR"/>
            </a:pPr>
            <a:endParaRPr sz="4050" dirty="0">
              <a:latin typeface="Times New Roman"/>
              <a:cs typeface="Times New Roman"/>
            </a:endParaRPr>
          </a:p>
          <a:p>
            <a:pPr marL="1384300" lvl="1" indent="-457200">
              <a:lnSpc>
                <a:spcPct val="100000"/>
              </a:lnSpc>
              <a:buAutoNum type="arabicParenR"/>
              <a:tabLst>
                <a:tab pos="138493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Direct extension from other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organs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47925" y="2466975"/>
            <a:ext cx="4238625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152247"/>
            <a:ext cx="8111490" cy="284543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Ascending</a:t>
            </a:r>
            <a:r>
              <a:rPr sz="3200" b="1" i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Infection:</a:t>
            </a:r>
            <a:endParaRPr sz="3200">
              <a:latin typeface="Arial"/>
              <a:cs typeface="Arial"/>
            </a:endParaRPr>
          </a:p>
          <a:p>
            <a:pPr marL="1266825" lvl="1" indent="-33972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1266825" algn="l"/>
                <a:tab pos="126746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most common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route.</a:t>
            </a:r>
            <a:endParaRPr sz="32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11563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organisms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ascend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urethra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endParaRPr sz="32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bladder.</a:t>
            </a:r>
            <a:endParaRPr sz="3200">
              <a:latin typeface="Arial"/>
              <a:cs typeface="Arial"/>
            </a:endParaRPr>
          </a:p>
          <a:p>
            <a:pPr marL="193040" algn="ctr">
              <a:lnSpc>
                <a:spcPct val="100000"/>
              </a:lnSpc>
              <a:spcBef>
                <a:spcPts val="1650"/>
              </a:spcBef>
            </a:pPr>
            <a:r>
              <a:rPr sz="2400" b="1" spc="-5" dirty="0">
                <a:latin typeface="Arial"/>
                <a:cs typeface="Arial"/>
              </a:rPr>
              <a:t>organism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76525" y="3286125"/>
            <a:ext cx="4333875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4325" y="5438775"/>
            <a:ext cx="3781425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14725" y="4391025"/>
            <a:ext cx="4086225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86200" y="3276600"/>
            <a:ext cx="2367915" cy="2752677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77165" marR="806450" indent="156845">
              <a:lnSpc>
                <a:spcPts val="1870"/>
              </a:lnSpc>
              <a:spcBef>
                <a:spcPts val="405"/>
              </a:spcBef>
            </a:pPr>
            <a:r>
              <a:rPr sz="1800" b="1" spc="-5" dirty="0">
                <a:latin typeface="Arial"/>
                <a:cs typeface="Arial"/>
              </a:rPr>
              <a:t>Colonize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  perineal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00" b="1" spc="-5" dirty="0">
                <a:latin typeface="Arial"/>
                <a:cs typeface="Arial"/>
              </a:rPr>
              <a:t>periurethral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areas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Times New Roman"/>
              <a:cs typeface="Times New Roman"/>
            </a:endParaRPr>
          </a:p>
          <a:p>
            <a:pPr marL="1149350" marR="161290" indent="-55244">
              <a:lnSpc>
                <a:spcPts val="1860"/>
              </a:lnSpc>
              <a:spcBef>
                <a:spcPts val="5"/>
              </a:spcBef>
            </a:pPr>
            <a:r>
              <a:rPr sz="1800" b="1" spc="-15" dirty="0">
                <a:latin typeface="Arial"/>
                <a:cs typeface="Arial"/>
              </a:rPr>
              <a:t>Ascend </a:t>
            </a:r>
            <a:r>
              <a:rPr sz="1800" b="1" dirty="0">
                <a:latin typeface="Arial"/>
                <a:cs typeface="Arial"/>
              </a:rPr>
              <a:t>to  </a:t>
            </a:r>
            <a:r>
              <a:rPr sz="1800" b="1" spc="-15">
                <a:latin typeface="Arial"/>
                <a:cs typeface="Arial"/>
              </a:rPr>
              <a:t>bladder</a:t>
            </a:r>
            <a:r>
              <a:rPr sz="1800" b="1" spc="-15" smtClean="0">
                <a:latin typeface="Arial"/>
                <a:cs typeface="Arial"/>
              </a:rPr>
              <a:t>,</a:t>
            </a:r>
            <a:r>
              <a:rPr lang="en-US" sz="1800" b="1" spc="-15" dirty="0" smtClean="0">
                <a:latin typeface="Arial"/>
                <a:cs typeface="Arial"/>
              </a:rPr>
              <a:t> kidney</a:t>
            </a:r>
            <a:endParaRPr sz="1800">
              <a:latin typeface="Arial"/>
              <a:cs typeface="Arial"/>
            </a:endParaRPr>
          </a:p>
          <a:p>
            <a:pPr marR="29209" algn="r">
              <a:lnSpc>
                <a:spcPct val="100000"/>
              </a:lnSpc>
              <a:spcBef>
                <a:spcPts val="420"/>
              </a:spcBef>
            </a:pPr>
            <a:endParaRPr sz="1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060"/>
              </a:spcBef>
            </a:pPr>
            <a:r>
              <a:rPr sz="1600" b="1" spc="-5" dirty="0">
                <a:latin typeface="Arial"/>
                <a:cs typeface="Arial"/>
              </a:rPr>
              <a:t>UTI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48375" y="2962275"/>
            <a:ext cx="666750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29375" y="4076700"/>
            <a:ext cx="66675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10375" y="5067300"/>
            <a:ext cx="66675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401777"/>
            <a:ext cx="3662045" cy="4806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Hematogenous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spread: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borne</a:t>
            </a:r>
            <a:endParaRPr sz="32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spread to</a:t>
            </a:r>
            <a:r>
              <a:rPr sz="3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kidneys.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355600" marR="273685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Occurs in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bacteraemia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mostly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S.aureus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5591" y="164590"/>
            <a:ext cx="4602479" cy="6583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228600"/>
            <a:ext cx="44196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00550" y="209550"/>
            <a:ext cx="4457700" cy="6438900"/>
          </a:xfrm>
          <a:custGeom>
            <a:avLst/>
            <a:gdLst/>
            <a:ahLst/>
            <a:cxnLst/>
            <a:rect l="l" t="t" r="r" b="b"/>
            <a:pathLst>
              <a:path w="4457700" h="6438900">
                <a:moveTo>
                  <a:pt x="0" y="6438900"/>
                </a:moveTo>
                <a:lnTo>
                  <a:pt x="4457700" y="6438900"/>
                </a:lnTo>
                <a:lnTo>
                  <a:pt x="4457700" y="0"/>
                </a:lnTo>
                <a:lnTo>
                  <a:pt x="0" y="0"/>
                </a:lnTo>
                <a:lnTo>
                  <a:pt x="0" y="6438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381039"/>
            <a:ext cx="8249920" cy="558673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5" dirty="0">
                <a:solidFill>
                  <a:srgbClr val="FFFF00"/>
                </a:solidFill>
                <a:latin typeface="Arial"/>
                <a:cs typeface="Arial"/>
              </a:rPr>
              <a:t>Lymphatogenous</a:t>
            </a:r>
            <a:r>
              <a:rPr sz="3200" b="1" i="1" spc="-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FF00"/>
                </a:solidFill>
                <a:latin typeface="Arial"/>
                <a:cs typeface="Arial"/>
              </a:rPr>
              <a:t>spread:</a:t>
            </a:r>
            <a:endParaRPr sz="3200">
              <a:latin typeface="Arial"/>
              <a:cs typeface="Arial"/>
            </a:endParaRPr>
          </a:p>
          <a:p>
            <a:pPr marL="1155700" marR="952500" lvl="1" indent="-228600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11563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Men- through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rectal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colonic  lymphatic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vessels to prostrate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and  bladder.</a:t>
            </a:r>
            <a:endParaRPr sz="3200">
              <a:latin typeface="Arial"/>
              <a:cs typeface="Arial"/>
            </a:endParaRPr>
          </a:p>
          <a:p>
            <a:pPr marL="1155700" marR="5080" lvl="1" indent="-228600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11563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Women- through periuterine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lymphatics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urinary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tract.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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Direct </a:t>
            </a:r>
            <a:r>
              <a:rPr sz="3200" b="1" i="1" spc="-5" dirty="0">
                <a:solidFill>
                  <a:srgbClr val="FFFF00"/>
                </a:solidFill>
                <a:latin typeface="Arial"/>
                <a:cs typeface="Arial"/>
              </a:rPr>
              <a:t>extension </a:t>
            </a: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from other</a:t>
            </a:r>
            <a:r>
              <a:rPr sz="3200" b="1" i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FF00"/>
                </a:solidFill>
                <a:latin typeface="Arial"/>
                <a:cs typeface="Arial"/>
              </a:rPr>
              <a:t>organs:</a:t>
            </a:r>
            <a:endParaRPr sz="32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11563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Pelvic inflammatory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diseases</a:t>
            </a:r>
            <a:endParaRPr sz="32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11563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Genito-urinary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tract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fistulas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35458"/>
            <a:ext cx="8275955" cy="624522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3000" b="1" i="1" spc="-5" dirty="0">
                <a:solidFill>
                  <a:srgbClr val="FFFF00"/>
                </a:solidFill>
                <a:latin typeface="Arial"/>
                <a:cs typeface="Arial"/>
              </a:rPr>
              <a:t> organism</a:t>
            </a:r>
            <a:r>
              <a:rPr sz="3000" b="1" spc="-5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marL="756285" marR="401955" lvl="1" indent="-286385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756920" algn="l"/>
              </a:tabLst>
            </a:pP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E.coli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many strains present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few 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3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infection.</a:t>
            </a:r>
            <a:endParaRPr sz="3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"/>
            </a:pPr>
            <a:endParaRPr sz="43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"/>
              <a:tabLst>
                <a:tab pos="756920" algn="l"/>
              </a:tabLst>
            </a:pPr>
            <a:r>
              <a:rPr sz="3000" b="1" spc="-5" dirty="0">
                <a:solidFill>
                  <a:srgbClr val="92D050"/>
                </a:solidFill>
                <a:latin typeface="Arial"/>
                <a:cs typeface="Arial"/>
              </a:rPr>
              <a:t>Virulence factors:</a:t>
            </a:r>
            <a:endParaRPr sz="3000">
              <a:latin typeface="Arial"/>
              <a:cs typeface="Arial"/>
            </a:endParaRPr>
          </a:p>
          <a:p>
            <a:pPr marL="1155700" lvl="2" indent="-1651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156337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fimbriae</a:t>
            </a:r>
            <a:endParaRPr sz="3000">
              <a:latin typeface="Arial"/>
              <a:cs typeface="Arial"/>
            </a:endParaRPr>
          </a:p>
          <a:p>
            <a:pPr marL="1155700" lvl="2" indent="-1651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156337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resistance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serum bactericidal</a:t>
            </a:r>
            <a:r>
              <a:rPr sz="3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3000">
              <a:latin typeface="Arial"/>
              <a:cs typeface="Arial"/>
            </a:endParaRPr>
          </a:p>
          <a:p>
            <a:pPr marL="1155700" marR="5080">
              <a:lnSpc>
                <a:spcPct val="100000"/>
              </a:lnSpc>
            </a:pP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;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increased amounts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capsular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K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antigen  activity</a:t>
            </a:r>
            <a:endParaRPr sz="3000">
              <a:latin typeface="Arial"/>
              <a:cs typeface="Arial"/>
            </a:endParaRPr>
          </a:p>
          <a:p>
            <a:pPr marL="1155700" lvl="2" indent="-16510">
              <a:lnSpc>
                <a:spcPct val="100000"/>
              </a:lnSpc>
              <a:spcBef>
                <a:spcPts val="720"/>
              </a:spcBef>
              <a:buAutoNum type="arabicPeriod" startAt="3"/>
              <a:tabLst>
                <a:tab pos="156337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toxin production</a:t>
            </a:r>
            <a:endParaRPr sz="3000">
              <a:latin typeface="Arial"/>
              <a:cs typeface="Arial"/>
            </a:endParaRPr>
          </a:p>
          <a:p>
            <a:pPr marL="1155700" marR="295910" lvl="2" indent="-16510">
              <a:lnSpc>
                <a:spcPct val="100000"/>
              </a:lnSpc>
              <a:spcBef>
                <a:spcPts val="720"/>
              </a:spcBef>
              <a:buAutoNum type="arabicPeriod" startAt="3"/>
              <a:tabLst>
                <a:tab pos="1563370" algn="l"/>
              </a:tabLst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urease enzyme (proteus  sps)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275" y="227075"/>
            <a:ext cx="8537448" cy="6097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857" y="215900"/>
            <a:ext cx="3037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Introduction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1090930"/>
            <a:ext cx="3923665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Symptomatic </a:t>
            </a:r>
            <a:r>
              <a:rPr sz="28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presence of micro  organisms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the  urinary tract</a:t>
            </a:r>
            <a:endParaRPr sz="2800">
              <a:latin typeface="Arial"/>
              <a:cs typeface="Arial"/>
            </a:endParaRPr>
          </a:p>
          <a:p>
            <a:pPr marL="355600" marR="92710" indent="147320">
              <a:lnSpc>
                <a:spcPct val="100000"/>
              </a:lnSpc>
              <a:spcBef>
                <a:spcPts val="67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i.e.,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kidney,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ureters,  bladder and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urethra.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4846701"/>
            <a:ext cx="307721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Associated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 inflammation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of  urinary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tract.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914400"/>
            <a:ext cx="37338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475" y="228600"/>
            <a:ext cx="8356092" cy="6099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8428" y="3608959"/>
            <a:ext cx="248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Vesiculourethral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reflux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83923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70763"/>
            <a:ext cx="8229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UTI </a:t>
            </a:r>
            <a:r>
              <a:rPr sz="3600" dirty="0"/>
              <a:t>– </a:t>
            </a:r>
            <a:r>
              <a:rPr sz="3600" spc="-5" dirty="0"/>
              <a:t>RISK</a:t>
            </a:r>
            <a:r>
              <a:rPr sz="3600" spc="-100" dirty="0"/>
              <a:t> </a:t>
            </a:r>
            <a:r>
              <a:rPr sz="3600" dirty="0"/>
              <a:t>FACTORS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084834"/>
            <a:ext cx="8156575" cy="54584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425"/>
              </a:spcBef>
              <a:buAutoNum type="arabicPeriod"/>
              <a:tabLst>
                <a:tab pos="527685" algn="l"/>
                <a:tab pos="528320" algn="l"/>
                <a:tab pos="1898014" algn="l"/>
              </a:tabLst>
            </a:pPr>
            <a:r>
              <a:rPr sz="2700" b="1" i="1" spc="-5" dirty="0">
                <a:solidFill>
                  <a:srgbClr val="FFFF00"/>
                </a:solidFill>
                <a:latin typeface="Arial"/>
                <a:cs typeface="Arial"/>
              </a:rPr>
              <a:t>Aging:	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diabetes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mellitus</a:t>
            </a:r>
            <a:endParaRPr sz="2700">
              <a:latin typeface="Arial"/>
              <a:cs typeface="Arial"/>
            </a:endParaRPr>
          </a:p>
          <a:p>
            <a:pPr marL="1743710">
              <a:lnSpc>
                <a:spcPct val="100000"/>
              </a:lnSpc>
              <a:spcBef>
                <a:spcPts val="325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urine retention</a:t>
            </a:r>
            <a:endParaRPr sz="2700">
              <a:latin typeface="Arial"/>
              <a:cs typeface="Arial"/>
            </a:endParaRPr>
          </a:p>
          <a:p>
            <a:pPr marL="1743710">
              <a:lnSpc>
                <a:spcPct val="100000"/>
              </a:lnSpc>
              <a:spcBef>
                <a:spcPts val="325"/>
              </a:spcBef>
            </a:pP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impaired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immune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50">
              <a:latin typeface="Times New Roman"/>
              <a:cs typeface="Times New Roman"/>
            </a:endParaRPr>
          </a:p>
          <a:p>
            <a:pPr marL="487680" indent="-474980">
              <a:lnSpc>
                <a:spcPct val="100000"/>
              </a:lnSpc>
              <a:buAutoNum type="arabicPeriod" startAt="2"/>
              <a:tabLst>
                <a:tab pos="487680" algn="l"/>
                <a:tab pos="488315" algn="l"/>
                <a:tab pos="2164715" algn="l"/>
              </a:tabLst>
            </a:pPr>
            <a:r>
              <a:rPr sz="2700" b="1" i="1" spc="-5" dirty="0">
                <a:solidFill>
                  <a:srgbClr val="FFFF00"/>
                </a:solidFill>
                <a:latin typeface="Arial"/>
                <a:cs typeface="Arial"/>
              </a:rPr>
              <a:t>Females</a:t>
            </a:r>
            <a:r>
              <a:rPr sz="2700" b="1" spc="-5" dirty="0">
                <a:solidFill>
                  <a:srgbClr val="FFFF00"/>
                </a:solidFill>
                <a:latin typeface="Arial"/>
                <a:cs typeface="Arial"/>
              </a:rPr>
              <a:t>:	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shorter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urethra</a:t>
            </a:r>
            <a:endParaRPr sz="2700">
              <a:latin typeface="Arial"/>
              <a:cs typeface="Arial"/>
            </a:endParaRPr>
          </a:p>
          <a:p>
            <a:pPr marL="1915795">
              <a:lnSpc>
                <a:spcPct val="100000"/>
              </a:lnSpc>
              <a:spcBef>
                <a:spcPts val="32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sexual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intercourse</a:t>
            </a:r>
            <a:endParaRPr sz="2700">
              <a:latin typeface="Arial"/>
              <a:cs typeface="Arial"/>
            </a:endParaRPr>
          </a:p>
          <a:p>
            <a:pPr marL="1915795">
              <a:lnSpc>
                <a:spcPct val="100000"/>
              </a:lnSpc>
              <a:spcBef>
                <a:spcPts val="325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contraceptives</a:t>
            </a:r>
            <a:endParaRPr sz="2700">
              <a:latin typeface="Arial"/>
              <a:cs typeface="Arial"/>
            </a:endParaRPr>
          </a:p>
          <a:p>
            <a:pPr marL="1915795">
              <a:lnSpc>
                <a:spcPct val="100000"/>
              </a:lnSpc>
              <a:spcBef>
                <a:spcPts val="32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incomplete bladder emptying 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7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50">
              <a:latin typeface="Times New Roman"/>
              <a:cs typeface="Times New Roman"/>
            </a:endParaRPr>
          </a:p>
          <a:p>
            <a:pPr marL="487045" indent="-474345">
              <a:lnSpc>
                <a:spcPct val="100000"/>
              </a:lnSpc>
              <a:buAutoNum type="arabicPeriod" startAt="3"/>
              <a:tabLst>
                <a:tab pos="487045" algn="l"/>
                <a:tab pos="487680" algn="l"/>
                <a:tab pos="1745614" algn="l"/>
              </a:tabLst>
            </a:pPr>
            <a:r>
              <a:rPr sz="2700" b="1" i="1" spc="-5" dirty="0">
                <a:solidFill>
                  <a:srgbClr val="FFFF00"/>
                </a:solidFill>
                <a:latin typeface="Arial"/>
                <a:cs typeface="Arial"/>
              </a:rPr>
              <a:t>Males</a:t>
            </a:r>
            <a:r>
              <a:rPr sz="2700" b="1" spc="-5" dirty="0">
                <a:solidFill>
                  <a:srgbClr val="FFFF00"/>
                </a:solidFill>
                <a:latin typeface="Arial"/>
                <a:cs typeface="Arial"/>
              </a:rPr>
              <a:t>:	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prostatic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hypertrophy</a:t>
            </a:r>
            <a:endParaRPr sz="2700">
              <a:latin typeface="Arial"/>
              <a:cs typeface="Arial"/>
            </a:endParaRPr>
          </a:p>
          <a:p>
            <a:pPr marL="1631314" marR="3564890">
              <a:lnSpc>
                <a:spcPct val="110000"/>
              </a:lnSpc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bacterial</a:t>
            </a:r>
            <a:r>
              <a:rPr sz="2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prostatis  age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838" y="423113"/>
            <a:ext cx="66567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UTI-CLINICAL</a:t>
            </a:r>
            <a:r>
              <a:rPr sz="3600" spc="-30" dirty="0"/>
              <a:t> </a:t>
            </a:r>
            <a:r>
              <a:rPr sz="3600" dirty="0"/>
              <a:t>PRESENTATION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849882"/>
            <a:ext cx="7557134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Clinical manifestations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depending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on  site of</a:t>
            </a:r>
            <a:r>
              <a:rPr sz="3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093845"/>
            <a:ext cx="7557134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Clinical manifestations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depending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on  age of</a:t>
            </a:r>
            <a:r>
              <a:rPr sz="3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3209" y="286004"/>
            <a:ext cx="8032115" cy="477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0" marR="5080" indent="-290258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Berlin Sans FB"/>
                <a:cs typeface="Berlin Sans FB"/>
              </a:rPr>
              <a:t>Clinical </a:t>
            </a:r>
            <a:r>
              <a:rPr sz="3200" b="1" spc="-5" dirty="0">
                <a:solidFill>
                  <a:srgbClr val="FF0000"/>
                </a:solidFill>
                <a:latin typeface="Berlin Sans FB"/>
                <a:cs typeface="Berlin Sans FB"/>
              </a:rPr>
              <a:t>manifestations depending </a:t>
            </a:r>
            <a:r>
              <a:rPr sz="3200" b="1" dirty="0">
                <a:solidFill>
                  <a:srgbClr val="FF0000"/>
                </a:solidFill>
                <a:latin typeface="Berlin Sans FB"/>
                <a:cs typeface="Berlin Sans FB"/>
              </a:rPr>
              <a:t>on site  of</a:t>
            </a:r>
            <a:r>
              <a:rPr sz="3200" b="1" spc="-5" dirty="0">
                <a:solidFill>
                  <a:srgbClr val="FF0000"/>
                </a:solidFill>
                <a:latin typeface="Berlin Sans FB"/>
                <a:cs typeface="Berlin Sans FB"/>
              </a:rPr>
              <a:t> infection</a:t>
            </a:r>
            <a:endParaRPr sz="3200">
              <a:latin typeface="Berlin Sans FB"/>
              <a:cs typeface="Berlin Sans FB"/>
            </a:endParaRPr>
          </a:p>
          <a:p>
            <a:pPr marL="408305" indent="-342900">
              <a:lnSpc>
                <a:spcPct val="100000"/>
              </a:lnSpc>
              <a:spcBef>
                <a:spcPts val="2825"/>
              </a:spcBef>
              <a:buFont typeface="Arial"/>
              <a:buChar char="•"/>
              <a:tabLst>
                <a:tab pos="407670" algn="l"/>
                <a:tab pos="408940" algn="l"/>
              </a:tabLst>
            </a:pP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Urethritis: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00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808990" lvl="1" indent="-286385">
              <a:lnSpc>
                <a:spcPct val="100000"/>
              </a:lnSpc>
              <a:buFont typeface="Wingdings"/>
              <a:buChar char=""/>
              <a:tabLst>
                <a:tab pos="80962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Discomfort in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voiding</a:t>
            </a:r>
            <a:endParaRPr sz="3200">
              <a:latin typeface="Arial"/>
              <a:cs typeface="Arial"/>
            </a:endParaRPr>
          </a:p>
          <a:p>
            <a:pPr marL="808990" lvl="1" indent="-286385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80962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Dysuria</a:t>
            </a:r>
            <a:endParaRPr sz="3200">
              <a:latin typeface="Arial"/>
              <a:cs typeface="Arial"/>
            </a:endParaRPr>
          </a:p>
          <a:p>
            <a:pPr marL="808990" lvl="1" indent="-28638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80962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Urgency</a:t>
            </a:r>
            <a:endParaRPr sz="3200">
              <a:latin typeface="Arial"/>
              <a:cs typeface="Arial"/>
            </a:endParaRPr>
          </a:p>
          <a:p>
            <a:pPr marL="808990" lvl="1" indent="-286385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80962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frequency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200" y="1066800"/>
            <a:ext cx="30226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6200" y="4114800"/>
            <a:ext cx="2284729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4369" y="864806"/>
            <a:ext cx="135890" cy="45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40"/>
              </a:lnSpc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8167"/>
            <a:ext cx="6451600" cy="59283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5" dirty="0">
                <a:solidFill>
                  <a:srgbClr val="FFFF00"/>
                </a:solidFill>
                <a:latin typeface="Arial"/>
                <a:cs typeface="Arial"/>
              </a:rPr>
              <a:t>Cystitis:</a:t>
            </a:r>
            <a:endParaRPr sz="3200">
              <a:latin typeface="Arial"/>
              <a:cs typeface="Arial"/>
            </a:endParaRPr>
          </a:p>
          <a:p>
            <a:pPr marL="806450" marR="5080" lvl="1" indent="-336550">
              <a:lnSpc>
                <a:spcPct val="110000"/>
              </a:lnSpc>
              <a:buFont typeface="Wingdings"/>
              <a:buChar char=""/>
              <a:tabLst>
                <a:tab pos="75692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dysuria, urgency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frequen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urination</a:t>
            </a:r>
            <a:endParaRPr sz="3200">
              <a:latin typeface="Arial"/>
              <a:cs typeface="Arial"/>
            </a:endParaRPr>
          </a:p>
          <a:p>
            <a:pPr marL="806450" lvl="1" indent="-336550">
              <a:lnSpc>
                <a:spcPct val="100000"/>
              </a:lnSpc>
              <a:spcBef>
                <a:spcPts val="384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Pelvic</a:t>
            </a: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discomfort</a:t>
            </a:r>
            <a:endParaRPr sz="3200">
              <a:latin typeface="Arial"/>
              <a:cs typeface="Arial"/>
            </a:endParaRPr>
          </a:p>
          <a:p>
            <a:pPr marL="806450" lvl="1" indent="-336550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Abdominal</a:t>
            </a:r>
            <a:r>
              <a:rPr sz="3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3200">
              <a:latin typeface="Arial"/>
              <a:cs typeface="Arial"/>
            </a:endParaRPr>
          </a:p>
          <a:p>
            <a:pPr marL="806450" lvl="1" indent="-336550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Pyuria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</a:pPr>
            <a:endParaRPr sz="3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Hemorrhagic</a:t>
            </a:r>
            <a:r>
              <a:rPr sz="3200" b="1" i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FF00"/>
                </a:solidFill>
                <a:latin typeface="Arial"/>
                <a:cs typeface="Arial"/>
              </a:rPr>
              <a:t>cystitis: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5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Visible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blood in</a:t>
            </a:r>
            <a:r>
              <a:rPr sz="3200" b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urine.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Irritating voiding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200" y="304800"/>
            <a:ext cx="1905000" cy="2725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76800" y="1600200"/>
            <a:ext cx="190500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2800" y="3886200"/>
            <a:ext cx="12192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1076" y="1293875"/>
            <a:ext cx="3279648" cy="3355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2140" y="404875"/>
            <a:ext cx="7660005" cy="575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i="1" spc="-5" dirty="0">
                <a:solidFill>
                  <a:srgbClr val="FFFF00"/>
                </a:solidFill>
                <a:latin typeface="Arial"/>
                <a:cs typeface="Arial"/>
              </a:rPr>
              <a:t>Pyleonephritis: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00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"/>
              <a:tabLst>
                <a:tab pos="7569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Invasive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nature</a:t>
            </a:r>
            <a:endParaRPr sz="2800">
              <a:latin typeface="Arial"/>
              <a:cs typeface="Arial"/>
            </a:endParaRPr>
          </a:p>
          <a:p>
            <a:pPr marL="756285" marR="4942205" lvl="1" indent="-286385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prapubic  tenderness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Fever and chills</a:t>
            </a:r>
            <a:endParaRPr sz="2800">
              <a:latin typeface="Arial"/>
              <a:cs typeface="Arial"/>
            </a:endParaRPr>
          </a:p>
          <a:p>
            <a:pPr marL="756285" marR="3162300" lvl="1" indent="-286385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White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blood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cell casts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 in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urine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Nausea and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vomiting</a:t>
            </a:r>
            <a:endParaRPr sz="2800">
              <a:latin typeface="Arial"/>
              <a:cs typeface="Arial"/>
            </a:endParaRPr>
          </a:p>
          <a:p>
            <a:pPr marL="295275" indent="-282575">
              <a:lnSpc>
                <a:spcPct val="100000"/>
              </a:lnSpc>
              <a:spcBef>
                <a:spcPts val="100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Complications include sepsis, septic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shock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death.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773" y="301243"/>
            <a:ext cx="80670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Clinical manifestations depending </a:t>
            </a:r>
            <a:r>
              <a:rPr sz="3200" dirty="0"/>
              <a:t>on</a:t>
            </a:r>
            <a:r>
              <a:rPr sz="3200" spc="-5" dirty="0"/>
              <a:t> age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074166"/>
            <a:ext cx="6290310" cy="510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spc="-5" dirty="0">
                <a:solidFill>
                  <a:srgbClr val="FFFF00"/>
                </a:solidFill>
                <a:latin typeface="Arial"/>
                <a:cs typeface="Arial"/>
              </a:rPr>
              <a:t>Babies </a:t>
            </a:r>
            <a:r>
              <a:rPr sz="3000" b="1" i="1" dirty="0">
                <a:solidFill>
                  <a:srgbClr val="FFFF00"/>
                </a:solidFill>
                <a:latin typeface="Arial"/>
                <a:cs typeface="Arial"/>
              </a:rPr>
              <a:t>and</a:t>
            </a:r>
            <a:r>
              <a:rPr sz="3000" b="1" i="1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i="1" dirty="0">
                <a:solidFill>
                  <a:srgbClr val="FFFF00"/>
                </a:solidFill>
                <a:latin typeface="Arial"/>
                <a:cs typeface="Arial"/>
              </a:rPr>
              <a:t>infants:</a:t>
            </a:r>
            <a:endParaRPr sz="3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buFont typeface="Wingdings"/>
              <a:buChar char=""/>
              <a:tabLst>
                <a:tab pos="1156335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Failure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endParaRPr sz="3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buFont typeface="Wingdings"/>
              <a:buChar char=""/>
              <a:tabLst>
                <a:tab pos="1156335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Fever</a:t>
            </a:r>
            <a:endParaRPr sz="3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buFont typeface="Wingdings"/>
              <a:buChar char=""/>
              <a:tabLst>
                <a:tab pos="1156335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Apathy</a:t>
            </a:r>
            <a:endParaRPr sz="3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buFont typeface="Wingdings"/>
              <a:buChar char=""/>
              <a:tabLst>
                <a:tab pos="1156335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Diarrhoea</a:t>
            </a:r>
            <a:endParaRPr sz="3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Wingdings"/>
              <a:buChar char=""/>
            </a:pPr>
            <a:endParaRPr sz="31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b="1" i="1" spc="-5" dirty="0">
                <a:solidFill>
                  <a:srgbClr val="FFFF00"/>
                </a:solidFill>
                <a:latin typeface="Arial"/>
                <a:cs typeface="Arial"/>
              </a:rPr>
              <a:t>Children:</a:t>
            </a:r>
            <a:endParaRPr sz="33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1156335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Dysuria, urgency, frequency</a:t>
            </a:r>
            <a:endParaRPr sz="3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buFont typeface="Wingdings"/>
              <a:buChar char=""/>
              <a:tabLst>
                <a:tab pos="1156335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Haematuria</a:t>
            </a:r>
            <a:endParaRPr sz="3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buFont typeface="Wingdings"/>
              <a:buChar char=""/>
              <a:tabLst>
                <a:tab pos="1156335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Acute abdominal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pain</a:t>
            </a:r>
            <a:endParaRPr sz="3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buFont typeface="Wingdings"/>
              <a:buChar char=""/>
              <a:tabLst>
                <a:tab pos="1156335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Vomiting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28639"/>
            <a:ext cx="7736205" cy="554895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Adults:</a:t>
            </a:r>
            <a:endParaRPr sz="3200" dirty="0">
              <a:latin typeface="Arial"/>
              <a:cs typeface="Arial"/>
            </a:endParaRPr>
          </a:p>
          <a:p>
            <a:pPr marL="756285" marR="904240" lvl="1" indent="-286385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Lower UTI-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frequency,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urgency,  dysuria,</a:t>
            </a:r>
            <a:endParaRPr sz="3200" dirty="0">
              <a:latin typeface="Arial"/>
              <a:cs typeface="Arial"/>
            </a:endParaRPr>
          </a:p>
          <a:p>
            <a:pPr marL="2835275">
              <a:lnSpc>
                <a:spcPct val="100000"/>
              </a:lnSpc>
              <a:spcBef>
                <a:spcPts val="765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haematuria</a:t>
            </a:r>
            <a:endParaRPr sz="3200" dirty="0">
              <a:latin typeface="Arial"/>
              <a:cs typeface="Arial"/>
            </a:endParaRPr>
          </a:p>
          <a:p>
            <a:pPr marL="756285" marR="48260" lvl="1" indent="-286385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Upper UTI-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fever, rigor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and lion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pain 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symptoms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of lower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UTI</a:t>
            </a:r>
            <a:r>
              <a:rPr sz="3200" b="1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Elderly</a:t>
            </a:r>
            <a:r>
              <a:rPr sz="3200" b="1" i="1" spc="-4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FFFF00"/>
                </a:solidFill>
                <a:latin typeface="Arial"/>
                <a:cs typeface="Arial"/>
              </a:rPr>
              <a:t>patients:</a:t>
            </a:r>
            <a:endParaRPr sz="32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Mostly</a:t>
            </a:r>
            <a:r>
              <a:rPr sz="3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asymptomatic</a:t>
            </a:r>
            <a:endParaRPr sz="32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756920" algn="l"/>
              </a:tabLst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Not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diagnostic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as the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32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32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age.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3048000" y="6362700"/>
            <a:ext cx="451104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8029" y="353009"/>
            <a:ext cx="3959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UTI-</a:t>
            </a:r>
            <a:r>
              <a:rPr sz="4000" spc="-65" dirty="0"/>
              <a:t> </a:t>
            </a:r>
            <a:r>
              <a:rPr sz="4000" spc="-5" dirty="0"/>
              <a:t>DIAGNOSIS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1392682"/>
            <a:ext cx="7896859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Microscopic examination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urine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Urinalysis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Urine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Imaging techniques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– CT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scan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MRI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2667000" y="6019800"/>
            <a:ext cx="496824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2520" y="324104"/>
            <a:ext cx="5380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Laboratory</a:t>
            </a:r>
            <a:r>
              <a:rPr sz="3600" spc="-65" dirty="0"/>
              <a:t> </a:t>
            </a:r>
            <a:r>
              <a:rPr sz="3600" spc="-5" dirty="0"/>
              <a:t>examination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196086"/>
            <a:ext cx="8207375" cy="441579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26797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Uncontaminated, midstream urine sample  used.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Methods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for urine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collection:</a:t>
            </a:r>
            <a:endParaRPr sz="3000">
              <a:latin typeface="Arial"/>
              <a:cs typeface="Arial"/>
            </a:endParaRPr>
          </a:p>
          <a:p>
            <a:pPr marL="2562860" lvl="1" indent="-42418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563495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stick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3000" b="1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bags</a:t>
            </a:r>
            <a:endParaRPr sz="3000">
              <a:latin typeface="Arial"/>
              <a:cs typeface="Arial"/>
            </a:endParaRPr>
          </a:p>
          <a:p>
            <a:pPr marL="2562225" lvl="1" indent="-423545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2562860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catheterization</a:t>
            </a:r>
            <a:endParaRPr sz="3000">
              <a:latin typeface="Arial"/>
              <a:cs typeface="Arial"/>
            </a:endParaRPr>
          </a:p>
          <a:p>
            <a:pPr marL="2562225" lvl="1" indent="-423545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2562860" algn="l"/>
              </a:tabLst>
            </a:pP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suprapubic aspiration(SPA)</a:t>
            </a:r>
            <a:r>
              <a:rPr sz="30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endParaRPr sz="3000">
              <a:latin typeface="Arial"/>
              <a:cs typeface="Arial"/>
            </a:endParaRPr>
          </a:p>
          <a:p>
            <a:pPr marL="2138680">
              <a:lnSpc>
                <a:spcPct val="100000"/>
              </a:lnSpc>
              <a:spcBef>
                <a:spcPts val="36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gold standard for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urine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2819400" y="6248400"/>
            <a:ext cx="489204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b="1">
                <a:solidFill>
                  <a:srgbClr val="FF3300"/>
                </a:solidFill>
              </a:rPr>
              <a:t>Urinary Tract Infection (UTI)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Background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1.	Bacterial infections of urinary tract are a very common reason to seek health services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2.	Common in young females and uncommon in males under age 50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3.	Common causative organisms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</a:rPr>
              <a:t>a.	</a:t>
            </a:r>
            <a:r>
              <a:rPr lang="en-US" altLang="en-US" sz="2400" b="1" i="1" dirty="0">
                <a:solidFill>
                  <a:schemeClr val="bg1"/>
                </a:solidFill>
              </a:rPr>
              <a:t>Escherichia coli</a:t>
            </a:r>
            <a:r>
              <a:rPr lang="en-US" altLang="en-US" sz="2400" b="1" dirty="0">
                <a:solidFill>
                  <a:schemeClr val="bg1"/>
                </a:solidFill>
              </a:rPr>
              <a:t> (gram-negative enteral bacteria) causes most community acquired infections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</a:rPr>
              <a:t>b.	</a:t>
            </a:r>
            <a:r>
              <a:rPr lang="en-US" altLang="en-US" sz="2400" b="1" i="1" dirty="0">
                <a:solidFill>
                  <a:schemeClr val="bg1"/>
                </a:solidFill>
              </a:rPr>
              <a:t>Staphylococcus </a:t>
            </a:r>
            <a:r>
              <a:rPr lang="en-US" altLang="en-US" sz="2400" b="1" i="1" dirty="0" err="1">
                <a:solidFill>
                  <a:schemeClr val="bg1"/>
                </a:solidFill>
              </a:rPr>
              <a:t>saprophyticus</a:t>
            </a:r>
            <a:r>
              <a:rPr lang="en-US" altLang="en-US" sz="2400" b="1" dirty="0">
                <a:solidFill>
                  <a:schemeClr val="bg1"/>
                </a:solidFill>
              </a:rPr>
              <a:t>, gram-positive organism causes 10 – 15%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</a:rPr>
              <a:t>c.	Catheter-associated UTI’s caused by gram-negative bacteria: Proteus, </a:t>
            </a:r>
            <a:r>
              <a:rPr lang="en-US" altLang="en-US" sz="2400" b="1" dirty="0" err="1">
                <a:solidFill>
                  <a:schemeClr val="bg1"/>
                </a:solidFill>
              </a:rPr>
              <a:t>Klebsiella</a:t>
            </a:r>
            <a:r>
              <a:rPr lang="en-US" altLang="en-US" sz="2400" b="1" dirty="0">
                <a:solidFill>
                  <a:schemeClr val="bg1"/>
                </a:solidFill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</a:rPr>
              <a:t>Seratia</a:t>
            </a:r>
            <a:r>
              <a:rPr lang="en-US" altLang="en-US" sz="2400" b="1" dirty="0">
                <a:solidFill>
                  <a:schemeClr val="bg1"/>
                </a:solidFill>
              </a:rPr>
              <a:t>, Pseudomonas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85618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241" y="270763"/>
            <a:ext cx="4372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Laboratory</a:t>
            </a:r>
            <a:r>
              <a:rPr sz="3600" spc="-95" dirty="0"/>
              <a:t> </a:t>
            </a:r>
            <a:r>
              <a:rPr sz="3600" spc="-5" dirty="0"/>
              <a:t>findings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934429"/>
            <a:ext cx="3481070" cy="55492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34365">
              <a:lnSpc>
                <a:spcPct val="100000"/>
              </a:lnSpc>
              <a:spcBef>
                <a:spcPts val="425"/>
              </a:spcBef>
            </a:pPr>
            <a:r>
              <a:rPr sz="2600" b="1" dirty="0">
                <a:solidFill>
                  <a:srgbClr val="FFFF00"/>
                </a:solidFill>
                <a:latin typeface="Arial"/>
                <a:cs typeface="Arial"/>
              </a:rPr>
              <a:t>Normal</a:t>
            </a:r>
            <a:r>
              <a:rPr sz="26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00"/>
                </a:solidFill>
                <a:latin typeface="Arial"/>
                <a:cs typeface="Arial"/>
              </a:rPr>
              <a:t>Findings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pH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4.6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8.0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Appearance-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32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Color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pale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amber 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yellow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Odor –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aromatic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Blood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none</a:t>
            </a:r>
            <a:endParaRPr sz="2400" dirty="0">
              <a:latin typeface="Arial"/>
              <a:cs typeface="Arial"/>
            </a:endParaRPr>
          </a:p>
          <a:p>
            <a:pPr marL="355600" marR="31750" indent="-342900">
              <a:lnSpc>
                <a:spcPts val="259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Leukocyte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esterase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none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29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WBC-</a:t>
            </a:r>
            <a:r>
              <a:rPr sz="2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absent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3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Bacteria-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absent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9178" y="653064"/>
            <a:ext cx="3481704" cy="574421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440690">
              <a:lnSpc>
                <a:spcPct val="100000"/>
              </a:lnSpc>
              <a:spcBef>
                <a:spcPts val="1675"/>
              </a:spcBef>
            </a:pPr>
            <a:r>
              <a:rPr sz="2600" b="1" dirty="0">
                <a:solidFill>
                  <a:srgbClr val="FFFF00"/>
                </a:solidFill>
                <a:latin typeface="Arial"/>
                <a:cs typeface="Arial"/>
              </a:rPr>
              <a:t>Abnormal</a:t>
            </a:r>
            <a:r>
              <a:rPr sz="26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00"/>
                </a:solidFill>
                <a:latin typeface="Arial"/>
                <a:cs typeface="Arial"/>
              </a:rPr>
              <a:t>findings</a:t>
            </a:r>
            <a:endParaRPr sz="2600" dirty="0">
              <a:latin typeface="Arial"/>
              <a:cs typeface="Arial"/>
            </a:endParaRPr>
          </a:p>
          <a:p>
            <a:pPr marL="12700" marR="1268730">
              <a:lnSpc>
                <a:spcPct val="100000"/>
              </a:lnSpc>
              <a:spcBef>
                <a:spcPts val="1445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pH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Alkaline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(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increases)</a:t>
            </a:r>
            <a:endParaRPr sz="2400" dirty="0">
              <a:latin typeface="Arial"/>
              <a:cs typeface="Arial"/>
            </a:endParaRPr>
          </a:p>
          <a:p>
            <a:pPr marL="190500" indent="-177800">
              <a:lnSpc>
                <a:spcPct val="100000"/>
              </a:lnSpc>
              <a:spcBef>
                <a:spcPts val="1435"/>
              </a:spcBef>
              <a:buSzPct val="95833"/>
              <a:buFont typeface="Arial"/>
              <a:buChar char="•"/>
              <a:tabLst>
                <a:tab pos="1911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Appearance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cloudy</a:t>
            </a:r>
            <a:endParaRPr sz="2400" dirty="0">
              <a:latin typeface="Arial"/>
              <a:cs typeface="Arial"/>
            </a:endParaRPr>
          </a:p>
          <a:p>
            <a:pPr marL="201295" indent="-188595">
              <a:lnSpc>
                <a:spcPct val="100000"/>
              </a:lnSpc>
              <a:spcBef>
                <a:spcPts val="1435"/>
              </a:spcBef>
              <a:buSzPct val="95833"/>
              <a:buFont typeface="Arial"/>
              <a:buChar char="•"/>
              <a:tabLst>
                <a:tab pos="20193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Color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deep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amber</a:t>
            </a:r>
            <a:endParaRPr sz="2400" dirty="0">
              <a:latin typeface="Arial"/>
              <a:cs typeface="Arial"/>
            </a:endParaRPr>
          </a:p>
          <a:p>
            <a:pPr marL="201295" indent="-188595">
              <a:lnSpc>
                <a:spcPct val="100000"/>
              </a:lnSpc>
              <a:spcBef>
                <a:spcPts val="1440"/>
              </a:spcBef>
              <a:buSzPct val="95833"/>
              <a:buFont typeface="Arial"/>
              <a:buChar char="•"/>
              <a:tabLst>
                <a:tab pos="20193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Odor – foul</a:t>
            </a:r>
            <a:r>
              <a:rPr sz="2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smelling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Blood –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maybe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endParaRPr sz="2400" dirty="0">
              <a:latin typeface="Arial"/>
              <a:cs typeface="Arial"/>
            </a:endParaRPr>
          </a:p>
          <a:p>
            <a:pPr marL="12700" marR="336550">
              <a:lnSpc>
                <a:spcPct val="100000"/>
              </a:lnSpc>
              <a:spcBef>
                <a:spcPts val="144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Leukocyte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esterase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WBC-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Bacteria-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4739640" cy="265784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370077"/>
            <a:ext cx="2417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Urinalysis</a:t>
            </a:r>
            <a:r>
              <a:rPr sz="3600" spc="-55" dirty="0"/>
              <a:t> </a:t>
            </a:r>
            <a:r>
              <a:rPr sz="3600" dirty="0"/>
              <a:t>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014730"/>
            <a:ext cx="4468495" cy="5189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2006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Presence of pus,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0" dirty="0">
                <a:solidFill>
                  <a:srgbClr val="FFFFFF"/>
                </a:solidFill>
                <a:latin typeface="Arial"/>
                <a:cs typeface="Arial"/>
              </a:rPr>
              <a:t>white 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blood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cells,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red blood 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cells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38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Bacterial count </a:t>
            </a:r>
            <a:r>
              <a:rPr sz="2600" b="1" dirty="0">
                <a:solidFill>
                  <a:srgbClr val="FFFF00"/>
                </a:solidFill>
                <a:latin typeface="Arial"/>
                <a:cs typeface="Arial"/>
              </a:rPr>
              <a:t>&gt; </a:t>
            </a:r>
            <a:r>
              <a:rPr sz="2600" b="1" spc="0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sz="2550" b="1" spc="0" baseline="26143" dirty="0">
                <a:solidFill>
                  <a:srgbClr val="FFFF00"/>
                </a:solidFill>
                <a:latin typeface="Arial"/>
                <a:cs typeface="Arial"/>
              </a:rPr>
              <a:t>5 </a:t>
            </a:r>
            <a:r>
              <a:rPr sz="2600" b="1" dirty="0">
                <a:solidFill>
                  <a:srgbClr val="FFFF00"/>
                </a:solidFill>
                <a:latin typeface="Arial"/>
                <a:cs typeface="Arial"/>
              </a:rPr>
              <a:t>/ml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–  significant</a:t>
            </a:r>
            <a:r>
              <a:rPr sz="2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bacteriuria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3750" dirty="0">
              <a:latin typeface="Times New Roman"/>
              <a:cs typeface="Times New Roman"/>
            </a:endParaRPr>
          </a:p>
          <a:p>
            <a:pPr marL="355600" marR="63563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Leukocyte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esterase  dipstick test – WBC</a:t>
            </a:r>
            <a:r>
              <a:rPr sz="26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600" b="1" dirty="0" smtClean="0">
                <a:solidFill>
                  <a:srgbClr val="FFFFFF"/>
                </a:solidFill>
                <a:latin typeface="Arial"/>
                <a:cs typeface="Arial"/>
              </a:rPr>
              <a:t>urine</a:t>
            </a:r>
            <a:endParaRPr sz="3800" dirty="0">
              <a:latin typeface="Times New Roman"/>
              <a:cs typeface="Times New Roman"/>
            </a:endParaRPr>
          </a:p>
          <a:p>
            <a:pPr marL="355600" marR="249554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Nitrite dipstick test-</a:t>
            </a:r>
            <a:r>
              <a:rPr sz="2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0066"/>
                </a:solidFill>
                <a:latin typeface="Arial"/>
                <a:cs typeface="Arial"/>
              </a:rPr>
              <a:t>pink  colour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3276600"/>
            <a:ext cx="23114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00" y="228600"/>
            <a:ext cx="21336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435864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0077"/>
            <a:ext cx="312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Urine culture</a:t>
            </a:r>
            <a:r>
              <a:rPr sz="3600" spc="-60" dirty="0"/>
              <a:t> </a:t>
            </a:r>
            <a:r>
              <a:rPr sz="3600" dirty="0"/>
              <a:t>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450594"/>
            <a:ext cx="4853940" cy="2500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pyelonephritis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Not a rapid diagnostic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tool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"/>
            </a:pPr>
            <a:endParaRPr sz="4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&gt;10</a:t>
            </a:r>
            <a:r>
              <a:rPr sz="2775" b="1" baseline="25525" dirty="0">
                <a:solidFill>
                  <a:srgbClr val="FFFFFF"/>
                </a:solidFill>
                <a:latin typeface="Arial"/>
                <a:cs typeface="Arial"/>
              </a:rPr>
              <a:t>5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bacteria</a:t>
            </a:r>
            <a:r>
              <a:rPr sz="28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/ml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523613"/>
            <a:ext cx="51542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Differential leukocyte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count- </a:t>
            </a:r>
            <a:r>
              <a:rPr sz="2800" b="1" dirty="0">
                <a:solidFill>
                  <a:srgbClr val="9ED2D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9ED2D6"/>
                </a:solidFill>
                <a:latin typeface="Arial"/>
                <a:cs typeface="Arial"/>
              </a:rPr>
              <a:t>increased</a:t>
            </a:r>
            <a:r>
              <a:rPr sz="2800" b="1" spc="0" dirty="0">
                <a:solidFill>
                  <a:srgbClr val="9ED2D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9ED2D6"/>
                </a:solidFill>
                <a:latin typeface="Arial"/>
                <a:cs typeface="Arial"/>
              </a:rPr>
              <a:t>neutrophils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7276" y="379475"/>
            <a:ext cx="3049524" cy="297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46876" y="3732276"/>
            <a:ext cx="2564892" cy="2631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27011" y="4752213"/>
            <a:ext cx="143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Urine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culture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2286000" y="6377940"/>
            <a:ext cx="434340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13" y="339343"/>
            <a:ext cx="78828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7595" marR="5080" indent="-3605529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Diagnostic </a:t>
            </a:r>
            <a:r>
              <a:rPr sz="3200" spc="-5" dirty="0"/>
              <a:t>tests for adults with </a:t>
            </a:r>
            <a:r>
              <a:rPr sz="3200" dirty="0"/>
              <a:t>recurrent  </a:t>
            </a:r>
            <a:r>
              <a:rPr sz="3200" spc="-5" dirty="0"/>
              <a:t>UTI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295400"/>
            <a:ext cx="86080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Intravenous </a:t>
            </a:r>
            <a:r>
              <a:rPr sz="3200" spc="-5" dirty="0" smtClean="0">
                <a:solidFill>
                  <a:srgbClr val="FFFF00"/>
                </a:solidFill>
                <a:latin typeface="Arial"/>
                <a:cs typeface="Arial"/>
              </a:rPr>
              <a:t>pyelography</a:t>
            </a:r>
            <a:r>
              <a:rPr sz="3200" dirty="0" smtClean="0">
                <a:solidFill>
                  <a:srgbClr val="FFFF00"/>
                </a:solidFill>
                <a:latin typeface="Arial"/>
                <a:cs typeface="Arial"/>
              </a:rPr>
              <a:t>/excretory</a:t>
            </a:r>
            <a:r>
              <a:rPr lang="en-US" sz="3200" dirty="0" smtClean="0">
                <a:solidFill>
                  <a:srgbClr val="FFFF00"/>
                </a:solidFill>
                <a:latin typeface="Arial"/>
                <a:cs typeface="Arial"/>
              </a:rPr>
              <a:t> U</a:t>
            </a:r>
            <a:r>
              <a:rPr sz="3200" spc="-5" dirty="0" smtClean="0">
                <a:solidFill>
                  <a:srgbClr val="FFFF00"/>
                </a:solidFill>
                <a:latin typeface="Arial"/>
                <a:cs typeface="Arial"/>
              </a:rPr>
              <a:t>rography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905000"/>
            <a:ext cx="71628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466344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25577"/>
            <a:ext cx="5806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Voiding</a:t>
            </a: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cystourethrography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81606"/>
            <a:ext cx="386207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Cystoscopy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4400">
              <a:latin typeface="Times New Roman"/>
              <a:cs typeface="Times New Roman"/>
            </a:endParaRPr>
          </a:p>
          <a:p>
            <a:pPr marL="236220" marR="5080" indent="-22352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Manual pelvic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and  prostrate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examination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1876" y="989075"/>
            <a:ext cx="4346448" cy="5298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2934970" y="6327799"/>
            <a:ext cx="438023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200" y="152425"/>
            <a:ext cx="2057400" cy="523240"/>
          </a:xfrm>
          <a:custGeom>
            <a:avLst/>
            <a:gdLst/>
            <a:ahLst/>
            <a:cxnLst/>
            <a:rect l="l" t="t" r="r" b="b"/>
            <a:pathLst>
              <a:path w="2057400" h="523240">
                <a:moveTo>
                  <a:pt x="0" y="523214"/>
                </a:moveTo>
                <a:lnTo>
                  <a:pt x="2057400" y="523214"/>
                </a:lnTo>
                <a:lnTo>
                  <a:pt x="2057400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54958" y="176276"/>
            <a:ext cx="5975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00"/>
                </a:solidFill>
                <a:latin typeface="Arial"/>
                <a:cs typeface="Arial"/>
              </a:rPr>
              <a:t>UTI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5125" y="942975"/>
            <a:ext cx="2333625" cy="66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12997" y="1069594"/>
            <a:ext cx="13258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00"/>
                </a:solidFill>
                <a:latin typeface="Arial"/>
                <a:cs typeface="Arial"/>
              </a:rPr>
              <a:t>urinal</a:t>
            </a:r>
            <a:r>
              <a:rPr sz="2200" spc="-2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200" spc="-5" dirty="0">
                <a:solidFill>
                  <a:srgbClr val="FFFF00"/>
                </a:solidFill>
                <a:latin typeface="Arial"/>
                <a:cs typeface="Arial"/>
              </a:rPr>
              <a:t>sis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85925" y="1857375"/>
            <a:ext cx="4619625" cy="81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15108" y="2060194"/>
            <a:ext cx="39681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00"/>
                </a:solidFill>
                <a:latin typeface="Arial"/>
                <a:cs typeface="Arial"/>
              </a:rPr>
              <a:t>Urine microscopy and culture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95525" y="3914775"/>
            <a:ext cx="2181225" cy="2800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99410" y="4057269"/>
            <a:ext cx="9836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21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Male  Any</a:t>
            </a:r>
            <a:r>
              <a:rPr sz="2000" b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UTI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1097" y="5886399"/>
            <a:ext cx="1422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76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Ultrasound  c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stoscopy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9550" y="3876675"/>
            <a:ext cx="2076450" cy="2647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3585" y="3981069"/>
            <a:ext cx="15487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Adult</a:t>
            </a:r>
            <a:r>
              <a:rPr sz="2000" b="1" spc="-114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female  Lower</a:t>
            </a:r>
            <a:r>
              <a:rPr sz="20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UTI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4629" y="5505399"/>
            <a:ext cx="160782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00"/>
                </a:solidFill>
                <a:latin typeface="Arial"/>
                <a:cs typeface="Arial"/>
              </a:rPr>
              <a:t>Treat</a:t>
            </a:r>
            <a:r>
              <a:rPr sz="2000" b="1" spc="-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without  further 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investigation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48475" y="3838575"/>
            <a:ext cx="1990725" cy="2876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21042" y="4019169"/>
            <a:ext cx="105791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83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Children  Any</a:t>
            </a:r>
            <a:r>
              <a:rPr sz="2000" b="1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UTI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60438" y="5848299"/>
            <a:ext cx="15779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 marR="5080" indent="-35369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stourethro  graphy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57725" y="3533775"/>
            <a:ext cx="2057400" cy="3324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68417" y="3637864"/>
            <a:ext cx="16211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2000" b="1" spc="-35" dirty="0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elonephriti  s          Complicated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44871" y="5467299"/>
            <a:ext cx="146685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6220" marR="231140" indent="190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Blood  cultures  CT</a:t>
            </a:r>
            <a:r>
              <a:rPr sz="20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scan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Check</a:t>
            </a:r>
            <a:r>
              <a:rPr sz="2000" b="1" spc="-9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renal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63392" y="2997835"/>
            <a:ext cx="2549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Further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investigation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86200" y="839216"/>
            <a:ext cx="457200" cy="151765"/>
          </a:xfrm>
          <a:custGeom>
            <a:avLst/>
            <a:gdLst/>
            <a:ahLst/>
            <a:cxnLst/>
            <a:rect l="l" t="t" r="r" b="b"/>
            <a:pathLst>
              <a:path w="457200" h="151765">
                <a:moveTo>
                  <a:pt x="457200" y="0"/>
                </a:moveTo>
                <a:lnTo>
                  <a:pt x="0" y="0"/>
                </a:lnTo>
                <a:lnTo>
                  <a:pt x="228600" y="151384"/>
                </a:lnTo>
                <a:lnTo>
                  <a:pt x="4572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6200" y="457200"/>
            <a:ext cx="457200" cy="533400"/>
          </a:xfrm>
          <a:custGeom>
            <a:avLst/>
            <a:gdLst/>
            <a:ahLst/>
            <a:cxnLst/>
            <a:rect l="l" t="t" r="r" b="b"/>
            <a:pathLst>
              <a:path w="457200" h="533400">
                <a:moveTo>
                  <a:pt x="0" y="382015"/>
                </a:moveTo>
                <a:lnTo>
                  <a:pt x="228600" y="382015"/>
                </a:lnTo>
                <a:lnTo>
                  <a:pt x="228600" y="0"/>
                </a:lnTo>
                <a:lnTo>
                  <a:pt x="228600" y="382015"/>
                </a:lnTo>
                <a:lnTo>
                  <a:pt x="457200" y="382015"/>
                </a:lnTo>
                <a:lnTo>
                  <a:pt x="228600" y="533400"/>
                </a:lnTo>
                <a:lnTo>
                  <a:pt x="0" y="38201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6200" y="1753616"/>
            <a:ext cx="457200" cy="151765"/>
          </a:xfrm>
          <a:custGeom>
            <a:avLst/>
            <a:gdLst/>
            <a:ahLst/>
            <a:cxnLst/>
            <a:rect l="l" t="t" r="r" b="b"/>
            <a:pathLst>
              <a:path w="457200" h="151764">
                <a:moveTo>
                  <a:pt x="457200" y="0"/>
                </a:moveTo>
                <a:lnTo>
                  <a:pt x="0" y="0"/>
                </a:lnTo>
                <a:lnTo>
                  <a:pt x="228600" y="151384"/>
                </a:lnTo>
                <a:lnTo>
                  <a:pt x="4572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6200" y="14478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305815"/>
                </a:moveTo>
                <a:lnTo>
                  <a:pt x="228600" y="305815"/>
                </a:lnTo>
                <a:lnTo>
                  <a:pt x="228600" y="0"/>
                </a:lnTo>
                <a:lnTo>
                  <a:pt x="228600" y="305815"/>
                </a:lnTo>
                <a:lnTo>
                  <a:pt x="457200" y="305815"/>
                </a:lnTo>
                <a:lnTo>
                  <a:pt x="228600" y="457200"/>
                </a:lnTo>
                <a:lnTo>
                  <a:pt x="0" y="30581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6200" y="2972816"/>
            <a:ext cx="457200" cy="151765"/>
          </a:xfrm>
          <a:custGeom>
            <a:avLst/>
            <a:gdLst/>
            <a:ahLst/>
            <a:cxnLst/>
            <a:rect l="l" t="t" r="r" b="b"/>
            <a:pathLst>
              <a:path w="457200" h="151764">
                <a:moveTo>
                  <a:pt x="457200" y="0"/>
                </a:moveTo>
                <a:lnTo>
                  <a:pt x="0" y="0"/>
                </a:lnTo>
                <a:lnTo>
                  <a:pt x="228600" y="151384"/>
                </a:lnTo>
                <a:lnTo>
                  <a:pt x="4572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6200" y="2667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305815"/>
                </a:moveTo>
                <a:lnTo>
                  <a:pt x="228600" y="305815"/>
                </a:lnTo>
                <a:lnTo>
                  <a:pt x="228600" y="0"/>
                </a:lnTo>
                <a:lnTo>
                  <a:pt x="228600" y="305815"/>
                </a:lnTo>
                <a:lnTo>
                  <a:pt x="457200" y="305815"/>
                </a:lnTo>
                <a:lnTo>
                  <a:pt x="228600" y="457200"/>
                </a:lnTo>
                <a:lnTo>
                  <a:pt x="0" y="305815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8200" y="3200400"/>
            <a:ext cx="7010400" cy="1905"/>
          </a:xfrm>
          <a:custGeom>
            <a:avLst/>
            <a:gdLst/>
            <a:ahLst/>
            <a:cxnLst/>
            <a:rect l="l" t="t" r="r" b="b"/>
            <a:pathLst>
              <a:path w="7010400" h="1905">
                <a:moveTo>
                  <a:pt x="0" y="0"/>
                </a:moveTo>
                <a:lnTo>
                  <a:pt x="7010400" y="1524"/>
                </a:lnTo>
              </a:path>
            </a:pathLst>
          </a:custGeom>
          <a:ln w="12700">
            <a:solidFill>
              <a:srgbClr val="B6D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6676" y="3200400"/>
            <a:ext cx="103505" cy="762000"/>
          </a:xfrm>
          <a:custGeom>
            <a:avLst/>
            <a:gdLst/>
            <a:ahLst/>
            <a:cxnLst/>
            <a:rect l="l" t="t" r="r" b="b"/>
            <a:pathLst>
              <a:path w="103505" h="762000">
                <a:moveTo>
                  <a:pt x="7099" y="665861"/>
                </a:moveTo>
                <a:lnTo>
                  <a:pt x="1041" y="669417"/>
                </a:lnTo>
                <a:lnTo>
                  <a:pt x="0" y="673226"/>
                </a:lnTo>
                <a:lnTo>
                  <a:pt x="51523" y="762000"/>
                </a:lnTo>
                <a:lnTo>
                  <a:pt x="58895" y="749426"/>
                </a:lnTo>
                <a:lnTo>
                  <a:pt x="45199" y="749426"/>
                </a:lnTo>
                <a:lnTo>
                  <a:pt x="45248" y="725934"/>
                </a:lnTo>
                <a:lnTo>
                  <a:pt x="10985" y="666876"/>
                </a:lnTo>
                <a:lnTo>
                  <a:pt x="7099" y="665861"/>
                </a:lnTo>
                <a:close/>
              </a:path>
              <a:path w="103505" h="762000">
                <a:moveTo>
                  <a:pt x="45248" y="725934"/>
                </a:moveTo>
                <a:lnTo>
                  <a:pt x="45199" y="749426"/>
                </a:lnTo>
                <a:lnTo>
                  <a:pt x="57899" y="749426"/>
                </a:lnTo>
                <a:lnTo>
                  <a:pt x="57905" y="746251"/>
                </a:lnTo>
                <a:lnTo>
                  <a:pt x="46075" y="746251"/>
                </a:lnTo>
                <a:lnTo>
                  <a:pt x="51579" y="736848"/>
                </a:lnTo>
                <a:lnTo>
                  <a:pt x="45248" y="725934"/>
                </a:lnTo>
                <a:close/>
              </a:path>
              <a:path w="103505" h="762000">
                <a:moveTo>
                  <a:pt x="96342" y="666114"/>
                </a:moveTo>
                <a:lnTo>
                  <a:pt x="92456" y="667131"/>
                </a:lnTo>
                <a:lnTo>
                  <a:pt x="90678" y="670051"/>
                </a:lnTo>
                <a:lnTo>
                  <a:pt x="57968" y="725934"/>
                </a:lnTo>
                <a:lnTo>
                  <a:pt x="57899" y="749426"/>
                </a:lnTo>
                <a:lnTo>
                  <a:pt x="58895" y="749426"/>
                </a:lnTo>
                <a:lnTo>
                  <a:pt x="103416" y="673481"/>
                </a:lnTo>
                <a:lnTo>
                  <a:pt x="102400" y="669670"/>
                </a:lnTo>
                <a:lnTo>
                  <a:pt x="96342" y="666114"/>
                </a:lnTo>
                <a:close/>
              </a:path>
              <a:path w="103505" h="762000">
                <a:moveTo>
                  <a:pt x="51579" y="736848"/>
                </a:moveTo>
                <a:lnTo>
                  <a:pt x="46075" y="746251"/>
                </a:lnTo>
                <a:lnTo>
                  <a:pt x="57035" y="746251"/>
                </a:lnTo>
                <a:lnTo>
                  <a:pt x="51579" y="736848"/>
                </a:lnTo>
                <a:close/>
              </a:path>
              <a:path w="103505" h="762000">
                <a:moveTo>
                  <a:pt x="57948" y="725968"/>
                </a:moveTo>
                <a:lnTo>
                  <a:pt x="51579" y="736848"/>
                </a:lnTo>
                <a:lnTo>
                  <a:pt x="57035" y="746251"/>
                </a:lnTo>
                <a:lnTo>
                  <a:pt x="57905" y="746251"/>
                </a:lnTo>
                <a:lnTo>
                  <a:pt x="57948" y="725968"/>
                </a:lnTo>
                <a:close/>
              </a:path>
              <a:path w="103505" h="762000">
                <a:moveTo>
                  <a:pt x="59461" y="0"/>
                </a:moveTo>
                <a:lnTo>
                  <a:pt x="46761" y="0"/>
                </a:lnTo>
                <a:lnTo>
                  <a:pt x="45373" y="665861"/>
                </a:lnTo>
                <a:lnTo>
                  <a:pt x="45268" y="725968"/>
                </a:lnTo>
                <a:lnTo>
                  <a:pt x="51579" y="736848"/>
                </a:lnTo>
                <a:lnTo>
                  <a:pt x="57948" y="725968"/>
                </a:lnTo>
                <a:lnTo>
                  <a:pt x="59461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48838" y="3200400"/>
            <a:ext cx="103505" cy="762000"/>
          </a:xfrm>
          <a:custGeom>
            <a:avLst/>
            <a:gdLst/>
            <a:ahLst/>
            <a:cxnLst/>
            <a:rect l="l" t="t" r="r" b="b"/>
            <a:pathLst>
              <a:path w="103504" h="762000">
                <a:moveTo>
                  <a:pt x="7112" y="665861"/>
                </a:moveTo>
                <a:lnTo>
                  <a:pt x="1016" y="669417"/>
                </a:lnTo>
                <a:lnTo>
                  <a:pt x="0" y="673226"/>
                </a:lnTo>
                <a:lnTo>
                  <a:pt x="51562" y="762000"/>
                </a:lnTo>
                <a:lnTo>
                  <a:pt x="58941" y="749426"/>
                </a:lnTo>
                <a:lnTo>
                  <a:pt x="45212" y="749426"/>
                </a:lnTo>
                <a:lnTo>
                  <a:pt x="45259" y="725942"/>
                </a:lnTo>
                <a:lnTo>
                  <a:pt x="11049" y="666876"/>
                </a:lnTo>
                <a:lnTo>
                  <a:pt x="7112" y="665861"/>
                </a:lnTo>
                <a:close/>
              </a:path>
              <a:path w="103504" h="762000">
                <a:moveTo>
                  <a:pt x="45259" y="725942"/>
                </a:moveTo>
                <a:lnTo>
                  <a:pt x="45212" y="749426"/>
                </a:lnTo>
                <a:lnTo>
                  <a:pt x="57912" y="749426"/>
                </a:lnTo>
                <a:lnTo>
                  <a:pt x="57918" y="746251"/>
                </a:lnTo>
                <a:lnTo>
                  <a:pt x="46100" y="746251"/>
                </a:lnTo>
                <a:lnTo>
                  <a:pt x="51589" y="736870"/>
                </a:lnTo>
                <a:lnTo>
                  <a:pt x="45259" y="725942"/>
                </a:lnTo>
                <a:close/>
              </a:path>
              <a:path w="103504" h="762000">
                <a:moveTo>
                  <a:pt x="96393" y="666114"/>
                </a:moveTo>
                <a:lnTo>
                  <a:pt x="92456" y="667131"/>
                </a:lnTo>
                <a:lnTo>
                  <a:pt x="90678" y="670051"/>
                </a:lnTo>
                <a:lnTo>
                  <a:pt x="57982" y="725942"/>
                </a:lnTo>
                <a:lnTo>
                  <a:pt x="57912" y="749426"/>
                </a:lnTo>
                <a:lnTo>
                  <a:pt x="58941" y="749426"/>
                </a:lnTo>
                <a:lnTo>
                  <a:pt x="103504" y="673481"/>
                </a:lnTo>
                <a:lnTo>
                  <a:pt x="102488" y="669670"/>
                </a:lnTo>
                <a:lnTo>
                  <a:pt x="96393" y="666114"/>
                </a:lnTo>
                <a:close/>
              </a:path>
              <a:path w="103504" h="762000">
                <a:moveTo>
                  <a:pt x="51589" y="736870"/>
                </a:moveTo>
                <a:lnTo>
                  <a:pt x="46100" y="746251"/>
                </a:lnTo>
                <a:lnTo>
                  <a:pt x="57023" y="746251"/>
                </a:lnTo>
                <a:lnTo>
                  <a:pt x="51589" y="736870"/>
                </a:lnTo>
                <a:close/>
              </a:path>
              <a:path w="103504" h="762000">
                <a:moveTo>
                  <a:pt x="57959" y="725980"/>
                </a:moveTo>
                <a:lnTo>
                  <a:pt x="51589" y="736870"/>
                </a:lnTo>
                <a:lnTo>
                  <a:pt x="57023" y="746251"/>
                </a:lnTo>
                <a:lnTo>
                  <a:pt x="57918" y="746251"/>
                </a:lnTo>
                <a:lnTo>
                  <a:pt x="57959" y="725980"/>
                </a:lnTo>
                <a:close/>
              </a:path>
              <a:path w="103504" h="762000">
                <a:moveTo>
                  <a:pt x="59436" y="0"/>
                </a:moveTo>
                <a:lnTo>
                  <a:pt x="46736" y="0"/>
                </a:lnTo>
                <a:lnTo>
                  <a:pt x="45381" y="665861"/>
                </a:lnTo>
                <a:lnTo>
                  <a:pt x="45281" y="725980"/>
                </a:lnTo>
                <a:lnTo>
                  <a:pt x="51589" y="736870"/>
                </a:lnTo>
                <a:lnTo>
                  <a:pt x="57959" y="725980"/>
                </a:lnTo>
                <a:lnTo>
                  <a:pt x="59436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87238" y="3276600"/>
            <a:ext cx="103505" cy="685800"/>
          </a:xfrm>
          <a:custGeom>
            <a:avLst/>
            <a:gdLst/>
            <a:ahLst/>
            <a:cxnLst/>
            <a:rect l="l" t="t" r="r" b="b"/>
            <a:pathLst>
              <a:path w="103504" h="685800">
                <a:moveTo>
                  <a:pt x="7112" y="589661"/>
                </a:moveTo>
                <a:lnTo>
                  <a:pt x="4190" y="591438"/>
                </a:lnTo>
                <a:lnTo>
                  <a:pt x="1142" y="593217"/>
                </a:lnTo>
                <a:lnTo>
                  <a:pt x="0" y="597026"/>
                </a:lnTo>
                <a:lnTo>
                  <a:pt x="51562" y="685800"/>
                </a:lnTo>
                <a:lnTo>
                  <a:pt x="58941" y="673226"/>
                </a:lnTo>
                <a:lnTo>
                  <a:pt x="45212" y="673226"/>
                </a:lnTo>
                <a:lnTo>
                  <a:pt x="45265" y="649751"/>
                </a:lnTo>
                <a:lnTo>
                  <a:pt x="11049" y="590676"/>
                </a:lnTo>
                <a:lnTo>
                  <a:pt x="7112" y="589661"/>
                </a:lnTo>
                <a:close/>
              </a:path>
              <a:path w="103504" h="685800">
                <a:moveTo>
                  <a:pt x="45265" y="649751"/>
                </a:moveTo>
                <a:lnTo>
                  <a:pt x="45212" y="673226"/>
                </a:lnTo>
                <a:lnTo>
                  <a:pt x="57912" y="673226"/>
                </a:lnTo>
                <a:lnTo>
                  <a:pt x="57919" y="670051"/>
                </a:lnTo>
                <a:lnTo>
                  <a:pt x="46100" y="670051"/>
                </a:lnTo>
                <a:lnTo>
                  <a:pt x="51593" y="660677"/>
                </a:lnTo>
                <a:lnTo>
                  <a:pt x="45265" y="649751"/>
                </a:lnTo>
                <a:close/>
              </a:path>
              <a:path w="103504" h="685800">
                <a:moveTo>
                  <a:pt x="96392" y="589914"/>
                </a:moveTo>
                <a:lnTo>
                  <a:pt x="92456" y="590931"/>
                </a:lnTo>
                <a:lnTo>
                  <a:pt x="57994" y="649751"/>
                </a:lnTo>
                <a:lnTo>
                  <a:pt x="57912" y="673226"/>
                </a:lnTo>
                <a:lnTo>
                  <a:pt x="58941" y="673226"/>
                </a:lnTo>
                <a:lnTo>
                  <a:pt x="103504" y="597281"/>
                </a:lnTo>
                <a:lnTo>
                  <a:pt x="102488" y="593470"/>
                </a:lnTo>
                <a:lnTo>
                  <a:pt x="96392" y="589914"/>
                </a:lnTo>
                <a:close/>
              </a:path>
              <a:path w="103504" h="685800">
                <a:moveTo>
                  <a:pt x="51593" y="660677"/>
                </a:moveTo>
                <a:lnTo>
                  <a:pt x="46100" y="670051"/>
                </a:lnTo>
                <a:lnTo>
                  <a:pt x="57023" y="670051"/>
                </a:lnTo>
                <a:lnTo>
                  <a:pt x="51593" y="660677"/>
                </a:lnTo>
                <a:close/>
              </a:path>
              <a:path w="103504" h="685800">
                <a:moveTo>
                  <a:pt x="57965" y="649801"/>
                </a:moveTo>
                <a:lnTo>
                  <a:pt x="51593" y="660677"/>
                </a:lnTo>
                <a:lnTo>
                  <a:pt x="57023" y="670051"/>
                </a:lnTo>
                <a:lnTo>
                  <a:pt x="57919" y="670051"/>
                </a:lnTo>
                <a:lnTo>
                  <a:pt x="57965" y="649801"/>
                </a:lnTo>
                <a:close/>
              </a:path>
              <a:path w="103504" h="685800">
                <a:moveTo>
                  <a:pt x="59436" y="0"/>
                </a:moveTo>
                <a:lnTo>
                  <a:pt x="46736" y="0"/>
                </a:lnTo>
                <a:lnTo>
                  <a:pt x="45401" y="589661"/>
                </a:lnTo>
                <a:lnTo>
                  <a:pt x="45294" y="649801"/>
                </a:lnTo>
                <a:lnTo>
                  <a:pt x="51593" y="660677"/>
                </a:lnTo>
                <a:lnTo>
                  <a:pt x="57965" y="649801"/>
                </a:lnTo>
                <a:lnTo>
                  <a:pt x="59436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97038" y="3200400"/>
            <a:ext cx="103505" cy="685800"/>
          </a:xfrm>
          <a:custGeom>
            <a:avLst/>
            <a:gdLst/>
            <a:ahLst/>
            <a:cxnLst/>
            <a:rect l="l" t="t" r="r" b="b"/>
            <a:pathLst>
              <a:path w="103504" h="685800">
                <a:moveTo>
                  <a:pt x="7111" y="589661"/>
                </a:moveTo>
                <a:lnTo>
                  <a:pt x="4063" y="591438"/>
                </a:lnTo>
                <a:lnTo>
                  <a:pt x="1142" y="593217"/>
                </a:lnTo>
                <a:lnTo>
                  <a:pt x="0" y="597026"/>
                </a:lnTo>
                <a:lnTo>
                  <a:pt x="51561" y="685800"/>
                </a:lnTo>
                <a:lnTo>
                  <a:pt x="58941" y="673226"/>
                </a:lnTo>
                <a:lnTo>
                  <a:pt x="45211" y="673226"/>
                </a:lnTo>
                <a:lnTo>
                  <a:pt x="45265" y="649751"/>
                </a:lnTo>
                <a:lnTo>
                  <a:pt x="11048" y="590676"/>
                </a:lnTo>
                <a:lnTo>
                  <a:pt x="7111" y="589661"/>
                </a:lnTo>
                <a:close/>
              </a:path>
              <a:path w="103504" h="685800">
                <a:moveTo>
                  <a:pt x="45265" y="649751"/>
                </a:moveTo>
                <a:lnTo>
                  <a:pt x="45211" y="673226"/>
                </a:lnTo>
                <a:lnTo>
                  <a:pt x="57911" y="673226"/>
                </a:lnTo>
                <a:lnTo>
                  <a:pt x="57919" y="670051"/>
                </a:lnTo>
                <a:lnTo>
                  <a:pt x="46100" y="670051"/>
                </a:lnTo>
                <a:lnTo>
                  <a:pt x="51593" y="660677"/>
                </a:lnTo>
                <a:lnTo>
                  <a:pt x="45265" y="649751"/>
                </a:lnTo>
                <a:close/>
              </a:path>
              <a:path w="103504" h="685800">
                <a:moveTo>
                  <a:pt x="96392" y="589914"/>
                </a:moveTo>
                <a:lnTo>
                  <a:pt x="92455" y="590931"/>
                </a:lnTo>
                <a:lnTo>
                  <a:pt x="57994" y="649751"/>
                </a:lnTo>
                <a:lnTo>
                  <a:pt x="57911" y="673226"/>
                </a:lnTo>
                <a:lnTo>
                  <a:pt x="58941" y="673226"/>
                </a:lnTo>
                <a:lnTo>
                  <a:pt x="103504" y="597281"/>
                </a:lnTo>
                <a:lnTo>
                  <a:pt x="102488" y="593470"/>
                </a:lnTo>
                <a:lnTo>
                  <a:pt x="96392" y="589914"/>
                </a:lnTo>
                <a:close/>
              </a:path>
              <a:path w="103504" h="685800">
                <a:moveTo>
                  <a:pt x="51593" y="660677"/>
                </a:moveTo>
                <a:lnTo>
                  <a:pt x="46100" y="670051"/>
                </a:lnTo>
                <a:lnTo>
                  <a:pt x="57022" y="670051"/>
                </a:lnTo>
                <a:lnTo>
                  <a:pt x="51593" y="660677"/>
                </a:lnTo>
                <a:close/>
              </a:path>
              <a:path w="103504" h="685800">
                <a:moveTo>
                  <a:pt x="57965" y="649801"/>
                </a:moveTo>
                <a:lnTo>
                  <a:pt x="51593" y="660677"/>
                </a:lnTo>
                <a:lnTo>
                  <a:pt x="57022" y="670051"/>
                </a:lnTo>
                <a:lnTo>
                  <a:pt x="57919" y="670051"/>
                </a:lnTo>
                <a:lnTo>
                  <a:pt x="57965" y="649801"/>
                </a:lnTo>
                <a:close/>
              </a:path>
              <a:path w="103504" h="685800">
                <a:moveTo>
                  <a:pt x="59435" y="0"/>
                </a:moveTo>
                <a:lnTo>
                  <a:pt x="46735" y="0"/>
                </a:lnTo>
                <a:lnTo>
                  <a:pt x="45401" y="589661"/>
                </a:lnTo>
                <a:lnTo>
                  <a:pt x="45294" y="649801"/>
                </a:lnTo>
                <a:lnTo>
                  <a:pt x="51593" y="660677"/>
                </a:lnTo>
                <a:lnTo>
                  <a:pt x="57965" y="649801"/>
                </a:lnTo>
                <a:lnTo>
                  <a:pt x="59435" y="0"/>
                </a:lnTo>
                <a:close/>
              </a:path>
            </a:pathLst>
          </a:custGeom>
          <a:solidFill>
            <a:srgbClr val="B6D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8200" y="5360289"/>
            <a:ext cx="381000" cy="126364"/>
          </a:xfrm>
          <a:custGeom>
            <a:avLst/>
            <a:gdLst/>
            <a:ahLst/>
            <a:cxnLst/>
            <a:rect l="l" t="t" r="r" b="b"/>
            <a:pathLst>
              <a:path w="381000" h="126364">
                <a:moveTo>
                  <a:pt x="381000" y="0"/>
                </a:moveTo>
                <a:lnTo>
                  <a:pt x="0" y="0"/>
                </a:lnTo>
                <a:lnTo>
                  <a:pt x="190500" y="126111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8200" y="48006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559688"/>
                </a:moveTo>
                <a:lnTo>
                  <a:pt x="190500" y="559688"/>
                </a:lnTo>
                <a:lnTo>
                  <a:pt x="190500" y="0"/>
                </a:lnTo>
                <a:lnTo>
                  <a:pt x="190500" y="559688"/>
                </a:lnTo>
                <a:lnTo>
                  <a:pt x="381000" y="559688"/>
                </a:lnTo>
                <a:lnTo>
                  <a:pt x="190500" y="685800"/>
                </a:lnTo>
                <a:lnTo>
                  <a:pt x="0" y="55968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86400" y="5360289"/>
            <a:ext cx="381000" cy="126364"/>
          </a:xfrm>
          <a:custGeom>
            <a:avLst/>
            <a:gdLst/>
            <a:ahLst/>
            <a:cxnLst/>
            <a:rect l="l" t="t" r="r" b="b"/>
            <a:pathLst>
              <a:path w="381000" h="126364">
                <a:moveTo>
                  <a:pt x="381000" y="0"/>
                </a:moveTo>
                <a:lnTo>
                  <a:pt x="0" y="0"/>
                </a:lnTo>
                <a:lnTo>
                  <a:pt x="190500" y="126111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86400" y="4724400"/>
            <a:ext cx="381000" cy="762000"/>
          </a:xfrm>
          <a:custGeom>
            <a:avLst/>
            <a:gdLst/>
            <a:ahLst/>
            <a:cxnLst/>
            <a:rect l="l" t="t" r="r" b="b"/>
            <a:pathLst>
              <a:path w="381000" h="762000">
                <a:moveTo>
                  <a:pt x="0" y="635888"/>
                </a:moveTo>
                <a:lnTo>
                  <a:pt x="190500" y="635888"/>
                </a:lnTo>
                <a:lnTo>
                  <a:pt x="190500" y="0"/>
                </a:lnTo>
                <a:lnTo>
                  <a:pt x="190500" y="635888"/>
                </a:lnTo>
                <a:lnTo>
                  <a:pt x="381000" y="635888"/>
                </a:lnTo>
                <a:lnTo>
                  <a:pt x="190500" y="762000"/>
                </a:lnTo>
                <a:lnTo>
                  <a:pt x="0" y="635888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48000" y="5721946"/>
            <a:ext cx="381000" cy="222250"/>
          </a:xfrm>
          <a:custGeom>
            <a:avLst/>
            <a:gdLst/>
            <a:ahLst/>
            <a:cxnLst/>
            <a:rect l="l" t="t" r="r" b="b"/>
            <a:pathLst>
              <a:path w="381000" h="222250">
                <a:moveTo>
                  <a:pt x="381000" y="0"/>
                </a:moveTo>
                <a:lnTo>
                  <a:pt x="0" y="0"/>
                </a:lnTo>
                <a:lnTo>
                  <a:pt x="190500" y="221653"/>
                </a:lnTo>
                <a:lnTo>
                  <a:pt x="381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48000" y="4800600"/>
            <a:ext cx="381000" cy="1143000"/>
          </a:xfrm>
          <a:custGeom>
            <a:avLst/>
            <a:gdLst/>
            <a:ahLst/>
            <a:cxnLst/>
            <a:rect l="l" t="t" r="r" b="b"/>
            <a:pathLst>
              <a:path w="381000" h="1143000">
                <a:moveTo>
                  <a:pt x="0" y="921346"/>
                </a:moveTo>
                <a:lnTo>
                  <a:pt x="190500" y="921346"/>
                </a:lnTo>
                <a:lnTo>
                  <a:pt x="190500" y="0"/>
                </a:lnTo>
                <a:lnTo>
                  <a:pt x="190500" y="921346"/>
                </a:lnTo>
                <a:lnTo>
                  <a:pt x="381000" y="921346"/>
                </a:lnTo>
                <a:lnTo>
                  <a:pt x="190500" y="1143000"/>
                </a:lnTo>
                <a:lnTo>
                  <a:pt x="0" y="921346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20000" y="5541645"/>
            <a:ext cx="457200" cy="249554"/>
          </a:xfrm>
          <a:custGeom>
            <a:avLst/>
            <a:gdLst/>
            <a:ahLst/>
            <a:cxnLst/>
            <a:rect l="l" t="t" r="r" b="b"/>
            <a:pathLst>
              <a:path w="457200" h="249554">
                <a:moveTo>
                  <a:pt x="457200" y="0"/>
                </a:moveTo>
                <a:lnTo>
                  <a:pt x="0" y="0"/>
                </a:lnTo>
                <a:lnTo>
                  <a:pt x="228600" y="249554"/>
                </a:lnTo>
                <a:lnTo>
                  <a:pt x="4572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20000" y="4876800"/>
            <a:ext cx="457200" cy="914400"/>
          </a:xfrm>
          <a:custGeom>
            <a:avLst/>
            <a:gdLst/>
            <a:ahLst/>
            <a:cxnLst/>
            <a:rect l="l" t="t" r="r" b="b"/>
            <a:pathLst>
              <a:path w="457200" h="914400">
                <a:moveTo>
                  <a:pt x="0" y="664844"/>
                </a:moveTo>
                <a:lnTo>
                  <a:pt x="228600" y="664844"/>
                </a:lnTo>
                <a:lnTo>
                  <a:pt x="228600" y="0"/>
                </a:lnTo>
                <a:lnTo>
                  <a:pt x="228600" y="664844"/>
                </a:lnTo>
                <a:lnTo>
                  <a:pt x="457200" y="664844"/>
                </a:lnTo>
                <a:lnTo>
                  <a:pt x="228600" y="914400"/>
                </a:lnTo>
                <a:lnTo>
                  <a:pt x="0" y="664844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9371" y="355727"/>
            <a:ext cx="1460690" cy="14377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704" y="238709"/>
            <a:ext cx="4572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UTI -</a:t>
            </a:r>
            <a:r>
              <a:rPr sz="4000" spc="-65" dirty="0"/>
              <a:t> </a:t>
            </a:r>
            <a:r>
              <a:rPr sz="4000" spc="-5" dirty="0"/>
              <a:t>management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9740" y="1011682"/>
            <a:ext cx="8377555" cy="5307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Symptomatic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UTI- antibiotic</a:t>
            </a:r>
            <a:r>
              <a:rPr sz="32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Asymptomatic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UTI- no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sz="32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except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situations.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Non-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specific</a:t>
            </a:r>
            <a:r>
              <a:rPr sz="3200" b="1" spc="-7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therapy:</a:t>
            </a:r>
            <a:endParaRPr sz="32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115633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more water intake.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buFont typeface="Arial"/>
              <a:buChar char="•"/>
              <a:tabLst>
                <a:tab pos="115633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Maintaining acidity of urine by fluids</a:t>
            </a:r>
            <a:r>
              <a:rPr sz="28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endParaRPr sz="28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canberry</a:t>
            </a:r>
            <a:r>
              <a:rPr sz="2800" b="1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juice.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443484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5889" y="325577"/>
            <a:ext cx="4573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Anti-microbial</a:t>
            </a:r>
            <a:r>
              <a:rPr sz="3200" spc="-65" dirty="0"/>
              <a:t> </a:t>
            </a:r>
            <a:r>
              <a:rPr sz="3200" spc="-5" dirty="0"/>
              <a:t>therapy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814171"/>
            <a:ext cx="7978775" cy="52933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Goals of</a:t>
            </a:r>
            <a:r>
              <a:rPr sz="3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therapy:</a:t>
            </a:r>
            <a:endParaRPr sz="3200" dirty="0">
              <a:latin typeface="Arial"/>
              <a:cs typeface="Arial"/>
            </a:endParaRPr>
          </a:p>
          <a:p>
            <a:pPr marL="1376680" lvl="1" indent="-449580">
              <a:lnSpc>
                <a:spcPct val="100000"/>
              </a:lnSpc>
              <a:spcBef>
                <a:spcPts val="765"/>
              </a:spcBef>
              <a:buFont typeface="Wingdings"/>
              <a:buChar char=""/>
              <a:tabLst>
                <a:tab pos="135763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Elimination of</a:t>
            </a:r>
            <a:r>
              <a:rPr sz="3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endParaRPr sz="3200" dirty="0">
              <a:latin typeface="Arial"/>
              <a:cs typeface="Arial"/>
            </a:endParaRPr>
          </a:p>
          <a:p>
            <a:pPr marL="1442085" lvl="1" indent="-514984">
              <a:lnSpc>
                <a:spcPct val="100000"/>
              </a:lnSpc>
              <a:spcBef>
                <a:spcPts val="770"/>
              </a:spcBef>
              <a:buFont typeface="Wingdings"/>
              <a:buChar char=""/>
              <a:tabLst>
                <a:tab pos="1442085" algn="l"/>
                <a:tab pos="1442720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Relief of acute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symptoms</a:t>
            </a:r>
            <a:endParaRPr sz="3200" dirty="0">
              <a:latin typeface="Arial"/>
              <a:cs typeface="Arial"/>
            </a:endParaRPr>
          </a:p>
          <a:p>
            <a:pPr marL="1376680" marR="5080" lvl="1" indent="-449580">
              <a:lnSpc>
                <a:spcPct val="120000"/>
              </a:lnSpc>
              <a:buFont typeface="Wingdings"/>
              <a:buChar char=""/>
              <a:tabLst>
                <a:tab pos="135763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Prevention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of recurrence and</a:t>
            </a:r>
            <a:r>
              <a:rPr sz="3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long  term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complications</a:t>
            </a:r>
            <a:endParaRPr sz="32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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Decision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hospitalize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??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considerations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??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451104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17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2700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367" y="6432206"/>
            <a:ext cx="120650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0"/>
            <a:ext cx="8042275" cy="597535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286385" algn="l"/>
              </a:tabLst>
            </a:pPr>
            <a:r>
              <a:rPr sz="1950" spc="10" dirty="0">
                <a:solidFill>
                  <a:schemeClr val="bg1"/>
                </a:solidFill>
                <a:latin typeface="Wingdings 3"/>
                <a:cs typeface="Wingdings 3"/>
              </a:rPr>
              <a:t></a:t>
            </a:r>
            <a:r>
              <a:rPr sz="1950" spc="1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endParaRPr lang="en-US" sz="1950" spc="1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286385" algn="l"/>
              </a:tabLst>
            </a:pPr>
            <a:r>
              <a:rPr lang="en-US" sz="2800" b="1" spc="-5" dirty="0" smtClean="0">
                <a:solidFill>
                  <a:srgbClr val="FF0000"/>
                </a:solidFill>
              </a:rPr>
              <a:t>THERAPEUTIC</a:t>
            </a:r>
            <a:r>
              <a:rPr lang="en-US" sz="2800" b="1" spc="-1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MANAGEMENT</a:t>
            </a:r>
            <a:endParaRPr lang="en-US" sz="2800" b="1" spc="1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286385" algn="l"/>
              </a:tabLst>
            </a:pPr>
            <a:r>
              <a:rPr sz="2600" smtClean="0">
                <a:solidFill>
                  <a:schemeClr val="bg1"/>
                </a:solidFill>
                <a:latin typeface="Arial"/>
                <a:cs typeface="Arial"/>
              </a:rPr>
              <a:t>Goals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225"/>
              </a:spcBef>
            </a:pP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-eliminate current</a:t>
            </a:r>
            <a:r>
              <a:rPr sz="2300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infection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225"/>
              </a:spcBef>
            </a:pP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-Identify contributing factors and reduce risk of</a:t>
            </a:r>
            <a:r>
              <a:rPr sz="2300" spc="-22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occurrence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215"/>
              </a:spcBef>
            </a:pP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-prevent systemic spread of</a:t>
            </a:r>
            <a:r>
              <a:rPr sz="2300" spc="-1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infection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225"/>
              </a:spcBef>
            </a:pPr>
            <a:r>
              <a:rPr sz="2300" spc="-5" dirty="0">
                <a:solidFill>
                  <a:schemeClr val="bg1"/>
                </a:solidFill>
                <a:latin typeface="Arial"/>
                <a:cs typeface="Arial"/>
              </a:rPr>
              <a:t>-preserve 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renal</a:t>
            </a:r>
            <a:r>
              <a:rPr sz="2300" spc="-7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function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717BA2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Arial"/>
                <a:cs typeface="Arial"/>
              </a:rPr>
              <a:t>Antibiotic therapy based</a:t>
            </a:r>
            <a:r>
              <a:rPr sz="26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bg1"/>
                </a:solidFill>
                <a:latin typeface="Arial"/>
                <a:cs typeface="Arial"/>
              </a:rPr>
              <a:t>on: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240"/>
              </a:spcBef>
              <a:tabLst>
                <a:tab pos="561340" algn="l"/>
              </a:tabLst>
            </a:pPr>
            <a:r>
              <a:rPr sz="1750" dirty="0">
                <a:solidFill>
                  <a:schemeClr val="bg1"/>
                </a:solidFill>
                <a:latin typeface="Wingdings 3"/>
                <a:cs typeface="Wingdings 3"/>
              </a:rPr>
              <a:t></a:t>
            </a:r>
            <a:r>
              <a:rPr sz="175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identification of</a:t>
            </a:r>
            <a:r>
              <a:rPr sz="2300" spc="-8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pathogen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215"/>
              </a:spcBef>
              <a:tabLst>
                <a:tab pos="561340" algn="l"/>
              </a:tabLst>
            </a:pPr>
            <a:r>
              <a:rPr sz="1750" dirty="0">
                <a:solidFill>
                  <a:schemeClr val="bg1"/>
                </a:solidFill>
                <a:latin typeface="Wingdings 3"/>
                <a:cs typeface="Wingdings 3"/>
              </a:rPr>
              <a:t></a:t>
            </a:r>
            <a:r>
              <a:rPr sz="175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history of antibiotic</a:t>
            </a:r>
            <a:r>
              <a:rPr sz="2300" spc="-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use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225"/>
              </a:spcBef>
              <a:tabLst>
                <a:tab pos="561340" algn="l"/>
              </a:tabLst>
            </a:pPr>
            <a:r>
              <a:rPr sz="1750" dirty="0">
                <a:solidFill>
                  <a:schemeClr val="bg1"/>
                </a:solidFill>
                <a:latin typeface="Wingdings 3"/>
                <a:cs typeface="Wingdings 3"/>
              </a:rPr>
              <a:t></a:t>
            </a:r>
            <a:r>
              <a:rPr sz="175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location of</a:t>
            </a:r>
            <a:r>
              <a:rPr sz="23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infection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  <a:p>
            <a:pPr marL="287020" marR="5080" indent="-274320">
              <a:lnSpc>
                <a:spcPts val="2810"/>
              </a:lnSpc>
              <a:spcBef>
                <a:spcPts val="625"/>
              </a:spcBef>
              <a:buClr>
                <a:srgbClr val="717BA2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Arial"/>
                <a:cs typeface="Arial"/>
              </a:rPr>
              <a:t>Antimicrobial drugs (sometimes it will not be</a:t>
            </a:r>
            <a:r>
              <a:rPr sz="2600" spc="-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chemeClr val="bg1"/>
                </a:solidFill>
                <a:latin typeface="Arial"/>
                <a:cs typeface="Arial"/>
              </a:rPr>
              <a:t>effective  </a:t>
            </a:r>
            <a:r>
              <a:rPr sz="2600" dirty="0">
                <a:solidFill>
                  <a:schemeClr val="bg1"/>
                </a:solidFill>
                <a:latin typeface="Arial"/>
                <a:cs typeface="Arial"/>
              </a:rPr>
              <a:t>due to resistance of</a:t>
            </a:r>
            <a:r>
              <a:rPr sz="2600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bg1"/>
                </a:solidFill>
                <a:latin typeface="Arial"/>
                <a:cs typeface="Arial"/>
              </a:rPr>
              <a:t>organism)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244"/>
              </a:spcBef>
              <a:buClr>
                <a:srgbClr val="717BA2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sz="2600" dirty="0">
                <a:solidFill>
                  <a:schemeClr val="bg1"/>
                </a:solidFill>
                <a:latin typeface="Arial"/>
                <a:cs typeface="Arial"/>
              </a:rPr>
              <a:t>Anti-infective</a:t>
            </a:r>
            <a:r>
              <a:rPr sz="2600"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bg1"/>
                </a:solidFill>
                <a:latin typeface="Arial"/>
                <a:cs typeface="Arial"/>
              </a:rPr>
              <a:t>agents</a:t>
            </a:r>
            <a:endParaRPr sz="2600">
              <a:solidFill>
                <a:schemeClr val="bg1"/>
              </a:solidFill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240"/>
              </a:spcBef>
              <a:tabLst>
                <a:tab pos="561340" algn="l"/>
                <a:tab pos="1922145" algn="l"/>
              </a:tabLst>
            </a:pPr>
            <a:r>
              <a:rPr sz="1750" dirty="0">
                <a:solidFill>
                  <a:schemeClr val="bg1"/>
                </a:solidFill>
                <a:latin typeface="Wingdings 3"/>
                <a:cs typeface="Wingdings 3"/>
              </a:rPr>
              <a:t></a:t>
            </a:r>
            <a:r>
              <a:rPr sz="175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penicillin,	sulfonamide, cephalosporin,</a:t>
            </a:r>
            <a:r>
              <a:rPr sz="2300" spc="-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chemeClr val="bg1"/>
                </a:solidFill>
                <a:latin typeface="Arial"/>
                <a:cs typeface="Arial"/>
              </a:rPr>
              <a:t>nitrofurantoin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10425" y="304800"/>
            <a:ext cx="1933574" cy="3777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>
          <a:xfrm>
            <a:off x="2971800" y="6324600"/>
            <a:ext cx="458724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52653"/>
            <a:ext cx="8455660" cy="5632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endParaRPr sz="2800" smtClean="0">
              <a:solidFill>
                <a:schemeClr val="bg1"/>
              </a:solidFill>
              <a:cs typeface="Berlin Sans FB"/>
            </a:endParaRPr>
          </a:p>
          <a:p>
            <a:pPr marL="287020" indent="-274320">
              <a:lnSpc>
                <a:spcPct val="100000"/>
              </a:lnSpc>
              <a:buClr>
                <a:srgbClr val="717BA2"/>
              </a:buClr>
              <a:buSzPct val="75000"/>
              <a:buFont typeface="Wingdings"/>
              <a:buChar char=""/>
              <a:tabLst>
                <a:tab pos="287020" algn="l"/>
              </a:tabLst>
            </a:pPr>
            <a:r>
              <a:rPr lang="en-US" sz="2800" b="1" dirty="0" smtClean="0">
                <a:solidFill>
                  <a:schemeClr val="bg1"/>
                </a:solidFill>
                <a:cs typeface="Arial"/>
              </a:rPr>
              <a:t>NURSING</a:t>
            </a:r>
            <a:r>
              <a:rPr lang="en-US" sz="2800" b="1" spc="-6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cs typeface="Arial"/>
              </a:rPr>
              <a:t>MANAGEMENT</a:t>
            </a:r>
            <a:endParaRPr lang="en-US" sz="2800" dirty="0" smtClean="0">
              <a:solidFill>
                <a:schemeClr val="bg1"/>
              </a:solidFill>
              <a:cs typeface="Arial"/>
            </a:endParaRPr>
          </a:p>
          <a:p>
            <a:pPr marL="561340" marR="340360" indent="-274955">
              <a:lnSpc>
                <a:spcPct val="100000"/>
              </a:lnSpc>
              <a:spcBef>
                <a:spcPts val="500"/>
              </a:spcBef>
              <a:tabLst>
                <a:tab pos="561340" algn="l"/>
              </a:tabLst>
            </a:pPr>
            <a:r>
              <a:rPr lang="en-US" sz="2800" dirty="0" smtClean="0">
                <a:solidFill>
                  <a:schemeClr val="bg1"/>
                </a:solidFill>
                <a:cs typeface="Wingdings 3"/>
              </a:rPr>
              <a:t>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Careful history taking regarding </a:t>
            </a:r>
            <a:r>
              <a:rPr lang="en-US" sz="2800" spc="-5" dirty="0" smtClean="0">
                <a:solidFill>
                  <a:schemeClr val="bg1"/>
                </a:solidFill>
                <a:cs typeface="Arial"/>
              </a:rPr>
              <a:t>voiding 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habits,</a:t>
            </a:r>
            <a:r>
              <a:rPr lang="en-US" sz="2800" spc="-20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cs typeface="Arial"/>
              </a:rPr>
              <a:t>stooling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  pattern</a:t>
            </a:r>
          </a:p>
          <a:p>
            <a:pPr marL="286385">
              <a:lnSpc>
                <a:spcPct val="100000"/>
              </a:lnSpc>
              <a:spcBef>
                <a:spcPts val="500"/>
              </a:spcBef>
              <a:tabLst>
                <a:tab pos="561340" algn="l"/>
              </a:tabLst>
            </a:pPr>
            <a:r>
              <a:rPr lang="en-US" sz="2800" dirty="0" smtClean="0">
                <a:solidFill>
                  <a:schemeClr val="bg1"/>
                </a:solidFill>
                <a:cs typeface="Wingdings 3"/>
              </a:rPr>
              <a:t>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Caution the parents in suspected</a:t>
            </a:r>
            <a:r>
              <a:rPr lang="en-US" sz="2800" spc="-18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cases</a:t>
            </a:r>
          </a:p>
          <a:p>
            <a:pPr marL="286385">
              <a:lnSpc>
                <a:spcPct val="100000"/>
              </a:lnSpc>
              <a:spcBef>
                <a:spcPts val="490"/>
              </a:spcBef>
              <a:tabLst>
                <a:tab pos="561340" algn="l"/>
              </a:tabLst>
            </a:pPr>
            <a:r>
              <a:rPr lang="en-US" sz="2800" dirty="0" smtClean="0">
                <a:solidFill>
                  <a:schemeClr val="bg1"/>
                </a:solidFill>
                <a:cs typeface="Wingdings 3"/>
              </a:rPr>
              <a:t>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Collect appropriate</a:t>
            </a:r>
            <a:r>
              <a:rPr lang="en-US" sz="2800" spc="-114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specimen</a:t>
            </a:r>
          </a:p>
          <a:p>
            <a:pPr marL="561340" marR="5080" indent="-274955">
              <a:lnSpc>
                <a:spcPct val="100000"/>
              </a:lnSpc>
              <a:spcBef>
                <a:spcPts val="500"/>
              </a:spcBef>
              <a:tabLst>
                <a:tab pos="561340" algn="l"/>
              </a:tabLst>
            </a:pPr>
            <a:r>
              <a:rPr lang="en-US" sz="2800" dirty="0" smtClean="0">
                <a:solidFill>
                  <a:schemeClr val="bg1"/>
                </a:solidFill>
                <a:cs typeface="Wingdings 3"/>
              </a:rPr>
              <a:t>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Checking diaper half hourly for straining, dripping of</a:t>
            </a:r>
            <a:r>
              <a:rPr lang="en-US" sz="2800" spc="-28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small  amounts of</a:t>
            </a:r>
            <a:r>
              <a:rPr lang="en-US" sz="2800" spc="-6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urine.</a:t>
            </a:r>
          </a:p>
          <a:p>
            <a:pPr marL="286385">
              <a:lnSpc>
                <a:spcPct val="100000"/>
              </a:lnSpc>
              <a:spcBef>
                <a:spcPts val="505"/>
              </a:spcBef>
              <a:tabLst>
                <a:tab pos="561340" algn="l"/>
              </a:tabLst>
            </a:pPr>
            <a:r>
              <a:rPr lang="en-US" sz="2800" dirty="0" smtClean="0">
                <a:solidFill>
                  <a:schemeClr val="bg1"/>
                </a:solidFill>
                <a:cs typeface="Wingdings 3"/>
              </a:rPr>
              <a:t>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Explanation of procedure according to their</a:t>
            </a:r>
            <a:r>
              <a:rPr lang="en-US" sz="2800" spc="-245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age</a:t>
            </a:r>
          </a:p>
          <a:p>
            <a:pPr marL="286385">
              <a:lnSpc>
                <a:spcPct val="100000"/>
              </a:lnSpc>
              <a:spcBef>
                <a:spcPts val="490"/>
              </a:spcBef>
              <a:tabLst>
                <a:tab pos="561340" algn="l"/>
              </a:tabLst>
            </a:pPr>
            <a:r>
              <a:rPr lang="en-US" sz="2800" dirty="0" smtClean="0">
                <a:solidFill>
                  <a:schemeClr val="bg1"/>
                </a:solidFill>
                <a:cs typeface="Wingdings 3"/>
              </a:rPr>
              <a:t>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Administer proper dosage of</a:t>
            </a:r>
            <a:r>
              <a:rPr lang="en-US" sz="2800" spc="-18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medications</a:t>
            </a:r>
          </a:p>
          <a:p>
            <a:pPr marL="286385">
              <a:lnSpc>
                <a:spcPct val="100000"/>
              </a:lnSpc>
              <a:spcBef>
                <a:spcPts val="500"/>
              </a:spcBef>
              <a:tabLst>
                <a:tab pos="561340" algn="l"/>
              </a:tabLst>
            </a:pPr>
            <a:r>
              <a:rPr lang="en-US" sz="2800" dirty="0" smtClean="0">
                <a:solidFill>
                  <a:schemeClr val="bg1"/>
                </a:solidFill>
                <a:cs typeface="Wingdings 3"/>
              </a:rPr>
              <a:t></a:t>
            </a:r>
            <a:r>
              <a:rPr lang="en-US" sz="2800" dirty="0" smtClean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Increase the fluid</a:t>
            </a:r>
            <a:r>
              <a:rPr lang="en-US" sz="2800" spc="-100" dirty="0" smtClean="0">
                <a:solidFill>
                  <a:schemeClr val="bg1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cs typeface="Arial"/>
              </a:rPr>
              <a:t>intake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Berlin Sans FB"/>
              <a:buChar char="•"/>
            </a:pPr>
            <a:endParaRPr sz="2800" smtClean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057900"/>
            <a:ext cx="464820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345"/>
            <a:ext cx="7010400" cy="696594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FF3300"/>
                </a:solidFill>
              </a:rPr>
              <a:t>Urinary Tract Infection (UTI)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Normal mechanisms that maintain sterility of urine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</a:rPr>
              <a:t>a.	Adequate urine volume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</a:rPr>
              <a:t>b.	Free-flow from kidneys through urinary meatus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</a:rPr>
              <a:t>c.	Complete bladder emptying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</a:rPr>
              <a:t>d.	Normal acidity of urine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</a:rPr>
              <a:t>e.	Peristaltic activity of ureters and competent </a:t>
            </a:r>
            <a:r>
              <a:rPr lang="en-US" altLang="en-US" sz="2400" b="1" dirty="0" err="1">
                <a:solidFill>
                  <a:schemeClr val="bg1"/>
                </a:solidFill>
              </a:rPr>
              <a:t>ureterovesical</a:t>
            </a:r>
            <a:r>
              <a:rPr lang="en-US" altLang="en-US" sz="2400" b="1" dirty="0">
                <a:solidFill>
                  <a:schemeClr val="bg1"/>
                </a:solidFill>
              </a:rPr>
              <a:t> junction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</a:rPr>
              <a:t>f.	Increased </a:t>
            </a:r>
            <a:r>
              <a:rPr lang="en-US" altLang="en-US" sz="2400" b="1" dirty="0" err="1">
                <a:solidFill>
                  <a:schemeClr val="bg1"/>
                </a:solidFill>
              </a:rPr>
              <a:t>intravesicular</a:t>
            </a:r>
            <a:r>
              <a:rPr lang="en-US" altLang="en-US" sz="2400" b="1" dirty="0">
                <a:solidFill>
                  <a:schemeClr val="bg1"/>
                </a:solidFill>
              </a:rPr>
              <a:t> pressure preventing reflux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bg1"/>
                </a:solidFill>
              </a:rPr>
              <a:t>g.	In males, antibacterial effect of zinc in prostatic fluid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13400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137" y="249427"/>
            <a:ext cx="734885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400" spc="-10" dirty="0" smtClean="0"/>
              <a:t>PREVENTION:</a:t>
            </a:r>
            <a:endParaRPr sz="3400"/>
          </a:p>
        </p:txBody>
      </p:sp>
      <p:sp>
        <p:nvSpPr>
          <p:cNvPr id="3" name="object 3"/>
          <p:cNvSpPr txBox="1"/>
          <p:nvPr/>
        </p:nvSpPr>
        <p:spPr>
          <a:xfrm>
            <a:off x="381000" y="838200"/>
            <a:ext cx="8763000" cy="59048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700"/>
              </a:spcBef>
              <a:tabLst>
                <a:tab pos="293370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Simple hygienic habits should be</a:t>
            </a:r>
            <a:r>
              <a:rPr lang="en-US" sz="3200" spc="-65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followed</a:t>
            </a: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600"/>
              </a:spcBef>
              <a:tabLst>
                <a:tab pos="293370" algn="l"/>
              </a:tabLst>
            </a:pPr>
            <a:r>
              <a:rPr lang="en-US" sz="2400" spc="10" dirty="0" smtClean="0">
                <a:solidFill>
                  <a:schemeClr val="bg1"/>
                </a:solidFill>
                <a:latin typeface="Wingdings 3"/>
                <a:cs typeface="Wingdings 3"/>
              </a:rPr>
              <a:t></a:t>
            </a:r>
            <a:r>
              <a:rPr lang="en-US" sz="240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Practice habit of voiding soon as they </a:t>
            </a:r>
            <a:r>
              <a:rPr lang="en-US" sz="3200" spc="-5" dirty="0" smtClean="0">
                <a:solidFill>
                  <a:schemeClr val="bg1"/>
                </a:solidFill>
              </a:rPr>
              <a:t>feel </a:t>
            </a:r>
            <a:r>
              <a:rPr lang="en-US" sz="3200" dirty="0" smtClean="0">
                <a:solidFill>
                  <a:schemeClr val="bg1"/>
                </a:solidFill>
              </a:rPr>
              <a:t>the</a:t>
            </a:r>
            <a:r>
              <a:rPr lang="en-US" sz="3200" spc="-4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urge</a:t>
            </a: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93370" marR="5080" indent="-274320">
              <a:lnSpc>
                <a:spcPct val="100000"/>
              </a:lnSpc>
              <a:spcBef>
                <a:spcPts val="600"/>
              </a:spcBef>
              <a:tabLst>
                <a:tab pos="293370" algn="l"/>
              </a:tabLst>
            </a:pPr>
            <a:r>
              <a:rPr lang="en-US" sz="2400" spc="10" dirty="0" smtClean="0">
                <a:solidFill>
                  <a:schemeClr val="bg1"/>
                </a:solidFill>
                <a:latin typeface="Wingdings 3"/>
                <a:cs typeface="Wingdings 3"/>
              </a:rPr>
              <a:t></a:t>
            </a:r>
            <a:r>
              <a:rPr lang="en-US" sz="240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Adolescent girls are advised to urinate soon after</a:t>
            </a:r>
            <a:r>
              <a:rPr lang="en-US" sz="3200" spc="-65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an  intercourse</a:t>
            </a: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600"/>
              </a:spcBef>
              <a:tabLst>
                <a:tab pos="293370" algn="l"/>
              </a:tabLst>
            </a:pPr>
            <a:r>
              <a:rPr lang="en-US" sz="2400" spc="10" dirty="0" smtClean="0">
                <a:solidFill>
                  <a:schemeClr val="bg1"/>
                </a:solidFill>
                <a:latin typeface="Wingdings 3"/>
                <a:cs typeface="Wingdings 3"/>
              </a:rPr>
              <a:t></a:t>
            </a:r>
            <a:r>
              <a:rPr lang="en-US" sz="240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Reinforce parents and older children the</a:t>
            </a:r>
            <a:r>
              <a:rPr lang="en-US" sz="3200" spc="-5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importance</a:t>
            </a: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93370">
              <a:lnSpc>
                <a:spcPct val="10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of</a:t>
            </a:r>
            <a:r>
              <a:rPr lang="en-US" sz="3200" spc="-5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compliance</a:t>
            </a:r>
          </a:p>
          <a:p>
            <a:pPr marL="19685">
              <a:lnSpc>
                <a:spcPct val="100000"/>
              </a:lnSpc>
              <a:spcBef>
                <a:spcPts val="595"/>
              </a:spcBef>
              <a:tabLst>
                <a:tab pos="293370" algn="l"/>
              </a:tabLst>
            </a:pPr>
            <a:r>
              <a:rPr lang="en-US" sz="2400" spc="10" dirty="0" smtClean="0">
                <a:solidFill>
                  <a:schemeClr val="bg1"/>
                </a:solidFill>
                <a:latin typeface="Wingdings 3"/>
                <a:cs typeface="Wingdings 3"/>
              </a:rPr>
              <a:t></a:t>
            </a:r>
            <a:r>
              <a:rPr lang="en-US" sz="240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Circumcision in</a:t>
            </a:r>
            <a:r>
              <a:rPr lang="en-US" sz="3200" spc="-55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males</a:t>
            </a: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595"/>
              </a:spcBef>
              <a:tabLst>
                <a:tab pos="293370" algn="l"/>
              </a:tabLst>
            </a:pPr>
            <a:r>
              <a:rPr lang="en-US" sz="2400" spc="10" dirty="0" smtClean="0">
                <a:solidFill>
                  <a:schemeClr val="bg1"/>
                </a:solidFill>
                <a:latin typeface="Wingdings 3"/>
                <a:cs typeface="Wingdings 3"/>
              </a:rPr>
              <a:t></a:t>
            </a:r>
            <a:r>
              <a:rPr lang="en-US" sz="240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Plenty of oral</a:t>
            </a:r>
            <a:r>
              <a:rPr lang="en-US" sz="3200" spc="-20" dirty="0" smtClean="0">
                <a:solidFill>
                  <a:schemeClr val="bg1"/>
                </a:solidFill>
              </a:rPr>
              <a:t> </a:t>
            </a:r>
            <a:r>
              <a:rPr lang="en-US" sz="3200" spc="-5" dirty="0" smtClean="0">
                <a:solidFill>
                  <a:schemeClr val="bg1"/>
                </a:solidFill>
              </a:rPr>
              <a:t>fluids</a:t>
            </a: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9685">
              <a:lnSpc>
                <a:spcPct val="100000"/>
              </a:lnSpc>
              <a:spcBef>
                <a:spcPts val="600"/>
              </a:spcBef>
              <a:tabLst>
                <a:tab pos="293370" algn="l"/>
              </a:tabLst>
            </a:pPr>
            <a:r>
              <a:rPr lang="en-US" sz="2400" spc="10" dirty="0" smtClean="0">
                <a:solidFill>
                  <a:schemeClr val="bg1"/>
                </a:solidFill>
                <a:latin typeface="Wingdings 3"/>
                <a:cs typeface="Wingdings 3"/>
              </a:rPr>
              <a:t></a:t>
            </a:r>
            <a:r>
              <a:rPr lang="en-US" sz="2400" spc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en-US" sz="3200" spc="-10" dirty="0" smtClean="0">
                <a:solidFill>
                  <a:schemeClr val="bg1"/>
                </a:solidFill>
              </a:rPr>
              <a:t>Treatment </a:t>
            </a:r>
            <a:r>
              <a:rPr lang="en-US" sz="3200" dirty="0" smtClean="0">
                <a:solidFill>
                  <a:schemeClr val="bg1"/>
                </a:solidFill>
              </a:rPr>
              <a:t>of constipation,</a:t>
            </a:r>
            <a:r>
              <a:rPr lang="en-US" sz="3200" spc="-4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pinworms</a:t>
            </a: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355600" marR="39116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4909032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49427"/>
            <a:ext cx="8101965" cy="617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6725" algn="l"/>
                <a:tab pos="467359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uncomplicated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UTI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CC5616"/>
                </a:solidFill>
                <a:latin typeface="Arial"/>
                <a:cs typeface="Arial"/>
              </a:rPr>
              <a:t>Not for </a:t>
            </a:r>
            <a:r>
              <a:rPr sz="3200" b="1" spc="-5" dirty="0">
                <a:solidFill>
                  <a:srgbClr val="CC5616"/>
                </a:solidFill>
                <a:latin typeface="Arial"/>
                <a:cs typeface="Arial"/>
              </a:rPr>
              <a:t>patients</a:t>
            </a:r>
            <a:r>
              <a:rPr sz="3200" b="1" spc="-75" dirty="0">
                <a:solidFill>
                  <a:srgbClr val="CC5616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CC5616"/>
                </a:solidFill>
                <a:latin typeface="Arial"/>
                <a:cs typeface="Arial"/>
              </a:rPr>
              <a:t>with</a:t>
            </a:r>
            <a:endParaRPr sz="3200">
              <a:latin typeface="Arial"/>
              <a:cs typeface="Arial"/>
            </a:endParaRPr>
          </a:p>
          <a:p>
            <a:pPr marL="1139190" lvl="1" indent="-45148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1139825" algn="l"/>
              </a:tabLst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past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history of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complicated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UTI</a:t>
            </a:r>
            <a:endParaRPr sz="3200">
              <a:latin typeface="Arial"/>
              <a:cs typeface="Arial"/>
            </a:endParaRPr>
          </a:p>
          <a:p>
            <a:pPr marL="1139190" lvl="1" indent="-451484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113982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history of antibiotic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resistance</a:t>
            </a:r>
            <a:endParaRPr sz="3200">
              <a:latin typeface="Arial"/>
              <a:cs typeface="Arial"/>
            </a:endParaRPr>
          </a:p>
          <a:p>
            <a:pPr marL="1139190" lvl="1" indent="-451484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1139825" algn="l"/>
              </a:tabLst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history of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relapse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with single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AutoNum type="arabicPeriod"/>
            </a:pPr>
            <a:endParaRPr sz="4650">
              <a:latin typeface="Times New Roman"/>
              <a:cs typeface="Times New Roman"/>
            </a:endParaRPr>
          </a:p>
          <a:p>
            <a:pPr marL="355600" marR="2984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advantages: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compliance, cost, less</a:t>
            </a:r>
            <a:r>
              <a:rPr sz="32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side  effects, less</a:t>
            </a:r>
            <a:r>
              <a:rPr sz="32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resistance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Disadvantages: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increased recurrence</a:t>
            </a: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relapse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2667000" y="6324600"/>
            <a:ext cx="5425440" cy="3429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Parita</a:t>
            </a:r>
            <a:r>
              <a:rPr lang="en-US" dirty="0" smtClean="0"/>
              <a:t> </a:t>
            </a:r>
            <a:r>
              <a:rPr lang="en-US" dirty="0" err="1" smtClean="0"/>
              <a:t>Maru</a:t>
            </a:r>
            <a:r>
              <a:rPr lang="en-US" dirty="0" smtClean="0"/>
              <a:t>, Assistant professor, </a:t>
            </a:r>
            <a:r>
              <a:rPr lang="en-US" dirty="0" err="1" smtClean="0"/>
              <a:t>Dept</a:t>
            </a:r>
            <a:r>
              <a:rPr lang="en-US" dirty="0" smtClean="0"/>
              <a:t> of OBG </a:t>
            </a:r>
            <a:r>
              <a:rPr lang="en-US" dirty="0" err="1" smtClean="0"/>
              <a:t>Nsg</a:t>
            </a:r>
            <a:r>
              <a:rPr lang="en-US" dirty="0" smtClean="0"/>
              <a:t>, SNC, SVDU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431" y="199644"/>
            <a:ext cx="8250935" cy="6496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28612"/>
            <a:ext cx="8153400" cy="6398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228650"/>
          <a:ext cx="8152764" cy="6397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0"/>
                <a:gridCol w="1047114"/>
                <a:gridCol w="2562225"/>
                <a:gridCol w="2562225"/>
              </a:tblGrid>
              <a:tr h="46863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Antibiotic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Dose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727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Side</a:t>
                      </a:r>
                      <a:r>
                        <a:rPr sz="20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effects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0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contraindications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solidFill>
                      <a:srgbClr val="000000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Co-amoxiclav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105410" indent="-7366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375mg 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every 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8hr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4480" marR="221615" indent="-431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nausea,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diarrhea,  rashes,</a:t>
                      </a:r>
                      <a:r>
                        <a:rPr sz="2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hepatitis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5120" marR="298450" indent="4051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Penicillin 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persensiti</a:t>
                      </a:r>
                      <a:r>
                        <a:rPr sz="2000" b="1" spc="-3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10" dirty="0">
                          <a:latin typeface="Arial"/>
                          <a:cs typeface="Arial"/>
                        </a:rPr>
                        <a:t>Trimethoprim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 marR="105410" indent="-7366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200mg 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every 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12hr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205" marR="182880" indent="-1676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Nausea,</a:t>
                      </a:r>
                      <a:r>
                        <a:rPr sz="20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vomiting, 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pruritis,</a:t>
                      </a:r>
                      <a:r>
                        <a:rPr sz="20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rashes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0" marR="257810" indent="2533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Severe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renal  failure,</a:t>
                      </a:r>
                      <a:r>
                        <a:rPr sz="20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neonates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4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Ciprofloxacin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105410" indent="-73660" algn="just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250mg 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every 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12hr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1828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Nausea,</a:t>
                      </a:r>
                      <a:r>
                        <a:rPr sz="20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vomiting, 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dizziness, 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convulsions, 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hallucinations,  hepatitis, blood  disorders, 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photosensitivity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04495" marR="383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CNS</a:t>
                      </a:r>
                      <a:r>
                        <a:rPr sz="20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disorders  Pregnancy  Children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G6PD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deficiency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999"/>
                      </a:srgbClr>
                    </a:solidFill>
                  </a:tcPr>
                </a:tc>
              </a:tr>
              <a:tr h="161544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Nitrofurantoin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 marR="105410" indent="-73660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100mg 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every 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12hr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 marR="18288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Nausea,</a:t>
                      </a:r>
                      <a:r>
                        <a:rPr sz="20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vomiting, 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peripheral  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neuropathy, 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pulmonary  reactions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6415" marR="5041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Renal</a:t>
                      </a:r>
                      <a:r>
                        <a:rPr sz="20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failure  Neonates 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Porphyria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G6PD</a:t>
                      </a:r>
                      <a:r>
                        <a:rPr sz="2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deficiency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Mrs. Parita Maru, Assistant professor, Dept of OBG Nsg, SNC, SVDU 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50952"/>
            <a:ext cx="8070850" cy="5568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Significant bacteriuria</a:t>
            </a:r>
            <a:r>
              <a:rPr sz="3000" spc="-5" dirty="0">
                <a:solidFill>
                  <a:srgbClr val="92D050"/>
                </a:solidFill>
                <a:latin typeface="Arial"/>
                <a:cs typeface="Arial"/>
              </a:rPr>
              <a:t>: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presence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at</a:t>
            </a:r>
            <a:r>
              <a:rPr sz="30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endParaRPr sz="3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tabLst>
                <a:tab pos="1092835" algn="l"/>
                <a:tab pos="3317240" algn="l"/>
              </a:tabLst>
            </a:pPr>
            <a:r>
              <a:rPr sz="3000" b="1" dirty="0">
                <a:solidFill>
                  <a:srgbClr val="FFFF00"/>
                </a:solidFill>
                <a:latin typeface="Arial"/>
                <a:cs typeface="Arial"/>
              </a:rPr>
              <a:t>10</a:t>
            </a:r>
            <a:r>
              <a:rPr sz="3000" b="1" baseline="36111" dirty="0">
                <a:solidFill>
                  <a:srgbClr val="FFFF00"/>
                </a:solidFill>
                <a:latin typeface="Arial"/>
                <a:cs typeface="Arial"/>
              </a:rPr>
              <a:t>5	</a:t>
            </a:r>
            <a:r>
              <a:rPr sz="3000" b="1" spc="-5" dirty="0">
                <a:solidFill>
                  <a:srgbClr val="FFFF00"/>
                </a:solidFill>
                <a:latin typeface="Arial"/>
                <a:cs typeface="Arial"/>
              </a:rPr>
              <a:t>bacteria/ml	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 urine.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Asymptomatic bacteriuria </a:t>
            </a:r>
            <a:r>
              <a:rPr sz="3000" dirty="0">
                <a:solidFill>
                  <a:srgbClr val="92D050"/>
                </a:solidFill>
                <a:latin typeface="Arial"/>
                <a:cs typeface="Arial"/>
              </a:rPr>
              <a:t>: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bacteriuria</a:t>
            </a:r>
            <a:r>
              <a:rPr sz="3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30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000" b="1" dirty="0">
                <a:solidFill>
                  <a:srgbClr val="FFFF00"/>
                </a:solidFill>
                <a:latin typeface="Arial"/>
                <a:cs typeface="Arial"/>
              </a:rPr>
              <a:t>no</a:t>
            </a:r>
            <a:endParaRPr sz="3000" dirty="0">
              <a:latin typeface="Arial"/>
              <a:cs typeface="Arial"/>
            </a:endParaRPr>
          </a:p>
          <a:p>
            <a:pPr marL="436245">
              <a:lnSpc>
                <a:spcPct val="100000"/>
              </a:lnSpc>
              <a:spcBef>
                <a:spcPts val="715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symptoms.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365375" algn="l"/>
              </a:tabLst>
            </a:pPr>
            <a:r>
              <a:rPr sz="3000" b="1" spc="-5" dirty="0" smtClean="0">
                <a:solidFill>
                  <a:srgbClr val="FF0000"/>
                </a:solidFill>
                <a:latin typeface="Arial"/>
                <a:cs typeface="Arial"/>
              </a:rPr>
              <a:t>Urethritis</a:t>
            </a:r>
            <a:r>
              <a:rPr sz="3000" spc="-5" dirty="0">
                <a:solidFill>
                  <a:srgbClr val="FF0000"/>
                </a:solidFill>
                <a:latin typeface="Arial"/>
                <a:cs typeface="Arial"/>
              </a:rPr>
              <a:t>:	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infection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anterior </a:t>
            </a:r>
            <a:r>
              <a:rPr sz="3000" b="1" spc="-5" dirty="0">
                <a:solidFill>
                  <a:srgbClr val="FFFF00"/>
                </a:solidFill>
                <a:latin typeface="Arial"/>
                <a:cs typeface="Arial"/>
              </a:rPr>
              <a:t>urethral</a:t>
            </a:r>
            <a:r>
              <a:rPr sz="3000" b="1" spc="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00"/>
                </a:solidFill>
                <a:latin typeface="Arial"/>
                <a:cs typeface="Arial"/>
              </a:rPr>
              <a:t>tract</a:t>
            </a:r>
            <a:endParaRPr sz="3000" dirty="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715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*dysuria, urgency and frequency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urination</a:t>
            </a:r>
            <a:r>
              <a:rPr sz="3000" spc="-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3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Cystitis: </a:t>
            </a: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infection </a:t>
            </a:r>
            <a:r>
              <a:rPr sz="30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000" b="1" spc="-5" dirty="0">
                <a:solidFill>
                  <a:srgbClr val="FFFF00"/>
                </a:solidFill>
                <a:latin typeface="Arial"/>
                <a:cs typeface="Arial"/>
              </a:rPr>
              <a:t>urinary</a:t>
            </a:r>
            <a:r>
              <a:rPr sz="3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FF00"/>
                </a:solidFill>
                <a:latin typeface="Arial"/>
                <a:cs typeface="Arial"/>
              </a:rPr>
              <a:t>bladder</a:t>
            </a:r>
            <a:endParaRPr sz="3000" dirty="0">
              <a:latin typeface="Arial"/>
              <a:cs typeface="Arial"/>
            </a:endParaRPr>
          </a:p>
          <a:p>
            <a:pPr marL="355600" marR="288290" indent="-26034">
              <a:lnSpc>
                <a:spcPct val="100000"/>
              </a:lnSpc>
              <a:spcBef>
                <a:spcPts val="715"/>
              </a:spcBef>
            </a:pPr>
            <a:r>
              <a:rPr sz="3000" spc="-5" dirty="0">
                <a:solidFill>
                  <a:srgbClr val="FFFFFF"/>
                </a:solidFill>
                <a:latin typeface="Arial"/>
                <a:cs typeface="Arial"/>
              </a:rPr>
              <a:t>*dysuria, frequency and urgency, pyuria and  haematuria.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15897"/>
            <a:ext cx="7743190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Acute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pyelonephritis</a:t>
            </a:r>
            <a:r>
              <a:rPr sz="3200" spc="-5" dirty="0">
                <a:solidFill>
                  <a:srgbClr val="92D050"/>
                </a:solidFill>
                <a:latin typeface="Arial"/>
                <a:cs typeface="Arial"/>
              </a:rPr>
              <a:t>: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infection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one/both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kidneys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; sometimes lower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tract  also.</a:t>
            </a:r>
            <a:endParaRPr sz="3200">
              <a:latin typeface="Arial"/>
              <a:cs typeface="Arial"/>
            </a:endParaRPr>
          </a:p>
          <a:p>
            <a:pPr marL="1926589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*pyuria, fever,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painful</a:t>
            </a:r>
            <a:r>
              <a:rPr sz="3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micturition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4532757"/>
            <a:ext cx="801243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Chronic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pyelonephritis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particular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pathology of </a:t>
            </a:r>
            <a:r>
              <a:rPr sz="3200" b="1" spc="-5" dirty="0">
                <a:solidFill>
                  <a:srgbClr val="FFFF00"/>
                </a:solidFill>
                <a:latin typeface="Arial"/>
                <a:cs typeface="Arial"/>
              </a:rPr>
              <a:t>kidney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; may/may not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 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due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infection.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980" y="185420"/>
            <a:ext cx="45732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UTI </a:t>
            </a:r>
            <a:r>
              <a:rPr sz="4200" dirty="0"/>
              <a:t>-</a:t>
            </a:r>
            <a:r>
              <a:rPr sz="4200" spc="-95" dirty="0"/>
              <a:t> </a:t>
            </a:r>
            <a:r>
              <a:rPr sz="4200" dirty="0"/>
              <a:t>Terminology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383540" y="879094"/>
            <a:ext cx="8389620" cy="52857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marR="5080" indent="-342900">
              <a:lnSpc>
                <a:spcPct val="70800"/>
              </a:lnSpc>
              <a:spcBef>
                <a:spcPts val="1180"/>
              </a:spcBef>
              <a:buFont typeface="Arial"/>
              <a:buChar char="•"/>
              <a:tabLst>
                <a:tab pos="354965" algn="l"/>
                <a:tab pos="355600" algn="l"/>
                <a:tab pos="3479800" algn="l"/>
                <a:tab pos="4224020" algn="l"/>
              </a:tabLst>
            </a:pPr>
            <a:r>
              <a:rPr sz="3100" b="1" spc="-5" dirty="0">
                <a:solidFill>
                  <a:srgbClr val="92D050"/>
                </a:solidFill>
                <a:latin typeface="Arial"/>
                <a:cs typeface="Arial"/>
              </a:rPr>
              <a:t>Uncomplicated</a:t>
            </a:r>
            <a:r>
              <a:rPr sz="2700" b="1" spc="-5" dirty="0">
                <a:solidFill>
                  <a:srgbClr val="00AF50"/>
                </a:solidFill>
                <a:latin typeface="Arial"/>
                <a:cs typeface="Arial"/>
              </a:rPr>
              <a:t>:	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UTI	</a:t>
            </a:r>
            <a:r>
              <a:rPr sz="2700" b="1" spc="-5" dirty="0">
                <a:solidFill>
                  <a:srgbClr val="FFFF00"/>
                </a:solidFill>
                <a:latin typeface="Arial"/>
                <a:cs typeface="Arial"/>
              </a:rPr>
              <a:t>without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underlying renal or  neurologic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disease.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ts val="3235"/>
              </a:lnSpc>
              <a:spcBef>
                <a:spcPts val="2540"/>
              </a:spcBef>
              <a:buFont typeface="Arial"/>
              <a:buChar char="•"/>
              <a:tabLst>
                <a:tab pos="354965" algn="l"/>
                <a:tab pos="355600" algn="l"/>
                <a:tab pos="3053080" algn="l"/>
              </a:tabLst>
            </a:pPr>
            <a:r>
              <a:rPr sz="3100" b="1" spc="-5" dirty="0">
                <a:solidFill>
                  <a:srgbClr val="92D050"/>
                </a:solidFill>
                <a:latin typeface="Arial"/>
                <a:cs typeface="Arial"/>
              </a:rPr>
              <a:t>Complicated:	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UTI </a:t>
            </a:r>
            <a:r>
              <a:rPr sz="2700" b="1" dirty="0">
                <a:solidFill>
                  <a:srgbClr val="FFFF00"/>
                </a:solidFill>
                <a:latin typeface="Arial"/>
                <a:cs typeface="Arial"/>
              </a:rPr>
              <a:t>with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underlying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structural,</a:t>
            </a:r>
            <a:endParaRPr sz="2700">
              <a:latin typeface="Arial"/>
              <a:cs typeface="Arial"/>
            </a:endParaRPr>
          </a:p>
          <a:p>
            <a:pPr marL="355600">
              <a:lnSpc>
                <a:spcPts val="2755"/>
              </a:lnSpc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medical or neurologic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disease.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marL="355600" marR="752475" indent="-342900">
              <a:lnSpc>
                <a:spcPct val="708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2646045" algn="l"/>
              </a:tabLst>
            </a:pPr>
            <a:r>
              <a:rPr sz="3100" b="1" spc="-10" dirty="0">
                <a:solidFill>
                  <a:srgbClr val="92D050"/>
                </a:solidFill>
                <a:latin typeface="Arial"/>
                <a:cs typeface="Arial"/>
              </a:rPr>
              <a:t>Recurrent</a:t>
            </a:r>
            <a:r>
              <a:rPr sz="3100" b="1" spc="5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3100" b="1" spc="-5" dirty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2700" b="1" dirty="0">
                <a:solidFill>
                  <a:srgbClr val="FFFF00"/>
                </a:solidFill>
                <a:latin typeface="Arial"/>
                <a:cs typeface="Arial"/>
              </a:rPr>
              <a:t>&gt; </a:t>
            </a:r>
            <a:r>
              <a:rPr sz="2700" b="1" spc="-5" dirty="0">
                <a:solidFill>
                  <a:srgbClr val="FFFF00"/>
                </a:solidFill>
                <a:latin typeface="Arial"/>
                <a:cs typeface="Arial"/>
              </a:rPr>
              <a:t>3 symptomatic UTIs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within 12  months following clinical</a:t>
            </a:r>
            <a:r>
              <a:rPr sz="27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therapy.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92D050"/>
              </a:buClr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295910" marR="226060" indent="-283210">
              <a:lnSpc>
                <a:spcPts val="3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100" b="1" spc="-5" dirty="0">
                <a:solidFill>
                  <a:srgbClr val="92D050"/>
                </a:solidFill>
                <a:latin typeface="Arial"/>
                <a:cs typeface="Arial"/>
              </a:rPr>
              <a:t>Reinfection</a:t>
            </a:r>
            <a:r>
              <a:rPr sz="3100" b="1" spc="-5" dirty="0">
                <a:solidFill>
                  <a:srgbClr val="214A50"/>
                </a:solidFill>
                <a:latin typeface="Arial"/>
                <a:cs typeface="Arial"/>
              </a:rPr>
              <a:t>: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recurrent UTI caused by a </a:t>
            </a:r>
            <a:r>
              <a:rPr sz="2700" b="1" spc="-5" dirty="0">
                <a:solidFill>
                  <a:srgbClr val="FFFF00"/>
                </a:solidFill>
                <a:latin typeface="Arial"/>
                <a:cs typeface="Arial"/>
              </a:rPr>
              <a:t>different  pathogen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27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ts val="3560"/>
              </a:lnSpc>
              <a:spcBef>
                <a:spcPts val="2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100" b="1" spc="-5" dirty="0">
                <a:solidFill>
                  <a:srgbClr val="92D050"/>
                </a:solidFill>
                <a:latin typeface="Arial"/>
                <a:cs typeface="Arial"/>
              </a:rPr>
              <a:t>Relapse</a:t>
            </a:r>
            <a:r>
              <a:rPr sz="3100" b="1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recurrent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UTI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caused </a:t>
            </a:r>
            <a:r>
              <a:rPr sz="2700" spc="-1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700" b="1" dirty="0">
                <a:solidFill>
                  <a:srgbClr val="FFFF00"/>
                </a:solidFill>
                <a:latin typeface="Arial"/>
                <a:cs typeface="Arial"/>
              </a:rPr>
              <a:t>same</a:t>
            </a:r>
            <a:r>
              <a:rPr sz="2700" b="1" spc="-1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00"/>
                </a:solidFill>
                <a:latin typeface="Arial"/>
                <a:cs typeface="Arial"/>
              </a:rPr>
              <a:t>species</a:t>
            </a:r>
            <a:endParaRPr sz="2700">
              <a:latin typeface="Arial"/>
              <a:cs typeface="Arial"/>
            </a:endParaRPr>
          </a:p>
          <a:p>
            <a:pPr marL="295910">
              <a:lnSpc>
                <a:spcPts val="3080"/>
              </a:lnSpc>
            </a:pP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causing original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UTI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within 2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wks after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therapy.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9925" y="333375"/>
            <a:ext cx="3009900" cy="80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60545" y="480822"/>
            <a:ext cx="715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0" dirty="0">
                <a:solidFill>
                  <a:srgbClr val="FFFFFF"/>
                </a:solidFill>
                <a:latin typeface="Cooper Black"/>
                <a:cs typeface="Cooper Black"/>
              </a:rPr>
              <a:t>U</a:t>
            </a:r>
            <a:r>
              <a:rPr sz="2800" b="1" dirty="0">
                <a:solidFill>
                  <a:srgbClr val="FFFFFF"/>
                </a:solidFill>
                <a:latin typeface="Cooper Black"/>
                <a:cs typeface="Cooper Black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Cooper Black"/>
                <a:cs typeface="Cooper Black"/>
              </a:rPr>
              <a:t>I</a:t>
            </a:r>
            <a:endParaRPr sz="2800">
              <a:latin typeface="Cooper Black"/>
              <a:cs typeface="Cooper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6416" y="926591"/>
            <a:ext cx="1208532" cy="1549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3927" y="1729739"/>
            <a:ext cx="85344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8104" y="1961007"/>
            <a:ext cx="532130" cy="4425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18104" y="990853"/>
            <a:ext cx="1080770" cy="1412875"/>
          </a:xfrm>
          <a:custGeom>
            <a:avLst/>
            <a:gdLst/>
            <a:ahLst/>
            <a:cxnLst/>
            <a:rect l="l" t="t" r="r" b="b"/>
            <a:pathLst>
              <a:path w="1080770" h="1412875">
                <a:moveTo>
                  <a:pt x="0" y="970153"/>
                </a:moveTo>
                <a:lnTo>
                  <a:pt x="266064" y="1157351"/>
                </a:lnTo>
                <a:lnTo>
                  <a:pt x="1080516" y="0"/>
                </a:lnTo>
                <a:lnTo>
                  <a:pt x="266064" y="1157351"/>
                </a:lnTo>
                <a:lnTo>
                  <a:pt x="532130" y="1344549"/>
                </a:lnTo>
                <a:lnTo>
                  <a:pt x="86359" y="1412748"/>
                </a:lnTo>
                <a:lnTo>
                  <a:pt x="0" y="970153"/>
                </a:lnTo>
                <a:close/>
              </a:path>
            </a:pathLst>
          </a:custGeom>
          <a:ln w="12700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8676" y="926591"/>
            <a:ext cx="1133855" cy="15072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0176" y="1604772"/>
            <a:ext cx="85344" cy="85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4913" y="1989327"/>
            <a:ext cx="454660" cy="371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5129" y="991742"/>
            <a:ext cx="1004569" cy="1369695"/>
          </a:xfrm>
          <a:custGeom>
            <a:avLst/>
            <a:gdLst/>
            <a:ahLst/>
            <a:cxnLst/>
            <a:rect l="l" t="t" r="r" b="b"/>
            <a:pathLst>
              <a:path w="1004570" h="1369695">
                <a:moveTo>
                  <a:pt x="549783" y="1304544"/>
                </a:moveTo>
                <a:lnTo>
                  <a:pt x="777113" y="1151001"/>
                </a:lnTo>
                <a:lnTo>
                  <a:pt x="0" y="0"/>
                </a:lnTo>
                <a:lnTo>
                  <a:pt x="777113" y="1151001"/>
                </a:lnTo>
                <a:lnTo>
                  <a:pt x="1004443" y="997585"/>
                </a:lnTo>
                <a:lnTo>
                  <a:pt x="924433" y="1369187"/>
                </a:lnTo>
                <a:lnTo>
                  <a:pt x="549783" y="1304544"/>
                </a:lnTo>
                <a:close/>
              </a:path>
            </a:pathLst>
          </a:custGeom>
          <a:ln w="12700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18435" y="2321179"/>
            <a:ext cx="12014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Upper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4372" y="3240404"/>
            <a:ext cx="374840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 indent="-107314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42354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Acute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pyleonephritis</a:t>
            </a:r>
            <a:endParaRPr sz="2400">
              <a:latin typeface="Arial"/>
              <a:cs typeface="Arial"/>
            </a:endParaRPr>
          </a:p>
          <a:p>
            <a:pPr marL="229235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22987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pyleonephriitis</a:t>
            </a:r>
            <a:endParaRPr sz="240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Interstitial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pyleonephritis</a:t>
            </a:r>
            <a:endParaRPr sz="2400">
              <a:latin typeface="Arial"/>
              <a:cs typeface="Arial"/>
            </a:endParaRPr>
          </a:p>
          <a:p>
            <a:pPr marL="871219" lvl="1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87185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Renal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abscess</a:t>
            </a:r>
            <a:endParaRPr sz="2400">
              <a:latin typeface="Arial"/>
              <a:cs typeface="Arial"/>
            </a:endParaRPr>
          </a:p>
          <a:p>
            <a:pPr marL="635000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63563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Perirenal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abscess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53734" y="2348864"/>
            <a:ext cx="12242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00"/>
                </a:solidFill>
                <a:latin typeface="Arial"/>
                <a:cs typeface="Arial"/>
              </a:rPr>
              <a:t>Lower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54090" y="3267913"/>
            <a:ext cx="16236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230" indent="-107314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31686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Cystitis</a:t>
            </a:r>
            <a:endParaRPr sz="240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Prostatitis</a:t>
            </a:r>
            <a:endParaRPr sz="2400">
              <a:latin typeface="Arial"/>
              <a:cs typeface="Arial"/>
            </a:endParaRPr>
          </a:p>
          <a:p>
            <a:pPr marL="186690" lvl="1" indent="-107314">
              <a:lnSpc>
                <a:spcPct val="100000"/>
              </a:lnSpc>
              <a:buSzPct val="95833"/>
              <a:buFont typeface="Arial"/>
              <a:buChar char="•"/>
              <a:tabLst>
                <a:tab pos="187325" algn="l"/>
              </a:tabLst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Urethritis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5589219"/>
            <a:ext cx="69145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Both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upper &amp;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UTI are further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divided</a:t>
            </a:r>
            <a:r>
              <a:rPr sz="2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into 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complicated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uncomplicated.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8431" y="297922"/>
            <a:ext cx="2236955" cy="1511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4008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2626" y="229870"/>
            <a:ext cx="3703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Epidemiology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936091"/>
            <a:ext cx="7606665" cy="447814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Seen in all age</a:t>
            </a:r>
            <a:r>
              <a:rPr sz="2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groups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Infants up to 6 months –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2/1000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More common in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boys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 smtClean="0">
                <a:solidFill>
                  <a:srgbClr val="FFFFFF"/>
                </a:solidFill>
                <a:latin typeface="Arial"/>
                <a:cs typeface="Arial"/>
              </a:rPr>
              <a:t>girls</a:t>
            </a:r>
            <a:endParaRPr sz="37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  <a:tab pos="1677035" algn="l"/>
              </a:tabLst>
            </a:pPr>
            <a:r>
              <a:rPr sz="2600" b="1" dirty="0">
                <a:solidFill>
                  <a:srgbClr val="FFFF00"/>
                </a:solidFill>
                <a:latin typeface="Arial"/>
                <a:cs typeface="Arial"/>
              </a:rPr>
              <a:t>Women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– at greater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than men;</a:t>
            </a:r>
            <a:r>
              <a:rPr sz="2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prevalence  40-50%	in </a:t>
            </a:r>
            <a:r>
              <a:rPr sz="2600" b="1" spc="0" dirty="0">
                <a:solidFill>
                  <a:srgbClr val="FFFFFF"/>
                </a:solidFill>
                <a:latin typeface="Arial"/>
                <a:cs typeface="Arial"/>
              </a:rPr>
              <a:t>women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and 0.04% in</a:t>
            </a:r>
            <a:r>
              <a:rPr sz="2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men.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10% </a:t>
            </a:r>
            <a:r>
              <a:rPr sz="2600" b="1" spc="0" dirty="0">
                <a:solidFill>
                  <a:srgbClr val="FFFFFF"/>
                </a:solidFill>
                <a:latin typeface="Arial"/>
                <a:cs typeface="Arial"/>
              </a:rPr>
              <a:t>women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have recurrent UTI in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7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million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new cases of lower UTI /</a:t>
            </a:r>
            <a:r>
              <a:rPr sz="2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2600" b="1" spc="-5" dirty="0">
                <a:solidFill>
                  <a:srgbClr val="FFFFFF"/>
                </a:solidFill>
                <a:latin typeface="Arial"/>
                <a:cs typeface="Arial"/>
              </a:rPr>
              <a:t>million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hospitalizations /</a:t>
            </a:r>
            <a:r>
              <a:rPr sz="2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5" dirty="0" smtClean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3750" dirty="0">
              <a:latin typeface="Times New Roman"/>
              <a:cs typeface="Times New Roman"/>
            </a:endParaRPr>
          </a:p>
          <a:p>
            <a:pPr marL="355600" marR="17081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Incidence of UTI increases in old age; 10%</a:t>
            </a:r>
            <a:r>
              <a:rPr sz="2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of  men and 20% of </a:t>
            </a:r>
            <a:r>
              <a:rPr sz="2600" b="1" spc="0" dirty="0">
                <a:solidFill>
                  <a:srgbClr val="FFFFFF"/>
                </a:solidFill>
                <a:latin typeface="Arial"/>
                <a:cs typeface="Arial"/>
              </a:rPr>
              <a:t>women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infected.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5"/>
          </p:nvPr>
        </p:nvSpPr>
        <p:spPr>
          <a:xfrm>
            <a:off x="3048000" y="6324600"/>
            <a:ext cx="3977640" cy="169277"/>
          </a:xfrm>
        </p:spPr>
        <p:txBody>
          <a:bodyPr/>
          <a:lstStyle/>
          <a:p>
            <a:r>
              <a:rPr lang="en-US" sz="1100" dirty="0" smtClean="0"/>
              <a:t>Mrs. </a:t>
            </a:r>
            <a:r>
              <a:rPr lang="en-US" sz="1100" dirty="0" err="1" smtClean="0"/>
              <a:t>Parita</a:t>
            </a:r>
            <a:r>
              <a:rPr lang="en-US" sz="1100" dirty="0" smtClean="0"/>
              <a:t> </a:t>
            </a:r>
            <a:r>
              <a:rPr lang="en-US" sz="1100" dirty="0" err="1" smtClean="0"/>
              <a:t>Maru</a:t>
            </a:r>
            <a:r>
              <a:rPr lang="en-US" sz="1100" dirty="0" smtClean="0"/>
              <a:t>, Assistant professor, </a:t>
            </a:r>
            <a:r>
              <a:rPr lang="en-US" sz="1100" dirty="0" err="1" smtClean="0"/>
              <a:t>Dept</a:t>
            </a:r>
            <a:r>
              <a:rPr lang="en-US" sz="1100" dirty="0" smtClean="0"/>
              <a:t> of OBG </a:t>
            </a:r>
            <a:r>
              <a:rPr lang="en-US" sz="1100" dirty="0" err="1" smtClean="0"/>
              <a:t>Nsg</a:t>
            </a:r>
            <a:r>
              <a:rPr lang="en-US" sz="1100" dirty="0" smtClean="0"/>
              <a:t>, SNC, SVDU 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1694</Words>
  <Application>Microsoft Office PowerPoint</Application>
  <PresentationFormat>On-screen Show (4:3)</PresentationFormat>
  <Paragraphs>407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Berlin Sans FB</vt:lpstr>
      <vt:lpstr>Calibri</vt:lpstr>
      <vt:lpstr>Cooper Black</vt:lpstr>
      <vt:lpstr>Times New Roman</vt:lpstr>
      <vt:lpstr>Wingdings</vt:lpstr>
      <vt:lpstr>Wingdings 3</vt:lpstr>
      <vt:lpstr>Office Theme</vt:lpstr>
      <vt:lpstr>PowerPoint Presentation</vt:lpstr>
      <vt:lpstr>Introduction</vt:lpstr>
      <vt:lpstr>Urinary Tract Infection (UTI)</vt:lpstr>
      <vt:lpstr>Urinary Tract Infection (UTI)</vt:lpstr>
      <vt:lpstr>PowerPoint Presentation</vt:lpstr>
      <vt:lpstr>PowerPoint Presentation</vt:lpstr>
      <vt:lpstr>UTI - Terminology</vt:lpstr>
      <vt:lpstr>Upper</vt:lpstr>
      <vt:lpstr>Epidemiology</vt:lpstr>
      <vt:lpstr>Etiology</vt:lpstr>
      <vt:lpstr>CAUSES</vt:lpstr>
      <vt:lpstr>(UTI) Pathophysiology </vt:lpstr>
      <vt:lpstr>Complicated UTI: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 – RISK FACTORS</vt:lpstr>
      <vt:lpstr>UTI-CLINICAL PRESENTATION</vt:lpstr>
      <vt:lpstr>PowerPoint Presentation</vt:lpstr>
      <vt:lpstr>PowerPoint Presentation</vt:lpstr>
      <vt:lpstr>PowerPoint Presentation</vt:lpstr>
      <vt:lpstr>Clinical manifestations depending on age</vt:lpstr>
      <vt:lpstr>PowerPoint Presentation</vt:lpstr>
      <vt:lpstr>UTI- DIAGNOSIS</vt:lpstr>
      <vt:lpstr>Laboratory examination</vt:lpstr>
      <vt:lpstr>Laboratory findings</vt:lpstr>
      <vt:lpstr>Urinalysis :</vt:lpstr>
      <vt:lpstr>Urine culture :</vt:lpstr>
      <vt:lpstr>Diagnostic tests for adults with recurrent  UTI</vt:lpstr>
      <vt:lpstr>PowerPoint Presentation</vt:lpstr>
      <vt:lpstr>urinalysis</vt:lpstr>
      <vt:lpstr>UTI - management</vt:lpstr>
      <vt:lpstr>Anti-microbial therapy</vt:lpstr>
      <vt:lpstr>PowerPoint Presentation</vt:lpstr>
      <vt:lpstr>PowerPoint Presentation</vt:lpstr>
      <vt:lpstr>PREVENTION: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14</cp:revision>
  <dcterms:created xsi:type="dcterms:W3CDTF">2018-04-09T10:40:04Z</dcterms:created>
  <dcterms:modified xsi:type="dcterms:W3CDTF">2020-08-13T09:43:33Z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2018-04-09T00:00:00Z</vt:filetime>
  </property>
</Properties>
</file>