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9" r:id="rId18"/>
    <p:sldId id="278"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a:t>Click to edit Master title style</a:t>
            </a:r>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529BA3C-6937-46BA-9027-5339F658B604}" type="datetimeFigureOut">
              <a:rPr lang="en-US" smtClean="0"/>
              <a:pPr/>
              <a:t>8/17/2020</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85A7668-D0E0-46E2-8F64-A62CD775CF6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529BA3C-6937-46BA-9027-5339F658B604}"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5A7668-D0E0-46E2-8F64-A62CD775CF6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p>
            <a:r>
              <a:rPr kumimoji="0" lang="en-US"/>
              <a:t>Click to edit Master title style</a:t>
            </a:r>
          </a:p>
        </p:txBody>
      </p:sp>
      <p:sp>
        <p:nvSpPr>
          <p:cNvPr id="3" name="Vertical Text Placeholder 2"/>
          <p:cNvSpPr>
            <a:spLocks noGrp="1"/>
          </p:cNvSpPr>
          <p:nvPr>
            <p:ph type="body" orient="vert" idx="1"/>
          </p:nvPr>
        </p:nvSpPr>
        <p:spPr>
          <a:xfrm>
            <a:off x="457200" y="274642"/>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p>
            <a:fld id="{1529BA3C-6937-46BA-9027-5339F658B604}" type="datetimeFigureOut">
              <a:rPr lang="en-US" smtClean="0"/>
              <a:pPr/>
              <a:t>8/17/2020</a:t>
            </a:fld>
            <a:endParaRPr lang="en-US"/>
          </a:p>
        </p:txBody>
      </p:sp>
      <p:sp>
        <p:nvSpPr>
          <p:cNvPr id="5" name="Footer Placeholder 4"/>
          <p:cNvSpPr>
            <a:spLocks noGrp="1"/>
          </p:cNvSpPr>
          <p:nvPr>
            <p:ph type="ftr" sz="quarter" idx="11"/>
          </p:nvPr>
        </p:nvSpPr>
        <p:spPr>
          <a:xfrm>
            <a:off x="457200" y="6556248"/>
            <a:ext cx="3657600" cy="228600"/>
          </a:xfrm>
        </p:spPr>
        <p:txBody>
          <a:bodyPr/>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85A7668-D0E0-46E2-8F64-A62CD775CF6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529BA3C-6937-46BA-9027-5339F658B604}"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5A7668-D0E0-46E2-8F64-A62CD775CF6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a:t>Click to edit Master title style</a:t>
            </a:r>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529BA3C-6937-46BA-9027-5339F658B604}" type="datetimeFigureOut">
              <a:rPr lang="en-US" smtClean="0"/>
              <a:pPr/>
              <a:t>8/17/2020</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p>
            <a:fld id="{B85A7668-D0E0-46E2-8F64-A62CD775CF6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529BA3C-6937-46BA-9027-5339F658B604}"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5A7668-D0E0-46E2-8F64-A62CD775CF6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529BA3C-6937-46BA-9027-5339F658B604}" type="datetimeFigureOut">
              <a:rPr lang="en-US" smtClean="0"/>
              <a:pPr/>
              <a:t>8/17/2020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5A7668-D0E0-46E2-8F64-A62CD775CF6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529BA3C-6937-46BA-9027-5339F658B604}" type="datetimeFigureOut">
              <a:rPr lang="en-US" smtClean="0"/>
              <a:pPr/>
              <a:t>8/17/2020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5A7668-D0E0-46E2-8F64-A62CD775CF6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529BA3C-6937-46BA-9027-5339F658B604}" type="datetimeFigureOut">
              <a:rPr lang="en-US" smtClean="0"/>
              <a:pPr/>
              <a:t>8/17/2020</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p>
            <a:fld id="{B85A7668-D0E0-46E2-8F64-A62CD775CF6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a:t>Click to edit Master title style</a:t>
            </a:r>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529BA3C-6937-46BA-9027-5339F658B604}"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5A7668-D0E0-46E2-8F64-A62CD775CF6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a:t>Click to edit Master text styles</a:t>
            </a:r>
          </a:p>
        </p:txBody>
      </p:sp>
      <p:sp>
        <p:nvSpPr>
          <p:cNvPr id="5" name="Date Placeholder 4"/>
          <p:cNvSpPr>
            <a:spLocks noGrp="1"/>
          </p:cNvSpPr>
          <p:nvPr>
            <p:ph type="dt" sz="half" idx="10"/>
          </p:nvPr>
        </p:nvSpPr>
        <p:spPr/>
        <p:txBody>
          <a:bodyPr/>
          <a:lstStyle/>
          <a:p>
            <a:fld id="{1529BA3C-6937-46BA-9027-5339F658B604}"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5A7668-D0E0-46E2-8F64-A62CD775CF6E}"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en-US"/>
              <a:t>Click to edit Master title style</a:t>
            </a:r>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529BA3C-6937-46BA-9027-5339F658B604}" type="datetimeFigureOut">
              <a:rPr lang="en-US" smtClean="0"/>
              <a:pPr/>
              <a:t>8/17/2020</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85A7668-D0E0-46E2-8F64-A62CD775CF6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7239000" cy="3581400"/>
          </a:xfrm>
        </p:spPr>
        <p:txBody>
          <a:bodyPr>
            <a:normAutofit/>
          </a:bodyPr>
          <a:lstStyle/>
          <a:p>
            <a:pPr lvl="0" algn="ctr"/>
            <a:r>
              <a:rPr lang="en-US" sz="4400" u="sng" dirty="0">
                <a:solidFill>
                  <a:schemeClr val="accent5">
                    <a:lumMod val="75000"/>
                  </a:schemeClr>
                </a:solidFill>
                <a:effectLst>
                  <a:outerShdw blurRad="50800" dist="38100" algn="tr" rotWithShape="0">
                    <a:prstClr val="black">
                      <a:alpha val="40000"/>
                    </a:prstClr>
                  </a:outerShdw>
                </a:effectLst>
              </a:rPr>
              <a:t>JOB </a:t>
            </a:r>
            <a:r>
              <a:rPr lang="en-US" sz="4400" u="sng" dirty="0" smtClean="0">
                <a:solidFill>
                  <a:schemeClr val="accent5">
                    <a:lumMod val="75000"/>
                  </a:schemeClr>
                </a:solidFill>
                <a:effectLst>
                  <a:outerShdw blurRad="50800" dist="38100" algn="tr" rotWithShape="0">
                    <a:prstClr val="black">
                      <a:alpha val="40000"/>
                    </a:prstClr>
                  </a:outerShdw>
                </a:effectLst>
              </a:rPr>
              <a:t>DESCRIPTION of health </a:t>
            </a:r>
            <a:r>
              <a:rPr lang="en-US" sz="4400" u="sng" dirty="0" err="1" smtClean="0">
                <a:solidFill>
                  <a:schemeClr val="accent5">
                    <a:lumMod val="75000"/>
                  </a:schemeClr>
                </a:solidFill>
                <a:effectLst>
                  <a:outerShdw blurRad="50800" dist="38100" algn="tr" rotWithShape="0">
                    <a:prstClr val="black">
                      <a:alpha val="40000"/>
                    </a:prstClr>
                  </a:outerShdw>
                </a:effectLst>
              </a:rPr>
              <a:t>personnels</a:t>
            </a:r>
            <a:r>
              <a:rPr lang="en-US" sz="4400" u="sng" dirty="0" smtClean="0">
                <a:solidFill>
                  <a:schemeClr val="accent5">
                    <a:lumMod val="75000"/>
                  </a:schemeClr>
                </a:solidFill>
                <a:effectLst>
                  <a:outerShdw blurRad="50800" dist="38100" algn="tr" rotWithShape="0">
                    <a:prstClr val="black">
                      <a:alpha val="40000"/>
                    </a:prstClr>
                  </a:outerShdw>
                </a:effectLst>
              </a:rPr>
              <a:t> at village level </a:t>
            </a:r>
            <a:r>
              <a:rPr lang="en-US" sz="4400" dirty="0">
                <a:solidFill>
                  <a:schemeClr val="accent5">
                    <a:lumMod val="75000"/>
                  </a:schemeClr>
                </a:solidFill>
              </a:rPr>
              <a:t/>
            </a:r>
            <a:br>
              <a:rPr lang="en-US" sz="4400" dirty="0">
                <a:solidFill>
                  <a:schemeClr val="accent5">
                    <a:lumMod val="75000"/>
                  </a:schemeClr>
                </a:solidFill>
              </a:rPr>
            </a:br>
            <a:endParaRPr lang="en-US" sz="4400" dirty="0">
              <a:solidFill>
                <a:schemeClr val="accent5">
                  <a:lumMod val="75000"/>
                </a:schemeClr>
              </a:solidFill>
            </a:endParaRPr>
          </a:p>
        </p:txBody>
      </p:sp>
      <p:pic>
        <p:nvPicPr>
          <p:cNvPr id="6" name="Picture 5">
            <a:extLst>
              <a:ext uri="{FF2B5EF4-FFF2-40B4-BE49-F238E27FC236}">
                <a16:creationId xmlns:a16="http://schemas.microsoft.com/office/drawing/2014/main" xmlns="" id="{49C90A10-25B5-4865-A9F7-154665ABFD0C}"/>
              </a:ext>
            </a:extLst>
          </p:cNvPr>
          <p:cNvPicPr>
            <a:picLocks noChangeAspect="1"/>
          </p:cNvPicPr>
          <p:nvPr/>
        </p:nvPicPr>
        <p:blipFill>
          <a:blip r:embed="rId2" cstate="print"/>
          <a:stretch>
            <a:fillRect/>
          </a:stretch>
        </p:blipFill>
        <p:spPr>
          <a:xfrm>
            <a:off x="6858000" y="14748"/>
            <a:ext cx="1295400" cy="1295400"/>
          </a:xfrm>
          <a:prstGeom prst="rect">
            <a:avLst/>
          </a:prstGeom>
        </p:spPr>
      </p:pic>
      <p:pic>
        <p:nvPicPr>
          <p:cNvPr id="8" name="Picture 7">
            <a:extLst>
              <a:ext uri="{FF2B5EF4-FFF2-40B4-BE49-F238E27FC236}">
                <a16:creationId xmlns:a16="http://schemas.microsoft.com/office/drawing/2014/main" xmlns="" id="{81057F5F-B917-4887-9035-3F2E616E6E61}"/>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253181" y="27896"/>
            <a:ext cx="1143000" cy="1217113"/>
          </a:xfrm>
          <a:prstGeom prst="rect">
            <a:avLst/>
          </a:prstGeom>
        </p:spPr>
      </p:pic>
      <p:sp>
        <p:nvSpPr>
          <p:cNvPr id="9" name="TextBox 8">
            <a:extLst>
              <a:ext uri="{FF2B5EF4-FFF2-40B4-BE49-F238E27FC236}">
                <a16:creationId xmlns:a16="http://schemas.microsoft.com/office/drawing/2014/main" xmlns="" id="{FA6CE03E-3E66-4D04-87C6-170A8E62ABF3}"/>
              </a:ext>
            </a:extLst>
          </p:cNvPr>
          <p:cNvSpPr txBox="1"/>
          <p:nvPr/>
        </p:nvSpPr>
        <p:spPr>
          <a:xfrm>
            <a:off x="4114800" y="4648200"/>
            <a:ext cx="3352800" cy="1477328"/>
          </a:xfrm>
          <a:prstGeom prst="rect">
            <a:avLst/>
          </a:prstGeom>
          <a:noFill/>
        </p:spPr>
        <p:txBody>
          <a:bodyPr wrap="square" rtlCol="0">
            <a:spAutoFit/>
          </a:bodyPr>
          <a:lstStyle/>
          <a:p>
            <a:r>
              <a:rPr lang="en-IN" sz="2400" b="1" dirty="0">
                <a:latin typeface="Baskerville Old Face" panose="02020602080505020303" pitchFamily="18" charset="0"/>
              </a:rPr>
              <a:t>Mr. Adithya S.</a:t>
            </a:r>
          </a:p>
          <a:p>
            <a:r>
              <a:rPr lang="en-IN" sz="2400" b="1" dirty="0" err="1" smtClean="0">
                <a:latin typeface="Baskerville Old Face" panose="02020602080505020303" pitchFamily="18" charset="0"/>
              </a:rPr>
              <a:t>Asst.Professor</a:t>
            </a:r>
            <a:r>
              <a:rPr lang="en-IN" sz="2400" b="1" dirty="0" smtClean="0">
                <a:latin typeface="Baskerville Old Face" panose="02020602080505020303" pitchFamily="18" charset="0"/>
              </a:rPr>
              <a:t> </a:t>
            </a:r>
            <a:endParaRPr lang="en-IN" sz="2400" b="1" dirty="0">
              <a:latin typeface="Baskerville Old Face" panose="02020602080505020303" pitchFamily="18" charset="0"/>
            </a:endParaRPr>
          </a:p>
          <a:p>
            <a:r>
              <a:rPr lang="en-IN" sz="2400" b="1" dirty="0">
                <a:latin typeface="Baskerville Old Face" panose="02020602080505020303" pitchFamily="18" charset="0"/>
              </a:rPr>
              <a:t>SNC</a:t>
            </a:r>
          </a:p>
          <a:p>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a:t>
            </a:r>
          </a:p>
        </p:txBody>
      </p:sp>
      <p:sp>
        <p:nvSpPr>
          <p:cNvPr id="3" name="Content Placeholder 2"/>
          <p:cNvSpPr>
            <a:spLocks noGrp="1"/>
          </p:cNvSpPr>
          <p:nvPr>
            <p:ph idx="1"/>
          </p:nvPr>
        </p:nvSpPr>
        <p:spPr/>
        <p:txBody>
          <a:bodyPr/>
          <a:lstStyle/>
          <a:p>
            <a:pPr lvl="0"/>
            <a:r>
              <a:rPr lang="en-US" b="1" dirty="0">
                <a:effectLst>
                  <a:outerShdw blurRad="50800" dist="38100" algn="tr" rotWithShape="0">
                    <a:prstClr val="black">
                      <a:alpha val="40000"/>
                    </a:prstClr>
                  </a:outerShdw>
                </a:effectLst>
              </a:rPr>
              <a:t>Team work</a:t>
            </a:r>
            <a:endParaRPr lang="en-US" dirty="0"/>
          </a:p>
          <a:p>
            <a:pPr lvl="0"/>
            <a:r>
              <a:rPr lang="en-US" b="1" dirty="0">
                <a:effectLst>
                  <a:outerShdw blurRad="50800" dist="38100" algn="tr" rotWithShape="0">
                    <a:prstClr val="black">
                      <a:alpha val="40000"/>
                    </a:prstClr>
                  </a:outerShdw>
                </a:effectLst>
              </a:rPr>
              <a:t>Records &amp; reports</a:t>
            </a:r>
            <a:endParaRPr lang="en-US" dirty="0"/>
          </a:p>
          <a:p>
            <a:pPr lvl="0"/>
            <a:r>
              <a:rPr lang="en-US" b="1" dirty="0">
                <a:effectLst>
                  <a:outerShdw blurRad="50800" dist="38100" algn="tr" rotWithShape="0">
                    <a:prstClr val="black">
                      <a:alpha val="40000"/>
                    </a:prstClr>
                  </a:outerShdw>
                </a:effectLst>
              </a:rPr>
              <a:t>Training</a:t>
            </a:r>
            <a:endParaRPr lang="en-US" dirty="0"/>
          </a:p>
          <a:p>
            <a:r>
              <a:rPr lang="en-US" b="1" dirty="0">
                <a:effectLst>
                  <a:outerShdw blurRad="50800" dist="38100" algn="tr" rotWithShape="0">
                    <a:prstClr val="black">
                      <a:alpha val="40000"/>
                    </a:prstClr>
                  </a:outerShdw>
                </a:effectLst>
              </a:rPr>
              <a:t>Maternal &amp; child health </a:t>
            </a:r>
          </a:p>
          <a:p>
            <a:pPr lvl="0"/>
            <a:r>
              <a:rPr lang="en-US" b="1" dirty="0">
                <a:effectLst>
                  <a:outerShdw blurRad="50800" dist="38100" algn="tr" rotWithShape="0">
                    <a:prstClr val="black">
                      <a:alpha val="40000"/>
                    </a:prstClr>
                  </a:outerShdw>
                </a:effectLst>
              </a:rPr>
              <a:t>Family planning &amp; MTP</a:t>
            </a:r>
            <a:endParaRPr lang="en-US" dirty="0"/>
          </a:p>
          <a:p>
            <a:pPr lvl="0"/>
            <a:r>
              <a:rPr lang="en-US" b="1" dirty="0">
                <a:effectLst>
                  <a:outerShdw blurRad="50800" dist="38100" algn="tr" rotWithShape="0">
                    <a:prstClr val="black">
                      <a:alpha val="40000"/>
                    </a:prstClr>
                  </a:outerShdw>
                </a:effectLst>
              </a:rPr>
              <a:t>Nutrition</a:t>
            </a:r>
            <a:endParaRPr lang="en-US" dirty="0"/>
          </a:p>
          <a:p>
            <a:pPr lvl="0"/>
            <a:r>
              <a:rPr lang="en-US" b="1" dirty="0">
                <a:effectLst>
                  <a:outerShdw blurRad="50800" dist="38100" algn="tr" rotWithShape="0">
                    <a:prstClr val="black">
                      <a:alpha val="40000"/>
                    </a:prstClr>
                  </a:outerShdw>
                </a:effectLst>
              </a:rPr>
              <a:t>Universal immunization program</a:t>
            </a:r>
            <a:endParaRPr lang="en-US" dirty="0"/>
          </a:p>
          <a:p>
            <a:pPr lvl="0"/>
            <a:r>
              <a:rPr lang="en-US" b="1" dirty="0">
                <a:effectLst>
                  <a:outerShdw blurRad="50800" dist="38100" algn="tr" rotWithShape="0">
                    <a:prstClr val="black">
                      <a:alpha val="40000"/>
                    </a:prstClr>
                  </a:outerShdw>
                </a:effectLst>
              </a:rPr>
              <a:t>Primary medical care</a:t>
            </a:r>
            <a:endParaRPr lang="en-US" dirty="0"/>
          </a:p>
          <a:p>
            <a:pPr>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 worker (male)</a:t>
            </a:r>
          </a:p>
        </p:txBody>
      </p:sp>
      <p:sp>
        <p:nvSpPr>
          <p:cNvPr id="3" name="Content Placeholder 2"/>
          <p:cNvSpPr>
            <a:spLocks noGrp="1"/>
          </p:cNvSpPr>
          <p:nvPr>
            <p:ph idx="1"/>
          </p:nvPr>
        </p:nvSpPr>
        <p:spPr/>
        <p:txBody>
          <a:bodyPr>
            <a:normAutofit lnSpcReduction="10000"/>
          </a:bodyPr>
          <a:lstStyle/>
          <a:p>
            <a:r>
              <a:rPr lang="en-US" b="1" dirty="0">
                <a:effectLst>
                  <a:outerShdw blurRad="50800" dist="38100" algn="tr" rotWithShape="0">
                    <a:prstClr val="black">
                      <a:alpha val="40000"/>
                    </a:prstClr>
                  </a:outerShdw>
                </a:effectLst>
              </a:rPr>
              <a:t>Malaria:-</a:t>
            </a:r>
            <a:endParaRPr lang="en-US" dirty="0"/>
          </a:p>
          <a:p>
            <a:r>
              <a:rPr lang="en-US" b="1" dirty="0">
                <a:effectLst>
                  <a:outerShdw blurRad="50800" dist="38100" algn="tr" rotWithShape="0">
                    <a:prstClr val="black">
                      <a:alpha val="40000"/>
                    </a:prstClr>
                  </a:outerShdw>
                </a:effectLst>
              </a:rPr>
              <a:t>Communicable diseases </a:t>
            </a:r>
            <a:endParaRPr lang="en-US" dirty="0"/>
          </a:p>
          <a:p>
            <a:r>
              <a:rPr lang="en-US" b="1" dirty="0">
                <a:effectLst>
                  <a:outerShdw blurRad="50800" dist="38100" algn="tr" rotWithShape="0">
                    <a:prstClr val="black">
                      <a:alpha val="40000"/>
                    </a:prstClr>
                  </a:outerShdw>
                </a:effectLst>
              </a:rPr>
              <a:t>Leprosy</a:t>
            </a:r>
            <a:endParaRPr lang="en-US" dirty="0"/>
          </a:p>
          <a:p>
            <a:r>
              <a:rPr lang="en-US" b="1" dirty="0">
                <a:effectLst>
                  <a:outerShdw blurRad="50800" dist="38100" algn="tr" rotWithShape="0">
                    <a:prstClr val="black">
                      <a:alpha val="40000"/>
                    </a:prstClr>
                  </a:outerShdw>
                </a:effectLst>
              </a:rPr>
              <a:t>Tuberculosis</a:t>
            </a:r>
            <a:endParaRPr lang="en-US" dirty="0"/>
          </a:p>
          <a:p>
            <a:r>
              <a:rPr lang="en-US" b="1" dirty="0">
                <a:effectLst>
                  <a:outerShdw blurRad="50800" dist="38100" algn="tr" rotWithShape="0">
                    <a:prstClr val="black">
                      <a:alpha val="40000"/>
                    </a:prstClr>
                  </a:outerShdw>
                </a:effectLst>
              </a:rPr>
              <a:t>Environmental sanitation</a:t>
            </a:r>
            <a:endParaRPr lang="en-US" dirty="0"/>
          </a:p>
          <a:p>
            <a:r>
              <a:rPr lang="en-US" b="1" dirty="0">
                <a:effectLst>
                  <a:outerShdw blurRad="50800" dist="38100" algn="tr" rotWithShape="0">
                    <a:prstClr val="black">
                      <a:alpha val="40000"/>
                    </a:prstClr>
                  </a:outerShdw>
                </a:effectLst>
              </a:rPr>
              <a:t>Universal immunization </a:t>
            </a:r>
            <a:r>
              <a:rPr lang="en-US" b="1" dirty="0" err="1">
                <a:effectLst>
                  <a:outerShdw blurRad="50800" dist="38100" algn="tr" rotWithShape="0">
                    <a:prstClr val="black">
                      <a:alpha val="40000"/>
                    </a:prstClr>
                  </a:outerShdw>
                </a:effectLst>
              </a:rPr>
              <a:t>programme</a:t>
            </a:r>
            <a:endParaRPr lang="en-US" dirty="0"/>
          </a:p>
          <a:p>
            <a:r>
              <a:rPr lang="en-US" b="1" dirty="0">
                <a:effectLst>
                  <a:outerShdw blurRad="50800" dist="38100" algn="tr" rotWithShape="0">
                    <a:prstClr val="black">
                      <a:alpha val="40000"/>
                    </a:prstClr>
                  </a:outerShdw>
                </a:effectLst>
              </a:rPr>
              <a:t>Family planning</a:t>
            </a:r>
            <a:endParaRPr lang="en-US" dirty="0"/>
          </a:p>
          <a:p>
            <a:r>
              <a:rPr lang="en-US" b="1" dirty="0">
                <a:effectLst>
                  <a:outerShdw blurRad="50800" dist="38100" algn="tr" rotWithShape="0">
                    <a:prstClr val="black">
                      <a:alpha val="40000"/>
                    </a:prstClr>
                  </a:outerShdw>
                </a:effectLst>
              </a:rPr>
              <a:t>Medical Termination of Pregnancy</a:t>
            </a:r>
            <a:endParaRPr lang="en-US" dirty="0"/>
          </a:p>
          <a:p>
            <a:r>
              <a:rPr lang="en-US" b="1" dirty="0">
                <a:effectLst>
                  <a:outerShdw blurRad="50800" dist="38100" algn="tr" rotWithShape="0">
                    <a:prstClr val="black">
                      <a:alpha val="40000"/>
                    </a:prstClr>
                  </a:outerShdw>
                </a:effectLst>
              </a:rPr>
              <a:t>Health Education</a:t>
            </a:r>
            <a:endParaRPr lang="en-US" dirty="0"/>
          </a:p>
          <a:p>
            <a:r>
              <a:rPr lang="en-US" b="1" dirty="0">
                <a:effectLst>
                  <a:outerShdw blurRad="50800" dist="38100" algn="tr" rotWithShape="0">
                    <a:prstClr val="black">
                      <a:alpha val="40000"/>
                    </a:prstClr>
                  </a:outerShdw>
                </a:effectLst>
              </a:rPr>
              <a:t>Nutrition</a:t>
            </a:r>
            <a:endParaRPr lang="en-US" dirty="0"/>
          </a:p>
          <a:p>
            <a:r>
              <a:rPr lang="en-US" b="1" dirty="0">
                <a:effectLst>
                  <a:outerShdw blurRad="50800" dist="38100" algn="tr" rotWithShape="0">
                    <a:prstClr val="black">
                      <a:alpha val="40000"/>
                    </a:prstClr>
                  </a:outerShdw>
                </a:effectLst>
              </a:rPr>
              <a:t>Vitals Events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 worker(female)</a:t>
            </a:r>
          </a:p>
        </p:txBody>
      </p:sp>
      <p:sp>
        <p:nvSpPr>
          <p:cNvPr id="3" name="Content Placeholder 2"/>
          <p:cNvSpPr>
            <a:spLocks noGrp="1"/>
          </p:cNvSpPr>
          <p:nvPr>
            <p:ph idx="1"/>
          </p:nvPr>
        </p:nvSpPr>
        <p:spPr/>
        <p:txBody>
          <a:bodyPr/>
          <a:lstStyle/>
          <a:p>
            <a:r>
              <a:rPr lang="en-US" b="1" dirty="0">
                <a:effectLst>
                  <a:outerShdw blurRad="50800" dist="38100" algn="tr" rotWithShape="0">
                    <a:prstClr val="black">
                      <a:alpha val="40000"/>
                    </a:prstClr>
                  </a:outerShdw>
                </a:effectLst>
              </a:rPr>
              <a:t>Maternal and Child Health</a:t>
            </a:r>
            <a:endParaRPr lang="en-US" dirty="0"/>
          </a:p>
          <a:p>
            <a:r>
              <a:rPr lang="en-US" b="1" dirty="0">
                <a:effectLst>
                  <a:outerShdw blurRad="50800" dist="38100" algn="tr" rotWithShape="0">
                    <a:prstClr val="black">
                      <a:alpha val="40000"/>
                    </a:prstClr>
                  </a:outerShdw>
                </a:effectLst>
              </a:rPr>
              <a:t>Family Planning</a:t>
            </a:r>
            <a:endParaRPr lang="en-US" dirty="0"/>
          </a:p>
          <a:p>
            <a:r>
              <a:rPr lang="en-US" b="1" dirty="0">
                <a:effectLst>
                  <a:outerShdw blurRad="50800" dist="38100" algn="tr" rotWithShape="0">
                    <a:prstClr val="black">
                      <a:alpha val="40000"/>
                    </a:prstClr>
                  </a:outerShdw>
                </a:effectLst>
              </a:rPr>
              <a:t>Medical Termination of pregnancy</a:t>
            </a:r>
            <a:endParaRPr lang="en-US" dirty="0"/>
          </a:p>
          <a:p>
            <a:r>
              <a:rPr lang="en-US" b="1" dirty="0">
                <a:effectLst>
                  <a:outerShdw blurRad="50800" dist="38100" algn="tr" rotWithShape="0">
                    <a:prstClr val="black">
                      <a:alpha val="40000"/>
                    </a:prstClr>
                  </a:outerShdw>
                </a:effectLst>
              </a:rPr>
              <a:t>Nutrition</a:t>
            </a:r>
            <a:endParaRPr lang="en-US" dirty="0"/>
          </a:p>
          <a:p>
            <a:r>
              <a:rPr lang="en-US" b="1" dirty="0">
                <a:effectLst>
                  <a:outerShdw blurRad="50800" dist="38100" algn="tr" rotWithShape="0">
                    <a:prstClr val="black">
                      <a:alpha val="40000"/>
                    </a:prstClr>
                  </a:outerShdw>
                </a:effectLst>
              </a:rPr>
              <a:t>University Immunization Program</a:t>
            </a:r>
            <a:endParaRPr lang="en-US" dirty="0"/>
          </a:p>
          <a:p>
            <a:r>
              <a:rPr lang="en-US" b="1" dirty="0">
                <a:effectLst>
                  <a:outerShdw blurRad="50800" dist="38100" algn="tr" rotWithShape="0">
                    <a:prstClr val="black">
                      <a:alpha val="40000"/>
                    </a:prstClr>
                  </a:outerShdw>
                </a:effectLst>
              </a:rPr>
              <a:t>Dai Training</a:t>
            </a:r>
            <a:endParaRPr lang="en-US" dirty="0"/>
          </a:p>
          <a:p>
            <a:r>
              <a:rPr lang="en-US" b="1" dirty="0">
                <a:effectLst>
                  <a:outerShdw blurRad="50800" dist="38100" algn="tr" rotWithShape="0">
                    <a:prstClr val="black">
                      <a:alpha val="40000"/>
                    </a:prstClr>
                  </a:outerShdw>
                </a:effectLst>
              </a:rPr>
              <a:t>Communicable diseases </a:t>
            </a:r>
            <a:endParaRPr lang="en-US" dirty="0"/>
          </a:p>
          <a:p>
            <a:r>
              <a:rPr lang="en-US" b="1" dirty="0">
                <a:effectLst>
                  <a:outerShdw blurRad="50800" dist="38100" algn="tr" rotWithShape="0">
                    <a:prstClr val="black">
                      <a:alpha val="40000"/>
                    </a:prstClr>
                  </a:outerShdw>
                </a:effectLst>
              </a:rPr>
              <a:t>Vital events</a:t>
            </a:r>
            <a:endParaRPr lang="en-US" dirty="0"/>
          </a:p>
          <a:p>
            <a:r>
              <a:rPr lang="en-US" b="1" dirty="0">
                <a:effectLst>
                  <a:outerShdw blurRad="50800" dist="38100" algn="tr" rotWithShape="0">
                    <a:prstClr val="black">
                      <a:alpha val="40000"/>
                    </a:prstClr>
                  </a:outerShdw>
                </a:effectLst>
              </a:rPr>
              <a:t>Primary Medical care </a:t>
            </a:r>
            <a:endParaRPr lang="en-US" dirty="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err="1">
                <a:solidFill>
                  <a:schemeClr val="accent2">
                    <a:lumMod val="75000"/>
                  </a:schemeClr>
                </a:solidFill>
              </a:rPr>
              <a:t>Anganwadi</a:t>
            </a:r>
            <a:r>
              <a:rPr lang="en-US" sz="4000" dirty="0">
                <a:solidFill>
                  <a:schemeClr val="accent2">
                    <a:lumMod val="75000"/>
                  </a:schemeClr>
                </a:solidFill>
              </a:rPr>
              <a:t> worker</a:t>
            </a:r>
          </a:p>
        </p:txBody>
      </p:sp>
      <p:sp>
        <p:nvSpPr>
          <p:cNvPr id="3" name="Content Placeholder 2"/>
          <p:cNvSpPr>
            <a:spLocks noGrp="1"/>
          </p:cNvSpPr>
          <p:nvPr>
            <p:ph idx="1"/>
          </p:nvPr>
        </p:nvSpPr>
        <p:spPr/>
        <p:txBody>
          <a:bodyPr/>
          <a:lstStyle/>
          <a:p>
            <a:pPr lvl="0"/>
            <a:r>
              <a:rPr lang="en-US" dirty="0"/>
              <a:t>Health check –up</a:t>
            </a:r>
          </a:p>
          <a:p>
            <a:pPr lvl="0"/>
            <a:r>
              <a:rPr lang="en-US" dirty="0"/>
              <a:t>Immunization.</a:t>
            </a:r>
          </a:p>
          <a:p>
            <a:pPr lvl="0"/>
            <a:r>
              <a:rPr lang="en-US" dirty="0"/>
              <a:t>Supplementary nutrition to under 6 years and mothers.</a:t>
            </a:r>
          </a:p>
          <a:p>
            <a:r>
              <a:rPr lang="en-US" dirty="0"/>
              <a:t>Health education.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432560"/>
          </a:xfrm>
        </p:spPr>
        <p:txBody>
          <a:bodyPr>
            <a:normAutofit fontScale="90000"/>
          </a:bodyPr>
          <a:lstStyle/>
          <a:p>
            <a:r>
              <a:rPr lang="en-US" u="sng" dirty="0">
                <a:effectLst>
                  <a:outerShdw blurRad="50800" dist="38100" algn="tr" rotWithShape="0">
                    <a:prstClr val="black">
                      <a:alpha val="40000"/>
                    </a:prstClr>
                  </a:outerShdw>
                </a:effectLst>
              </a:rPr>
              <a:t>ACTIVITIES OF ANGANWADI WORKER</a:t>
            </a:r>
            <a:r>
              <a:rPr lang="en-US" dirty="0"/>
              <a:t/>
            </a:r>
            <a:br>
              <a:rPr lang="en-US" dirty="0"/>
            </a:br>
            <a:endParaRPr lang="en-US" dirty="0"/>
          </a:p>
        </p:txBody>
      </p:sp>
      <p:sp>
        <p:nvSpPr>
          <p:cNvPr id="3" name="Content Placeholder 2"/>
          <p:cNvSpPr>
            <a:spLocks noGrp="1"/>
          </p:cNvSpPr>
          <p:nvPr>
            <p:ph idx="1"/>
          </p:nvPr>
        </p:nvSpPr>
        <p:spPr/>
        <p:txBody>
          <a:bodyPr/>
          <a:lstStyle/>
          <a:p>
            <a:pPr lvl="0"/>
            <a:r>
              <a:rPr lang="en-US" dirty="0"/>
              <a:t>Supplementary nutrition for children (0-5 years), pregnant and nursing mothers.</a:t>
            </a:r>
          </a:p>
          <a:p>
            <a:pPr lvl="0"/>
            <a:r>
              <a:rPr lang="en-US" dirty="0"/>
              <a:t>Non-formal preschool education to children of 3-5 years.</a:t>
            </a:r>
          </a:p>
          <a:p>
            <a:pPr lvl="0"/>
            <a:r>
              <a:rPr lang="en-US" dirty="0"/>
              <a:t>Assisting the PHC staff in the implementation of health programs.</a:t>
            </a:r>
          </a:p>
          <a:p>
            <a:pPr lvl="0"/>
            <a:r>
              <a:rPr lang="en-US" dirty="0"/>
              <a:t>Giving  health and nutrition education to mothers.</a:t>
            </a:r>
          </a:p>
          <a:p>
            <a:pPr lvl="0"/>
            <a:r>
              <a:rPr lang="en-US" dirty="0"/>
              <a:t>Maintenance of records and reports.</a:t>
            </a:r>
          </a:p>
          <a:p>
            <a:pPr lvl="0"/>
            <a:r>
              <a:rPr lang="en-US" dirty="0"/>
              <a:t>Community contacts and liaison.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600" dirty="0">
                <a:solidFill>
                  <a:schemeClr val="accent5">
                    <a:lumMod val="75000"/>
                  </a:schemeClr>
                </a:solidFill>
              </a:rPr>
              <a:t>dais</a:t>
            </a:r>
          </a:p>
        </p:txBody>
      </p:sp>
      <p:sp>
        <p:nvSpPr>
          <p:cNvPr id="3" name="Content Placeholder 2"/>
          <p:cNvSpPr>
            <a:spLocks noGrp="1"/>
          </p:cNvSpPr>
          <p:nvPr>
            <p:ph idx="1"/>
          </p:nvPr>
        </p:nvSpPr>
        <p:spPr/>
        <p:txBody>
          <a:bodyPr/>
          <a:lstStyle/>
          <a:p>
            <a:r>
              <a:rPr lang="en-US" dirty="0"/>
              <a:t>Contact to every </a:t>
            </a:r>
            <a:r>
              <a:rPr lang="en-US" dirty="0" err="1"/>
              <a:t>pragnant</a:t>
            </a:r>
            <a:r>
              <a:rPr lang="en-US" dirty="0"/>
              <a:t> women in her area</a:t>
            </a:r>
          </a:p>
          <a:p>
            <a:r>
              <a:rPr lang="en-US" dirty="0"/>
              <a:t>Attend the weekly prenatal clinic and assist the health worker (female)/ANM</a:t>
            </a:r>
          </a:p>
          <a:p>
            <a:r>
              <a:rPr lang="en-US" dirty="0"/>
              <a:t>Ensure that every pregnant woman in her areas attends the prenatal clinic at least three times</a:t>
            </a:r>
          </a:p>
          <a:p>
            <a:r>
              <a:rPr lang="en-US" dirty="0"/>
              <a:t>Ensure that every pregnant women is immunized against tetanus.</a:t>
            </a:r>
          </a:p>
          <a:p>
            <a:pPr lvl="0"/>
            <a:r>
              <a:rPr lang="en-US" dirty="0"/>
              <a:t>Ensure that every pregnant women takes iron and folic acid tablets as prescribed.</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normAutofit/>
          </a:bodyPr>
          <a:lstStyle/>
          <a:p>
            <a:r>
              <a:rPr lang="en-US" sz="3200" dirty="0"/>
              <a:t>Continue……</a:t>
            </a:r>
          </a:p>
        </p:txBody>
      </p:sp>
      <p:sp>
        <p:nvSpPr>
          <p:cNvPr id="3" name="Content Placeholder 2"/>
          <p:cNvSpPr>
            <a:spLocks noGrp="1"/>
          </p:cNvSpPr>
          <p:nvPr>
            <p:ph idx="1"/>
          </p:nvPr>
        </p:nvSpPr>
        <p:spPr>
          <a:xfrm>
            <a:off x="457200" y="990600"/>
            <a:ext cx="7239000" cy="5465136"/>
          </a:xfrm>
        </p:spPr>
        <p:txBody>
          <a:bodyPr>
            <a:normAutofit lnSpcReduction="10000"/>
          </a:bodyPr>
          <a:lstStyle/>
          <a:p>
            <a:r>
              <a:rPr lang="en-US" dirty="0"/>
              <a:t>Show the </a:t>
            </a:r>
            <a:r>
              <a:rPr lang="en-US" dirty="0" smtClean="0"/>
              <a:t>pregnant </a:t>
            </a:r>
            <a:r>
              <a:rPr lang="en-US" dirty="0"/>
              <a:t>case immediately to the health worker (female)/ANM</a:t>
            </a:r>
          </a:p>
          <a:p>
            <a:pPr lvl="0"/>
            <a:r>
              <a:rPr lang="en-US" dirty="0"/>
              <a:t>Ensure that preparation for delivery is made either at home or at the PHC or hospital.</a:t>
            </a:r>
          </a:p>
          <a:p>
            <a:pPr lvl="0"/>
            <a:r>
              <a:rPr lang="en-US" dirty="0"/>
              <a:t>See that her kit is always replenished, clean, and ready for use the during a delivery.</a:t>
            </a:r>
          </a:p>
          <a:p>
            <a:r>
              <a:rPr lang="en-US" dirty="0"/>
              <a:t>Ensure that all infants are immunized with BCG, DPT and poliomyelitis vaccine.</a:t>
            </a:r>
          </a:p>
          <a:p>
            <a:r>
              <a:rPr lang="en-US" dirty="0"/>
              <a:t>motivate the eligible couples to use a contraceptives method or to undergo sterilization. And distribute contraceptives</a:t>
            </a:r>
          </a:p>
          <a:p>
            <a:r>
              <a:rPr lang="en-US" dirty="0"/>
              <a:t>Report all birth and deaths to the health worker (male) or health worker (female).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normAutofit/>
          </a:bodyPr>
          <a:lstStyle/>
          <a:p>
            <a:r>
              <a:rPr lang="en-US" sz="3200" dirty="0" smtClean="0"/>
              <a:t>Conclusion.</a:t>
            </a:r>
            <a:endParaRPr lang="en-US" sz="3200" dirty="0"/>
          </a:p>
        </p:txBody>
      </p:sp>
      <p:sp>
        <p:nvSpPr>
          <p:cNvPr id="3" name="Content Placeholder 2"/>
          <p:cNvSpPr>
            <a:spLocks noGrp="1"/>
          </p:cNvSpPr>
          <p:nvPr>
            <p:ph idx="1"/>
          </p:nvPr>
        </p:nvSpPr>
        <p:spPr>
          <a:xfrm>
            <a:off x="457200" y="990600"/>
            <a:ext cx="7239000" cy="5465136"/>
          </a:xfrm>
        </p:spPr>
        <p:txBody>
          <a:bodyPr>
            <a:normAutofit/>
          </a:bodyPr>
          <a:lstStyle/>
          <a:p>
            <a:r>
              <a:rPr lang="en-US" dirty="0" smtClean="0"/>
              <a:t>Role of health personnel's are very import because it helps to know root level causes at </a:t>
            </a:r>
            <a:r>
              <a:rPr lang="en-US" smtClean="0"/>
              <a:t>village level.</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2976" y="1285860"/>
            <a:ext cx="6824304" cy="3631763"/>
          </a:xfrm>
          <a:prstGeom prst="rect">
            <a:avLst/>
          </a:prstGeom>
        </p:spPr>
        <p:txBody>
          <a:bodyPr wrap="none">
            <a:spAutoFit/>
          </a:bodyPr>
          <a:lstStyle/>
          <a:p>
            <a:pPr>
              <a:defRPr/>
            </a:pPr>
            <a:r>
              <a:rPr lang="zh-CN" altLang="en-US" sz="11500" b="1" i="1" dirty="0">
                <a:gradFill>
                  <a:gsLst>
                    <a:gs pos="0">
                      <a:srgbClr val="000000"/>
                    </a:gs>
                    <a:gs pos="39999">
                      <a:srgbClr val="0A128C"/>
                    </a:gs>
                    <a:gs pos="70000">
                      <a:srgbClr val="181CC7"/>
                    </a:gs>
                    <a:gs pos="88000">
                      <a:srgbClr val="7005D4"/>
                    </a:gs>
                    <a:gs pos="100000">
                      <a:srgbClr val="8C3D91"/>
                    </a:gs>
                  </a:gsLst>
                  <a:lin ang="5400000" scaled="0"/>
                </a:gradFill>
                <a:latin typeface="Ravie" pitchFamily="82" charset="0"/>
                <a:ea typeface="Microsoft YaHei" pitchFamily="34" charset="-122"/>
              </a:rPr>
              <a:t>Thank </a:t>
            </a:r>
            <a:endParaRPr lang="en-US" altLang="zh-CN" sz="11500" b="1" i="1" dirty="0">
              <a:gradFill>
                <a:gsLst>
                  <a:gs pos="0">
                    <a:srgbClr val="000000"/>
                  </a:gs>
                  <a:gs pos="39999">
                    <a:srgbClr val="0A128C"/>
                  </a:gs>
                  <a:gs pos="70000">
                    <a:srgbClr val="181CC7"/>
                  </a:gs>
                  <a:gs pos="88000">
                    <a:srgbClr val="7005D4"/>
                  </a:gs>
                  <a:gs pos="100000">
                    <a:srgbClr val="8C3D91"/>
                  </a:gs>
                </a:gsLst>
                <a:lin ang="5400000" scaled="0"/>
              </a:gradFill>
              <a:latin typeface="Ravie" pitchFamily="82" charset="0"/>
              <a:ea typeface="Microsoft YaHei" pitchFamily="34" charset="-122"/>
            </a:endParaRPr>
          </a:p>
          <a:p>
            <a:pPr>
              <a:defRPr/>
            </a:pPr>
            <a:r>
              <a:rPr lang="en-US" altLang="zh-CN" sz="11500" b="1" i="1" dirty="0">
                <a:gradFill>
                  <a:gsLst>
                    <a:gs pos="0">
                      <a:srgbClr val="000000"/>
                    </a:gs>
                    <a:gs pos="39999">
                      <a:srgbClr val="0A128C"/>
                    </a:gs>
                    <a:gs pos="70000">
                      <a:srgbClr val="181CC7"/>
                    </a:gs>
                    <a:gs pos="88000">
                      <a:srgbClr val="7005D4"/>
                    </a:gs>
                    <a:gs pos="100000">
                      <a:srgbClr val="8C3D91"/>
                    </a:gs>
                  </a:gsLst>
                  <a:lin ang="5400000" scaled="0"/>
                </a:gradFill>
                <a:latin typeface="Ravie" pitchFamily="82" charset="0"/>
                <a:ea typeface="Microsoft YaHei" pitchFamily="34" charset="-122"/>
              </a:rPr>
              <a:t>	</a:t>
            </a:r>
            <a:r>
              <a:rPr lang="zh-CN" altLang="en-US" sz="11500" b="1" i="1" dirty="0">
                <a:gradFill>
                  <a:gsLst>
                    <a:gs pos="0">
                      <a:srgbClr val="000000"/>
                    </a:gs>
                    <a:gs pos="39999">
                      <a:srgbClr val="0A128C"/>
                    </a:gs>
                    <a:gs pos="70000">
                      <a:srgbClr val="181CC7"/>
                    </a:gs>
                    <a:gs pos="88000">
                      <a:srgbClr val="7005D4"/>
                    </a:gs>
                    <a:gs pos="100000">
                      <a:srgbClr val="8C3D91"/>
                    </a:gs>
                  </a:gsLst>
                  <a:lin ang="5400000" scaled="0"/>
                </a:gradFill>
                <a:latin typeface="Ravie" pitchFamily="82" charset="0"/>
                <a:ea typeface="Microsoft YaHei" pitchFamily="34" charset="-122"/>
              </a:rPr>
              <a:t>You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WORKING RELATIONSHIP</a:t>
            </a:r>
            <a:endParaRPr lang="en-US" dirty="0"/>
          </a:p>
        </p:txBody>
      </p:sp>
      <p:sp>
        <p:nvSpPr>
          <p:cNvPr id="3" name="Content Placeholder 2"/>
          <p:cNvSpPr>
            <a:spLocks noGrp="1"/>
          </p:cNvSpPr>
          <p:nvPr>
            <p:ph idx="1"/>
          </p:nvPr>
        </p:nvSpPr>
        <p:spPr>
          <a:xfrm>
            <a:off x="457200" y="1609416"/>
            <a:ext cx="7620000" cy="4846320"/>
          </a:xfrm>
        </p:spPr>
        <p:txBody>
          <a:bodyPr/>
          <a:lstStyle/>
          <a:p>
            <a:pPr lvl="0"/>
            <a:r>
              <a:rPr lang="en-US" b="1" dirty="0"/>
              <a:t>The public health nurse will assist the District Medical Officer/District Family Welfare Officer in planning, implementing and evaluating maternal &amp; child health and nutrition program undertaken in the district. She will receive technical guidance from him and will be under the administrative control. She will work in collaboration with other functionaries in the district family welfare bureau like the mass media and the extension officer, health education officer, statistical officer, etc.</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DUTIES &amp; FUNCTIONS</a:t>
            </a:r>
            <a:endParaRPr lang="en-US" dirty="0"/>
          </a:p>
        </p:txBody>
      </p:sp>
      <p:sp>
        <p:nvSpPr>
          <p:cNvPr id="3" name="Content Placeholder 2"/>
          <p:cNvSpPr>
            <a:spLocks noGrp="1"/>
          </p:cNvSpPr>
          <p:nvPr>
            <p:ph idx="1"/>
          </p:nvPr>
        </p:nvSpPr>
        <p:spPr>
          <a:xfrm>
            <a:off x="-381000" y="1609416"/>
            <a:ext cx="8077200" cy="4846320"/>
          </a:xfrm>
        </p:spPr>
        <p:txBody>
          <a:bodyPr>
            <a:normAutofit/>
          </a:bodyPr>
          <a:lstStyle/>
          <a:p>
            <a:pPr marL="1234440" lvl="3" indent="-457200">
              <a:buClr>
                <a:srgbClr val="00B050"/>
              </a:buClr>
              <a:buSzPct val="120000"/>
              <a:buFont typeface="Wingdings" pitchFamily="2" charset="2"/>
              <a:buChar char="q"/>
            </a:pPr>
            <a:r>
              <a:rPr lang="en-US" sz="2400" b="1" dirty="0">
                <a:solidFill>
                  <a:schemeClr val="accent5">
                    <a:lumMod val="75000"/>
                  </a:schemeClr>
                </a:solidFill>
              </a:rPr>
              <a:t>To help in the organization of maternal &amp; child health program.</a:t>
            </a:r>
          </a:p>
          <a:p>
            <a:pPr marL="1234440" lvl="3" indent="-457200">
              <a:buClr>
                <a:srgbClr val="00B050"/>
              </a:buClr>
              <a:buSzPct val="120000"/>
              <a:buFont typeface="Wingdings" pitchFamily="2" charset="2"/>
              <a:buChar char="q"/>
            </a:pPr>
            <a:r>
              <a:rPr lang="en-US" sz="2400" b="1" dirty="0">
                <a:solidFill>
                  <a:schemeClr val="accent5">
                    <a:lumMod val="75000"/>
                  </a:schemeClr>
                </a:solidFill>
              </a:rPr>
              <a:t>To promote health &amp; nutrition education activities through lady health visitors, auxiliary nurse midwives.</a:t>
            </a:r>
          </a:p>
          <a:p>
            <a:pPr marL="1234440" lvl="3" indent="-457200">
              <a:buClr>
                <a:srgbClr val="00B050"/>
              </a:buClr>
              <a:buSzPct val="120000"/>
              <a:buFont typeface="Wingdings" pitchFamily="2" charset="2"/>
              <a:buChar char="q"/>
            </a:pPr>
            <a:r>
              <a:rPr lang="en-US" sz="2400" b="1" dirty="0">
                <a:solidFill>
                  <a:schemeClr val="accent5">
                    <a:lumMod val="75000"/>
                  </a:schemeClr>
                </a:solidFill>
              </a:rPr>
              <a:t>To ensure that the lady health visitors/ ANMs/ female multipurpose workers, etc. integrated MCH family planning and health and nutrition/ education in their day to day activities.</a:t>
            </a:r>
          </a:p>
          <a:p>
            <a:pPr marL="1234440" lvl="3" indent="-457200">
              <a:buClr>
                <a:srgbClr val="00B050"/>
              </a:buClr>
              <a:buSzPct val="120000"/>
              <a:buFont typeface="Wingdings" pitchFamily="2" charset="2"/>
              <a:buChar char="q"/>
            </a:pPr>
            <a:r>
              <a:rPr lang="en-US" sz="2400" b="1" dirty="0">
                <a:solidFill>
                  <a:schemeClr val="accent5">
                    <a:lumMod val="75000"/>
                  </a:schemeClr>
                </a:solidFill>
              </a:rPr>
              <a:t>To help in developing school health program in the district.</a:t>
            </a:r>
            <a:endParaRPr lang="en-US" b="1" dirty="0">
              <a:solidFill>
                <a:schemeClr val="accent5">
                  <a:lumMod val="75000"/>
                </a:schemeClr>
              </a:solidFill>
            </a:endParaRPr>
          </a:p>
          <a:p>
            <a:pPr>
              <a:buClr>
                <a:srgbClr val="00B050"/>
              </a:buClr>
              <a:buFont typeface="Wingdings" pitchFamily="2" charset="2"/>
              <a:buChar char="Ø"/>
            </a:pPr>
            <a:endParaRPr lang="en-US" sz="2800" b="1" dirty="0">
              <a:solidFill>
                <a:schemeClr val="accent5">
                  <a:lumMod val="75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a:t>
            </a:r>
          </a:p>
        </p:txBody>
      </p:sp>
      <p:sp>
        <p:nvSpPr>
          <p:cNvPr id="3" name="Content Placeholder 2"/>
          <p:cNvSpPr>
            <a:spLocks noGrp="1"/>
          </p:cNvSpPr>
          <p:nvPr>
            <p:ph idx="1"/>
          </p:nvPr>
        </p:nvSpPr>
        <p:spPr>
          <a:xfrm>
            <a:off x="-304800" y="1609416"/>
            <a:ext cx="8458200" cy="4846320"/>
          </a:xfrm>
        </p:spPr>
        <p:txBody>
          <a:bodyPr>
            <a:normAutofit/>
          </a:bodyPr>
          <a:lstStyle/>
          <a:p>
            <a:pPr marL="1234440" lvl="3" indent="-457200">
              <a:buClr>
                <a:srgbClr val="00B050"/>
              </a:buClr>
              <a:buSzPct val="120000"/>
              <a:buFont typeface="Wingdings" pitchFamily="2" charset="2"/>
              <a:buChar char="q"/>
            </a:pPr>
            <a:r>
              <a:rPr lang="en-US" sz="2400" b="1" dirty="0">
                <a:solidFill>
                  <a:schemeClr val="accent5">
                    <a:lumMod val="75000"/>
                  </a:schemeClr>
                </a:solidFill>
              </a:rPr>
              <a:t>To ensure regular supply of equipments, records, registers, drugs, vaccines, and other sundries necessary for MCH work in the primary health centers and sub-centers by assisting storekeeper in procuring and distributing the supplies.</a:t>
            </a:r>
            <a:endParaRPr lang="en-US" b="1" dirty="0">
              <a:solidFill>
                <a:schemeClr val="accent5">
                  <a:lumMod val="75000"/>
                </a:schemeClr>
              </a:solidFill>
            </a:endParaRPr>
          </a:p>
          <a:p>
            <a:pPr marL="1234440" lvl="3" indent="-457200">
              <a:buClr>
                <a:srgbClr val="00B050"/>
              </a:buClr>
              <a:buSzPct val="120000"/>
              <a:buFont typeface="Wingdings" pitchFamily="2" charset="2"/>
              <a:buChar char="q"/>
            </a:pPr>
            <a:r>
              <a:rPr lang="en-US" sz="2400" b="1" dirty="0">
                <a:solidFill>
                  <a:schemeClr val="accent5">
                    <a:lumMod val="75000"/>
                  </a:schemeClr>
                </a:solidFill>
              </a:rPr>
              <a:t>To ensure the maintenance of prescribed records and submission of periodical progress of MCH/FP/Nutrition work activities.</a:t>
            </a:r>
            <a:endParaRPr lang="en-US" b="1" dirty="0">
              <a:solidFill>
                <a:schemeClr val="accent5">
                  <a:lumMod val="75000"/>
                </a:schemeClr>
              </a:solidFill>
            </a:endParaRPr>
          </a:p>
          <a:p>
            <a:pPr marL="1234440" lvl="3" indent="-457200">
              <a:buClr>
                <a:srgbClr val="00B050"/>
              </a:buClr>
              <a:buSzPct val="120000"/>
              <a:buFont typeface="Wingdings" pitchFamily="2" charset="2"/>
              <a:buChar char="q"/>
            </a:pPr>
            <a:r>
              <a:rPr lang="en-US" sz="2400" b="1" dirty="0">
                <a:solidFill>
                  <a:schemeClr val="accent5">
                    <a:lumMod val="75000"/>
                  </a:schemeClr>
                </a:solidFill>
              </a:rPr>
              <a:t>To help the statistical officer in the District Family Welfare Bureau in compiling the periodical progress reports of MCH activities.</a:t>
            </a:r>
            <a:endParaRPr lang="en-US" b="1" dirty="0">
              <a:solidFill>
                <a:schemeClr val="accent5">
                  <a:lumMod val="75000"/>
                </a:schemeClr>
              </a:solidFill>
            </a:endParaRPr>
          </a:p>
          <a:p>
            <a:endParaRPr lang="en-US"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94360"/>
          </a:xfrm>
        </p:spPr>
        <p:txBody>
          <a:bodyPr/>
          <a:lstStyle/>
          <a:p>
            <a:r>
              <a:rPr lang="en-US" dirty="0"/>
              <a:t>Continue……</a:t>
            </a:r>
          </a:p>
        </p:txBody>
      </p:sp>
      <p:sp>
        <p:nvSpPr>
          <p:cNvPr id="3" name="Content Placeholder 2"/>
          <p:cNvSpPr>
            <a:spLocks noGrp="1"/>
          </p:cNvSpPr>
          <p:nvPr>
            <p:ph idx="1"/>
          </p:nvPr>
        </p:nvSpPr>
        <p:spPr>
          <a:xfrm>
            <a:off x="-609600" y="990600"/>
            <a:ext cx="8763000" cy="5638800"/>
          </a:xfrm>
        </p:spPr>
        <p:txBody>
          <a:bodyPr>
            <a:normAutofit lnSpcReduction="10000"/>
          </a:bodyPr>
          <a:lstStyle/>
          <a:p>
            <a:pPr lvl="3">
              <a:buClr>
                <a:srgbClr val="00B050"/>
              </a:buClr>
              <a:buSzPct val="120000"/>
              <a:buFont typeface="Wingdings" pitchFamily="2" charset="2"/>
              <a:buChar char="q"/>
            </a:pPr>
            <a:r>
              <a:rPr lang="en-US" sz="2400" b="1" dirty="0">
                <a:solidFill>
                  <a:schemeClr val="accent5">
                    <a:lumMod val="75000"/>
                  </a:schemeClr>
                </a:solidFill>
              </a:rPr>
              <a:t>To review the periodical progress reports on MCH/FP work done by the LHVs/ANMs, female, multipurpose workers, etc. and put up to the District Medical Officer/  District Family Welfare Officer  the points requiring attention and further action.</a:t>
            </a:r>
          </a:p>
          <a:p>
            <a:pPr lvl="3">
              <a:buClr>
                <a:srgbClr val="00B050"/>
              </a:buClr>
              <a:buSzPct val="120000"/>
              <a:buFont typeface="Wingdings" pitchFamily="2" charset="2"/>
              <a:buChar char="q"/>
            </a:pPr>
            <a:r>
              <a:rPr lang="en-US" sz="2400" b="1" dirty="0">
                <a:solidFill>
                  <a:schemeClr val="accent5">
                    <a:lumMod val="75000"/>
                  </a:schemeClr>
                </a:solidFill>
              </a:rPr>
              <a:t>To give technical guidance, supervision and support to the ANMs, female, multipurpose workers, LHVs, public health nurse working in MCH/FP program in the district and to review the annual confidential reports in respect of these functionaries.</a:t>
            </a:r>
          </a:p>
          <a:p>
            <a:pPr lvl="3">
              <a:buClr>
                <a:srgbClr val="00B050"/>
              </a:buClr>
              <a:buSzPct val="120000"/>
              <a:buFont typeface="Wingdings" pitchFamily="2" charset="2"/>
              <a:buChar char="q"/>
            </a:pPr>
            <a:r>
              <a:rPr lang="en-US" sz="2400" b="1" dirty="0">
                <a:solidFill>
                  <a:schemeClr val="accent5">
                    <a:lumMod val="75000"/>
                  </a:schemeClr>
                </a:solidFill>
              </a:rPr>
              <a:t>To investigate into complaints against female paramedical personnel in the district and submit reports/ recommend to District Medical Officer/ District Family Welfare Officer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746760"/>
          </a:xfrm>
        </p:spPr>
        <p:txBody>
          <a:bodyPr/>
          <a:lstStyle/>
          <a:p>
            <a:r>
              <a:rPr lang="en-US" dirty="0"/>
              <a:t>Continue……</a:t>
            </a:r>
          </a:p>
        </p:txBody>
      </p:sp>
      <p:sp>
        <p:nvSpPr>
          <p:cNvPr id="3" name="Content Placeholder 2"/>
          <p:cNvSpPr>
            <a:spLocks noGrp="1"/>
          </p:cNvSpPr>
          <p:nvPr>
            <p:ph idx="1"/>
          </p:nvPr>
        </p:nvSpPr>
        <p:spPr>
          <a:xfrm>
            <a:off x="-457200" y="1143000"/>
            <a:ext cx="8610600" cy="5715000"/>
          </a:xfrm>
        </p:spPr>
        <p:txBody>
          <a:bodyPr>
            <a:normAutofit lnSpcReduction="10000"/>
          </a:bodyPr>
          <a:lstStyle/>
          <a:p>
            <a:pPr lvl="3">
              <a:buClr>
                <a:srgbClr val="00B050"/>
              </a:buClr>
              <a:buSzPct val="120000"/>
              <a:buFont typeface="Wingdings" pitchFamily="2" charset="2"/>
              <a:buChar char="q"/>
            </a:pPr>
            <a:r>
              <a:rPr lang="en-US" sz="2400" b="1" dirty="0">
                <a:solidFill>
                  <a:schemeClr val="accent5">
                    <a:lumMod val="75000"/>
                  </a:schemeClr>
                </a:solidFill>
              </a:rPr>
              <a:t>To provide for continuing education of the female MCH/FP/functionaries in the district through short in-service training sources.</a:t>
            </a:r>
            <a:endParaRPr lang="en-US" b="1" dirty="0">
              <a:solidFill>
                <a:schemeClr val="accent5">
                  <a:lumMod val="75000"/>
                </a:schemeClr>
              </a:solidFill>
            </a:endParaRPr>
          </a:p>
          <a:p>
            <a:pPr lvl="3">
              <a:buClr>
                <a:srgbClr val="00B050"/>
              </a:buClr>
              <a:buSzPct val="120000"/>
              <a:buFont typeface="Wingdings" pitchFamily="2" charset="2"/>
              <a:buChar char="q"/>
            </a:pPr>
            <a:r>
              <a:rPr lang="en-US" sz="2400" b="1" dirty="0">
                <a:solidFill>
                  <a:schemeClr val="accent5">
                    <a:lumMod val="75000"/>
                  </a:schemeClr>
                </a:solidFill>
              </a:rPr>
              <a:t>To work together with the functionaries of other government departments like social welfare, Rural Development and education engaged in programs for women and children.</a:t>
            </a:r>
            <a:endParaRPr lang="en-US" b="1" dirty="0">
              <a:solidFill>
                <a:schemeClr val="accent5">
                  <a:lumMod val="75000"/>
                </a:schemeClr>
              </a:solidFill>
            </a:endParaRPr>
          </a:p>
          <a:p>
            <a:pPr lvl="3">
              <a:buClr>
                <a:srgbClr val="00B050"/>
              </a:buClr>
              <a:buSzPct val="120000"/>
              <a:buFont typeface="Wingdings" pitchFamily="2" charset="2"/>
              <a:buChar char="q"/>
            </a:pPr>
            <a:r>
              <a:rPr lang="en-US" sz="2400" b="1" dirty="0">
                <a:solidFill>
                  <a:schemeClr val="accent5">
                    <a:lumMod val="75000"/>
                  </a:schemeClr>
                </a:solidFill>
              </a:rPr>
              <a:t>To co-operate MCH/FP activities under taken through the voluntary organization in the district and provide health inputs to the possible extent for mothers and children organized in </a:t>
            </a:r>
            <a:r>
              <a:rPr lang="en-US" sz="2400" b="1" dirty="0" err="1">
                <a:solidFill>
                  <a:schemeClr val="accent5">
                    <a:lumMod val="75000"/>
                  </a:schemeClr>
                </a:solidFill>
              </a:rPr>
              <a:t>balwadis</a:t>
            </a:r>
            <a:r>
              <a:rPr lang="en-US" sz="2400" b="1" dirty="0">
                <a:solidFill>
                  <a:schemeClr val="accent5">
                    <a:lumMod val="75000"/>
                  </a:schemeClr>
                </a:solidFill>
              </a:rPr>
              <a:t>, </a:t>
            </a:r>
            <a:r>
              <a:rPr lang="en-US" sz="2400" b="1" dirty="0" err="1">
                <a:solidFill>
                  <a:schemeClr val="accent5">
                    <a:lumMod val="75000"/>
                  </a:schemeClr>
                </a:solidFill>
              </a:rPr>
              <a:t>anganwadis</a:t>
            </a:r>
            <a:r>
              <a:rPr lang="en-US" sz="2400" b="1" dirty="0">
                <a:solidFill>
                  <a:schemeClr val="accent5">
                    <a:lumMod val="75000"/>
                  </a:schemeClr>
                </a:solidFill>
              </a:rPr>
              <a:t>, etc.</a:t>
            </a:r>
            <a:endParaRPr lang="en-US" b="1" dirty="0">
              <a:solidFill>
                <a:schemeClr val="accent5">
                  <a:lumMod val="75000"/>
                </a:schemeClr>
              </a:solidFill>
            </a:endParaRPr>
          </a:p>
          <a:p>
            <a:pPr lvl="3">
              <a:buClr>
                <a:srgbClr val="00B050"/>
              </a:buClr>
              <a:buSzPct val="120000"/>
              <a:buFont typeface="Wingdings" pitchFamily="2" charset="2"/>
              <a:buChar char="q"/>
            </a:pPr>
            <a:r>
              <a:rPr lang="en-US" sz="2400" b="1" dirty="0">
                <a:solidFill>
                  <a:schemeClr val="accent5">
                    <a:lumMod val="75000"/>
                  </a:schemeClr>
                </a:solidFill>
              </a:rPr>
              <a:t>To tour for a minimum of 15 days in a month and visit primary health centers, sub-centers, village dais, </a:t>
            </a:r>
            <a:r>
              <a:rPr lang="en-US" sz="2400" b="1" dirty="0" err="1">
                <a:solidFill>
                  <a:schemeClr val="accent5">
                    <a:lumMod val="75000"/>
                  </a:schemeClr>
                </a:solidFill>
              </a:rPr>
              <a:t>balwadi</a:t>
            </a:r>
            <a:r>
              <a:rPr lang="en-US" sz="2400" b="1" dirty="0">
                <a:solidFill>
                  <a:schemeClr val="accent5">
                    <a:lumMod val="75000"/>
                  </a:schemeClr>
                </a:solidFill>
              </a:rPr>
              <a:t>, </a:t>
            </a:r>
            <a:r>
              <a:rPr lang="en-US" sz="2400" b="1" dirty="0" err="1">
                <a:solidFill>
                  <a:schemeClr val="accent5">
                    <a:lumMod val="75000"/>
                  </a:schemeClr>
                </a:solidFill>
              </a:rPr>
              <a:t>mahila</a:t>
            </a:r>
            <a:r>
              <a:rPr lang="en-US" sz="2400" b="1" dirty="0">
                <a:solidFill>
                  <a:schemeClr val="accent5">
                    <a:lumMod val="75000"/>
                  </a:schemeClr>
                </a:solidFill>
              </a:rPr>
              <a:t> </a:t>
            </a:r>
            <a:r>
              <a:rPr lang="en-US" sz="2400" b="1" dirty="0" err="1">
                <a:solidFill>
                  <a:schemeClr val="accent5">
                    <a:lumMod val="75000"/>
                  </a:schemeClr>
                </a:solidFill>
              </a:rPr>
              <a:t>mandals</a:t>
            </a:r>
            <a:r>
              <a:rPr lang="en-US" sz="2400" b="1" dirty="0">
                <a:solidFill>
                  <a:schemeClr val="accent5">
                    <a:lumMod val="75000"/>
                  </a:schemeClr>
                </a:solidFill>
              </a:rPr>
              <a:t>, etc.</a:t>
            </a:r>
            <a:endParaRPr lang="en-US" sz="1800" b="1" dirty="0">
              <a:solidFill>
                <a:schemeClr val="accent5">
                  <a:lumMod val="75000"/>
                </a:schemeClr>
              </a:solidFill>
            </a:endParaRP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 assistance (male)</a:t>
            </a:r>
          </a:p>
        </p:txBody>
      </p:sp>
      <p:sp>
        <p:nvSpPr>
          <p:cNvPr id="3" name="Content Placeholder 2"/>
          <p:cNvSpPr>
            <a:spLocks noGrp="1"/>
          </p:cNvSpPr>
          <p:nvPr>
            <p:ph idx="1"/>
          </p:nvPr>
        </p:nvSpPr>
        <p:spPr/>
        <p:txBody>
          <a:bodyPr/>
          <a:lstStyle/>
          <a:p>
            <a:r>
              <a:rPr lang="en-US" b="1" u="sng" dirty="0">
                <a:effectLst>
                  <a:outerShdw blurRad="50800" dist="38100" algn="tr" rotWithShape="0">
                    <a:prstClr val="black">
                      <a:alpha val="40000"/>
                    </a:prstClr>
                  </a:outerShdw>
                </a:effectLst>
              </a:rPr>
              <a:t>SUPERVISION &amp; GUIDANCE</a:t>
            </a:r>
          </a:p>
          <a:p>
            <a:pPr lvl="0"/>
            <a:r>
              <a:rPr lang="en-US" b="1" u="sng" dirty="0">
                <a:effectLst>
                  <a:outerShdw blurRad="50800" dist="38100" algn="tr" rotWithShape="0">
                    <a:prstClr val="black">
                      <a:alpha val="40000"/>
                    </a:prstClr>
                  </a:outerShdw>
                </a:effectLst>
              </a:rPr>
              <a:t>TEAM WORK</a:t>
            </a:r>
            <a:endParaRPr lang="en-US" dirty="0"/>
          </a:p>
          <a:p>
            <a:r>
              <a:rPr lang="en-US" b="1" u="sng" dirty="0">
                <a:effectLst>
                  <a:outerShdw blurRad="50800" dist="38100" algn="tr" rotWithShape="0">
                    <a:prstClr val="black">
                      <a:alpha val="40000"/>
                    </a:prstClr>
                  </a:outerShdw>
                </a:effectLst>
              </a:rPr>
              <a:t>SUPPLIES &amp; EQUIPMENT</a:t>
            </a:r>
          </a:p>
          <a:p>
            <a:pPr lvl="0"/>
            <a:r>
              <a:rPr lang="en-US" b="1" u="sng" dirty="0">
                <a:effectLst>
                  <a:outerShdw blurRad="50800" dist="38100" algn="tr" rotWithShape="0">
                    <a:prstClr val="black">
                      <a:alpha val="40000"/>
                    </a:prstClr>
                  </a:outerShdw>
                </a:effectLst>
              </a:rPr>
              <a:t>RECORD &amp; REPORTS –</a:t>
            </a:r>
            <a:endParaRPr lang="en-US" dirty="0"/>
          </a:p>
          <a:p>
            <a:r>
              <a:rPr lang="en-US" b="1" u="sng" dirty="0">
                <a:effectLst>
                  <a:outerShdw blurRad="50800" dist="38100" algn="tr" rotWithShape="0">
                    <a:prstClr val="black">
                      <a:alpha val="40000"/>
                    </a:prstClr>
                  </a:outerShdw>
                </a:effectLst>
              </a:rPr>
              <a:t>MALARIA </a:t>
            </a:r>
          </a:p>
          <a:p>
            <a:pPr lvl="0"/>
            <a:r>
              <a:rPr lang="en-US" b="1" u="sng" dirty="0">
                <a:effectLst>
                  <a:outerShdw blurRad="50800" dist="38100" algn="tr" rotWithShape="0">
                    <a:prstClr val="black">
                      <a:alpha val="40000"/>
                    </a:prstClr>
                  </a:outerShdw>
                </a:effectLst>
              </a:rPr>
              <a:t>COMMUNICABE DISEASES</a:t>
            </a:r>
            <a:endParaRPr lang="en-US" dirty="0"/>
          </a:p>
          <a:p>
            <a:pPr lvl="0"/>
            <a:r>
              <a:rPr lang="en-US" b="1" u="sng" dirty="0">
                <a:effectLst>
                  <a:outerShdw blurRad="50800" dist="38100" algn="tr" rotWithShape="0">
                    <a:prstClr val="black">
                      <a:alpha val="40000"/>
                    </a:prstClr>
                  </a:outerShdw>
                </a:effectLst>
              </a:rPr>
              <a:t>LEPROSY</a:t>
            </a:r>
            <a:endParaRPr lang="en-US" dirty="0"/>
          </a:p>
          <a:p>
            <a:r>
              <a:rPr lang="en-US" b="1" u="sng" dirty="0">
                <a:effectLst>
                  <a:outerShdw blurRad="50800" dist="38100" algn="tr" rotWithShape="0">
                    <a:prstClr val="black">
                      <a:alpha val="40000"/>
                    </a:prstClr>
                  </a:outerShdw>
                </a:effectLst>
              </a:rPr>
              <a:t>TUBERCULOSIS</a:t>
            </a:r>
          </a:p>
          <a:p>
            <a:r>
              <a:rPr lang="en-US" b="1" u="sng" dirty="0">
                <a:effectLst>
                  <a:outerShdw blurRad="50800" dist="38100" algn="tr" rotWithShape="0">
                    <a:prstClr val="black">
                      <a:alpha val="40000"/>
                    </a:prstClr>
                  </a:outerShdw>
                </a:effectLst>
              </a:rPr>
              <a:t>ENVIRONMENTAL SANITATION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u="sng" dirty="0">
                <a:effectLst>
                  <a:outerShdw blurRad="50800" dist="38100" algn="tr" rotWithShape="0">
                    <a:prstClr val="black">
                      <a:alpha val="40000"/>
                    </a:prstClr>
                  </a:outerShdw>
                </a:effectLst>
              </a:rPr>
              <a:t>UNIVERSAL IMMUNIZATION</a:t>
            </a:r>
          </a:p>
          <a:p>
            <a:r>
              <a:rPr lang="en-US" b="1" u="sng" dirty="0">
                <a:effectLst>
                  <a:outerShdw blurRad="50800" dist="38100" algn="tr" rotWithShape="0">
                    <a:prstClr val="black">
                      <a:alpha val="40000"/>
                    </a:prstClr>
                  </a:outerShdw>
                </a:effectLst>
              </a:rPr>
              <a:t>FAMILY PLANNING</a:t>
            </a:r>
          </a:p>
          <a:p>
            <a:r>
              <a:rPr lang="en-US" b="1" u="sng" dirty="0">
                <a:effectLst>
                  <a:outerShdw blurRad="50800" dist="38100" algn="tr" rotWithShape="0">
                    <a:prstClr val="black">
                      <a:alpha val="40000"/>
                    </a:prstClr>
                  </a:outerShdw>
                </a:effectLst>
              </a:rPr>
              <a:t>NUTRITION</a:t>
            </a:r>
          </a:p>
          <a:p>
            <a:r>
              <a:rPr lang="en-US" b="1" u="sng" dirty="0">
                <a:effectLst>
                  <a:outerShdw blurRad="50800" dist="38100" algn="tr" rotWithShape="0">
                    <a:prstClr val="black">
                      <a:alpha val="40000"/>
                    </a:prstClr>
                  </a:outerShdw>
                </a:effectLst>
              </a:rPr>
              <a:t>CONTROL OF BLINDNESS</a:t>
            </a:r>
          </a:p>
          <a:p>
            <a:r>
              <a:rPr lang="en-US" b="1" u="sng" dirty="0">
                <a:effectLst>
                  <a:outerShdw blurRad="50800" dist="38100" algn="tr" rotWithShape="0">
                    <a:prstClr val="black">
                      <a:alpha val="40000"/>
                    </a:prstClr>
                  </a:outerShdw>
                </a:effectLst>
              </a:rPr>
              <a:t>VITAL EVENTS</a:t>
            </a:r>
          </a:p>
          <a:p>
            <a:r>
              <a:rPr lang="en-US" b="1" u="sng" dirty="0">
                <a:effectLst>
                  <a:outerShdw blurRad="50800" dist="38100" algn="tr" rotWithShape="0">
                    <a:prstClr val="black">
                      <a:alpha val="40000"/>
                    </a:prstClr>
                  </a:outerShdw>
                </a:effectLst>
              </a:rPr>
              <a:t>PRIMARY MEDICAL CARE</a:t>
            </a:r>
          </a:p>
          <a:p>
            <a:r>
              <a:rPr lang="en-US" b="1" u="sng" dirty="0">
                <a:effectLst>
                  <a:outerShdw blurRad="50800" dist="38100" algn="tr" rotWithShape="0">
                    <a:prstClr val="black">
                      <a:alpha val="40000"/>
                    </a:prstClr>
                  </a:outerShdw>
                </a:effectLst>
              </a:rPr>
              <a:t>HEALTH EDUCATION</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 assistance (female)</a:t>
            </a:r>
          </a:p>
        </p:txBody>
      </p:sp>
      <p:sp>
        <p:nvSpPr>
          <p:cNvPr id="3" name="Content Placeholder 2"/>
          <p:cNvSpPr>
            <a:spLocks noGrp="1"/>
          </p:cNvSpPr>
          <p:nvPr>
            <p:ph idx="1"/>
          </p:nvPr>
        </p:nvSpPr>
        <p:spPr/>
        <p:txBody>
          <a:bodyPr/>
          <a:lstStyle/>
          <a:p>
            <a:r>
              <a:rPr lang="en-US" dirty="0"/>
              <a:t>Under the multipurpose worker scheme a health assistant female is expected to cover a population of 30,000 in which there are six sub-centers, each with one health worker female. The health assistant female will carry out the following functions. Supervision &amp; guidance Supervision &amp; guidance health worker female &amp; dais in delivery of health care services in community.</a:t>
            </a:r>
          </a:p>
          <a:p>
            <a:pPr>
              <a:buNone/>
            </a:pP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67</TotalTime>
  <Words>911</Words>
  <Application>Microsoft Office PowerPoint</Application>
  <PresentationFormat>On-screen Show (4:3)</PresentationFormat>
  <Paragraphs>103</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Opulent</vt:lpstr>
      <vt:lpstr>JOB DESCRIPTION of health personnels at village level  </vt:lpstr>
      <vt:lpstr>WORKING RELATIONSHIP</vt:lpstr>
      <vt:lpstr>DUTIES &amp; FUNCTIONS</vt:lpstr>
      <vt:lpstr>Continue……</vt:lpstr>
      <vt:lpstr>Continue……</vt:lpstr>
      <vt:lpstr>Continue……</vt:lpstr>
      <vt:lpstr>Health assistance (male)</vt:lpstr>
      <vt:lpstr>Slide 8</vt:lpstr>
      <vt:lpstr>Health assistance (female)</vt:lpstr>
      <vt:lpstr>function</vt:lpstr>
      <vt:lpstr>Health worker (male)</vt:lpstr>
      <vt:lpstr>Health worker(female)</vt:lpstr>
      <vt:lpstr>Anganwadi worker</vt:lpstr>
      <vt:lpstr>ACTIVITIES OF ANGANWADI WORKER </vt:lpstr>
      <vt:lpstr>dais</vt:lpstr>
      <vt:lpstr>Continue……</vt:lpstr>
      <vt:lpstr>Conclusion.</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health nurse</dc:title>
  <dc:creator>DHARA</dc:creator>
  <cp:lastModifiedBy>user</cp:lastModifiedBy>
  <cp:revision>41</cp:revision>
  <dcterms:created xsi:type="dcterms:W3CDTF">2013-04-04T06:12:25Z</dcterms:created>
  <dcterms:modified xsi:type="dcterms:W3CDTF">2020-08-17T09:44:16Z</dcterms:modified>
</cp:coreProperties>
</file>