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DFEBF-6341-44DB-BA81-0B567F0A455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IN"/>
        </a:p>
      </dgm:t>
    </dgm:pt>
    <dgm:pt modelId="{267A01EA-2271-4553-9628-25944F602D63}">
      <dgm:prSet phldrT="[Text]" custT="1"/>
      <dgm:spPr>
        <a:solidFill>
          <a:schemeClr val="accent3">
            <a:lumMod val="60000"/>
            <a:lumOff val="40000"/>
          </a:schemeClr>
        </a:solidFill>
      </dgm:spPr>
      <dgm:t>
        <a:bodyPr/>
        <a:lstStyle/>
        <a:p>
          <a:endParaRPr lang="en-IN" sz="2800" b="1" dirty="0">
            <a:solidFill>
              <a:srgbClr val="FF0000"/>
            </a:solidFill>
          </a:endParaRPr>
        </a:p>
        <a:p>
          <a:r>
            <a:rPr lang="en-IN" sz="2800" b="1" dirty="0">
              <a:solidFill>
                <a:srgbClr val="FF0000"/>
              </a:solidFill>
            </a:rPr>
            <a:t>NEED OF A NEW HEALTH POLICY</a:t>
          </a:r>
        </a:p>
        <a:p>
          <a:endParaRPr lang="en-IN" sz="2200" dirty="0"/>
        </a:p>
      </dgm:t>
    </dgm:pt>
    <dgm:pt modelId="{34CEC706-F17D-46C3-BE8B-E11D172C9DE4}" type="parTrans" cxnId="{5D8AE9F1-67B8-48EE-A5E1-D34522FA0C63}">
      <dgm:prSet/>
      <dgm:spPr/>
      <dgm:t>
        <a:bodyPr/>
        <a:lstStyle/>
        <a:p>
          <a:endParaRPr lang="en-IN"/>
        </a:p>
      </dgm:t>
    </dgm:pt>
    <dgm:pt modelId="{8BB486FC-20BF-4B69-BE39-A52A3BC495F0}" type="sibTrans" cxnId="{5D8AE9F1-67B8-48EE-A5E1-D34522FA0C63}">
      <dgm:prSet/>
      <dgm:spPr/>
      <dgm:t>
        <a:bodyPr/>
        <a:lstStyle/>
        <a:p>
          <a:endParaRPr lang="en-IN"/>
        </a:p>
      </dgm:t>
    </dgm:pt>
    <dgm:pt modelId="{1FC46A39-1B57-447B-A820-B3C2127B6B5D}">
      <dgm:prSet phldrT="[Text]" custT="1"/>
      <dgm:spPr>
        <a:solidFill>
          <a:srgbClr val="FFC000"/>
        </a:solidFill>
      </dgm:spPr>
      <dgm:t>
        <a:bodyPr/>
        <a:lstStyle/>
        <a:p>
          <a:endParaRPr lang="en-IN" sz="2400" b="1" dirty="0"/>
        </a:p>
        <a:p>
          <a:r>
            <a:rPr lang="en-IN" sz="2400" b="1" dirty="0">
              <a:solidFill>
                <a:schemeClr val="tx1"/>
              </a:solidFill>
            </a:rPr>
            <a:t>Health priorities are changing, there is growing burden on account of non- communicable diseases and some infectious diseases</a:t>
          </a:r>
        </a:p>
        <a:p>
          <a:endParaRPr lang="en-IN" sz="2400" b="1" dirty="0"/>
        </a:p>
      </dgm:t>
    </dgm:pt>
    <dgm:pt modelId="{F0597DCE-D9C1-4DBC-BC53-27EDF7E99DBB}" type="parTrans" cxnId="{D872EAAD-5E0A-4B96-880B-3479062F93EB}">
      <dgm:prSet/>
      <dgm:spPr/>
      <dgm:t>
        <a:bodyPr/>
        <a:lstStyle/>
        <a:p>
          <a:endParaRPr lang="en-IN"/>
        </a:p>
      </dgm:t>
    </dgm:pt>
    <dgm:pt modelId="{561521C6-77E5-450D-A44B-949D9CE834BB}" type="sibTrans" cxnId="{D872EAAD-5E0A-4B96-880B-3479062F93EB}">
      <dgm:prSet/>
      <dgm:spPr/>
      <dgm:t>
        <a:bodyPr/>
        <a:lstStyle/>
        <a:p>
          <a:endParaRPr lang="en-IN"/>
        </a:p>
      </dgm:t>
    </dgm:pt>
    <dgm:pt modelId="{3EE75F99-8B53-4403-8F5A-E63CFF789776}">
      <dgm:prSet phldrT="[Text]" custT="1"/>
      <dgm:spPr>
        <a:solidFill>
          <a:srgbClr val="92D050"/>
        </a:solidFill>
      </dgm:spPr>
      <dgm:t>
        <a:bodyPr/>
        <a:lstStyle/>
        <a:p>
          <a:r>
            <a:rPr lang="en-IN" sz="2400" b="1" dirty="0">
              <a:solidFill>
                <a:schemeClr val="tx1"/>
              </a:solidFill>
            </a:rPr>
            <a:t>The emergence of a robust(powerful) health care industry estimated to be growing at double digit</a:t>
          </a:r>
        </a:p>
        <a:p>
          <a:endParaRPr lang="en-IN" sz="1400" b="1" dirty="0"/>
        </a:p>
      </dgm:t>
    </dgm:pt>
    <dgm:pt modelId="{6532B540-C2DE-4494-9A82-2C3AFFED4B81}" type="parTrans" cxnId="{7F9FF713-32A9-447C-9D48-D9B2961DA8A4}">
      <dgm:prSet/>
      <dgm:spPr/>
      <dgm:t>
        <a:bodyPr/>
        <a:lstStyle/>
        <a:p>
          <a:endParaRPr lang="en-IN"/>
        </a:p>
      </dgm:t>
    </dgm:pt>
    <dgm:pt modelId="{DC25310B-4585-46A0-B92A-5B6469D6B51A}" type="sibTrans" cxnId="{7F9FF713-32A9-447C-9D48-D9B2961DA8A4}">
      <dgm:prSet/>
      <dgm:spPr/>
      <dgm:t>
        <a:bodyPr/>
        <a:lstStyle/>
        <a:p>
          <a:endParaRPr lang="en-IN"/>
        </a:p>
      </dgm:t>
    </dgm:pt>
    <dgm:pt modelId="{A7D1B3AF-BD7E-4031-9736-CED71632DDC6}">
      <dgm:prSet phldrT="[Text]" custT="1"/>
      <dgm:spPr>
        <a:solidFill>
          <a:srgbClr val="00B0F0"/>
        </a:solidFill>
      </dgm:spPr>
      <dgm:t>
        <a:bodyPr/>
        <a:lstStyle/>
        <a:p>
          <a:endParaRPr lang="en-IN" sz="2000" b="1" dirty="0">
            <a:solidFill>
              <a:schemeClr val="tx1"/>
            </a:solidFill>
          </a:endParaRPr>
        </a:p>
        <a:p>
          <a:r>
            <a:rPr lang="en-IN" sz="2000" b="1" dirty="0">
              <a:solidFill>
                <a:schemeClr val="tx1"/>
              </a:solidFill>
            </a:rPr>
            <a:t>Growing incidences of catastrophic expenditure due to health care costs, which are presently estimated to be one of the major contributors to poverty</a:t>
          </a:r>
          <a:r>
            <a:rPr lang="en-IN" sz="1600" dirty="0">
              <a:solidFill>
                <a:schemeClr val="tx1"/>
              </a:solidFill>
            </a:rPr>
            <a:t>.</a:t>
          </a:r>
        </a:p>
        <a:p>
          <a:endParaRPr lang="en-IN" sz="1600" dirty="0"/>
        </a:p>
      </dgm:t>
    </dgm:pt>
    <dgm:pt modelId="{593CA900-FE45-4C93-85E7-8DC475775F98}" type="parTrans" cxnId="{70137158-DBFE-4848-9731-A059EFA777F8}">
      <dgm:prSet/>
      <dgm:spPr/>
      <dgm:t>
        <a:bodyPr/>
        <a:lstStyle/>
        <a:p>
          <a:endParaRPr lang="en-IN"/>
        </a:p>
      </dgm:t>
    </dgm:pt>
    <dgm:pt modelId="{73EFB9E3-3744-4CC6-AB6F-FBE527ADEB3C}" type="sibTrans" cxnId="{70137158-DBFE-4848-9731-A059EFA777F8}">
      <dgm:prSet/>
      <dgm:spPr/>
      <dgm:t>
        <a:bodyPr/>
        <a:lstStyle/>
        <a:p>
          <a:endParaRPr lang="en-IN"/>
        </a:p>
      </dgm:t>
    </dgm:pt>
    <dgm:pt modelId="{A08BC996-F516-4643-8BEB-ADDF7C48E5CF}">
      <dgm:prSet phldrT="[Text]" custT="1"/>
      <dgm:spPr>
        <a:solidFill>
          <a:srgbClr val="002060"/>
        </a:solidFill>
      </dgm:spPr>
      <dgm:t>
        <a:bodyPr/>
        <a:lstStyle/>
        <a:p>
          <a:r>
            <a:rPr lang="en-IN" sz="2400" b="1" dirty="0"/>
            <a:t>A rising economic growth enables enhanced fiscal (TAX) capacity. </a:t>
          </a:r>
        </a:p>
      </dgm:t>
    </dgm:pt>
    <dgm:pt modelId="{35FBD622-827E-4686-9AF7-5A7F53BBD4F9}" type="parTrans" cxnId="{F2590F1F-6F19-4B70-B643-95AB17E06536}">
      <dgm:prSet/>
      <dgm:spPr/>
      <dgm:t>
        <a:bodyPr/>
        <a:lstStyle/>
        <a:p>
          <a:endParaRPr lang="en-IN"/>
        </a:p>
      </dgm:t>
    </dgm:pt>
    <dgm:pt modelId="{7F17FE72-BC4B-4A82-A263-68A3405E6A3B}" type="sibTrans" cxnId="{F2590F1F-6F19-4B70-B643-95AB17E06536}">
      <dgm:prSet/>
      <dgm:spPr/>
      <dgm:t>
        <a:bodyPr/>
        <a:lstStyle/>
        <a:p>
          <a:endParaRPr lang="en-IN"/>
        </a:p>
      </dgm:t>
    </dgm:pt>
    <dgm:pt modelId="{9E48350C-A130-47B0-84E6-0FECF8458A38}" type="pres">
      <dgm:prSet presAssocID="{124DFEBF-6341-44DB-BA81-0B567F0A4558}" presName="cycle" presStyleCnt="0">
        <dgm:presLayoutVars>
          <dgm:chMax val="1"/>
          <dgm:dir/>
          <dgm:animLvl val="ctr"/>
          <dgm:resizeHandles val="exact"/>
        </dgm:presLayoutVars>
      </dgm:prSet>
      <dgm:spPr/>
    </dgm:pt>
    <dgm:pt modelId="{ABE060E2-8B00-4BA2-8FE6-2B030B3CF3DD}" type="pres">
      <dgm:prSet presAssocID="{267A01EA-2271-4553-9628-25944F602D63}" presName="centerShape" presStyleLbl="node0" presStyleIdx="0" presStyleCnt="1" custScaleX="154849" custScaleY="95115" custLinFactNeighborX="2676" custLinFactNeighborY="1459"/>
      <dgm:spPr/>
    </dgm:pt>
    <dgm:pt modelId="{B4ED56CE-E639-4165-8290-8A5F7E5EA9D0}" type="pres">
      <dgm:prSet presAssocID="{F0597DCE-D9C1-4DBC-BC53-27EDF7E99DBB}" presName="Name9" presStyleLbl="parChTrans1D2" presStyleIdx="0" presStyleCnt="4"/>
      <dgm:spPr/>
    </dgm:pt>
    <dgm:pt modelId="{754F2B47-425A-478D-BBB1-B78E53D807A4}" type="pres">
      <dgm:prSet presAssocID="{F0597DCE-D9C1-4DBC-BC53-27EDF7E99DBB}" presName="connTx" presStyleLbl="parChTrans1D2" presStyleIdx="0" presStyleCnt="4"/>
      <dgm:spPr/>
    </dgm:pt>
    <dgm:pt modelId="{EEE939AB-FCDC-453C-AF60-3870D6289C9B}" type="pres">
      <dgm:prSet presAssocID="{1FC46A39-1B57-447B-A820-B3C2127B6B5D}" presName="node" presStyleLbl="node1" presStyleIdx="0" presStyleCnt="4" custScaleX="270613" custScaleY="148364" custRadScaleRad="90104" custRadScaleInc="0">
        <dgm:presLayoutVars>
          <dgm:bulletEnabled val="1"/>
        </dgm:presLayoutVars>
      </dgm:prSet>
      <dgm:spPr/>
    </dgm:pt>
    <dgm:pt modelId="{4E00D9F3-858A-4157-ACA1-870855947290}" type="pres">
      <dgm:prSet presAssocID="{6532B540-C2DE-4494-9A82-2C3AFFED4B81}" presName="Name9" presStyleLbl="parChTrans1D2" presStyleIdx="1" presStyleCnt="4"/>
      <dgm:spPr/>
    </dgm:pt>
    <dgm:pt modelId="{FF6A9DB8-6019-44CC-BE56-BAE011F6B98F}" type="pres">
      <dgm:prSet presAssocID="{6532B540-C2DE-4494-9A82-2C3AFFED4B81}" presName="connTx" presStyleLbl="parChTrans1D2" presStyleIdx="1" presStyleCnt="4"/>
      <dgm:spPr/>
    </dgm:pt>
    <dgm:pt modelId="{82932418-3634-4E83-BF4C-3DB0BAAB22CF}" type="pres">
      <dgm:prSet presAssocID="{3EE75F99-8B53-4403-8F5A-E63CFF789776}" presName="node" presStyleLbl="node1" presStyleIdx="1" presStyleCnt="4" custScaleX="141644" custScaleY="239717" custRadScaleRad="133727" custRadScaleInc="53">
        <dgm:presLayoutVars>
          <dgm:bulletEnabled val="1"/>
        </dgm:presLayoutVars>
      </dgm:prSet>
      <dgm:spPr/>
    </dgm:pt>
    <dgm:pt modelId="{28C2805C-B028-4283-86F9-485D7069BE21}" type="pres">
      <dgm:prSet presAssocID="{593CA900-FE45-4C93-85E7-8DC475775F98}" presName="Name9" presStyleLbl="parChTrans1D2" presStyleIdx="2" presStyleCnt="4"/>
      <dgm:spPr/>
    </dgm:pt>
    <dgm:pt modelId="{3310C66C-D010-4159-BE93-99B96AABD431}" type="pres">
      <dgm:prSet presAssocID="{593CA900-FE45-4C93-85E7-8DC475775F98}" presName="connTx" presStyleLbl="parChTrans1D2" presStyleIdx="2" presStyleCnt="4"/>
      <dgm:spPr/>
    </dgm:pt>
    <dgm:pt modelId="{444C7C06-FA71-4ED9-92B8-FEE45BF1DE49}" type="pres">
      <dgm:prSet presAssocID="{A7D1B3AF-BD7E-4031-9736-CED71632DDC6}" presName="node" presStyleLbl="node1" presStyleIdx="2" presStyleCnt="4" custScaleX="296554" custScaleY="111682" custRadScaleRad="82974" custRadScaleInc="-15775">
        <dgm:presLayoutVars>
          <dgm:bulletEnabled val="1"/>
        </dgm:presLayoutVars>
      </dgm:prSet>
      <dgm:spPr/>
    </dgm:pt>
    <dgm:pt modelId="{4868421B-3F10-4F5C-9969-296591D48625}" type="pres">
      <dgm:prSet presAssocID="{35FBD622-827E-4686-9AF7-5A7F53BBD4F9}" presName="Name9" presStyleLbl="parChTrans1D2" presStyleIdx="3" presStyleCnt="4"/>
      <dgm:spPr/>
    </dgm:pt>
    <dgm:pt modelId="{2E2E62EB-3FD3-491F-9ADE-ED44AF71DB9D}" type="pres">
      <dgm:prSet presAssocID="{35FBD622-827E-4686-9AF7-5A7F53BBD4F9}" presName="connTx" presStyleLbl="parChTrans1D2" presStyleIdx="3" presStyleCnt="4"/>
      <dgm:spPr/>
    </dgm:pt>
    <dgm:pt modelId="{73E1CE7C-6EE9-487E-8FD6-69C3DB432736}" type="pres">
      <dgm:prSet presAssocID="{A08BC996-F516-4643-8BEB-ADDF7C48E5CF}" presName="node" presStyleLbl="node1" presStyleIdx="3" presStyleCnt="4" custScaleX="155409" custScaleY="244510" custRadScaleRad="130702" custRadScaleInc="5966">
        <dgm:presLayoutVars>
          <dgm:bulletEnabled val="1"/>
        </dgm:presLayoutVars>
      </dgm:prSet>
      <dgm:spPr/>
    </dgm:pt>
  </dgm:ptLst>
  <dgm:cxnLst>
    <dgm:cxn modelId="{D85F9907-0A87-45BB-A434-1074CF320208}" type="presOf" srcId="{593CA900-FE45-4C93-85E7-8DC475775F98}" destId="{28C2805C-B028-4283-86F9-485D7069BE21}" srcOrd="0" destOrd="0" presId="urn:microsoft.com/office/officeart/2005/8/layout/radial1"/>
    <dgm:cxn modelId="{7F9FF713-32A9-447C-9D48-D9B2961DA8A4}" srcId="{267A01EA-2271-4553-9628-25944F602D63}" destId="{3EE75F99-8B53-4403-8F5A-E63CFF789776}" srcOrd="1" destOrd="0" parTransId="{6532B540-C2DE-4494-9A82-2C3AFFED4B81}" sibTransId="{DC25310B-4585-46A0-B92A-5B6469D6B51A}"/>
    <dgm:cxn modelId="{F2590F1F-6F19-4B70-B643-95AB17E06536}" srcId="{267A01EA-2271-4553-9628-25944F602D63}" destId="{A08BC996-F516-4643-8BEB-ADDF7C48E5CF}" srcOrd="3" destOrd="0" parTransId="{35FBD622-827E-4686-9AF7-5A7F53BBD4F9}" sibTransId="{7F17FE72-BC4B-4A82-A263-68A3405E6A3B}"/>
    <dgm:cxn modelId="{B9FEF726-441A-4B14-B236-EA48170A0545}" type="presOf" srcId="{267A01EA-2271-4553-9628-25944F602D63}" destId="{ABE060E2-8B00-4BA2-8FE6-2B030B3CF3DD}" srcOrd="0" destOrd="0" presId="urn:microsoft.com/office/officeart/2005/8/layout/radial1"/>
    <dgm:cxn modelId="{D1AAAF39-877D-4374-81B8-7AEC396BE21E}" type="presOf" srcId="{35FBD622-827E-4686-9AF7-5A7F53BBD4F9}" destId="{4868421B-3F10-4F5C-9969-296591D48625}" srcOrd="0" destOrd="0" presId="urn:microsoft.com/office/officeart/2005/8/layout/radial1"/>
    <dgm:cxn modelId="{334B733F-A889-4869-92FD-8D603113724C}" type="presOf" srcId="{F0597DCE-D9C1-4DBC-BC53-27EDF7E99DBB}" destId="{B4ED56CE-E639-4165-8290-8A5F7E5EA9D0}" srcOrd="0" destOrd="0" presId="urn:microsoft.com/office/officeart/2005/8/layout/radial1"/>
    <dgm:cxn modelId="{94B9AE42-AD5E-4A21-9BFD-5668A10BCA74}" type="presOf" srcId="{F0597DCE-D9C1-4DBC-BC53-27EDF7E99DBB}" destId="{754F2B47-425A-478D-BBB1-B78E53D807A4}" srcOrd="1" destOrd="0" presId="urn:microsoft.com/office/officeart/2005/8/layout/radial1"/>
    <dgm:cxn modelId="{58FF0674-78B9-45E3-B5F4-FE23F6DCE7FE}" type="presOf" srcId="{6532B540-C2DE-4494-9A82-2C3AFFED4B81}" destId="{FF6A9DB8-6019-44CC-BE56-BAE011F6B98F}" srcOrd="1" destOrd="0" presId="urn:microsoft.com/office/officeart/2005/8/layout/radial1"/>
    <dgm:cxn modelId="{70137158-DBFE-4848-9731-A059EFA777F8}" srcId="{267A01EA-2271-4553-9628-25944F602D63}" destId="{A7D1B3AF-BD7E-4031-9736-CED71632DDC6}" srcOrd="2" destOrd="0" parTransId="{593CA900-FE45-4C93-85E7-8DC475775F98}" sibTransId="{73EFB9E3-3744-4CC6-AB6F-FBE527ADEB3C}"/>
    <dgm:cxn modelId="{00CA0681-F6AC-4206-AD35-527D78455C54}" type="presOf" srcId="{A08BC996-F516-4643-8BEB-ADDF7C48E5CF}" destId="{73E1CE7C-6EE9-487E-8FD6-69C3DB432736}" srcOrd="0" destOrd="0" presId="urn:microsoft.com/office/officeart/2005/8/layout/radial1"/>
    <dgm:cxn modelId="{C87F3895-B197-4D3C-97A3-2DD0AF805E1A}" type="presOf" srcId="{6532B540-C2DE-4494-9A82-2C3AFFED4B81}" destId="{4E00D9F3-858A-4157-ACA1-870855947290}" srcOrd="0" destOrd="0" presId="urn:microsoft.com/office/officeart/2005/8/layout/radial1"/>
    <dgm:cxn modelId="{CD00D89F-D7D0-4071-BF11-49B26446FF75}" type="presOf" srcId="{124DFEBF-6341-44DB-BA81-0B567F0A4558}" destId="{9E48350C-A130-47B0-84E6-0FECF8458A38}" srcOrd="0" destOrd="0" presId="urn:microsoft.com/office/officeart/2005/8/layout/radial1"/>
    <dgm:cxn modelId="{D6A7F3A7-5931-4214-8116-2A8EC144B66B}" type="presOf" srcId="{1FC46A39-1B57-447B-A820-B3C2127B6B5D}" destId="{EEE939AB-FCDC-453C-AF60-3870D6289C9B}" srcOrd="0" destOrd="0" presId="urn:microsoft.com/office/officeart/2005/8/layout/radial1"/>
    <dgm:cxn modelId="{D872EAAD-5E0A-4B96-880B-3479062F93EB}" srcId="{267A01EA-2271-4553-9628-25944F602D63}" destId="{1FC46A39-1B57-447B-A820-B3C2127B6B5D}" srcOrd="0" destOrd="0" parTransId="{F0597DCE-D9C1-4DBC-BC53-27EDF7E99DBB}" sibTransId="{561521C6-77E5-450D-A44B-949D9CE834BB}"/>
    <dgm:cxn modelId="{477E49CB-64C6-491D-9133-D4602C7CA0AC}" type="presOf" srcId="{35FBD622-827E-4686-9AF7-5A7F53BBD4F9}" destId="{2E2E62EB-3FD3-491F-9ADE-ED44AF71DB9D}" srcOrd="1" destOrd="0" presId="urn:microsoft.com/office/officeart/2005/8/layout/radial1"/>
    <dgm:cxn modelId="{9D0961CF-2F6A-491B-8831-C6D933148B8B}" type="presOf" srcId="{3EE75F99-8B53-4403-8F5A-E63CFF789776}" destId="{82932418-3634-4E83-BF4C-3DB0BAAB22CF}" srcOrd="0" destOrd="0" presId="urn:microsoft.com/office/officeart/2005/8/layout/radial1"/>
    <dgm:cxn modelId="{42AC63DA-BE9A-4C35-B5ED-29A330310E94}" type="presOf" srcId="{593CA900-FE45-4C93-85E7-8DC475775F98}" destId="{3310C66C-D010-4159-BE93-99B96AABD431}" srcOrd="1" destOrd="0" presId="urn:microsoft.com/office/officeart/2005/8/layout/radial1"/>
    <dgm:cxn modelId="{8B9359E8-5BF0-42F9-9116-E5F31540950F}" type="presOf" srcId="{A7D1B3AF-BD7E-4031-9736-CED71632DDC6}" destId="{444C7C06-FA71-4ED9-92B8-FEE45BF1DE49}" srcOrd="0" destOrd="0" presId="urn:microsoft.com/office/officeart/2005/8/layout/radial1"/>
    <dgm:cxn modelId="{5D8AE9F1-67B8-48EE-A5E1-D34522FA0C63}" srcId="{124DFEBF-6341-44DB-BA81-0B567F0A4558}" destId="{267A01EA-2271-4553-9628-25944F602D63}" srcOrd="0" destOrd="0" parTransId="{34CEC706-F17D-46C3-BE8B-E11D172C9DE4}" sibTransId="{8BB486FC-20BF-4B69-BE39-A52A3BC495F0}"/>
    <dgm:cxn modelId="{3DA33035-CE7F-461C-9614-F76FFAE917B1}" type="presParOf" srcId="{9E48350C-A130-47B0-84E6-0FECF8458A38}" destId="{ABE060E2-8B00-4BA2-8FE6-2B030B3CF3DD}" srcOrd="0" destOrd="0" presId="urn:microsoft.com/office/officeart/2005/8/layout/radial1"/>
    <dgm:cxn modelId="{8708FB3C-443A-4723-B5A8-BD8021BFD64B}" type="presParOf" srcId="{9E48350C-A130-47B0-84E6-0FECF8458A38}" destId="{B4ED56CE-E639-4165-8290-8A5F7E5EA9D0}" srcOrd="1" destOrd="0" presId="urn:microsoft.com/office/officeart/2005/8/layout/radial1"/>
    <dgm:cxn modelId="{108D59CC-3713-43D3-B597-BA3E708395AA}" type="presParOf" srcId="{B4ED56CE-E639-4165-8290-8A5F7E5EA9D0}" destId="{754F2B47-425A-478D-BBB1-B78E53D807A4}" srcOrd="0" destOrd="0" presId="urn:microsoft.com/office/officeart/2005/8/layout/radial1"/>
    <dgm:cxn modelId="{AEF70014-BEF1-4B95-A9BA-79ECA0C64C7D}" type="presParOf" srcId="{9E48350C-A130-47B0-84E6-0FECF8458A38}" destId="{EEE939AB-FCDC-453C-AF60-3870D6289C9B}" srcOrd="2" destOrd="0" presId="urn:microsoft.com/office/officeart/2005/8/layout/radial1"/>
    <dgm:cxn modelId="{2735C1DD-F1CC-4F2B-A03A-A7A7A61DDCDC}" type="presParOf" srcId="{9E48350C-A130-47B0-84E6-0FECF8458A38}" destId="{4E00D9F3-858A-4157-ACA1-870855947290}" srcOrd="3" destOrd="0" presId="urn:microsoft.com/office/officeart/2005/8/layout/radial1"/>
    <dgm:cxn modelId="{EAD52A99-653D-4750-BC37-02201AD6F826}" type="presParOf" srcId="{4E00D9F3-858A-4157-ACA1-870855947290}" destId="{FF6A9DB8-6019-44CC-BE56-BAE011F6B98F}" srcOrd="0" destOrd="0" presId="urn:microsoft.com/office/officeart/2005/8/layout/radial1"/>
    <dgm:cxn modelId="{70E1ACA9-4880-4AB9-93B0-7B1BF21AB746}" type="presParOf" srcId="{9E48350C-A130-47B0-84E6-0FECF8458A38}" destId="{82932418-3634-4E83-BF4C-3DB0BAAB22CF}" srcOrd="4" destOrd="0" presId="urn:microsoft.com/office/officeart/2005/8/layout/radial1"/>
    <dgm:cxn modelId="{64FD6D58-245A-4E8D-ADC3-B3C58A633064}" type="presParOf" srcId="{9E48350C-A130-47B0-84E6-0FECF8458A38}" destId="{28C2805C-B028-4283-86F9-485D7069BE21}" srcOrd="5" destOrd="0" presId="urn:microsoft.com/office/officeart/2005/8/layout/radial1"/>
    <dgm:cxn modelId="{51CAD179-0654-40C0-95F5-AF6E0ABF4EE3}" type="presParOf" srcId="{28C2805C-B028-4283-86F9-485D7069BE21}" destId="{3310C66C-D010-4159-BE93-99B96AABD431}" srcOrd="0" destOrd="0" presId="urn:microsoft.com/office/officeart/2005/8/layout/radial1"/>
    <dgm:cxn modelId="{B52FDBB2-1E7E-4E5E-9C95-B1E33E77EC66}" type="presParOf" srcId="{9E48350C-A130-47B0-84E6-0FECF8458A38}" destId="{444C7C06-FA71-4ED9-92B8-FEE45BF1DE49}" srcOrd="6" destOrd="0" presId="urn:microsoft.com/office/officeart/2005/8/layout/radial1"/>
    <dgm:cxn modelId="{20737A59-A628-4C34-926E-C82386F5383E}" type="presParOf" srcId="{9E48350C-A130-47B0-84E6-0FECF8458A38}" destId="{4868421B-3F10-4F5C-9969-296591D48625}" srcOrd="7" destOrd="0" presId="urn:microsoft.com/office/officeart/2005/8/layout/radial1"/>
    <dgm:cxn modelId="{4124EBA8-0EB1-4403-AB74-71ADE69CF24E}" type="presParOf" srcId="{4868421B-3F10-4F5C-9969-296591D48625}" destId="{2E2E62EB-3FD3-491F-9ADE-ED44AF71DB9D}" srcOrd="0" destOrd="0" presId="urn:microsoft.com/office/officeart/2005/8/layout/radial1"/>
    <dgm:cxn modelId="{409C1995-2EFA-40E0-A6D9-77A316EBAF7E}" type="presParOf" srcId="{9E48350C-A130-47B0-84E6-0FECF8458A38}" destId="{73E1CE7C-6EE9-487E-8FD6-69C3DB43273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36299-06C6-4B38-9B97-E39FC1CE0D6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F226F1C3-BFA6-4F81-8426-EC725D232D1A}">
      <dgm:prSet phldrT="[Text]"/>
      <dgm:spPr/>
      <dgm:t>
        <a:bodyPr/>
        <a:lstStyle/>
        <a:p>
          <a:r>
            <a:rPr lang="en-IN" b="1" dirty="0">
              <a:solidFill>
                <a:schemeClr val="tx1"/>
              </a:solidFill>
            </a:rPr>
            <a:t>1.</a:t>
          </a:r>
        </a:p>
      </dgm:t>
    </dgm:pt>
    <dgm:pt modelId="{934E96D9-6A0C-478F-A0C4-D05A1CD7CD1B}" type="parTrans" cxnId="{A534CFFC-E4F3-48D9-BF12-3D51412C2619}">
      <dgm:prSet/>
      <dgm:spPr/>
      <dgm:t>
        <a:bodyPr/>
        <a:lstStyle/>
        <a:p>
          <a:endParaRPr lang="en-IN"/>
        </a:p>
      </dgm:t>
    </dgm:pt>
    <dgm:pt modelId="{2E9D291A-6AA3-4B9C-8C43-33EC594A2CFA}" type="sibTrans" cxnId="{A534CFFC-E4F3-48D9-BF12-3D51412C2619}">
      <dgm:prSet/>
      <dgm:spPr/>
      <dgm:t>
        <a:bodyPr/>
        <a:lstStyle/>
        <a:p>
          <a:endParaRPr lang="en-IN"/>
        </a:p>
      </dgm:t>
    </dgm:pt>
    <dgm:pt modelId="{FB75B675-C2F1-4A0E-B7BD-9C41988F4BD7}">
      <dgm:prSet phldrT="[Text]" custT="1"/>
      <dgm:spPr/>
      <dgm:t>
        <a:bodyPr/>
        <a:lstStyle/>
        <a:p>
          <a:r>
            <a:rPr lang="en-IN" sz="4000" b="1" dirty="0">
              <a:solidFill>
                <a:schemeClr val="tx1"/>
              </a:solidFill>
            </a:rPr>
            <a:t>Health status and programme impact</a:t>
          </a:r>
        </a:p>
      </dgm:t>
    </dgm:pt>
    <dgm:pt modelId="{C3CD7454-6E2B-46B2-B9D8-6131082DC67B}" type="parTrans" cxnId="{8EC03ACF-88B9-4BD1-8D0F-30B8ECFF09E6}">
      <dgm:prSet/>
      <dgm:spPr/>
      <dgm:t>
        <a:bodyPr/>
        <a:lstStyle/>
        <a:p>
          <a:endParaRPr lang="en-IN"/>
        </a:p>
      </dgm:t>
    </dgm:pt>
    <dgm:pt modelId="{545F3192-EBDC-46CF-8623-F4E309280017}" type="sibTrans" cxnId="{8EC03ACF-88B9-4BD1-8D0F-30B8ECFF09E6}">
      <dgm:prSet/>
      <dgm:spPr/>
      <dgm:t>
        <a:bodyPr/>
        <a:lstStyle/>
        <a:p>
          <a:endParaRPr lang="en-IN"/>
        </a:p>
      </dgm:t>
    </dgm:pt>
    <dgm:pt modelId="{7EDA7C03-B51B-4B8F-84B0-392A0FF726E1}">
      <dgm:prSet phldrT="[Text]"/>
      <dgm:spPr/>
      <dgm:t>
        <a:bodyPr/>
        <a:lstStyle/>
        <a:p>
          <a:r>
            <a:rPr lang="en-IN" b="1" dirty="0">
              <a:solidFill>
                <a:schemeClr val="tx1"/>
              </a:solidFill>
            </a:rPr>
            <a:t>2.</a:t>
          </a:r>
        </a:p>
      </dgm:t>
    </dgm:pt>
    <dgm:pt modelId="{75E3C852-85E8-409D-9D9F-AAB83C6B7765}" type="parTrans" cxnId="{A9695BA9-FB0A-4177-A0D4-8DD02A5FECDB}">
      <dgm:prSet/>
      <dgm:spPr/>
      <dgm:t>
        <a:bodyPr/>
        <a:lstStyle/>
        <a:p>
          <a:endParaRPr lang="en-IN"/>
        </a:p>
      </dgm:t>
    </dgm:pt>
    <dgm:pt modelId="{6B340A4E-C341-4F5E-B973-89F5CC760318}" type="sibTrans" cxnId="{A9695BA9-FB0A-4177-A0D4-8DD02A5FECDB}">
      <dgm:prSet/>
      <dgm:spPr/>
      <dgm:t>
        <a:bodyPr/>
        <a:lstStyle/>
        <a:p>
          <a:endParaRPr lang="en-IN"/>
        </a:p>
      </dgm:t>
    </dgm:pt>
    <dgm:pt modelId="{83C47441-E700-4B88-82D4-A7405EE9A0E2}">
      <dgm:prSet phldrT="[Text]"/>
      <dgm:spPr/>
      <dgm:t>
        <a:bodyPr/>
        <a:lstStyle/>
        <a:p>
          <a:r>
            <a:rPr lang="en-IN" b="1" dirty="0"/>
            <a:t>Health systems performance </a:t>
          </a:r>
        </a:p>
      </dgm:t>
    </dgm:pt>
    <dgm:pt modelId="{C2F33B1F-5E02-4775-8A56-0D2828ACD5AC}" type="parTrans" cxnId="{6ACD3D35-F44F-4A3A-8F13-746CC97DF108}">
      <dgm:prSet/>
      <dgm:spPr/>
      <dgm:t>
        <a:bodyPr/>
        <a:lstStyle/>
        <a:p>
          <a:endParaRPr lang="en-IN"/>
        </a:p>
      </dgm:t>
    </dgm:pt>
    <dgm:pt modelId="{93130E18-2DE0-4394-A8C3-D3A128C52EDC}" type="sibTrans" cxnId="{6ACD3D35-F44F-4A3A-8F13-746CC97DF108}">
      <dgm:prSet/>
      <dgm:spPr/>
      <dgm:t>
        <a:bodyPr/>
        <a:lstStyle/>
        <a:p>
          <a:endParaRPr lang="en-IN"/>
        </a:p>
      </dgm:t>
    </dgm:pt>
    <dgm:pt modelId="{B216BEC1-0953-45B9-AC6A-C179AEA4C185}">
      <dgm:prSet phldrT="[Text]"/>
      <dgm:spPr/>
      <dgm:t>
        <a:bodyPr/>
        <a:lstStyle/>
        <a:p>
          <a:r>
            <a:rPr lang="en-IN" b="1" dirty="0">
              <a:solidFill>
                <a:schemeClr val="tx1"/>
              </a:solidFill>
            </a:rPr>
            <a:t>3.</a:t>
          </a:r>
        </a:p>
      </dgm:t>
    </dgm:pt>
    <dgm:pt modelId="{4EA94449-0F1F-4DAF-8164-E68BA1FFB27D}" type="parTrans" cxnId="{8A6AAF95-EA76-4CBD-BDAE-661ECF6E1E4C}">
      <dgm:prSet/>
      <dgm:spPr/>
      <dgm:t>
        <a:bodyPr/>
        <a:lstStyle/>
        <a:p>
          <a:endParaRPr lang="en-IN"/>
        </a:p>
      </dgm:t>
    </dgm:pt>
    <dgm:pt modelId="{31F71801-2656-4A7F-AB28-593BDF9FB576}" type="sibTrans" cxnId="{8A6AAF95-EA76-4CBD-BDAE-661ECF6E1E4C}">
      <dgm:prSet/>
      <dgm:spPr/>
      <dgm:t>
        <a:bodyPr/>
        <a:lstStyle/>
        <a:p>
          <a:endParaRPr lang="en-IN"/>
        </a:p>
      </dgm:t>
    </dgm:pt>
    <dgm:pt modelId="{AAEC06D8-8A65-47C1-B39D-42681867AC3B}">
      <dgm:prSet phldrT="[Text]"/>
      <dgm:spPr/>
      <dgm:t>
        <a:bodyPr/>
        <a:lstStyle/>
        <a:p>
          <a:r>
            <a:rPr lang="en-IN" b="1" dirty="0"/>
            <a:t> Health system strengthening.</a:t>
          </a:r>
        </a:p>
      </dgm:t>
    </dgm:pt>
    <dgm:pt modelId="{1F30A8DA-B028-4FE8-BC25-22271E19D2F3}" type="parTrans" cxnId="{8398936F-A618-457C-9EF1-76D26C3006D7}">
      <dgm:prSet/>
      <dgm:spPr/>
      <dgm:t>
        <a:bodyPr/>
        <a:lstStyle/>
        <a:p>
          <a:endParaRPr lang="en-IN"/>
        </a:p>
      </dgm:t>
    </dgm:pt>
    <dgm:pt modelId="{D25862C4-6A66-415C-BA0E-527EFB1F5F3A}" type="sibTrans" cxnId="{8398936F-A618-457C-9EF1-76D26C3006D7}">
      <dgm:prSet/>
      <dgm:spPr/>
      <dgm:t>
        <a:bodyPr/>
        <a:lstStyle/>
        <a:p>
          <a:endParaRPr lang="en-IN"/>
        </a:p>
      </dgm:t>
    </dgm:pt>
    <dgm:pt modelId="{6AF40DA7-6EBF-48A7-A485-CB9F7D0CAEAF}">
      <dgm:prSet phldrT="[Text]"/>
      <dgm:spPr/>
      <dgm:t>
        <a:bodyPr/>
        <a:lstStyle/>
        <a:p>
          <a:endParaRPr lang="en-IN" sz="3300" dirty="0"/>
        </a:p>
      </dgm:t>
    </dgm:pt>
    <dgm:pt modelId="{20BDBFF8-3804-4AA6-85E1-FDB88A8E0511}" type="parTrans" cxnId="{2DE2D8AA-B199-44DB-9BA8-7B9E3C2B1491}">
      <dgm:prSet/>
      <dgm:spPr/>
      <dgm:t>
        <a:bodyPr/>
        <a:lstStyle/>
        <a:p>
          <a:endParaRPr lang="en-IN"/>
        </a:p>
      </dgm:t>
    </dgm:pt>
    <dgm:pt modelId="{D3BB6CD4-40AA-4611-ACC1-34CCE2FAF60B}" type="sibTrans" cxnId="{2DE2D8AA-B199-44DB-9BA8-7B9E3C2B1491}">
      <dgm:prSet/>
      <dgm:spPr/>
      <dgm:t>
        <a:bodyPr/>
        <a:lstStyle/>
        <a:p>
          <a:endParaRPr lang="en-IN"/>
        </a:p>
      </dgm:t>
    </dgm:pt>
    <dgm:pt modelId="{771C5B13-292A-4C0A-A6BF-C8ED0F589DBA}">
      <dgm:prSet phldrT="[Text]" custT="1"/>
      <dgm:spPr/>
      <dgm:t>
        <a:bodyPr/>
        <a:lstStyle/>
        <a:p>
          <a:endParaRPr lang="en-IN" sz="4000" b="1" dirty="0">
            <a:solidFill>
              <a:schemeClr val="tx1"/>
            </a:solidFill>
          </a:endParaRPr>
        </a:p>
      </dgm:t>
    </dgm:pt>
    <dgm:pt modelId="{EAE455B7-CC59-42AF-BE7C-35DC223DAD77}" type="parTrans" cxnId="{35982EE8-2057-46E3-928E-C24DFDCA2F74}">
      <dgm:prSet/>
      <dgm:spPr/>
      <dgm:t>
        <a:bodyPr/>
        <a:lstStyle/>
        <a:p>
          <a:endParaRPr lang="en-IN"/>
        </a:p>
      </dgm:t>
    </dgm:pt>
    <dgm:pt modelId="{D132D5D9-AA6C-4D6A-A9C2-26BFF3586634}" type="sibTrans" cxnId="{35982EE8-2057-46E3-928E-C24DFDCA2F74}">
      <dgm:prSet/>
      <dgm:spPr/>
      <dgm:t>
        <a:bodyPr/>
        <a:lstStyle/>
        <a:p>
          <a:endParaRPr lang="en-IN"/>
        </a:p>
      </dgm:t>
    </dgm:pt>
    <dgm:pt modelId="{3AEE3556-DFBB-4A77-BFF1-B7C06F882AA3}" type="pres">
      <dgm:prSet presAssocID="{C9D36299-06C6-4B38-9B97-E39FC1CE0D6C}" presName="linearFlow" presStyleCnt="0">
        <dgm:presLayoutVars>
          <dgm:dir/>
          <dgm:animLvl val="lvl"/>
          <dgm:resizeHandles val="exact"/>
        </dgm:presLayoutVars>
      </dgm:prSet>
      <dgm:spPr/>
    </dgm:pt>
    <dgm:pt modelId="{B5FB79FF-0C0E-4D86-BB35-7A389C8D7BFD}" type="pres">
      <dgm:prSet presAssocID="{F226F1C3-BFA6-4F81-8426-EC725D232D1A}" presName="composite" presStyleCnt="0"/>
      <dgm:spPr/>
    </dgm:pt>
    <dgm:pt modelId="{12CF53FE-3B7C-4B8E-892B-0DE42FB42F74}" type="pres">
      <dgm:prSet presAssocID="{F226F1C3-BFA6-4F81-8426-EC725D232D1A}" presName="parentText" presStyleLbl="alignNode1" presStyleIdx="0" presStyleCnt="3">
        <dgm:presLayoutVars>
          <dgm:chMax val="1"/>
          <dgm:bulletEnabled val="1"/>
        </dgm:presLayoutVars>
      </dgm:prSet>
      <dgm:spPr/>
    </dgm:pt>
    <dgm:pt modelId="{39EA9469-AB4C-4133-B844-4362D6C72CB0}" type="pres">
      <dgm:prSet presAssocID="{F226F1C3-BFA6-4F81-8426-EC725D232D1A}" presName="descendantText" presStyleLbl="alignAcc1" presStyleIdx="0" presStyleCnt="3">
        <dgm:presLayoutVars>
          <dgm:bulletEnabled val="1"/>
        </dgm:presLayoutVars>
      </dgm:prSet>
      <dgm:spPr/>
    </dgm:pt>
    <dgm:pt modelId="{A5B857B2-C69A-4A62-B894-F33BD98A438E}" type="pres">
      <dgm:prSet presAssocID="{2E9D291A-6AA3-4B9C-8C43-33EC594A2CFA}" presName="sp" presStyleCnt="0"/>
      <dgm:spPr/>
    </dgm:pt>
    <dgm:pt modelId="{FB00F18B-FDD0-468D-A658-BDEB013EDF5E}" type="pres">
      <dgm:prSet presAssocID="{7EDA7C03-B51B-4B8F-84B0-392A0FF726E1}" presName="composite" presStyleCnt="0"/>
      <dgm:spPr/>
    </dgm:pt>
    <dgm:pt modelId="{760D8B3D-A117-498B-BAB8-E0628BEC8A9F}" type="pres">
      <dgm:prSet presAssocID="{7EDA7C03-B51B-4B8F-84B0-392A0FF726E1}" presName="parentText" presStyleLbl="alignNode1" presStyleIdx="1" presStyleCnt="3">
        <dgm:presLayoutVars>
          <dgm:chMax val="1"/>
          <dgm:bulletEnabled val="1"/>
        </dgm:presLayoutVars>
      </dgm:prSet>
      <dgm:spPr/>
    </dgm:pt>
    <dgm:pt modelId="{C11B251B-55ED-4D0C-A764-C51CCA943ED0}" type="pres">
      <dgm:prSet presAssocID="{7EDA7C03-B51B-4B8F-84B0-392A0FF726E1}" presName="descendantText" presStyleLbl="alignAcc1" presStyleIdx="1" presStyleCnt="3">
        <dgm:presLayoutVars>
          <dgm:bulletEnabled val="1"/>
        </dgm:presLayoutVars>
      </dgm:prSet>
      <dgm:spPr/>
    </dgm:pt>
    <dgm:pt modelId="{0F5D333E-2599-4D4C-A60D-29D883AE78CC}" type="pres">
      <dgm:prSet presAssocID="{6B340A4E-C341-4F5E-B973-89F5CC760318}" presName="sp" presStyleCnt="0"/>
      <dgm:spPr/>
    </dgm:pt>
    <dgm:pt modelId="{17507EC1-45F7-40E2-91ED-EFBB1C71899B}" type="pres">
      <dgm:prSet presAssocID="{B216BEC1-0953-45B9-AC6A-C179AEA4C185}" presName="composite" presStyleCnt="0"/>
      <dgm:spPr/>
    </dgm:pt>
    <dgm:pt modelId="{A79B6042-9AF9-4FDE-B814-5E80B9122B27}" type="pres">
      <dgm:prSet presAssocID="{B216BEC1-0953-45B9-AC6A-C179AEA4C185}" presName="parentText" presStyleLbl="alignNode1" presStyleIdx="2" presStyleCnt="3">
        <dgm:presLayoutVars>
          <dgm:chMax val="1"/>
          <dgm:bulletEnabled val="1"/>
        </dgm:presLayoutVars>
      </dgm:prSet>
      <dgm:spPr/>
    </dgm:pt>
    <dgm:pt modelId="{E4E0DFA8-72FD-4432-8A5A-A0961663A9BB}" type="pres">
      <dgm:prSet presAssocID="{B216BEC1-0953-45B9-AC6A-C179AEA4C185}" presName="descendantText" presStyleLbl="alignAcc1" presStyleIdx="2" presStyleCnt="3">
        <dgm:presLayoutVars>
          <dgm:bulletEnabled val="1"/>
        </dgm:presLayoutVars>
      </dgm:prSet>
      <dgm:spPr/>
    </dgm:pt>
  </dgm:ptLst>
  <dgm:cxnLst>
    <dgm:cxn modelId="{91A48600-9E29-4C45-87F0-B13F3D2DF13F}" type="presOf" srcId="{83C47441-E700-4B88-82D4-A7405EE9A0E2}" destId="{C11B251B-55ED-4D0C-A764-C51CCA943ED0}" srcOrd="0" destOrd="0" presId="urn:microsoft.com/office/officeart/2005/8/layout/chevron2"/>
    <dgm:cxn modelId="{FEA8D413-DCF8-47D6-B670-122AD3AF9D49}" type="presOf" srcId="{AAEC06D8-8A65-47C1-B39D-42681867AC3B}" destId="{E4E0DFA8-72FD-4432-8A5A-A0961663A9BB}" srcOrd="0" destOrd="0" presId="urn:microsoft.com/office/officeart/2005/8/layout/chevron2"/>
    <dgm:cxn modelId="{4EC72921-3587-4BB7-994F-0395F7AB015C}" type="presOf" srcId="{F226F1C3-BFA6-4F81-8426-EC725D232D1A}" destId="{12CF53FE-3B7C-4B8E-892B-0DE42FB42F74}" srcOrd="0" destOrd="0" presId="urn:microsoft.com/office/officeart/2005/8/layout/chevron2"/>
    <dgm:cxn modelId="{6ACD3D35-F44F-4A3A-8F13-746CC97DF108}" srcId="{7EDA7C03-B51B-4B8F-84B0-392A0FF726E1}" destId="{83C47441-E700-4B88-82D4-A7405EE9A0E2}" srcOrd="0" destOrd="0" parTransId="{C2F33B1F-5E02-4775-8A56-0D2828ACD5AC}" sibTransId="{93130E18-2DE0-4394-A8C3-D3A128C52EDC}"/>
    <dgm:cxn modelId="{2FC2A45D-2470-4682-8B3E-637A0620EC8D}" type="presOf" srcId="{7EDA7C03-B51B-4B8F-84B0-392A0FF726E1}" destId="{760D8B3D-A117-498B-BAB8-E0628BEC8A9F}" srcOrd="0" destOrd="0" presId="urn:microsoft.com/office/officeart/2005/8/layout/chevron2"/>
    <dgm:cxn modelId="{CE508245-1E25-4A2D-97D1-0276505E6F60}" type="presOf" srcId="{B216BEC1-0953-45B9-AC6A-C179AEA4C185}" destId="{A79B6042-9AF9-4FDE-B814-5E80B9122B27}" srcOrd="0" destOrd="0" presId="urn:microsoft.com/office/officeart/2005/8/layout/chevron2"/>
    <dgm:cxn modelId="{8398936F-A618-457C-9EF1-76D26C3006D7}" srcId="{B216BEC1-0953-45B9-AC6A-C179AEA4C185}" destId="{AAEC06D8-8A65-47C1-B39D-42681867AC3B}" srcOrd="0" destOrd="0" parTransId="{1F30A8DA-B028-4FE8-BC25-22271E19D2F3}" sibTransId="{D25862C4-6A66-415C-BA0E-527EFB1F5F3A}"/>
    <dgm:cxn modelId="{0B18B98F-0492-441A-B8D9-238DD7A71179}" type="presOf" srcId="{C9D36299-06C6-4B38-9B97-E39FC1CE0D6C}" destId="{3AEE3556-DFBB-4A77-BFF1-B7C06F882AA3}" srcOrd="0" destOrd="0" presId="urn:microsoft.com/office/officeart/2005/8/layout/chevron2"/>
    <dgm:cxn modelId="{8A6AAF95-EA76-4CBD-BDAE-661ECF6E1E4C}" srcId="{C9D36299-06C6-4B38-9B97-E39FC1CE0D6C}" destId="{B216BEC1-0953-45B9-AC6A-C179AEA4C185}" srcOrd="2" destOrd="0" parTransId="{4EA94449-0F1F-4DAF-8164-E68BA1FFB27D}" sibTransId="{31F71801-2656-4A7F-AB28-593BDF9FB576}"/>
    <dgm:cxn modelId="{79C4B597-5F79-484B-A6A5-2693A4500D56}" type="presOf" srcId="{FB75B675-C2F1-4A0E-B7BD-9C41988F4BD7}" destId="{39EA9469-AB4C-4133-B844-4362D6C72CB0}" srcOrd="0" destOrd="1" presId="urn:microsoft.com/office/officeart/2005/8/layout/chevron2"/>
    <dgm:cxn modelId="{A9695BA9-FB0A-4177-A0D4-8DD02A5FECDB}" srcId="{C9D36299-06C6-4B38-9B97-E39FC1CE0D6C}" destId="{7EDA7C03-B51B-4B8F-84B0-392A0FF726E1}" srcOrd="1" destOrd="0" parTransId="{75E3C852-85E8-409D-9D9F-AAB83C6B7765}" sibTransId="{6B340A4E-C341-4F5E-B973-89F5CC760318}"/>
    <dgm:cxn modelId="{2DE2D8AA-B199-44DB-9BA8-7B9E3C2B1491}" srcId="{F226F1C3-BFA6-4F81-8426-EC725D232D1A}" destId="{6AF40DA7-6EBF-48A7-A485-CB9F7D0CAEAF}" srcOrd="2" destOrd="0" parTransId="{20BDBFF8-3804-4AA6-85E1-FDB88A8E0511}" sibTransId="{D3BB6CD4-40AA-4611-ACC1-34CCE2FAF60B}"/>
    <dgm:cxn modelId="{8EC03ACF-88B9-4BD1-8D0F-30B8ECFF09E6}" srcId="{F226F1C3-BFA6-4F81-8426-EC725D232D1A}" destId="{FB75B675-C2F1-4A0E-B7BD-9C41988F4BD7}" srcOrd="1" destOrd="0" parTransId="{C3CD7454-6E2B-46B2-B9D8-6131082DC67B}" sibTransId="{545F3192-EBDC-46CF-8623-F4E309280017}"/>
    <dgm:cxn modelId="{80E41DD4-21BB-481F-9E10-68AC818CB644}" type="presOf" srcId="{6AF40DA7-6EBF-48A7-A485-CB9F7D0CAEAF}" destId="{39EA9469-AB4C-4133-B844-4362D6C72CB0}" srcOrd="0" destOrd="2" presId="urn:microsoft.com/office/officeart/2005/8/layout/chevron2"/>
    <dgm:cxn modelId="{35982EE8-2057-46E3-928E-C24DFDCA2F74}" srcId="{F226F1C3-BFA6-4F81-8426-EC725D232D1A}" destId="{771C5B13-292A-4C0A-A6BF-C8ED0F589DBA}" srcOrd="0" destOrd="0" parTransId="{EAE455B7-CC59-42AF-BE7C-35DC223DAD77}" sibTransId="{D132D5D9-AA6C-4D6A-A9C2-26BFF3586634}"/>
    <dgm:cxn modelId="{77E3CEE8-BB45-44A1-898C-AFCA1C0C93C9}" type="presOf" srcId="{771C5B13-292A-4C0A-A6BF-C8ED0F589DBA}" destId="{39EA9469-AB4C-4133-B844-4362D6C72CB0}" srcOrd="0" destOrd="0" presId="urn:microsoft.com/office/officeart/2005/8/layout/chevron2"/>
    <dgm:cxn modelId="{A534CFFC-E4F3-48D9-BF12-3D51412C2619}" srcId="{C9D36299-06C6-4B38-9B97-E39FC1CE0D6C}" destId="{F226F1C3-BFA6-4F81-8426-EC725D232D1A}" srcOrd="0" destOrd="0" parTransId="{934E96D9-6A0C-478F-A0C4-D05A1CD7CD1B}" sibTransId="{2E9D291A-6AA3-4B9C-8C43-33EC594A2CFA}"/>
    <dgm:cxn modelId="{E2A1D5C2-5522-419B-9333-D824E05FA977}" type="presParOf" srcId="{3AEE3556-DFBB-4A77-BFF1-B7C06F882AA3}" destId="{B5FB79FF-0C0E-4D86-BB35-7A389C8D7BFD}" srcOrd="0" destOrd="0" presId="urn:microsoft.com/office/officeart/2005/8/layout/chevron2"/>
    <dgm:cxn modelId="{9568A519-17D1-48B6-8B18-CAF3E4703E87}" type="presParOf" srcId="{B5FB79FF-0C0E-4D86-BB35-7A389C8D7BFD}" destId="{12CF53FE-3B7C-4B8E-892B-0DE42FB42F74}" srcOrd="0" destOrd="0" presId="urn:microsoft.com/office/officeart/2005/8/layout/chevron2"/>
    <dgm:cxn modelId="{35131356-1C03-4294-9546-B234E390BA03}" type="presParOf" srcId="{B5FB79FF-0C0E-4D86-BB35-7A389C8D7BFD}" destId="{39EA9469-AB4C-4133-B844-4362D6C72CB0}" srcOrd="1" destOrd="0" presId="urn:microsoft.com/office/officeart/2005/8/layout/chevron2"/>
    <dgm:cxn modelId="{FF2C75FF-2AE6-4D92-B030-364402A3FC85}" type="presParOf" srcId="{3AEE3556-DFBB-4A77-BFF1-B7C06F882AA3}" destId="{A5B857B2-C69A-4A62-B894-F33BD98A438E}" srcOrd="1" destOrd="0" presId="urn:microsoft.com/office/officeart/2005/8/layout/chevron2"/>
    <dgm:cxn modelId="{39E7B44B-5F43-4F7E-9235-B010A19A4609}" type="presParOf" srcId="{3AEE3556-DFBB-4A77-BFF1-B7C06F882AA3}" destId="{FB00F18B-FDD0-468D-A658-BDEB013EDF5E}" srcOrd="2" destOrd="0" presId="urn:microsoft.com/office/officeart/2005/8/layout/chevron2"/>
    <dgm:cxn modelId="{08BA8D81-91E6-476F-8211-19352B109244}" type="presParOf" srcId="{FB00F18B-FDD0-468D-A658-BDEB013EDF5E}" destId="{760D8B3D-A117-498B-BAB8-E0628BEC8A9F}" srcOrd="0" destOrd="0" presId="urn:microsoft.com/office/officeart/2005/8/layout/chevron2"/>
    <dgm:cxn modelId="{626E6C34-3658-410F-BD98-218D97E1D966}" type="presParOf" srcId="{FB00F18B-FDD0-468D-A658-BDEB013EDF5E}" destId="{C11B251B-55ED-4D0C-A764-C51CCA943ED0}" srcOrd="1" destOrd="0" presId="urn:microsoft.com/office/officeart/2005/8/layout/chevron2"/>
    <dgm:cxn modelId="{FB1724CC-0352-4549-A1DC-386E065E2252}" type="presParOf" srcId="{3AEE3556-DFBB-4A77-BFF1-B7C06F882AA3}" destId="{0F5D333E-2599-4D4C-A60D-29D883AE78CC}" srcOrd="3" destOrd="0" presId="urn:microsoft.com/office/officeart/2005/8/layout/chevron2"/>
    <dgm:cxn modelId="{9626D7F4-80E0-4047-A295-8B7308742F81}" type="presParOf" srcId="{3AEE3556-DFBB-4A77-BFF1-B7C06F882AA3}" destId="{17507EC1-45F7-40E2-91ED-EFBB1C71899B}" srcOrd="4" destOrd="0" presId="urn:microsoft.com/office/officeart/2005/8/layout/chevron2"/>
    <dgm:cxn modelId="{1B859868-EEEC-43D3-AB36-CE2655C0F5DF}" type="presParOf" srcId="{17507EC1-45F7-40E2-91ED-EFBB1C71899B}" destId="{A79B6042-9AF9-4FDE-B814-5E80B9122B27}" srcOrd="0" destOrd="0" presId="urn:microsoft.com/office/officeart/2005/8/layout/chevron2"/>
    <dgm:cxn modelId="{E20426E5-D79C-4019-A3B4-46C9A4BC8765}" type="presParOf" srcId="{17507EC1-45F7-40E2-91ED-EFBB1C71899B}" destId="{E4E0DFA8-72FD-4432-8A5A-A0961663A9B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E94300-132A-4D1D-9678-828D5E87CD82}"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en-IN"/>
        </a:p>
      </dgm:t>
    </dgm:pt>
    <dgm:pt modelId="{639E6A03-15AB-4A61-918C-9D18F13B2604}">
      <dgm:prSet phldrT="[Text]"/>
      <dgm:spPr/>
      <dgm:t>
        <a:bodyPr/>
        <a:lstStyle/>
        <a:p>
          <a:r>
            <a:rPr lang="en-IN" dirty="0"/>
            <a:t>1.</a:t>
          </a:r>
        </a:p>
      </dgm:t>
    </dgm:pt>
    <dgm:pt modelId="{4D205EDF-873B-401D-9C2E-6428F5BACF6A}" type="parTrans" cxnId="{3EA0530D-2D7F-4F9A-AAB5-8CF07D1245E6}">
      <dgm:prSet/>
      <dgm:spPr/>
      <dgm:t>
        <a:bodyPr/>
        <a:lstStyle/>
        <a:p>
          <a:endParaRPr lang="en-IN"/>
        </a:p>
      </dgm:t>
    </dgm:pt>
    <dgm:pt modelId="{1F9B296A-C9B5-4D01-912F-BCA9BA443D3D}" type="sibTrans" cxnId="{3EA0530D-2D7F-4F9A-AAB5-8CF07D1245E6}">
      <dgm:prSet/>
      <dgm:spPr/>
      <dgm:t>
        <a:bodyPr/>
        <a:lstStyle/>
        <a:p>
          <a:endParaRPr lang="en-IN"/>
        </a:p>
      </dgm:t>
    </dgm:pt>
    <dgm:pt modelId="{221030AD-70BB-447E-B590-FA40611D97AD}">
      <dgm:prSet phldrT="[Text]"/>
      <dgm:spPr/>
      <dgm:t>
        <a:bodyPr/>
        <a:lstStyle/>
        <a:p>
          <a:r>
            <a:rPr lang="en-IN" b="1" dirty="0">
              <a:solidFill>
                <a:srgbClr val="C00000"/>
              </a:solidFill>
            </a:rPr>
            <a:t> RMNCH+A services </a:t>
          </a:r>
        </a:p>
      </dgm:t>
    </dgm:pt>
    <dgm:pt modelId="{0324A247-40A9-4417-97B8-F16C8F48292C}" type="parTrans" cxnId="{526DC451-3738-439E-812E-BF22F8D078EB}">
      <dgm:prSet/>
      <dgm:spPr/>
      <dgm:t>
        <a:bodyPr/>
        <a:lstStyle/>
        <a:p>
          <a:endParaRPr lang="en-IN"/>
        </a:p>
      </dgm:t>
    </dgm:pt>
    <dgm:pt modelId="{8E6DBD4E-B8D1-4B00-B0A8-177EC8218017}" type="sibTrans" cxnId="{526DC451-3738-439E-812E-BF22F8D078EB}">
      <dgm:prSet/>
      <dgm:spPr/>
      <dgm:t>
        <a:bodyPr/>
        <a:lstStyle/>
        <a:p>
          <a:endParaRPr lang="en-IN"/>
        </a:p>
      </dgm:t>
    </dgm:pt>
    <dgm:pt modelId="{C40EB8FC-E17F-449A-B32A-C3B4D3A4B353}">
      <dgm:prSet phldrT="[Text]"/>
      <dgm:spPr/>
      <dgm:t>
        <a:bodyPr/>
        <a:lstStyle/>
        <a:p>
          <a:r>
            <a:rPr lang="en-IN" dirty="0"/>
            <a:t>6.</a:t>
          </a:r>
        </a:p>
      </dgm:t>
    </dgm:pt>
    <dgm:pt modelId="{AFFB2A41-8786-4309-8A97-C3E5A9A166C3}" type="parTrans" cxnId="{CD3FC8AC-69FB-4B38-90C4-81E279C94E0C}">
      <dgm:prSet/>
      <dgm:spPr/>
      <dgm:t>
        <a:bodyPr/>
        <a:lstStyle/>
        <a:p>
          <a:endParaRPr lang="en-IN"/>
        </a:p>
      </dgm:t>
    </dgm:pt>
    <dgm:pt modelId="{B57EB597-84DD-4480-9F97-BE668E5637EC}" type="sibTrans" cxnId="{CD3FC8AC-69FB-4B38-90C4-81E279C94E0C}">
      <dgm:prSet/>
      <dgm:spPr/>
      <dgm:t>
        <a:bodyPr/>
        <a:lstStyle/>
        <a:p>
          <a:endParaRPr lang="en-IN"/>
        </a:p>
      </dgm:t>
    </dgm:pt>
    <dgm:pt modelId="{9863C2E3-3303-4FEF-9BBD-94EDE85671DD}">
      <dgm:prSet phldrT="[Text]"/>
      <dgm:spPr/>
      <dgm:t>
        <a:bodyPr/>
        <a:lstStyle/>
        <a:p>
          <a:r>
            <a:rPr lang="en-IN" dirty="0"/>
            <a:t> </a:t>
          </a:r>
          <a:r>
            <a:rPr lang="en-IN" b="1" dirty="0">
              <a:solidFill>
                <a:schemeClr val="accent2">
                  <a:lumMod val="75000"/>
                </a:schemeClr>
              </a:solidFill>
            </a:rPr>
            <a:t>Non-Communicable Diseases </a:t>
          </a:r>
        </a:p>
      </dgm:t>
    </dgm:pt>
    <dgm:pt modelId="{1D2B0E1A-8AA1-4832-AE04-780EC4E93F5F}" type="parTrans" cxnId="{E0446EB2-AAF3-4C08-A61A-4D3D2985C0E7}">
      <dgm:prSet/>
      <dgm:spPr/>
      <dgm:t>
        <a:bodyPr/>
        <a:lstStyle/>
        <a:p>
          <a:endParaRPr lang="en-IN"/>
        </a:p>
      </dgm:t>
    </dgm:pt>
    <dgm:pt modelId="{96249962-E874-4EE7-A2D2-7427886F0B28}" type="sibTrans" cxnId="{E0446EB2-AAF3-4C08-A61A-4D3D2985C0E7}">
      <dgm:prSet/>
      <dgm:spPr/>
      <dgm:t>
        <a:bodyPr/>
        <a:lstStyle/>
        <a:p>
          <a:endParaRPr lang="en-IN"/>
        </a:p>
      </dgm:t>
    </dgm:pt>
    <dgm:pt modelId="{5794495A-AEDA-4A53-9E9C-6D36CD113308}">
      <dgm:prSet phldrT="[Text]"/>
      <dgm:spPr/>
      <dgm:t>
        <a:bodyPr/>
        <a:lstStyle/>
        <a:p>
          <a:r>
            <a:rPr lang="en-IN" dirty="0"/>
            <a:t>7.</a:t>
          </a:r>
        </a:p>
      </dgm:t>
    </dgm:pt>
    <dgm:pt modelId="{993CBAF4-8A0D-4DED-B1A2-03C13D39E1AD}" type="parTrans" cxnId="{590288DD-2D72-4040-B320-598BA050DEE4}">
      <dgm:prSet/>
      <dgm:spPr/>
      <dgm:t>
        <a:bodyPr/>
        <a:lstStyle/>
        <a:p>
          <a:endParaRPr lang="en-IN"/>
        </a:p>
      </dgm:t>
    </dgm:pt>
    <dgm:pt modelId="{21845223-93E8-49AF-A69D-943F8A613BE4}" type="sibTrans" cxnId="{590288DD-2D72-4040-B320-598BA050DEE4}">
      <dgm:prSet/>
      <dgm:spPr/>
      <dgm:t>
        <a:bodyPr/>
        <a:lstStyle/>
        <a:p>
          <a:endParaRPr lang="en-IN"/>
        </a:p>
      </dgm:t>
    </dgm:pt>
    <dgm:pt modelId="{179F99CE-E1BF-43B2-8E1C-C272C85BE70F}">
      <dgm:prSet phldrT="[Text]"/>
      <dgm:spPr/>
      <dgm:t>
        <a:bodyPr/>
        <a:lstStyle/>
        <a:p>
          <a:r>
            <a:rPr lang="en-IN" b="1" dirty="0">
              <a:solidFill>
                <a:srgbClr val="00B050"/>
              </a:solidFill>
            </a:rPr>
            <a:t>  Population Stabilization </a:t>
          </a:r>
        </a:p>
      </dgm:t>
    </dgm:pt>
    <dgm:pt modelId="{2A7B7C13-DE33-4063-9532-C9D87964CC41}" type="parTrans" cxnId="{5DB7F46D-3206-4E45-A1CE-1F72261A33F3}">
      <dgm:prSet/>
      <dgm:spPr/>
      <dgm:t>
        <a:bodyPr/>
        <a:lstStyle/>
        <a:p>
          <a:endParaRPr lang="en-IN"/>
        </a:p>
      </dgm:t>
    </dgm:pt>
    <dgm:pt modelId="{13E48FF9-6775-4A64-8D06-184DB13ADD13}" type="sibTrans" cxnId="{5DB7F46D-3206-4E45-A1CE-1F72261A33F3}">
      <dgm:prSet/>
      <dgm:spPr/>
      <dgm:t>
        <a:bodyPr/>
        <a:lstStyle/>
        <a:p>
          <a:endParaRPr lang="en-IN"/>
        </a:p>
      </dgm:t>
    </dgm:pt>
    <dgm:pt modelId="{252D023C-D103-471A-9922-D93B8B27A8C8}">
      <dgm:prSet phldrT="[Text]"/>
      <dgm:spPr/>
      <dgm:t>
        <a:bodyPr/>
        <a:lstStyle/>
        <a:p>
          <a:r>
            <a:rPr lang="en-IN" dirty="0"/>
            <a:t>2.</a:t>
          </a:r>
        </a:p>
      </dgm:t>
    </dgm:pt>
    <dgm:pt modelId="{58908F9C-E688-4A7C-873B-6C75FD209DB4}" type="parTrans" cxnId="{82ACA928-34DD-4C95-A0B0-779778267C1C}">
      <dgm:prSet/>
      <dgm:spPr/>
      <dgm:t>
        <a:bodyPr/>
        <a:lstStyle/>
        <a:p>
          <a:endParaRPr lang="en-IN"/>
        </a:p>
      </dgm:t>
    </dgm:pt>
    <dgm:pt modelId="{996B3FC3-1037-4C1D-9BB0-73DC15D3AF1D}" type="sibTrans" cxnId="{82ACA928-34DD-4C95-A0B0-779778267C1C}">
      <dgm:prSet/>
      <dgm:spPr/>
      <dgm:t>
        <a:bodyPr/>
        <a:lstStyle/>
        <a:p>
          <a:endParaRPr lang="en-IN"/>
        </a:p>
      </dgm:t>
    </dgm:pt>
    <dgm:pt modelId="{8BF5C84E-F2DB-454F-A7D6-F3AF12FDED8C}">
      <dgm:prSet phldrT="[Text]"/>
      <dgm:spPr/>
      <dgm:t>
        <a:bodyPr/>
        <a:lstStyle/>
        <a:p>
          <a:r>
            <a:rPr lang="en-IN" dirty="0"/>
            <a:t>3.</a:t>
          </a:r>
        </a:p>
      </dgm:t>
    </dgm:pt>
    <dgm:pt modelId="{78632B7B-EDBB-4EF0-859F-CD1F3BB78D88}" type="parTrans" cxnId="{E2FDAD15-48F8-4D25-853A-71C14F8C0D4D}">
      <dgm:prSet/>
      <dgm:spPr/>
      <dgm:t>
        <a:bodyPr/>
        <a:lstStyle/>
        <a:p>
          <a:endParaRPr lang="en-IN"/>
        </a:p>
      </dgm:t>
    </dgm:pt>
    <dgm:pt modelId="{B622FD6F-3455-4818-B121-D2F334192407}" type="sibTrans" cxnId="{E2FDAD15-48F8-4D25-853A-71C14F8C0D4D}">
      <dgm:prSet/>
      <dgm:spPr/>
      <dgm:t>
        <a:bodyPr/>
        <a:lstStyle/>
        <a:p>
          <a:endParaRPr lang="en-IN"/>
        </a:p>
      </dgm:t>
    </dgm:pt>
    <dgm:pt modelId="{0F3B3B42-A75E-4AB8-AC95-71071A449C15}">
      <dgm:prSet phldrT="[Text]"/>
      <dgm:spPr/>
      <dgm:t>
        <a:bodyPr/>
        <a:lstStyle/>
        <a:p>
          <a:r>
            <a:rPr lang="en-IN" dirty="0"/>
            <a:t>5.</a:t>
          </a:r>
        </a:p>
      </dgm:t>
    </dgm:pt>
    <dgm:pt modelId="{BB1B43A2-0E76-40BA-9A14-373CB9EC5B63}" type="parTrans" cxnId="{ED376CAC-4CB3-4352-97FE-4D5A519460CB}">
      <dgm:prSet/>
      <dgm:spPr/>
      <dgm:t>
        <a:bodyPr/>
        <a:lstStyle/>
        <a:p>
          <a:endParaRPr lang="en-IN"/>
        </a:p>
      </dgm:t>
    </dgm:pt>
    <dgm:pt modelId="{35ACFA52-4AF8-4995-9368-CE200A1DBFD3}" type="sibTrans" cxnId="{ED376CAC-4CB3-4352-97FE-4D5A519460CB}">
      <dgm:prSet/>
      <dgm:spPr/>
      <dgm:t>
        <a:bodyPr/>
        <a:lstStyle/>
        <a:p>
          <a:endParaRPr lang="en-IN"/>
        </a:p>
      </dgm:t>
    </dgm:pt>
    <dgm:pt modelId="{A27325BC-A3FA-48AF-9375-A41D59F16515}">
      <dgm:prSet phldrT="[Text]"/>
      <dgm:spPr/>
      <dgm:t>
        <a:bodyPr/>
        <a:lstStyle/>
        <a:p>
          <a:r>
            <a:rPr lang="en-IN" dirty="0"/>
            <a:t>4.</a:t>
          </a:r>
        </a:p>
      </dgm:t>
    </dgm:pt>
    <dgm:pt modelId="{EE787B90-EC65-4BD6-A64F-DA0F5F240953}" type="parTrans" cxnId="{B6608BDB-5998-4393-AAF3-C769DBED1803}">
      <dgm:prSet/>
      <dgm:spPr/>
      <dgm:t>
        <a:bodyPr/>
        <a:lstStyle/>
        <a:p>
          <a:endParaRPr lang="en-IN"/>
        </a:p>
      </dgm:t>
    </dgm:pt>
    <dgm:pt modelId="{B48293D9-FB56-4D44-9DD0-B8255A0B4BAB}" type="sibTrans" cxnId="{B6608BDB-5998-4393-AAF3-C769DBED1803}">
      <dgm:prSet/>
      <dgm:spPr/>
      <dgm:t>
        <a:bodyPr/>
        <a:lstStyle/>
        <a:p>
          <a:endParaRPr lang="en-IN"/>
        </a:p>
      </dgm:t>
    </dgm:pt>
    <dgm:pt modelId="{6E6230CE-5D9E-4CDB-A39E-EA41F63D8984}">
      <dgm:prSet/>
      <dgm:spPr/>
      <dgm:t>
        <a:bodyPr/>
        <a:lstStyle/>
        <a:p>
          <a:r>
            <a:rPr lang="en-IN" b="1" dirty="0">
              <a:solidFill>
                <a:srgbClr val="00B050"/>
              </a:solidFill>
            </a:rPr>
            <a:t>Child and Adolescent Health </a:t>
          </a:r>
        </a:p>
      </dgm:t>
    </dgm:pt>
    <dgm:pt modelId="{97D8E508-5A61-4971-84C8-DC5283126CCE}" type="parTrans" cxnId="{D8D70AA9-71D5-4D83-BA16-3586236BA74F}">
      <dgm:prSet/>
      <dgm:spPr/>
      <dgm:t>
        <a:bodyPr/>
        <a:lstStyle/>
        <a:p>
          <a:endParaRPr lang="en-IN"/>
        </a:p>
      </dgm:t>
    </dgm:pt>
    <dgm:pt modelId="{9509EB25-75F7-4A40-B408-3C6371600434}" type="sibTrans" cxnId="{D8D70AA9-71D5-4D83-BA16-3586236BA74F}">
      <dgm:prSet/>
      <dgm:spPr/>
      <dgm:t>
        <a:bodyPr/>
        <a:lstStyle/>
        <a:p>
          <a:endParaRPr lang="en-IN"/>
        </a:p>
      </dgm:t>
    </dgm:pt>
    <dgm:pt modelId="{160CB984-FA00-4BD8-878F-A78F2D7D8A17}">
      <dgm:prSet/>
      <dgm:spPr/>
      <dgm:t>
        <a:bodyPr/>
        <a:lstStyle/>
        <a:p>
          <a:r>
            <a:rPr lang="en-IN" b="1" dirty="0">
              <a:solidFill>
                <a:srgbClr val="7030A0"/>
              </a:solidFill>
            </a:rPr>
            <a:t>Universal Immunization </a:t>
          </a:r>
        </a:p>
      </dgm:t>
    </dgm:pt>
    <dgm:pt modelId="{1D44B10E-946D-41C7-B592-59EF45827F6C}" type="parTrans" cxnId="{D33757C6-81DA-41D2-952D-C344D06B7ED7}">
      <dgm:prSet/>
      <dgm:spPr/>
      <dgm:t>
        <a:bodyPr/>
        <a:lstStyle/>
        <a:p>
          <a:endParaRPr lang="en-IN"/>
        </a:p>
      </dgm:t>
    </dgm:pt>
    <dgm:pt modelId="{22970FF1-4B4F-454F-85A5-8421952CAFAF}" type="sibTrans" cxnId="{D33757C6-81DA-41D2-952D-C344D06B7ED7}">
      <dgm:prSet/>
      <dgm:spPr/>
      <dgm:t>
        <a:bodyPr/>
        <a:lstStyle/>
        <a:p>
          <a:endParaRPr lang="en-IN"/>
        </a:p>
      </dgm:t>
    </dgm:pt>
    <dgm:pt modelId="{A728C576-D360-4839-B2E0-78223DA1E227}">
      <dgm:prSet/>
      <dgm:spPr/>
      <dgm:t>
        <a:bodyPr/>
        <a:lstStyle/>
        <a:p>
          <a:r>
            <a:rPr lang="en-IN" b="1" dirty="0">
              <a:solidFill>
                <a:srgbClr val="00B0F0"/>
              </a:solidFill>
            </a:rPr>
            <a:t>Communicable Diseases </a:t>
          </a:r>
        </a:p>
      </dgm:t>
    </dgm:pt>
    <dgm:pt modelId="{1EE20C38-A6A3-457A-AB98-F3B75D93D116}" type="parTrans" cxnId="{7967492F-998B-449F-8439-F344E753CB3E}">
      <dgm:prSet/>
      <dgm:spPr/>
      <dgm:t>
        <a:bodyPr/>
        <a:lstStyle/>
        <a:p>
          <a:endParaRPr lang="en-IN"/>
        </a:p>
      </dgm:t>
    </dgm:pt>
    <dgm:pt modelId="{02EC8F8B-2B85-478F-B4C9-B518B5750D1C}" type="sibTrans" cxnId="{7967492F-998B-449F-8439-F344E753CB3E}">
      <dgm:prSet/>
      <dgm:spPr/>
      <dgm:t>
        <a:bodyPr/>
        <a:lstStyle/>
        <a:p>
          <a:endParaRPr lang="en-IN"/>
        </a:p>
      </dgm:t>
    </dgm:pt>
    <dgm:pt modelId="{F8D663A6-B39C-4245-97DC-44BBEACE0CB4}">
      <dgm:prSet/>
      <dgm:spPr/>
      <dgm:t>
        <a:bodyPr/>
        <a:lstStyle/>
        <a:p>
          <a:r>
            <a:rPr lang="en-IN" b="1" dirty="0">
              <a:solidFill>
                <a:schemeClr val="accent6">
                  <a:lumMod val="75000"/>
                </a:schemeClr>
              </a:solidFill>
            </a:rPr>
            <a:t>Mental Health </a:t>
          </a:r>
        </a:p>
      </dgm:t>
    </dgm:pt>
    <dgm:pt modelId="{76B729D4-2DBC-4185-ACF9-FF9BE9D8B0EA}" type="parTrans" cxnId="{90469847-DDB8-4D36-88CE-299C19F7007E}">
      <dgm:prSet/>
      <dgm:spPr/>
      <dgm:t>
        <a:bodyPr/>
        <a:lstStyle/>
        <a:p>
          <a:endParaRPr lang="en-IN"/>
        </a:p>
      </dgm:t>
    </dgm:pt>
    <dgm:pt modelId="{160ECE37-41B8-4499-B9EF-09C386A0AEB2}" type="sibTrans" cxnId="{90469847-DDB8-4D36-88CE-299C19F7007E}">
      <dgm:prSet/>
      <dgm:spPr/>
      <dgm:t>
        <a:bodyPr/>
        <a:lstStyle/>
        <a:p>
          <a:endParaRPr lang="en-IN"/>
        </a:p>
      </dgm:t>
    </dgm:pt>
    <dgm:pt modelId="{9FAFCC51-614E-4662-BF82-255FDF5214BF}" type="pres">
      <dgm:prSet presAssocID="{4DE94300-132A-4D1D-9678-828D5E87CD82}" presName="linearFlow" presStyleCnt="0">
        <dgm:presLayoutVars>
          <dgm:dir/>
          <dgm:animLvl val="lvl"/>
          <dgm:resizeHandles val="exact"/>
        </dgm:presLayoutVars>
      </dgm:prSet>
      <dgm:spPr/>
    </dgm:pt>
    <dgm:pt modelId="{FE774004-6B6C-4532-978F-1E90BB42C31D}" type="pres">
      <dgm:prSet presAssocID="{639E6A03-15AB-4A61-918C-9D18F13B2604}" presName="composite" presStyleCnt="0"/>
      <dgm:spPr/>
    </dgm:pt>
    <dgm:pt modelId="{1E90C39A-8DC2-4360-861D-297805D23C48}" type="pres">
      <dgm:prSet presAssocID="{639E6A03-15AB-4A61-918C-9D18F13B2604}" presName="parentText" presStyleLbl="alignNode1" presStyleIdx="0" presStyleCnt="7">
        <dgm:presLayoutVars>
          <dgm:chMax val="1"/>
          <dgm:bulletEnabled val="1"/>
        </dgm:presLayoutVars>
      </dgm:prSet>
      <dgm:spPr/>
    </dgm:pt>
    <dgm:pt modelId="{2A2DFCE9-CA2B-4276-BC84-D31B60F77FF0}" type="pres">
      <dgm:prSet presAssocID="{639E6A03-15AB-4A61-918C-9D18F13B2604}" presName="descendantText" presStyleLbl="alignAcc1" presStyleIdx="0" presStyleCnt="7">
        <dgm:presLayoutVars>
          <dgm:bulletEnabled val="1"/>
        </dgm:presLayoutVars>
      </dgm:prSet>
      <dgm:spPr/>
    </dgm:pt>
    <dgm:pt modelId="{FDC6114C-64C8-479B-A704-5C104B21CFBD}" type="pres">
      <dgm:prSet presAssocID="{1F9B296A-C9B5-4D01-912F-BCA9BA443D3D}" presName="sp" presStyleCnt="0"/>
      <dgm:spPr/>
    </dgm:pt>
    <dgm:pt modelId="{0D3BBA7C-55AD-4D35-9135-C22494719150}" type="pres">
      <dgm:prSet presAssocID="{252D023C-D103-471A-9922-D93B8B27A8C8}" presName="composite" presStyleCnt="0"/>
      <dgm:spPr/>
    </dgm:pt>
    <dgm:pt modelId="{59BB1DE4-140E-41B7-859D-F188BA65CEC5}" type="pres">
      <dgm:prSet presAssocID="{252D023C-D103-471A-9922-D93B8B27A8C8}" presName="parentText" presStyleLbl="alignNode1" presStyleIdx="1" presStyleCnt="7">
        <dgm:presLayoutVars>
          <dgm:chMax val="1"/>
          <dgm:bulletEnabled val="1"/>
        </dgm:presLayoutVars>
      </dgm:prSet>
      <dgm:spPr/>
    </dgm:pt>
    <dgm:pt modelId="{E0F1E382-9217-4DFF-8F02-A53ACE6F83DA}" type="pres">
      <dgm:prSet presAssocID="{252D023C-D103-471A-9922-D93B8B27A8C8}" presName="descendantText" presStyleLbl="alignAcc1" presStyleIdx="1" presStyleCnt="7">
        <dgm:presLayoutVars>
          <dgm:bulletEnabled val="1"/>
        </dgm:presLayoutVars>
      </dgm:prSet>
      <dgm:spPr/>
    </dgm:pt>
    <dgm:pt modelId="{59B52174-5B24-466A-A7D5-E9B1B6F85EF6}" type="pres">
      <dgm:prSet presAssocID="{996B3FC3-1037-4C1D-9BB0-73DC15D3AF1D}" presName="sp" presStyleCnt="0"/>
      <dgm:spPr/>
    </dgm:pt>
    <dgm:pt modelId="{C851440F-A733-4056-BFB3-42455947C52A}" type="pres">
      <dgm:prSet presAssocID="{8BF5C84E-F2DB-454F-A7D6-F3AF12FDED8C}" presName="composite" presStyleCnt="0"/>
      <dgm:spPr/>
    </dgm:pt>
    <dgm:pt modelId="{C783CA04-2333-44D5-B9AB-529F3F228B99}" type="pres">
      <dgm:prSet presAssocID="{8BF5C84E-F2DB-454F-A7D6-F3AF12FDED8C}" presName="parentText" presStyleLbl="alignNode1" presStyleIdx="2" presStyleCnt="7">
        <dgm:presLayoutVars>
          <dgm:chMax val="1"/>
          <dgm:bulletEnabled val="1"/>
        </dgm:presLayoutVars>
      </dgm:prSet>
      <dgm:spPr/>
    </dgm:pt>
    <dgm:pt modelId="{816D3A42-79C1-4BFD-934B-45085AC38D4A}" type="pres">
      <dgm:prSet presAssocID="{8BF5C84E-F2DB-454F-A7D6-F3AF12FDED8C}" presName="descendantText" presStyleLbl="alignAcc1" presStyleIdx="2" presStyleCnt="7">
        <dgm:presLayoutVars>
          <dgm:bulletEnabled val="1"/>
        </dgm:presLayoutVars>
      </dgm:prSet>
      <dgm:spPr/>
    </dgm:pt>
    <dgm:pt modelId="{02A23A1C-FA71-47AB-89F6-E6234D1F19CE}" type="pres">
      <dgm:prSet presAssocID="{B622FD6F-3455-4818-B121-D2F334192407}" presName="sp" presStyleCnt="0"/>
      <dgm:spPr/>
    </dgm:pt>
    <dgm:pt modelId="{0D55381F-B9B6-420F-9868-00472464D7A1}" type="pres">
      <dgm:prSet presAssocID="{A27325BC-A3FA-48AF-9375-A41D59F16515}" presName="composite" presStyleCnt="0"/>
      <dgm:spPr/>
    </dgm:pt>
    <dgm:pt modelId="{9BB67D3F-D4F7-4277-ADB6-7E424A24ADA3}" type="pres">
      <dgm:prSet presAssocID="{A27325BC-A3FA-48AF-9375-A41D59F16515}" presName="parentText" presStyleLbl="alignNode1" presStyleIdx="3" presStyleCnt="7">
        <dgm:presLayoutVars>
          <dgm:chMax val="1"/>
          <dgm:bulletEnabled val="1"/>
        </dgm:presLayoutVars>
      </dgm:prSet>
      <dgm:spPr/>
    </dgm:pt>
    <dgm:pt modelId="{7CCFCBEB-9DE8-4229-A55A-36214A5BA81F}" type="pres">
      <dgm:prSet presAssocID="{A27325BC-A3FA-48AF-9375-A41D59F16515}" presName="descendantText" presStyleLbl="alignAcc1" presStyleIdx="3" presStyleCnt="7">
        <dgm:presLayoutVars>
          <dgm:bulletEnabled val="1"/>
        </dgm:presLayoutVars>
      </dgm:prSet>
      <dgm:spPr/>
    </dgm:pt>
    <dgm:pt modelId="{67F41D8D-CF41-4F57-9852-CD1C04F88DF8}" type="pres">
      <dgm:prSet presAssocID="{B48293D9-FB56-4D44-9DD0-B8255A0B4BAB}" presName="sp" presStyleCnt="0"/>
      <dgm:spPr/>
    </dgm:pt>
    <dgm:pt modelId="{96A71247-6342-484B-8F58-22801D826669}" type="pres">
      <dgm:prSet presAssocID="{0F3B3B42-A75E-4AB8-AC95-71071A449C15}" presName="composite" presStyleCnt="0"/>
      <dgm:spPr/>
    </dgm:pt>
    <dgm:pt modelId="{7EFC4EEF-E891-45CC-92D7-A1B2847E0428}" type="pres">
      <dgm:prSet presAssocID="{0F3B3B42-A75E-4AB8-AC95-71071A449C15}" presName="parentText" presStyleLbl="alignNode1" presStyleIdx="4" presStyleCnt="7">
        <dgm:presLayoutVars>
          <dgm:chMax val="1"/>
          <dgm:bulletEnabled val="1"/>
        </dgm:presLayoutVars>
      </dgm:prSet>
      <dgm:spPr/>
    </dgm:pt>
    <dgm:pt modelId="{A206F08E-311B-4D06-8DE1-5DF56C771590}" type="pres">
      <dgm:prSet presAssocID="{0F3B3B42-A75E-4AB8-AC95-71071A449C15}" presName="descendantText" presStyleLbl="alignAcc1" presStyleIdx="4" presStyleCnt="7">
        <dgm:presLayoutVars>
          <dgm:bulletEnabled val="1"/>
        </dgm:presLayoutVars>
      </dgm:prSet>
      <dgm:spPr/>
    </dgm:pt>
    <dgm:pt modelId="{6D53AA62-2E02-4F8D-AF1A-5962A1B82F9D}" type="pres">
      <dgm:prSet presAssocID="{35ACFA52-4AF8-4995-9368-CE200A1DBFD3}" presName="sp" presStyleCnt="0"/>
      <dgm:spPr/>
    </dgm:pt>
    <dgm:pt modelId="{8193A947-BBA6-4EAF-9FA9-1A74E13C6073}" type="pres">
      <dgm:prSet presAssocID="{C40EB8FC-E17F-449A-B32A-C3B4D3A4B353}" presName="composite" presStyleCnt="0"/>
      <dgm:spPr/>
    </dgm:pt>
    <dgm:pt modelId="{DC8DB1A2-E518-45A9-825C-CF106914BDE2}" type="pres">
      <dgm:prSet presAssocID="{C40EB8FC-E17F-449A-B32A-C3B4D3A4B353}" presName="parentText" presStyleLbl="alignNode1" presStyleIdx="5" presStyleCnt="7">
        <dgm:presLayoutVars>
          <dgm:chMax val="1"/>
          <dgm:bulletEnabled val="1"/>
        </dgm:presLayoutVars>
      </dgm:prSet>
      <dgm:spPr/>
    </dgm:pt>
    <dgm:pt modelId="{F13FB9E5-7379-442A-B7E0-EB9E2FC1F27F}" type="pres">
      <dgm:prSet presAssocID="{C40EB8FC-E17F-449A-B32A-C3B4D3A4B353}" presName="descendantText" presStyleLbl="alignAcc1" presStyleIdx="5" presStyleCnt="7">
        <dgm:presLayoutVars>
          <dgm:bulletEnabled val="1"/>
        </dgm:presLayoutVars>
      </dgm:prSet>
      <dgm:spPr/>
    </dgm:pt>
    <dgm:pt modelId="{0D2A3837-F243-4E38-98B8-9A7FDEB6CECF}" type="pres">
      <dgm:prSet presAssocID="{B57EB597-84DD-4480-9F97-BE668E5637EC}" presName="sp" presStyleCnt="0"/>
      <dgm:spPr/>
    </dgm:pt>
    <dgm:pt modelId="{EA6D37DA-2CD6-426D-B07E-9CFA4B5E752C}" type="pres">
      <dgm:prSet presAssocID="{5794495A-AEDA-4A53-9E9C-6D36CD113308}" presName="composite" presStyleCnt="0"/>
      <dgm:spPr/>
    </dgm:pt>
    <dgm:pt modelId="{357478BD-140F-4FEC-9F56-FCAA7120AC8C}" type="pres">
      <dgm:prSet presAssocID="{5794495A-AEDA-4A53-9E9C-6D36CD113308}" presName="parentText" presStyleLbl="alignNode1" presStyleIdx="6" presStyleCnt="7">
        <dgm:presLayoutVars>
          <dgm:chMax val="1"/>
          <dgm:bulletEnabled val="1"/>
        </dgm:presLayoutVars>
      </dgm:prSet>
      <dgm:spPr/>
    </dgm:pt>
    <dgm:pt modelId="{22E68E90-2C7E-4B1D-A87B-B4A51413D5E9}" type="pres">
      <dgm:prSet presAssocID="{5794495A-AEDA-4A53-9E9C-6D36CD113308}" presName="descendantText" presStyleLbl="alignAcc1" presStyleIdx="6" presStyleCnt="7">
        <dgm:presLayoutVars>
          <dgm:bulletEnabled val="1"/>
        </dgm:presLayoutVars>
      </dgm:prSet>
      <dgm:spPr/>
    </dgm:pt>
  </dgm:ptLst>
  <dgm:cxnLst>
    <dgm:cxn modelId="{3EA0530D-2D7F-4F9A-AAB5-8CF07D1245E6}" srcId="{4DE94300-132A-4D1D-9678-828D5E87CD82}" destId="{639E6A03-15AB-4A61-918C-9D18F13B2604}" srcOrd="0" destOrd="0" parTransId="{4D205EDF-873B-401D-9C2E-6428F5BACF6A}" sibTransId="{1F9B296A-C9B5-4D01-912F-BCA9BA443D3D}"/>
    <dgm:cxn modelId="{BF60000F-C246-486C-AD99-2576D89603F2}" type="presOf" srcId="{4DE94300-132A-4D1D-9678-828D5E87CD82}" destId="{9FAFCC51-614E-4662-BF82-255FDF5214BF}" srcOrd="0" destOrd="0" presId="urn:microsoft.com/office/officeart/2005/8/layout/chevron2"/>
    <dgm:cxn modelId="{C5FD6610-9C58-4570-89B2-DB2591431D04}" type="presOf" srcId="{A728C576-D360-4839-B2E0-78223DA1E227}" destId="{7CCFCBEB-9DE8-4229-A55A-36214A5BA81F}" srcOrd="0" destOrd="0" presId="urn:microsoft.com/office/officeart/2005/8/layout/chevron2"/>
    <dgm:cxn modelId="{F5EC2512-12F0-4731-AA28-C3DF3A6CEA6E}" type="presOf" srcId="{6E6230CE-5D9E-4CDB-A39E-EA41F63D8984}" destId="{E0F1E382-9217-4DFF-8F02-A53ACE6F83DA}" srcOrd="0" destOrd="0" presId="urn:microsoft.com/office/officeart/2005/8/layout/chevron2"/>
    <dgm:cxn modelId="{33E06B14-78C7-4F8E-B2D3-72A10B319B9D}" type="presOf" srcId="{221030AD-70BB-447E-B590-FA40611D97AD}" destId="{2A2DFCE9-CA2B-4276-BC84-D31B60F77FF0}" srcOrd="0" destOrd="0" presId="urn:microsoft.com/office/officeart/2005/8/layout/chevron2"/>
    <dgm:cxn modelId="{E2FDAD15-48F8-4D25-853A-71C14F8C0D4D}" srcId="{4DE94300-132A-4D1D-9678-828D5E87CD82}" destId="{8BF5C84E-F2DB-454F-A7D6-F3AF12FDED8C}" srcOrd="2" destOrd="0" parTransId="{78632B7B-EDBB-4EF0-859F-CD1F3BB78D88}" sibTransId="{B622FD6F-3455-4818-B121-D2F334192407}"/>
    <dgm:cxn modelId="{82ACA928-34DD-4C95-A0B0-779778267C1C}" srcId="{4DE94300-132A-4D1D-9678-828D5E87CD82}" destId="{252D023C-D103-471A-9922-D93B8B27A8C8}" srcOrd="1" destOrd="0" parTransId="{58908F9C-E688-4A7C-873B-6C75FD209DB4}" sibTransId="{996B3FC3-1037-4C1D-9BB0-73DC15D3AF1D}"/>
    <dgm:cxn modelId="{7967492F-998B-449F-8439-F344E753CB3E}" srcId="{A27325BC-A3FA-48AF-9375-A41D59F16515}" destId="{A728C576-D360-4839-B2E0-78223DA1E227}" srcOrd="0" destOrd="0" parTransId="{1EE20C38-A6A3-457A-AB98-F3B75D93D116}" sibTransId="{02EC8F8B-2B85-478F-B4C9-B518B5750D1C}"/>
    <dgm:cxn modelId="{90469847-DDB8-4D36-88CE-299C19F7007E}" srcId="{0F3B3B42-A75E-4AB8-AC95-71071A449C15}" destId="{F8D663A6-B39C-4245-97DC-44BBEACE0CB4}" srcOrd="0" destOrd="0" parTransId="{76B729D4-2DBC-4185-ACF9-FF9BE9D8B0EA}" sibTransId="{160ECE37-41B8-4499-B9EF-09C386A0AEB2}"/>
    <dgm:cxn modelId="{5DB7F46D-3206-4E45-A1CE-1F72261A33F3}" srcId="{5794495A-AEDA-4A53-9E9C-6D36CD113308}" destId="{179F99CE-E1BF-43B2-8E1C-C272C85BE70F}" srcOrd="0" destOrd="0" parTransId="{2A7B7C13-DE33-4063-9532-C9D87964CC41}" sibTransId="{13E48FF9-6775-4A64-8D06-184DB13ADD13}"/>
    <dgm:cxn modelId="{790E4051-DA3A-4A10-9F46-73C8760DFB26}" type="presOf" srcId="{8BF5C84E-F2DB-454F-A7D6-F3AF12FDED8C}" destId="{C783CA04-2333-44D5-B9AB-529F3F228B99}" srcOrd="0" destOrd="0" presId="urn:microsoft.com/office/officeart/2005/8/layout/chevron2"/>
    <dgm:cxn modelId="{526DC451-3738-439E-812E-BF22F8D078EB}" srcId="{639E6A03-15AB-4A61-918C-9D18F13B2604}" destId="{221030AD-70BB-447E-B590-FA40611D97AD}" srcOrd="0" destOrd="0" parTransId="{0324A247-40A9-4417-97B8-F16C8F48292C}" sibTransId="{8E6DBD4E-B8D1-4B00-B0A8-177EC8218017}"/>
    <dgm:cxn modelId="{11B3C458-DF2E-4FDD-A3AF-9FC5FD07D21C}" type="presOf" srcId="{179F99CE-E1BF-43B2-8E1C-C272C85BE70F}" destId="{22E68E90-2C7E-4B1D-A87B-B4A51413D5E9}" srcOrd="0" destOrd="0" presId="urn:microsoft.com/office/officeart/2005/8/layout/chevron2"/>
    <dgm:cxn modelId="{D30A2082-60FE-4FB0-AAA4-BC91B790309A}" type="presOf" srcId="{F8D663A6-B39C-4245-97DC-44BBEACE0CB4}" destId="{A206F08E-311B-4D06-8DE1-5DF56C771590}" srcOrd="0" destOrd="0" presId="urn:microsoft.com/office/officeart/2005/8/layout/chevron2"/>
    <dgm:cxn modelId="{B0E68E85-C10A-4BB9-AFE1-B5F63A3031BF}" type="presOf" srcId="{252D023C-D103-471A-9922-D93B8B27A8C8}" destId="{59BB1DE4-140E-41B7-859D-F188BA65CEC5}" srcOrd="0" destOrd="0" presId="urn:microsoft.com/office/officeart/2005/8/layout/chevron2"/>
    <dgm:cxn modelId="{D48D8DA1-F048-46B6-9D0E-408980D9B405}" type="presOf" srcId="{C40EB8FC-E17F-449A-B32A-C3B4D3A4B353}" destId="{DC8DB1A2-E518-45A9-825C-CF106914BDE2}" srcOrd="0" destOrd="0" presId="urn:microsoft.com/office/officeart/2005/8/layout/chevron2"/>
    <dgm:cxn modelId="{C39EB8A4-7517-410B-8175-B67A8A3AE698}" type="presOf" srcId="{9863C2E3-3303-4FEF-9BBD-94EDE85671DD}" destId="{F13FB9E5-7379-442A-B7E0-EB9E2FC1F27F}" srcOrd="0" destOrd="0" presId="urn:microsoft.com/office/officeart/2005/8/layout/chevron2"/>
    <dgm:cxn modelId="{D8D70AA9-71D5-4D83-BA16-3586236BA74F}" srcId="{252D023C-D103-471A-9922-D93B8B27A8C8}" destId="{6E6230CE-5D9E-4CDB-A39E-EA41F63D8984}" srcOrd="0" destOrd="0" parTransId="{97D8E508-5A61-4971-84C8-DC5283126CCE}" sibTransId="{9509EB25-75F7-4A40-B408-3C6371600434}"/>
    <dgm:cxn modelId="{ED376CAC-4CB3-4352-97FE-4D5A519460CB}" srcId="{4DE94300-132A-4D1D-9678-828D5E87CD82}" destId="{0F3B3B42-A75E-4AB8-AC95-71071A449C15}" srcOrd="4" destOrd="0" parTransId="{BB1B43A2-0E76-40BA-9A14-373CB9EC5B63}" sibTransId="{35ACFA52-4AF8-4995-9368-CE200A1DBFD3}"/>
    <dgm:cxn modelId="{CD3FC8AC-69FB-4B38-90C4-81E279C94E0C}" srcId="{4DE94300-132A-4D1D-9678-828D5E87CD82}" destId="{C40EB8FC-E17F-449A-B32A-C3B4D3A4B353}" srcOrd="5" destOrd="0" parTransId="{AFFB2A41-8786-4309-8A97-C3E5A9A166C3}" sibTransId="{B57EB597-84DD-4480-9F97-BE668E5637EC}"/>
    <dgm:cxn modelId="{E0446EB2-AAF3-4C08-A61A-4D3D2985C0E7}" srcId="{C40EB8FC-E17F-449A-B32A-C3B4D3A4B353}" destId="{9863C2E3-3303-4FEF-9BBD-94EDE85671DD}" srcOrd="0" destOrd="0" parTransId="{1D2B0E1A-8AA1-4832-AE04-780EC4E93F5F}" sibTransId="{96249962-E874-4EE7-A2D2-7427886F0B28}"/>
    <dgm:cxn modelId="{D33757C6-81DA-41D2-952D-C344D06B7ED7}" srcId="{8BF5C84E-F2DB-454F-A7D6-F3AF12FDED8C}" destId="{160CB984-FA00-4BD8-878F-A78F2D7D8A17}" srcOrd="0" destOrd="0" parTransId="{1D44B10E-946D-41C7-B592-59EF45827F6C}" sibTransId="{22970FF1-4B4F-454F-85A5-8421952CAFAF}"/>
    <dgm:cxn modelId="{D13DE6CE-CEA0-4A56-B430-7918E9C712EA}" type="presOf" srcId="{A27325BC-A3FA-48AF-9375-A41D59F16515}" destId="{9BB67D3F-D4F7-4277-ADB6-7E424A24ADA3}" srcOrd="0" destOrd="0" presId="urn:microsoft.com/office/officeart/2005/8/layout/chevron2"/>
    <dgm:cxn modelId="{395898D6-2B5A-4570-965C-A99490B797D4}" type="presOf" srcId="{5794495A-AEDA-4A53-9E9C-6D36CD113308}" destId="{357478BD-140F-4FEC-9F56-FCAA7120AC8C}" srcOrd="0" destOrd="0" presId="urn:microsoft.com/office/officeart/2005/8/layout/chevron2"/>
    <dgm:cxn modelId="{1F71C8DA-B14A-42BE-995E-BFD1C13FD38E}" type="presOf" srcId="{0F3B3B42-A75E-4AB8-AC95-71071A449C15}" destId="{7EFC4EEF-E891-45CC-92D7-A1B2847E0428}" srcOrd="0" destOrd="0" presId="urn:microsoft.com/office/officeart/2005/8/layout/chevron2"/>
    <dgm:cxn modelId="{B6608BDB-5998-4393-AAF3-C769DBED1803}" srcId="{4DE94300-132A-4D1D-9678-828D5E87CD82}" destId="{A27325BC-A3FA-48AF-9375-A41D59F16515}" srcOrd="3" destOrd="0" parTransId="{EE787B90-EC65-4BD6-A64F-DA0F5F240953}" sibTransId="{B48293D9-FB56-4D44-9DD0-B8255A0B4BAB}"/>
    <dgm:cxn modelId="{590288DD-2D72-4040-B320-598BA050DEE4}" srcId="{4DE94300-132A-4D1D-9678-828D5E87CD82}" destId="{5794495A-AEDA-4A53-9E9C-6D36CD113308}" srcOrd="6" destOrd="0" parTransId="{993CBAF4-8A0D-4DED-B1A2-03C13D39E1AD}" sibTransId="{21845223-93E8-49AF-A69D-943F8A613BE4}"/>
    <dgm:cxn modelId="{99E47EF6-CB5E-484C-B59F-D5AC19803441}" type="presOf" srcId="{160CB984-FA00-4BD8-878F-A78F2D7D8A17}" destId="{816D3A42-79C1-4BFD-934B-45085AC38D4A}" srcOrd="0" destOrd="0" presId="urn:microsoft.com/office/officeart/2005/8/layout/chevron2"/>
    <dgm:cxn modelId="{02BD06F7-2FF7-408D-8E60-9CB9A4F6BC6E}" type="presOf" srcId="{639E6A03-15AB-4A61-918C-9D18F13B2604}" destId="{1E90C39A-8DC2-4360-861D-297805D23C48}" srcOrd="0" destOrd="0" presId="urn:microsoft.com/office/officeart/2005/8/layout/chevron2"/>
    <dgm:cxn modelId="{C744EB33-44D7-48D2-89CD-91162C137132}" type="presParOf" srcId="{9FAFCC51-614E-4662-BF82-255FDF5214BF}" destId="{FE774004-6B6C-4532-978F-1E90BB42C31D}" srcOrd="0" destOrd="0" presId="urn:microsoft.com/office/officeart/2005/8/layout/chevron2"/>
    <dgm:cxn modelId="{8882FDBB-85A2-4C2A-92D6-CABABC4E22E7}" type="presParOf" srcId="{FE774004-6B6C-4532-978F-1E90BB42C31D}" destId="{1E90C39A-8DC2-4360-861D-297805D23C48}" srcOrd="0" destOrd="0" presId="urn:microsoft.com/office/officeart/2005/8/layout/chevron2"/>
    <dgm:cxn modelId="{0DC8CF7F-BFCD-48BF-9A7D-D1DB299584D7}" type="presParOf" srcId="{FE774004-6B6C-4532-978F-1E90BB42C31D}" destId="{2A2DFCE9-CA2B-4276-BC84-D31B60F77FF0}" srcOrd="1" destOrd="0" presId="urn:microsoft.com/office/officeart/2005/8/layout/chevron2"/>
    <dgm:cxn modelId="{863689B0-D35E-4536-A807-CC2B8299AFFE}" type="presParOf" srcId="{9FAFCC51-614E-4662-BF82-255FDF5214BF}" destId="{FDC6114C-64C8-479B-A704-5C104B21CFBD}" srcOrd="1" destOrd="0" presId="urn:microsoft.com/office/officeart/2005/8/layout/chevron2"/>
    <dgm:cxn modelId="{2013A20A-D417-4EAD-9A79-4FF826D1236F}" type="presParOf" srcId="{9FAFCC51-614E-4662-BF82-255FDF5214BF}" destId="{0D3BBA7C-55AD-4D35-9135-C22494719150}" srcOrd="2" destOrd="0" presId="urn:microsoft.com/office/officeart/2005/8/layout/chevron2"/>
    <dgm:cxn modelId="{AEB98547-AF52-45C0-8C5A-80FC5B0B3E0A}" type="presParOf" srcId="{0D3BBA7C-55AD-4D35-9135-C22494719150}" destId="{59BB1DE4-140E-41B7-859D-F188BA65CEC5}" srcOrd="0" destOrd="0" presId="urn:microsoft.com/office/officeart/2005/8/layout/chevron2"/>
    <dgm:cxn modelId="{B8726293-4963-4326-AC63-3C0A1DF9D26E}" type="presParOf" srcId="{0D3BBA7C-55AD-4D35-9135-C22494719150}" destId="{E0F1E382-9217-4DFF-8F02-A53ACE6F83DA}" srcOrd="1" destOrd="0" presId="urn:microsoft.com/office/officeart/2005/8/layout/chevron2"/>
    <dgm:cxn modelId="{41708DBC-C1E8-4B0C-B130-11E26425F643}" type="presParOf" srcId="{9FAFCC51-614E-4662-BF82-255FDF5214BF}" destId="{59B52174-5B24-466A-A7D5-E9B1B6F85EF6}" srcOrd="3" destOrd="0" presId="urn:microsoft.com/office/officeart/2005/8/layout/chevron2"/>
    <dgm:cxn modelId="{3EC61147-FBEB-4040-98B8-A693E0B66AEA}" type="presParOf" srcId="{9FAFCC51-614E-4662-BF82-255FDF5214BF}" destId="{C851440F-A733-4056-BFB3-42455947C52A}" srcOrd="4" destOrd="0" presId="urn:microsoft.com/office/officeart/2005/8/layout/chevron2"/>
    <dgm:cxn modelId="{1ABD35D2-8814-455C-9D93-CCFB6A1A0636}" type="presParOf" srcId="{C851440F-A733-4056-BFB3-42455947C52A}" destId="{C783CA04-2333-44D5-B9AB-529F3F228B99}" srcOrd="0" destOrd="0" presId="urn:microsoft.com/office/officeart/2005/8/layout/chevron2"/>
    <dgm:cxn modelId="{595D3DB9-4667-473B-94CA-4DAF0218F339}" type="presParOf" srcId="{C851440F-A733-4056-BFB3-42455947C52A}" destId="{816D3A42-79C1-4BFD-934B-45085AC38D4A}" srcOrd="1" destOrd="0" presId="urn:microsoft.com/office/officeart/2005/8/layout/chevron2"/>
    <dgm:cxn modelId="{E94811BD-8B5A-43EF-B8B8-FADC98B5078D}" type="presParOf" srcId="{9FAFCC51-614E-4662-BF82-255FDF5214BF}" destId="{02A23A1C-FA71-47AB-89F6-E6234D1F19CE}" srcOrd="5" destOrd="0" presId="urn:microsoft.com/office/officeart/2005/8/layout/chevron2"/>
    <dgm:cxn modelId="{38A684C5-1960-4491-9862-90CB14F2C116}" type="presParOf" srcId="{9FAFCC51-614E-4662-BF82-255FDF5214BF}" destId="{0D55381F-B9B6-420F-9868-00472464D7A1}" srcOrd="6" destOrd="0" presId="urn:microsoft.com/office/officeart/2005/8/layout/chevron2"/>
    <dgm:cxn modelId="{6FBCD0BC-C1F1-41E3-9836-883F6FC1E2CF}" type="presParOf" srcId="{0D55381F-B9B6-420F-9868-00472464D7A1}" destId="{9BB67D3F-D4F7-4277-ADB6-7E424A24ADA3}" srcOrd="0" destOrd="0" presId="urn:microsoft.com/office/officeart/2005/8/layout/chevron2"/>
    <dgm:cxn modelId="{48D59053-45B6-463B-929A-45779ABDE27B}" type="presParOf" srcId="{0D55381F-B9B6-420F-9868-00472464D7A1}" destId="{7CCFCBEB-9DE8-4229-A55A-36214A5BA81F}" srcOrd="1" destOrd="0" presId="urn:microsoft.com/office/officeart/2005/8/layout/chevron2"/>
    <dgm:cxn modelId="{B5F05AC2-99D2-4028-8688-E5DE37BEDE13}" type="presParOf" srcId="{9FAFCC51-614E-4662-BF82-255FDF5214BF}" destId="{67F41D8D-CF41-4F57-9852-CD1C04F88DF8}" srcOrd="7" destOrd="0" presId="urn:microsoft.com/office/officeart/2005/8/layout/chevron2"/>
    <dgm:cxn modelId="{6ECFAB43-B5B7-4A02-A046-5F2EEB48D24D}" type="presParOf" srcId="{9FAFCC51-614E-4662-BF82-255FDF5214BF}" destId="{96A71247-6342-484B-8F58-22801D826669}" srcOrd="8" destOrd="0" presId="urn:microsoft.com/office/officeart/2005/8/layout/chevron2"/>
    <dgm:cxn modelId="{FDB76132-36CE-483D-BE04-566763F55404}" type="presParOf" srcId="{96A71247-6342-484B-8F58-22801D826669}" destId="{7EFC4EEF-E891-45CC-92D7-A1B2847E0428}" srcOrd="0" destOrd="0" presId="urn:microsoft.com/office/officeart/2005/8/layout/chevron2"/>
    <dgm:cxn modelId="{757DB807-800E-41C7-9058-9DAE3399E439}" type="presParOf" srcId="{96A71247-6342-484B-8F58-22801D826669}" destId="{A206F08E-311B-4D06-8DE1-5DF56C771590}" srcOrd="1" destOrd="0" presId="urn:microsoft.com/office/officeart/2005/8/layout/chevron2"/>
    <dgm:cxn modelId="{B1B19D73-8F4D-48FB-A4C5-481A5404C827}" type="presParOf" srcId="{9FAFCC51-614E-4662-BF82-255FDF5214BF}" destId="{6D53AA62-2E02-4F8D-AF1A-5962A1B82F9D}" srcOrd="9" destOrd="0" presId="urn:microsoft.com/office/officeart/2005/8/layout/chevron2"/>
    <dgm:cxn modelId="{2508799A-75CA-44E8-B176-AEB3A0704310}" type="presParOf" srcId="{9FAFCC51-614E-4662-BF82-255FDF5214BF}" destId="{8193A947-BBA6-4EAF-9FA9-1A74E13C6073}" srcOrd="10" destOrd="0" presId="urn:microsoft.com/office/officeart/2005/8/layout/chevron2"/>
    <dgm:cxn modelId="{13C60532-C6DE-47B3-AB73-B257F92E0F9D}" type="presParOf" srcId="{8193A947-BBA6-4EAF-9FA9-1A74E13C6073}" destId="{DC8DB1A2-E518-45A9-825C-CF106914BDE2}" srcOrd="0" destOrd="0" presId="urn:microsoft.com/office/officeart/2005/8/layout/chevron2"/>
    <dgm:cxn modelId="{3769CB7E-B500-493E-BEEE-B80BBA0F919C}" type="presParOf" srcId="{8193A947-BBA6-4EAF-9FA9-1A74E13C6073}" destId="{F13FB9E5-7379-442A-B7E0-EB9E2FC1F27F}" srcOrd="1" destOrd="0" presId="urn:microsoft.com/office/officeart/2005/8/layout/chevron2"/>
    <dgm:cxn modelId="{8B196B5D-2EC7-491C-987A-B3ACCDDD5D45}" type="presParOf" srcId="{9FAFCC51-614E-4662-BF82-255FDF5214BF}" destId="{0D2A3837-F243-4E38-98B8-9A7FDEB6CECF}" srcOrd="11" destOrd="0" presId="urn:microsoft.com/office/officeart/2005/8/layout/chevron2"/>
    <dgm:cxn modelId="{B679647F-8202-4590-9237-2CD4107B4FE5}" type="presParOf" srcId="{9FAFCC51-614E-4662-BF82-255FDF5214BF}" destId="{EA6D37DA-2CD6-426D-B07E-9CFA4B5E752C}" srcOrd="12" destOrd="0" presId="urn:microsoft.com/office/officeart/2005/8/layout/chevron2"/>
    <dgm:cxn modelId="{AAC88F75-FB27-4847-B198-5CDF70003393}" type="presParOf" srcId="{EA6D37DA-2CD6-426D-B07E-9CFA4B5E752C}" destId="{357478BD-140F-4FEC-9F56-FCAA7120AC8C}" srcOrd="0" destOrd="0" presId="urn:microsoft.com/office/officeart/2005/8/layout/chevron2"/>
    <dgm:cxn modelId="{E00BEF98-19CA-45BE-9A45-050444931DD0}" type="presParOf" srcId="{EA6D37DA-2CD6-426D-B07E-9CFA4B5E752C}" destId="{22E68E90-2C7E-4B1D-A87B-B4A51413D5E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060E2-8B00-4BA2-8FE6-2B030B3CF3DD}">
      <dsp:nvSpPr>
        <dsp:cNvPr id="0" name=""/>
        <dsp:cNvSpPr/>
      </dsp:nvSpPr>
      <dsp:spPr>
        <a:xfrm>
          <a:off x="3158124" y="2683290"/>
          <a:ext cx="2826789" cy="1736337"/>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IN" sz="2800" b="1" kern="1200" dirty="0">
            <a:solidFill>
              <a:srgbClr val="FF0000"/>
            </a:solidFill>
          </a:endParaRPr>
        </a:p>
        <a:p>
          <a:pPr marL="0" lvl="0" indent="0" algn="ctr" defTabSz="1244600">
            <a:lnSpc>
              <a:spcPct val="90000"/>
            </a:lnSpc>
            <a:spcBef>
              <a:spcPct val="0"/>
            </a:spcBef>
            <a:spcAft>
              <a:spcPct val="35000"/>
            </a:spcAft>
            <a:buNone/>
          </a:pPr>
          <a:r>
            <a:rPr lang="en-IN" sz="2800" b="1" kern="1200" dirty="0">
              <a:solidFill>
                <a:srgbClr val="FF0000"/>
              </a:solidFill>
            </a:rPr>
            <a:t>NEED OF A NEW HEALTH POLICY</a:t>
          </a:r>
        </a:p>
        <a:p>
          <a:pPr marL="0" lvl="0" indent="0" algn="ctr" defTabSz="1244600">
            <a:lnSpc>
              <a:spcPct val="90000"/>
            </a:lnSpc>
            <a:spcBef>
              <a:spcPct val="0"/>
            </a:spcBef>
            <a:spcAft>
              <a:spcPct val="35000"/>
            </a:spcAft>
            <a:buNone/>
          </a:pPr>
          <a:endParaRPr lang="en-IN" sz="2200" kern="1200" dirty="0"/>
        </a:p>
      </dsp:txBody>
      <dsp:txXfrm>
        <a:off x="3572098" y="2937571"/>
        <a:ext cx="1998841" cy="1227775"/>
      </dsp:txXfrm>
    </dsp:sp>
    <dsp:sp modelId="{B4ED56CE-E639-4165-8290-8A5F7E5EA9D0}">
      <dsp:nvSpPr>
        <dsp:cNvPr id="0" name=""/>
        <dsp:cNvSpPr/>
      </dsp:nvSpPr>
      <dsp:spPr>
        <a:xfrm rot="5202428">
          <a:off x="4516714" y="2670258"/>
          <a:ext cx="10366" cy="37497"/>
        </a:xfrm>
        <a:custGeom>
          <a:avLst/>
          <a:gdLst/>
          <a:ahLst/>
          <a:cxnLst/>
          <a:rect l="0" t="0" r="0" b="0"/>
          <a:pathLst>
            <a:path>
              <a:moveTo>
                <a:pt x="0" y="18748"/>
              </a:moveTo>
              <a:lnTo>
                <a:pt x="10366" y="18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521638" y="2688747"/>
        <a:ext cx="518" cy="518"/>
      </dsp:txXfrm>
    </dsp:sp>
    <dsp:sp modelId="{EEE939AB-FCDC-453C-AF60-3870D6289C9B}">
      <dsp:nvSpPr>
        <dsp:cNvPr id="0" name=""/>
        <dsp:cNvSpPr/>
      </dsp:nvSpPr>
      <dsp:spPr>
        <a:xfrm>
          <a:off x="1974281" y="-13550"/>
          <a:ext cx="4940077" cy="270840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IN" sz="2400" b="1" kern="1200" dirty="0"/>
        </a:p>
        <a:p>
          <a:pPr marL="0" lvl="0" indent="0" algn="ctr" defTabSz="1066800">
            <a:lnSpc>
              <a:spcPct val="90000"/>
            </a:lnSpc>
            <a:spcBef>
              <a:spcPct val="0"/>
            </a:spcBef>
            <a:spcAft>
              <a:spcPct val="35000"/>
            </a:spcAft>
            <a:buNone/>
          </a:pPr>
          <a:r>
            <a:rPr lang="en-IN" sz="2400" b="1" kern="1200" dirty="0">
              <a:solidFill>
                <a:schemeClr val="tx1"/>
              </a:solidFill>
            </a:rPr>
            <a:t>Health priorities are changing, there is growing burden on account of non- communicable diseases and some infectious diseases</a:t>
          </a:r>
        </a:p>
        <a:p>
          <a:pPr marL="0" lvl="0" indent="0" algn="ctr" defTabSz="1066800">
            <a:lnSpc>
              <a:spcPct val="90000"/>
            </a:lnSpc>
            <a:spcBef>
              <a:spcPct val="0"/>
            </a:spcBef>
            <a:spcAft>
              <a:spcPct val="35000"/>
            </a:spcAft>
            <a:buNone/>
          </a:pPr>
          <a:endParaRPr lang="en-IN" sz="2400" b="1" kern="1200" dirty="0"/>
        </a:p>
      </dsp:txBody>
      <dsp:txXfrm>
        <a:off x="2697739" y="383087"/>
        <a:ext cx="3493161" cy="1915130"/>
      </dsp:txXfrm>
    </dsp:sp>
    <dsp:sp modelId="{4E00D9F3-858A-4157-ACA1-870855947290}">
      <dsp:nvSpPr>
        <dsp:cNvPr id="0" name=""/>
        <dsp:cNvSpPr/>
      </dsp:nvSpPr>
      <dsp:spPr>
        <a:xfrm rot="21519334">
          <a:off x="5983856" y="3497292"/>
          <a:ext cx="193564" cy="37497"/>
        </a:xfrm>
        <a:custGeom>
          <a:avLst/>
          <a:gdLst/>
          <a:ahLst/>
          <a:cxnLst/>
          <a:rect l="0" t="0" r="0" b="0"/>
          <a:pathLst>
            <a:path>
              <a:moveTo>
                <a:pt x="0" y="18748"/>
              </a:moveTo>
              <a:lnTo>
                <a:pt x="193564" y="18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075799" y="3511202"/>
        <a:ext cx="9678" cy="9678"/>
      </dsp:txXfrm>
    </dsp:sp>
    <dsp:sp modelId="{82932418-3634-4E83-BF4C-3DB0BAAB22CF}">
      <dsp:nvSpPr>
        <dsp:cNvPr id="0" name=""/>
        <dsp:cNvSpPr/>
      </dsp:nvSpPr>
      <dsp:spPr>
        <a:xfrm>
          <a:off x="6177269" y="1295398"/>
          <a:ext cx="2585730" cy="437606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b="1" kern="1200" dirty="0">
              <a:solidFill>
                <a:schemeClr val="tx1"/>
              </a:solidFill>
            </a:rPr>
            <a:t>The emergence of a robust(powerful) health care industry estimated to be growing at double digit</a:t>
          </a:r>
        </a:p>
        <a:p>
          <a:pPr marL="0" lvl="0" indent="0" algn="ctr" defTabSz="1066800">
            <a:lnSpc>
              <a:spcPct val="90000"/>
            </a:lnSpc>
            <a:spcBef>
              <a:spcPct val="0"/>
            </a:spcBef>
            <a:spcAft>
              <a:spcPct val="35000"/>
            </a:spcAft>
            <a:buNone/>
          </a:pPr>
          <a:endParaRPr lang="en-IN" sz="1400" b="1" kern="1200" dirty="0"/>
        </a:p>
      </dsp:txBody>
      <dsp:txXfrm>
        <a:off x="6555940" y="1936258"/>
        <a:ext cx="1828388" cy="3094346"/>
      </dsp:txXfrm>
    </dsp:sp>
    <dsp:sp modelId="{28C2805C-B028-4283-86F9-485D7069BE21}">
      <dsp:nvSpPr>
        <dsp:cNvPr id="0" name=""/>
        <dsp:cNvSpPr/>
      </dsp:nvSpPr>
      <dsp:spPr>
        <a:xfrm rot="5188086">
          <a:off x="4624651" y="4400695"/>
          <a:ext cx="881" cy="37497"/>
        </a:xfrm>
        <a:custGeom>
          <a:avLst/>
          <a:gdLst/>
          <a:ahLst/>
          <a:cxnLst/>
          <a:rect l="0" t="0" r="0" b="0"/>
          <a:pathLst>
            <a:path>
              <a:moveTo>
                <a:pt x="0" y="18748"/>
              </a:moveTo>
              <a:lnTo>
                <a:pt x="881" y="18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625070" y="4419422"/>
        <a:ext cx="44" cy="44"/>
      </dsp:txXfrm>
    </dsp:sp>
    <dsp:sp modelId="{444C7C06-FA71-4ED9-92B8-FEE45BF1DE49}">
      <dsp:nvSpPr>
        <dsp:cNvPr id="0" name=""/>
        <dsp:cNvSpPr/>
      </dsp:nvSpPr>
      <dsp:spPr>
        <a:xfrm>
          <a:off x="1981203" y="4419608"/>
          <a:ext cx="5413633" cy="203877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IN" sz="2000" b="1" kern="1200" dirty="0">
            <a:solidFill>
              <a:schemeClr val="tx1"/>
            </a:solidFill>
          </a:endParaRPr>
        </a:p>
        <a:p>
          <a:pPr marL="0" lvl="0" indent="0" algn="ctr" defTabSz="889000">
            <a:lnSpc>
              <a:spcPct val="90000"/>
            </a:lnSpc>
            <a:spcBef>
              <a:spcPct val="0"/>
            </a:spcBef>
            <a:spcAft>
              <a:spcPct val="35000"/>
            </a:spcAft>
            <a:buNone/>
          </a:pPr>
          <a:r>
            <a:rPr lang="en-IN" sz="2000" b="1" kern="1200" dirty="0">
              <a:solidFill>
                <a:schemeClr val="tx1"/>
              </a:solidFill>
            </a:rPr>
            <a:t>Growing incidences of catastrophic expenditure due to health care costs, which are presently estimated to be one of the major contributors to poverty</a:t>
          </a:r>
          <a:r>
            <a:rPr lang="en-IN" sz="1600" kern="1200" dirty="0">
              <a:solidFill>
                <a:schemeClr val="tx1"/>
              </a:solidFill>
            </a:rPr>
            <a:t>.</a:t>
          </a:r>
        </a:p>
        <a:p>
          <a:pPr marL="0" lvl="0" indent="0" algn="ctr" defTabSz="889000">
            <a:lnSpc>
              <a:spcPct val="90000"/>
            </a:lnSpc>
            <a:spcBef>
              <a:spcPct val="0"/>
            </a:spcBef>
            <a:spcAft>
              <a:spcPct val="35000"/>
            </a:spcAft>
            <a:buNone/>
          </a:pPr>
          <a:endParaRPr lang="en-IN" sz="1600" kern="1200" dirty="0"/>
        </a:p>
      </dsp:txBody>
      <dsp:txXfrm>
        <a:off x="2774011" y="4718179"/>
        <a:ext cx="3828017" cy="1441628"/>
      </dsp:txXfrm>
    </dsp:sp>
    <dsp:sp modelId="{4868421B-3F10-4F5C-9969-296591D48625}">
      <dsp:nvSpPr>
        <dsp:cNvPr id="0" name=""/>
        <dsp:cNvSpPr/>
      </dsp:nvSpPr>
      <dsp:spPr>
        <a:xfrm rot="11033891">
          <a:off x="2835300" y="3425707"/>
          <a:ext cx="331825" cy="37497"/>
        </a:xfrm>
        <a:custGeom>
          <a:avLst/>
          <a:gdLst/>
          <a:ahLst/>
          <a:cxnLst/>
          <a:rect l="0" t="0" r="0" b="0"/>
          <a:pathLst>
            <a:path>
              <a:moveTo>
                <a:pt x="0" y="18748"/>
              </a:moveTo>
              <a:lnTo>
                <a:pt x="331825" y="18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2992917" y="3436161"/>
        <a:ext cx="16591" cy="16591"/>
      </dsp:txXfrm>
    </dsp:sp>
    <dsp:sp modelId="{73E1CE7C-6EE9-487E-8FD6-69C3DB432736}">
      <dsp:nvSpPr>
        <dsp:cNvPr id="0" name=""/>
        <dsp:cNvSpPr/>
      </dsp:nvSpPr>
      <dsp:spPr>
        <a:xfrm>
          <a:off x="0" y="1104827"/>
          <a:ext cx="2837012" cy="4463563"/>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b="1" kern="1200" dirty="0"/>
            <a:t>A rising economic growth enables enhanced fiscal (TAX) capacity. </a:t>
          </a:r>
        </a:p>
      </dsp:txBody>
      <dsp:txXfrm>
        <a:off x="415471" y="1758501"/>
        <a:ext cx="2006070" cy="3156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F53FE-3B7C-4B8E-892B-0DE42FB42F74}">
      <dsp:nvSpPr>
        <dsp:cNvPr id="0" name=""/>
        <dsp:cNvSpPr/>
      </dsp:nvSpPr>
      <dsp:spPr>
        <a:xfrm rot="5400000">
          <a:off x="-288983" y="295001"/>
          <a:ext cx="1926557" cy="13485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IN" sz="3700" b="1" kern="1200" dirty="0">
              <a:solidFill>
                <a:schemeClr val="tx1"/>
              </a:solidFill>
            </a:rPr>
            <a:t>1.</a:t>
          </a:r>
        </a:p>
      </dsp:txBody>
      <dsp:txXfrm rot="-5400000">
        <a:off x="1" y="680312"/>
        <a:ext cx="1348590" cy="577967"/>
      </dsp:txXfrm>
    </dsp:sp>
    <dsp:sp modelId="{39EA9469-AB4C-4133-B844-4362D6C72CB0}">
      <dsp:nvSpPr>
        <dsp:cNvPr id="0" name=""/>
        <dsp:cNvSpPr/>
      </dsp:nvSpPr>
      <dsp:spPr>
        <a:xfrm rot="5400000">
          <a:off x="4391234" y="-3036626"/>
          <a:ext cx="1252920" cy="73382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endParaRPr lang="en-IN" sz="4000" b="1" kern="1200" dirty="0">
            <a:solidFill>
              <a:schemeClr val="tx1"/>
            </a:solidFill>
          </a:endParaRPr>
        </a:p>
        <a:p>
          <a:pPr marL="285750" lvl="1" indent="-285750" algn="l" defTabSz="1778000">
            <a:lnSpc>
              <a:spcPct val="90000"/>
            </a:lnSpc>
            <a:spcBef>
              <a:spcPct val="0"/>
            </a:spcBef>
            <a:spcAft>
              <a:spcPct val="15000"/>
            </a:spcAft>
            <a:buChar char="•"/>
          </a:pPr>
          <a:r>
            <a:rPr lang="en-IN" sz="4000" b="1" kern="1200" dirty="0">
              <a:solidFill>
                <a:schemeClr val="tx1"/>
              </a:solidFill>
            </a:rPr>
            <a:t>Health status and programme impact</a:t>
          </a:r>
        </a:p>
        <a:p>
          <a:pPr marL="285750" lvl="1" indent="-285750" algn="l" defTabSz="1466850">
            <a:lnSpc>
              <a:spcPct val="90000"/>
            </a:lnSpc>
            <a:spcBef>
              <a:spcPct val="0"/>
            </a:spcBef>
            <a:spcAft>
              <a:spcPct val="15000"/>
            </a:spcAft>
            <a:buChar char="•"/>
          </a:pPr>
          <a:endParaRPr lang="en-IN" sz="3300" kern="1200" dirty="0"/>
        </a:p>
      </dsp:txBody>
      <dsp:txXfrm rot="-5400000">
        <a:off x="1348590" y="67181"/>
        <a:ext cx="7277046" cy="1130594"/>
      </dsp:txXfrm>
    </dsp:sp>
    <dsp:sp modelId="{760D8B3D-A117-498B-BAB8-E0628BEC8A9F}">
      <dsp:nvSpPr>
        <dsp:cNvPr id="0" name=""/>
        <dsp:cNvSpPr/>
      </dsp:nvSpPr>
      <dsp:spPr>
        <a:xfrm rot="5400000">
          <a:off x="-288983" y="2030804"/>
          <a:ext cx="1926557" cy="13485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IN" sz="3700" b="1" kern="1200" dirty="0">
              <a:solidFill>
                <a:schemeClr val="tx1"/>
              </a:solidFill>
            </a:rPr>
            <a:t>2.</a:t>
          </a:r>
        </a:p>
      </dsp:txBody>
      <dsp:txXfrm rot="-5400000">
        <a:off x="1" y="2416115"/>
        <a:ext cx="1348590" cy="577967"/>
      </dsp:txXfrm>
    </dsp:sp>
    <dsp:sp modelId="{C11B251B-55ED-4D0C-A764-C51CCA943ED0}">
      <dsp:nvSpPr>
        <dsp:cNvPr id="0" name=""/>
        <dsp:cNvSpPr/>
      </dsp:nvSpPr>
      <dsp:spPr>
        <a:xfrm rot="5400000">
          <a:off x="4391563" y="-1301152"/>
          <a:ext cx="1252262" cy="73382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IN" sz="4200" b="1" kern="1200" dirty="0"/>
            <a:t>Health systems performance </a:t>
          </a:r>
        </a:p>
      </dsp:txBody>
      <dsp:txXfrm rot="-5400000">
        <a:off x="1348590" y="1802951"/>
        <a:ext cx="7277079" cy="1130002"/>
      </dsp:txXfrm>
    </dsp:sp>
    <dsp:sp modelId="{A79B6042-9AF9-4FDE-B814-5E80B9122B27}">
      <dsp:nvSpPr>
        <dsp:cNvPr id="0" name=""/>
        <dsp:cNvSpPr/>
      </dsp:nvSpPr>
      <dsp:spPr>
        <a:xfrm rot="5400000">
          <a:off x="-288983" y="3766608"/>
          <a:ext cx="1926557" cy="13485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IN" sz="3700" b="1" kern="1200" dirty="0">
              <a:solidFill>
                <a:schemeClr val="tx1"/>
              </a:solidFill>
            </a:rPr>
            <a:t>3.</a:t>
          </a:r>
        </a:p>
      </dsp:txBody>
      <dsp:txXfrm rot="-5400000">
        <a:off x="1" y="4151919"/>
        <a:ext cx="1348590" cy="577967"/>
      </dsp:txXfrm>
    </dsp:sp>
    <dsp:sp modelId="{E4E0DFA8-72FD-4432-8A5A-A0961663A9BB}">
      <dsp:nvSpPr>
        <dsp:cNvPr id="0" name=""/>
        <dsp:cNvSpPr/>
      </dsp:nvSpPr>
      <dsp:spPr>
        <a:xfrm rot="5400000">
          <a:off x="4391563" y="434650"/>
          <a:ext cx="1252262" cy="73382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IN" sz="4200" b="1" kern="1200" dirty="0"/>
            <a:t> Health system strengthening.</a:t>
          </a:r>
        </a:p>
      </dsp:txBody>
      <dsp:txXfrm rot="-5400000">
        <a:off x="1348590" y="3538753"/>
        <a:ext cx="7277079" cy="1130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0C39A-8DC2-4360-861D-297805D23C48}">
      <dsp:nvSpPr>
        <dsp:cNvPr id="0" name=""/>
        <dsp:cNvSpPr/>
      </dsp:nvSpPr>
      <dsp:spPr>
        <a:xfrm rot="5400000">
          <a:off x="-152463" y="156079"/>
          <a:ext cx="1016421" cy="71149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1.</a:t>
          </a:r>
        </a:p>
      </dsp:txBody>
      <dsp:txXfrm rot="-5400000">
        <a:off x="1" y="359364"/>
        <a:ext cx="711495" cy="304926"/>
      </dsp:txXfrm>
    </dsp:sp>
    <dsp:sp modelId="{2A2DFCE9-CA2B-4276-BC84-D31B60F77FF0}">
      <dsp:nvSpPr>
        <dsp:cNvPr id="0" name=""/>
        <dsp:cNvSpPr/>
      </dsp:nvSpPr>
      <dsp:spPr>
        <a:xfrm rot="5400000">
          <a:off x="4406910" y="-3691799"/>
          <a:ext cx="660674" cy="805150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IN" sz="3900" b="1" kern="1200" dirty="0">
              <a:solidFill>
                <a:srgbClr val="C00000"/>
              </a:solidFill>
            </a:rPr>
            <a:t> RMNCH+A services </a:t>
          </a:r>
        </a:p>
      </dsp:txBody>
      <dsp:txXfrm rot="-5400000">
        <a:off x="711496" y="35866"/>
        <a:ext cx="8019253" cy="596172"/>
      </dsp:txXfrm>
    </dsp:sp>
    <dsp:sp modelId="{59BB1DE4-140E-41B7-859D-F188BA65CEC5}">
      <dsp:nvSpPr>
        <dsp:cNvPr id="0" name=""/>
        <dsp:cNvSpPr/>
      </dsp:nvSpPr>
      <dsp:spPr>
        <a:xfrm rot="5400000">
          <a:off x="-152463" y="1090370"/>
          <a:ext cx="1016421" cy="71149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2.</a:t>
          </a:r>
        </a:p>
      </dsp:txBody>
      <dsp:txXfrm rot="-5400000">
        <a:off x="1" y="1293655"/>
        <a:ext cx="711495" cy="304926"/>
      </dsp:txXfrm>
    </dsp:sp>
    <dsp:sp modelId="{E0F1E382-9217-4DFF-8F02-A53ACE6F83DA}">
      <dsp:nvSpPr>
        <dsp:cNvPr id="0" name=""/>
        <dsp:cNvSpPr/>
      </dsp:nvSpPr>
      <dsp:spPr>
        <a:xfrm rot="5400000">
          <a:off x="4406910" y="-2757508"/>
          <a:ext cx="660674" cy="805150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IN" sz="3900" b="1" kern="1200" dirty="0">
              <a:solidFill>
                <a:srgbClr val="00B050"/>
              </a:solidFill>
            </a:rPr>
            <a:t>Child and Adolescent Health </a:t>
          </a:r>
        </a:p>
      </dsp:txBody>
      <dsp:txXfrm rot="-5400000">
        <a:off x="711496" y="970157"/>
        <a:ext cx="8019253" cy="596172"/>
      </dsp:txXfrm>
    </dsp:sp>
    <dsp:sp modelId="{C783CA04-2333-44D5-B9AB-529F3F228B99}">
      <dsp:nvSpPr>
        <dsp:cNvPr id="0" name=""/>
        <dsp:cNvSpPr/>
      </dsp:nvSpPr>
      <dsp:spPr>
        <a:xfrm rot="5400000">
          <a:off x="-152463" y="2024661"/>
          <a:ext cx="1016421" cy="71149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3.</a:t>
          </a:r>
        </a:p>
      </dsp:txBody>
      <dsp:txXfrm rot="-5400000">
        <a:off x="1" y="2227946"/>
        <a:ext cx="711495" cy="304926"/>
      </dsp:txXfrm>
    </dsp:sp>
    <dsp:sp modelId="{816D3A42-79C1-4BFD-934B-45085AC38D4A}">
      <dsp:nvSpPr>
        <dsp:cNvPr id="0" name=""/>
        <dsp:cNvSpPr/>
      </dsp:nvSpPr>
      <dsp:spPr>
        <a:xfrm rot="5400000">
          <a:off x="4406910" y="-1823217"/>
          <a:ext cx="660674" cy="805150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IN" sz="3900" b="1" kern="1200" dirty="0">
              <a:solidFill>
                <a:srgbClr val="7030A0"/>
              </a:solidFill>
            </a:rPr>
            <a:t>Universal Immunization </a:t>
          </a:r>
        </a:p>
      </dsp:txBody>
      <dsp:txXfrm rot="-5400000">
        <a:off x="711496" y="1904448"/>
        <a:ext cx="8019253" cy="596172"/>
      </dsp:txXfrm>
    </dsp:sp>
    <dsp:sp modelId="{9BB67D3F-D4F7-4277-ADB6-7E424A24ADA3}">
      <dsp:nvSpPr>
        <dsp:cNvPr id="0" name=""/>
        <dsp:cNvSpPr/>
      </dsp:nvSpPr>
      <dsp:spPr>
        <a:xfrm rot="5400000">
          <a:off x="-152463" y="2958952"/>
          <a:ext cx="1016421" cy="71149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4.</a:t>
          </a:r>
        </a:p>
      </dsp:txBody>
      <dsp:txXfrm rot="-5400000">
        <a:off x="1" y="3162237"/>
        <a:ext cx="711495" cy="304926"/>
      </dsp:txXfrm>
    </dsp:sp>
    <dsp:sp modelId="{7CCFCBEB-9DE8-4229-A55A-36214A5BA81F}">
      <dsp:nvSpPr>
        <dsp:cNvPr id="0" name=""/>
        <dsp:cNvSpPr/>
      </dsp:nvSpPr>
      <dsp:spPr>
        <a:xfrm rot="5400000">
          <a:off x="4406910" y="-888926"/>
          <a:ext cx="660674" cy="805150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IN" sz="3900" b="1" kern="1200" dirty="0">
              <a:solidFill>
                <a:srgbClr val="00B0F0"/>
              </a:solidFill>
            </a:rPr>
            <a:t>Communicable Diseases </a:t>
          </a:r>
        </a:p>
      </dsp:txBody>
      <dsp:txXfrm rot="-5400000">
        <a:off x="711496" y="2838739"/>
        <a:ext cx="8019253" cy="596172"/>
      </dsp:txXfrm>
    </dsp:sp>
    <dsp:sp modelId="{7EFC4EEF-E891-45CC-92D7-A1B2847E0428}">
      <dsp:nvSpPr>
        <dsp:cNvPr id="0" name=""/>
        <dsp:cNvSpPr/>
      </dsp:nvSpPr>
      <dsp:spPr>
        <a:xfrm rot="5400000">
          <a:off x="-152463" y="3893243"/>
          <a:ext cx="1016421" cy="711495"/>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5.</a:t>
          </a:r>
        </a:p>
      </dsp:txBody>
      <dsp:txXfrm rot="-5400000">
        <a:off x="1" y="4096528"/>
        <a:ext cx="711495" cy="304926"/>
      </dsp:txXfrm>
    </dsp:sp>
    <dsp:sp modelId="{A206F08E-311B-4D06-8DE1-5DF56C771590}">
      <dsp:nvSpPr>
        <dsp:cNvPr id="0" name=""/>
        <dsp:cNvSpPr/>
      </dsp:nvSpPr>
      <dsp:spPr>
        <a:xfrm rot="5400000">
          <a:off x="4406910" y="45364"/>
          <a:ext cx="660674" cy="8051504"/>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IN" sz="3900" b="1" kern="1200" dirty="0">
              <a:solidFill>
                <a:schemeClr val="accent6">
                  <a:lumMod val="75000"/>
                </a:schemeClr>
              </a:solidFill>
            </a:rPr>
            <a:t>Mental Health </a:t>
          </a:r>
        </a:p>
      </dsp:txBody>
      <dsp:txXfrm rot="-5400000">
        <a:off x="711496" y="3773030"/>
        <a:ext cx="8019253" cy="596172"/>
      </dsp:txXfrm>
    </dsp:sp>
    <dsp:sp modelId="{DC8DB1A2-E518-45A9-825C-CF106914BDE2}">
      <dsp:nvSpPr>
        <dsp:cNvPr id="0" name=""/>
        <dsp:cNvSpPr/>
      </dsp:nvSpPr>
      <dsp:spPr>
        <a:xfrm rot="5400000">
          <a:off x="-152463" y="4827534"/>
          <a:ext cx="1016421" cy="71149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6.</a:t>
          </a:r>
        </a:p>
      </dsp:txBody>
      <dsp:txXfrm rot="-5400000">
        <a:off x="1" y="5030819"/>
        <a:ext cx="711495" cy="304926"/>
      </dsp:txXfrm>
    </dsp:sp>
    <dsp:sp modelId="{F13FB9E5-7379-442A-B7E0-EB9E2FC1F27F}">
      <dsp:nvSpPr>
        <dsp:cNvPr id="0" name=""/>
        <dsp:cNvSpPr/>
      </dsp:nvSpPr>
      <dsp:spPr>
        <a:xfrm rot="5400000">
          <a:off x="4406910" y="979655"/>
          <a:ext cx="660674" cy="805150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IN" sz="3900" kern="1200" dirty="0"/>
            <a:t> </a:t>
          </a:r>
          <a:r>
            <a:rPr lang="en-IN" sz="3900" b="1" kern="1200" dirty="0">
              <a:solidFill>
                <a:schemeClr val="accent2">
                  <a:lumMod val="75000"/>
                </a:schemeClr>
              </a:solidFill>
            </a:rPr>
            <a:t>Non-Communicable Diseases </a:t>
          </a:r>
        </a:p>
      </dsp:txBody>
      <dsp:txXfrm rot="-5400000">
        <a:off x="711496" y="4707321"/>
        <a:ext cx="8019253" cy="596172"/>
      </dsp:txXfrm>
    </dsp:sp>
    <dsp:sp modelId="{357478BD-140F-4FEC-9F56-FCAA7120AC8C}">
      <dsp:nvSpPr>
        <dsp:cNvPr id="0" name=""/>
        <dsp:cNvSpPr/>
      </dsp:nvSpPr>
      <dsp:spPr>
        <a:xfrm rot="5400000">
          <a:off x="-152463" y="5761825"/>
          <a:ext cx="1016421" cy="71149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7.</a:t>
          </a:r>
        </a:p>
      </dsp:txBody>
      <dsp:txXfrm rot="-5400000">
        <a:off x="1" y="5965110"/>
        <a:ext cx="711495" cy="304926"/>
      </dsp:txXfrm>
    </dsp:sp>
    <dsp:sp modelId="{22E68E90-2C7E-4B1D-A87B-B4A51413D5E9}">
      <dsp:nvSpPr>
        <dsp:cNvPr id="0" name=""/>
        <dsp:cNvSpPr/>
      </dsp:nvSpPr>
      <dsp:spPr>
        <a:xfrm rot="5400000">
          <a:off x="4406910" y="1913946"/>
          <a:ext cx="660674" cy="805150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IN" sz="3900" b="1" kern="1200" dirty="0">
              <a:solidFill>
                <a:srgbClr val="00B050"/>
              </a:solidFill>
            </a:rPr>
            <a:t>  Population Stabilization </a:t>
          </a:r>
        </a:p>
      </dsp:txBody>
      <dsp:txXfrm rot="-5400000">
        <a:off x="711496" y="5641612"/>
        <a:ext cx="8019253" cy="59617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solidFill>
                  <a:srgbClr val="FF0000"/>
                </a:solidFill>
                <a:latin typeface="Arial Rounded MT Bold" panose="020F0704030504030204" pitchFamily="34" charset="0"/>
              </a:rPr>
              <a:t>NATIONAL HEALTH POLICY 2017</a:t>
            </a:r>
          </a:p>
        </p:txBody>
      </p:sp>
      <p:sp>
        <p:nvSpPr>
          <p:cNvPr id="3" name="Subtitle 2"/>
          <p:cNvSpPr>
            <a:spLocks noGrp="1"/>
          </p:cNvSpPr>
          <p:nvPr>
            <p:ph type="subTitle" idx="1"/>
          </p:nvPr>
        </p:nvSpPr>
        <p:spPr>
          <a:xfrm>
            <a:off x="4876800" y="4419600"/>
            <a:ext cx="3733800" cy="1752600"/>
          </a:xfrm>
        </p:spPr>
        <p:txBody>
          <a:bodyPr/>
          <a:lstStyle/>
          <a:p>
            <a:r>
              <a:rPr lang="en-IN" sz="3200" b="1" dirty="0">
                <a:solidFill>
                  <a:schemeClr val="tx1"/>
                </a:solidFill>
              </a:rPr>
              <a:t>Mr. Adithya S.</a:t>
            </a:r>
          </a:p>
          <a:p>
            <a:r>
              <a:rPr lang="en-IN" sz="3200" b="1" dirty="0">
                <a:solidFill>
                  <a:schemeClr val="tx1"/>
                </a:solidFill>
              </a:rPr>
              <a:t>Associate Professor </a:t>
            </a:r>
          </a:p>
          <a:p>
            <a:r>
              <a:rPr lang="en-IN" sz="3200" b="1" dirty="0">
                <a:solidFill>
                  <a:schemeClr val="tx1"/>
                </a:solidFill>
              </a:rPr>
              <a:t>SNC</a:t>
            </a:r>
          </a:p>
          <a:p>
            <a:endParaRPr lang="en-IN" dirty="0"/>
          </a:p>
        </p:txBody>
      </p:sp>
      <p:pic>
        <p:nvPicPr>
          <p:cNvPr id="5" name="Picture 4">
            <a:extLst>
              <a:ext uri="{FF2B5EF4-FFF2-40B4-BE49-F238E27FC236}">
                <a16:creationId xmlns:a16="http://schemas.microsoft.com/office/drawing/2014/main" id="{CCA42F7E-F9D6-4A0E-BA89-48367E279D5B}"/>
              </a:ext>
            </a:extLst>
          </p:cNvPr>
          <p:cNvPicPr>
            <a:picLocks noChangeAspect="1"/>
          </p:cNvPicPr>
          <p:nvPr/>
        </p:nvPicPr>
        <p:blipFill>
          <a:blip r:embed="rId2"/>
          <a:stretch>
            <a:fillRect/>
          </a:stretch>
        </p:blipFill>
        <p:spPr>
          <a:xfrm>
            <a:off x="7570839" y="228600"/>
            <a:ext cx="1295400" cy="1295400"/>
          </a:xfrm>
          <a:prstGeom prst="rect">
            <a:avLst/>
          </a:prstGeom>
        </p:spPr>
      </p:pic>
      <p:pic>
        <p:nvPicPr>
          <p:cNvPr id="7" name="Picture 6">
            <a:extLst>
              <a:ext uri="{FF2B5EF4-FFF2-40B4-BE49-F238E27FC236}">
                <a16:creationId xmlns:a16="http://schemas.microsoft.com/office/drawing/2014/main" id="{4BC9AF21-6160-4E34-A57E-341710418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0"/>
            <a:ext cx="1217379" cy="12963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solidFill>
                  <a:srgbClr val="FF0000"/>
                </a:solidFill>
              </a:rPr>
              <a:t>Patient </a:t>
            </a:r>
            <a:r>
              <a:rPr lang="en-IN" b="1" dirty="0" err="1">
                <a:solidFill>
                  <a:srgbClr val="FF0000"/>
                </a:solidFill>
              </a:rPr>
              <a:t>Centered</a:t>
            </a:r>
            <a:r>
              <a:rPr lang="en-IN" b="1" dirty="0">
                <a:solidFill>
                  <a:srgbClr val="FF0000"/>
                </a:solidFill>
              </a:rPr>
              <a:t> &amp; Quality Of Care</a:t>
            </a:r>
          </a:p>
          <a:p>
            <a:pPr algn="just"/>
            <a:r>
              <a:rPr lang="en-IN" dirty="0"/>
              <a:t>Gender sensitive, effective, safe, and convenient healthcare services to be provided with dignity and confidentiality. </a:t>
            </a:r>
          </a:p>
          <a:p>
            <a:pPr algn="just"/>
            <a:r>
              <a:rPr lang="en-IN" dirty="0"/>
              <a:t>There is need to evolve and disseminate standards and guidelines for all levels of facilities and a system to ensure that the quality of healthcare is not compromised.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solidFill>
                  <a:srgbClr val="FF0000"/>
                </a:solidFill>
              </a:rPr>
              <a:t>Accountability </a:t>
            </a:r>
          </a:p>
          <a:p>
            <a:pPr algn="just"/>
            <a:r>
              <a:rPr lang="en-IN" dirty="0"/>
              <a:t>Financial and performance accountability, transparency in decision making, and elimination of corruption in health care systems, both in public and private.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solidFill>
                  <a:srgbClr val="FF0000"/>
                </a:solidFill>
              </a:rPr>
              <a:t>Inclusive Partnerships</a:t>
            </a:r>
          </a:p>
          <a:p>
            <a:pPr lvl="1" algn="just"/>
            <a:r>
              <a:rPr lang="en-IN" dirty="0"/>
              <a:t>A multi stakeholder approach with partnership &amp; participation of all non-health ministries and communities.</a:t>
            </a:r>
          </a:p>
          <a:p>
            <a:pPr lvl="1" algn="just"/>
            <a:r>
              <a:rPr lang="en-IN" dirty="0"/>
              <a:t>This approach would include partnerships with academic institutions, not for profit agencies, and health care industry as well.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a:solidFill>
                  <a:srgbClr val="FF0000"/>
                </a:solidFill>
              </a:rPr>
              <a:t>Pluralism</a:t>
            </a:r>
          </a:p>
          <a:p>
            <a:pPr lvl="1" algn="just"/>
            <a:r>
              <a:rPr lang="en-IN" dirty="0"/>
              <a:t>Patients who so choose and when appropriate, would have access to AYUSH care providers based on documented and validated local, home and community based practices. </a:t>
            </a:r>
          </a:p>
          <a:p>
            <a:pPr lvl="1" algn="just"/>
            <a:r>
              <a:rPr lang="en-IN" dirty="0"/>
              <a:t>These systems among other things, would also have Government support in research and supervision to develop and enrich their contribution to meeting the national health goals and objectives through integrative practices.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solidFill>
                  <a:srgbClr val="FF0000"/>
                </a:solidFill>
              </a:rPr>
              <a:t>Decentralization</a:t>
            </a:r>
          </a:p>
          <a:p>
            <a:pPr algn="just"/>
            <a:r>
              <a:rPr lang="en-IN" dirty="0"/>
              <a:t>Decentralisation of decision making to a level as is consistent with practical considerations and institutional capacity. Community participation in health planning processes, to be promoted side by side.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solidFill>
                  <a:srgbClr val="FF0000"/>
                </a:solidFill>
              </a:rPr>
              <a:t>Dynamism And Adaptiveness</a:t>
            </a:r>
          </a:p>
          <a:p>
            <a:pPr algn="just"/>
            <a:r>
              <a:rPr lang="en-IN" dirty="0"/>
              <a:t>Constantly improving dynamic organization of health care based on new knowledge and evidence with learning from the communities and from national and international knowledge partners is designed.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944562"/>
          </a:xfrm>
        </p:spPr>
        <p:txBody>
          <a:bodyPr>
            <a:normAutofit fontScale="90000"/>
          </a:bodyPr>
          <a:lstStyle/>
          <a:p>
            <a:pPr algn="l"/>
            <a:br>
              <a:rPr lang="en-IN" sz="3600" b="1" dirty="0">
                <a:solidFill>
                  <a:srgbClr val="FF0000"/>
                </a:solidFill>
              </a:rPr>
            </a:br>
            <a:r>
              <a:rPr lang="en-IN" sz="3600" b="1" dirty="0">
                <a:solidFill>
                  <a:srgbClr val="FF0000"/>
                </a:solidFill>
              </a:rPr>
              <a:t>Goals and objectives are outlined under three broad components:</a:t>
            </a:r>
            <a:br>
              <a:rPr lang="en-IN" dirty="0"/>
            </a:br>
            <a:endParaRPr lang="en-IN" dirty="0"/>
          </a:p>
        </p:txBody>
      </p:sp>
      <p:graphicFrame>
        <p:nvGraphicFramePr>
          <p:cNvPr id="4" name="Content Placeholder 3"/>
          <p:cNvGraphicFramePr>
            <a:graphicFrameLocks noGrp="1"/>
          </p:cNvGraphicFramePr>
          <p:nvPr>
            <p:ph idx="1"/>
          </p:nvPr>
        </p:nvGraphicFramePr>
        <p:xfrm>
          <a:off x="228600" y="13716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715962"/>
          </a:xfrm>
        </p:spPr>
        <p:txBody>
          <a:bodyPr>
            <a:normAutofit fontScale="90000"/>
          </a:bodyPr>
          <a:lstStyle/>
          <a:p>
            <a:br>
              <a:rPr lang="en-IN" b="1" dirty="0">
                <a:solidFill>
                  <a:srgbClr val="FF0000"/>
                </a:solidFill>
              </a:rPr>
            </a:br>
            <a:r>
              <a:rPr lang="en-IN" b="1" dirty="0">
                <a:solidFill>
                  <a:srgbClr val="FF0000"/>
                </a:solidFill>
              </a:rPr>
              <a:t>Goals To Be Achieved</a:t>
            </a:r>
            <a:br>
              <a:rPr lang="en-IN" dirty="0"/>
            </a:br>
            <a:endParaRPr lang="en-IN" dirty="0"/>
          </a:p>
        </p:txBody>
      </p:sp>
      <p:sp>
        <p:nvSpPr>
          <p:cNvPr id="3" name="Content Placeholder 2"/>
          <p:cNvSpPr>
            <a:spLocks noGrp="1"/>
          </p:cNvSpPr>
          <p:nvPr>
            <p:ph idx="1"/>
          </p:nvPr>
        </p:nvSpPr>
        <p:spPr>
          <a:xfrm>
            <a:off x="152400" y="990600"/>
            <a:ext cx="8839200" cy="5638800"/>
          </a:xfrm>
        </p:spPr>
        <p:txBody>
          <a:bodyPr>
            <a:normAutofit lnSpcReduction="10000"/>
          </a:bodyPr>
          <a:lstStyle/>
          <a:p>
            <a:r>
              <a:rPr lang="en-IN" b="1" dirty="0"/>
              <a:t>Increase Life Expectancy </a:t>
            </a:r>
            <a:r>
              <a:rPr lang="en-IN" b="1" dirty="0">
                <a:solidFill>
                  <a:srgbClr val="FF0000"/>
                </a:solidFill>
              </a:rPr>
              <a:t>from 67.5 to 70 by 2025.</a:t>
            </a:r>
          </a:p>
          <a:p>
            <a:pPr>
              <a:buNone/>
            </a:pPr>
            <a:endParaRPr lang="en-IN" b="1" dirty="0"/>
          </a:p>
          <a:p>
            <a:r>
              <a:rPr lang="en-IN" b="1" dirty="0"/>
              <a:t> Establish regular tracking of Disability Adjusted Life Years (DALY) Index as a measure of burden of disease by 2022. </a:t>
            </a:r>
          </a:p>
          <a:p>
            <a:endParaRPr lang="en-IN" b="1" dirty="0"/>
          </a:p>
          <a:p>
            <a:r>
              <a:rPr lang="en-IN" b="1" dirty="0"/>
              <a:t>Reduction of TFR to 2.1 at national and sub-national level by 2025. </a:t>
            </a:r>
          </a:p>
          <a:p>
            <a:endParaRPr lang="en-IN" b="1" dirty="0"/>
          </a:p>
          <a:p>
            <a:r>
              <a:rPr lang="en-IN" b="1" dirty="0"/>
              <a:t>Reduce Under Five Mortality to 23 by 2025 and MMR from current levels to 100 by 2020.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63562"/>
          </a:xfrm>
        </p:spPr>
        <p:txBody>
          <a:bodyPr>
            <a:normAutofit fontScale="90000"/>
          </a:bodyPr>
          <a:lstStyle/>
          <a:p>
            <a:r>
              <a:rPr lang="en-IN" dirty="0"/>
              <a:t>CONTI...</a:t>
            </a:r>
          </a:p>
        </p:txBody>
      </p:sp>
      <p:sp>
        <p:nvSpPr>
          <p:cNvPr id="3" name="Content Placeholder 2"/>
          <p:cNvSpPr>
            <a:spLocks noGrp="1"/>
          </p:cNvSpPr>
          <p:nvPr>
            <p:ph idx="1"/>
          </p:nvPr>
        </p:nvSpPr>
        <p:spPr>
          <a:xfrm>
            <a:off x="304800" y="914400"/>
            <a:ext cx="8458200" cy="5638800"/>
          </a:xfrm>
        </p:spPr>
        <p:txBody>
          <a:bodyPr>
            <a:normAutofit/>
          </a:bodyPr>
          <a:lstStyle/>
          <a:p>
            <a:r>
              <a:rPr lang="en-IN" b="1" dirty="0"/>
              <a:t>Reduce infant mortality rate to 28 by 2019.</a:t>
            </a:r>
          </a:p>
          <a:p>
            <a:r>
              <a:rPr lang="en-IN" b="1" dirty="0"/>
              <a:t>Reduce neo-natal mortality to 16 and still birth rate to ‘single </a:t>
            </a:r>
            <a:r>
              <a:rPr lang="en-IN" b="1" dirty="0" err="1"/>
              <a:t>digit’by</a:t>
            </a:r>
            <a:r>
              <a:rPr lang="en-IN" b="1" dirty="0"/>
              <a:t> 2025.</a:t>
            </a:r>
          </a:p>
          <a:p>
            <a:r>
              <a:rPr lang="en-IN" b="1" dirty="0"/>
              <a:t>Achieve and maintain elimination status of Leprosy by 2018. Kala-</a:t>
            </a:r>
            <a:r>
              <a:rPr lang="en-IN" b="1" dirty="0" err="1"/>
              <a:t>Azar</a:t>
            </a:r>
            <a:r>
              <a:rPr lang="en-IN" b="1" dirty="0"/>
              <a:t> by 2017 and Lymphatic </a:t>
            </a:r>
            <a:r>
              <a:rPr lang="en-IN" b="1" dirty="0" err="1"/>
              <a:t>Filariasis</a:t>
            </a:r>
            <a:r>
              <a:rPr lang="en-IN" b="1" dirty="0"/>
              <a:t> in endemic pockets by 2017.</a:t>
            </a:r>
          </a:p>
          <a:p>
            <a:r>
              <a:rPr lang="en-IN" b="1" dirty="0"/>
              <a:t>Achieve global target of 2020 which is also termed as target of 90:90:90, for HIV/AIDS.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a:bodyPr>
          <a:lstStyle/>
          <a:p>
            <a:r>
              <a:rPr lang="en-IN" b="1" dirty="0"/>
              <a:t>CONTI....</a:t>
            </a:r>
          </a:p>
          <a:p>
            <a:endParaRPr lang="en-IN" b="1" dirty="0"/>
          </a:p>
          <a:p>
            <a:r>
              <a:rPr lang="en-IN" b="1" dirty="0"/>
              <a:t>To achieve and maintain a cure rate of &gt;85% in new sputum positive patients for TB and reduce incidence of new cases, to reach elimination status by 2025.</a:t>
            </a:r>
          </a:p>
          <a:p>
            <a:r>
              <a:rPr lang="en-IN" b="1" dirty="0"/>
              <a:t>To reduce the prevalence of blindness to 0.25/ 1000 by 2025.</a:t>
            </a:r>
          </a:p>
          <a:p>
            <a:r>
              <a:rPr lang="en-IN" b="1" dirty="0"/>
              <a:t>To reduce premature mortality from cardiovascular diseases, cancer, diabetes or chronic respiratory diseases by 25% by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a:t>
            </a:r>
          </a:p>
        </p:txBody>
      </p:sp>
      <p:sp>
        <p:nvSpPr>
          <p:cNvPr id="3" name="Content Placeholder 2"/>
          <p:cNvSpPr>
            <a:spLocks noGrp="1"/>
          </p:cNvSpPr>
          <p:nvPr>
            <p:ph idx="1"/>
          </p:nvPr>
        </p:nvSpPr>
        <p:spPr>
          <a:xfrm>
            <a:off x="228600" y="1219200"/>
            <a:ext cx="8686800" cy="5334000"/>
          </a:xfrm>
        </p:spPr>
        <p:txBody>
          <a:bodyPr>
            <a:normAutofit/>
          </a:bodyPr>
          <a:lstStyle/>
          <a:p>
            <a:pPr algn="just"/>
            <a:r>
              <a:rPr lang="en-IN" dirty="0"/>
              <a:t>A health policy generally describes fundamental principles regarding which health providers are expected to make value decisions." </a:t>
            </a:r>
          </a:p>
          <a:p>
            <a:pPr algn="just"/>
            <a:r>
              <a:rPr lang="en-IN" dirty="0">
                <a:solidFill>
                  <a:srgbClr val="7030A0"/>
                </a:solidFill>
              </a:rPr>
              <a:t>Health Policy provides a broad framework of decisions</a:t>
            </a:r>
            <a:r>
              <a:rPr lang="en-IN" dirty="0"/>
              <a:t> for guiding health actions that are useful to its community in improving their health, reducing the gap between the health status of haves and have- not and ultimately contributes to the quality of life.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324600"/>
          </a:xfrm>
        </p:spPr>
        <p:txBody>
          <a:bodyPr>
            <a:normAutofit fontScale="92500" lnSpcReduction="20000"/>
          </a:bodyPr>
          <a:lstStyle/>
          <a:p>
            <a:r>
              <a:rPr lang="en-IN" dirty="0"/>
              <a:t>CONTI...........</a:t>
            </a:r>
          </a:p>
          <a:p>
            <a:endParaRPr lang="en-IN" dirty="0"/>
          </a:p>
          <a:p>
            <a:r>
              <a:rPr lang="en-IN" b="1" dirty="0"/>
              <a:t>Increase utilization of public health facilities by 50% from current levels by 2025.</a:t>
            </a:r>
          </a:p>
          <a:p>
            <a:r>
              <a:rPr lang="en-IN" b="1" dirty="0"/>
              <a:t>Antenatal care coverage to be sustained above 90% and skilled attendance at birth above 90% by 2025. </a:t>
            </a:r>
          </a:p>
          <a:p>
            <a:r>
              <a:rPr lang="en-IN" b="1" dirty="0"/>
              <a:t>More than 90% of the newborn are fully immunized by one year of age by 2025.</a:t>
            </a:r>
          </a:p>
          <a:p>
            <a:r>
              <a:rPr lang="en-IN" b="1" dirty="0"/>
              <a:t>Meet need of family planning above 90% at national and sub national level by 2025.</a:t>
            </a:r>
          </a:p>
          <a:p>
            <a:r>
              <a:rPr lang="en-IN" b="1" dirty="0"/>
              <a:t>80% of known hypertensive and diabetic individuals at household level maintain ‘controlled disease </a:t>
            </a:r>
            <a:r>
              <a:rPr lang="en-IN" b="1" dirty="0" err="1"/>
              <a:t>status’by</a:t>
            </a:r>
            <a:r>
              <a:rPr lang="en-IN" b="1" dirty="0"/>
              <a:t> 2025.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CONTI...</a:t>
            </a:r>
          </a:p>
        </p:txBody>
      </p:sp>
      <p:sp>
        <p:nvSpPr>
          <p:cNvPr id="3" name="Content Placeholder 2"/>
          <p:cNvSpPr>
            <a:spLocks noGrp="1"/>
          </p:cNvSpPr>
          <p:nvPr>
            <p:ph idx="1"/>
          </p:nvPr>
        </p:nvSpPr>
        <p:spPr/>
        <p:txBody>
          <a:bodyPr>
            <a:normAutofit lnSpcReduction="10000"/>
          </a:bodyPr>
          <a:lstStyle/>
          <a:p>
            <a:r>
              <a:rPr lang="en-IN" dirty="0"/>
              <a:t>Relative reduction in prevalence of current tobacco use by 15% by 2020 and 30% by 2025.</a:t>
            </a:r>
          </a:p>
          <a:p>
            <a:r>
              <a:rPr lang="en-IN" dirty="0"/>
              <a:t>40% Reduction in prevalence of stunting of under-five children by 2025.</a:t>
            </a:r>
          </a:p>
          <a:p>
            <a:r>
              <a:rPr lang="en-IN" dirty="0"/>
              <a:t>Safe water and sanitation to all by 2020 (</a:t>
            </a:r>
            <a:r>
              <a:rPr lang="en-IN" dirty="0" err="1"/>
              <a:t>Swachh</a:t>
            </a:r>
            <a:r>
              <a:rPr lang="en-IN" dirty="0"/>
              <a:t> Bharat Mission).</a:t>
            </a:r>
          </a:p>
          <a:p>
            <a:r>
              <a:rPr lang="en-IN" dirty="0"/>
              <a:t>Reduction of occupational injury by half from current levels of 334 per </a:t>
            </a:r>
            <a:r>
              <a:rPr lang="en-IN" dirty="0" err="1"/>
              <a:t>lac</a:t>
            </a:r>
            <a:r>
              <a:rPr lang="en-IN" dirty="0"/>
              <a:t> agricultural workers by 2020.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CONTI......</a:t>
            </a:r>
          </a:p>
        </p:txBody>
      </p:sp>
      <p:sp>
        <p:nvSpPr>
          <p:cNvPr id="3" name="Content Placeholder 2"/>
          <p:cNvSpPr>
            <a:spLocks noGrp="1"/>
          </p:cNvSpPr>
          <p:nvPr>
            <p:ph idx="1"/>
          </p:nvPr>
        </p:nvSpPr>
        <p:spPr/>
        <p:txBody>
          <a:bodyPr>
            <a:normAutofit fontScale="92500"/>
          </a:bodyPr>
          <a:lstStyle/>
          <a:p>
            <a:r>
              <a:rPr lang="en-IN" dirty="0"/>
              <a:t>Increase health expenditure by Government from the existing 1.15%(GDP) to 2.5 %(GDP) by 2025.</a:t>
            </a:r>
          </a:p>
          <a:p>
            <a:r>
              <a:rPr lang="en-IN" dirty="0"/>
              <a:t>Increase State sector health spending, to &gt; 8% of their budget by 2020. </a:t>
            </a:r>
          </a:p>
          <a:p>
            <a:r>
              <a:rPr lang="en-IN" dirty="0"/>
              <a:t>Decrease in proportion of households facing catastrophic health expenditure from the current levels by 25%, by 2025.</a:t>
            </a:r>
          </a:p>
          <a:p>
            <a:r>
              <a:rPr lang="en-IN" dirty="0"/>
              <a:t>Ensure availability of paramedics and doctors as per IPHS norm in high priority districts by 2020.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CONTI...</a:t>
            </a:r>
          </a:p>
        </p:txBody>
      </p:sp>
      <p:sp>
        <p:nvSpPr>
          <p:cNvPr id="3" name="Content Placeholder 2"/>
          <p:cNvSpPr>
            <a:spLocks noGrp="1"/>
          </p:cNvSpPr>
          <p:nvPr>
            <p:ph idx="1"/>
          </p:nvPr>
        </p:nvSpPr>
        <p:spPr/>
        <p:txBody>
          <a:bodyPr>
            <a:normAutofit fontScale="92500" lnSpcReduction="10000"/>
          </a:bodyPr>
          <a:lstStyle/>
          <a:p>
            <a:r>
              <a:rPr lang="en-IN" dirty="0"/>
              <a:t>Establish primary and secondary care facility in high priority districts by 2025. </a:t>
            </a:r>
          </a:p>
          <a:p>
            <a:r>
              <a:rPr lang="en-IN" dirty="0"/>
              <a:t>Ensure district-level electronic database of information on health system components by 2020.</a:t>
            </a:r>
          </a:p>
          <a:p>
            <a:r>
              <a:rPr lang="en-IN" dirty="0"/>
              <a:t>Strengthen the health surveillance system by 2020. </a:t>
            </a:r>
          </a:p>
          <a:p>
            <a:r>
              <a:rPr lang="en-IN" dirty="0"/>
              <a:t>Establish federated integrated health information architecture, Health Information Exchanges and National Health Information Network by 2025.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a:solidFill>
                  <a:srgbClr val="FF0000"/>
                </a:solidFill>
              </a:rPr>
              <a:t>Policy Thrust </a:t>
            </a:r>
          </a:p>
        </p:txBody>
      </p:sp>
      <p:sp>
        <p:nvSpPr>
          <p:cNvPr id="3" name="Content Placeholder 2"/>
          <p:cNvSpPr>
            <a:spLocks noGrp="1"/>
          </p:cNvSpPr>
          <p:nvPr>
            <p:ph idx="1"/>
          </p:nvPr>
        </p:nvSpPr>
        <p:spPr>
          <a:xfrm>
            <a:off x="457200" y="1600200"/>
            <a:ext cx="8458200" cy="4953000"/>
          </a:xfrm>
        </p:spPr>
        <p:txBody>
          <a:bodyPr>
            <a:normAutofit lnSpcReduction="10000"/>
          </a:bodyPr>
          <a:lstStyle/>
          <a:p>
            <a:r>
              <a:rPr lang="en-IN" dirty="0">
                <a:solidFill>
                  <a:srgbClr val="FF0000"/>
                </a:solidFill>
              </a:rPr>
              <a:t>Ensuring Adequate Investment</a:t>
            </a:r>
          </a:p>
          <a:p>
            <a:r>
              <a:rPr lang="en-IN" dirty="0"/>
              <a:t> The policy proposes a potentially achievable target of raising public health expenditure to 2.5% of the GDP in a time bound manner. </a:t>
            </a:r>
          </a:p>
          <a:p>
            <a:r>
              <a:rPr lang="en-IN" dirty="0"/>
              <a:t>It envisages that the resource allocation to States will be linked with State development indicators, absorptive capacity and financial indicators. </a:t>
            </a:r>
          </a:p>
          <a:p>
            <a:r>
              <a:rPr lang="en-IN" dirty="0"/>
              <a:t>General taxation will remain the predominant means for financing care.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solidFill>
                  <a:srgbClr val="FF0000"/>
                </a:solidFill>
              </a:rPr>
              <a:t>Preventive and </a:t>
            </a:r>
            <a:r>
              <a:rPr lang="en-IN" dirty="0" err="1">
                <a:solidFill>
                  <a:srgbClr val="FF0000"/>
                </a:solidFill>
              </a:rPr>
              <a:t>Promotive</a:t>
            </a:r>
            <a:r>
              <a:rPr lang="en-IN" dirty="0">
                <a:solidFill>
                  <a:srgbClr val="FF0000"/>
                </a:solidFill>
              </a:rPr>
              <a:t> Health:</a:t>
            </a:r>
          </a:p>
          <a:p>
            <a:r>
              <a:rPr lang="en-IN" dirty="0"/>
              <a:t>The policy articulates to institutionalize inter-</a:t>
            </a:r>
            <a:r>
              <a:rPr lang="en-IN" dirty="0" err="1"/>
              <a:t>sectoral</a:t>
            </a:r>
            <a:r>
              <a:rPr lang="en-IN" dirty="0"/>
              <a:t> coordination at national and sub-national levels to optimize health outcomes, through constitution of bodies that have representation from relevant non-health ministries.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2087562"/>
          </a:xfrm>
        </p:spPr>
        <p:txBody>
          <a:bodyPr>
            <a:normAutofit fontScale="90000"/>
          </a:bodyPr>
          <a:lstStyle/>
          <a:p>
            <a:r>
              <a:rPr lang="en-IN" sz="3600" b="1" dirty="0">
                <a:solidFill>
                  <a:srgbClr val="FF0000"/>
                </a:solidFill>
              </a:rPr>
              <a:t>The Policy Identifies Coordinated Action On Seven Priority Areas For Improving The Environment For Health</a:t>
            </a:r>
            <a:br>
              <a:rPr lang="en-IN" dirty="0"/>
            </a:br>
            <a:endParaRPr lang="en-IN" dirty="0"/>
          </a:p>
        </p:txBody>
      </p:sp>
      <p:sp>
        <p:nvSpPr>
          <p:cNvPr id="3" name="Content Placeholder 2"/>
          <p:cNvSpPr>
            <a:spLocks noGrp="1"/>
          </p:cNvSpPr>
          <p:nvPr>
            <p:ph idx="1"/>
          </p:nvPr>
        </p:nvSpPr>
        <p:spPr>
          <a:xfrm>
            <a:off x="228600" y="1752600"/>
            <a:ext cx="8763000" cy="4953000"/>
          </a:xfrm>
        </p:spPr>
        <p:txBody>
          <a:bodyPr>
            <a:normAutofit lnSpcReduction="10000"/>
          </a:bodyPr>
          <a:lstStyle/>
          <a:p>
            <a:r>
              <a:rPr lang="en-IN" dirty="0"/>
              <a:t>The </a:t>
            </a:r>
            <a:r>
              <a:rPr lang="en-IN" dirty="0" err="1"/>
              <a:t>Swachh</a:t>
            </a:r>
            <a:r>
              <a:rPr lang="en-IN" dirty="0"/>
              <a:t> Bharat </a:t>
            </a:r>
            <a:r>
              <a:rPr lang="en-IN" dirty="0" err="1"/>
              <a:t>Abhiyan</a:t>
            </a:r>
            <a:r>
              <a:rPr lang="en-IN" dirty="0"/>
              <a:t> </a:t>
            </a:r>
          </a:p>
          <a:p>
            <a:r>
              <a:rPr lang="en-IN" dirty="0"/>
              <a:t>Balanced, healthy diets and regular exercises. </a:t>
            </a:r>
          </a:p>
          <a:p>
            <a:r>
              <a:rPr lang="en-IN" dirty="0"/>
              <a:t>Addressing tobacco, alcohol and substance abuse </a:t>
            </a:r>
          </a:p>
          <a:p>
            <a:r>
              <a:rPr lang="en-IN" dirty="0" err="1"/>
              <a:t>Yatri</a:t>
            </a:r>
            <a:r>
              <a:rPr lang="en-IN" dirty="0"/>
              <a:t>  </a:t>
            </a:r>
            <a:r>
              <a:rPr lang="en-IN" dirty="0" err="1"/>
              <a:t>Suraksha</a:t>
            </a:r>
            <a:r>
              <a:rPr lang="en-IN" dirty="0"/>
              <a:t> – preventing deaths due to rail and road traffic accidents </a:t>
            </a:r>
          </a:p>
          <a:p>
            <a:r>
              <a:rPr lang="en-IN" dirty="0" err="1"/>
              <a:t>Nirbhaya</a:t>
            </a:r>
            <a:r>
              <a:rPr lang="en-IN" dirty="0"/>
              <a:t> </a:t>
            </a:r>
            <a:r>
              <a:rPr lang="en-IN" dirty="0" err="1"/>
              <a:t>Nari</a:t>
            </a:r>
            <a:r>
              <a:rPr lang="en-IN" dirty="0"/>
              <a:t> –action against gender violence </a:t>
            </a:r>
          </a:p>
          <a:p>
            <a:r>
              <a:rPr lang="en-IN" dirty="0"/>
              <a:t>Reduced stress and improved safety in the work place </a:t>
            </a:r>
          </a:p>
          <a:p>
            <a:r>
              <a:rPr lang="en-IN" dirty="0"/>
              <a:t>Reducing indoor and outdoor air pollution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0000"/>
                </a:solidFill>
              </a:rPr>
              <a:t>Organization of Public Health Care Delivery: </a:t>
            </a:r>
          </a:p>
        </p:txBody>
      </p:sp>
      <p:sp>
        <p:nvSpPr>
          <p:cNvPr id="3" name="Content Placeholder 2"/>
          <p:cNvSpPr>
            <a:spLocks noGrp="1"/>
          </p:cNvSpPr>
          <p:nvPr>
            <p:ph idx="1"/>
          </p:nvPr>
        </p:nvSpPr>
        <p:spPr>
          <a:xfrm>
            <a:off x="228600" y="1447800"/>
            <a:ext cx="8763000" cy="5105400"/>
          </a:xfrm>
        </p:spPr>
        <p:txBody>
          <a:bodyPr>
            <a:normAutofit fontScale="92500"/>
          </a:bodyPr>
          <a:lstStyle/>
          <a:p>
            <a:r>
              <a:rPr lang="en-IN" dirty="0">
                <a:solidFill>
                  <a:srgbClr val="002060"/>
                </a:solidFill>
              </a:rPr>
              <a:t>The seven key policy shifts in organizing health care services are: </a:t>
            </a:r>
          </a:p>
          <a:p>
            <a:r>
              <a:rPr lang="en-IN" dirty="0"/>
              <a:t>1. In primary care from selective care to assured comprehensive care with linkages to referral hospitals.</a:t>
            </a:r>
          </a:p>
          <a:p>
            <a:r>
              <a:rPr lang="en-IN" dirty="0"/>
              <a:t>2. In secondary and tertiary care from an input oriented to an output based strategic purchasing .</a:t>
            </a:r>
          </a:p>
          <a:p>
            <a:r>
              <a:rPr lang="en-IN" dirty="0"/>
              <a:t>3. In public hospitals from user fees &amp; cost recovery to assured free drugs, diagnostic and emergency services to all.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rmAutofit/>
          </a:bodyPr>
          <a:lstStyle/>
          <a:p>
            <a:pPr algn="just"/>
            <a:r>
              <a:rPr lang="en-IN" dirty="0"/>
              <a:t>CONTI............</a:t>
            </a:r>
          </a:p>
          <a:p>
            <a:pPr algn="just"/>
            <a:endParaRPr lang="en-IN" dirty="0"/>
          </a:p>
          <a:p>
            <a:pPr algn="just"/>
            <a:r>
              <a:rPr lang="en-IN" dirty="0"/>
              <a:t>4. In infrastructure and human resource development from normative approach to targeted approach to reach under-serviced area.</a:t>
            </a:r>
          </a:p>
          <a:p>
            <a:pPr algn="just"/>
            <a:r>
              <a:rPr lang="en-IN" dirty="0"/>
              <a:t>5. In urban health from token interventions to on-scale assured interventions, to organize Primary Health Care delivery and referral support for urban poor. Collaboration with other sectors to address wider determinants of urban health is advocated.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dirty="0"/>
              <a:t>6. In National Health Programmes integration with health systems for programme effectiveness and in turn contributing to strengthening of health systems for efficiency.</a:t>
            </a:r>
          </a:p>
          <a:p>
            <a:pPr algn="just"/>
            <a:r>
              <a:rPr lang="en-IN" dirty="0"/>
              <a:t>7. In AYUSH services from stand-alone to a three dimensional mainstreaming.</a:t>
            </a: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4525963"/>
          </a:xfrm>
        </p:spPr>
        <p:txBody>
          <a:bodyPr>
            <a:normAutofit fontScale="92500"/>
          </a:bodyPr>
          <a:lstStyle/>
          <a:p>
            <a:r>
              <a:rPr lang="en-IN" dirty="0"/>
              <a:t>The National Health Policy of </a:t>
            </a:r>
            <a:r>
              <a:rPr lang="en-IN" b="1" dirty="0">
                <a:solidFill>
                  <a:srgbClr val="7030A0"/>
                </a:solidFill>
              </a:rPr>
              <a:t>1983</a:t>
            </a:r>
            <a:r>
              <a:rPr lang="en-IN" dirty="0">
                <a:solidFill>
                  <a:srgbClr val="7030A0"/>
                </a:solidFill>
              </a:rPr>
              <a:t> </a:t>
            </a:r>
            <a:r>
              <a:rPr lang="en-IN" dirty="0"/>
              <a:t>and the National Health Policy of </a:t>
            </a:r>
            <a:r>
              <a:rPr lang="en-IN" b="1" dirty="0">
                <a:solidFill>
                  <a:srgbClr val="7030A0"/>
                </a:solidFill>
              </a:rPr>
              <a:t>2002</a:t>
            </a:r>
            <a:r>
              <a:rPr lang="en-IN" dirty="0"/>
              <a:t> have served well in guiding the approach for the health sector in the Five-Year Plans. Now 14 years after the last health policy, a new is introduced.</a:t>
            </a:r>
          </a:p>
          <a:p>
            <a:r>
              <a:rPr lang="en-IN" dirty="0"/>
              <a:t>The </a:t>
            </a:r>
            <a:r>
              <a:rPr lang="en-IN" b="1" dirty="0">
                <a:solidFill>
                  <a:srgbClr val="7030A0"/>
                </a:solidFill>
              </a:rPr>
              <a:t>primary aim </a:t>
            </a:r>
            <a:r>
              <a:rPr lang="en-IN" dirty="0"/>
              <a:t>of the National Health Policy, 2017</a:t>
            </a:r>
            <a:r>
              <a:rPr lang="en-IN" b="1" dirty="0">
                <a:solidFill>
                  <a:srgbClr val="7030A0"/>
                </a:solidFill>
              </a:rPr>
              <a:t>, is to inform, clarify, strengthen and prioritize the role of the Government in shaping health systems in all its dimensions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z="7200" dirty="0">
                <a:solidFill>
                  <a:srgbClr val="FF0000"/>
                </a:solidFill>
              </a:rPr>
              <a:t>NATIONAL  HEALTH PROGRAMMES</a:t>
            </a:r>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0"/>
          <a:ext cx="8763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chemeClr val="accent2"/>
                </a:solidFill>
              </a:rPr>
              <a:t>RMNCH+A services</a:t>
            </a:r>
            <a:br>
              <a:rPr lang="en-IN" b="1" dirty="0">
                <a:solidFill>
                  <a:schemeClr val="accent2"/>
                </a:solidFill>
              </a:rPr>
            </a:br>
            <a:endParaRPr lang="en-IN" b="1" dirty="0">
              <a:solidFill>
                <a:schemeClr val="accent2"/>
              </a:solidFill>
            </a:endParaRPr>
          </a:p>
        </p:txBody>
      </p:sp>
      <p:sp>
        <p:nvSpPr>
          <p:cNvPr id="3" name="Content Placeholder 2"/>
          <p:cNvSpPr>
            <a:spLocks noGrp="1"/>
          </p:cNvSpPr>
          <p:nvPr>
            <p:ph idx="1"/>
          </p:nvPr>
        </p:nvSpPr>
        <p:spPr/>
        <p:txBody>
          <a:bodyPr/>
          <a:lstStyle/>
          <a:p>
            <a:r>
              <a:rPr lang="en-IN" dirty="0"/>
              <a:t>This policy aspires to elicit developmental action of all sectors to support Maternal and Child survival. The policy strongly recommends strengthening of general health systems to prevent and manage maternal complications, to ensure continuity of care and emergency services for maternal health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00B050"/>
                </a:solidFill>
              </a:rPr>
              <a:t>Child and Adolescent Health </a:t>
            </a:r>
            <a:br>
              <a:rPr lang="en-IN" b="1" dirty="0">
                <a:solidFill>
                  <a:srgbClr val="00B050"/>
                </a:solidFill>
              </a:rPr>
            </a:br>
            <a:endParaRPr lang="en-IN"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en-IN" dirty="0"/>
              <a:t>The policy endorses the national consensus on accelerated achievement of neonatal mortality targets and 'single digit' stillbirth rates through improved home based and facility based management of sick newborns .</a:t>
            </a:r>
          </a:p>
          <a:p>
            <a:r>
              <a:rPr lang="en-IN" dirty="0"/>
              <a:t>School health programmes as a major focus area, health and hygiene being made a part of the school curriculum.</a:t>
            </a:r>
          </a:p>
          <a:p>
            <a:r>
              <a:rPr lang="en-IN" dirty="0"/>
              <a:t>It emphasis to the health challenges of adolescents and long term potential of investing in their health care.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r>
              <a:rPr lang="en-IN" b="1" dirty="0"/>
              <a:t>Interventions to Address Malnutrition and Micronutrient Deficiencies</a:t>
            </a:r>
          </a:p>
          <a:p>
            <a:r>
              <a:rPr lang="en-IN" dirty="0"/>
              <a:t>The present efforts of Iron Folic Acid, calcium, supplementation during pregnancy, iodized salt, Zinc and ORS, Vitamin A supplementation, needs to be intensified and increased .</a:t>
            </a:r>
          </a:p>
          <a:p>
            <a:r>
              <a:rPr lang="en-IN" dirty="0"/>
              <a:t>Focus would be on reducing micronutrient malnourishment and augmenting initiatives like micro nutrient supplementation, food fortification, screening for </a:t>
            </a:r>
            <a:r>
              <a:rPr lang="en-IN" dirty="0" err="1"/>
              <a:t>anemia</a:t>
            </a:r>
            <a:r>
              <a:rPr lang="en-IN" dirty="0"/>
              <a:t> and public awareness.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639762"/>
          </a:xfrm>
        </p:spPr>
        <p:txBody>
          <a:bodyPr>
            <a:normAutofit fontScale="90000"/>
          </a:bodyPr>
          <a:lstStyle/>
          <a:p>
            <a:br>
              <a:rPr lang="en-IN" b="1" dirty="0">
                <a:solidFill>
                  <a:srgbClr val="7030A0"/>
                </a:solidFill>
              </a:rPr>
            </a:br>
            <a:r>
              <a:rPr lang="en-IN" b="1" dirty="0">
                <a:solidFill>
                  <a:srgbClr val="7030A0"/>
                </a:solidFill>
              </a:rPr>
              <a:t>Universal Immunization</a:t>
            </a:r>
            <a:br>
              <a:rPr lang="en-IN" b="1" dirty="0">
                <a:solidFill>
                  <a:srgbClr val="7030A0"/>
                </a:solidFill>
              </a:rPr>
            </a:br>
            <a:endParaRPr lang="en-IN" b="1" dirty="0">
              <a:solidFill>
                <a:srgbClr val="7030A0"/>
              </a:solidFill>
            </a:endParaRPr>
          </a:p>
        </p:txBody>
      </p:sp>
      <p:sp>
        <p:nvSpPr>
          <p:cNvPr id="3" name="Content Placeholder 2"/>
          <p:cNvSpPr>
            <a:spLocks noGrp="1"/>
          </p:cNvSpPr>
          <p:nvPr>
            <p:ph idx="1"/>
          </p:nvPr>
        </p:nvSpPr>
        <p:spPr>
          <a:xfrm>
            <a:off x="228600" y="990600"/>
            <a:ext cx="8763000" cy="5638800"/>
          </a:xfrm>
        </p:spPr>
        <p:txBody>
          <a:bodyPr/>
          <a:lstStyle/>
          <a:p>
            <a:r>
              <a:rPr lang="en-IN" dirty="0"/>
              <a:t>Priority would be to improve immunization coverage with quality and safety, improve vaccine security as per National Vaccine Policy 2011 and introduction of newer vaccines based on epidemiological considerations.</a:t>
            </a:r>
          </a:p>
          <a:p>
            <a:r>
              <a:rPr lang="en-IN" dirty="0"/>
              <a:t> The focus will be to build upon the success of </a:t>
            </a:r>
            <a:r>
              <a:rPr lang="en-IN" dirty="0">
                <a:solidFill>
                  <a:srgbClr val="FF0000"/>
                </a:solidFill>
              </a:rPr>
              <a:t>Mission </a:t>
            </a:r>
            <a:r>
              <a:rPr lang="en-IN" dirty="0" err="1">
                <a:solidFill>
                  <a:srgbClr val="FF0000"/>
                </a:solidFill>
              </a:rPr>
              <a:t>Indra</a:t>
            </a:r>
            <a:r>
              <a:rPr lang="en-IN" dirty="0">
                <a:solidFill>
                  <a:srgbClr val="FF0000"/>
                </a:solidFill>
              </a:rPr>
              <a:t> </a:t>
            </a:r>
            <a:r>
              <a:rPr lang="en-IN" dirty="0" err="1">
                <a:solidFill>
                  <a:srgbClr val="FF0000"/>
                </a:solidFill>
              </a:rPr>
              <a:t>dhanush</a:t>
            </a:r>
            <a:r>
              <a:rPr lang="en-IN" dirty="0">
                <a:solidFill>
                  <a:srgbClr val="FF0000"/>
                </a:solidFill>
              </a:rPr>
              <a:t> </a:t>
            </a:r>
            <a:r>
              <a:rPr lang="en-IN" dirty="0"/>
              <a:t>and strengthen it.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Communicable Diseases</a:t>
            </a:r>
            <a:br>
              <a:rPr lang="en-IN" dirty="0"/>
            </a:br>
            <a:endParaRPr lang="en-IN" dirty="0"/>
          </a:p>
        </p:txBody>
      </p:sp>
      <p:sp>
        <p:nvSpPr>
          <p:cNvPr id="3" name="Content Placeholder 2"/>
          <p:cNvSpPr>
            <a:spLocks noGrp="1"/>
          </p:cNvSpPr>
          <p:nvPr>
            <p:ph idx="1"/>
          </p:nvPr>
        </p:nvSpPr>
        <p:spPr>
          <a:xfrm>
            <a:off x="228600" y="838200"/>
            <a:ext cx="8686800" cy="5791200"/>
          </a:xfrm>
        </p:spPr>
        <p:txBody>
          <a:bodyPr>
            <a:normAutofit/>
          </a:bodyPr>
          <a:lstStyle/>
          <a:p>
            <a:r>
              <a:rPr lang="en-IN" dirty="0"/>
              <a:t>The policy recognizes the interrelationship between communicable disease control programmes and public health system strengthening .</a:t>
            </a:r>
          </a:p>
          <a:p>
            <a:r>
              <a:rPr lang="en-IN" dirty="0"/>
              <a:t>It advocates the need for districts to respond to the communicable disease priorities of their locality .</a:t>
            </a:r>
          </a:p>
          <a:p>
            <a:r>
              <a:rPr lang="en-IN" dirty="0"/>
              <a:t>The policy acknowledges HIV and TB co infection and increased incidence of drug resistant tuberculosis as key challenges in control of Tuberculosis.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Non-Communicable Diseases </a:t>
            </a:r>
            <a:br>
              <a:rPr lang="en-IN" dirty="0"/>
            </a:br>
            <a:endParaRPr lang="en-IN" dirty="0"/>
          </a:p>
        </p:txBody>
      </p:sp>
      <p:sp>
        <p:nvSpPr>
          <p:cNvPr id="3" name="Content Placeholder 2"/>
          <p:cNvSpPr>
            <a:spLocks noGrp="1"/>
          </p:cNvSpPr>
          <p:nvPr>
            <p:ph idx="1"/>
          </p:nvPr>
        </p:nvSpPr>
        <p:spPr/>
        <p:txBody>
          <a:bodyPr>
            <a:normAutofit fontScale="85000" lnSpcReduction="10000"/>
          </a:bodyPr>
          <a:lstStyle/>
          <a:p>
            <a:pPr algn="just"/>
            <a:r>
              <a:rPr lang="en-IN" dirty="0"/>
              <a:t>An integrated approach for screening the most prevalent NCDs with secondary prevention would make a significant impact on reduction of morbidity and preventable mortality. </a:t>
            </a:r>
          </a:p>
          <a:p>
            <a:pPr algn="just"/>
            <a:r>
              <a:rPr lang="en-IN" dirty="0"/>
              <a:t>with incorporation into the comprehensive primary health care network with linkages to specialist consultations and follow up at the primary level.</a:t>
            </a:r>
          </a:p>
          <a:p>
            <a:pPr algn="just"/>
            <a:r>
              <a:rPr lang="en-IN" dirty="0"/>
              <a:t>Screening for oral, breast and cervical cancer and Chronic Obstructive Pulmonary Disease will be focused in addition to hypertension and diabetes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Mental Health </a:t>
            </a:r>
            <a:br>
              <a:rPr lang="en-IN" dirty="0"/>
            </a:br>
            <a:endParaRPr lang="en-IN" dirty="0"/>
          </a:p>
        </p:txBody>
      </p:sp>
      <p:sp>
        <p:nvSpPr>
          <p:cNvPr id="3" name="Content Placeholder 2"/>
          <p:cNvSpPr>
            <a:spLocks noGrp="1"/>
          </p:cNvSpPr>
          <p:nvPr>
            <p:ph idx="1"/>
          </p:nvPr>
        </p:nvSpPr>
        <p:spPr/>
        <p:txBody>
          <a:bodyPr>
            <a:normAutofit fontScale="92500" lnSpcReduction="20000"/>
          </a:bodyPr>
          <a:lstStyle/>
          <a:p>
            <a:r>
              <a:rPr lang="en-IN" b="1" dirty="0"/>
              <a:t>This policy will take action on the following fronts :</a:t>
            </a:r>
          </a:p>
          <a:p>
            <a:r>
              <a:rPr lang="en-IN" b="1" dirty="0">
                <a:solidFill>
                  <a:srgbClr val="7030A0"/>
                </a:solidFill>
              </a:rPr>
              <a:t>Increase creation of specialists </a:t>
            </a:r>
            <a:r>
              <a:rPr lang="en-IN" dirty="0"/>
              <a:t>through public financing and develop special rules to give preference to those willing to work in public systems.</a:t>
            </a:r>
          </a:p>
          <a:p>
            <a:r>
              <a:rPr lang="en-IN" b="1" dirty="0">
                <a:solidFill>
                  <a:srgbClr val="7030A0"/>
                </a:solidFill>
              </a:rPr>
              <a:t>Create network of community members </a:t>
            </a:r>
            <a:r>
              <a:rPr lang="en-IN" dirty="0"/>
              <a:t>to provide psycho-social support to strengthen mental health services at primary level facilities.</a:t>
            </a:r>
          </a:p>
          <a:p>
            <a:r>
              <a:rPr lang="en-IN" b="1" dirty="0">
                <a:solidFill>
                  <a:srgbClr val="7030A0"/>
                </a:solidFill>
              </a:rPr>
              <a:t>Leverage digital technology </a:t>
            </a:r>
            <a:r>
              <a:rPr lang="en-IN" dirty="0"/>
              <a:t>in a context where access to qualified psychiatrists is difficult.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Population Stabilization </a:t>
            </a:r>
            <a:br>
              <a:rPr lang="en-IN" dirty="0"/>
            </a:br>
            <a:endParaRPr lang="en-IN" dirty="0"/>
          </a:p>
        </p:txBody>
      </p:sp>
      <p:sp>
        <p:nvSpPr>
          <p:cNvPr id="3" name="Content Placeholder 2"/>
          <p:cNvSpPr>
            <a:spLocks noGrp="1"/>
          </p:cNvSpPr>
          <p:nvPr>
            <p:ph idx="1"/>
          </p:nvPr>
        </p:nvSpPr>
        <p:spPr/>
        <p:txBody>
          <a:bodyPr/>
          <a:lstStyle/>
          <a:p>
            <a:r>
              <a:rPr lang="en-IN" dirty="0"/>
              <a:t>Policy imperative is to move away from camp based services to a situation where these services are available on any day of the week.</a:t>
            </a:r>
          </a:p>
          <a:p>
            <a:r>
              <a:rPr lang="en-IN" dirty="0"/>
              <a:t>And to increase the proportion of male sterilization from less than 5% to at least 30% and if possible much higher.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52400"/>
          <a:ext cx="8763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br>
            <a:r>
              <a:rPr lang="en-IN" dirty="0"/>
              <a:t>Women’s Health &amp; Gender Mainstreaming </a:t>
            </a:r>
            <a:br>
              <a:rPr lang="en-IN" dirty="0"/>
            </a:br>
            <a:endParaRPr lang="en-IN" dirty="0"/>
          </a:p>
        </p:txBody>
      </p:sp>
      <p:sp>
        <p:nvSpPr>
          <p:cNvPr id="3" name="Content Placeholder 2"/>
          <p:cNvSpPr>
            <a:spLocks noGrp="1"/>
          </p:cNvSpPr>
          <p:nvPr>
            <p:ph idx="1"/>
          </p:nvPr>
        </p:nvSpPr>
        <p:spPr/>
        <p:txBody>
          <a:bodyPr/>
          <a:lstStyle/>
          <a:p>
            <a:r>
              <a:rPr lang="en-IN" dirty="0"/>
              <a:t>There will be enhanced provisions for reproductive</a:t>
            </a:r>
          </a:p>
          <a:p>
            <a:r>
              <a:rPr lang="en-IN" dirty="0"/>
              <a:t>morbidities and health needs of women beyond the</a:t>
            </a:r>
          </a:p>
          <a:p>
            <a:r>
              <a:rPr lang="en-IN" dirty="0"/>
              <a:t>reproductive age group (40+).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Gender based violence </a:t>
            </a:r>
            <a:br>
              <a:rPr lang="en-IN" dirty="0"/>
            </a:br>
            <a:endParaRPr lang="en-IN" dirty="0"/>
          </a:p>
        </p:txBody>
      </p:sp>
      <p:sp>
        <p:nvSpPr>
          <p:cNvPr id="3" name="Content Placeholder 2"/>
          <p:cNvSpPr>
            <a:spLocks noGrp="1"/>
          </p:cNvSpPr>
          <p:nvPr>
            <p:ph idx="1"/>
          </p:nvPr>
        </p:nvSpPr>
        <p:spPr/>
        <p:txBody>
          <a:bodyPr/>
          <a:lstStyle/>
          <a:p>
            <a:r>
              <a:rPr lang="en-IN" dirty="0"/>
              <a:t>Women’s access to healthcare needs to be strengthened by making public hospitals more women friendly and ensuring that the staff have orientation to gender –sensitivity issues.</a:t>
            </a:r>
          </a:p>
          <a:p>
            <a:r>
              <a:rPr lang="en-IN" dirty="0"/>
              <a:t>health care to the survivors/ victims need to be provided free and with dignity in the public and private sector.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Supportive Supervision </a:t>
            </a:r>
          </a:p>
          <a:p>
            <a:r>
              <a:rPr lang="en-IN" dirty="0"/>
              <a:t>The policy will support innovative measures such as use of digital tools and HR strategies like using nurse trainers to support field workers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solidFill>
                  <a:srgbClr val="FF0000"/>
                </a:solidFill>
              </a:rPr>
              <a:t>OBJECTIVE: </a:t>
            </a:r>
          </a:p>
          <a:p>
            <a:r>
              <a:rPr lang="en-IN" dirty="0"/>
              <a:t>Improve health status through concerted policy action in all sectors and expand </a:t>
            </a:r>
            <a:r>
              <a:rPr lang="en-IN" dirty="0">
                <a:solidFill>
                  <a:srgbClr val="0070C0"/>
                </a:solidFill>
              </a:rPr>
              <a:t>preventive, </a:t>
            </a:r>
            <a:r>
              <a:rPr lang="en-IN" dirty="0" err="1">
                <a:solidFill>
                  <a:srgbClr val="0070C0"/>
                </a:solidFill>
              </a:rPr>
              <a:t>promotive</a:t>
            </a:r>
            <a:r>
              <a:rPr lang="en-IN" dirty="0">
                <a:solidFill>
                  <a:srgbClr val="0070C0"/>
                </a:solidFill>
              </a:rPr>
              <a:t>, curative, palliative and rehabilitative services </a:t>
            </a:r>
            <a:r>
              <a:rPr lang="en-IN" dirty="0"/>
              <a:t>provided through the public health sector </a:t>
            </a:r>
            <a:r>
              <a:rPr lang="en-IN" dirty="0">
                <a:solidFill>
                  <a:srgbClr val="0070C0"/>
                </a:solidFill>
              </a:rPr>
              <a:t>with focus on quality.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Principles Of The Policy </a:t>
            </a:r>
          </a:p>
        </p:txBody>
      </p:sp>
      <p:sp>
        <p:nvSpPr>
          <p:cNvPr id="3" name="Content Placeholder 2"/>
          <p:cNvSpPr>
            <a:spLocks noGrp="1"/>
          </p:cNvSpPr>
          <p:nvPr>
            <p:ph idx="1"/>
          </p:nvPr>
        </p:nvSpPr>
        <p:spPr/>
        <p:txBody>
          <a:bodyPr>
            <a:normAutofit/>
          </a:bodyPr>
          <a:lstStyle/>
          <a:p>
            <a:r>
              <a:rPr lang="en-IN" b="1" dirty="0">
                <a:solidFill>
                  <a:srgbClr val="FF0000"/>
                </a:solidFill>
              </a:rPr>
              <a:t>Professionalism, Integrity And Ethics</a:t>
            </a:r>
          </a:p>
          <a:p>
            <a:r>
              <a:rPr lang="en-IN" dirty="0"/>
              <a:t>The health policy commits itself to the highest professional standards, integrity and ethics to be maintained in the entire system of health care delivery in the country, supported by a credible, transparent and responsible regulatory environment.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b="1" dirty="0">
                <a:solidFill>
                  <a:srgbClr val="FF0000"/>
                </a:solidFill>
              </a:rPr>
              <a:t>Equity</a:t>
            </a:r>
          </a:p>
          <a:p>
            <a:r>
              <a:rPr lang="en-IN" dirty="0"/>
              <a:t>Reducing inequity would mean affirmative action to reach the poorest.</a:t>
            </a:r>
          </a:p>
          <a:p>
            <a:r>
              <a:rPr lang="en-IN" dirty="0"/>
              <a:t>It would mean minimizing disparity on account of gender, poverty, caste, disability, other forms of social exclusion and geographical barriers.</a:t>
            </a:r>
          </a:p>
          <a:p>
            <a:r>
              <a:rPr lang="en-IN" dirty="0"/>
              <a:t> It would imply greater investments and financial protection for the poor who suffer the largest burden of disease.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b="1" dirty="0">
                <a:solidFill>
                  <a:srgbClr val="FF0000"/>
                </a:solidFill>
              </a:rPr>
              <a:t>Affordability</a:t>
            </a:r>
          </a:p>
          <a:p>
            <a:pPr algn="just"/>
            <a:r>
              <a:rPr lang="en-IN" dirty="0"/>
              <a:t>As costs of care increases, affordability, as distinct from equity, requires emphasis. Catastrophic household health care expenditures defined as health expenditure exceeding 10% of its total monthly consumption expenditure or 40% of its monthly non-food consumption expenditure, are unacceptable.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solidFill>
                  <a:srgbClr val="FF0000"/>
                </a:solidFill>
              </a:rPr>
              <a:t>Universality</a:t>
            </a:r>
          </a:p>
          <a:p>
            <a:pPr algn="just"/>
            <a:r>
              <a:rPr lang="en-IN" dirty="0"/>
              <a:t>Prevention of exclusions on social, economic or on grounds of current health status. In this backdrop, systems and services are envisaged to be designed to cater to the entire population- including special groups.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2208</Words>
  <Application>Microsoft Office PowerPoint</Application>
  <PresentationFormat>On-screen Show (4:3)</PresentationFormat>
  <Paragraphs>170</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Rounded MT Bold</vt:lpstr>
      <vt:lpstr>Calibri</vt:lpstr>
      <vt:lpstr>Office Theme</vt:lpstr>
      <vt:lpstr>NATIONAL HEALTH POLICY 2017</vt:lpstr>
      <vt:lpstr>INTRODUCTION</vt:lpstr>
      <vt:lpstr>PowerPoint Presentation</vt:lpstr>
      <vt:lpstr>PowerPoint Presentation</vt:lpstr>
      <vt:lpstr>PowerPoint Presentation</vt:lpstr>
      <vt:lpstr>Principles Of The Policy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Goals and objectives are outlined under three broad components: </vt:lpstr>
      <vt:lpstr> Goals To Be Achieved </vt:lpstr>
      <vt:lpstr>CONTI...</vt:lpstr>
      <vt:lpstr>PowerPoint Presentation</vt:lpstr>
      <vt:lpstr>PowerPoint Presentation</vt:lpstr>
      <vt:lpstr>CONTI...</vt:lpstr>
      <vt:lpstr>CONTI......</vt:lpstr>
      <vt:lpstr>CONTI...</vt:lpstr>
      <vt:lpstr>Policy Thrust </vt:lpstr>
      <vt:lpstr>PowerPoint Presentation</vt:lpstr>
      <vt:lpstr>The Policy Identifies Coordinated Action On Seven Priority Areas For Improving The Environment For Health </vt:lpstr>
      <vt:lpstr>Organization of Public Health Care Delivery: </vt:lpstr>
      <vt:lpstr>PowerPoint Presentation</vt:lpstr>
      <vt:lpstr>PowerPoint Presentation</vt:lpstr>
      <vt:lpstr>PowerPoint Presentation</vt:lpstr>
      <vt:lpstr>PowerPoint Presentation</vt:lpstr>
      <vt:lpstr>RMNCH+A services </vt:lpstr>
      <vt:lpstr>Child and Adolescent Health  </vt:lpstr>
      <vt:lpstr>PowerPoint Presentation</vt:lpstr>
      <vt:lpstr> Universal Immunization </vt:lpstr>
      <vt:lpstr>Communicable Diseases </vt:lpstr>
      <vt:lpstr>Non-Communicable Diseases  </vt:lpstr>
      <vt:lpstr>Mental Health  </vt:lpstr>
      <vt:lpstr>Population Stabilization  </vt:lpstr>
      <vt:lpstr> Women’s Health &amp; Gender Mainstreaming  </vt:lpstr>
      <vt:lpstr>Gender based violence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HEALTH POLICY 2017</dc:title>
  <dc:creator>krina hun</dc:creator>
  <cp:lastModifiedBy>nileshhimani309@outlook.com</cp:lastModifiedBy>
  <cp:revision>45</cp:revision>
  <dcterms:created xsi:type="dcterms:W3CDTF">2006-08-16T00:00:00Z</dcterms:created>
  <dcterms:modified xsi:type="dcterms:W3CDTF">2020-08-14T09:01:03Z</dcterms:modified>
</cp:coreProperties>
</file>