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sldIdLst>
    <p:sldId id="256" r:id="rId2"/>
    <p:sldId id="257" r:id="rId3"/>
    <p:sldId id="258" r:id="rId4"/>
    <p:sldId id="314" r:id="rId5"/>
    <p:sldId id="259" r:id="rId6"/>
    <p:sldId id="260" r:id="rId7"/>
    <p:sldId id="261" r:id="rId8"/>
    <p:sldId id="262" r:id="rId9"/>
    <p:sldId id="263" r:id="rId10"/>
    <p:sldId id="264" r:id="rId11"/>
    <p:sldId id="265" r:id="rId12"/>
    <p:sldId id="266" r:id="rId13"/>
    <p:sldId id="267" r:id="rId14"/>
    <p:sldId id="268" r:id="rId15"/>
    <p:sldId id="269" r:id="rId16"/>
    <p:sldId id="312" r:id="rId17"/>
    <p:sldId id="271" r:id="rId18"/>
    <p:sldId id="272" r:id="rId19"/>
    <p:sldId id="273" r:id="rId20"/>
    <p:sldId id="313"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30" autoAdjust="0"/>
    <p:restoredTop sz="94660"/>
  </p:normalViewPr>
  <p:slideViewPr>
    <p:cSldViewPr>
      <p:cViewPr varScale="1">
        <p:scale>
          <a:sx n="83" d="100"/>
          <a:sy n="83" d="100"/>
        </p:scale>
        <p:origin x="1498"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8/14/2020</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IN"/>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8/14/2020</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8/14/2020</a:t>
            </a:fld>
            <a:endParaRPr lang="en-US"/>
          </a:p>
        </p:txBody>
      </p:sp>
      <p:sp>
        <p:nvSpPr>
          <p:cNvPr id="27" name="Slide Number Placeholder 26"/>
          <p:cNvSpPr>
            <a:spLocks noGrp="1"/>
          </p:cNvSpPr>
          <p:nvPr>
            <p:ph type="sldNum" sz="quarter" idx="11"/>
          </p:nvPr>
        </p:nvSpPr>
        <p:spPr/>
        <p:txBody>
          <a:bodyPr rtlCol="0"/>
          <a:lstStyle/>
          <a:p>
            <a:pPr marL="25400">
              <a:lnSpc>
                <a:spcPts val="1425"/>
              </a:lnSpc>
            </a:pPr>
            <a:fld id="{81D60167-4931-47E6-BA6A-407CBD079E47}" type="slidenum">
              <a:rPr lang="en-IN" spc="-5" smtClean="0"/>
              <a:pPr marL="25400">
                <a:lnSpc>
                  <a:spcPts val="1425"/>
                </a:lnSpc>
              </a:pPr>
              <a:t>‹#›</a:t>
            </a:fld>
            <a:endParaRPr lang="en-IN" spc="-5" dirty="0"/>
          </a:p>
        </p:txBody>
      </p:sp>
      <p:sp>
        <p:nvSpPr>
          <p:cNvPr id="28" name="Footer Placeholder 27"/>
          <p:cNvSpPr>
            <a:spLocks noGrp="1"/>
          </p:cNvSpPr>
          <p:nvPr>
            <p:ph type="ftr" sz="quarter" idx="12"/>
          </p:nvPr>
        </p:nvSpPr>
        <p:spPr/>
        <p:txBody>
          <a:bodyPr rtlCol="0"/>
          <a:lstStyle/>
          <a:p>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8/14/2020</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IN"/>
          </a:p>
        </p:txBody>
      </p:sp>
      <p:sp>
        <p:nvSpPr>
          <p:cNvPr id="5" name="Slide Number Placeholder 4"/>
          <p:cNvSpPr>
            <a:spLocks noGrp="1"/>
          </p:cNvSpPr>
          <p:nvPr>
            <p:ph type="sldNum" sz="quarter" idx="12"/>
          </p:nvPr>
        </p:nvSpPr>
        <p:spPr>
          <a:xfrm>
            <a:off x="8174736" y="2272"/>
            <a:ext cx="762000" cy="365760"/>
          </a:xfrm>
        </p:spPr>
        <p:txBody>
          <a:body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8/14/2020</a:t>
            </a:fld>
            <a:endParaRPr lang="en-US"/>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8/14/2020</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25400">
              <a:lnSpc>
                <a:spcPts val="1425"/>
              </a:lnSpc>
            </a:pPr>
            <a:fld id="{81D60167-4931-47E6-BA6A-407CBD079E47}" type="slidenum">
              <a:rPr lang="en-IN" spc="-5" smtClean="0"/>
              <a:pPr marL="25400">
                <a:lnSpc>
                  <a:spcPts val="1425"/>
                </a:lnSpc>
              </a:pPr>
              <a:t>‹#›</a:t>
            </a:fld>
            <a:endParaRPr lang="en-IN" spc="-5"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D8BD707-D9CF-40AE-B4C6-C98DA3205C09}" type="datetimeFigureOut">
              <a:rPr lang="en-US" smtClean="0"/>
              <a:pPr/>
              <a:t>8/14/2020</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IN"/>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marL="25400">
              <a:lnSpc>
                <a:spcPts val="1425"/>
              </a:lnSpc>
            </a:pPr>
            <a:fld id="{81D60167-4931-47E6-BA6A-407CBD079E47}" type="slidenum">
              <a:rPr lang="en-IN" spc="-5" smtClean="0"/>
              <a:pPr marL="25400">
                <a:lnSpc>
                  <a:spcPts val="1425"/>
                </a:lnSpc>
              </a:pPr>
              <a:t>‹#›</a:t>
            </a:fld>
            <a:endParaRPr lang="en-IN" spc="-5"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image" Target="../media/image66.pn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nrhm.gov.in/"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nhm.gov.in/" TargetMode="External"/><Relationship Id="rId4" Type="http://schemas.openxmlformats.org/officeDocument/2006/relationships/hyperlink" Target="http://www.upnrhm.gov.i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png"/><Relationship Id="rId21" Type="http://schemas.openxmlformats.org/officeDocument/2006/relationships/image" Target="../media/image26.png"/><Relationship Id="rId34" Type="http://schemas.openxmlformats.org/officeDocument/2006/relationships/image" Target="../media/image39.png"/><Relationship Id="rId42" Type="http://schemas.openxmlformats.org/officeDocument/2006/relationships/image" Target="../media/image47.png"/><Relationship Id="rId47" Type="http://schemas.openxmlformats.org/officeDocument/2006/relationships/image" Target="../media/image52.png"/><Relationship Id="rId7" Type="http://schemas.openxmlformats.org/officeDocument/2006/relationships/image" Target="../media/image12.png"/><Relationship Id="rId2" Type="http://schemas.openxmlformats.org/officeDocument/2006/relationships/image" Target="../media/image7.png"/><Relationship Id="rId16" Type="http://schemas.openxmlformats.org/officeDocument/2006/relationships/image" Target="../media/image21.png"/><Relationship Id="rId29" Type="http://schemas.openxmlformats.org/officeDocument/2006/relationships/image" Target="../media/image34.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45" Type="http://schemas.openxmlformats.org/officeDocument/2006/relationships/image" Target="../media/image50.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49" Type="http://schemas.openxmlformats.org/officeDocument/2006/relationships/image" Target="../media/image54.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4" Type="http://schemas.openxmlformats.org/officeDocument/2006/relationships/image" Target="../media/image49.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43" Type="http://schemas.openxmlformats.org/officeDocument/2006/relationships/image" Target="../media/image48.png"/><Relationship Id="rId48" Type="http://schemas.openxmlformats.org/officeDocument/2006/relationships/image" Target="../media/image53.png"/><Relationship Id="rId8" Type="http://schemas.openxmlformats.org/officeDocument/2006/relationships/image" Target="../media/image13.png"/><Relationship Id="rId3" Type="http://schemas.openxmlformats.org/officeDocument/2006/relationships/image" Target="../media/image8.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 Id="rId46" Type="http://schemas.openxmlformats.org/officeDocument/2006/relationships/image" Target="../media/image51.png"/><Relationship Id="rId20" Type="http://schemas.openxmlformats.org/officeDocument/2006/relationships/image" Target="../media/image25.png"/><Relationship Id="rId41"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5344667"/>
            <a:ext cx="8628888" cy="121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410201" y="4988049"/>
            <a:ext cx="2901442" cy="1095759"/>
          </a:xfrm>
          <a:prstGeom prst="rect">
            <a:avLst/>
          </a:prstGeom>
          <a:blipFill>
            <a:blip r:embed="rId3" cstate="print"/>
            <a:stretch>
              <a:fillRect/>
            </a:stretch>
          </a:blipFill>
        </p:spPr>
        <p:txBody>
          <a:bodyPr wrap="square" lIns="0" tIns="0" rIns="0" bIns="0" rtlCol="0"/>
          <a:lstStyle/>
          <a:p>
            <a:r>
              <a:rPr lang="en-IN" sz="2000" b="1" dirty="0"/>
              <a:t>Mr. Adithya S.</a:t>
            </a:r>
          </a:p>
          <a:p>
            <a:r>
              <a:rPr lang="en-IN" sz="2000" b="1" dirty="0"/>
              <a:t>Associate Professor </a:t>
            </a:r>
          </a:p>
          <a:p>
            <a:r>
              <a:rPr lang="en-IN" sz="2000" b="1" dirty="0"/>
              <a:t>SNC</a:t>
            </a:r>
          </a:p>
        </p:txBody>
      </p:sp>
      <p:sp>
        <p:nvSpPr>
          <p:cNvPr id="9" name="object 9"/>
          <p:cNvSpPr txBox="1"/>
          <p:nvPr/>
        </p:nvSpPr>
        <p:spPr>
          <a:xfrm>
            <a:off x="8786114" y="6518055"/>
            <a:ext cx="139065" cy="19875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1</a:t>
            </a:fld>
            <a:endParaRPr sz="1200">
              <a:latin typeface="Arial"/>
              <a:cs typeface="Arial"/>
            </a:endParaRPr>
          </a:p>
        </p:txBody>
      </p:sp>
      <p:sp>
        <p:nvSpPr>
          <p:cNvPr id="10" name="Title 9"/>
          <p:cNvSpPr>
            <a:spLocks noGrp="1"/>
          </p:cNvSpPr>
          <p:nvPr>
            <p:ph type="ctrTitle"/>
          </p:nvPr>
        </p:nvSpPr>
        <p:spPr>
          <a:xfrm>
            <a:off x="457200" y="2286000"/>
            <a:ext cx="8458200" cy="1470025"/>
          </a:xfrm>
        </p:spPr>
        <p:txBody>
          <a:bodyPr/>
          <a:lstStyle/>
          <a:p>
            <a:r>
              <a:rPr lang="en-US" dirty="0"/>
              <a:t>National </a:t>
            </a:r>
            <a:r>
              <a:rPr lang="en-US" dirty="0" err="1"/>
              <a:t>Rular</a:t>
            </a:r>
            <a:r>
              <a:rPr lang="en-US" dirty="0"/>
              <a:t> Health Mission</a:t>
            </a:r>
            <a:endParaRPr lang="en-IN" dirty="0"/>
          </a:p>
        </p:txBody>
      </p:sp>
      <p:sp>
        <p:nvSpPr>
          <p:cNvPr id="11" name="Subtitle 10"/>
          <p:cNvSpPr>
            <a:spLocks noGrp="1"/>
          </p:cNvSpPr>
          <p:nvPr>
            <p:ph type="subTitle" idx="1"/>
          </p:nvPr>
        </p:nvSpPr>
        <p:spPr/>
        <p:txBody>
          <a:bodyPr/>
          <a:lstStyle/>
          <a:p>
            <a:r>
              <a:rPr lang="en-US" spc="-5" dirty="0">
                <a:cs typeface="Georgia"/>
              </a:rPr>
              <a:t> </a:t>
            </a:r>
            <a:endParaRPr lang="en-IN" dirty="0"/>
          </a:p>
        </p:txBody>
      </p:sp>
      <p:pic>
        <p:nvPicPr>
          <p:cNvPr id="5" name="Picture 4">
            <a:extLst>
              <a:ext uri="{FF2B5EF4-FFF2-40B4-BE49-F238E27FC236}">
                <a16:creationId xmlns:a16="http://schemas.microsoft.com/office/drawing/2014/main" id="{A80BE72C-DA61-4257-9E5D-6E32DE6B84B3}"/>
              </a:ext>
            </a:extLst>
          </p:cNvPr>
          <p:cNvPicPr>
            <a:picLocks noChangeAspect="1"/>
          </p:cNvPicPr>
          <p:nvPr/>
        </p:nvPicPr>
        <p:blipFill>
          <a:blip r:embed="rId4"/>
          <a:stretch>
            <a:fillRect/>
          </a:stretch>
        </p:blipFill>
        <p:spPr>
          <a:xfrm>
            <a:off x="7560246" y="141190"/>
            <a:ext cx="1295400" cy="1295400"/>
          </a:xfrm>
          <a:prstGeom prst="rect">
            <a:avLst/>
          </a:prstGeom>
        </p:spPr>
      </p:pic>
      <p:pic>
        <p:nvPicPr>
          <p:cNvPr id="6" name="Picture 5">
            <a:extLst>
              <a:ext uri="{FF2B5EF4-FFF2-40B4-BE49-F238E27FC236}">
                <a16:creationId xmlns:a16="http://schemas.microsoft.com/office/drawing/2014/main" id="{DBB30DA3-E5D1-4AB9-9C2D-CFF58735F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63219"/>
            <a:ext cx="1217379" cy="12963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00400" y="304800"/>
            <a:ext cx="2667000" cy="1490152"/>
          </a:xfrm>
          <a:prstGeom prst="rect">
            <a:avLst/>
          </a:prstGeom>
        </p:spPr>
        <p:txBody>
          <a:bodyPr vert="horz" wrap="square" lIns="0" tIns="12700" rIns="0" bIns="0" rtlCol="0">
            <a:spAutoFit/>
          </a:bodyPr>
          <a:lstStyle/>
          <a:p>
            <a:pPr marL="12700" algn="ctr">
              <a:spcBef>
                <a:spcPts val="100"/>
              </a:spcBef>
            </a:pPr>
            <a:r>
              <a:rPr lang="en-US" sz="3200" dirty="0">
                <a:solidFill>
                  <a:schemeClr val="tx1"/>
                </a:solidFill>
              </a:rPr>
              <a:t>NRHM </a:t>
            </a:r>
            <a:br>
              <a:rPr lang="en-US" sz="3200" dirty="0">
                <a:solidFill>
                  <a:schemeClr val="tx1"/>
                </a:solidFill>
              </a:rPr>
            </a:br>
            <a:r>
              <a:rPr lang="en-IN" sz="3200" dirty="0">
                <a:solidFill>
                  <a:schemeClr val="tx1"/>
                </a:solidFill>
              </a:rPr>
              <a:t>MAIN APPROACHES</a:t>
            </a:r>
            <a:endParaRPr lang="en-US" sz="3200" dirty="0">
              <a:solidFill>
                <a:schemeClr val="tx1"/>
              </a:solidFill>
            </a:endParaRPr>
          </a:p>
        </p:txBody>
      </p:sp>
      <p:sp>
        <p:nvSpPr>
          <p:cNvPr id="17" name="object 17"/>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10</a:t>
            </a:fld>
            <a:endParaRPr spc="-5" dirty="0"/>
          </a:p>
        </p:txBody>
      </p:sp>
      <p:sp>
        <p:nvSpPr>
          <p:cNvPr id="7" name="object 7"/>
          <p:cNvSpPr/>
          <p:nvPr/>
        </p:nvSpPr>
        <p:spPr>
          <a:xfrm>
            <a:off x="-12191" y="608076"/>
            <a:ext cx="6198108" cy="6111240"/>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505764" y="1061465"/>
            <a:ext cx="1891030" cy="1669688"/>
          </a:xfrm>
          <a:prstGeom prst="rect">
            <a:avLst/>
          </a:prstGeom>
        </p:spPr>
        <p:txBody>
          <a:bodyPr vert="horz" wrap="square" lIns="0" tIns="12700" rIns="0" bIns="0" rtlCol="0">
            <a:spAutoFit/>
          </a:bodyPr>
          <a:lstStyle/>
          <a:p>
            <a:pPr marL="22860">
              <a:lnSpc>
                <a:spcPct val="100000"/>
              </a:lnSpc>
              <a:spcBef>
                <a:spcPts val="100"/>
              </a:spcBef>
            </a:pPr>
            <a:r>
              <a:rPr sz="1800" b="1" spc="-5">
                <a:solidFill>
                  <a:srgbClr val="523127"/>
                </a:solidFill>
                <a:latin typeface="Arial"/>
                <a:cs typeface="Arial"/>
              </a:rPr>
              <a:t>Communi</a:t>
            </a:r>
            <a:r>
              <a:rPr lang="en-US" b="1" spc="-5" dirty="0">
                <a:solidFill>
                  <a:srgbClr val="523127"/>
                </a:solidFill>
                <a:latin typeface="Arial"/>
                <a:cs typeface="Arial"/>
              </a:rPr>
              <a:t>c</a:t>
            </a:r>
            <a:r>
              <a:rPr sz="1800" b="1" spc="-5">
                <a:solidFill>
                  <a:srgbClr val="523127"/>
                </a:solidFill>
                <a:latin typeface="Arial"/>
                <a:cs typeface="Arial"/>
              </a:rPr>
              <a:t>ation</a:t>
            </a:r>
            <a:endParaRPr sz="1800">
              <a:latin typeface="Arial"/>
              <a:cs typeface="Arial"/>
            </a:endParaRPr>
          </a:p>
          <a:p>
            <a:pPr marL="84455" indent="-84455">
              <a:lnSpc>
                <a:spcPct val="100000"/>
              </a:lnSpc>
              <a:spcBef>
                <a:spcPts val="1205"/>
              </a:spcBef>
              <a:buSzPct val="93750"/>
              <a:buChar char="•"/>
              <a:tabLst>
                <a:tab pos="84455" algn="l"/>
              </a:tabLst>
            </a:pPr>
            <a:r>
              <a:rPr sz="1600" spc="-10" dirty="0">
                <a:solidFill>
                  <a:srgbClr val="523127"/>
                </a:solidFill>
                <a:latin typeface="Arial"/>
                <a:cs typeface="Arial"/>
              </a:rPr>
              <a:t>Village </a:t>
            </a:r>
            <a:r>
              <a:rPr sz="1600" spc="-5" dirty="0">
                <a:solidFill>
                  <a:srgbClr val="523127"/>
                </a:solidFill>
                <a:latin typeface="Arial"/>
                <a:cs typeface="Arial"/>
              </a:rPr>
              <a:t>Health</a:t>
            </a:r>
            <a:r>
              <a:rPr sz="1600" spc="-45" dirty="0">
                <a:solidFill>
                  <a:srgbClr val="523127"/>
                </a:solidFill>
                <a:latin typeface="Arial"/>
                <a:cs typeface="Arial"/>
              </a:rPr>
              <a:t> </a:t>
            </a:r>
            <a:r>
              <a:rPr sz="1600" spc="-5" dirty="0">
                <a:solidFill>
                  <a:srgbClr val="523127"/>
                </a:solidFill>
                <a:latin typeface="Arial"/>
                <a:cs typeface="Arial"/>
              </a:rPr>
              <a:t>&amp;</a:t>
            </a:r>
            <a:endParaRPr sz="1600">
              <a:latin typeface="Arial"/>
              <a:cs typeface="Arial"/>
            </a:endParaRPr>
          </a:p>
          <a:p>
            <a:pPr marL="62230" algn="ctr">
              <a:lnSpc>
                <a:spcPct val="100000"/>
              </a:lnSpc>
              <a:spcBef>
                <a:spcPts val="200"/>
              </a:spcBef>
            </a:pPr>
            <a:r>
              <a:rPr sz="1400" dirty="0">
                <a:solidFill>
                  <a:srgbClr val="523127"/>
                </a:solidFill>
                <a:latin typeface="Arial"/>
                <a:cs typeface="Arial"/>
              </a:rPr>
              <a:t>Sanitation</a:t>
            </a:r>
            <a:r>
              <a:rPr sz="1400" spc="-80" dirty="0">
                <a:solidFill>
                  <a:srgbClr val="523127"/>
                </a:solidFill>
                <a:latin typeface="Arial"/>
                <a:cs typeface="Arial"/>
              </a:rPr>
              <a:t> </a:t>
            </a:r>
            <a:r>
              <a:rPr sz="1400" dirty="0">
                <a:solidFill>
                  <a:srgbClr val="523127"/>
                </a:solidFill>
                <a:latin typeface="Arial"/>
                <a:cs typeface="Arial"/>
              </a:rPr>
              <a:t>Committee</a:t>
            </a:r>
            <a:endParaRPr sz="1400">
              <a:latin typeface="Arial"/>
              <a:cs typeface="Arial"/>
            </a:endParaRPr>
          </a:p>
          <a:p>
            <a:pPr marL="129539" indent="-116839">
              <a:lnSpc>
                <a:spcPct val="100000"/>
              </a:lnSpc>
              <a:spcBef>
                <a:spcPts val="45"/>
              </a:spcBef>
              <a:buSzPct val="93750"/>
              <a:buChar char="•"/>
              <a:tabLst>
                <a:tab pos="130175" algn="l"/>
              </a:tabLst>
            </a:pPr>
            <a:r>
              <a:rPr sz="1600" spc="-5" dirty="0">
                <a:solidFill>
                  <a:srgbClr val="523127"/>
                </a:solidFill>
                <a:latin typeface="Arial"/>
                <a:cs typeface="Arial"/>
              </a:rPr>
              <a:t>ASHA</a:t>
            </a:r>
            <a:endParaRPr sz="1600">
              <a:latin typeface="Arial"/>
              <a:cs typeface="Arial"/>
            </a:endParaRPr>
          </a:p>
          <a:p>
            <a:pPr marL="127000" marR="377825" indent="-114300">
              <a:lnSpc>
                <a:spcPct val="100000"/>
              </a:lnSpc>
              <a:buSzPct val="93750"/>
              <a:buChar char="•"/>
              <a:tabLst>
                <a:tab pos="140970" algn="l"/>
              </a:tabLst>
            </a:pPr>
            <a:r>
              <a:rPr sz="1600" spc="-5" dirty="0">
                <a:solidFill>
                  <a:srgbClr val="523127"/>
                </a:solidFill>
                <a:latin typeface="Arial"/>
                <a:cs typeface="Arial"/>
              </a:rPr>
              <a:t>Panchayati</a:t>
            </a:r>
            <a:r>
              <a:rPr sz="1600" spc="-60" dirty="0">
                <a:solidFill>
                  <a:srgbClr val="523127"/>
                </a:solidFill>
                <a:latin typeface="Arial"/>
                <a:cs typeface="Arial"/>
              </a:rPr>
              <a:t> </a:t>
            </a:r>
            <a:r>
              <a:rPr sz="1600" spc="-5">
                <a:solidFill>
                  <a:srgbClr val="523127"/>
                </a:solidFill>
                <a:latin typeface="Arial"/>
                <a:cs typeface="Arial"/>
              </a:rPr>
              <a:t>Raj  </a:t>
            </a:r>
            <a:endParaRPr sz="1600">
              <a:latin typeface="Arial"/>
              <a:cs typeface="Arial"/>
            </a:endParaRPr>
          </a:p>
          <a:p>
            <a:pPr marL="140335" indent="-127635">
              <a:lnSpc>
                <a:spcPct val="100000"/>
              </a:lnSpc>
              <a:buSzPct val="93750"/>
              <a:buChar char="•"/>
              <a:tabLst>
                <a:tab pos="140970" algn="l"/>
              </a:tabLst>
            </a:pPr>
            <a:r>
              <a:rPr sz="1600" spc="-5" dirty="0">
                <a:solidFill>
                  <a:srgbClr val="523127"/>
                </a:solidFill>
                <a:latin typeface="Arial"/>
                <a:cs typeface="Arial"/>
              </a:rPr>
              <a:t>Rogi Kalyan</a:t>
            </a:r>
            <a:r>
              <a:rPr sz="1600" spc="-35" dirty="0">
                <a:solidFill>
                  <a:srgbClr val="523127"/>
                </a:solidFill>
                <a:latin typeface="Arial"/>
                <a:cs typeface="Arial"/>
              </a:rPr>
              <a:t> </a:t>
            </a:r>
            <a:r>
              <a:rPr sz="1600" spc="-5" dirty="0">
                <a:solidFill>
                  <a:srgbClr val="523127"/>
                </a:solidFill>
                <a:latin typeface="Arial"/>
                <a:cs typeface="Arial"/>
              </a:rPr>
              <a:t>Samiti</a:t>
            </a:r>
            <a:endParaRPr sz="1600">
              <a:latin typeface="Arial"/>
              <a:cs typeface="Arial"/>
            </a:endParaRPr>
          </a:p>
        </p:txBody>
      </p:sp>
      <p:sp>
        <p:nvSpPr>
          <p:cNvPr id="9" name="object 9"/>
          <p:cNvSpPr txBox="1"/>
          <p:nvPr/>
        </p:nvSpPr>
        <p:spPr>
          <a:xfrm>
            <a:off x="668223" y="3894835"/>
            <a:ext cx="2093595" cy="2563495"/>
          </a:xfrm>
          <a:prstGeom prst="rect">
            <a:avLst/>
          </a:prstGeom>
        </p:spPr>
        <p:txBody>
          <a:bodyPr vert="horz" wrap="square" lIns="0" tIns="12700" rIns="0" bIns="0" rtlCol="0">
            <a:spAutoFit/>
          </a:bodyPr>
          <a:lstStyle/>
          <a:p>
            <a:pPr marL="241300" marR="5080" indent="-1905" algn="ctr">
              <a:lnSpc>
                <a:spcPct val="100000"/>
              </a:lnSpc>
              <a:spcBef>
                <a:spcPts val="100"/>
              </a:spcBef>
            </a:pPr>
            <a:r>
              <a:rPr sz="1800" b="1" spc="-10" dirty="0">
                <a:solidFill>
                  <a:srgbClr val="523127"/>
                </a:solidFill>
                <a:latin typeface="Arial"/>
                <a:cs typeface="Arial"/>
              </a:rPr>
              <a:t>Improved  </a:t>
            </a:r>
            <a:r>
              <a:rPr sz="1800" b="1" spc="-5" dirty="0">
                <a:solidFill>
                  <a:srgbClr val="523127"/>
                </a:solidFill>
                <a:latin typeface="Arial"/>
                <a:cs typeface="Arial"/>
              </a:rPr>
              <a:t>management  </a:t>
            </a:r>
            <a:r>
              <a:rPr sz="1800" b="1" dirty="0">
                <a:solidFill>
                  <a:srgbClr val="523127"/>
                </a:solidFill>
                <a:latin typeface="Arial"/>
                <a:cs typeface="Arial"/>
              </a:rPr>
              <a:t>through</a:t>
            </a:r>
            <a:r>
              <a:rPr sz="1800" b="1" spc="-90" dirty="0">
                <a:solidFill>
                  <a:srgbClr val="523127"/>
                </a:solidFill>
                <a:latin typeface="Arial"/>
                <a:cs typeface="Arial"/>
              </a:rPr>
              <a:t> </a:t>
            </a:r>
            <a:r>
              <a:rPr sz="1800" b="1" spc="-5" dirty="0">
                <a:solidFill>
                  <a:srgbClr val="523127"/>
                </a:solidFill>
                <a:latin typeface="Arial"/>
                <a:cs typeface="Arial"/>
              </a:rPr>
              <a:t>capacity</a:t>
            </a:r>
            <a:endParaRPr sz="1800">
              <a:latin typeface="Arial"/>
              <a:cs typeface="Arial"/>
            </a:endParaRPr>
          </a:p>
          <a:p>
            <a:pPr marL="85090" indent="-85090">
              <a:lnSpc>
                <a:spcPct val="100000"/>
              </a:lnSpc>
              <a:spcBef>
                <a:spcPts val="1270"/>
              </a:spcBef>
              <a:buSzPct val="93750"/>
              <a:buChar char="•"/>
              <a:tabLst>
                <a:tab pos="85090" algn="l"/>
              </a:tabLst>
            </a:pPr>
            <a:r>
              <a:rPr sz="1600" spc="-5" dirty="0">
                <a:solidFill>
                  <a:srgbClr val="523127"/>
                </a:solidFill>
                <a:latin typeface="Arial"/>
                <a:cs typeface="Arial"/>
              </a:rPr>
              <a:t>DPMU/</a:t>
            </a:r>
            <a:r>
              <a:rPr sz="1600" dirty="0">
                <a:solidFill>
                  <a:srgbClr val="523127"/>
                </a:solidFill>
                <a:latin typeface="Arial"/>
                <a:cs typeface="Arial"/>
              </a:rPr>
              <a:t> </a:t>
            </a:r>
            <a:r>
              <a:rPr sz="1600" spc="-5" dirty="0">
                <a:solidFill>
                  <a:srgbClr val="523127"/>
                </a:solidFill>
                <a:latin typeface="Arial"/>
                <a:cs typeface="Arial"/>
              </a:rPr>
              <a:t>BPMU</a:t>
            </a:r>
            <a:endParaRPr sz="1600">
              <a:latin typeface="Arial"/>
              <a:cs typeface="Arial"/>
            </a:endParaRPr>
          </a:p>
          <a:p>
            <a:pPr marL="127000" marR="280670" indent="-114300">
              <a:lnSpc>
                <a:spcPct val="100000"/>
              </a:lnSpc>
              <a:buChar char="•"/>
              <a:tabLst>
                <a:tab pos="141605" algn="l"/>
              </a:tabLst>
            </a:pPr>
            <a:r>
              <a:rPr sz="1600" spc="-10" dirty="0">
                <a:solidFill>
                  <a:srgbClr val="523127"/>
                </a:solidFill>
                <a:latin typeface="Arial"/>
                <a:cs typeface="Arial"/>
              </a:rPr>
              <a:t>NGOs </a:t>
            </a:r>
            <a:r>
              <a:rPr sz="1600" spc="-5" dirty="0">
                <a:solidFill>
                  <a:srgbClr val="523127"/>
                </a:solidFill>
                <a:latin typeface="Arial"/>
                <a:cs typeface="Arial"/>
              </a:rPr>
              <a:t>for capacity  building</a:t>
            </a:r>
            <a:endParaRPr sz="1600">
              <a:latin typeface="Arial"/>
              <a:cs typeface="Arial"/>
            </a:endParaRPr>
          </a:p>
          <a:p>
            <a:pPr marL="156210" indent="-143510">
              <a:lnSpc>
                <a:spcPct val="100000"/>
              </a:lnSpc>
              <a:spcBef>
                <a:spcPts val="190"/>
              </a:spcBef>
              <a:buSzPct val="112500"/>
              <a:buChar char="•"/>
              <a:tabLst>
                <a:tab pos="156845" algn="l"/>
              </a:tabLst>
            </a:pPr>
            <a:r>
              <a:rPr sz="1600" spc="-10" dirty="0">
                <a:solidFill>
                  <a:srgbClr val="523127"/>
                </a:solidFill>
                <a:latin typeface="Arial"/>
                <a:cs typeface="Arial"/>
              </a:rPr>
              <a:t>NHRC/</a:t>
            </a:r>
            <a:r>
              <a:rPr sz="1600" spc="-85" dirty="0">
                <a:solidFill>
                  <a:srgbClr val="523127"/>
                </a:solidFill>
                <a:latin typeface="Arial"/>
                <a:cs typeface="Arial"/>
              </a:rPr>
              <a:t> </a:t>
            </a:r>
            <a:r>
              <a:rPr sz="1600" spc="-5" dirty="0">
                <a:solidFill>
                  <a:srgbClr val="523127"/>
                </a:solidFill>
                <a:latin typeface="Arial"/>
                <a:cs typeface="Arial"/>
              </a:rPr>
              <a:t>SHRC</a:t>
            </a:r>
            <a:endParaRPr sz="1600">
              <a:latin typeface="Arial"/>
              <a:cs typeface="Arial"/>
            </a:endParaRPr>
          </a:p>
          <a:p>
            <a:pPr marL="93345" indent="-80645">
              <a:lnSpc>
                <a:spcPct val="100000"/>
              </a:lnSpc>
              <a:spcBef>
                <a:spcPts val="40"/>
              </a:spcBef>
              <a:buSzPct val="94444"/>
              <a:buChar char="•"/>
              <a:tabLst>
                <a:tab pos="93980" algn="l"/>
              </a:tabLst>
            </a:pPr>
            <a:r>
              <a:rPr sz="1800" spc="-10" dirty="0">
                <a:solidFill>
                  <a:srgbClr val="523127"/>
                </a:solidFill>
                <a:latin typeface="Arial"/>
                <a:cs typeface="Arial"/>
              </a:rPr>
              <a:t>Continuous</a:t>
            </a:r>
            <a:r>
              <a:rPr sz="1800" spc="10" dirty="0">
                <a:solidFill>
                  <a:srgbClr val="523127"/>
                </a:solidFill>
                <a:latin typeface="Arial"/>
                <a:cs typeface="Arial"/>
              </a:rPr>
              <a:t> </a:t>
            </a:r>
            <a:r>
              <a:rPr sz="1800" spc="-5" dirty="0">
                <a:solidFill>
                  <a:srgbClr val="523127"/>
                </a:solidFill>
                <a:latin typeface="Arial"/>
                <a:cs typeface="Arial"/>
              </a:rPr>
              <a:t>skill</a:t>
            </a:r>
            <a:endParaRPr sz="1800">
              <a:latin typeface="Arial"/>
              <a:cs typeface="Arial"/>
            </a:endParaRPr>
          </a:p>
          <a:p>
            <a:pPr marL="267335">
              <a:lnSpc>
                <a:spcPct val="100000"/>
              </a:lnSpc>
              <a:spcBef>
                <a:spcPts val="5"/>
              </a:spcBef>
            </a:pPr>
            <a:r>
              <a:rPr sz="1800" spc="-5" dirty="0">
                <a:solidFill>
                  <a:srgbClr val="523127"/>
                </a:solidFill>
                <a:latin typeface="Arial"/>
                <a:cs typeface="Arial"/>
              </a:rPr>
              <a:t>development</a:t>
            </a:r>
            <a:endParaRPr sz="1800">
              <a:latin typeface="Arial"/>
              <a:cs typeface="Arial"/>
            </a:endParaRPr>
          </a:p>
        </p:txBody>
      </p:sp>
      <p:sp>
        <p:nvSpPr>
          <p:cNvPr id="10" name="object 10"/>
          <p:cNvSpPr txBox="1"/>
          <p:nvPr/>
        </p:nvSpPr>
        <p:spPr>
          <a:xfrm>
            <a:off x="3454653" y="2029556"/>
            <a:ext cx="2106930" cy="2269490"/>
          </a:xfrm>
          <a:prstGeom prst="rect">
            <a:avLst/>
          </a:prstGeom>
        </p:spPr>
        <p:txBody>
          <a:bodyPr vert="horz" wrap="square" lIns="0" tIns="151765" rIns="0" bIns="0" rtlCol="0">
            <a:spAutoFit/>
          </a:bodyPr>
          <a:lstStyle/>
          <a:p>
            <a:pPr marL="81280">
              <a:lnSpc>
                <a:spcPct val="100000"/>
              </a:lnSpc>
              <a:spcBef>
                <a:spcPts val="1195"/>
              </a:spcBef>
            </a:pPr>
            <a:r>
              <a:rPr sz="1800" b="1" u="heavy" spc="-5" dirty="0">
                <a:solidFill>
                  <a:srgbClr val="523127"/>
                </a:solidFill>
                <a:uFill>
                  <a:solidFill>
                    <a:srgbClr val="523127"/>
                  </a:solidFill>
                </a:uFill>
                <a:latin typeface="Arial"/>
                <a:cs typeface="Arial"/>
              </a:rPr>
              <a:t>Flexible</a:t>
            </a:r>
            <a:r>
              <a:rPr sz="1800" b="1" u="heavy" spc="-45" dirty="0">
                <a:solidFill>
                  <a:srgbClr val="523127"/>
                </a:solidFill>
                <a:uFill>
                  <a:solidFill>
                    <a:srgbClr val="523127"/>
                  </a:solidFill>
                </a:uFill>
                <a:latin typeface="Arial"/>
                <a:cs typeface="Arial"/>
              </a:rPr>
              <a:t> </a:t>
            </a:r>
            <a:r>
              <a:rPr sz="1800" b="1" u="heavy" dirty="0">
                <a:solidFill>
                  <a:srgbClr val="523127"/>
                </a:solidFill>
                <a:uFill>
                  <a:solidFill>
                    <a:srgbClr val="523127"/>
                  </a:solidFill>
                </a:uFill>
                <a:latin typeface="Arial"/>
                <a:cs typeface="Arial"/>
              </a:rPr>
              <a:t>Financing</a:t>
            </a:r>
            <a:endParaRPr sz="1800">
              <a:latin typeface="Arial"/>
              <a:cs typeface="Arial"/>
            </a:endParaRPr>
          </a:p>
          <a:p>
            <a:pPr marL="127000" indent="-114300">
              <a:lnSpc>
                <a:spcPct val="100000"/>
              </a:lnSpc>
              <a:spcBef>
                <a:spcPts val="970"/>
              </a:spcBef>
              <a:buChar char="•"/>
              <a:tabLst>
                <a:tab pos="140970" algn="l"/>
              </a:tabLst>
            </a:pPr>
            <a:r>
              <a:rPr sz="1600" spc="-5" dirty="0">
                <a:solidFill>
                  <a:srgbClr val="523127"/>
                </a:solidFill>
                <a:latin typeface="Arial"/>
                <a:cs typeface="Arial"/>
              </a:rPr>
              <a:t>Untied</a:t>
            </a:r>
            <a:r>
              <a:rPr sz="1600" spc="-10" dirty="0">
                <a:solidFill>
                  <a:srgbClr val="523127"/>
                </a:solidFill>
                <a:latin typeface="Arial"/>
                <a:cs typeface="Arial"/>
              </a:rPr>
              <a:t> </a:t>
            </a:r>
            <a:r>
              <a:rPr sz="1600" spc="-5" dirty="0">
                <a:solidFill>
                  <a:srgbClr val="523127"/>
                </a:solidFill>
                <a:latin typeface="Arial"/>
                <a:cs typeface="Arial"/>
              </a:rPr>
              <a:t>grants</a:t>
            </a:r>
            <a:endParaRPr sz="1600">
              <a:latin typeface="Arial"/>
              <a:cs typeface="Arial"/>
            </a:endParaRPr>
          </a:p>
          <a:p>
            <a:pPr marL="127000" marR="753110" indent="-114300">
              <a:lnSpc>
                <a:spcPct val="100000"/>
              </a:lnSpc>
              <a:buChar char="•"/>
              <a:tabLst>
                <a:tab pos="140970" algn="l"/>
              </a:tabLst>
            </a:pPr>
            <a:r>
              <a:rPr sz="1600" spc="-10" dirty="0">
                <a:solidFill>
                  <a:srgbClr val="523127"/>
                </a:solidFill>
                <a:latin typeface="Arial"/>
                <a:cs typeface="Arial"/>
              </a:rPr>
              <a:t>NGOs </a:t>
            </a:r>
            <a:r>
              <a:rPr sz="1600" spc="-5" dirty="0">
                <a:solidFill>
                  <a:srgbClr val="523127"/>
                </a:solidFill>
                <a:latin typeface="Arial"/>
                <a:cs typeface="Arial"/>
              </a:rPr>
              <a:t>as  imp</a:t>
            </a:r>
            <a:r>
              <a:rPr sz="1600" dirty="0">
                <a:solidFill>
                  <a:srgbClr val="523127"/>
                </a:solidFill>
                <a:latin typeface="Arial"/>
                <a:cs typeface="Arial"/>
              </a:rPr>
              <a:t>l</a:t>
            </a:r>
            <a:r>
              <a:rPr sz="1600" spc="-5" dirty="0">
                <a:solidFill>
                  <a:srgbClr val="523127"/>
                </a:solidFill>
                <a:latin typeface="Arial"/>
                <a:cs typeface="Arial"/>
              </a:rPr>
              <a:t>ementers</a:t>
            </a:r>
            <a:endParaRPr sz="1600">
              <a:latin typeface="Arial"/>
              <a:cs typeface="Arial"/>
            </a:endParaRPr>
          </a:p>
          <a:p>
            <a:pPr marL="127000" indent="-114300">
              <a:lnSpc>
                <a:spcPct val="100000"/>
              </a:lnSpc>
              <a:buChar char="•"/>
              <a:tabLst>
                <a:tab pos="140970" algn="l"/>
              </a:tabLst>
            </a:pPr>
            <a:r>
              <a:rPr sz="1600" spc="-5" dirty="0">
                <a:solidFill>
                  <a:srgbClr val="523127"/>
                </a:solidFill>
                <a:latin typeface="Arial"/>
                <a:cs typeface="Arial"/>
              </a:rPr>
              <a:t>Risk</a:t>
            </a:r>
            <a:r>
              <a:rPr sz="1600" spc="-75" dirty="0">
                <a:solidFill>
                  <a:srgbClr val="523127"/>
                </a:solidFill>
                <a:latin typeface="Arial"/>
                <a:cs typeface="Arial"/>
              </a:rPr>
              <a:t> </a:t>
            </a:r>
            <a:r>
              <a:rPr sz="1600" spc="-5" dirty="0">
                <a:solidFill>
                  <a:srgbClr val="523127"/>
                </a:solidFill>
                <a:latin typeface="Arial"/>
                <a:cs typeface="Arial"/>
              </a:rPr>
              <a:t>Pooling</a:t>
            </a:r>
            <a:endParaRPr sz="1600">
              <a:latin typeface="Arial"/>
              <a:cs typeface="Arial"/>
            </a:endParaRPr>
          </a:p>
          <a:p>
            <a:pPr marL="127000" indent="-114300">
              <a:lnSpc>
                <a:spcPct val="100000"/>
              </a:lnSpc>
              <a:buChar char="•"/>
              <a:tabLst>
                <a:tab pos="140970" algn="l"/>
              </a:tabLst>
            </a:pPr>
            <a:r>
              <a:rPr sz="1600" spc="-5" dirty="0">
                <a:solidFill>
                  <a:srgbClr val="523127"/>
                </a:solidFill>
                <a:latin typeface="Arial"/>
                <a:cs typeface="Arial"/>
              </a:rPr>
              <a:t>Money follows</a:t>
            </a:r>
            <a:r>
              <a:rPr sz="1600" spc="-15" dirty="0">
                <a:solidFill>
                  <a:srgbClr val="523127"/>
                </a:solidFill>
                <a:latin typeface="Arial"/>
                <a:cs typeface="Arial"/>
              </a:rPr>
              <a:t> </a:t>
            </a:r>
            <a:r>
              <a:rPr sz="1600" spc="-5" dirty="0">
                <a:solidFill>
                  <a:srgbClr val="523127"/>
                </a:solidFill>
                <a:latin typeface="Arial"/>
                <a:cs typeface="Arial"/>
              </a:rPr>
              <a:t>patient</a:t>
            </a:r>
            <a:endParaRPr sz="1600">
              <a:latin typeface="Arial"/>
              <a:cs typeface="Arial"/>
            </a:endParaRPr>
          </a:p>
          <a:p>
            <a:pPr marL="127000" marR="251460" indent="-114300">
              <a:lnSpc>
                <a:spcPct val="100000"/>
              </a:lnSpc>
              <a:buChar char="•"/>
              <a:tabLst>
                <a:tab pos="140970" algn="l"/>
              </a:tabLst>
            </a:pPr>
            <a:r>
              <a:rPr sz="1600" spc="-5" dirty="0">
                <a:solidFill>
                  <a:srgbClr val="523127"/>
                </a:solidFill>
                <a:latin typeface="Arial"/>
                <a:cs typeface="Arial"/>
              </a:rPr>
              <a:t>More resources for  more</a:t>
            </a:r>
            <a:r>
              <a:rPr sz="1600" spc="10" dirty="0">
                <a:solidFill>
                  <a:srgbClr val="523127"/>
                </a:solidFill>
                <a:latin typeface="Arial"/>
                <a:cs typeface="Arial"/>
              </a:rPr>
              <a:t> </a:t>
            </a:r>
            <a:r>
              <a:rPr sz="1600" spc="-5" dirty="0">
                <a:solidFill>
                  <a:srgbClr val="523127"/>
                </a:solidFill>
                <a:latin typeface="Arial"/>
                <a:cs typeface="Arial"/>
              </a:rPr>
              <a:t>reforms</a:t>
            </a:r>
            <a:endParaRPr sz="1600">
              <a:latin typeface="Arial"/>
              <a:cs typeface="Arial"/>
            </a:endParaRPr>
          </a:p>
        </p:txBody>
      </p:sp>
      <p:sp>
        <p:nvSpPr>
          <p:cNvPr id="11" name="object 11"/>
          <p:cNvSpPr/>
          <p:nvPr/>
        </p:nvSpPr>
        <p:spPr>
          <a:xfrm>
            <a:off x="6156197" y="621030"/>
            <a:ext cx="2988945" cy="2809240"/>
          </a:xfrm>
          <a:custGeom>
            <a:avLst/>
            <a:gdLst/>
            <a:ahLst/>
            <a:cxnLst/>
            <a:rect l="l" t="t" r="r" b="b"/>
            <a:pathLst>
              <a:path w="2988945" h="2809240">
                <a:moveTo>
                  <a:pt x="1494281" y="0"/>
                </a:moveTo>
                <a:lnTo>
                  <a:pt x="1444958" y="750"/>
                </a:lnTo>
                <a:lnTo>
                  <a:pt x="1396035" y="2987"/>
                </a:lnTo>
                <a:lnTo>
                  <a:pt x="1347535" y="6686"/>
                </a:lnTo>
                <a:lnTo>
                  <a:pt x="1299484" y="11825"/>
                </a:lnTo>
                <a:lnTo>
                  <a:pt x="1251907" y="18381"/>
                </a:lnTo>
                <a:lnTo>
                  <a:pt x="1204827" y="26330"/>
                </a:lnTo>
                <a:lnTo>
                  <a:pt x="1158271" y="35649"/>
                </a:lnTo>
                <a:lnTo>
                  <a:pt x="1112261" y="46315"/>
                </a:lnTo>
                <a:lnTo>
                  <a:pt x="1066823" y="58306"/>
                </a:lnTo>
                <a:lnTo>
                  <a:pt x="1021982" y="71597"/>
                </a:lnTo>
                <a:lnTo>
                  <a:pt x="977761" y="86166"/>
                </a:lnTo>
                <a:lnTo>
                  <a:pt x="934187" y="101989"/>
                </a:lnTo>
                <a:lnTo>
                  <a:pt x="891282" y="119044"/>
                </a:lnTo>
                <a:lnTo>
                  <a:pt x="849073" y="137308"/>
                </a:lnTo>
                <a:lnTo>
                  <a:pt x="807583" y="156756"/>
                </a:lnTo>
                <a:lnTo>
                  <a:pt x="766837" y="177367"/>
                </a:lnTo>
                <a:lnTo>
                  <a:pt x="726860" y="199116"/>
                </a:lnTo>
                <a:lnTo>
                  <a:pt x="687677" y="221981"/>
                </a:lnTo>
                <a:lnTo>
                  <a:pt x="649311" y="245939"/>
                </a:lnTo>
                <a:lnTo>
                  <a:pt x="611788" y="270967"/>
                </a:lnTo>
                <a:lnTo>
                  <a:pt x="575132" y="297040"/>
                </a:lnTo>
                <a:lnTo>
                  <a:pt x="539368" y="324137"/>
                </a:lnTo>
                <a:lnTo>
                  <a:pt x="504521" y="352235"/>
                </a:lnTo>
                <a:lnTo>
                  <a:pt x="470614" y="381309"/>
                </a:lnTo>
                <a:lnTo>
                  <a:pt x="437673" y="411337"/>
                </a:lnTo>
                <a:lnTo>
                  <a:pt x="405723" y="442295"/>
                </a:lnTo>
                <a:lnTo>
                  <a:pt x="374787" y="474161"/>
                </a:lnTo>
                <a:lnTo>
                  <a:pt x="344891" y="506912"/>
                </a:lnTo>
                <a:lnTo>
                  <a:pt x="316059" y="540524"/>
                </a:lnTo>
                <a:lnTo>
                  <a:pt x="288316" y="574974"/>
                </a:lnTo>
                <a:lnTo>
                  <a:pt x="261686" y="610239"/>
                </a:lnTo>
                <a:lnTo>
                  <a:pt x="236194" y="646296"/>
                </a:lnTo>
                <a:lnTo>
                  <a:pt x="211865" y="683122"/>
                </a:lnTo>
                <a:lnTo>
                  <a:pt x="188723" y="720694"/>
                </a:lnTo>
                <a:lnTo>
                  <a:pt x="166793" y="758988"/>
                </a:lnTo>
                <a:lnTo>
                  <a:pt x="146099" y="797981"/>
                </a:lnTo>
                <a:lnTo>
                  <a:pt x="126667" y="837651"/>
                </a:lnTo>
                <a:lnTo>
                  <a:pt x="108520" y="877973"/>
                </a:lnTo>
                <a:lnTo>
                  <a:pt x="91683" y="918926"/>
                </a:lnTo>
                <a:lnTo>
                  <a:pt x="76181" y="960485"/>
                </a:lnTo>
                <a:lnTo>
                  <a:pt x="62039" y="1002628"/>
                </a:lnTo>
                <a:lnTo>
                  <a:pt x="49281" y="1045332"/>
                </a:lnTo>
                <a:lnTo>
                  <a:pt x="37932" y="1088573"/>
                </a:lnTo>
                <a:lnTo>
                  <a:pt x="28016" y="1132329"/>
                </a:lnTo>
                <a:lnTo>
                  <a:pt x="19558" y="1176575"/>
                </a:lnTo>
                <a:lnTo>
                  <a:pt x="12582" y="1221290"/>
                </a:lnTo>
                <a:lnTo>
                  <a:pt x="7114" y="1266449"/>
                </a:lnTo>
                <a:lnTo>
                  <a:pt x="3178" y="1312030"/>
                </a:lnTo>
                <a:lnTo>
                  <a:pt x="798" y="1358010"/>
                </a:lnTo>
                <a:lnTo>
                  <a:pt x="0" y="1404366"/>
                </a:lnTo>
                <a:lnTo>
                  <a:pt x="798" y="1450721"/>
                </a:lnTo>
                <a:lnTo>
                  <a:pt x="3178" y="1496701"/>
                </a:lnTo>
                <a:lnTo>
                  <a:pt x="7114" y="1542282"/>
                </a:lnTo>
                <a:lnTo>
                  <a:pt x="12582" y="1587441"/>
                </a:lnTo>
                <a:lnTo>
                  <a:pt x="19558" y="1632156"/>
                </a:lnTo>
                <a:lnTo>
                  <a:pt x="28016" y="1676402"/>
                </a:lnTo>
                <a:lnTo>
                  <a:pt x="37932" y="1720158"/>
                </a:lnTo>
                <a:lnTo>
                  <a:pt x="49281" y="1763399"/>
                </a:lnTo>
                <a:lnTo>
                  <a:pt x="62039" y="1806103"/>
                </a:lnTo>
                <a:lnTo>
                  <a:pt x="76181" y="1848246"/>
                </a:lnTo>
                <a:lnTo>
                  <a:pt x="91683" y="1889805"/>
                </a:lnTo>
                <a:lnTo>
                  <a:pt x="108520" y="1930758"/>
                </a:lnTo>
                <a:lnTo>
                  <a:pt x="126667" y="1971080"/>
                </a:lnTo>
                <a:lnTo>
                  <a:pt x="146099" y="2010750"/>
                </a:lnTo>
                <a:lnTo>
                  <a:pt x="166793" y="2049743"/>
                </a:lnTo>
                <a:lnTo>
                  <a:pt x="188723" y="2088037"/>
                </a:lnTo>
                <a:lnTo>
                  <a:pt x="211865" y="2125609"/>
                </a:lnTo>
                <a:lnTo>
                  <a:pt x="236194" y="2162435"/>
                </a:lnTo>
                <a:lnTo>
                  <a:pt x="261686" y="2198492"/>
                </a:lnTo>
                <a:lnTo>
                  <a:pt x="288316" y="2233757"/>
                </a:lnTo>
                <a:lnTo>
                  <a:pt x="316059" y="2268207"/>
                </a:lnTo>
                <a:lnTo>
                  <a:pt x="344891" y="2301819"/>
                </a:lnTo>
                <a:lnTo>
                  <a:pt x="374787" y="2334570"/>
                </a:lnTo>
                <a:lnTo>
                  <a:pt x="405723" y="2366436"/>
                </a:lnTo>
                <a:lnTo>
                  <a:pt x="437673" y="2397394"/>
                </a:lnTo>
                <a:lnTo>
                  <a:pt x="470614" y="2427422"/>
                </a:lnTo>
                <a:lnTo>
                  <a:pt x="504521" y="2456496"/>
                </a:lnTo>
                <a:lnTo>
                  <a:pt x="539368" y="2484594"/>
                </a:lnTo>
                <a:lnTo>
                  <a:pt x="575132" y="2511691"/>
                </a:lnTo>
                <a:lnTo>
                  <a:pt x="611788" y="2537764"/>
                </a:lnTo>
                <a:lnTo>
                  <a:pt x="649311" y="2562792"/>
                </a:lnTo>
                <a:lnTo>
                  <a:pt x="687677" y="2586750"/>
                </a:lnTo>
                <a:lnTo>
                  <a:pt x="726860" y="2609615"/>
                </a:lnTo>
                <a:lnTo>
                  <a:pt x="766837" y="2631364"/>
                </a:lnTo>
                <a:lnTo>
                  <a:pt x="807583" y="2651975"/>
                </a:lnTo>
                <a:lnTo>
                  <a:pt x="849073" y="2671423"/>
                </a:lnTo>
                <a:lnTo>
                  <a:pt x="891282" y="2689687"/>
                </a:lnTo>
                <a:lnTo>
                  <a:pt x="934187" y="2706742"/>
                </a:lnTo>
                <a:lnTo>
                  <a:pt x="977761" y="2722565"/>
                </a:lnTo>
                <a:lnTo>
                  <a:pt x="1021982" y="2737134"/>
                </a:lnTo>
                <a:lnTo>
                  <a:pt x="1066823" y="2750425"/>
                </a:lnTo>
                <a:lnTo>
                  <a:pt x="1112261" y="2762416"/>
                </a:lnTo>
                <a:lnTo>
                  <a:pt x="1158271" y="2773082"/>
                </a:lnTo>
                <a:lnTo>
                  <a:pt x="1204827" y="2782401"/>
                </a:lnTo>
                <a:lnTo>
                  <a:pt x="1251907" y="2790350"/>
                </a:lnTo>
                <a:lnTo>
                  <a:pt x="1299484" y="2796906"/>
                </a:lnTo>
                <a:lnTo>
                  <a:pt x="1347535" y="2802045"/>
                </a:lnTo>
                <a:lnTo>
                  <a:pt x="1396035" y="2805744"/>
                </a:lnTo>
                <a:lnTo>
                  <a:pt x="1444958" y="2807981"/>
                </a:lnTo>
                <a:lnTo>
                  <a:pt x="1494281" y="2808732"/>
                </a:lnTo>
                <a:lnTo>
                  <a:pt x="1543605" y="2807981"/>
                </a:lnTo>
                <a:lnTo>
                  <a:pt x="1592528" y="2805744"/>
                </a:lnTo>
                <a:lnTo>
                  <a:pt x="1641028" y="2802045"/>
                </a:lnTo>
                <a:lnTo>
                  <a:pt x="1689079" y="2796906"/>
                </a:lnTo>
                <a:lnTo>
                  <a:pt x="1736656" y="2790350"/>
                </a:lnTo>
                <a:lnTo>
                  <a:pt x="1783736" y="2782401"/>
                </a:lnTo>
                <a:lnTo>
                  <a:pt x="1830292" y="2773082"/>
                </a:lnTo>
                <a:lnTo>
                  <a:pt x="1876302" y="2762416"/>
                </a:lnTo>
                <a:lnTo>
                  <a:pt x="1921740" y="2750425"/>
                </a:lnTo>
                <a:lnTo>
                  <a:pt x="1966581" y="2737134"/>
                </a:lnTo>
                <a:lnTo>
                  <a:pt x="2010802" y="2722565"/>
                </a:lnTo>
                <a:lnTo>
                  <a:pt x="2054376" y="2706742"/>
                </a:lnTo>
                <a:lnTo>
                  <a:pt x="2097281" y="2689687"/>
                </a:lnTo>
                <a:lnTo>
                  <a:pt x="2139490" y="2671423"/>
                </a:lnTo>
                <a:lnTo>
                  <a:pt x="2180980" y="2651975"/>
                </a:lnTo>
                <a:lnTo>
                  <a:pt x="2221726" y="2631364"/>
                </a:lnTo>
                <a:lnTo>
                  <a:pt x="2261703" y="2609615"/>
                </a:lnTo>
                <a:lnTo>
                  <a:pt x="2300886" y="2586750"/>
                </a:lnTo>
                <a:lnTo>
                  <a:pt x="2339252" y="2562792"/>
                </a:lnTo>
                <a:lnTo>
                  <a:pt x="2376775" y="2537764"/>
                </a:lnTo>
                <a:lnTo>
                  <a:pt x="2413431" y="2511691"/>
                </a:lnTo>
                <a:lnTo>
                  <a:pt x="2449195" y="2484594"/>
                </a:lnTo>
                <a:lnTo>
                  <a:pt x="2484042" y="2456496"/>
                </a:lnTo>
                <a:lnTo>
                  <a:pt x="2517949" y="2427422"/>
                </a:lnTo>
                <a:lnTo>
                  <a:pt x="2550890" y="2397394"/>
                </a:lnTo>
                <a:lnTo>
                  <a:pt x="2582840" y="2366436"/>
                </a:lnTo>
                <a:lnTo>
                  <a:pt x="2613776" y="2334570"/>
                </a:lnTo>
                <a:lnTo>
                  <a:pt x="2643672" y="2301819"/>
                </a:lnTo>
                <a:lnTo>
                  <a:pt x="2672504" y="2268207"/>
                </a:lnTo>
                <a:lnTo>
                  <a:pt x="2700247" y="2233757"/>
                </a:lnTo>
                <a:lnTo>
                  <a:pt x="2726877" y="2198492"/>
                </a:lnTo>
                <a:lnTo>
                  <a:pt x="2752369" y="2162435"/>
                </a:lnTo>
                <a:lnTo>
                  <a:pt x="2776698" y="2125609"/>
                </a:lnTo>
                <a:lnTo>
                  <a:pt x="2799840" y="2088037"/>
                </a:lnTo>
                <a:lnTo>
                  <a:pt x="2821770" y="2049743"/>
                </a:lnTo>
                <a:lnTo>
                  <a:pt x="2842464" y="2010750"/>
                </a:lnTo>
                <a:lnTo>
                  <a:pt x="2861896" y="1971080"/>
                </a:lnTo>
                <a:lnTo>
                  <a:pt x="2880043" y="1930758"/>
                </a:lnTo>
                <a:lnTo>
                  <a:pt x="2896880" y="1889805"/>
                </a:lnTo>
                <a:lnTo>
                  <a:pt x="2912382" y="1848246"/>
                </a:lnTo>
                <a:lnTo>
                  <a:pt x="2926524" y="1806103"/>
                </a:lnTo>
                <a:lnTo>
                  <a:pt x="2939282" y="1763399"/>
                </a:lnTo>
                <a:lnTo>
                  <a:pt x="2950631" y="1720158"/>
                </a:lnTo>
                <a:lnTo>
                  <a:pt x="2960547" y="1676402"/>
                </a:lnTo>
                <a:lnTo>
                  <a:pt x="2969005" y="1632156"/>
                </a:lnTo>
                <a:lnTo>
                  <a:pt x="2975981" y="1587441"/>
                </a:lnTo>
                <a:lnTo>
                  <a:pt x="2981449" y="1542282"/>
                </a:lnTo>
                <a:lnTo>
                  <a:pt x="2985385" y="1496701"/>
                </a:lnTo>
                <a:lnTo>
                  <a:pt x="2987765" y="1450721"/>
                </a:lnTo>
                <a:lnTo>
                  <a:pt x="2988563" y="1404366"/>
                </a:lnTo>
                <a:lnTo>
                  <a:pt x="2987765" y="1358010"/>
                </a:lnTo>
                <a:lnTo>
                  <a:pt x="2985385" y="1312030"/>
                </a:lnTo>
                <a:lnTo>
                  <a:pt x="2981449" y="1266449"/>
                </a:lnTo>
                <a:lnTo>
                  <a:pt x="2975981" y="1221290"/>
                </a:lnTo>
                <a:lnTo>
                  <a:pt x="2969005" y="1176575"/>
                </a:lnTo>
                <a:lnTo>
                  <a:pt x="2960547" y="1132329"/>
                </a:lnTo>
                <a:lnTo>
                  <a:pt x="2950631" y="1088573"/>
                </a:lnTo>
                <a:lnTo>
                  <a:pt x="2939282" y="1045332"/>
                </a:lnTo>
                <a:lnTo>
                  <a:pt x="2926524" y="1002628"/>
                </a:lnTo>
                <a:lnTo>
                  <a:pt x="2912382" y="960485"/>
                </a:lnTo>
                <a:lnTo>
                  <a:pt x="2896880" y="918926"/>
                </a:lnTo>
                <a:lnTo>
                  <a:pt x="2880043" y="877973"/>
                </a:lnTo>
                <a:lnTo>
                  <a:pt x="2861896" y="837651"/>
                </a:lnTo>
                <a:lnTo>
                  <a:pt x="2842464" y="797981"/>
                </a:lnTo>
                <a:lnTo>
                  <a:pt x="2821770" y="758988"/>
                </a:lnTo>
                <a:lnTo>
                  <a:pt x="2799840" y="720694"/>
                </a:lnTo>
                <a:lnTo>
                  <a:pt x="2776698" y="683122"/>
                </a:lnTo>
                <a:lnTo>
                  <a:pt x="2752369" y="646296"/>
                </a:lnTo>
                <a:lnTo>
                  <a:pt x="2726877" y="610239"/>
                </a:lnTo>
                <a:lnTo>
                  <a:pt x="2700247" y="574974"/>
                </a:lnTo>
                <a:lnTo>
                  <a:pt x="2672504" y="540524"/>
                </a:lnTo>
                <a:lnTo>
                  <a:pt x="2643672" y="506912"/>
                </a:lnTo>
                <a:lnTo>
                  <a:pt x="2613776" y="474161"/>
                </a:lnTo>
                <a:lnTo>
                  <a:pt x="2582840" y="442295"/>
                </a:lnTo>
                <a:lnTo>
                  <a:pt x="2550890" y="411337"/>
                </a:lnTo>
                <a:lnTo>
                  <a:pt x="2517949" y="381309"/>
                </a:lnTo>
                <a:lnTo>
                  <a:pt x="2484042" y="352235"/>
                </a:lnTo>
                <a:lnTo>
                  <a:pt x="2449195" y="324137"/>
                </a:lnTo>
                <a:lnTo>
                  <a:pt x="2413431" y="297040"/>
                </a:lnTo>
                <a:lnTo>
                  <a:pt x="2376775" y="270967"/>
                </a:lnTo>
                <a:lnTo>
                  <a:pt x="2339252" y="245939"/>
                </a:lnTo>
                <a:lnTo>
                  <a:pt x="2300886" y="221981"/>
                </a:lnTo>
                <a:lnTo>
                  <a:pt x="2261703" y="199116"/>
                </a:lnTo>
                <a:lnTo>
                  <a:pt x="2221726" y="177367"/>
                </a:lnTo>
                <a:lnTo>
                  <a:pt x="2180980" y="156756"/>
                </a:lnTo>
                <a:lnTo>
                  <a:pt x="2139490" y="137308"/>
                </a:lnTo>
                <a:lnTo>
                  <a:pt x="2097281" y="119044"/>
                </a:lnTo>
                <a:lnTo>
                  <a:pt x="2054376" y="101989"/>
                </a:lnTo>
                <a:lnTo>
                  <a:pt x="2010802" y="86166"/>
                </a:lnTo>
                <a:lnTo>
                  <a:pt x="1966581" y="71597"/>
                </a:lnTo>
                <a:lnTo>
                  <a:pt x="1921740" y="58306"/>
                </a:lnTo>
                <a:lnTo>
                  <a:pt x="1876302" y="46315"/>
                </a:lnTo>
                <a:lnTo>
                  <a:pt x="1830292" y="35649"/>
                </a:lnTo>
                <a:lnTo>
                  <a:pt x="1783736" y="26330"/>
                </a:lnTo>
                <a:lnTo>
                  <a:pt x="1736656" y="18381"/>
                </a:lnTo>
                <a:lnTo>
                  <a:pt x="1689079" y="11825"/>
                </a:lnTo>
                <a:lnTo>
                  <a:pt x="1641028" y="6686"/>
                </a:lnTo>
                <a:lnTo>
                  <a:pt x="1592528" y="2987"/>
                </a:lnTo>
                <a:lnTo>
                  <a:pt x="1543605" y="750"/>
                </a:lnTo>
                <a:lnTo>
                  <a:pt x="1494281" y="0"/>
                </a:lnTo>
                <a:close/>
              </a:path>
            </a:pathLst>
          </a:custGeom>
          <a:solidFill>
            <a:srgbClr val="EFA12D"/>
          </a:solidFill>
        </p:spPr>
        <p:txBody>
          <a:bodyPr wrap="square" lIns="0" tIns="0" rIns="0" bIns="0" rtlCol="0"/>
          <a:lstStyle/>
          <a:p>
            <a:endParaRPr/>
          </a:p>
        </p:txBody>
      </p:sp>
      <p:sp>
        <p:nvSpPr>
          <p:cNvPr id="12" name="object 12"/>
          <p:cNvSpPr/>
          <p:nvPr/>
        </p:nvSpPr>
        <p:spPr>
          <a:xfrm>
            <a:off x="6156197" y="621030"/>
            <a:ext cx="2988945" cy="2809240"/>
          </a:xfrm>
          <a:custGeom>
            <a:avLst/>
            <a:gdLst/>
            <a:ahLst/>
            <a:cxnLst/>
            <a:rect l="l" t="t" r="r" b="b"/>
            <a:pathLst>
              <a:path w="2988945" h="2809240">
                <a:moveTo>
                  <a:pt x="0" y="1404366"/>
                </a:moveTo>
                <a:lnTo>
                  <a:pt x="798" y="1358010"/>
                </a:lnTo>
                <a:lnTo>
                  <a:pt x="3178" y="1312030"/>
                </a:lnTo>
                <a:lnTo>
                  <a:pt x="7114" y="1266449"/>
                </a:lnTo>
                <a:lnTo>
                  <a:pt x="12582" y="1221290"/>
                </a:lnTo>
                <a:lnTo>
                  <a:pt x="19558" y="1176575"/>
                </a:lnTo>
                <a:lnTo>
                  <a:pt x="28016" y="1132329"/>
                </a:lnTo>
                <a:lnTo>
                  <a:pt x="37932" y="1088573"/>
                </a:lnTo>
                <a:lnTo>
                  <a:pt x="49281" y="1045332"/>
                </a:lnTo>
                <a:lnTo>
                  <a:pt x="62039" y="1002628"/>
                </a:lnTo>
                <a:lnTo>
                  <a:pt x="76181" y="960485"/>
                </a:lnTo>
                <a:lnTo>
                  <a:pt x="91683" y="918926"/>
                </a:lnTo>
                <a:lnTo>
                  <a:pt x="108520" y="877973"/>
                </a:lnTo>
                <a:lnTo>
                  <a:pt x="126667" y="837651"/>
                </a:lnTo>
                <a:lnTo>
                  <a:pt x="146099" y="797981"/>
                </a:lnTo>
                <a:lnTo>
                  <a:pt x="166793" y="758988"/>
                </a:lnTo>
                <a:lnTo>
                  <a:pt x="188723" y="720694"/>
                </a:lnTo>
                <a:lnTo>
                  <a:pt x="211865" y="683122"/>
                </a:lnTo>
                <a:lnTo>
                  <a:pt x="236194" y="646296"/>
                </a:lnTo>
                <a:lnTo>
                  <a:pt x="261686" y="610239"/>
                </a:lnTo>
                <a:lnTo>
                  <a:pt x="288316" y="574974"/>
                </a:lnTo>
                <a:lnTo>
                  <a:pt x="316059" y="540524"/>
                </a:lnTo>
                <a:lnTo>
                  <a:pt x="344891" y="506912"/>
                </a:lnTo>
                <a:lnTo>
                  <a:pt x="374787" y="474161"/>
                </a:lnTo>
                <a:lnTo>
                  <a:pt x="405723" y="442295"/>
                </a:lnTo>
                <a:lnTo>
                  <a:pt x="437673" y="411337"/>
                </a:lnTo>
                <a:lnTo>
                  <a:pt x="470614" y="381309"/>
                </a:lnTo>
                <a:lnTo>
                  <a:pt x="504521" y="352235"/>
                </a:lnTo>
                <a:lnTo>
                  <a:pt x="539368" y="324137"/>
                </a:lnTo>
                <a:lnTo>
                  <a:pt x="575132" y="297040"/>
                </a:lnTo>
                <a:lnTo>
                  <a:pt x="611788" y="270967"/>
                </a:lnTo>
                <a:lnTo>
                  <a:pt x="649311" y="245939"/>
                </a:lnTo>
                <a:lnTo>
                  <a:pt x="687677" y="221981"/>
                </a:lnTo>
                <a:lnTo>
                  <a:pt x="726860" y="199116"/>
                </a:lnTo>
                <a:lnTo>
                  <a:pt x="766837" y="177367"/>
                </a:lnTo>
                <a:lnTo>
                  <a:pt x="807583" y="156756"/>
                </a:lnTo>
                <a:lnTo>
                  <a:pt x="849073" y="137308"/>
                </a:lnTo>
                <a:lnTo>
                  <a:pt x="891282" y="119044"/>
                </a:lnTo>
                <a:lnTo>
                  <a:pt x="934187" y="101989"/>
                </a:lnTo>
                <a:lnTo>
                  <a:pt x="977761" y="86166"/>
                </a:lnTo>
                <a:lnTo>
                  <a:pt x="1021982" y="71597"/>
                </a:lnTo>
                <a:lnTo>
                  <a:pt x="1066823" y="58306"/>
                </a:lnTo>
                <a:lnTo>
                  <a:pt x="1112261" y="46315"/>
                </a:lnTo>
                <a:lnTo>
                  <a:pt x="1158271" y="35649"/>
                </a:lnTo>
                <a:lnTo>
                  <a:pt x="1204827" y="26330"/>
                </a:lnTo>
                <a:lnTo>
                  <a:pt x="1251907" y="18381"/>
                </a:lnTo>
                <a:lnTo>
                  <a:pt x="1299484" y="11825"/>
                </a:lnTo>
                <a:lnTo>
                  <a:pt x="1347535" y="6686"/>
                </a:lnTo>
                <a:lnTo>
                  <a:pt x="1396035" y="2987"/>
                </a:lnTo>
                <a:lnTo>
                  <a:pt x="1444958" y="750"/>
                </a:lnTo>
                <a:lnTo>
                  <a:pt x="1494281" y="0"/>
                </a:lnTo>
                <a:lnTo>
                  <a:pt x="1543605" y="750"/>
                </a:lnTo>
                <a:lnTo>
                  <a:pt x="1592528" y="2987"/>
                </a:lnTo>
                <a:lnTo>
                  <a:pt x="1641028" y="6686"/>
                </a:lnTo>
                <a:lnTo>
                  <a:pt x="1689079" y="11825"/>
                </a:lnTo>
                <a:lnTo>
                  <a:pt x="1736656" y="18381"/>
                </a:lnTo>
                <a:lnTo>
                  <a:pt x="1783736" y="26330"/>
                </a:lnTo>
                <a:lnTo>
                  <a:pt x="1830292" y="35649"/>
                </a:lnTo>
                <a:lnTo>
                  <a:pt x="1876302" y="46315"/>
                </a:lnTo>
                <a:lnTo>
                  <a:pt x="1921740" y="58306"/>
                </a:lnTo>
                <a:lnTo>
                  <a:pt x="1966581" y="71597"/>
                </a:lnTo>
                <a:lnTo>
                  <a:pt x="2010802" y="86166"/>
                </a:lnTo>
                <a:lnTo>
                  <a:pt x="2054376" y="101989"/>
                </a:lnTo>
                <a:lnTo>
                  <a:pt x="2097281" y="119044"/>
                </a:lnTo>
                <a:lnTo>
                  <a:pt x="2139490" y="137308"/>
                </a:lnTo>
                <a:lnTo>
                  <a:pt x="2180980" y="156756"/>
                </a:lnTo>
                <a:lnTo>
                  <a:pt x="2221726" y="177367"/>
                </a:lnTo>
                <a:lnTo>
                  <a:pt x="2261703" y="199116"/>
                </a:lnTo>
                <a:lnTo>
                  <a:pt x="2300886" y="221981"/>
                </a:lnTo>
                <a:lnTo>
                  <a:pt x="2339252" y="245939"/>
                </a:lnTo>
                <a:lnTo>
                  <a:pt x="2376775" y="270967"/>
                </a:lnTo>
                <a:lnTo>
                  <a:pt x="2413431" y="297040"/>
                </a:lnTo>
                <a:lnTo>
                  <a:pt x="2449195" y="324137"/>
                </a:lnTo>
                <a:lnTo>
                  <a:pt x="2484042" y="352235"/>
                </a:lnTo>
                <a:lnTo>
                  <a:pt x="2517949" y="381309"/>
                </a:lnTo>
                <a:lnTo>
                  <a:pt x="2550890" y="411337"/>
                </a:lnTo>
                <a:lnTo>
                  <a:pt x="2582840" y="442295"/>
                </a:lnTo>
                <a:lnTo>
                  <a:pt x="2613776" y="474161"/>
                </a:lnTo>
                <a:lnTo>
                  <a:pt x="2643672" y="506912"/>
                </a:lnTo>
                <a:lnTo>
                  <a:pt x="2672504" y="540524"/>
                </a:lnTo>
                <a:lnTo>
                  <a:pt x="2700247" y="574974"/>
                </a:lnTo>
                <a:lnTo>
                  <a:pt x="2726877" y="610239"/>
                </a:lnTo>
                <a:lnTo>
                  <a:pt x="2752369" y="646296"/>
                </a:lnTo>
                <a:lnTo>
                  <a:pt x="2776698" y="683122"/>
                </a:lnTo>
                <a:lnTo>
                  <a:pt x="2799840" y="720694"/>
                </a:lnTo>
                <a:lnTo>
                  <a:pt x="2821770" y="758988"/>
                </a:lnTo>
                <a:lnTo>
                  <a:pt x="2842464" y="797981"/>
                </a:lnTo>
                <a:lnTo>
                  <a:pt x="2861896" y="837651"/>
                </a:lnTo>
                <a:lnTo>
                  <a:pt x="2880043" y="877973"/>
                </a:lnTo>
                <a:lnTo>
                  <a:pt x="2896880" y="918926"/>
                </a:lnTo>
                <a:lnTo>
                  <a:pt x="2912382" y="960485"/>
                </a:lnTo>
                <a:lnTo>
                  <a:pt x="2926524" y="1002628"/>
                </a:lnTo>
                <a:lnTo>
                  <a:pt x="2939282" y="1045332"/>
                </a:lnTo>
                <a:lnTo>
                  <a:pt x="2950631" y="1088573"/>
                </a:lnTo>
                <a:lnTo>
                  <a:pt x="2960547" y="1132329"/>
                </a:lnTo>
                <a:lnTo>
                  <a:pt x="2969005" y="1176575"/>
                </a:lnTo>
                <a:lnTo>
                  <a:pt x="2975981" y="1221290"/>
                </a:lnTo>
                <a:lnTo>
                  <a:pt x="2981449" y="1266449"/>
                </a:lnTo>
                <a:lnTo>
                  <a:pt x="2985385" y="1312030"/>
                </a:lnTo>
                <a:lnTo>
                  <a:pt x="2987765" y="1358010"/>
                </a:lnTo>
                <a:lnTo>
                  <a:pt x="2988563" y="1404366"/>
                </a:lnTo>
                <a:lnTo>
                  <a:pt x="2987765" y="1450721"/>
                </a:lnTo>
                <a:lnTo>
                  <a:pt x="2985385" y="1496701"/>
                </a:lnTo>
                <a:lnTo>
                  <a:pt x="2981449" y="1542282"/>
                </a:lnTo>
                <a:lnTo>
                  <a:pt x="2975981" y="1587441"/>
                </a:lnTo>
                <a:lnTo>
                  <a:pt x="2969005" y="1632156"/>
                </a:lnTo>
                <a:lnTo>
                  <a:pt x="2960547" y="1676402"/>
                </a:lnTo>
                <a:lnTo>
                  <a:pt x="2950631" y="1720158"/>
                </a:lnTo>
                <a:lnTo>
                  <a:pt x="2939282" y="1763399"/>
                </a:lnTo>
                <a:lnTo>
                  <a:pt x="2926524" y="1806103"/>
                </a:lnTo>
                <a:lnTo>
                  <a:pt x="2912382" y="1848246"/>
                </a:lnTo>
                <a:lnTo>
                  <a:pt x="2896880" y="1889805"/>
                </a:lnTo>
                <a:lnTo>
                  <a:pt x="2880043" y="1930758"/>
                </a:lnTo>
                <a:lnTo>
                  <a:pt x="2861896" y="1971080"/>
                </a:lnTo>
                <a:lnTo>
                  <a:pt x="2842464" y="2010750"/>
                </a:lnTo>
                <a:lnTo>
                  <a:pt x="2821770" y="2049743"/>
                </a:lnTo>
                <a:lnTo>
                  <a:pt x="2799840" y="2088037"/>
                </a:lnTo>
                <a:lnTo>
                  <a:pt x="2776698" y="2125609"/>
                </a:lnTo>
                <a:lnTo>
                  <a:pt x="2752369" y="2162435"/>
                </a:lnTo>
                <a:lnTo>
                  <a:pt x="2726877" y="2198492"/>
                </a:lnTo>
                <a:lnTo>
                  <a:pt x="2700247" y="2233757"/>
                </a:lnTo>
                <a:lnTo>
                  <a:pt x="2672504" y="2268207"/>
                </a:lnTo>
                <a:lnTo>
                  <a:pt x="2643672" y="2301819"/>
                </a:lnTo>
                <a:lnTo>
                  <a:pt x="2613776" y="2334570"/>
                </a:lnTo>
                <a:lnTo>
                  <a:pt x="2582840" y="2366436"/>
                </a:lnTo>
                <a:lnTo>
                  <a:pt x="2550890" y="2397394"/>
                </a:lnTo>
                <a:lnTo>
                  <a:pt x="2517949" y="2427422"/>
                </a:lnTo>
                <a:lnTo>
                  <a:pt x="2484042" y="2456496"/>
                </a:lnTo>
                <a:lnTo>
                  <a:pt x="2449195" y="2484594"/>
                </a:lnTo>
                <a:lnTo>
                  <a:pt x="2413431" y="2511691"/>
                </a:lnTo>
                <a:lnTo>
                  <a:pt x="2376775" y="2537764"/>
                </a:lnTo>
                <a:lnTo>
                  <a:pt x="2339252" y="2562792"/>
                </a:lnTo>
                <a:lnTo>
                  <a:pt x="2300886" y="2586750"/>
                </a:lnTo>
                <a:lnTo>
                  <a:pt x="2261703" y="2609615"/>
                </a:lnTo>
                <a:lnTo>
                  <a:pt x="2221726" y="2631364"/>
                </a:lnTo>
                <a:lnTo>
                  <a:pt x="2180980" y="2651975"/>
                </a:lnTo>
                <a:lnTo>
                  <a:pt x="2139490" y="2671423"/>
                </a:lnTo>
                <a:lnTo>
                  <a:pt x="2097281" y="2689687"/>
                </a:lnTo>
                <a:lnTo>
                  <a:pt x="2054376" y="2706742"/>
                </a:lnTo>
                <a:lnTo>
                  <a:pt x="2010802" y="2722565"/>
                </a:lnTo>
                <a:lnTo>
                  <a:pt x="1966581" y="2737134"/>
                </a:lnTo>
                <a:lnTo>
                  <a:pt x="1921740" y="2750425"/>
                </a:lnTo>
                <a:lnTo>
                  <a:pt x="1876302" y="2762416"/>
                </a:lnTo>
                <a:lnTo>
                  <a:pt x="1830292" y="2773082"/>
                </a:lnTo>
                <a:lnTo>
                  <a:pt x="1783736" y="2782401"/>
                </a:lnTo>
                <a:lnTo>
                  <a:pt x="1736656" y="2790350"/>
                </a:lnTo>
                <a:lnTo>
                  <a:pt x="1689079" y="2796906"/>
                </a:lnTo>
                <a:lnTo>
                  <a:pt x="1641028" y="2802045"/>
                </a:lnTo>
                <a:lnTo>
                  <a:pt x="1592528" y="2805744"/>
                </a:lnTo>
                <a:lnTo>
                  <a:pt x="1543605" y="2807981"/>
                </a:lnTo>
                <a:lnTo>
                  <a:pt x="1494281" y="2808732"/>
                </a:lnTo>
                <a:lnTo>
                  <a:pt x="1444958" y="2807981"/>
                </a:lnTo>
                <a:lnTo>
                  <a:pt x="1396035" y="2805744"/>
                </a:lnTo>
                <a:lnTo>
                  <a:pt x="1347535" y="2802045"/>
                </a:lnTo>
                <a:lnTo>
                  <a:pt x="1299484" y="2796906"/>
                </a:lnTo>
                <a:lnTo>
                  <a:pt x="1251907" y="2790350"/>
                </a:lnTo>
                <a:lnTo>
                  <a:pt x="1204827" y="2782401"/>
                </a:lnTo>
                <a:lnTo>
                  <a:pt x="1158271" y="2773082"/>
                </a:lnTo>
                <a:lnTo>
                  <a:pt x="1112261" y="2762416"/>
                </a:lnTo>
                <a:lnTo>
                  <a:pt x="1066823" y="2750425"/>
                </a:lnTo>
                <a:lnTo>
                  <a:pt x="1021982" y="2737134"/>
                </a:lnTo>
                <a:lnTo>
                  <a:pt x="977761" y="2722565"/>
                </a:lnTo>
                <a:lnTo>
                  <a:pt x="934187" y="2706742"/>
                </a:lnTo>
                <a:lnTo>
                  <a:pt x="891282" y="2689687"/>
                </a:lnTo>
                <a:lnTo>
                  <a:pt x="849073" y="2671423"/>
                </a:lnTo>
                <a:lnTo>
                  <a:pt x="807583" y="2651975"/>
                </a:lnTo>
                <a:lnTo>
                  <a:pt x="766837" y="2631364"/>
                </a:lnTo>
                <a:lnTo>
                  <a:pt x="726860" y="2609615"/>
                </a:lnTo>
                <a:lnTo>
                  <a:pt x="687677" y="2586750"/>
                </a:lnTo>
                <a:lnTo>
                  <a:pt x="649311" y="2562792"/>
                </a:lnTo>
                <a:lnTo>
                  <a:pt x="611788" y="2537764"/>
                </a:lnTo>
                <a:lnTo>
                  <a:pt x="575132" y="2511691"/>
                </a:lnTo>
                <a:lnTo>
                  <a:pt x="539368" y="2484594"/>
                </a:lnTo>
                <a:lnTo>
                  <a:pt x="504521" y="2456496"/>
                </a:lnTo>
                <a:lnTo>
                  <a:pt x="470614" y="2427422"/>
                </a:lnTo>
                <a:lnTo>
                  <a:pt x="437673" y="2397394"/>
                </a:lnTo>
                <a:lnTo>
                  <a:pt x="405723" y="2366436"/>
                </a:lnTo>
                <a:lnTo>
                  <a:pt x="374787" y="2334570"/>
                </a:lnTo>
                <a:lnTo>
                  <a:pt x="344891" y="2301819"/>
                </a:lnTo>
                <a:lnTo>
                  <a:pt x="316059" y="2268207"/>
                </a:lnTo>
                <a:lnTo>
                  <a:pt x="288316" y="2233757"/>
                </a:lnTo>
                <a:lnTo>
                  <a:pt x="261686" y="2198492"/>
                </a:lnTo>
                <a:lnTo>
                  <a:pt x="236194" y="2162435"/>
                </a:lnTo>
                <a:lnTo>
                  <a:pt x="211865" y="2125609"/>
                </a:lnTo>
                <a:lnTo>
                  <a:pt x="188723" y="2088037"/>
                </a:lnTo>
                <a:lnTo>
                  <a:pt x="166793" y="2049743"/>
                </a:lnTo>
                <a:lnTo>
                  <a:pt x="146099" y="2010750"/>
                </a:lnTo>
                <a:lnTo>
                  <a:pt x="126667" y="1971080"/>
                </a:lnTo>
                <a:lnTo>
                  <a:pt x="108520" y="1930758"/>
                </a:lnTo>
                <a:lnTo>
                  <a:pt x="91683" y="1889805"/>
                </a:lnTo>
                <a:lnTo>
                  <a:pt x="76181" y="1848246"/>
                </a:lnTo>
                <a:lnTo>
                  <a:pt x="62039" y="1806103"/>
                </a:lnTo>
                <a:lnTo>
                  <a:pt x="49281" y="1763399"/>
                </a:lnTo>
                <a:lnTo>
                  <a:pt x="37932" y="1720158"/>
                </a:lnTo>
                <a:lnTo>
                  <a:pt x="28016" y="1676402"/>
                </a:lnTo>
                <a:lnTo>
                  <a:pt x="19558" y="1632156"/>
                </a:lnTo>
                <a:lnTo>
                  <a:pt x="12582" y="1587441"/>
                </a:lnTo>
                <a:lnTo>
                  <a:pt x="7114" y="1542282"/>
                </a:lnTo>
                <a:lnTo>
                  <a:pt x="3178" y="1496701"/>
                </a:lnTo>
                <a:lnTo>
                  <a:pt x="798" y="1450721"/>
                </a:lnTo>
                <a:lnTo>
                  <a:pt x="0" y="1404366"/>
                </a:lnTo>
                <a:close/>
              </a:path>
            </a:pathLst>
          </a:custGeom>
          <a:ln w="25908">
            <a:solidFill>
              <a:srgbClr val="AF761F"/>
            </a:solidFill>
          </a:ln>
        </p:spPr>
        <p:txBody>
          <a:bodyPr wrap="square" lIns="0" tIns="0" rIns="0" bIns="0" rtlCol="0"/>
          <a:lstStyle/>
          <a:p>
            <a:endParaRPr/>
          </a:p>
        </p:txBody>
      </p:sp>
      <p:sp>
        <p:nvSpPr>
          <p:cNvPr id="13" name="object 13"/>
          <p:cNvSpPr txBox="1"/>
          <p:nvPr/>
        </p:nvSpPr>
        <p:spPr>
          <a:xfrm>
            <a:off x="6673342" y="1042542"/>
            <a:ext cx="1929764" cy="1954530"/>
          </a:xfrm>
          <a:prstGeom prst="rect">
            <a:avLst/>
          </a:prstGeom>
        </p:spPr>
        <p:txBody>
          <a:bodyPr vert="horz" wrap="square" lIns="0" tIns="12700" rIns="0" bIns="0" rtlCol="0">
            <a:spAutoFit/>
          </a:bodyPr>
          <a:lstStyle/>
          <a:p>
            <a:pPr marL="62865" marR="5080" indent="-26034">
              <a:lnSpc>
                <a:spcPct val="100000"/>
              </a:lnSpc>
              <a:spcBef>
                <a:spcPts val="100"/>
              </a:spcBef>
            </a:pPr>
            <a:r>
              <a:rPr sz="1800" b="1" u="heavy" dirty="0">
                <a:solidFill>
                  <a:srgbClr val="523127"/>
                </a:solidFill>
                <a:uFill>
                  <a:solidFill>
                    <a:srgbClr val="523127"/>
                  </a:solidFill>
                </a:uFill>
                <a:latin typeface="Arial"/>
                <a:cs typeface="Arial"/>
              </a:rPr>
              <a:t>Monitor</a:t>
            </a:r>
            <a:r>
              <a:rPr sz="1800" b="1" u="heavy" spc="-70" dirty="0">
                <a:solidFill>
                  <a:srgbClr val="523127"/>
                </a:solidFill>
                <a:uFill>
                  <a:solidFill>
                    <a:srgbClr val="523127"/>
                  </a:solidFill>
                </a:uFill>
                <a:latin typeface="Arial"/>
                <a:cs typeface="Arial"/>
              </a:rPr>
              <a:t> </a:t>
            </a:r>
            <a:r>
              <a:rPr sz="1800" b="1" u="heavy" spc="-5" dirty="0">
                <a:solidFill>
                  <a:srgbClr val="523127"/>
                </a:solidFill>
                <a:uFill>
                  <a:solidFill>
                    <a:srgbClr val="523127"/>
                  </a:solidFill>
                </a:uFill>
                <a:latin typeface="Arial"/>
                <a:cs typeface="Arial"/>
              </a:rPr>
              <a:t>progress </a:t>
            </a:r>
            <a:r>
              <a:rPr sz="1800" b="1" spc="-5" dirty="0">
                <a:solidFill>
                  <a:srgbClr val="523127"/>
                </a:solidFill>
                <a:latin typeface="Arial"/>
                <a:cs typeface="Arial"/>
              </a:rPr>
              <a:t> </a:t>
            </a:r>
            <a:r>
              <a:rPr sz="1800" b="1" u="heavy" spc="-5" dirty="0">
                <a:solidFill>
                  <a:srgbClr val="523127"/>
                </a:solidFill>
                <a:uFill>
                  <a:solidFill>
                    <a:srgbClr val="523127"/>
                  </a:solidFill>
                </a:uFill>
                <a:latin typeface="Arial"/>
                <a:cs typeface="Arial"/>
              </a:rPr>
              <a:t>against</a:t>
            </a:r>
            <a:r>
              <a:rPr sz="1800" b="1" u="heavy" spc="-30" dirty="0">
                <a:solidFill>
                  <a:srgbClr val="523127"/>
                </a:solidFill>
                <a:uFill>
                  <a:solidFill>
                    <a:srgbClr val="523127"/>
                  </a:solidFill>
                </a:uFill>
                <a:latin typeface="Arial"/>
                <a:cs typeface="Arial"/>
              </a:rPr>
              <a:t> </a:t>
            </a:r>
            <a:r>
              <a:rPr sz="1800" b="1" u="heavy" spc="-5" dirty="0">
                <a:solidFill>
                  <a:srgbClr val="523127"/>
                </a:solidFill>
                <a:uFill>
                  <a:solidFill>
                    <a:srgbClr val="523127"/>
                  </a:solidFill>
                </a:uFill>
                <a:latin typeface="Arial"/>
                <a:cs typeface="Arial"/>
              </a:rPr>
              <a:t>standard</a:t>
            </a:r>
            <a:endParaRPr sz="1800">
              <a:latin typeface="Arial"/>
              <a:cs typeface="Arial"/>
            </a:endParaRPr>
          </a:p>
          <a:p>
            <a:pPr marL="84455" indent="-84455">
              <a:lnSpc>
                <a:spcPct val="100000"/>
              </a:lnSpc>
              <a:spcBef>
                <a:spcPts val="1265"/>
              </a:spcBef>
              <a:buSzPct val="93750"/>
              <a:buChar char="•"/>
              <a:tabLst>
                <a:tab pos="84455" algn="l"/>
              </a:tabLst>
            </a:pPr>
            <a:r>
              <a:rPr sz="1600" spc="-5" dirty="0">
                <a:solidFill>
                  <a:srgbClr val="523127"/>
                </a:solidFill>
                <a:latin typeface="Arial"/>
                <a:cs typeface="Arial"/>
              </a:rPr>
              <a:t>IPHS</a:t>
            </a:r>
            <a:r>
              <a:rPr sz="1600" spc="-10" dirty="0">
                <a:solidFill>
                  <a:srgbClr val="523127"/>
                </a:solidFill>
                <a:latin typeface="Arial"/>
                <a:cs typeface="Arial"/>
              </a:rPr>
              <a:t> </a:t>
            </a:r>
            <a:r>
              <a:rPr sz="1600" spc="-5" dirty="0">
                <a:solidFill>
                  <a:srgbClr val="523127"/>
                </a:solidFill>
                <a:latin typeface="Arial"/>
                <a:cs typeface="Arial"/>
              </a:rPr>
              <a:t>Standard</a:t>
            </a:r>
            <a:endParaRPr sz="1600">
              <a:latin typeface="Arial"/>
              <a:cs typeface="Arial"/>
            </a:endParaRPr>
          </a:p>
          <a:p>
            <a:pPr marL="198120" indent="-185420">
              <a:lnSpc>
                <a:spcPct val="100000"/>
              </a:lnSpc>
              <a:buSzPct val="93750"/>
              <a:buChar char="•"/>
              <a:tabLst>
                <a:tab pos="198755" algn="l"/>
              </a:tabLst>
            </a:pPr>
            <a:r>
              <a:rPr sz="1600" spc="-5" dirty="0">
                <a:solidFill>
                  <a:srgbClr val="523127"/>
                </a:solidFill>
                <a:latin typeface="Arial"/>
                <a:cs typeface="Arial"/>
              </a:rPr>
              <a:t>Facility</a:t>
            </a:r>
            <a:r>
              <a:rPr sz="1600" spc="-30" dirty="0">
                <a:solidFill>
                  <a:srgbClr val="523127"/>
                </a:solidFill>
                <a:latin typeface="Arial"/>
                <a:cs typeface="Arial"/>
              </a:rPr>
              <a:t> </a:t>
            </a:r>
            <a:r>
              <a:rPr sz="1600" spc="-5" dirty="0">
                <a:solidFill>
                  <a:srgbClr val="523127"/>
                </a:solidFill>
                <a:latin typeface="Arial"/>
                <a:cs typeface="Arial"/>
              </a:rPr>
              <a:t>Surveys</a:t>
            </a:r>
            <a:endParaRPr sz="1600">
              <a:latin typeface="Arial"/>
              <a:cs typeface="Arial"/>
            </a:endParaRPr>
          </a:p>
          <a:p>
            <a:pPr marL="140970" marR="653415" indent="-140970">
              <a:lnSpc>
                <a:spcPct val="100000"/>
              </a:lnSpc>
              <a:buSzPct val="93750"/>
              <a:buChar char="•"/>
              <a:tabLst>
                <a:tab pos="140970" algn="l"/>
              </a:tabLst>
            </a:pPr>
            <a:r>
              <a:rPr sz="1600" spc="-5" dirty="0">
                <a:solidFill>
                  <a:srgbClr val="523127"/>
                </a:solidFill>
                <a:latin typeface="Arial"/>
                <a:cs typeface="Arial"/>
              </a:rPr>
              <a:t>Independent  Monitoring  Committee</a:t>
            </a:r>
            <a:endParaRPr sz="1600">
              <a:latin typeface="Arial"/>
              <a:cs typeface="Arial"/>
            </a:endParaRPr>
          </a:p>
        </p:txBody>
      </p:sp>
      <p:sp>
        <p:nvSpPr>
          <p:cNvPr id="14" name="object 14"/>
          <p:cNvSpPr/>
          <p:nvPr/>
        </p:nvSpPr>
        <p:spPr>
          <a:xfrm>
            <a:off x="5563361" y="3582161"/>
            <a:ext cx="3505200" cy="3124200"/>
          </a:xfrm>
          <a:custGeom>
            <a:avLst/>
            <a:gdLst/>
            <a:ahLst/>
            <a:cxnLst/>
            <a:rect l="l" t="t" r="r" b="b"/>
            <a:pathLst>
              <a:path w="3505200" h="3124200">
                <a:moveTo>
                  <a:pt x="1752599" y="0"/>
                </a:moveTo>
                <a:lnTo>
                  <a:pt x="1701825" y="642"/>
                </a:lnTo>
                <a:lnTo>
                  <a:pt x="1651409" y="2559"/>
                </a:lnTo>
                <a:lnTo>
                  <a:pt x="1601370" y="5733"/>
                </a:lnTo>
                <a:lnTo>
                  <a:pt x="1551728" y="10147"/>
                </a:lnTo>
                <a:lnTo>
                  <a:pt x="1502503" y="15782"/>
                </a:lnTo>
                <a:lnTo>
                  <a:pt x="1453714" y="22623"/>
                </a:lnTo>
                <a:lnTo>
                  <a:pt x="1405381" y="30650"/>
                </a:lnTo>
                <a:lnTo>
                  <a:pt x="1357523" y="39848"/>
                </a:lnTo>
                <a:lnTo>
                  <a:pt x="1310159" y="50198"/>
                </a:lnTo>
                <a:lnTo>
                  <a:pt x="1263309" y="61684"/>
                </a:lnTo>
                <a:lnTo>
                  <a:pt x="1216992" y="74287"/>
                </a:lnTo>
                <a:lnTo>
                  <a:pt x="1171229" y="87991"/>
                </a:lnTo>
                <a:lnTo>
                  <a:pt x="1126038" y="102778"/>
                </a:lnTo>
                <a:lnTo>
                  <a:pt x="1081438" y="118631"/>
                </a:lnTo>
                <a:lnTo>
                  <a:pt x="1037450" y="135533"/>
                </a:lnTo>
                <a:lnTo>
                  <a:pt x="994093" y="153465"/>
                </a:lnTo>
                <a:lnTo>
                  <a:pt x="951387" y="172411"/>
                </a:lnTo>
                <a:lnTo>
                  <a:pt x="909350" y="192353"/>
                </a:lnTo>
                <a:lnTo>
                  <a:pt x="868002" y="213275"/>
                </a:lnTo>
                <a:lnTo>
                  <a:pt x="827363" y="235158"/>
                </a:lnTo>
                <a:lnTo>
                  <a:pt x="787453" y="257985"/>
                </a:lnTo>
                <a:lnTo>
                  <a:pt x="748290" y="281739"/>
                </a:lnTo>
                <a:lnTo>
                  <a:pt x="709894" y="306403"/>
                </a:lnTo>
                <a:lnTo>
                  <a:pt x="672285" y="331958"/>
                </a:lnTo>
                <a:lnTo>
                  <a:pt x="635482" y="358389"/>
                </a:lnTo>
                <a:lnTo>
                  <a:pt x="599505" y="385676"/>
                </a:lnTo>
                <a:lnTo>
                  <a:pt x="564373" y="413804"/>
                </a:lnTo>
                <a:lnTo>
                  <a:pt x="530105" y="442755"/>
                </a:lnTo>
                <a:lnTo>
                  <a:pt x="496722" y="472510"/>
                </a:lnTo>
                <a:lnTo>
                  <a:pt x="464242" y="503054"/>
                </a:lnTo>
                <a:lnTo>
                  <a:pt x="432685" y="534368"/>
                </a:lnTo>
                <a:lnTo>
                  <a:pt x="402071" y="566435"/>
                </a:lnTo>
                <a:lnTo>
                  <a:pt x="372418" y="599239"/>
                </a:lnTo>
                <a:lnTo>
                  <a:pt x="343747" y="632760"/>
                </a:lnTo>
                <a:lnTo>
                  <a:pt x="316077" y="666983"/>
                </a:lnTo>
                <a:lnTo>
                  <a:pt x="289428" y="701889"/>
                </a:lnTo>
                <a:lnTo>
                  <a:pt x="263818" y="737462"/>
                </a:lnTo>
                <a:lnTo>
                  <a:pt x="239267" y="773684"/>
                </a:lnTo>
                <a:lnTo>
                  <a:pt x="215796" y="810537"/>
                </a:lnTo>
                <a:lnTo>
                  <a:pt x="193423" y="848004"/>
                </a:lnTo>
                <a:lnTo>
                  <a:pt x="172168" y="886069"/>
                </a:lnTo>
                <a:lnTo>
                  <a:pt x="152050" y="924712"/>
                </a:lnTo>
                <a:lnTo>
                  <a:pt x="133088" y="963918"/>
                </a:lnTo>
                <a:lnTo>
                  <a:pt x="115303" y="1003669"/>
                </a:lnTo>
                <a:lnTo>
                  <a:pt x="98714" y="1043947"/>
                </a:lnTo>
                <a:lnTo>
                  <a:pt x="83340" y="1084735"/>
                </a:lnTo>
                <a:lnTo>
                  <a:pt x="69201" y="1126016"/>
                </a:lnTo>
                <a:lnTo>
                  <a:pt x="56315" y="1167772"/>
                </a:lnTo>
                <a:lnTo>
                  <a:pt x="44704" y="1209986"/>
                </a:lnTo>
                <a:lnTo>
                  <a:pt x="34385" y="1252641"/>
                </a:lnTo>
                <a:lnTo>
                  <a:pt x="25379" y="1295719"/>
                </a:lnTo>
                <a:lnTo>
                  <a:pt x="17706" y="1339202"/>
                </a:lnTo>
                <a:lnTo>
                  <a:pt x="11383" y="1383074"/>
                </a:lnTo>
                <a:lnTo>
                  <a:pt x="6432" y="1427317"/>
                </a:lnTo>
                <a:lnTo>
                  <a:pt x="2871" y="1471914"/>
                </a:lnTo>
                <a:lnTo>
                  <a:pt x="721" y="1516847"/>
                </a:lnTo>
                <a:lnTo>
                  <a:pt x="0" y="1562100"/>
                </a:lnTo>
                <a:lnTo>
                  <a:pt x="721" y="1607352"/>
                </a:lnTo>
                <a:lnTo>
                  <a:pt x="2871" y="1652286"/>
                </a:lnTo>
                <a:lnTo>
                  <a:pt x="6432" y="1696883"/>
                </a:lnTo>
                <a:lnTo>
                  <a:pt x="11383" y="1741127"/>
                </a:lnTo>
                <a:lnTo>
                  <a:pt x="17706" y="1785000"/>
                </a:lnTo>
                <a:lnTo>
                  <a:pt x="25379" y="1828484"/>
                </a:lnTo>
                <a:lnTo>
                  <a:pt x="34385" y="1871562"/>
                </a:lnTo>
                <a:lnTo>
                  <a:pt x="44704" y="1914217"/>
                </a:lnTo>
                <a:lnTo>
                  <a:pt x="56315" y="1956431"/>
                </a:lnTo>
                <a:lnTo>
                  <a:pt x="69201" y="1998187"/>
                </a:lnTo>
                <a:lnTo>
                  <a:pt x="83340" y="2039468"/>
                </a:lnTo>
                <a:lnTo>
                  <a:pt x="98714" y="2080257"/>
                </a:lnTo>
                <a:lnTo>
                  <a:pt x="115303" y="2120535"/>
                </a:lnTo>
                <a:lnTo>
                  <a:pt x="133088" y="2160286"/>
                </a:lnTo>
                <a:lnTo>
                  <a:pt x="152050" y="2199492"/>
                </a:lnTo>
                <a:lnTo>
                  <a:pt x="172168" y="2238136"/>
                </a:lnTo>
                <a:lnTo>
                  <a:pt x="193423" y="2276200"/>
                </a:lnTo>
                <a:lnTo>
                  <a:pt x="215796" y="2313668"/>
                </a:lnTo>
                <a:lnTo>
                  <a:pt x="239268" y="2350521"/>
                </a:lnTo>
                <a:lnTo>
                  <a:pt x="263818" y="2386743"/>
                </a:lnTo>
                <a:lnTo>
                  <a:pt x="289428" y="2422315"/>
                </a:lnTo>
                <a:lnTo>
                  <a:pt x="316077" y="2457222"/>
                </a:lnTo>
                <a:lnTo>
                  <a:pt x="343747" y="2491444"/>
                </a:lnTo>
                <a:lnTo>
                  <a:pt x="372418" y="2524966"/>
                </a:lnTo>
                <a:lnTo>
                  <a:pt x="402071" y="2557769"/>
                </a:lnTo>
                <a:lnTo>
                  <a:pt x="432685" y="2589836"/>
                </a:lnTo>
                <a:lnTo>
                  <a:pt x="464242" y="2621150"/>
                </a:lnTo>
                <a:lnTo>
                  <a:pt x="496722" y="2651694"/>
                </a:lnTo>
                <a:lnTo>
                  <a:pt x="530105" y="2681449"/>
                </a:lnTo>
                <a:lnTo>
                  <a:pt x="564373" y="2710399"/>
                </a:lnTo>
                <a:lnTo>
                  <a:pt x="599505" y="2738527"/>
                </a:lnTo>
                <a:lnTo>
                  <a:pt x="635482" y="2765815"/>
                </a:lnTo>
                <a:lnTo>
                  <a:pt x="672285" y="2792245"/>
                </a:lnTo>
                <a:lnTo>
                  <a:pt x="709894" y="2817800"/>
                </a:lnTo>
                <a:lnTo>
                  <a:pt x="748290" y="2842463"/>
                </a:lnTo>
                <a:lnTo>
                  <a:pt x="787453" y="2866217"/>
                </a:lnTo>
                <a:lnTo>
                  <a:pt x="827363" y="2889044"/>
                </a:lnTo>
                <a:lnTo>
                  <a:pt x="868002" y="2910927"/>
                </a:lnTo>
                <a:lnTo>
                  <a:pt x="909350" y="2931848"/>
                </a:lnTo>
                <a:lnTo>
                  <a:pt x="951387" y="2951790"/>
                </a:lnTo>
                <a:lnTo>
                  <a:pt x="994093" y="2970736"/>
                </a:lnTo>
                <a:lnTo>
                  <a:pt x="1037450" y="2988668"/>
                </a:lnTo>
                <a:lnTo>
                  <a:pt x="1081438" y="3005570"/>
                </a:lnTo>
                <a:lnTo>
                  <a:pt x="1126038" y="3021422"/>
                </a:lnTo>
                <a:lnTo>
                  <a:pt x="1171229" y="3036209"/>
                </a:lnTo>
                <a:lnTo>
                  <a:pt x="1216992" y="3049913"/>
                </a:lnTo>
                <a:lnTo>
                  <a:pt x="1263309" y="3062516"/>
                </a:lnTo>
                <a:lnTo>
                  <a:pt x="1310159" y="3074002"/>
                </a:lnTo>
                <a:lnTo>
                  <a:pt x="1357523" y="3084352"/>
                </a:lnTo>
                <a:lnTo>
                  <a:pt x="1405381" y="3093549"/>
                </a:lnTo>
                <a:lnTo>
                  <a:pt x="1453714" y="3101577"/>
                </a:lnTo>
                <a:lnTo>
                  <a:pt x="1502503" y="3108417"/>
                </a:lnTo>
                <a:lnTo>
                  <a:pt x="1551728" y="3114052"/>
                </a:lnTo>
                <a:lnTo>
                  <a:pt x="1601370" y="3118466"/>
                </a:lnTo>
                <a:lnTo>
                  <a:pt x="1651409" y="3121640"/>
                </a:lnTo>
                <a:lnTo>
                  <a:pt x="1701825" y="3123557"/>
                </a:lnTo>
                <a:lnTo>
                  <a:pt x="1752599" y="3124200"/>
                </a:lnTo>
                <a:lnTo>
                  <a:pt x="1803374" y="3123557"/>
                </a:lnTo>
                <a:lnTo>
                  <a:pt x="1853790" y="3121640"/>
                </a:lnTo>
                <a:lnTo>
                  <a:pt x="1903829" y="3118466"/>
                </a:lnTo>
                <a:lnTo>
                  <a:pt x="1953471" y="3114052"/>
                </a:lnTo>
                <a:lnTo>
                  <a:pt x="2002696" y="3108417"/>
                </a:lnTo>
                <a:lnTo>
                  <a:pt x="2051485" y="3101577"/>
                </a:lnTo>
                <a:lnTo>
                  <a:pt x="2099818" y="3093549"/>
                </a:lnTo>
                <a:lnTo>
                  <a:pt x="2147676" y="3084352"/>
                </a:lnTo>
                <a:lnTo>
                  <a:pt x="2195040" y="3074002"/>
                </a:lnTo>
                <a:lnTo>
                  <a:pt x="2241890" y="3062516"/>
                </a:lnTo>
                <a:lnTo>
                  <a:pt x="2288207" y="3049913"/>
                </a:lnTo>
                <a:lnTo>
                  <a:pt x="2333970" y="3036209"/>
                </a:lnTo>
                <a:lnTo>
                  <a:pt x="2379161" y="3021422"/>
                </a:lnTo>
                <a:lnTo>
                  <a:pt x="2423761" y="3005570"/>
                </a:lnTo>
                <a:lnTo>
                  <a:pt x="2467749" y="2988668"/>
                </a:lnTo>
                <a:lnTo>
                  <a:pt x="2511106" y="2970736"/>
                </a:lnTo>
                <a:lnTo>
                  <a:pt x="2553812" y="2951790"/>
                </a:lnTo>
                <a:lnTo>
                  <a:pt x="2595849" y="2931848"/>
                </a:lnTo>
                <a:lnTo>
                  <a:pt x="2637197" y="2910927"/>
                </a:lnTo>
                <a:lnTo>
                  <a:pt x="2677836" y="2889044"/>
                </a:lnTo>
                <a:lnTo>
                  <a:pt x="2717746" y="2866217"/>
                </a:lnTo>
                <a:lnTo>
                  <a:pt x="2756909" y="2842463"/>
                </a:lnTo>
                <a:lnTo>
                  <a:pt x="2795305" y="2817800"/>
                </a:lnTo>
                <a:lnTo>
                  <a:pt x="2832914" y="2792245"/>
                </a:lnTo>
                <a:lnTo>
                  <a:pt x="2869717" y="2765815"/>
                </a:lnTo>
                <a:lnTo>
                  <a:pt x="2905694" y="2738527"/>
                </a:lnTo>
                <a:lnTo>
                  <a:pt x="2940826" y="2710399"/>
                </a:lnTo>
                <a:lnTo>
                  <a:pt x="2975094" y="2681449"/>
                </a:lnTo>
                <a:lnTo>
                  <a:pt x="3008477" y="2651694"/>
                </a:lnTo>
                <a:lnTo>
                  <a:pt x="3040957" y="2621150"/>
                </a:lnTo>
                <a:lnTo>
                  <a:pt x="3072514" y="2589836"/>
                </a:lnTo>
                <a:lnTo>
                  <a:pt x="3103128" y="2557769"/>
                </a:lnTo>
                <a:lnTo>
                  <a:pt x="3132781" y="2524966"/>
                </a:lnTo>
                <a:lnTo>
                  <a:pt x="3161452" y="2491444"/>
                </a:lnTo>
                <a:lnTo>
                  <a:pt x="3189122" y="2457222"/>
                </a:lnTo>
                <a:lnTo>
                  <a:pt x="3215771" y="2422315"/>
                </a:lnTo>
                <a:lnTo>
                  <a:pt x="3241381" y="2386743"/>
                </a:lnTo>
                <a:lnTo>
                  <a:pt x="3265932" y="2350521"/>
                </a:lnTo>
                <a:lnTo>
                  <a:pt x="3289403" y="2313668"/>
                </a:lnTo>
                <a:lnTo>
                  <a:pt x="3311776" y="2276200"/>
                </a:lnTo>
                <a:lnTo>
                  <a:pt x="3333031" y="2238136"/>
                </a:lnTo>
                <a:lnTo>
                  <a:pt x="3353149" y="2199492"/>
                </a:lnTo>
                <a:lnTo>
                  <a:pt x="3372111" y="2160286"/>
                </a:lnTo>
                <a:lnTo>
                  <a:pt x="3389896" y="2120535"/>
                </a:lnTo>
                <a:lnTo>
                  <a:pt x="3406485" y="2080257"/>
                </a:lnTo>
                <a:lnTo>
                  <a:pt x="3421859" y="2039468"/>
                </a:lnTo>
                <a:lnTo>
                  <a:pt x="3435998" y="1998187"/>
                </a:lnTo>
                <a:lnTo>
                  <a:pt x="3448884" y="1956431"/>
                </a:lnTo>
                <a:lnTo>
                  <a:pt x="3460495" y="1914217"/>
                </a:lnTo>
                <a:lnTo>
                  <a:pt x="3470814" y="1871562"/>
                </a:lnTo>
                <a:lnTo>
                  <a:pt x="3479820" y="1828484"/>
                </a:lnTo>
                <a:lnTo>
                  <a:pt x="3487493" y="1785000"/>
                </a:lnTo>
                <a:lnTo>
                  <a:pt x="3493816" y="1741127"/>
                </a:lnTo>
                <a:lnTo>
                  <a:pt x="3498767" y="1696883"/>
                </a:lnTo>
                <a:lnTo>
                  <a:pt x="3502328" y="1652286"/>
                </a:lnTo>
                <a:lnTo>
                  <a:pt x="3504478" y="1607352"/>
                </a:lnTo>
                <a:lnTo>
                  <a:pt x="3505199" y="1562100"/>
                </a:lnTo>
                <a:lnTo>
                  <a:pt x="3504478" y="1516847"/>
                </a:lnTo>
                <a:lnTo>
                  <a:pt x="3502328" y="1471914"/>
                </a:lnTo>
                <a:lnTo>
                  <a:pt x="3498767" y="1427317"/>
                </a:lnTo>
                <a:lnTo>
                  <a:pt x="3493816" y="1383074"/>
                </a:lnTo>
                <a:lnTo>
                  <a:pt x="3487493" y="1339202"/>
                </a:lnTo>
                <a:lnTo>
                  <a:pt x="3479820" y="1295719"/>
                </a:lnTo>
                <a:lnTo>
                  <a:pt x="3470814" y="1252641"/>
                </a:lnTo>
                <a:lnTo>
                  <a:pt x="3460495" y="1209986"/>
                </a:lnTo>
                <a:lnTo>
                  <a:pt x="3448884" y="1167772"/>
                </a:lnTo>
                <a:lnTo>
                  <a:pt x="3435998" y="1126016"/>
                </a:lnTo>
                <a:lnTo>
                  <a:pt x="3421859" y="1084735"/>
                </a:lnTo>
                <a:lnTo>
                  <a:pt x="3406485" y="1043947"/>
                </a:lnTo>
                <a:lnTo>
                  <a:pt x="3389896" y="1003669"/>
                </a:lnTo>
                <a:lnTo>
                  <a:pt x="3372111" y="963918"/>
                </a:lnTo>
                <a:lnTo>
                  <a:pt x="3353149" y="924712"/>
                </a:lnTo>
                <a:lnTo>
                  <a:pt x="3333031" y="886069"/>
                </a:lnTo>
                <a:lnTo>
                  <a:pt x="3311776" y="848004"/>
                </a:lnTo>
                <a:lnTo>
                  <a:pt x="3289403" y="810537"/>
                </a:lnTo>
                <a:lnTo>
                  <a:pt x="3265932" y="773684"/>
                </a:lnTo>
                <a:lnTo>
                  <a:pt x="3241381" y="737462"/>
                </a:lnTo>
                <a:lnTo>
                  <a:pt x="3215771" y="701889"/>
                </a:lnTo>
                <a:lnTo>
                  <a:pt x="3189122" y="666983"/>
                </a:lnTo>
                <a:lnTo>
                  <a:pt x="3161452" y="632760"/>
                </a:lnTo>
                <a:lnTo>
                  <a:pt x="3132781" y="599239"/>
                </a:lnTo>
                <a:lnTo>
                  <a:pt x="3103128" y="566435"/>
                </a:lnTo>
                <a:lnTo>
                  <a:pt x="3072514" y="534368"/>
                </a:lnTo>
                <a:lnTo>
                  <a:pt x="3040957" y="503054"/>
                </a:lnTo>
                <a:lnTo>
                  <a:pt x="3008477" y="472510"/>
                </a:lnTo>
                <a:lnTo>
                  <a:pt x="2975094" y="442755"/>
                </a:lnTo>
                <a:lnTo>
                  <a:pt x="2940826" y="413804"/>
                </a:lnTo>
                <a:lnTo>
                  <a:pt x="2905694" y="385676"/>
                </a:lnTo>
                <a:lnTo>
                  <a:pt x="2869717" y="358389"/>
                </a:lnTo>
                <a:lnTo>
                  <a:pt x="2832914" y="331958"/>
                </a:lnTo>
                <a:lnTo>
                  <a:pt x="2795305" y="306403"/>
                </a:lnTo>
                <a:lnTo>
                  <a:pt x="2756909" y="281739"/>
                </a:lnTo>
                <a:lnTo>
                  <a:pt x="2717746" y="257985"/>
                </a:lnTo>
                <a:lnTo>
                  <a:pt x="2677836" y="235158"/>
                </a:lnTo>
                <a:lnTo>
                  <a:pt x="2637197" y="213275"/>
                </a:lnTo>
                <a:lnTo>
                  <a:pt x="2595849" y="192353"/>
                </a:lnTo>
                <a:lnTo>
                  <a:pt x="2553812" y="172411"/>
                </a:lnTo>
                <a:lnTo>
                  <a:pt x="2511106" y="153465"/>
                </a:lnTo>
                <a:lnTo>
                  <a:pt x="2467749" y="135533"/>
                </a:lnTo>
                <a:lnTo>
                  <a:pt x="2423761" y="118631"/>
                </a:lnTo>
                <a:lnTo>
                  <a:pt x="2379161" y="102778"/>
                </a:lnTo>
                <a:lnTo>
                  <a:pt x="2333970" y="87991"/>
                </a:lnTo>
                <a:lnTo>
                  <a:pt x="2288207" y="74287"/>
                </a:lnTo>
                <a:lnTo>
                  <a:pt x="2241890" y="61684"/>
                </a:lnTo>
                <a:lnTo>
                  <a:pt x="2195040" y="50198"/>
                </a:lnTo>
                <a:lnTo>
                  <a:pt x="2147676" y="39848"/>
                </a:lnTo>
                <a:lnTo>
                  <a:pt x="2099818" y="30650"/>
                </a:lnTo>
                <a:lnTo>
                  <a:pt x="2051485" y="22623"/>
                </a:lnTo>
                <a:lnTo>
                  <a:pt x="2002696" y="15782"/>
                </a:lnTo>
                <a:lnTo>
                  <a:pt x="1953471" y="10147"/>
                </a:lnTo>
                <a:lnTo>
                  <a:pt x="1903829" y="5733"/>
                </a:lnTo>
                <a:lnTo>
                  <a:pt x="1853790" y="2559"/>
                </a:lnTo>
                <a:lnTo>
                  <a:pt x="1803374" y="642"/>
                </a:lnTo>
                <a:lnTo>
                  <a:pt x="1752599" y="0"/>
                </a:lnTo>
                <a:close/>
              </a:path>
            </a:pathLst>
          </a:custGeom>
          <a:solidFill>
            <a:srgbClr val="EFA12D"/>
          </a:solidFill>
        </p:spPr>
        <p:txBody>
          <a:bodyPr wrap="square" lIns="0" tIns="0" rIns="0" bIns="0" rtlCol="0"/>
          <a:lstStyle/>
          <a:p>
            <a:endParaRPr/>
          </a:p>
        </p:txBody>
      </p:sp>
      <p:sp>
        <p:nvSpPr>
          <p:cNvPr id="15" name="object 15"/>
          <p:cNvSpPr/>
          <p:nvPr/>
        </p:nvSpPr>
        <p:spPr>
          <a:xfrm>
            <a:off x="5563361" y="3582161"/>
            <a:ext cx="3505200" cy="3124200"/>
          </a:xfrm>
          <a:custGeom>
            <a:avLst/>
            <a:gdLst/>
            <a:ahLst/>
            <a:cxnLst/>
            <a:rect l="l" t="t" r="r" b="b"/>
            <a:pathLst>
              <a:path w="3505200" h="3124200">
                <a:moveTo>
                  <a:pt x="0" y="1562100"/>
                </a:moveTo>
                <a:lnTo>
                  <a:pt x="721" y="1516847"/>
                </a:lnTo>
                <a:lnTo>
                  <a:pt x="2871" y="1471914"/>
                </a:lnTo>
                <a:lnTo>
                  <a:pt x="6432" y="1427317"/>
                </a:lnTo>
                <a:lnTo>
                  <a:pt x="11383" y="1383074"/>
                </a:lnTo>
                <a:lnTo>
                  <a:pt x="17706" y="1339202"/>
                </a:lnTo>
                <a:lnTo>
                  <a:pt x="25379" y="1295719"/>
                </a:lnTo>
                <a:lnTo>
                  <a:pt x="34385" y="1252641"/>
                </a:lnTo>
                <a:lnTo>
                  <a:pt x="44704" y="1209986"/>
                </a:lnTo>
                <a:lnTo>
                  <a:pt x="56315" y="1167772"/>
                </a:lnTo>
                <a:lnTo>
                  <a:pt x="69201" y="1126016"/>
                </a:lnTo>
                <a:lnTo>
                  <a:pt x="83340" y="1084735"/>
                </a:lnTo>
                <a:lnTo>
                  <a:pt x="98714" y="1043947"/>
                </a:lnTo>
                <a:lnTo>
                  <a:pt x="115303" y="1003669"/>
                </a:lnTo>
                <a:lnTo>
                  <a:pt x="133088" y="963918"/>
                </a:lnTo>
                <a:lnTo>
                  <a:pt x="152050" y="924712"/>
                </a:lnTo>
                <a:lnTo>
                  <a:pt x="172168" y="886069"/>
                </a:lnTo>
                <a:lnTo>
                  <a:pt x="193423" y="848004"/>
                </a:lnTo>
                <a:lnTo>
                  <a:pt x="215796" y="810537"/>
                </a:lnTo>
                <a:lnTo>
                  <a:pt x="239267" y="773683"/>
                </a:lnTo>
                <a:lnTo>
                  <a:pt x="263818" y="737462"/>
                </a:lnTo>
                <a:lnTo>
                  <a:pt x="289428" y="701889"/>
                </a:lnTo>
                <a:lnTo>
                  <a:pt x="316077" y="666983"/>
                </a:lnTo>
                <a:lnTo>
                  <a:pt x="343747" y="632760"/>
                </a:lnTo>
                <a:lnTo>
                  <a:pt x="372418" y="599239"/>
                </a:lnTo>
                <a:lnTo>
                  <a:pt x="402071" y="566435"/>
                </a:lnTo>
                <a:lnTo>
                  <a:pt x="432685" y="534368"/>
                </a:lnTo>
                <a:lnTo>
                  <a:pt x="464242" y="503054"/>
                </a:lnTo>
                <a:lnTo>
                  <a:pt x="496722" y="472510"/>
                </a:lnTo>
                <a:lnTo>
                  <a:pt x="530105" y="442755"/>
                </a:lnTo>
                <a:lnTo>
                  <a:pt x="564373" y="413804"/>
                </a:lnTo>
                <a:lnTo>
                  <a:pt x="599505" y="385676"/>
                </a:lnTo>
                <a:lnTo>
                  <a:pt x="635482" y="358389"/>
                </a:lnTo>
                <a:lnTo>
                  <a:pt x="672285" y="331958"/>
                </a:lnTo>
                <a:lnTo>
                  <a:pt x="709894" y="306403"/>
                </a:lnTo>
                <a:lnTo>
                  <a:pt x="748290" y="281739"/>
                </a:lnTo>
                <a:lnTo>
                  <a:pt x="787453" y="257985"/>
                </a:lnTo>
                <a:lnTo>
                  <a:pt x="827363" y="235158"/>
                </a:lnTo>
                <a:lnTo>
                  <a:pt x="868002" y="213275"/>
                </a:lnTo>
                <a:lnTo>
                  <a:pt x="909350" y="192353"/>
                </a:lnTo>
                <a:lnTo>
                  <a:pt x="951387" y="172411"/>
                </a:lnTo>
                <a:lnTo>
                  <a:pt x="994093" y="153465"/>
                </a:lnTo>
                <a:lnTo>
                  <a:pt x="1037450" y="135533"/>
                </a:lnTo>
                <a:lnTo>
                  <a:pt x="1081438" y="118631"/>
                </a:lnTo>
                <a:lnTo>
                  <a:pt x="1126038" y="102778"/>
                </a:lnTo>
                <a:lnTo>
                  <a:pt x="1171229" y="87991"/>
                </a:lnTo>
                <a:lnTo>
                  <a:pt x="1216992" y="74287"/>
                </a:lnTo>
                <a:lnTo>
                  <a:pt x="1263309" y="61684"/>
                </a:lnTo>
                <a:lnTo>
                  <a:pt x="1310159" y="50198"/>
                </a:lnTo>
                <a:lnTo>
                  <a:pt x="1357523" y="39848"/>
                </a:lnTo>
                <a:lnTo>
                  <a:pt x="1405381" y="30650"/>
                </a:lnTo>
                <a:lnTo>
                  <a:pt x="1453714" y="22623"/>
                </a:lnTo>
                <a:lnTo>
                  <a:pt x="1502503" y="15782"/>
                </a:lnTo>
                <a:lnTo>
                  <a:pt x="1551728" y="10147"/>
                </a:lnTo>
                <a:lnTo>
                  <a:pt x="1601370" y="5733"/>
                </a:lnTo>
                <a:lnTo>
                  <a:pt x="1651409" y="2559"/>
                </a:lnTo>
                <a:lnTo>
                  <a:pt x="1701825" y="642"/>
                </a:lnTo>
                <a:lnTo>
                  <a:pt x="1752599" y="0"/>
                </a:lnTo>
                <a:lnTo>
                  <a:pt x="1803374" y="642"/>
                </a:lnTo>
                <a:lnTo>
                  <a:pt x="1853790" y="2559"/>
                </a:lnTo>
                <a:lnTo>
                  <a:pt x="1903829" y="5733"/>
                </a:lnTo>
                <a:lnTo>
                  <a:pt x="1953471" y="10147"/>
                </a:lnTo>
                <a:lnTo>
                  <a:pt x="2002696" y="15782"/>
                </a:lnTo>
                <a:lnTo>
                  <a:pt x="2051485" y="22623"/>
                </a:lnTo>
                <a:lnTo>
                  <a:pt x="2099818" y="30650"/>
                </a:lnTo>
                <a:lnTo>
                  <a:pt x="2147676" y="39848"/>
                </a:lnTo>
                <a:lnTo>
                  <a:pt x="2195040" y="50198"/>
                </a:lnTo>
                <a:lnTo>
                  <a:pt x="2241890" y="61684"/>
                </a:lnTo>
                <a:lnTo>
                  <a:pt x="2288207" y="74287"/>
                </a:lnTo>
                <a:lnTo>
                  <a:pt x="2333970" y="87991"/>
                </a:lnTo>
                <a:lnTo>
                  <a:pt x="2379161" y="102778"/>
                </a:lnTo>
                <a:lnTo>
                  <a:pt x="2423761" y="118631"/>
                </a:lnTo>
                <a:lnTo>
                  <a:pt x="2467749" y="135533"/>
                </a:lnTo>
                <a:lnTo>
                  <a:pt x="2511106" y="153465"/>
                </a:lnTo>
                <a:lnTo>
                  <a:pt x="2553812" y="172411"/>
                </a:lnTo>
                <a:lnTo>
                  <a:pt x="2595849" y="192353"/>
                </a:lnTo>
                <a:lnTo>
                  <a:pt x="2637197" y="213275"/>
                </a:lnTo>
                <a:lnTo>
                  <a:pt x="2677836" y="235158"/>
                </a:lnTo>
                <a:lnTo>
                  <a:pt x="2717746" y="257985"/>
                </a:lnTo>
                <a:lnTo>
                  <a:pt x="2756909" y="281739"/>
                </a:lnTo>
                <a:lnTo>
                  <a:pt x="2795305" y="306403"/>
                </a:lnTo>
                <a:lnTo>
                  <a:pt x="2832914" y="331958"/>
                </a:lnTo>
                <a:lnTo>
                  <a:pt x="2869717" y="358389"/>
                </a:lnTo>
                <a:lnTo>
                  <a:pt x="2905694" y="385676"/>
                </a:lnTo>
                <a:lnTo>
                  <a:pt x="2940826" y="413804"/>
                </a:lnTo>
                <a:lnTo>
                  <a:pt x="2975094" y="442755"/>
                </a:lnTo>
                <a:lnTo>
                  <a:pt x="3008477" y="472510"/>
                </a:lnTo>
                <a:lnTo>
                  <a:pt x="3040957" y="503054"/>
                </a:lnTo>
                <a:lnTo>
                  <a:pt x="3072514" y="534368"/>
                </a:lnTo>
                <a:lnTo>
                  <a:pt x="3103128" y="566435"/>
                </a:lnTo>
                <a:lnTo>
                  <a:pt x="3132781" y="599239"/>
                </a:lnTo>
                <a:lnTo>
                  <a:pt x="3161452" y="632760"/>
                </a:lnTo>
                <a:lnTo>
                  <a:pt x="3189122" y="666983"/>
                </a:lnTo>
                <a:lnTo>
                  <a:pt x="3215771" y="701889"/>
                </a:lnTo>
                <a:lnTo>
                  <a:pt x="3241381" y="737462"/>
                </a:lnTo>
                <a:lnTo>
                  <a:pt x="3265932" y="773684"/>
                </a:lnTo>
                <a:lnTo>
                  <a:pt x="3289403" y="810537"/>
                </a:lnTo>
                <a:lnTo>
                  <a:pt x="3311776" y="848004"/>
                </a:lnTo>
                <a:lnTo>
                  <a:pt x="3333031" y="886069"/>
                </a:lnTo>
                <a:lnTo>
                  <a:pt x="3353149" y="924712"/>
                </a:lnTo>
                <a:lnTo>
                  <a:pt x="3372111" y="963918"/>
                </a:lnTo>
                <a:lnTo>
                  <a:pt x="3389896" y="1003669"/>
                </a:lnTo>
                <a:lnTo>
                  <a:pt x="3406485" y="1043947"/>
                </a:lnTo>
                <a:lnTo>
                  <a:pt x="3421859" y="1084735"/>
                </a:lnTo>
                <a:lnTo>
                  <a:pt x="3435998" y="1126016"/>
                </a:lnTo>
                <a:lnTo>
                  <a:pt x="3448884" y="1167772"/>
                </a:lnTo>
                <a:lnTo>
                  <a:pt x="3460495" y="1209986"/>
                </a:lnTo>
                <a:lnTo>
                  <a:pt x="3470814" y="1252641"/>
                </a:lnTo>
                <a:lnTo>
                  <a:pt x="3479820" y="1295719"/>
                </a:lnTo>
                <a:lnTo>
                  <a:pt x="3487493" y="1339202"/>
                </a:lnTo>
                <a:lnTo>
                  <a:pt x="3493816" y="1383074"/>
                </a:lnTo>
                <a:lnTo>
                  <a:pt x="3498767" y="1427317"/>
                </a:lnTo>
                <a:lnTo>
                  <a:pt x="3502328" y="1471914"/>
                </a:lnTo>
                <a:lnTo>
                  <a:pt x="3504478" y="1516847"/>
                </a:lnTo>
                <a:lnTo>
                  <a:pt x="3505199" y="1562100"/>
                </a:lnTo>
                <a:lnTo>
                  <a:pt x="3504478" y="1607352"/>
                </a:lnTo>
                <a:lnTo>
                  <a:pt x="3502328" y="1652286"/>
                </a:lnTo>
                <a:lnTo>
                  <a:pt x="3498767" y="1696883"/>
                </a:lnTo>
                <a:lnTo>
                  <a:pt x="3493816" y="1741127"/>
                </a:lnTo>
                <a:lnTo>
                  <a:pt x="3487493" y="1785000"/>
                </a:lnTo>
                <a:lnTo>
                  <a:pt x="3479820" y="1828484"/>
                </a:lnTo>
                <a:lnTo>
                  <a:pt x="3470814" y="1871562"/>
                </a:lnTo>
                <a:lnTo>
                  <a:pt x="3460495" y="1914217"/>
                </a:lnTo>
                <a:lnTo>
                  <a:pt x="3448884" y="1956431"/>
                </a:lnTo>
                <a:lnTo>
                  <a:pt x="3435998" y="1998187"/>
                </a:lnTo>
                <a:lnTo>
                  <a:pt x="3421859" y="2039468"/>
                </a:lnTo>
                <a:lnTo>
                  <a:pt x="3406485" y="2080257"/>
                </a:lnTo>
                <a:lnTo>
                  <a:pt x="3389896" y="2120535"/>
                </a:lnTo>
                <a:lnTo>
                  <a:pt x="3372111" y="2160286"/>
                </a:lnTo>
                <a:lnTo>
                  <a:pt x="3353149" y="2199492"/>
                </a:lnTo>
                <a:lnTo>
                  <a:pt x="3333031" y="2238136"/>
                </a:lnTo>
                <a:lnTo>
                  <a:pt x="3311776" y="2276200"/>
                </a:lnTo>
                <a:lnTo>
                  <a:pt x="3289403" y="2313668"/>
                </a:lnTo>
                <a:lnTo>
                  <a:pt x="3265932" y="2350521"/>
                </a:lnTo>
                <a:lnTo>
                  <a:pt x="3241381" y="2386743"/>
                </a:lnTo>
                <a:lnTo>
                  <a:pt x="3215771" y="2422315"/>
                </a:lnTo>
                <a:lnTo>
                  <a:pt x="3189122" y="2457222"/>
                </a:lnTo>
                <a:lnTo>
                  <a:pt x="3161452" y="2491444"/>
                </a:lnTo>
                <a:lnTo>
                  <a:pt x="3132781" y="2524966"/>
                </a:lnTo>
                <a:lnTo>
                  <a:pt x="3103128" y="2557769"/>
                </a:lnTo>
                <a:lnTo>
                  <a:pt x="3072514" y="2589836"/>
                </a:lnTo>
                <a:lnTo>
                  <a:pt x="3040957" y="2621150"/>
                </a:lnTo>
                <a:lnTo>
                  <a:pt x="3008477" y="2651694"/>
                </a:lnTo>
                <a:lnTo>
                  <a:pt x="2975094" y="2681449"/>
                </a:lnTo>
                <a:lnTo>
                  <a:pt x="2940826" y="2710399"/>
                </a:lnTo>
                <a:lnTo>
                  <a:pt x="2905694" y="2738527"/>
                </a:lnTo>
                <a:lnTo>
                  <a:pt x="2869717" y="2765815"/>
                </a:lnTo>
                <a:lnTo>
                  <a:pt x="2832914" y="2792245"/>
                </a:lnTo>
                <a:lnTo>
                  <a:pt x="2795305" y="2817800"/>
                </a:lnTo>
                <a:lnTo>
                  <a:pt x="2756909" y="2842463"/>
                </a:lnTo>
                <a:lnTo>
                  <a:pt x="2717746" y="2866217"/>
                </a:lnTo>
                <a:lnTo>
                  <a:pt x="2677836" y="2889044"/>
                </a:lnTo>
                <a:lnTo>
                  <a:pt x="2637197" y="2910927"/>
                </a:lnTo>
                <a:lnTo>
                  <a:pt x="2595849" y="2931848"/>
                </a:lnTo>
                <a:lnTo>
                  <a:pt x="2553812" y="2951790"/>
                </a:lnTo>
                <a:lnTo>
                  <a:pt x="2511106" y="2970736"/>
                </a:lnTo>
                <a:lnTo>
                  <a:pt x="2467749" y="2988668"/>
                </a:lnTo>
                <a:lnTo>
                  <a:pt x="2423761" y="3005570"/>
                </a:lnTo>
                <a:lnTo>
                  <a:pt x="2379161" y="3021422"/>
                </a:lnTo>
                <a:lnTo>
                  <a:pt x="2333970" y="3036209"/>
                </a:lnTo>
                <a:lnTo>
                  <a:pt x="2288207" y="3049913"/>
                </a:lnTo>
                <a:lnTo>
                  <a:pt x="2241890" y="3062516"/>
                </a:lnTo>
                <a:lnTo>
                  <a:pt x="2195040" y="3074002"/>
                </a:lnTo>
                <a:lnTo>
                  <a:pt x="2147676" y="3084352"/>
                </a:lnTo>
                <a:lnTo>
                  <a:pt x="2099818" y="3093549"/>
                </a:lnTo>
                <a:lnTo>
                  <a:pt x="2051485" y="3101577"/>
                </a:lnTo>
                <a:lnTo>
                  <a:pt x="2002696" y="3108417"/>
                </a:lnTo>
                <a:lnTo>
                  <a:pt x="1953471" y="3114052"/>
                </a:lnTo>
                <a:lnTo>
                  <a:pt x="1903829" y="3118466"/>
                </a:lnTo>
                <a:lnTo>
                  <a:pt x="1853790" y="3121640"/>
                </a:lnTo>
                <a:lnTo>
                  <a:pt x="1803374" y="3123557"/>
                </a:lnTo>
                <a:lnTo>
                  <a:pt x="1752599" y="3124200"/>
                </a:lnTo>
                <a:lnTo>
                  <a:pt x="1701825" y="3123557"/>
                </a:lnTo>
                <a:lnTo>
                  <a:pt x="1651409" y="3121640"/>
                </a:lnTo>
                <a:lnTo>
                  <a:pt x="1601370" y="3118466"/>
                </a:lnTo>
                <a:lnTo>
                  <a:pt x="1551728" y="3114052"/>
                </a:lnTo>
                <a:lnTo>
                  <a:pt x="1502503" y="3108417"/>
                </a:lnTo>
                <a:lnTo>
                  <a:pt x="1453714" y="3101577"/>
                </a:lnTo>
                <a:lnTo>
                  <a:pt x="1405381" y="3093549"/>
                </a:lnTo>
                <a:lnTo>
                  <a:pt x="1357523" y="3084352"/>
                </a:lnTo>
                <a:lnTo>
                  <a:pt x="1310159" y="3074002"/>
                </a:lnTo>
                <a:lnTo>
                  <a:pt x="1263309" y="3062516"/>
                </a:lnTo>
                <a:lnTo>
                  <a:pt x="1216992" y="3049913"/>
                </a:lnTo>
                <a:lnTo>
                  <a:pt x="1171229" y="3036209"/>
                </a:lnTo>
                <a:lnTo>
                  <a:pt x="1126038" y="3021422"/>
                </a:lnTo>
                <a:lnTo>
                  <a:pt x="1081438" y="3005570"/>
                </a:lnTo>
                <a:lnTo>
                  <a:pt x="1037450" y="2988668"/>
                </a:lnTo>
                <a:lnTo>
                  <a:pt x="994093" y="2970736"/>
                </a:lnTo>
                <a:lnTo>
                  <a:pt x="951387" y="2951790"/>
                </a:lnTo>
                <a:lnTo>
                  <a:pt x="909350" y="2931848"/>
                </a:lnTo>
                <a:lnTo>
                  <a:pt x="868002" y="2910927"/>
                </a:lnTo>
                <a:lnTo>
                  <a:pt x="827363" y="2889044"/>
                </a:lnTo>
                <a:lnTo>
                  <a:pt x="787453" y="2866217"/>
                </a:lnTo>
                <a:lnTo>
                  <a:pt x="748290" y="2842463"/>
                </a:lnTo>
                <a:lnTo>
                  <a:pt x="709894" y="2817800"/>
                </a:lnTo>
                <a:lnTo>
                  <a:pt x="672285" y="2792245"/>
                </a:lnTo>
                <a:lnTo>
                  <a:pt x="635482" y="2765815"/>
                </a:lnTo>
                <a:lnTo>
                  <a:pt x="599505" y="2738527"/>
                </a:lnTo>
                <a:lnTo>
                  <a:pt x="564373" y="2710399"/>
                </a:lnTo>
                <a:lnTo>
                  <a:pt x="530105" y="2681449"/>
                </a:lnTo>
                <a:lnTo>
                  <a:pt x="496722" y="2651694"/>
                </a:lnTo>
                <a:lnTo>
                  <a:pt x="464242" y="2621150"/>
                </a:lnTo>
                <a:lnTo>
                  <a:pt x="432685" y="2589836"/>
                </a:lnTo>
                <a:lnTo>
                  <a:pt x="402071" y="2557769"/>
                </a:lnTo>
                <a:lnTo>
                  <a:pt x="372418" y="2524966"/>
                </a:lnTo>
                <a:lnTo>
                  <a:pt x="343747" y="2491444"/>
                </a:lnTo>
                <a:lnTo>
                  <a:pt x="316077" y="2457222"/>
                </a:lnTo>
                <a:lnTo>
                  <a:pt x="289428" y="2422315"/>
                </a:lnTo>
                <a:lnTo>
                  <a:pt x="263818" y="2386743"/>
                </a:lnTo>
                <a:lnTo>
                  <a:pt x="239268" y="2350521"/>
                </a:lnTo>
                <a:lnTo>
                  <a:pt x="215796" y="2313668"/>
                </a:lnTo>
                <a:lnTo>
                  <a:pt x="193423" y="2276200"/>
                </a:lnTo>
                <a:lnTo>
                  <a:pt x="172168" y="2238136"/>
                </a:lnTo>
                <a:lnTo>
                  <a:pt x="152050" y="2199492"/>
                </a:lnTo>
                <a:lnTo>
                  <a:pt x="133088" y="2160286"/>
                </a:lnTo>
                <a:lnTo>
                  <a:pt x="115303" y="2120535"/>
                </a:lnTo>
                <a:lnTo>
                  <a:pt x="98714" y="2080257"/>
                </a:lnTo>
                <a:lnTo>
                  <a:pt x="83340" y="2039468"/>
                </a:lnTo>
                <a:lnTo>
                  <a:pt x="69201" y="1998187"/>
                </a:lnTo>
                <a:lnTo>
                  <a:pt x="56315" y="1956431"/>
                </a:lnTo>
                <a:lnTo>
                  <a:pt x="44704" y="1914217"/>
                </a:lnTo>
                <a:lnTo>
                  <a:pt x="34385" y="1871562"/>
                </a:lnTo>
                <a:lnTo>
                  <a:pt x="25379" y="1828484"/>
                </a:lnTo>
                <a:lnTo>
                  <a:pt x="17706" y="1785000"/>
                </a:lnTo>
                <a:lnTo>
                  <a:pt x="11383" y="1741127"/>
                </a:lnTo>
                <a:lnTo>
                  <a:pt x="6432" y="1696883"/>
                </a:lnTo>
                <a:lnTo>
                  <a:pt x="2871" y="1652286"/>
                </a:lnTo>
                <a:lnTo>
                  <a:pt x="721" y="1607352"/>
                </a:lnTo>
                <a:lnTo>
                  <a:pt x="0" y="1562100"/>
                </a:lnTo>
                <a:close/>
              </a:path>
            </a:pathLst>
          </a:custGeom>
          <a:ln w="25908">
            <a:solidFill>
              <a:srgbClr val="AF761F"/>
            </a:solidFill>
          </a:ln>
        </p:spPr>
        <p:txBody>
          <a:bodyPr wrap="square" lIns="0" tIns="0" rIns="0" bIns="0" rtlCol="0"/>
          <a:lstStyle/>
          <a:p>
            <a:endParaRPr/>
          </a:p>
        </p:txBody>
      </p:sp>
      <p:sp>
        <p:nvSpPr>
          <p:cNvPr id="16" name="object 16"/>
          <p:cNvSpPr txBox="1"/>
          <p:nvPr/>
        </p:nvSpPr>
        <p:spPr>
          <a:xfrm>
            <a:off x="6155563" y="4401692"/>
            <a:ext cx="2251075" cy="1474470"/>
          </a:xfrm>
          <a:prstGeom prst="rect">
            <a:avLst/>
          </a:prstGeom>
        </p:spPr>
        <p:txBody>
          <a:bodyPr vert="horz" wrap="square" lIns="0" tIns="12700" rIns="0" bIns="0" rtlCol="0">
            <a:spAutoFit/>
          </a:bodyPr>
          <a:lstStyle/>
          <a:p>
            <a:pPr marL="80645" marR="5080" indent="302895">
              <a:lnSpc>
                <a:spcPct val="100000"/>
              </a:lnSpc>
              <a:spcBef>
                <a:spcPts val="100"/>
              </a:spcBef>
            </a:pPr>
            <a:r>
              <a:rPr sz="1800" b="1" u="heavy" spc="-5" dirty="0">
                <a:solidFill>
                  <a:srgbClr val="523127"/>
                </a:solidFill>
                <a:uFill>
                  <a:solidFill>
                    <a:srgbClr val="523127"/>
                  </a:solidFill>
                </a:uFill>
                <a:latin typeface="Arial"/>
                <a:cs typeface="Arial"/>
              </a:rPr>
              <a:t>Innovations </a:t>
            </a:r>
            <a:r>
              <a:rPr sz="1800" b="1" u="heavy" dirty="0">
                <a:solidFill>
                  <a:srgbClr val="523127"/>
                </a:solidFill>
                <a:uFill>
                  <a:solidFill>
                    <a:srgbClr val="523127"/>
                  </a:solidFill>
                </a:uFill>
                <a:latin typeface="Arial"/>
                <a:cs typeface="Arial"/>
              </a:rPr>
              <a:t>in </a:t>
            </a:r>
            <a:r>
              <a:rPr sz="1800" b="1" dirty="0">
                <a:solidFill>
                  <a:srgbClr val="523127"/>
                </a:solidFill>
                <a:latin typeface="Arial"/>
                <a:cs typeface="Arial"/>
              </a:rPr>
              <a:t> </a:t>
            </a:r>
            <a:r>
              <a:rPr sz="1800" b="1" u="heavy" spc="-5" dirty="0">
                <a:solidFill>
                  <a:srgbClr val="523127"/>
                </a:solidFill>
                <a:uFill>
                  <a:solidFill>
                    <a:srgbClr val="523127"/>
                  </a:solidFill>
                </a:uFill>
                <a:latin typeface="Arial"/>
                <a:cs typeface="Arial"/>
              </a:rPr>
              <a:t>Health</a:t>
            </a:r>
            <a:r>
              <a:rPr sz="1800" b="1" u="heavy" spc="-45" dirty="0">
                <a:solidFill>
                  <a:srgbClr val="523127"/>
                </a:solidFill>
                <a:uFill>
                  <a:solidFill>
                    <a:srgbClr val="523127"/>
                  </a:solidFill>
                </a:uFill>
                <a:latin typeface="Arial"/>
                <a:cs typeface="Arial"/>
              </a:rPr>
              <a:t> </a:t>
            </a:r>
            <a:r>
              <a:rPr sz="1800" b="1" u="heavy" spc="-5" dirty="0">
                <a:solidFill>
                  <a:srgbClr val="523127"/>
                </a:solidFill>
                <a:uFill>
                  <a:solidFill>
                    <a:srgbClr val="523127"/>
                  </a:solidFill>
                </a:uFill>
                <a:latin typeface="Arial"/>
                <a:cs typeface="Arial"/>
              </a:rPr>
              <a:t>Management</a:t>
            </a:r>
            <a:endParaRPr sz="1800">
              <a:latin typeface="Arial"/>
              <a:cs typeface="Arial"/>
            </a:endParaRPr>
          </a:p>
          <a:p>
            <a:pPr marL="129539" indent="-116839">
              <a:lnSpc>
                <a:spcPct val="100000"/>
              </a:lnSpc>
              <a:spcBef>
                <a:spcPts val="1325"/>
              </a:spcBef>
              <a:buChar char="•"/>
              <a:tabLst>
                <a:tab pos="130175" algn="l"/>
              </a:tabLst>
            </a:pPr>
            <a:r>
              <a:rPr sz="1600" spc="-5" dirty="0">
                <a:solidFill>
                  <a:srgbClr val="523127"/>
                </a:solidFill>
                <a:latin typeface="Arial"/>
                <a:cs typeface="Arial"/>
              </a:rPr>
              <a:t>Additional</a:t>
            </a:r>
            <a:r>
              <a:rPr sz="1600" spc="-35" dirty="0">
                <a:solidFill>
                  <a:srgbClr val="523127"/>
                </a:solidFill>
                <a:latin typeface="Arial"/>
                <a:cs typeface="Arial"/>
              </a:rPr>
              <a:t> </a:t>
            </a:r>
            <a:r>
              <a:rPr sz="1600" spc="-5" dirty="0">
                <a:solidFill>
                  <a:srgbClr val="523127"/>
                </a:solidFill>
                <a:latin typeface="Arial"/>
                <a:cs typeface="Arial"/>
              </a:rPr>
              <a:t>manpower</a:t>
            </a:r>
            <a:endParaRPr sz="1600">
              <a:latin typeface="Arial"/>
              <a:cs typeface="Arial"/>
            </a:endParaRPr>
          </a:p>
          <a:p>
            <a:pPr marL="140335" indent="-127635">
              <a:lnSpc>
                <a:spcPct val="100000"/>
              </a:lnSpc>
              <a:spcBef>
                <a:spcPts val="5"/>
              </a:spcBef>
              <a:buChar char="•"/>
              <a:tabLst>
                <a:tab pos="140970" algn="l"/>
              </a:tabLst>
            </a:pPr>
            <a:r>
              <a:rPr sz="1600" spc="-5" dirty="0">
                <a:solidFill>
                  <a:srgbClr val="523127"/>
                </a:solidFill>
                <a:latin typeface="Arial"/>
                <a:cs typeface="Arial"/>
              </a:rPr>
              <a:t>Emergency</a:t>
            </a:r>
            <a:r>
              <a:rPr sz="1600" spc="5" dirty="0">
                <a:solidFill>
                  <a:srgbClr val="523127"/>
                </a:solidFill>
                <a:latin typeface="Arial"/>
                <a:cs typeface="Arial"/>
              </a:rPr>
              <a:t> </a:t>
            </a:r>
            <a:r>
              <a:rPr sz="1600" spc="-5" dirty="0">
                <a:solidFill>
                  <a:srgbClr val="523127"/>
                </a:solidFill>
                <a:latin typeface="Arial"/>
                <a:cs typeface="Arial"/>
              </a:rPr>
              <a:t>services</a:t>
            </a:r>
            <a:endParaRPr sz="1600">
              <a:latin typeface="Arial"/>
              <a:cs typeface="Arial"/>
            </a:endParaRPr>
          </a:p>
          <a:p>
            <a:pPr marL="140335" indent="-127635">
              <a:lnSpc>
                <a:spcPct val="100000"/>
              </a:lnSpc>
              <a:buChar char="•"/>
              <a:tabLst>
                <a:tab pos="140970" algn="l"/>
              </a:tabLst>
            </a:pPr>
            <a:r>
              <a:rPr sz="1600" spc="-5" dirty="0">
                <a:solidFill>
                  <a:srgbClr val="523127"/>
                </a:solidFill>
                <a:latin typeface="Arial"/>
                <a:cs typeface="Arial"/>
              </a:rPr>
              <a:t>Multi-skilling</a:t>
            </a:r>
            <a:endParaRPr sz="16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609600"/>
            <a:ext cx="914400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solidFill>
                  <a:schemeClr val="tx1"/>
                </a:solidFill>
              </a:rPr>
              <a:t>OBJECTIVES OF THE MISSION</a:t>
            </a:r>
          </a:p>
        </p:txBody>
      </p:sp>
      <p:sp>
        <p:nvSpPr>
          <p:cNvPr id="14" name="object 14"/>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11</a:t>
            </a:fld>
            <a:endParaRPr spc="-5" dirty="0"/>
          </a:p>
        </p:txBody>
      </p:sp>
      <p:sp>
        <p:nvSpPr>
          <p:cNvPr id="5" name="object 5"/>
          <p:cNvSpPr/>
          <p:nvPr/>
        </p:nvSpPr>
        <p:spPr>
          <a:xfrm>
            <a:off x="2286" y="1785366"/>
            <a:ext cx="2626360" cy="4572000"/>
          </a:xfrm>
          <a:custGeom>
            <a:avLst/>
            <a:gdLst/>
            <a:ahLst/>
            <a:cxnLst/>
            <a:rect l="l" t="t" r="r" b="b"/>
            <a:pathLst>
              <a:path w="2626360" h="4572000">
                <a:moveTo>
                  <a:pt x="0" y="0"/>
                </a:moveTo>
                <a:lnTo>
                  <a:pt x="0" y="4572000"/>
                </a:lnTo>
                <a:lnTo>
                  <a:pt x="2625852" y="3657600"/>
                </a:lnTo>
                <a:lnTo>
                  <a:pt x="2625852" y="914400"/>
                </a:lnTo>
                <a:lnTo>
                  <a:pt x="0" y="0"/>
                </a:lnTo>
                <a:close/>
              </a:path>
            </a:pathLst>
          </a:custGeom>
          <a:solidFill>
            <a:srgbClr val="8F6D4E"/>
          </a:solidFill>
        </p:spPr>
        <p:txBody>
          <a:bodyPr wrap="square" lIns="0" tIns="0" rIns="0" bIns="0" rtlCol="0"/>
          <a:lstStyle/>
          <a:p>
            <a:endParaRPr/>
          </a:p>
        </p:txBody>
      </p:sp>
      <p:sp>
        <p:nvSpPr>
          <p:cNvPr id="6" name="object 6"/>
          <p:cNvSpPr/>
          <p:nvPr/>
        </p:nvSpPr>
        <p:spPr>
          <a:xfrm>
            <a:off x="2286" y="1785366"/>
            <a:ext cx="2626360" cy="4572000"/>
          </a:xfrm>
          <a:custGeom>
            <a:avLst/>
            <a:gdLst/>
            <a:ahLst/>
            <a:cxnLst/>
            <a:rect l="l" t="t" r="r" b="b"/>
            <a:pathLst>
              <a:path w="2626360" h="4572000">
                <a:moveTo>
                  <a:pt x="0" y="4572000"/>
                </a:moveTo>
                <a:lnTo>
                  <a:pt x="0" y="0"/>
                </a:lnTo>
                <a:lnTo>
                  <a:pt x="2625852" y="914400"/>
                </a:lnTo>
                <a:lnTo>
                  <a:pt x="2625852" y="3657600"/>
                </a:lnTo>
                <a:lnTo>
                  <a:pt x="0" y="4572000"/>
                </a:lnTo>
                <a:close/>
              </a:path>
            </a:pathLst>
          </a:custGeom>
          <a:ln w="25908">
            <a:solidFill>
              <a:srgbClr val="FFFFFF"/>
            </a:solidFill>
          </a:ln>
        </p:spPr>
        <p:txBody>
          <a:bodyPr wrap="square" lIns="0" tIns="0" rIns="0" bIns="0" rtlCol="0"/>
          <a:lstStyle/>
          <a:p>
            <a:endParaRPr/>
          </a:p>
        </p:txBody>
      </p:sp>
      <p:sp>
        <p:nvSpPr>
          <p:cNvPr id="7" name="object 7"/>
          <p:cNvSpPr txBox="1"/>
          <p:nvPr/>
        </p:nvSpPr>
        <p:spPr>
          <a:xfrm>
            <a:off x="499059" y="2961026"/>
            <a:ext cx="1637664" cy="2069464"/>
          </a:xfrm>
          <a:prstGeom prst="rect">
            <a:avLst/>
          </a:prstGeom>
        </p:spPr>
        <p:txBody>
          <a:bodyPr vert="horz" wrap="square" lIns="0" tIns="11430" rIns="0" bIns="0" rtlCol="0">
            <a:spAutoFit/>
          </a:bodyPr>
          <a:lstStyle/>
          <a:p>
            <a:pPr marL="104139" marR="5080" indent="-91440">
              <a:lnSpc>
                <a:spcPct val="119800"/>
              </a:lnSpc>
              <a:spcBef>
                <a:spcPts val="90"/>
              </a:spcBef>
            </a:pPr>
            <a:r>
              <a:rPr sz="2800" spc="-5" dirty="0">
                <a:solidFill>
                  <a:srgbClr val="FFFFFF"/>
                </a:solidFill>
                <a:latin typeface="Arial"/>
                <a:cs typeface="Arial"/>
              </a:rPr>
              <a:t>Reduction  in Child</a:t>
            </a:r>
            <a:r>
              <a:rPr sz="2800" spc="-65" dirty="0">
                <a:solidFill>
                  <a:srgbClr val="FFFFFF"/>
                </a:solidFill>
                <a:latin typeface="Arial"/>
                <a:cs typeface="Arial"/>
              </a:rPr>
              <a:t> </a:t>
            </a:r>
            <a:r>
              <a:rPr sz="2800" spc="-5" dirty="0">
                <a:solidFill>
                  <a:srgbClr val="FFFFFF"/>
                </a:solidFill>
                <a:latin typeface="Arial"/>
                <a:cs typeface="Arial"/>
              </a:rPr>
              <a:t>&amp;  Maternal  mortality</a:t>
            </a:r>
            <a:endParaRPr sz="2800">
              <a:latin typeface="Arial"/>
              <a:cs typeface="Arial"/>
            </a:endParaRPr>
          </a:p>
        </p:txBody>
      </p:sp>
      <p:sp>
        <p:nvSpPr>
          <p:cNvPr id="8" name="object 8"/>
          <p:cNvSpPr/>
          <p:nvPr/>
        </p:nvSpPr>
        <p:spPr>
          <a:xfrm>
            <a:off x="2824733" y="1785366"/>
            <a:ext cx="2626360" cy="4572000"/>
          </a:xfrm>
          <a:custGeom>
            <a:avLst/>
            <a:gdLst/>
            <a:ahLst/>
            <a:cxnLst/>
            <a:rect l="l" t="t" r="r" b="b"/>
            <a:pathLst>
              <a:path w="2626360" h="4572000">
                <a:moveTo>
                  <a:pt x="0" y="0"/>
                </a:moveTo>
                <a:lnTo>
                  <a:pt x="0" y="4572000"/>
                </a:lnTo>
                <a:lnTo>
                  <a:pt x="2625852" y="3657600"/>
                </a:lnTo>
                <a:lnTo>
                  <a:pt x="2625852" y="914400"/>
                </a:lnTo>
                <a:lnTo>
                  <a:pt x="0" y="0"/>
                </a:lnTo>
                <a:close/>
              </a:path>
            </a:pathLst>
          </a:custGeom>
          <a:solidFill>
            <a:srgbClr val="C9AD95"/>
          </a:solidFill>
        </p:spPr>
        <p:txBody>
          <a:bodyPr wrap="square" lIns="0" tIns="0" rIns="0" bIns="0" rtlCol="0"/>
          <a:lstStyle/>
          <a:p>
            <a:endParaRPr/>
          </a:p>
        </p:txBody>
      </p:sp>
      <p:sp>
        <p:nvSpPr>
          <p:cNvPr id="9" name="object 9"/>
          <p:cNvSpPr/>
          <p:nvPr/>
        </p:nvSpPr>
        <p:spPr>
          <a:xfrm>
            <a:off x="2824733" y="1785366"/>
            <a:ext cx="2626360" cy="4572000"/>
          </a:xfrm>
          <a:custGeom>
            <a:avLst/>
            <a:gdLst/>
            <a:ahLst/>
            <a:cxnLst/>
            <a:rect l="l" t="t" r="r" b="b"/>
            <a:pathLst>
              <a:path w="2626360" h="4572000">
                <a:moveTo>
                  <a:pt x="0" y="4572000"/>
                </a:moveTo>
                <a:lnTo>
                  <a:pt x="0" y="0"/>
                </a:lnTo>
                <a:lnTo>
                  <a:pt x="2625852" y="914400"/>
                </a:lnTo>
                <a:lnTo>
                  <a:pt x="2625852" y="3657600"/>
                </a:lnTo>
                <a:lnTo>
                  <a:pt x="0" y="4572000"/>
                </a:lnTo>
                <a:close/>
              </a:path>
            </a:pathLst>
          </a:custGeom>
          <a:ln w="25908">
            <a:solidFill>
              <a:srgbClr val="FFFFFF"/>
            </a:solidFill>
          </a:ln>
        </p:spPr>
        <p:txBody>
          <a:bodyPr wrap="square" lIns="0" tIns="0" rIns="0" bIns="0" rtlCol="0"/>
          <a:lstStyle/>
          <a:p>
            <a:endParaRPr/>
          </a:p>
        </p:txBody>
      </p:sp>
      <p:sp>
        <p:nvSpPr>
          <p:cNvPr id="10" name="object 10"/>
          <p:cNvSpPr txBox="1"/>
          <p:nvPr/>
        </p:nvSpPr>
        <p:spPr>
          <a:xfrm>
            <a:off x="3380994" y="2704173"/>
            <a:ext cx="1567815" cy="2582545"/>
          </a:xfrm>
          <a:prstGeom prst="rect">
            <a:avLst/>
          </a:prstGeom>
        </p:spPr>
        <p:txBody>
          <a:bodyPr vert="horz" wrap="square" lIns="0" tIns="12065" rIns="0" bIns="0" rtlCol="0">
            <a:spAutoFit/>
          </a:bodyPr>
          <a:lstStyle/>
          <a:p>
            <a:pPr marL="12700" marR="5080" indent="-58419" algn="ctr">
              <a:lnSpc>
                <a:spcPct val="119900"/>
              </a:lnSpc>
              <a:spcBef>
                <a:spcPts val="95"/>
              </a:spcBef>
            </a:pPr>
            <a:r>
              <a:rPr sz="2800" dirty="0">
                <a:solidFill>
                  <a:srgbClr val="FFFFFF"/>
                </a:solidFill>
                <a:latin typeface="Arial"/>
                <a:cs typeface="Arial"/>
              </a:rPr>
              <a:t>Universal  access </a:t>
            </a:r>
            <a:r>
              <a:rPr sz="2800" spc="-5" dirty="0">
                <a:solidFill>
                  <a:srgbClr val="FFFFFF"/>
                </a:solidFill>
                <a:latin typeface="Arial"/>
                <a:cs typeface="Arial"/>
              </a:rPr>
              <a:t>to  public  health  </a:t>
            </a:r>
            <a:r>
              <a:rPr sz="2800" dirty="0">
                <a:solidFill>
                  <a:srgbClr val="FFFFFF"/>
                </a:solidFill>
                <a:latin typeface="Arial"/>
                <a:cs typeface="Arial"/>
              </a:rPr>
              <a:t>services</a:t>
            </a:r>
            <a:endParaRPr sz="2800">
              <a:latin typeface="Arial"/>
              <a:cs typeface="Arial"/>
            </a:endParaRPr>
          </a:p>
        </p:txBody>
      </p:sp>
      <p:sp>
        <p:nvSpPr>
          <p:cNvPr id="11" name="object 11"/>
          <p:cNvSpPr/>
          <p:nvPr/>
        </p:nvSpPr>
        <p:spPr>
          <a:xfrm>
            <a:off x="5647182" y="1785366"/>
            <a:ext cx="3496310" cy="4572000"/>
          </a:xfrm>
          <a:custGeom>
            <a:avLst/>
            <a:gdLst/>
            <a:ahLst/>
            <a:cxnLst/>
            <a:rect l="l" t="t" r="r" b="b"/>
            <a:pathLst>
              <a:path w="3496309" h="4572000">
                <a:moveTo>
                  <a:pt x="0" y="0"/>
                </a:moveTo>
                <a:lnTo>
                  <a:pt x="0" y="4572000"/>
                </a:lnTo>
                <a:lnTo>
                  <a:pt x="3496056" y="3657600"/>
                </a:lnTo>
                <a:lnTo>
                  <a:pt x="3496056" y="914400"/>
                </a:lnTo>
                <a:lnTo>
                  <a:pt x="0" y="0"/>
                </a:lnTo>
                <a:close/>
              </a:path>
            </a:pathLst>
          </a:custGeom>
          <a:solidFill>
            <a:srgbClr val="C9AD95"/>
          </a:solidFill>
        </p:spPr>
        <p:txBody>
          <a:bodyPr wrap="square" lIns="0" tIns="0" rIns="0" bIns="0" rtlCol="0"/>
          <a:lstStyle/>
          <a:p>
            <a:endParaRPr/>
          </a:p>
        </p:txBody>
      </p:sp>
      <p:sp>
        <p:nvSpPr>
          <p:cNvPr id="12" name="object 12"/>
          <p:cNvSpPr/>
          <p:nvPr/>
        </p:nvSpPr>
        <p:spPr>
          <a:xfrm>
            <a:off x="5647182" y="1785366"/>
            <a:ext cx="3496310" cy="4572000"/>
          </a:xfrm>
          <a:custGeom>
            <a:avLst/>
            <a:gdLst/>
            <a:ahLst/>
            <a:cxnLst/>
            <a:rect l="l" t="t" r="r" b="b"/>
            <a:pathLst>
              <a:path w="3496309" h="4572000">
                <a:moveTo>
                  <a:pt x="0" y="4572000"/>
                </a:moveTo>
                <a:lnTo>
                  <a:pt x="0" y="0"/>
                </a:lnTo>
                <a:lnTo>
                  <a:pt x="3496056" y="914400"/>
                </a:lnTo>
                <a:lnTo>
                  <a:pt x="3496056" y="3657600"/>
                </a:lnTo>
                <a:lnTo>
                  <a:pt x="0" y="4572000"/>
                </a:lnTo>
                <a:close/>
              </a:path>
            </a:pathLst>
          </a:custGeom>
          <a:ln w="25908">
            <a:solidFill>
              <a:srgbClr val="FFFFFF"/>
            </a:solidFill>
          </a:ln>
        </p:spPr>
        <p:txBody>
          <a:bodyPr wrap="square" lIns="0" tIns="0" rIns="0" bIns="0" rtlCol="0"/>
          <a:lstStyle/>
          <a:p>
            <a:endParaRPr/>
          </a:p>
        </p:txBody>
      </p:sp>
      <p:sp>
        <p:nvSpPr>
          <p:cNvPr id="13" name="object 13"/>
          <p:cNvSpPr txBox="1"/>
          <p:nvPr/>
        </p:nvSpPr>
        <p:spPr>
          <a:xfrm>
            <a:off x="6175628" y="2883255"/>
            <a:ext cx="2443480" cy="2200910"/>
          </a:xfrm>
          <a:prstGeom prst="rect">
            <a:avLst/>
          </a:prstGeom>
        </p:spPr>
        <p:txBody>
          <a:bodyPr vert="horz" wrap="square" lIns="0" tIns="12065" rIns="0" bIns="0" rtlCol="0">
            <a:spAutoFit/>
          </a:bodyPr>
          <a:lstStyle/>
          <a:p>
            <a:pPr marL="12700" marR="5080" indent="-2540" algn="ctr">
              <a:lnSpc>
                <a:spcPct val="120100"/>
              </a:lnSpc>
              <a:spcBef>
                <a:spcPts val="95"/>
              </a:spcBef>
            </a:pPr>
            <a:r>
              <a:rPr sz="3200" dirty="0">
                <a:latin typeface="Arial"/>
                <a:cs typeface="Arial"/>
              </a:rPr>
              <a:t>Universal  Access</a:t>
            </a:r>
            <a:r>
              <a:rPr sz="3200" spc="-40" dirty="0">
                <a:latin typeface="Arial"/>
                <a:cs typeface="Arial"/>
              </a:rPr>
              <a:t> </a:t>
            </a:r>
            <a:r>
              <a:rPr sz="3200" dirty="0">
                <a:latin typeface="Arial"/>
                <a:cs typeface="Arial"/>
              </a:rPr>
              <a:t>to</a:t>
            </a:r>
            <a:endParaRPr sz="3200">
              <a:latin typeface="Arial"/>
              <a:cs typeface="Arial"/>
            </a:endParaRPr>
          </a:p>
          <a:p>
            <a:pPr marL="12700" marR="5080" algn="ctr">
              <a:lnSpc>
                <a:spcPts val="3310"/>
              </a:lnSpc>
              <a:spcBef>
                <a:spcPts val="1310"/>
              </a:spcBef>
            </a:pPr>
            <a:r>
              <a:rPr sz="3200" dirty="0">
                <a:latin typeface="Arial"/>
                <a:cs typeface="Arial"/>
              </a:rPr>
              <a:t>Immu</a:t>
            </a:r>
            <a:r>
              <a:rPr sz="3200" spc="-15" dirty="0">
                <a:latin typeface="Arial"/>
                <a:cs typeface="Arial"/>
              </a:rPr>
              <a:t>n</a:t>
            </a:r>
            <a:r>
              <a:rPr sz="3200" dirty="0">
                <a:latin typeface="Arial"/>
                <a:cs typeface="Arial"/>
              </a:rPr>
              <a:t>ization  </a:t>
            </a:r>
            <a:r>
              <a:rPr sz="3200" spc="-5" dirty="0">
                <a:latin typeface="Arial"/>
                <a:cs typeface="Arial"/>
              </a:rPr>
              <a:t>Programme</a:t>
            </a:r>
            <a:endParaRPr sz="32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12</a:t>
            </a:fld>
            <a:endParaRPr spc="-5" dirty="0"/>
          </a:p>
        </p:txBody>
      </p:sp>
      <p:sp>
        <p:nvSpPr>
          <p:cNvPr id="4" name="object 4"/>
          <p:cNvSpPr/>
          <p:nvPr/>
        </p:nvSpPr>
        <p:spPr>
          <a:xfrm>
            <a:off x="182118" y="1448561"/>
            <a:ext cx="2085339" cy="4572000"/>
          </a:xfrm>
          <a:custGeom>
            <a:avLst/>
            <a:gdLst/>
            <a:ahLst/>
            <a:cxnLst/>
            <a:rect l="l" t="t" r="r" b="b"/>
            <a:pathLst>
              <a:path w="2085339" h="4572000">
                <a:moveTo>
                  <a:pt x="0" y="0"/>
                </a:moveTo>
                <a:lnTo>
                  <a:pt x="0" y="4572000"/>
                </a:lnTo>
                <a:lnTo>
                  <a:pt x="2084832" y="3657600"/>
                </a:lnTo>
                <a:lnTo>
                  <a:pt x="2084832" y="914400"/>
                </a:lnTo>
                <a:lnTo>
                  <a:pt x="0" y="0"/>
                </a:lnTo>
                <a:close/>
              </a:path>
            </a:pathLst>
          </a:custGeom>
          <a:solidFill>
            <a:srgbClr val="B58A80">
              <a:alpha val="90194"/>
            </a:srgbClr>
          </a:solidFill>
        </p:spPr>
        <p:txBody>
          <a:bodyPr wrap="square" lIns="0" tIns="0" rIns="0" bIns="0" rtlCol="0"/>
          <a:lstStyle/>
          <a:p>
            <a:endParaRPr/>
          </a:p>
        </p:txBody>
      </p:sp>
      <p:sp>
        <p:nvSpPr>
          <p:cNvPr id="5" name="object 5"/>
          <p:cNvSpPr/>
          <p:nvPr/>
        </p:nvSpPr>
        <p:spPr>
          <a:xfrm>
            <a:off x="182118" y="1448561"/>
            <a:ext cx="2085339" cy="4572000"/>
          </a:xfrm>
          <a:custGeom>
            <a:avLst/>
            <a:gdLst/>
            <a:ahLst/>
            <a:cxnLst/>
            <a:rect l="l" t="t" r="r" b="b"/>
            <a:pathLst>
              <a:path w="2085339" h="4572000">
                <a:moveTo>
                  <a:pt x="0" y="4572000"/>
                </a:moveTo>
                <a:lnTo>
                  <a:pt x="0" y="0"/>
                </a:lnTo>
                <a:lnTo>
                  <a:pt x="2084832" y="914400"/>
                </a:lnTo>
                <a:lnTo>
                  <a:pt x="2084832" y="3657600"/>
                </a:lnTo>
                <a:lnTo>
                  <a:pt x="0" y="4572000"/>
                </a:lnTo>
                <a:close/>
              </a:path>
            </a:pathLst>
          </a:custGeom>
          <a:ln w="25908">
            <a:solidFill>
              <a:srgbClr val="FFFFFF"/>
            </a:solidFill>
          </a:ln>
        </p:spPr>
        <p:txBody>
          <a:bodyPr wrap="square" lIns="0" tIns="0" rIns="0" bIns="0" rtlCol="0"/>
          <a:lstStyle/>
          <a:p>
            <a:endParaRPr/>
          </a:p>
        </p:txBody>
      </p:sp>
      <p:sp>
        <p:nvSpPr>
          <p:cNvPr id="6" name="object 6"/>
          <p:cNvSpPr txBox="1"/>
          <p:nvPr/>
        </p:nvSpPr>
        <p:spPr>
          <a:xfrm>
            <a:off x="338124" y="2247392"/>
            <a:ext cx="1771014" cy="2845435"/>
          </a:xfrm>
          <a:prstGeom prst="rect">
            <a:avLst/>
          </a:prstGeom>
        </p:spPr>
        <p:txBody>
          <a:bodyPr vert="horz" wrap="square" lIns="0" tIns="12700" rIns="0" bIns="0" rtlCol="0">
            <a:spAutoFit/>
          </a:bodyPr>
          <a:lstStyle/>
          <a:p>
            <a:pPr marL="12065" marR="5080" algn="ctr">
              <a:lnSpc>
                <a:spcPct val="119600"/>
              </a:lnSpc>
              <a:spcBef>
                <a:spcPts val="100"/>
              </a:spcBef>
            </a:pPr>
            <a:r>
              <a:rPr sz="2400" spc="-5" dirty="0">
                <a:solidFill>
                  <a:srgbClr val="FFFFFF"/>
                </a:solidFill>
                <a:latin typeface="Arial"/>
                <a:cs typeface="Arial"/>
              </a:rPr>
              <a:t>Prevention</a:t>
            </a:r>
            <a:r>
              <a:rPr sz="2400" spc="-55" dirty="0">
                <a:solidFill>
                  <a:srgbClr val="FFFFFF"/>
                </a:solidFill>
                <a:latin typeface="Arial"/>
                <a:cs typeface="Arial"/>
              </a:rPr>
              <a:t> </a:t>
            </a:r>
            <a:r>
              <a:rPr sz="2400" dirty="0">
                <a:solidFill>
                  <a:srgbClr val="FFFFFF"/>
                </a:solidFill>
                <a:latin typeface="Arial"/>
                <a:cs typeface="Arial"/>
              </a:rPr>
              <a:t>&amp;  </a:t>
            </a:r>
            <a:r>
              <a:rPr sz="2400" spc="-5" dirty="0">
                <a:solidFill>
                  <a:srgbClr val="FFFFFF"/>
                </a:solidFill>
                <a:latin typeface="Arial"/>
                <a:cs typeface="Arial"/>
              </a:rPr>
              <a:t>Control</a:t>
            </a:r>
            <a:r>
              <a:rPr sz="2400" spc="-35" dirty="0">
                <a:solidFill>
                  <a:srgbClr val="FFFFFF"/>
                </a:solidFill>
                <a:latin typeface="Arial"/>
                <a:cs typeface="Arial"/>
              </a:rPr>
              <a:t> </a:t>
            </a:r>
            <a:r>
              <a:rPr sz="2400" dirty="0">
                <a:solidFill>
                  <a:srgbClr val="FFFFFF"/>
                </a:solidFill>
                <a:latin typeface="Arial"/>
                <a:cs typeface="Arial"/>
              </a:rPr>
              <a:t>of</a:t>
            </a:r>
            <a:endParaRPr sz="2400">
              <a:latin typeface="Arial"/>
              <a:cs typeface="Arial"/>
            </a:endParaRPr>
          </a:p>
          <a:p>
            <a:pPr marL="73660" marR="64769" algn="ctr">
              <a:lnSpc>
                <a:spcPts val="2470"/>
              </a:lnSpc>
              <a:spcBef>
                <a:spcPts val="1000"/>
              </a:spcBef>
            </a:pPr>
            <a:r>
              <a:rPr sz="2400" spc="-5" dirty="0">
                <a:solidFill>
                  <a:srgbClr val="FFFFFF"/>
                </a:solidFill>
                <a:latin typeface="Arial"/>
                <a:cs typeface="Arial"/>
              </a:rPr>
              <a:t>C</a:t>
            </a:r>
            <a:r>
              <a:rPr sz="2400" spc="-15" dirty="0">
                <a:solidFill>
                  <a:srgbClr val="FFFFFF"/>
                </a:solidFill>
                <a:latin typeface="Arial"/>
                <a:cs typeface="Arial"/>
              </a:rPr>
              <a:t>o</a:t>
            </a:r>
            <a:r>
              <a:rPr sz="2400" dirty="0">
                <a:solidFill>
                  <a:srgbClr val="FFFFFF"/>
                </a:solidFill>
                <a:latin typeface="Arial"/>
                <a:cs typeface="Arial"/>
              </a:rPr>
              <a:t>m</a:t>
            </a:r>
            <a:r>
              <a:rPr sz="2400" spc="5" dirty="0">
                <a:solidFill>
                  <a:srgbClr val="FFFFFF"/>
                </a:solidFill>
                <a:latin typeface="Arial"/>
                <a:cs typeface="Arial"/>
              </a:rPr>
              <a:t>m</a:t>
            </a:r>
            <a:r>
              <a:rPr sz="2400" spc="-5" dirty="0">
                <a:solidFill>
                  <a:srgbClr val="FFFFFF"/>
                </a:solidFill>
                <a:latin typeface="Arial"/>
                <a:cs typeface="Arial"/>
              </a:rPr>
              <a:t>un</a:t>
            </a:r>
            <a:r>
              <a:rPr sz="2400" spc="-15" dirty="0">
                <a:solidFill>
                  <a:srgbClr val="FFFFFF"/>
                </a:solidFill>
                <a:latin typeface="Arial"/>
                <a:cs typeface="Arial"/>
              </a:rPr>
              <a:t>i</a:t>
            </a:r>
            <a:r>
              <a:rPr sz="2400" spc="-5" dirty="0">
                <a:solidFill>
                  <a:srgbClr val="FFFFFF"/>
                </a:solidFill>
                <a:latin typeface="Arial"/>
                <a:cs typeface="Arial"/>
              </a:rPr>
              <a:t>ca  ble</a:t>
            </a:r>
            <a:endParaRPr sz="2400">
              <a:latin typeface="Arial"/>
              <a:cs typeface="Arial"/>
            </a:endParaRPr>
          </a:p>
          <a:p>
            <a:pPr marL="411480" marR="403225" algn="ctr">
              <a:lnSpc>
                <a:spcPts val="2480"/>
              </a:lnSpc>
              <a:spcBef>
                <a:spcPts val="980"/>
              </a:spcBef>
            </a:pPr>
            <a:r>
              <a:rPr sz="2400" dirty="0">
                <a:solidFill>
                  <a:srgbClr val="FFFFFF"/>
                </a:solidFill>
                <a:latin typeface="Arial"/>
                <a:cs typeface="Arial"/>
              </a:rPr>
              <a:t>&amp;</a:t>
            </a:r>
            <a:r>
              <a:rPr sz="2400" spc="-90" dirty="0">
                <a:solidFill>
                  <a:srgbClr val="FFFFFF"/>
                </a:solidFill>
                <a:latin typeface="Arial"/>
                <a:cs typeface="Arial"/>
              </a:rPr>
              <a:t> </a:t>
            </a:r>
            <a:r>
              <a:rPr sz="2400" spc="-5" dirty="0">
                <a:solidFill>
                  <a:srgbClr val="FFFFFF"/>
                </a:solidFill>
                <a:latin typeface="Arial"/>
                <a:cs typeface="Arial"/>
              </a:rPr>
              <a:t>Non- </a:t>
            </a:r>
            <a:r>
              <a:rPr sz="2400" dirty="0">
                <a:solidFill>
                  <a:srgbClr val="FFFFFF"/>
                </a:solidFill>
                <a:latin typeface="Arial"/>
                <a:cs typeface="Arial"/>
              </a:rPr>
              <a:t> comm.</a:t>
            </a:r>
            <a:endParaRPr sz="2400">
              <a:latin typeface="Arial"/>
              <a:cs typeface="Arial"/>
            </a:endParaRPr>
          </a:p>
          <a:p>
            <a:pPr algn="ctr">
              <a:lnSpc>
                <a:spcPct val="100000"/>
              </a:lnSpc>
              <a:spcBef>
                <a:spcPts val="550"/>
              </a:spcBef>
            </a:pPr>
            <a:r>
              <a:rPr sz="2400" spc="-5" dirty="0">
                <a:solidFill>
                  <a:srgbClr val="FFFFFF"/>
                </a:solidFill>
                <a:latin typeface="Arial"/>
                <a:cs typeface="Arial"/>
              </a:rPr>
              <a:t>Diseases</a:t>
            </a:r>
            <a:endParaRPr sz="2400">
              <a:latin typeface="Arial"/>
              <a:cs typeface="Arial"/>
            </a:endParaRPr>
          </a:p>
        </p:txBody>
      </p:sp>
      <p:sp>
        <p:nvSpPr>
          <p:cNvPr id="7" name="object 7"/>
          <p:cNvSpPr/>
          <p:nvPr/>
        </p:nvSpPr>
        <p:spPr>
          <a:xfrm>
            <a:off x="2423922" y="1448561"/>
            <a:ext cx="2085339" cy="4572000"/>
          </a:xfrm>
          <a:custGeom>
            <a:avLst/>
            <a:gdLst/>
            <a:ahLst/>
            <a:cxnLst/>
            <a:rect l="l" t="t" r="r" b="b"/>
            <a:pathLst>
              <a:path w="2085339" h="4572000">
                <a:moveTo>
                  <a:pt x="0" y="0"/>
                </a:moveTo>
                <a:lnTo>
                  <a:pt x="0" y="4572000"/>
                </a:lnTo>
                <a:lnTo>
                  <a:pt x="2084831" y="3657600"/>
                </a:lnTo>
                <a:lnTo>
                  <a:pt x="2084831" y="914400"/>
                </a:lnTo>
                <a:lnTo>
                  <a:pt x="0" y="0"/>
                </a:lnTo>
                <a:close/>
              </a:path>
            </a:pathLst>
          </a:custGeom>
          <a:solidFill>
            <a:srgbClr val="B58A80">
              <a:alpha val="76861"/>
            </a:srgbClr>
          </a:solidFill>
        </p:spPr>
        <p:txBody>
          <a:bodyPr wrap="square" lIns="0" tIns="0" rIns="0" bIns="0" rtlCol="0"/>
          <a:lstStyle/>
          <a:p>
            <a:endParaRPr/>
          </a:p>
        </p:txBody>
      </p:sp>
      <p:sp>
        <p:nvSpPr>
          <p:cNvPr id="8" name="object 8"/>
          <p:cNvSpPr/>
          <p:nvPr/>
        </p:nvSpPr>
        <p:spPr>
          <a:xfrm>
            <a:off x="2423922" y="1448561"/>
            <a:ext cx="2085339" cy="4572000"/>
          </a:xfrm>
          <a:custGeom>
            <a:avLst/>
            <a:gdLst/>
            <a:ahLst/>
            <a:cxnLst/>
            <a:rect l="l" t="t" r="r" b="b"/>
            <a:pathLst>
              <a:path w="2085339" h="4572000">
                <a:moveTo>
                  <a:pt x="0" y="4572000"/>
                </a:moveTo>
                <a:lnTo>
                  <a:pt x="0" y="0"/>
                </a:lnTo>
                <a:lnTo>
                  <a:pt x="2084831" y="914400"/>
                </a:lnTo>
                <a:lnTo>
                  <a:pt x="2084831" y="3657600"/>
                </a:lnTo>
                <a:lnTo>
                  <a:pt x="0" y="4572000"/>
                </a:lnTo>
                <a:close/>
              </a:path>
            </a:pathLst>
          </a:custGeom>
          <a:ln w="25908">
            <a:solidFill>
              <a:srgbClr val="FFFFFF"/>
            </a:solidFill>
          </a:ln>
        </p:spPr>
        <p:txBody>
          <a:bodyPr wrap="square" lIns="0" tIns="0" rIns="0" bIns="0" rtlCol="0"/>
          <a:lstStyle/>
          <a:p>
            <a:endParaRPr/>
          </a:p>
        </p:txBody>
      </p:sp>
      <p:sp>
        <p:nvSpPr>
          <p:cNvPr id="9" name="object 9"/>
          <p:cNvSpPr txBox="1"/>
          <p:nvPr/>
        </p:nvSpPr>
        <p:spPr>
          <a:xfrm>
            <a:off x="2765551" y="2562860"/>
            <a:ext cx="1398905" cy="2214245"/>
          </a:xfrm>
          <a:prstGeom prst="rect">
            <a:avLst/>
          </a:prstGeom>
        </p:spPr>
        <p:txBody>
          <a:bodyPr vert="horz" wrap="square" lIns="0" tIns="12065" rIns="0" bIns="0" rtlCol="0">
            <a:spAutoFit/>
          </a:bodyPr>
          <a:lstStyle/>
          <a:p>
            <a:pPr marL="12700" marR="5080" algn="ctr">
              <a:lnSpc>
                <a:spcPct val="119700"/>
              </a:lnSpc>
              <a:spcBef>
                <a:spcPts val="95"/>
              </a:spcBef>
            </a:pPr>
            <a:r>
              <a:rPr sz="2400" spc="-5" dirty="0">
                <a:solidFill>
                  <a:srgbClr val="FFFFFF"/>
                </a:solidFill>
                <a:latin typeface="Arial"/>
                <a:cs typeface="Arial"/>
              </a:rPr>
              <a:t>Access </a:t>
            </a:r>
            <a:r>
              <a:rPr sz="2400" dirty="0">
                <a:solidFill>
                  <a:srgbClr val="FFFFFF"/>
                </a:solidFill>
                <a:latin typeface="Arial"/>
                <a:cs typeface="Arial"/>
              </a:rPr>
              <a:t>to  Int</a:t>
            </a:r>
            <a:r>
              <a:rPr sz="2400" spc="-5" dirty="0">
                <a:solidFill>
                  <a:srgbClr val="FFFFFF"/>
                </a:solidFill>
                <a:latin typeface="Arial"/>
                <a:cs typeface="Arial"/>
              </a:rPr>
              <a:t>egrated  Primary  Health  Care</a:t>
            </a:r>
            <a:endParaRPr sz="2400">
              <a:latin typeface="Arial"/>
              <a:cs typeface="Arial"/>
            </a:endParaRPr>
          </a:p>
        </p:txBody>
      </p:sp>
      <p:sp>
        <p:nvSpPr>
          <p:cNvPr id="10" name="object 10"/>
          <p:cNvSpPr/>
          <p:nvPr/>
        </p:nvSpPr>
        <p:spPr>
          <a:xfrm>
            <a:off x="6820661" y="1448561"/>
            <a:ext cx="2085339" cy="4572000"/>
          </a:xfrm>
          <a:custGeom>
            <a:avLst/>
            <a:gdLst/>
            <a:ahLst/>
            <a:cxnLst/>
            <a:rect l="l" t="t" r="r" b="b"/>
            <a:pathLst>
              <a:path w="2085340" h="4572000">
                <a:moveTo>
                  <a:pt x="0" y="0"/>
                </a:moveTo>
                <a:lnTo>
                  <a:pt x="0" y="4572000"/>
                </a:lnTo>
                <a:lnTo>
                  <a:pt x="2084832" y="3657600"/>
                </a:lnTo>
                <a:lnTo>
                  <a:pt x="2084832" y="914400"/>
                </a:lnTo>
                <a:lnTo>
                  <a:pt x="0" y="0"/>
                </a:lnTo>
                <a:close/>
              </a:path>
            </a:pathLst>
          </a:custGeom>
          <a:solidFill>
            <a:srgbClr val="B58A80">
              <a:alpha val="63136"/>
            </a:srgbClr>
          </a:solidFill>
        </p:spPr>
        <p:txBody>
          <a:bodyPr wrap="square" lIns="0" tIns="0" rIns="0" bIns="0" rtlCol="0"/>
          <a:lstStyle/>
          <a:p>
            <a:endParaRPr/>
          </a:p>
        </p:txBody>
      </p:sp>
      <p:sp>
        <p:nvSpPr>
          <p:cNvPr id="11" name="object 11"/>
          <p:cNvSpPr/>
          <p:nvPr/>
        </p:nvSpPr>
        <p:spPr>
          <a:xfrm>
            <a:off x="6820661" y="1448561"/>
            <a:ext cx="2085339" cy="4572000"/>
          </a:xfrm>
          <a:custGeom>
            <a:avLst/>
            <a:gdLst/>
            <a:ahLst/>
            <a:cxnLst/>
            <a:rect l="l" t="t" r="r" b="b"/>
            <a:pathLst>
              <a:path w="2085340" h="4572000">
                <a:moveTo>
                  <a:pt x="0" y="4572000"/>
                </a:moveTo>
                <a:lnTo>
                  <a:pt x="0" y="0"/>
                </a:lnTo>
                <a:lnTo>
                  <a:pt x="2084832" y="914400"/>
                </a:lnTo>
                <a:lnTo>
                  <a:pt x="2084832" y="3657600"/>
                </a:lnTo>
                <a:lnTo>
                  <a:pt x="0" y="4572000"/>
                </a:lnTo>
                <a:close/>
              </a:path>
            </a:pathLst>
          </a:custGeom>
          <a:ln w="25908">
            <a:solidFill>
              <a:srgbClr val="FFFFFF"/>
            </a:solidFill>
          </a:ln>
        </p:spPr>
        <p:txBody>
          <a:bodyPr wrap="square" lIns="0" tIns="0" rIns="0" bIns="0" rtlCol="0"/>
          <a:lstStyle/>
          <a:p>
            <a:endParaRPr/>
          </a:p>
        </p:txBody>
      </p:sp>
      <p:sp>
        <p:nvSpPr>
          <p:cNvPr id="12" name="object 12"/>
          <p:cNvSpPr txBox="1"/>
          <p:nvPr/>
        </p:nvSpPr>
        <p:spPr>
          <a:xfrm>
            <a:off x="7191502" y="2562860"/>
            <a:ext cx="1344295" cy="2214245"/>
          </a:xfrm>
          <a:prstGeom prst="rect">
            <a:avLst/>
          </a:prstGeom>
        </p:spPr>
        <p:txBody>
          <a:bodyPr vert="horz" wrap="square" lIns="0" tIns="12065" rIns="0" bIns="0" rtlCol="0">
            <a:spAutoFit/>
          </a:bodyPr>
          <a:lstStyle/>
          <a:p>
            <a:pPr marL="12700" marR="5080" algn="ctr">
              <a:lnSpc>
                <a:spcPct val="119700"/>
              </a:lnSpc>
              <a:spcBef>
                <a:spcPts val="95"/>
              </a:spcBef>
            </a:pPr>
            <a:r>
              <a:rPr sz="2400" spc="-5" dirty="0">
                <a:solidFill>
                  <a:srgbClr val="FFFFFF"/>
                </a:solidFill>
                <a:latin typeface="Arial"/>
                <a:cs typeface="Arial"/>
              </a:rPr>
              <a:t>R</a:t>
            </a:r>
            <a:r>
              <a:rPr sz="2400" spc="-15" dirty="0">
                <a:solidFill>
                  <a:srgbClr val="FFFFFF"/>
                </a:solidFill>
                <a:latin typeface="Arial"/>
                <a:cs typeface="Arial"/>
              </a:rPr>
              <a:t>e</a:t>
            </a:r>
            <a:r>
              <a:rPr sz="2400" spc="-5" dirty="0">
                <a:solidFill>
                  <a:srgbClr val="FFFFFF"/>
                </a:solidFill>
                <a:latin typeface="Arial"/>
                <a:cs typeface="Arial"/>
              </a:rPr>
              <a:t>vital</a:t>
            </a:r>
            <a:r>
              <a:rPr sz="2400" spc="-20" dirty="0">
                <a:solidFill>
                  <a:srgbClr val="FFFFFF"/>
                </a:solidFill>
                <a:latin typeface="Arial"/>
                <a:cs typeface="Arial"/>
              </a:rPr>
              <a:t>i</a:t>
            </a:r>
            <a:r>
              <a:rPr sz="2400" spc="-5" dirty="0">
                <a:solidFill>
                  <a:srgbClr val="FFFFFF"/>
                </a:solidFill>
                <a:latin typeface="Arial"/>
                <a:cs typeface="Arial"/>
              </a:rPr>
              <a:t>ze  Local  Health  </a:t>
            </a:r>
            <a:r>
              <a:rPr sz="2400" spc="-15" dirty="0">
                <a:solidFill>
                  <a:srgbClr val="FFFFFF"/>
                </a:solidFill>
                <a:latin typeface="Arial"/>
                <a:cs typeface="Arial"/>
              </a:rPr>
              <a:t>Tradition  </a:t>
            </a:r>
            <a:r>
              <a:rPr sz="2400" spc="-30" dirty="0">
                <a:solidFill>
                  <a:srgbClr val="FFFFFF"/>
                </a:solidFill>
                <a:latin typeface="Arial"/>
                <a:cs typeface="Arial"/>
              </a:rPr>
              <a:t>(AYUSH)</a:t>
            </a:r>
            <a:endParaRPr sz="2400">
              <a:latin typeface="Arial"/>
              <a:cs typeface="Arial"/>
            </a:endParaRPr>
          </a:p>
        </p:txBody>
      </p:sp>
      <p:sp>
        <p:nvSpPr>
          <p:cNvPr id="13" name="object 13"/>
          <p:cNvSpPr/>
          <p:nvPr/>
        </p:nvSpPr>
        <p:spPr>
          <a:xfrm>
            <a:off x="4575809" y="1448561"/>
            <a:ext cx="2083435" cy="4572000"/>
          </a:xfrm>
          <a:custGeom>
            <a:avLst/>
            <a:gdLst/>
            <a:ahLst/>
            <a:cxnLst/>
            <a:rect l="l" t="t" r="r" b="b"/>
            <a:pathLst>
              <a:path w="2083434" h="4572000">
                <a:moveTo>
                  <a:pt x="0" y="0"/>
                </a:moveTo>
                <a:lnTo>
                  <a:pt x="0" y="4572000"/>
                </a:lnTo>
                <a:lnTo>
                  <a:pt x="2083308" y="3657600"/>
                </a:lnTo>
                <a:lnTo>
                  <a:pt x="2083308" y="914400"/>
                </a:lnTo>
                <a:lnTo>
                  <a:pt x="0" y="0"/>
                </a:lnTo>
                <a:close/>
              </a:path>
            </a:pathLst>
          </a:custGeom>
          <a:solidFill>
            <a:srgbClr val="B58A80">
              <a:alpha val="50195"/>
            </a:srgbClr>
          </a:solidFill>
        </p:spPr>
        <p:txBody>
          <a:bodyPr wrap="square" lIns="0" tIns="0" rIns="0" bIns="0" rtlCol="0"/>
          <a:lstStyle/>
          <a:p>
            <a:endParaRPr/>
          </a:p>
        </p:txBody>
      </p:sp>
      <p:sp>
        <p:nvSpPr>
          <p:cNvPr id="14" name="object 14"/>
          <p:cNvSpPr/>
          <p:nvPr/>
        </p:nvSpPr>
        <p:spPr>
          <a:xfrm>
            <a:off x="4575809" y="1448561"/>
            <a:ext cx="2083435" cy="4572000"/>
          </a:xfrm>
          <a:custGeom>
            <a:avLst/>
            <a:gdLst/>
            <a:ahLst/>
            <a:cxnLst/>
            <a:rect l="l" t="t" r="r" b="b"/>
            <a:pathLst>
              <a:path w="2083434" h="4572000">
                <a:moveTo>
                  <a:pt x="0" y="4572000"/>
                </a:moveTo>
                <a:lnTo>
                  <a:pt x="0" y="0"/>
                </a:lnTo>
                <a:lnTo>
                  <a:pt x="2083308" y="914400"/>
                </a:lnTo>
                <a:lnTo>
                  <a:pt x="2083308" y="3657600"/>
                </a:lnTo>
                <a:lnTo>
                  <a:pt x="0" y="4572000"/>
                </a:lnTo>
                <a:close/>
              </a:path>
            </a:pathLst>
          </a:custGeom>
          <a:ln w="25908">
            <a:solidFill>
              <a:srgbClr val="FFFFFF"/>
            </a:solidFill>
          </a:ln>
        </p:spPr>
        <p:txBody>
          <a:bodyPr wrap="square" lIns="0" tIns="0" rIns="0" bIns="0" rtlCol="0"/>
          <a:lstStyle/>
          <a:p>
            <a:endParaRPr/>
          </a:p>
        </p:txBody>
      </p:sp>
      <p:sp>
        <p:nvSpPr>
          <p:cNvPr id="15" name="object 15"/>
          <p:cNvSpPr txBox="1"/>
          <p:nvPr/>
        </p:nvSpPr>
        <p:spPr>
          <a:xfrm>
            <a:off x="4775708" y="2466593"/>
            <a:ext cx="1684655" cy="2407920"/>
          </a:xfrm>
          <a:prstGeom prst="rect">
            <a:avLst/>
          </a:prstGeom>
        </p:spPr>
        <p:txBody>
          <a:bodyPr vert="horz" wrap="square" lIns="0" tIns="12700" rIns="0" bIns="0" rtlCol="0">
            <a:spAutoFit/>
          </a:bodyPr>
          <a:lstStyle/>
          <a:p>
            <a:pPr marL="21590" marR="13970" indent="-1905" algn="ctr">
              <a:lnSpc>
                <a:spcPct val="119600"/>
              </a:lnSpc>
              <a:spcBef>
                <a:spcPts val="100"/>
              </a:spcBef>
            </a:pPr>
            <a:r>
              <a:rPr sz="2400" spc="-5" dirty="0">
                <a:solidFill>
                  <a:srgbClr val="FFFFFF"/>
                </a:solidFill>
                <a:latin typeface="Arial"/>
                <a:cs typeface="Arial"/>
              </a:rPr>
              <a:t>Population  Stab</a:t>
            </a:r>
            <a:r>
              <a:rPr sz="2400" spc="-15" dirty="0">
                <a:solidFill>
                  <a:srgbClr val="FFFFFF"/>
                </a:solidFill>
                <a:latin typeface="Arial"/>
                <a:cs typeface="Arial"/>
              </a:rPr>
              <a:t>i</a:t>
            </a:r>
            <a:r>
              <a:rPr sz="2400" spc="-5" dirty="0">
                <a:solidFill>
                  <a:srgbClr val="FFFFFF"/>
                </a:solidFill>
                <a:latin typeface="Arial"/>
                <a:cs typeface="Arial"/>
              </a:rPr>
              <a:t>l</a:t>
            </a:r>
            <a:r>
              <a:rPr sz="2400" spc="-15" dirty="0">
                <a:solidFill>
                  <a:srgbClr val="FFFFFF"/>
                </a:solidFill>
                <a:latin typeface="Arial"/>
                <a:cs typeface="Arial"/>
              </a:rPr>
              <a:t>i</a:t>
            </a:r>
            <a:r>
              <a:rPr sz="2400" spc="-5" dirty="0">
                <a:solidFill>
                  <a:srgbClr val="FFFFFF"/>
                </a:solidFill>
                <a:latin typeface="Arial"/>
                <a:cs typeface="Arial"/>
              </a:rPr>
              <a:t>zation</a:t>
            </a:r>
            <a:endParaRPr sz="2400">
              <a:latin typeface="Arial"/>
              <a:cs typeface="Arial"/>
            </a:endParaRPr>
          </a:p>
          <a:p>
            <a:pPr marL="12700" marR="5080" indent="-1905" algn="ctr">
              <a:lnSpc>
                <a:spcPct val="86100"/>
              </a:lnSpc>
              <a:spcBef>
                <a:spcPts val="975"/>
              </a:spcBef>
            </a:pPr>
            <a:r>
              <a:rPr sz="2400" dirty="0">
                <a:solidFill>
                  <a:srgbClr val="FFFFFF"/>
                </a:solidFill>
                <a:latin typeface="Arial"/>
                <a:cs typeface="Arial"/>
              </a:rPr>
              <a:t>&amp;        </a:t>
            </a:r>
            <a:r>
              <a:rPr sz="2400" spc="-5" dirty="0">
                <a:solidFill>
                  <a:srgbClr val="FFFFFF"/>
                </a:solidFill>
                <a:latin typeface="Arial"/>
                <a:cs typeface="Arial"/>
              </a:rPr>
              <a:t>D</a:t>
            </a:r>
            <a:r>
              <a:rPr sz="2400" spc="-15" dirty="0">
                <a:solidFill>
                  <a:srgbClr val="FFFFFF"/>
                </a:solidFill>
                <a:latin typeface="Arial"/>
                <a:cs typeface="Arial"/>
              </a:rPr>
              <a:t>e</a:t>
            </a:r>
            <a:r>
              <a:rPr sz="2400" spc="-5" dirty="0">
                <a:solidFill>
                  <a:srgbClr val="FFFFFF"/>
                </a:solidFill>
                <a:latin typeface="Arial"/>
                <a:cs typeface="Arial"/>
              </a:rPr>
              <a:t>mographi  </a:t>
            </a:r>
            <a:r>
              <a:rPr sz="2400" dirty="0">
                <a:solidFill>
                  <a:srgbClr val="FFFFFF"/>
                </a:solidFill>
                <a:latin typeface="Arial"/>
                <a:cs typeface="Arial"/>
              </a:rPr>
              <a:t>c</a:t>
            </a:r>
            <a:endParaRPr sz="2400">
              <a:latin typeface="Arial"/>
              <a:cs typeface="Arial"/>
            </a:endParaRPr>
          </a:p>
          <a:p>
            <a:pPr algn="ctr">
              <a:lnSpc>
                <a:spcPct val="100000"/>
              </a:lnSpc>
              <a:spcBef>
                <a:spcPts val="575"/>
              </a:spcBef>
            </a:pPr>
            <a:r>
              <a:rPr sz="2400" spc="-5" dirty="0">
                <a:solidFill>
                  <a:srgbClr val="FFFFFF"/>
                </a:solidFill>
                <a:latin typeface="Arial"/>
                <a:cs typeface="Arial"/>
              </a:rPr>
              <a:t>Balance</a:t>
            </a:r>
            <a:endParaRPr sz="2400">
              <a:latin typeface="Arial"/>
              <a:cs typeface="Arial"/>
            </a:endParaRPr>
          </a:p>
        </p:txBody>
      </p:sp>
      <p:sp>
        <p:nvSpPr>
          <p:cNvPr id="18" name="object 4"/>
          <p:cNvSpPr txBox="1">
            <a:spLocks/>
          </p:cNvSpPr>
          <p:nvPr/>
        </p:nvSpPr>
        <p:spPr>
          <a:xfrm>
            <a:off x="0" y="609600"/>
            <a:ext cx="9144000" cy="505267"/>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OBJECTIVES OF THE MISSION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144000" cy="685799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055876" y="414527"/>
            <a:ext cx="4939283" cy="345948"/>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13</a:t>
            </a:fld>
            <a:endParaRPr spc="-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object 26"/>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14</a:t>
            </a:fld>
            <a:endParaRPr spc="-5" dirty="0"/>
          </a:p>
        </p:txBody>
      </p:sp>
      <p:sp>
        <p:nvSpPr>
          <p:cNvPr id="27" name="TextBox 26"/>
          <p:cNvSpPr txBox="1"/>
          <p:nvPr/>
        </p:nvSpPr>
        <p:spPr>
          <a:xfrm>
            <a:off x="1752600" y="2514600"/>
            <a:ext cx="5715000" cy="1446550"/>
          </a:xfrm>
          <a:prstGeom prst="rect">
            <a:avLst/>
          </a:prstGeom>
          <a:noFill/>
        </p:spPr>
        <p:txBody>
          <a:bodyPr wrap="square" rtlCol="0">
            <a:spAutoFit/>
          </a:bodyPr>
          <a:lstStyle/>
          <a:p>
            <a:pPr algn="ctr"/>
            <a:r>
              <a:rPr lang="en-US" sz="4400" dirty="0">
                <a:latin typeface="+mj-lt"/>
                <a:ea typeface="+mj-ea"/>
                <a:cs typeface="+mj-cs"/>
              </a:rPr>
              <a:t>CORE STRATEGIES OF NRHM</a:t>
            </a:r>
            <a:endParaRPr lang="en-IN" sz="4400" dirty="0">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43000" y="0"/>
            <a:ext cx="7112508" cy="59969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15</a:t>
            </a:fld>
            <a:endParaRPr spc="-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object 26"/>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16</a:t>
            </a:fld>
            <a:endParaRPr spc="-5" dirty="0"/>
          </a:p>
        </p:txBody>
      </p:sp>
      <p:sp>
        <p:nvSpPr>
          <p:cNvPr id="4" name="object 3"/>
          <p:cNvSpPr/>
          <p:nvPr/>
        </p:nvSpPr>
        <p:spPr>
          <a:xfrm>
            <a:off x="5791200" y="914400"/>
            <a:ext cx="2868167" cy="2040636"/>
          </a:xfrm>
          <a:prstGeom prst="rect">
            <a:avLst/>
          </a:prstGeom>
          <a:blipFill>
            <a:blip r:embed="rId3" cstate="print"/>
            <a:stretch>
              <a:fillRect/>
            </a:stretch>
          </a:blipFill>
        </p:spPr>
        <p:txBody>
          <a:bodyPr wrap="square" lIns="0" tIns="0" rIns="0" bIns="0" rtlCol="0"/>
          <a:lstStyle/>
          <a:p>
            <a:endParaRPr/>
          </a:p>
        </p:txBody>
      </p:sp>
      <p:sp>
        <p:nvSpPr>
          <p:cNvPr id="5" name="object 24"/>
          <p:cNvSpPr/>
          <p:nvPr/>
        </p:nvSpPr>
        <p:spPr>
          <a:xfrm>
            <a:off x="5638800" y="3810000"/>
            <a:ext cx="3139439" cy="2663952"/>
          </a:xfrm>
          <a:prstGeom prst="rect">
            <a:avLst/>
          </a:prstGeom>
          <a:blipFill>
            <a:blip r:embed="rId4" cstate="print"/>
            <a:stretch>
              <a:fillRect/>
            </a:stretch>
          </a:blipFill>
        </p:spPr>
        <p:txBody>
          <a:bodyPr wrap="square" lIns="0" tIns="0" rIns="0" bIns="0" rtlCol="0"/>
          <a:lstStyle/>
          <a:p>
            <a:endParaRPr/>
          </a:p>
        </p:txBody>
      </p:sp>
      <p:sp>
        <p:nvSpPr>
          <p:cNvPr id="6" name="object 14"/>
          <p:cNvSpPr txBox="1">
            <a:spLocks/>
          </p:cNvSpPr>
          <p:nvPr/>
        </p:nvSpPr>
        <p:spPr>
          <a:xfrm>
            <a:off x="228600" y="1219200"/>
            <a:ext cx="5418455" cy="1243930"/>
          </a:xfrm>
          <a:prstGeom prst="rect">
            <a:avLst/>
          </a:prstGeom>
        </p:spPr>
        <p:txBody>
          <a:bodyPr vert="horz" wrap="square" lIns="0" tIns="12700" rIns="0" bIns="0" rtlCol="0">
            <a:spAutoFit/>
          </a:bodyPr>
          <a:lstStyle/>
          <a:p>
            <a:pPr marL="12700" marR="5080" lvl="0" indent="0" algn="just" defTabSz="914400" rtl="0" eaLnBrk="1" fontAlgn="auto" latinLnBrk="0" hangingPunct="1">
              <a:lnSpc>
                <a:spcPct val="100000"/>
              </a:lnSpc>
              <a:spcBef>
                <a:spcPts val="100"/>
              </a:spcBef>
              <a:spcAft>
                <a:spcPts val="0"/>
              </a:spcAft>
              <a:buClrTx/>
              <a:buSzTx/>
              <a:buFontTx/>
              <a:buNone/>
              <a:tabLst/>
              <a:defRPr/>
            </a:pPr>
            <a:r>
              <a:rPr kumimoji="0" lang="en-IN" sz="2000" b="0" i="0" strike="noStrike" kern="1200" cap="none" spc="-5" normalizeH="0" baseline="0" noProof="0" dirty="0">
                <a:ln>
                  <a:noFill/>
                </a:ln>
                <a:solidFill>
                  <a:srgbClr val="000000"/>
                </a:solidFill>
                <a:effectLst/>
                <a:uLnTx/>
                <a:uFill>
                  <a:solidFill>
                    <a:srgbClr val="000000"/>
                  </a:solidFill>
                </a:uFill>
                <a:ea typeface="+mj-ea"/>
                <a:cs typeface="Arial"/>
              </a:rPr>
              <a:t>2. Strengthening Sub-Centre</a:t>
            </a:r>
            <a:r>
              <a:rPr kumimoji="0" lang="en-IN" sz="2000" b="0" i="0" strike="noStrike" kern="1200" cap="none" spc="-5" normalizeH="0" baseline="0" noProof="0" dirty="0">
                <a:ln>
                  <a:noFill/>
                </a:ln>
                <a:solidFill>
                  <a:srgbClr val="000000"/>
                </a:solidFill>
                <a:effectLst/>
                <a:uLnTx/>
                <a:uFillTx/>
                <a:ea typeface="+mj-ea"/>
                <a:cs typeface="Arial"/>
              </a:rPr>
              <a:t> through  better human resource development,  untied fund </a:t>
            </a:r>
            <a:r>
              <a:rPr kumimoji="0" lang="en-IN" sz="2000" b="0" i="0" strike="noStrike" kern="1200" cap="none" spc="0" normalizeH="0" baseline="0" noProof="0" dirty="0">
                <a:ln>
                  <a:noFill/>
                </a:ln>
                <a:solidFill>
                  <a:srgbClr val="000000"/>
                </a:solidFill>
                <a:effectLst/>
                <a:uLnTx/>
                <a:uFillTx/>
                <a:ea typeface="+mj-ea"/>
                <a:cs typeface="Arial"/>
              </a:rPr>
              <a:t>to </a:t>
            </a:r>
            <a:r>
              <a:rPr kumimoji="0" lang="en-IN" sz="2000" b="0" i="0" strike="noStrike" kern="1200" cap="none" spc="-5" normalizeH="0" baseline="0" noProof="0" dirty="0">
                <a:ln>
                  <a:noFill/>
                </a:ln>
                <a:solidFill>
                  <a:srgbClr val="000000"/>
                </a:solidFill>
                <a:effectLst/>
                <a:uLnTx/>
                <a:uFillTx/>
                <a:ea typeface="+mj-ea"/>
                <a:cs typeface="Arial"/>
              </a:rPr>
              <a:t>enable local planning and  action and </a:t>
            </a:r>
            <a:r>
              <a:rPr kumimoji="0" lang="en-IN" sz="2000" b="0" i="0" strike="noStrike" kern="1200" cap="none" spc="0" normalizeH="0" baseline="0" noProof="0" dirty="0">
                <a:ln>
                  <a:noFill/>
                </a:ln>
                <a:solidFill>
                  <a:srgbClr val="000000"/>
                </a:solidFill>
                <a:effectLst/>
                <a:uLnTx/>
                <a:uFillTx/>
                <a:ea typeface="+mj-ea"/>
                <a:cs typeface="Arial"/>
              </a:rPr>
              <a:t>more </a:t>
            </a:r>
            <a:r>
              <a:rPr kumimoji="0" lang="en-IN" sz="2000" b="0" i="0" strike="noStrike" kern="1200" cap="none" spc="-5" normalizeH="0" baseline="0" noProof="0" dirty="0">
                <a:ln>
                  <a:noFill/>
                </a:ln>
                <a:solidFill>
                  <a:srgbClr val="000000"/>
                </a:solidFill>
                <a:effectLst/>
                <a:uLnTx/>
                <a:uFill>
                  <a:solidFill>
                    <a:srgbClr val="000000"/>
                  </a:solidFill>
                </a:uFill>
                <a:ea typeface="+mj-ea"/>
                <a:cs typeface="Arial"/>
              </a:rPr>
              <a:t>Multi Purpose </a:t>
            </a:r>
            <a:r>
              <a:rPr kumimoji="0" lang="en-IN" sz="2000" b="0" i="0" strike="noStrike" kern="1200" cap="none" spc="-10" normalizeH="0" baseline="0" noProof="0" dirty="0">
                <a:ln>
                  <a:noFill/>
                </a:ln>
                <a:solidFill>
                  <a:srgbClr val="000000"/>
                </a:solidFill>
                <a:effectLst/>
                <a:uLnTx/>
                <a:uFill>
                  <a:solidFill>
                    <a:srgbClr val="000000"/>
                  </a:solidFill>
                </a:uFill>
                <a:ea typeface="+mj-ea"/>
                <a:cs typeface="Arial"/>
              </a:rPr>
              <a:t>Workers  </a:t>
            </a:r>
            <a:r>
              <a:rPr kumimoji="0" lang="en-IN" sz="2000" b="0" i="0" strike="noStrike" kern="1200" cap="none" spc="-5" normalizeH="0" baseline="0" noProof="0" dirty="0">
                <a:ln>
                  <a:noFill/>
                </a:ln>
                <a:solidFill>
                  <a:srgbClr val="000000"/>
                </a:solidFill>
                <a:effectLst/>
                <a:uLnTx/>
                <a:uFill>
                  <a:solidFill>
                    <a:srgbClr val="000000"/>
                  </a:solidFill>
                </a:uFill>
                <a:ea typeface="+mj-ea"/>
                <a:cs typeface="Arial"/>
              </a:rPr>
              <a:t>(MPWS).</a:t>
            </a:r>
            <a:endParaRPr kumimoji="0" lang="en-IN" sz="2000" b="0" i="0" strike="noStrike" kern="1200" cap="none" spc="0" normalizeH="0" baseline="0" noProof="0" dirty="0">
              <a:ln>
                <a:noFill/>
              </a:ln>
              <a:solidFill>
                <a:schemeClr val="tx2"/>
              </a:solidFill>
              <a:effectLst/>
              <a:uLnTx/>
              <a:uFillTx/>
              <a:ea typeface="+mj-ea"/>
              <a:cs typeface="Arial"/>
            </a:endParaRPr>
          </a:p>
        </p:txBody>
      </p:sp>
      <p:sp>
        <p:nvSpPr>
          <p:cNvPr id="7" name="object 23"/>
          <p:cNvSpPr txBox="1"/>
          <p:nvPr/>
        </p:nvSpPr>
        <p:spPr>
          <a:xfrm>
            <a:off x="228600" y="4495800"/>
            <a:ext cx="5331461" cy="1243930"/>
          </a:xfrm>
          <a:prstGeom prst="rect">
            <a:avLst/>
          </a:prstGeom>
        </p:spPr>
        <p:txBody>
          <a:bodyPr vert="horz" wrap="square" lIns="0" tIns="12700" rIns="0" bIns="0" rtlCol="0">
            <a:spAutoFit/>
          </a:bodyPr>
          <a:lstStyle/>
          <a:p>
            <a:pPr marL="12700" marR="5080" indent="83820" algn="just">
              <a:lnSpc>
                <a:spcPct val="100000"/>
              </a:lnSpc>
              <a:spcBef>
                <a:spcPts val="100"/>
              </a:spcBef>
            </a:pPr>
            <a:r>
              <a:rPr lang="en-IN" sz="2000" spc="-5" dirty="0">
                <a:solidFill>
                  <a:srgbClr val="000000"/>
                </a:solidFill>
                <a:ea typeface="+mj-ea"/>
                <a:cs typeface="Arial"/>
              </a:rPr>
              <a:t>3. Promote access to improve  healthcare at household level through  the female health activist (</a:t>
            </a:r>
            <a:r>
              <a:rPr lang="en-IN" sz="2000" spc="-5" dirty="0" err="1">
                <a:solidFill>
                  <a:srgbClr val="000000"/>
                </a:solidFill>
                <a:ea typeface="+mj-ea"/>
                <a:cs typeface="Arial"/>
              </a:rPr>
              <a:t>Asha</a:t>
            </a:r>
            <a:r>
              <a:rPr lang="en-IN" sz="2000" spc="-5" dirty="0">
                <a:solidFill>
                  <a:srgbClr val="000000"/>
                </a:solidFill>
                <a:ea typeface="+mj-ea"/>
                <a:cs typeface="Arial"/>
              </a:rPr>
              <a:t>-  Accredited Social Health Activist)</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583692"/>
            <a:ext cx="7697724" cy="619810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17</a:t>
            </a:fld>
            <a:endParaRPr spc="-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7700" y="388620"/>
            <a:ext cx="7888224" cy="639318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12"/>
          </p:nvPr>
        </p:nvSpPr>
        <p:spPr>
          <a:xfrm>
            <a:off x="8077200" y="-76200"/>
            <a:ext cx="762000" cy="365760"/>
          </a:xfrm>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18</a:t>
            </a:fld>
            <a:endParaRPr spc="-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464820"/>
            <a:ext cx="7888224" cy="639318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19</a:t>
            </a:fld>
            <a:endParaRPr spc="-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457200"/>
            <a:ext cx="9144000" cy="689932"/>
          </a:xfrm>
          <a:prstGeom prst="rect">
            <a:avLst/>
          </a:prstGeom>
        </p:spPr>
        <p:txBody>
          <a:bodyPr vert="horz" wrap="square" lIns="0" tIns="12700" rIns="0" bIns="0" rtlCol="0">
            <a:spAutoFit/>
          </a:bodyPr>
          <a:lstStyle/>
          <a:p>
            <a:pPr marL="12700" algn="ctr">
              <a:lnSpc>
                <a:spcPct val="100000"/>
              </a:lnSpc>
              <a:spcBef>
                <a:spcPts val="100"/>
              </a:spcBef>
            </a:pPr>
            <a:r>
              <a:rPr lang="en-US" sz="4400" dirty="0">
                <a:solidFill>
                  <a:schemeClr val="tx1"/>
                </a:solidFill>
              </a:rPr>
              <a:t>THE CONTENTS</a:t>
            </a:r>
          </a:p>
        </p:txBody>
      </p:sp>
      <p:sp>
        <p:nvSpPr>
          <p:cNvPr id="6" name="object 6"/>
          <p:cNvSpPr txBox="1"/>
          <p:nvPr/>
        </p:nvSpPr>
        <p:spPr>
          <a:xfrm>
            <a:off x="8786114" y="6518055"/>
            <a:ext cx="139065" cy="19875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2</a:t>
            </a:fld>
            <a:endParaRPr sz="1200">
              <a:latin typeface="Arial"/>
              <a:cs typeface="Arial"/>
            </a:endParaRPr>
          </a:p>
        </p:txBody>
      </p:sp>
      <p:sp>
        <p:nvSpPr>
          <p:cNvPr id="7" name="Content Placeholder 2"/>
          <p:cNvSpPr>
            <a:spLocks noGrp="1"/>
          </p:cNvSpPr>
          <p:nvPr>
            <p:ph idx="1"/>
          </p:nvPr>
        </p:nvSpPr>
        <p:spPr>
          <a:xfrm>
            <a:off x="228600" y="1143000"/>
            <a:ext cx="8315356" cy="5715000"/>
          </a:xfrm>
        </p:spPr>
        <p:txBody>
          <a:bodyPr>
            <a:noAutofit/>
          </a:bodyPr>
          <a:lstStyle/>
          <a:p>
            <a:pPr marL="355600" indent="-342900">
              <a:lnSpc>
                <a:spcPct val="100000"/>
              </a:lnSpc>
              <a:spcBef>
                <a:spcPts val="105"/>
              </a:spcBef>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National Rural Health Mission</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States  focused</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Illustrative structure</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Main approaches</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Objectives</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Functions of NRHM</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Core strategies</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Supplementary strategies</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Components</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RCH – II</a:t>
            </a:r>
          </a:p>
          <a:p>
            <a:pPr marL="355600" indent="-342900">
              <a:lnSpc>
                <a:spcPct val="100000"/>
              </a:lnSpc>
              <a:spcBef>
                <a:spcPts val="5"/>
              </a:spcBef>
              <a:buClr>
                <a:srgbClr val="0070C0"/>
              </a:buClr>
              <a:buSzPct val="100000"/>
              <a:buFont typeface="Courier New" pitchFamily="49" charset="0"/>
              <a:buChar char="o"/>
              <a:tabLst>
                <a:tab pos="354965" algn="l"/>
                <a:tab pos="355600" algn="l"/>
              </a:tabLst>
            </a:pPr>
            <a:r>
              <a:rPr lang="en-US" sz="1800" spc="-5" dirty="0" err="1">
                <a:solidFill>
                  <a:schemeClr val="tx2"/>
                </a:solidFill>
                <a:cs typeface="Georgia"/>
              </a:rPr>
              <a:t>Janani Suraksha Yojna</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NRHM expected outcome</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Innovations</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Achievements of NRHM</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Health Financing</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Paradigm shift due to NRHM</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Outcome indicators by NRHM</a:t>
            </a:r>
          </a:p>
          <a:p>
            <a:pPr marL="355600" indent="-342900">
              <a:lnSpc>
                <a:spcPct val="100000"/>
              </a:lnSpc>
              <a:buClr>
                <a:srgbClr val="0070C0"/>
              </a:buClr>
              <a:buSzPct val="100000"/>
              <a:buFont typeface="Courier New" pitchFamily="49" charset="0"/>
              <a:buChar char="o"/>
              <a:tabLst>
                <a:tab pos="354965" algn="l"/>
                <a:tab pos="355600" algn="l"/>
              </a:tabLst>
            </a:pPr>
            <a:r>
              <a:rPr lang="en-US" sz="1800" spc="-5" dirty="0">
                <a:solidFill>
                  <a:schemeClr val="tx2"/>
                </a:solidFill>
                <a:cs typeface="Georgia"/>
              </a:rPr>
              <a:t>References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20</a:t>
            </a:fld>
            <a:endParaRPr spc="-5" dirty="0"/>
          </a:p>
        </p:txBody>
      </p:sp>
      <p:sp>
        <p:nvSpPr>
          <p:cNvPr id="27" name="TextBox 26"/>
          <p:cNvSpPr txBox="1"/>
          <p:nvPr/>
        </p:nvSpPr>
        <p:spPr>
          <a:xfrm>
            <a:off x="1752600" y="2514600"/>
            <a:ext cx="5715000" cy="2308324"/>
          </a:xfrm>
          <a:prstGeom prst="rect">
            <a:avLst/>
          </a:prstGeom>
          <a:noFill/>
        </p:spPr>
        <p:txBody>
          <a:bodyPr wrap="square" rtlCol="0">
            <a:spAutoFit/>
          </a:bodyPr>
          <a:lstStyle/>
          <a:p>
            <a:pPr algn="ctr"/>
            <a:r>
              <a:rPr lang="en-US" sz="4800" dirty="0">
                <a:latin typeface="+mj-lt"/>
                <a:ea typeface="+mj-ea"/>
                <a:cs typeface="+mj-cs"/>
              </a:rPr>
              <a:t>SUPPLEMENTARY STRATEGIES OF NHRM</a:t>
            </a:r>
            <a:endParaRPr lang="en-IN" sz="4800" dirty="0">
              <a:latin typeface="+mj-lt"/>
              <a:ea typeface="+mj-ea"/>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5855" y="338328"/>
            <a:ext cx="6269736" cy="24048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17747" y="374904"/>
            <a:ext cx="4654296" cy="66598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377184" y="690371"/>
            <a:ext cx="3671316" cy="66598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646164" y="690371"/>
            <a:ext cx="1264920" cy="66598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198876" y="1005840"/>
            <a:ext cx="4434839" cy="66598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315200" y="1005840"/>
            <a:ext cx="774192" cy="66598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360420" y="1319783"/>
            <a:ext cx="4570476" cy="66598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909059" y="1635252"/>
            <a:ext cx="3468624" cy="66598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4197096" y="1950719"/>
            <a:ext cx="2808731" cy="665988"/>
          </a:xfrm>
          <a:prstGeom prst="rect">
            <a:avLst/>
          </a:prstGeom>
          <a:blipFill>
            <a:blip r:embed="rId10" cstate="print"/>
            <a:stretch>
              <a:fillRect/>
            </a:stretch>
          </a:blipFill>
        </p:spPr>
        <p:txBody>
          <a:bodyPr wrap="square" lIns="0" tIns="0" rIns="0" bIns="0" rtlCol="0"/>
          <a:lstStyle/>
          <a:p>
            <a:endParaRPr/>
          </a:p>
        </p:txBody>
      </p:sp>
      <p:sp>
        <p:nvSpPr>
          <p:cNvPr id="11" name="object 11"/>
          <p:cNvSpPr txBox="1"/>
          <p:nvPr/>
        </p:nvSpPr>
        <p:spPr>
          <a:xfrm>
            <a:off x="3387978" y="439623"/>
            <a:ext cx="4430395" cy="1967864"/>
          </a:xfrm>
          <a:prstGeom prst="rect">
            <a:avLst/>
          </a:prstGeom>
        </p:spPr>
        <p:txBody>
          <a:bodyPr vert="horz" wrap="square" lIns="0" tIns="63500" rIns="0" bIns="0" rtlCol="0">
            <a:spAutoFit/>
          </a:bodyPr>
          <a:lstStyle/>
          <a:p>
            <a:pPr marL="12700" marR="5080" indent="6350" algn="ctr">
              <a:lnSpc>
                <a:spcPct val="86200"/>
              </a:lnSpc>
              <a:spcBef>
                <a:spcPts val="500"/>
              </a:spcBef>
            </a:pPr>
            <a:r>
              <a:rPr sz="2400" b="1" dirty="0">
                <a:solidFill>
                  <a:srgbClr val="FFFFFF"/>
                </a:solidFill>
                <a:latin typeface="Arial"/>
                <a:cs typeface="Arial"/>
              </a:rPr>
              <a:t>Regulation for Private sector  including </a:t>
            </a:r>
            <a:r>
              <a:rPr sz="2400" b="1" spc="-5" dirty="0">
                <a:solidFill>
                  <a:srgbClr val="FFFFFF"/>
                </a:solidFill>
                <a:latin typeface="Arial"/>
                <a:cs typeface="Arial"/>
              </a:rPr>
              <a:t>the </a:t>
            </a:r>
            <a:r>
              <a:rPr sz="2400" b="1" dirty="0">
                <a:solidFill>
                  <a:srgbClr val="FFFFFF"/>
                </a:solidFill>
                <a:latin typeface="Arial"/>
                <a:cs typeface="Arial"/>
              </a:rPr>
              <a:t>informal </a:t>
            </a:r>
            <a:r>
              <a:rPr sz="2400" b="1" spc="-5" dirty="0">
                <a:solidFill>
                  <a:srgbClr val="FFFFFF"/>
                </a:solidFill>
                <a:latin typeface="Arial"/>
                <a:cs typeface="Arial"/>
              </a:rPr>
              <a:t>Rural  Medical Practitioners </a:t>
            </a:r>
            <a:r>
              <a:rPr sz="2400" b="1" dirty="0">
                <a:solidFill>
                  <a:srgbClr val="FFFFFF"/>
                </a:solidFill>
                <a:latin typeface="Arial"/>
                <a:cs typeface="Arial"/>
              </a:rPr>
              <a:t>(RMP) to  </a:t>
            </a:r>
            <a:r>
              <a:rPr sz="2400" b="1" spc="-5" dirty="0">
                <a:solidFill>
                  <a:srgbClr val="FFFFFF"/>
                </a:solidFill>
                <a:latin typeface="Arial"/>
                <a:cs typeface="Arial"/>
              </a:rPr>
              <a:t>ensure </a:t>
            </a:r>
            <a:r>
              <a:rPr sz="2400" b="1" dirty="0">
                <a:solidFill>
                  <a:srgbClr val="FFFFFF"/>
                </a:solidFill>
                <a:latin typeface="Arial"/>
                <a:cs typeface="Arial"/>
              </a:rPr>
              <a:t>availability of quality  </a:t>
            </a:r>
            <a:r>
              <a:rPr sz="2400" b="1" spc="-5" dirty="0">
                <a:solidFill>
                  <a:srgbClr val="FFFFFF"/>
                </a:solidFill>
                <a:latin typeface="Arial"/>
                <a:cs typeface="Arial"/>
              </a:rPr>
              <a:t>service </a:t>
            </a:r>
            <a:r>
              <a:rPr sz="2400" b="1" dirty="0">
                <a:solidFill>
                  <a:srgbClr val="FFFFFF"/>
                </a:solidFill>
                <a:latin typeface="Arial"/>
                <a:cs typeface="Arial"/>
              </a:rPr>
              <a:t>to </a:t>
            </a:r>
            <a:r>
              <a:rPr sz="2400" b="1" spc="-5" dirty="0">
                <a:solidFill>
                  <a:srgbClr val="FFFFFF"/>
                </a:solidFill>
                <a:latin typeface="Arial"/>
                <a:cs typeface="Arial"/>
              </a:rPr>
              <a:t>citizens at  reasonable</a:t>
            </a:r>
            <a:r>
              <a:rPr sz="2400" b="1" spc="10" dirty="0">
                <a:solidFill>
                  <a:srgbClr val="FFFFFF"/>
                </a:solidFill>
                <a:latin typeface="Arial"/>
                <a:cs typeface="Arial"/>
              </a:rPr>
              <a:t> </a:t>
            </a:r>
            <a:r>
              <a:rPr sz="2400" b="1" spc="-5" dirty="0">
                <a:solidFill>
                  <a:srgbClr val="FFFFFF"/>
                </a:solidFill>
                <a:latin typeface="Arial"/>
                <a:cs typeface="Arial"/>
              </a:rPr>
              <a:t>cost.</a:t>
            </a:r>
            <a:endParaRPr sz="2400">
              <a:latin typeface="Arial"/>
              <a:cs typeface="Arial"/>
            </a:endParaRPr>
          </a:p>
        </p:txBody>
      </p:sp>
      <p:sp>
        <p:nvSpPr>
          <p:cNvPr id="12" name="object 12"/>
          <p:cNvSpPr/>
          <p:nvPr/>
        </p:nvSpPr>
        <p:spPr>
          <a:xfrm>
            <a:off x="1005839" y="531875"/>
            <a:ext cx="1941576" cy="194310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981200" y="2819400"/>
            <a:ext cx="6240780" cy="1943100"/>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3375660" y="3134868"/>
            <a:ext cx="2383536" cy="665988"/>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5356861" y="3134868"/>
            <a:ext cx="2468879" cy="665988"/>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3442717" y="3450337"/>
            <a:ext cx="2247900" cy="665987"/>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5373624" y="3450337"/>
            <a:ext cx="2385060" cy="665987"/>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3933444" y="3765804"/>
            <a:ext cx="3247643" cy="665988"/>
          </a:xfrm>
          <a:prstGeom prst="rect">
            <a:avLst/>
          </a:prstGeom>
          <a:blipFill>
            <a:blip r:embed="rId17" cstate="print"/>
            <a:stretch>
              <a:fillRect/>
            </a:stretch>
          </a:blipFill>
        </p:spPr>
        <p:txBody>
          <a:bodyPr wrap="square" lIns="0" tIns="0" rIns="0" bIns="0" rtlCol="0"/>
          <a:lstStyle/>
          <a:p>
            <a:endParaRPr/>
          </a:p>
        </p:txBody>
      </p:sp>
      <p:sp>
        <p:nvSpPr>
          <p:cNvPr id="19" name="object 19"/>
          <p:cNvSpPr txBox="1"/>
          <p:nvPr/>
        </p:nvSpPr>
        <p:spPr>
          <a:xfrm>
            <a:off x="3564383" y="3200781"/>
            <a:ext cx="3988435" cy="1022985"/>
          </a:xfrm>
          <a:prstGeom prst="rect">
            <a:avLst/>
          </a:prstGeom>
        </p:spPr>
        <p:txBody>
          <a:bodyPr vert="horz" wrap="square" lIns="0" tIns="62865" rIns="0" bIns="0" rtlCol="0">
            <a:spAutoFit/>
          </a:bodyPr>
          <a:lstStyle/>
          <a:p>
            <a:pPr marL="12700" marR="5080" algn="ctr">
              <a:lnSpc>
                <a:spcPct val="86300"/>
              </a:lnSpc>
              <a:spcBef>
                <a:spcPts val="495"/>
              </a:spcBef>
            </a:pPr>
            <a:r>
              <a:rPr sz="2400" b="1" spc="-5" dirty="0">
                <a:solidFill>
                  <a:srgbClr val="FFFFFF"/>
                </a:solidFill>
                <a:latin typeface="Arial"/>
                <a:cs typeface="Arial"/>
              </a:rPr>
              <a:t>Promotion of public private  partnerships for achieving  public health</a:t>
            </a:r>
            <a:r>
              <a:rPr sz="2400" b="1" spc="5" dirty="0">
                <a:solidFill>
                  <a:srgbClr val="FFFFFF"/>
                </a:solidFill>
                <a:latin typeface="Arial"/>
                <a:cs typeface="Arial"/>
              </a:rPr>
              <a:t> </a:t>
            </a:r>
            <a:r>
              <a:rPr sz="2400" b="1" spc="-5" dirty="0">
                <a:solidFill>
                  <a:srgbClr val="FFFFFF"/>
                </a:solidFill>
                <a:latin typeface="Arial"/>
                <a:cs typeface="Arial"/>
              </a:rPr>
              <a:t>goals.</a:t>
            </a:r>
            <a:endParaRPr sz="2400">
              <a:latin typeface="Arial"/>
              <a:cs typeface="Arial"/>
            </a:endParaRPr>
          </a:p>
        </p:txBody>
      </p:sp>
      <p:sp>
        <p:nvSpPr>
          <p:cNvPr id="20" name="object 20"/>
          <p:cNvSpPr/>
          <p:nvPr/>
        </p:nvSpPr>
        <p:spPr>
          <a:xfrm>
            <a:off x="1147572" y="2926080"/>
            <a:ext cx="1941576" cy="1943100"/>
          </a:xfrm>
          <a:prstGeom prst="rect">
            <a:avLst/>
          </a:prstGeom>
          <a:blipFill>
            <a:blip r:embed="rId18" cstate="print"/>
            <a:stretch>
              <a:fillRect/>
            </a:stretch>
          </a:blipFill>
        </p:spPr>
        <p:txBody>
          <a:bodyPr wrap="square" lIns="0" tIns="0" rIns="0" bIns="0" rtlCol="0"/>
          <a:lstStyle/>
          <a:p>
            <a:endParaRPr/>
          </a:p>
        </p:txBody>
      </p:sp>
      <p:sp>
        <p:nvSpPr>
          <p:cNvPr id="21" name="object 21"/>
          <p:cNvSpPr/>
          <p:nvPr/>
        </p:nvSpPr>
        <p:spPr>
          <a:xfrm>
            <a:off x="1895855" y="5041391"/>
            <a:ext cx="6240780" cy="1816607"/>
          </a:xfrm>
          <a:prstGeom prst="rect">
            <a:avLst/>
          </a:prstGeom>
          <a:blipFill>
            <a:blip r:embed="rId19" cstate="print"/>
            <a:stretch>
              <a:fillRect/>
            </a:stretch>
          </a:blipFill>
        </p:spPr>
        <p:txBody>
          <a:bodyPr wrap="square" lIns="0" tIns="0" rIns="0" bIns="0" rtlCol="0"/>
          <a:lstStyle/>
          <a:p>
            <a:endParaRPr/>
          </a:p>
        </p:txBody>
      </p:sp>
      <p:sp>
        <p:nvSpPr>
          <p:cNvPr id="22" name="object 22"/>
          <p:cNvSpPr/>
          <p:nvPr/>
        </p:nvSpPr>
        <p:spPr>
          <a:xfrm>
            <a:off x="3717035" y="5356859"/>
            <a:ext cx="2627376" cy="665988"/>
          </a:xfrm>
          <a:prstGeom prst="rect">
            <a:avLst/>
          </a:prstGeom>
          <a:blipFill>
            <a:blip r:embed="rId20" cstate="print"/>
            <a:stretch>
              <a:fillRect/>
            </a:stretch>
          </a:blipFill>
        </p:spPr>
        <p:txBody>
          <a:bodyPr wrap="square" lIns="0" tIns="0" rIns="0" bIns="0" rtlCol="0"/>
          <a:lstStyle/>
          <a:p>
            <a:endParaRPr/>
          </a:p>
        </p:txBody>
      </p:sp>
      <p:sp>
        <p:nvSpPr>
          <p:cNvPr id="23" name="object 23"/>
          <p:cNvSpPr/>
          <p:nvPr/>
        </p:nvSpPr>
        <p:spPr>
          <a:xfrm>
            <a:off x="5942076" y="5356859"/>
            <a:ext cx="1525524" cy="665988"/>
          </a:xfrm>
          <a:prstGeom prst="rect">
            <a:avLst/>
          </a:prstGeom>
          <a:blipFill>
            <a:blip r:embed="rId21" cstate="print"/>
            <a:stretch>
              <a:fillRect/>
            </a:stretch>
          </a:blipFill>
        </p:spPr>
        <p:txBody>
          <a:bodyPr wrap="square" lIns="0" tIns="0" rIns="0" bIns="0" rtlCol="0"/>
          <a:lstStyle/>
          <a:p>
            <a:endParaRPr/>
          </a:p>
        </p:txBody>
      </p:sp>
      <p:sp>
        <p:nvSpPr>
          <p:cNvPr id="24" name="object 24"/>
          <p:cNvSpPr/>
          <p:nvPr/>
        </p:nvSpPr>
        <p:spPr>
          <a:xfrm>
            <a:off x="3156204" y="5672328"/>
            <a:ext cx="4867656" cy="665988"/>
          </a:xfrm>
          <a:prstGeom prst="rect">
            <a:avLst/>
          </a:prstGeom>
          <a:blipFill>
            <a:blip r:embed="rId22" cstate="print"/>
            <a:stretch>
              <a:fillRect/>
            </a:stretch>
          </a:blipFill>
        </p:spPr>
        <p:txBody>
          <a:bodyPr wrap="square" lIns="0" tIns="0" rIns="0" bIns="0" rtlCol="0"/>
          <a:lstStyle/>
          <a:p>
            <a:endParaRPr/>
          </a:p>
        </p:txBody>
      </p:sp>
      <p:sp>
        <p:nvSpPr>
          <p:cNvPr id="25" name="object 25"/>
          <p:cNvSpPr/>
          <p:nvPr/>
        </p:nvSpPr>
        <p:spPr>
          <a:xfrm>
            <a:off x="4375403" y="5987796"/>
            <a:ext cx="2345436" cy="665988"/>
          </a:xfrm>
          <a:prstGeom prst="rect">
            <a:avLst/>
          </a:prstGeom>
          <a:blipFill>
            <a:blip r:embed="rId23" cstate="print"/>
            <a:stretch>
              <a:fillRect/>
            </a:stretch>
          </a:blipFill>
        </p:spPr>
        <p:txBody>
          <a:bodyPr wrap="square" lIns="0" tIns="0" rIns="0" bIns="0" rtlCol="0"/>
          <a:lstStyle/>
          <a:p>
            <a:endParaRPr/>
          </a:p>
        </p:txBody>
      </p:sp>
      <p:sp>
        <p:nvSpPr>
          <p:cNvPr id="26" name="object 26"/>
          <p:cNvSpPr txBox="1"/>
          <p:nvPr/>
        </p:nvSpPr>
        <p:spPr>
          <a:xfrm>
            <a:off x="3344926" y="5423408"/>
            <a:ext cx="4404995" cy="1022985"/>
          </a:xfrm>
          <a:prstGeom prst="rect">
            <a:avLst/>
          </a:prstGeom>
        </p:spPr>
        <p:txBody>
          <a:bodyPr vert="horz" wrap="square" lIns="0" tIns="62865" rIns="0" bIns="0" rtlCol="0">
            <a:spAutoFit/>
          </a:bodyPr>
          <a:lstStyle/>
          <a:p>
            <a:pPr marL="12700" marR="5080" indent="5080" algn="ctr">
              <a:lnSpc>
                <a:spcPct val="86300"/>
              </a:lnSpc>
              <a:spcBef>
                <a:spcPts val="495"/>
              </a:spcBef>
            </a:pPr>
            <a:r>
              <a:rPr sz="2400" b="1" spc="-5" dirty="0">
                <a:solidFill>
                  <a:srgbClr val="FFFFFF"/>
                </a:solidFill>
                <a:latin typeface="Arial"/>
                <a:cs typeface="Arial"/>
              </a:rPr>
              <a:t>Mainstreaming </a:t>
            </a:r>
            <a:r>
              <a:rPr sz="2400" b="1" spc="-50" dirty="0">
                <a:solidFill>
                  <a:srgbClr val="FFFFFF"/>
                </a:solidFill>
                <a:latin typeface="Arial"/>
                <a:cs typeface="Arial"/>
              </a:rPr>
              <a:t>AYUSH  </a:t>
            </a:r>
            <a:r>
              <a:rPr sz="2400" b="1" spc="-15" dirty="0">
                <a:solidFill>
                  <a:srgbClr val="FFFFFF"/>
                </a:solidFill>
                <a:latin typeface="Arial"/>
                <a:cs typeface="Arial"/>
              </a:rPr>
              <a:t>(Ayurveda, </a:t>
            </a:r>
            <a:r>
              <a:rPr sz="2400" b="1" spc="-40" dirty="0">
                <a:solidFill>
                  <a:srgbClr val="FFFFFF"/>
                </a:solidFill>
                <a:latin typeface="Arial"/>
                <a:cs typeface="Arial"/>
              </a:rPr>
              <a:t>Yoga, </a:t>
            </a:r>
            <a:r>
              <a:rPr sz="2400" b="1" spc="-5" dirty="0">
                <a:solidFill>
                  <a:srgbClr val="FFFFFF"/>
                </a:solidFill>
                <a:latin typeface="Arial"/>
                <a:cs typeface="Arial"/>
              </a:rPr>
              <a:t>Unani, Siddi,  Homeopathy)</a:t>
            </a:r>
            <a:endParaRPr sz="2400">
              <a:latin typeface="Arial"/>
              <a:cs typeface="Arial"/>
            </a:endParaRPr>
          </a:p>
        </p:txBody>
      </p:sp>
      <p:sp>
        <p:nvSpPr>
          <p:cNvPr id="27" name="object 27"/>
          <p:cNvSpPr/>
          <p:nvPr/>
        </p:nvSpPr>
        <p:spPr>
          <a:xfrm>
            <a:off x="1005839" y="5041391"/>
            <a:ext cx="1941576" cy="1816607"/>
          </a:xfrm>
          <a:prstGeom prst="rect">
            <a:avLst/>
          </a:prstGeom>
          <a:blipFill>
            <a:blip r:embed="rId24" cstate="print"/>
            <a:stretch>
              <a:fillRect/>
            </a:stretch>
          </a:blipFill>
        </p:spPr>
        <p:txBody>
          <a:bodyPr wrap="square" lIns="0" tIns="0" rIns="0" bIns="0" rtlCol="0"/>
          <a:lstStyle/>
          <a:p>
            <a:endParaRPr/>
          </a:p>
        </p:txBody>
      </p:sp>
      <p:sp>
        <p:nvSpPr>
          <p:cNvPr id="28" name="object 28"/>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21</a:t>
            </a:fld>
            <a:endParaRPr spc="-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32126" y="721995"/>
            <a:ext cx="5625465" cy="2630805"/>
          </a:xfrm>
          <a:custGeom>
            <a:avLst/>
            <a:gdLst/>
            <a:ahLst/>
            <a:cxnLst/>
            <a:rect l="l" t="t" r="r" b="b"/>
            <a:pathLst>
              <a:path w="5625465" h="2630805">
                <a:moveTo>
                  <a:pt x="5625083" y="0"/>
                </a:moveTo>
                <a:lnTo>
                  <a:pt x="1315212" y="0"/>
                </a:lnTo>
                <a:lnTo>
                  <a:pt x="0" y="1315212"/>
                </a:lnTo>
                <a:lnTo>
                  <a:pt x="1315212" y="2630424"/>
                </a:lnTo>
                <a:lnTo>
                  <a:pt x="5625083" y="2630424"/>
                </a:lnTo>
                <a:lnTo>
                  <a:pt x="5625083" y="0"/>
                </a:lnTo>
                <a:close/>
              </a:path>
            </a:pathLst>
          </a:custGeom>
          <a:solidFill>
            <a:srgbClr val="A4634E"/>
          </a:solidFill>
        </p:spPr>
        <p:txBody>
          <a:bodyPr wrap="square" lIns="0" tIns="0" rIns="0" bIns="0" rtlCol="0"/>
          <a:lstStyle/>
          <a:p>
            <a:endParaRPr/>
          </a:p>
        </p:txBody>
      </p:sp>
      <p:sp>
        <p:nvSpPr>
          <p:cNvPr id="3" name="object 3"/>
          <p:cNvSpPr/>
          <p:nvPr/>
        </p:nvSpPr>
        <p:spPr>
          <a:xfrm>
            <a:off x="2532126" y="721995"/>
            <a:ext cx="5625465" cy="2630805"/>
          </a:xfrm>
          <a:custGeom>
            <a:avLst/>
            <a:gdLst/>
            <a:ahLst/>
            <a:cxnLst/>
            <a:rect l="l" t="t" r="r" b="b"/>
            <a:pathLst>
              <a:path w="5625465" h="2630805">
                <a:moveTo>
                  <a:pt x="5625083" y="2630424"/>
                </a:moveTo>
                <a:lnTo>
                  <a:pt x="1315212" y="2630424"/>
                </a:lnTo>
                <a:lnTo>
                  <a:pt x="0" y="1315212"/>
                </a:lnTo>
                <a:lnTo>
                  <a:pt x="1315212" y="0"/>
                </a:lnTo>
                <a:lnTo>
                  <a:pt x="5625083" y="0"/>
                </a:lnTo>
                <a:lnTo>
                  <a:pt x="5625083" y="2630424"/>
                </a:lnTo>
                <a:close/>
              </a:path>
            </a:pathLst>
          </a:custGeom>
          <a:ln w="25908">
            <a:solidFill>
              <a:srgbClr val="FFFFFF"/>
            </a:solidFill>
          </a:ln>
        </p:spPr>
        <p:txBody>
          <a:bodyPr wrap="square" lIns="0" tIns="0" rIns="0" bIns="0" rtlCol="0"/>
          <a:lstStyle/>
          <a:p>
            <a:endParaRPr/>
          </a:p>
        </p:txBody>
      </p:sp>
      <p:sp>
        <p:nvSpPr>
          <p:cNvPr id="4" name="object 4"/>
          <p:cNvSpPr txBox="1"/>
          <p:nvPr/>
        </p:nvSpPr>
        <p:spPr>
          <a:xfrm>
            <a:off x="4542282" y="939293"/>
            <a:ext cx="3237230" cy="2131060"/>
          </a:xfrm>
          <a:prstGeom prst="rect">
            <a:avLst/>
          </a:prstGeom>
        </p:spPr>
        <p:txBody>
          <a:bodyPr vert="horz" wrap="square" lIns="0" tIns="67945" rIns="0" bIns="0" rtlCol="0">
            <a:spAutoFit/>
          </a:bodyPr>
          <a:lstStyle/>
          <a:p>
            <a:pPr marL="12065" marR="5080" indent="-1270" algn="ctr">
              <a:lnSpc>
                <a:spcPct val="86200"/>
              </a:lnSpc>
              <a:spcBef>
                <a:spcPts val="535"/>
              </a:spcBef>
            </a:pPr>
            <a:r>
              <a:rPr sz="2600" dirty="0">
                <a:solidFill>
                  <a:srgbClr val="FFFFFF"/>
                </a:solidFill>
                <a:latin typeface="Arial"/>
                <a:cs typeface="Arial"/>
              </a:rPr>
              <a:t>Reorienting </a:t>
            </a:r>
            <a:r>
              <a:rPr sz="2600" u="heavy" dirty="0">
                <a:solidFill>
                  <a:srgbClr val="FFFFFF"/>
                </a:solidFill>
                <a:uFill>
                  <a:solidFill>
                    <a:srgbClr val="FFFFFF"/>
                  </a:solidFill>
                </a:uFill>
                <a:latin typeface="Arial"/>
                <a:cs typeface="Arial"/>
              </a:rPr>
              <a:t>medical </a:t>
            </a:r>
            <a:r>
              <a:rPr sz="2600" dirty="0">
                <a:solidFill>
                  <a:srgbClr val="FFFFFF"/>
                </a:solidFill>
                <a:latin typeface="Arial"/>
                <a:cs typeface="Arial"/>
              </a:rPr>
              <a:t> </a:t>
            </a:r>
            <a:r>
              <a:rPr sz="2600" u="heavy" dirty="0">
                <a:solidFill>
                  <a:srgbClr val="FFFFFF"/>
                </a:solidFill>
                <a:uFill>
                  <a:solidFill>
                    <a:srgbClr val="FFFFFF"/>
                  </a:solidFill>
                </a:uFill>
                <a:latin typeface="Arial"/>
                <a:cs typeface="Arial"/>
              </a:rPr>
              <a:t>education to support </a:t>
            </a:r>
            <a:r>
              <a:rPr sz="2600" dirty="0">
                <a:solidFill>
                  <a:srgbClr val="FFFFFF"/>
                </a:solidFill>
                <a:latin typeface="Arial"/>
                <a:cs typeface="Arial"/>
              </a:rPr>
              <a:t> </a:t>
            </a:r>
            <a:r>
              <a:rPr sz="2600" u="heavy" dirty="0">
                <a:solidFill>
                  <a:srgbClr val="FFFFFF"/>
                </a:solidFill>
                <a:uFill>
                  <a:solidFill>
                    <a:srgbClr val="FFFFFF"/>
                  </a:solidFill>
                </a:uFill>
                <a:latin typeface="Arial"/>
                <a:cs typeface="Arial"/>
              </a:rPr>
              <a:t>rural health </a:t>
            </a:r>
            <a:r>
              <a:rPr sz="2600" u="heavy" spc="5" dirty="0">
                <a:solidFill>
                  <a:srgbClr val="FFFFFF"/>
                </a:solidFill>
                <a:uFill>
                  <a:solidFill>
                    <a:srgbClr val="FFFFFF"/>
                  </a:solidFill>
                </a:uFill>
                <a:latin typeface="Arial"/>
                <a:cs typeface="Arial"/>
              </a:rPr>
              <a:t>issues </a:t>
            </a:r>
            <a:r>
              <a:rPr sz="2600" spc="5" dirty="0">
                <a:solidFill>
                  <a:srgbClr val="FFFFFF"/>
                </a:solidFill>
                <a:latin typeface="Arial"/>
                <a:cs typeface="Arial"/>
              </a:rPr>
              <a:t> </a:t>
            </a:r>
            <a:r>
              <a:rPr sz="2600" dirty="0">
                <a:solidFill>
                  <a:srgbClr val="FFFFFF"/>
                </a:solidFill>
                <a:latin typeface="Arial"/>
                <a:cs typeface="Arial"/>
              </a:rPr>
              <a:t>including regulation</a:t>
            </a:r>
            <a:r>
              <a:rPr sz="2600" spc="-114" dirty="0">
                <a:solidFill>
                  <a:srgbClr val="FFFFFF"/>
                </a:solidFill>
                <a:latin typeface="Arial"/>
                <a:cs typeface="Arial"/>
              </a:rPr>
              <a:t> </a:t>
            </a:r>
            <a:r>
              <a:rPr sz="2600" dirty="0">
                <a:solidFill>
                  <a:srgbClr val="FFFFFF"/>
                </a:solidFill>
                <a:latin typeface="Arial"/>
                <a:cs typeface="Arial"/>
              </a:rPr>
              <a:t>of  medical care </a:t>
            </a:r>
            <a:r>
              <a:rPr sz="2600" spc="5" dirty="0">
                <a:solidFill>
                  <a:srgbClr val="FFFFFF"/>
                </a:solidFill>
                <a:latin typeface="Arial"/>
                <a:cs typeface="Arial"/>
              </a:rPr>
              <a:t>and  </a:t>
            </a:r>
            <a:r>
              <a:rPr sz="2600" dirty="0">
                <a:solidFill>
                  <a:srgbClr val="FFFFFF"/>
                </a:solidFill>
                <a:latin typeface="Arial"/>
                <a:cs typeface="Arial"/>
              </a:rPr>
              <a:t>medical</a:t>
            </a:r>
            <a:r>
              <a:rPr sz="2600" spc="-40" dirty="0">
                <a:solidFill>
                  <a:srgbClr val="FFFFFF"/>
                </a:solidFill>
                <a:latin typeface="Arial"/>
                <a:cs typeface="Arial"/>
              </a:rPr>
              <a:t> </a:t>
            </a:r>
            <a:r>
              <a:rPr sz="2600" dirty="0">
                <a:solidFill>
                  <a:srgbClr val="FFFFFF"/>
                </a:solidFill>
                <a:latin typeface="Arial"/>
                <a:cs typeface="Arial"/>
              </a:rPr>
              <a:t>ethics.</a:t>
            </a:r>
            <a:endParaRPr sz="2600">
              <a:latin typeface="Arial"/>
              <a:cs typeface="Arial"/>
            </a:endParaRPr>
          </a:p>
        </p:txBody>
      </p:sp>
      <p:sp>
        <p:nvSpPr>
          <p:cNvPr id="5" name="object 5"/>
          <p:cNvSpPr/>
          <p:nvPr/>
        </p:nvSpPr>
        <p:spPr>
          <a:xfrm>
            <a:off x="1216913" y="721995"/>
            <a:ext cx="2631948" cy="263042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6913" y="721995"/>
            <a:ext cx="2632075" cy="2630805"/>
          </a:xfrm>
          <a:custGeom>
            <a:avLst/>
            <a:gdLst/>
            <a:ahLst/>
            <a:cxnLst/>
            <a:rect l="l" t="t" r="r" b="b"/>
            <a:pathLst>
              <a:path w="2632075" h="2630805">
                <a:moveTo>
                  <a:pt x="0" y="1315212"/>
                </a:moveTo>
                <a:lnTo>
                  <a:pt x="867" y="1266999"/>
                </a:lnTo>
                <a:lnTo>
                  <a:pt x="3451" y="1219224"/>
                </a:lnTo>
                <a:lnTo>
                  <a:pt x="7721" y="1171915"/>
                </a:lnTo>
                <a:lnTo>
                  <a:pt x="13648" y="1125102"/>
                </a:lnTo>
                <a:lnTo>
                  <a:pt x="21201" y="1078816"/>
                </a:lnTo>
                <a:lnTo>
                  <a:pt x="30351" y="1033085"/>
                </a:lnTo>
                <a:lnTo>
                  <a:pt x="41068" y="987940"/>
                </a:lnTo>
                <a:lnTo>
                  <a:pt x="53323" y="943410"/>
                </a:lnTo>
                <a:lnTo>
                  <a:pt x="67086" y="899525"/>
                </a:lnTo>
                <a:lnTo>
                  <a:pt x="82327" y="856315"/>
                </a:lnTo>
                <a:lnTo>
                  <a:pt x="99016" y="813809"/>
                </a:lnTo>
                <a:lnTo>
                  <a:pt x="117124" y="772038"/>
                </a:lnTo>
                <a:lnTo>
                  <a:pt x="136621" y="731030"/>
                </a:lnTo>
                <a:lnTo>
                  <a:pt x="157477" y="690816"/>
                </a:lnTo>
                <a:lnTo>
                  <a:pt x="179662" y="651425"/>
                </a:lnTo>
                <a:lnTo>
                  <a:pt x="203147" y="612887"/>
                </a:lnTo>
                <a:lnTo>
                  <a:pt x="227902" y="575232"/>
                </a:lnTo>
                <a:lnTo>
                  <a:pt x="253898" y="538490"/>
                </a:lnTo>
                <a:lnTo>
                  <a:pt x="281104" y="502689"/>
                </a:lnTo>
                <a:lnTo>
                  <a:pt x="309491" y="467861"/>
                </a:lnTo>
                <a:lnTo>
                  <a:pt x="339029" y="434035"/>
                </a:lnTo>
                <a:lnTo>
                  <a:pt x="369688" y="401240"/>
                </a:lnTo>
                <a:lnTo>
                  <a:pt x="401439" y="369506"/>
                </a:lnTo>
                <a:lnTo>
                  <a:pt x="434251" y="338863"/>
                </a:lnTo>
                <a:lnTo>
                  <a:pt x="468096" y="309340"/>
                </a:lnTo>
                <a:lnTo>
                  <a:pt x="502944" y="280968"/>
                </a:lnTo>
                <a:lnTo>
                  <a:pt x="538764" y="253776"/>
                </a:lnTo>
                <a:lnTo>
                  <a:pt x="575527" y="227794"/>
                </a:lnTo>
                <a:lnTo>
                  <a:pt x="613204" y="203051"/>
                </a:lnTo>
                <a:lnTo>
                  <a:pt x="651763" y="179578"/>
                </a:lnTo>
                <a:lnTo>
                  <a:pt x="691177" y="157403"/>
                </a:lnTo>
                <a:lnTo>
                  <a:pt x="731415" y="136557"/>
                </a:lnTo>
                <a:lnTo>
                  <a:pt x="772447" y="117070"/>
                </a:lnTo>
                <a:lnTo>
                  <a:pt x="814244" y="98971"/>
                </a:lnTo>
                <a:lnTo>
                  <a:pt x="856776" y="82289"/>
                </a:lnTo>
                <a:lnTo>
                  <a:pt x="900013" y="67055"/>
                </a:lnTo>
                <a:lnTo>
                  <a:pt x="943925" y="53299"/>
                </a:lnTo>
                <a:lnTo>
                  <a:pt x="988483" y="41050"/>
                </a:lnTo>
                <a:lnTo>
                  <a:pt x="1033658" y="30337"/>
                </a:lnTo>
                <a:lnTo>
                  <a:pt x="1079418" y="21191"/>
                </a:lnTo>
                <a:lnTo>
                  <a:pt x="1125735" y="13641"/>
                </a:lnTo>
                <a:lnTo>
                  <a:pt x="1172579" y="7718"/>
                </a:lnTo>
                <a:lnTo>
                  <a:pt x="1219919" y="3450"/>
                </a:lnTo>
                <a:lnTo>
                  <a:pt x="1267728" y="867"/>
                </a:lnTo>
                <a:lnTo>
                  <a:pt x="1315974" y="0"/>
                </a:lnTo>
                <a:lnTo>
                  <a:pt x="1364219" y="867"/>
                </a:lnTo>
                <a:lnTo>
                  <a:pt x="1412028" y="3450"/>
                </a:lnTo>
                <a:lnTo>
                  <a:pt x="1459368" y="7718"/>
                </a:lnTo>
                <a:lnTo>
                  <a:pt x="1506212" y="13641"/>
                </a:lnTo>
                <a:lnTo>
                  <a:pt x="1552529" y="21191"/>
                </a:lnTo>
                <a:lnTo>
                  <a:pt x="1598289" y="30337"/>
                </a:lnTo>
                <a:lnTo>
                  <a:pt x="1643464" y="41050"/>
                </a:lnTo>
                <a:lnTo>
                  <a:pt x="1688022" y="53299"/>
                </a:lnTo>
                <a:lnTo>
                  <a:pt x="1731934" y="67055"/>
                </a:lnTo>
                <a:lnTo>
                  <a:pt x="1775171" y="82289"/>
                </a:lnTo>
                <a:lnTo>
                  <a:pt x="1817703" y="98971"/>
                </a:lnTo>
                <a:lnTo>
                  <a:pt x="1859500" y="117070"/>
                </a:lnTo>
                <a:lnTo>
                  <a:pt x="1900532" y="136557"/>
                </a:lnTo>
                <a:lnTo>
                  <a:pt x="1940770" y="157403"/>
                </a:lnTo>
                <a:lnTo>
                  <a:pt x="1980184" y="179577"/>
                </a:lnTo>
                <a:lnTo>
                  <a:pt x="2018743" y="203051"/>
                </a:lnTo>
                <a:lnTo>
                  <a:pt x="2056420" y="227794"/>
                </a:lnTo>
                <a:lnTo>
                  <a:pt x="2093183" y="253776"/>
                </a:lnTo>
                <a:lnTo>
                  <a:pt x="2129003" y="280968"/>
                </a:lnTo>
                <a:lnTo>
                  <a:pt x="2163851" y="309340"/>
                </a:lnTo>
                <a:lnTo>
                  <a:pt x="2197696" y="338863"/>
                </a:lnTo>
                <a:lnTo>
                  <a:pt x="2230508" y="369506"/>
                </a:lnTo>
                <a:lnTo>
                  <a:pt x="2262259" y="401240"/>
                </a:lnTo>
                <a:lnTo>
                  <a:pt x="2292918" y="434035"/>
                </a:lnTo>
                <a:lnTo>
                  <a:pt x="2322456" y="467861"/>
                </a:lnTo>
                <a:lnTo>
                  <a:pt x="2350843" y="502689"/>
                </a:lnTo>
                <a:lnTo>
                  <a:pt x="2378049" y="538490"/>
                </a:lnTo>
                <a:lnTo>
                  <a:pt x="2404045" y="575232"/>
                </a:lnTo>
                <a:lnTo>
                  <a:pt x="2428800" y="612887"/>
                </a:lnTo>
                <a:lnTo>
                  <a:pt x="2452285" y="651425"/>
                </a:lnTo>
                <a:lnTo>
                  <a:pt x="2474470" y="690816"/>
                </a:lnTo>
                <a:lnTo>
                  <a:pt x="2495326" y="731030"/>
                </a:lnTo>
                <a:lnTo>
                  <a:pt x="2514823" y="772038"/>
                </a:lnTo>
                <a:lnTo>
                  <a:pt x="2532931" y="813809"/>
                </a:lnTo>
                <a:lnTo>
                  <a:pt x="2549620" y="856315"/>
                </a:lnTo>
                <a:lnTo>
                  <a:pt x="2564861" y="899525"/>
                </a:lnTo>
                <a:lnTo>
                  <a:pt x="2578624" y="943410"/>
                </a:lnTo>
                <a:lnTo>
                  <a:pt x="2590879" y="987940"/>
                </a:lnTo>
                <a:lnTo>
                  <a:pt x="2601596" y="1033085"/>
                </a:lnTo>
                <a:lnTo>
                  <a:pt x="2610746" y="1078816"/>
                </a:lnTo>
                <a:lnTo>
                  <a:pt x="2618299" y="1125102"/>
                </a:lnTo>
                <a:lnTo>
                  <a:pt x="2624226" y="1171915"/>
                </a:lnTo>
                <a:lnTo>
                  <a:pt x="2628496" y="1219224"/>
                </a:lnTo>
                <a:lnTo>
                  <a:pt x="2631080" y="1266999"/>
                </a:lnTo>
                <a:lnTo>
                  <a:pt x="2631948" y="1315212"/>
                </a:lnTo>
                <a:lnTo>
                  <a:pt x="2631080" y="1363424"/>
                </a:lnTo>
                <a:lnTo>
                  <a:pt x="2628496" y="1411199"/>
                </a:lnTo>
                <a:lnTo>
                  <a:pt x="2624226" y="1458508"/>
                </a:lnTo>
                <a:lnTo>
                  <a:pt x="2618299" y="1505321"/>
                </a:lnTo>
                <a:lnTo>
                  <a:pt x="2610746" y="1551607"/>
                </a:lnTo>
                <a:lnTo>
                  <a:pt x="2601596" y="1597338"/>
                </a:lnTo>
                <a:lnTo>
                  <a:pt x="2590879" y="1642483"/>
                </a:lnTo>
                <a:lnTo>
                  <a:pt x="2578624" y="1687013"/>
                </a:lnTo>
                <a:lnTo>
                  <a:pt x="2564861" y="1730898"/>
                </a:lnTo>
                <a:lnTo>
                  <a:pt x="2549620" y="1774108"/>
                </a:lnTo>
                <a:lnTo>
                  <a:pt x="2532931" y="1816614"/>
                </a:lnTo>
                <a:lnTo>
                  <a:pt x="2514823" y="1858385"/>
                </a:lnTo>
                <a:lnTo>
                  <a:pt x="2495326" y="1899393"/>
                </a:lnTo>
                <a:lnTo>
                  <a:pt x="2474470" y="1939607"/>
                </a:lnTo>
                <a:lnTo>
                  <a:pt x="2452285" y="1978998"/>
                </a:lnTo>
                <a:lnTo>
                  <a:pt x="2428800" y="2017536"/>
                </a:lnTo>
                <a:lnTo>
                  <a:pt x="2404045" y="2055191"/>
                </a:lnTo>
                <a:lnTo>
                  <a:pt x="2378049" y="2091933"/>
                </a:lnTo>
                <a:lnTo>
                  <a:pt x="2350843" y="2127734"/>
                </a:lnTo>
                <a:lnTo>
                  <a:pt x="2322456" y="2162562"/>
                </a:lnTo>
                <a:lnTo>
                  <a:pt x="2292918" y="2196388"/>
                </a:lnTo>
                <a:lnTo>
                  <a:pt x="2262259" y="2229183"/>
                </a:lnTo>
                <a:lnTo>
                  <a:pt x="2230508" y="2260917"/>
                </a:lnTo>
                <a:lnTo>
                  <a:pt x="2197696" y="2291560"/>
                </a:lnTo>
                <a:lnTo>
                  <a:pt x="2163851" y="2321083"/>
                </a:lnTo>
                <a:lnTo>
                  <a:pt x="2129003" y="2349455"/>
                </a:lnTo>
                <a:lnTo>
                  <a:pt x="2093183" y="2376647"/>
                </a:lnTo>
                <a:lnTo>
                  <a:pt x="2056420" y="2402629"/>
                </a:lnTo>
                <a:lnTo>
                  <a:pt x="2018743" y="2427372"/>
                </a:lnTo>
                <a:lnTo>
                  <a:pt x="1980184" y="2450845"/>
                </a:lnTo>
                <a:lnTo>
                  <a:pt x="1940770" y="2473020"/>
                </a:lnTo>
                <a:lnTo>
                  <a:pt x="1900532" y="2493866"/>
                </a:lnTo>
                <a:lnTo>
                  <a:pt x="1859500" y="2513353"/>
                </a:lnTo>
                <a:lnTo>
                  <a:pt x="1817703" y="2531452"/>
                </a:lnTo>
                <a:lnTo>
                  <a:pt x="1775171" y="2548134"/>
                </a:lnTo>
                <a:lnTo>
                  <a:pt x="1731934" y="2563367"/>
                </a:lnTo>
                <a:lnTo>
                  <a:pt x="1688022" y="2577124"/>
                </a:lnTo>
                <a:lnTo>
                  <a:pt x="1643464" y="2589373"/>
                </a:lnTo>
                <a:lnTo>
                  <a:pt x="1598289" y="2600086"/>
                </a:lnTo>
                <a:lnTo>
                  <a:pt x="1552529" y="2609232"/>
                </a:lnTo>
                <a:lnTo>
                  <a:pt x="1506212" y="2616782"/>
                </a:lnTo>
                <a:lnTo>
                  <a:pt x="1459368" y="2622705"/>
                </a:lnTo>
                <a:lnTo>
                  <a:pt x="1412028" y="2626973"/>
                </a:lnTo>
                <a:lnTo>
                  <a:pt x="1364219" y="2629556"/>
                </a:lnTo>
                <a:lnTo>
                  <a:pt x="1315974" y="2630424"/>
                </a:lnTo>
                <a:lnTo>
                  <a:pt x="1267728" y="2629556"/>
                </a:lnTo>
                <a:lnTo>
                  <a:pt x="1219919" y="2626973"/>
                </a:lnTo>
                <a:lnTo>
                  <a:pt x="1172579" y="2622705"/>
                </a:lnTo>
                <a:lnTo>
                  <a:pt x="1125735" y="2616782"/>
                </a:lnTo>
                <a:lnTo>
                  <a:pt x="1079418" y="2609232"/>
                </a:lnTo>
                <a:lnTo>
                  <a:pt x="1033658" y="2600086"/>
                </a:lnTo>
                <a:lnTo>
                  <a:pt x="988483" y="2589373"/>
                </a:lnTo>
                <a:lnTo>
                  <a:pt x="943925" y="2577124"/>
                </a:lnTo>
                <a:lnTo>
                  <a:pt x="900013" y="2563368"/>
                </a:lnTo>
                <a:lnTo>
                  <a:pt x="856776" y="2548134"/>
                </a:lnTo>
                <a:lnTo>
                  <a:pt x="814244" y="2531452"/>
                </a:lnTo>
                <a:lnTo>
                  <a:pt x="772447" y="2513353"/>
                </a:lnTo>
                <a:lnTo>
                  <a:pt x="731415" y="2493866"/>
                </a:lnTo>
                <a:lnTo>
                  <a:pt x="691177" y="2473020"/>
                </a:lnTo>
                <a:lnTo>
                  <a:pt x="651763" y="2450846"/>
                </a:lnTo>
                <a:lnTo>
                  <a:pt x="613204" y="2427372"/>
                </a:lnTo>
                <a:lnTo>
                  <a:pt x="575527" y="2402629"/>
                </a:lnTo>
                <a:lnTo>
                  <a:pt x="538764" y="2376647"/>
                </a:lnTo>
                <a:lnTo>
                  <a:pt x="502944" y="2349455"/>
                </a:lnTo>
                <a:lnTo>
                  <a:pt x="468096" y="2321083"/>
                </a:lnTo>
                <a:lnTo>
                  <a:pt x="434251" y="2291560"/>
                </a:lnTo>
                <a:lnTo>
                  <a:pt x="401439" y="2260917"/>
                </a:lnTo>
                <a:lnTo>
                  <a:pt x="369688" y="2229183"/>
                </a:lnTo>
                <a:lnTo>
                  <a:pt x="339029" y="2196388"/>
                </a:lnTo>
                <a:lnTo>
                  <a:pt x="309491" y="2162562"/>
                </a:lnTo>
                <a:lnTo>
                  <a:pt x="281104" y="2127734"/>
                </a:lnTo>
                <a:lnTo>
                  <a:pt x="253898" y="2091933"/>
                </a:lnTo>
                <a:lnTo>
                  <a:pt x="227902" y="2055191"/>
                </a:lnTo>
                <a:lnTo>
                  <a:pt x="203147" y="2017536"/>
                </a:lnTo>
                <a:lnTo>
                  <a:pt x="179662" y="1978998"/>
                </a:lnTo>
                <a:lnTo>
                  <a:pt x="157477" y="1939607"/>
                </a:lnTo>
                <a:lnTo>
                  <a:pt x="136621" y="1899393"/>
                </a:lnTo>
                <a:lnTo>
                  <a:pt x="117124" y="1858385"/>
                </a:lnTo>
                <a:lnTo>
                  <a:pt x="99016" y="1816614"/>
                </a:lnTo>
                <a:lnTo>
                  <a:pt x="82327" y="1774108"/>
                </a:lnTo>
                <a:lnTo>
                  <a:pt x="67086" y="1730898"/>
                </a:lnTo>
                <a:lnTo>
                  <a:pt x="53323" y="1687013"/>
                </a:lnTo>
                <a:lnTo>
                  <a:pt x="41068" y="1642483"/>
                </a:lnTo>
                <a:lnTo>
                  <a:pt x="30351" y="1597338"/>
                </a:lnTo>
                <a:lnTo>
                  <a:pt x="21201" y="1551607"/>
                </a:lnTo>
                <a:lnTo>
                  <a:pt x="13648" y="1505321"/>
                </a:lnTo>
                <a:lnTo>
                  <a:pt x="7721" y="1458508"/>
                </a:lnTo>
                <a:lnTo>
                  <a:pt x="3451" y="1411199"/>
                </a:lnTo>
                <a:lnTo>
                  <a:pt x="867" y="1363424"/>
                </a:lnTo>
                <a:lnTo>
                  <a:pt x="0" y="1315212"/>
                </a:lnTo>
                <a:close/>
              </a:path>
            </a:pathLst>
          </a:custGeom>
          <a:ln w="25908">
            <a:solidFill>
              <a:srgbClr val="FFFFFF"/>
            </a:solidFill>
          </a:ln>
        </p:spPr>
        <p:txBody>
          <a:bodyPr wrap="square" lIns="0" tIns="0" rIns="0" bIns="0" rtlCol="0"/>
          <a:lstStyle/>
          <a:p>
            <a:endParaRPr/>
          </a:p>
        </p:txBody>
      </p:sp>
      <p:sp>
        <p:nvSpPr>
          <p:cNvPr id="7" name="object 7"/>
          <p:cNvSpPr/>
          <p:nvPr/>
        </p:nvSpPr>
        <p:spPr>
          <a:xfrm>
            <a:off x="2532126" y="3822953"/>
            <a:ext cx="5625465" cy="2630805"/>
          </a:xfrm>
          <a:custGeom>
            <a:avLst/>
            <a:gdLst/>
            <a:ahLst/>
            <a:cxnLst/>
            <a:rect l="l" t="t" r="r" b="b"/>
            <a:pathLst>
              <a:path w="5625465" h="2630804">
                <a:moveTo>
                  <a:pt x="5625083" y="0"/>
                </a:moveTo>
                <a:lnTo>
                  <a:pt x="1315212" y="0"/>
                </a:lnTo>
                <a:lnTo>
                  <a:pt x="0" y="1315212"/>
                </a:lnTo>
                <a:lnTo>
                  <a:pt x="1315212" y="2630424"/>
                </a:lnTo>
                <a:lnTo>
                  <a:pt x="5625083" y="2630424"/>
                </a:lnTo>
                <a:lnTo>
                  <a:pt x="5625083" y="0"/>
                </a:lnTo>
                <a:close/>
              </a:path>
            </a:pathLst>
          </a:custGeom>
          <a:solidFill>
            <a:srgbClr val="B58A80"/>
          </a:solidFill>
        </p:spPr>
        <p:txBody>
          <a:bodyPr wrap="square" lIns="0" tIns="0" rIns="0" bIns="0" rtlCol="0"/>
          <a:lstStyle/>
          <a:p>
            <a:endParaRPr/>
          </a:p>
        </p:txBody>
      </p:sp>
      <p:sp>
        <p:nvSpPr>
          <p:cNvPr id="8" name="object 8"/>
          <p:cNvSpPr/>
          <p:nvPr/>
        </p:nvSpPr>
        <p:spPr>
          <a:xfrm>
            <a:off x="2532126" y="3822953"/>
            <a:ext cx="5625465" cy="2630805"/>
          </a:xfrm>
          <a:custGeom>
            <a:avLst/>
            <a:gdLst/>
            <a:ahLst/>
            <a:cxnLst/>
            <a:rect l="l" t="t" r="r" b="b"/>
            <a:pathLst>
              <a:path w="5625465" h="2630804">
                <a:moveTo>
                  <a:pt x="5625083" y="2630424"/>
                </a:moveTo>
                <a:lnTo>
                  <a:pt x="1315212" y="2630424"/>
                </a:lnTo>
                <a:lnTo>
                  <a:pt x="0" y="1315212"/>
                </a:lnTo>
                <a:lnTo>
                  <a:pt x="1315212" y="0"/>
                </a:lnTo>
                <a:lnTo>
                  <a:pt x="5625083" y="0"/>
                </a:lnTo>
                <a:lnTo>
                  <a:pt x="5625083" y="2630424"/>
                </a:lnTo>
                <a:close/>
              </a:path>
            </a:pathLst>
          </a:custGeom>
          <a:ln w="25908">
            <a:solidFill>
              <a:srgbClr val="FFFFFF"/>
            </a:solidFill>
          </a:ln>
        </p:spPr>
        <p:txBody>
          <a:bodyPr wrap="square" lIns="0" tIns="0" rIns="0" bIns="0" rtlCol="0"/>
          <a:lstStyle/>
          <a:p>
            <a:endParaRPr/>
          </a:p>
        </p:txBody>
      </p:sp>
      <p:sp>
        <p:nvSpPr>
          <p:cNvPr id="9" name="object 9"/>
          <p:cNvSpPr txBox="1"/>
          <p:nvPr/>
        </p:nvSpPr>
        <p:spPr>
          <a:xfrm>
            <a:off x="4432553" y="3869893"/>
            <a:ext cx="3456940" cy="2474595"/>
          </a:xfrm>
          <a:prstGeom prst="rect">
            <a:avLst/>
          </a:prstGeom>
        </p:spPr>
        <p:txBody>
          <a:bodyPr vert="horz" wrap="square" lIns="0" tIns="67310" rIns="0" bIns="0" rtlCol="0">
            <a:spAutoFit/>
          </a:bodyPr>
          <a:lstStyle/>
          <a:p>
            <a:pPr marL="12700" marR="5080" indent="-1905" algn="ctr">
              <a:lnSpc>
                <a:spcPct val="86300"/>
              </a:lnSpc>
              <a:spcBef>
                <a:spcPts val="530"/>
              </a:spcBef>
            </a:pPr>
            <a:r>
              <a:rPr sz="2600" dirty="0">
                <a:solidFill>
                  <a:srgbClr val="FFFFFF"/>
                </a:solidFill>
                <a:latin typeface="Arial"/>
                <a:cs typeface="Arial"/>
              </a:rPr>
              <a:t>Social health</a:t>
            </a:r>
            <a:r>
              <a:rPr sz="2600" spc="-80" dirty="0">
                <a:solidFill>
                  <a:srgbClr val="FFFFFF"/>
                </a:solidFill>
                <a:latin typeface="Arial"/>
                <a:cs typeface="Arial"/>
              </a:rPr>
              <a:t> </a:t>
            </a:r>
            <a:r>
              <a:rPr sz="2600" dirty="0">
                <a:solidFill>
                  <a:srgbClr val="FFFFFF"/>
                </a:solidFill>
                <a:latin typeface="Arial"/>
                <a:cs typeface="Arial"/>
              </a:rPr>
              <a:t>insurance  to provide health  security to the poor by  ensuring </a:t>
            </a:r>
            <a:r>
              <a:rPr sz="2600" u="heavy" dirty="0">
                <a:solidFill>
                  <a:srgbClr val="FFFFFF"/>
                </a:solidFill>
                <a:uFill>
                  <a:solidFill>
                    <a:srgbClr val="FFFFFF"/>
                  </a:solidFill>
                </a:uFill>
                <a:latin typeface="Arial"/>
                <a:cs typeface="Arial"/>
              </a:rPr>
              <a:t>accessible, </a:t>
            </a:r>
            <a:r>
              <a:rPr sz="2600" dirty="0">
                <a:solidFill>
                  <a:srgbClr val="FFFFFF"/>
                </a:solidFill>
                <a:latin typeface="Arial"/>
                <a:cs typeface="Arial"/>
              </a:rPr>
              <a:t> </a:t>
            </a:r>
            <a:r>
              <a:rPr sz="2600" u="heavy" spc="-5" dirty="0">
                <a:solidFill>
                  <a:srgbClr val="FFFFFF"/>
                </a:solidFill>
                <a:uFill>
                  <a:solidFill>
                    <a:srgbClr val="FFFFFF"/>
                  </a:solidFill>
                </a:uFill>
                <a:latin typeface="Arial"/>
                <a:cs typeface="Arial"/>
              </a:rPr>
              <a:t>affordable,</a:t>
            </a:r>
            <a:r>
              <a:rPr sz="2600" u="heavy" spc="-65" dirty="0">
                <a:solidFill>
                  <a:srgbClr val="FFFFFF"/>
                </a:solidFill>
                <a:uFill>
                  <a:solidFill>
                    <a:srgbClr val="FFFFFF"/>
                  </a:solidFill>
                </a:uFill>
                <a:latin typeface="Arial"/>
                <a:cs typeface="Arial"/>
              </a:rPr>
              <a:t> </a:t>
            </a:r>
            <a:r>
              <a:rPr sz="2600" u="heavy" dirty="0">
                <a:solidFill>
                  <a:srgbClr val="FFFFFF"/>
                </a:solidFill>
                <a:uFill>
                  <a:solidFill>
                    <a:srgbClr val="FFFFFF"/>
                  </a:solidFill>
                </a:uFill>
                <a:latin typeface="Arial"/>
                <a:cs typeface="Arial"/>
              </a:rPr>
              <a:t>accountable </a:t>
            </a:r>
            <a:r>
              <a:rPr sz="2600" dirty="0">
                <a:solidFill>
                  <a:srgbClr val="FFFFFF"/>
                </a:solidFill>
                <a:latin typeface="Arial"/>
                <a:cs typeface="Arial"/>
              </a:rPr>
              <a:t> </a:t>
            </a:r>
            <a:r>
              <a:rPr sz="2600" u="heavy" dirty="0">
                <a:solidFill>
                  <a:srgbClr val="FFFFFF"/>
                </a:solidFill>
                <a:uFill>
                  <a:solidFill>
                    <a:srgbClr val="FFFFFF"/>
                  </a:solidFill>
                </a:uFill>
                <a:latin typeface="Arial"/>
                <a:cs typeface="Arial"/>
              </a:rPr>
              <a:t>and good quality </a:t>
            </a:r>
            <a:r>
              <a:rPr sz="2600" dirty="0">
                <a:solidFill>
                  <a:srgbClr val="FFFFFF"/>
                </a:solidFill>
                <a:latin typeface="Arial"/>
                <a:cs typeface="Arial"/>
              </a:rPr>
              <a:t> </a:t>
            </a:r>
            <a:r>
              <a:rPr sz="2600" u="heavy" dirty="0">
                <a:solidFill>
                  <a:srgbClr val="FFFFFF"/>
                </a:solidFill>
                <a:uFill>
                  <a:solidFill>
                    <a:srgbClr val="FFFFFF"/>
                  </a:solidFill>
                </a:uFill>
                <a:latin typeface="Arial"/>
                <a:cs typeface="Arial"/>
              </a:rPr>
              <a:t>hospital</a:t>
            </a:r>
            <a:r>
              <a:rPr sz="2600" u="heavy" spc="-40" dirty="0">
                <a:solidFill>
                  <a:srgbClr val="FFFFFF"/>
                </a:solidFill>
                <a:uFill>
                  <a:solidFill>
                    <a:srgbClr val="FFFFFF"/>
                  </a:solidFill>
                </a:uFill>
                <a:latin typeface="Arial"/>
                <a:cs typeface="Arial"/>
              </a:rPr>
              <a:t> </a:t>
            </a:r>
            <a:r>
              <a:rPr sz="2600" u="heavy" dirty="0">
                <a:solidFill>
                  <a:srgbClr val="FFFFFF"/>
                </a:solidFill>
                <a:uFill>
                  <a:solidFill>
                    <a:srgbClr val="FFFFFF"/>
                  </a:solidFill>
                </a:uFill>
                <a:latin typeface="Arial"/>
                <a:cs typeface="Arial"/>
              </a:rPr>
              <a:t>care.</a:t>
            </a:r>
            <a:endParaRPr sz="2600">
              <a:latin typeface="Arial"/>
              <a:cs typeface="Arial"/>
            </a:endParaRPr>
          </a:p>
        </p:txBody>
      </p:sp>
      <p:sp>
        <p:nvSpPr>
          <p:cNvPr id="10" name="object 10"/>
          <p:cNvSpPr/>
          <p:nvPr/>
        </p:nvSpPr>
        <p:spPr>
          <a:xfrm>
            <a:off x="1216913" y="3822953"/>
            <a:ext cx="2631948" cy="2630424"/>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216913" y="3822953"/>
            <a:ext cx="2632075" cy="2630805"/>
          </a:xfrm>
          <a:custGeom>
            <a:avLst/>
            <a:gdLst/>
            <a:ahLst/>
            <a:cxnLst/>
            <a:rect l="l" t="t" r="r" b="b"/>
            <a:pathLst>
              <a:path w="2632075" h="2630804">
                <a:moveTo>
                  <a:pt x="0" y="1315212"/>
                </a:moveTo>
                <a:lnTo>
                  <a:pt x="867" y="1266999"/>
                </a:lnTo>
                <a:lnTo>
                  <a:pt x="3451" y="1219224"/>
                </a:lnTo>
                <a:lnTo>
                  <a:pt x="7721" y="1171915"/>
                </a:lnTo>
                <a:lnTo>
                  <a:pt x="13648" y="1125102"/>
                </a:lnTo>
                <a:lnTo>
                  <a:pt x="21201" y="1078816"/>
                </a:lnTo>
                <a:lnTo>
                  <a:pt x="30351" y="1033085"/>
                </a:lnTo>
                <a:lnTo>
                  <a:pt x="41068" y="987940"/>
                </a:lnTo>
                <a:lnTo>
                  <a:pt x="53323" y="943410"/>
                </a:lnTo>
                <a:lnTo>
                  <a:pt x="67086" y="899525"/>
                </a:lnTo>
                <a:lnTo>
                  <a:pt x="82327" y="856315"/>
                </a:lnTo>
                <a:lnTo>
                  <a:pt x="99016" y="813809"/>
                </a:lnTo>
                <a:lnTo>
                  <a:pt x="117124" y="772038"/>
                </a:lnTo>
                <a:lnTo>
                  <a:pt x="136621" y="731030"/>
                </a:lnTo>
                <a:lnTo>
                  <a:pt x="157477" y="690816"/>
                </a:lnTo>
                <a:lnTo>
                  <a:pt x="179662" y="651425"/>
                </a:lnTo>
                <a:lnTo>
                  <a:pt x="203147" y="612887"/>
                </a:lnTo>
                <a:lnTo>
                  <a:pt x="227902" y="575232"/>
                </a:lnTo>
                <a:lnTo>
                  <a:pt x="253898" y="538490"/>
                </a:lnTo>
                <a:lnTo>
                  <a:pt x="281104" y="502689"/>
                </a:lnTo>
                <a:lnTo>
                  <a:pt x="309491" y="467861"/>
                </a:lnTo>
                <a:lnTo>
                  <a:pt x="339029" y="434035"/>
                </a:lnTo>
                <a:lnTo>
                  <a:pt x="369688" y="401240"/>
                </a:lnTo>
                <a:lnTo>
                  <a:pt x="401439" y="369506"/>
                </a:lnTo>
                <a:lnTo>
                  <a:pt x="434251" y="338863"/>
                </a:lnTo>
                <a:lnTo>
                  <a:pt x="468096" y="309340"/>
                </a:lnTo>
                <a:lnTo>
                  <a:pt x="502944" y="280968"/>
                </a:lnTo>
                <a:lnTo>
                  <a:pt x="538764" y="253776"/>
                </a:lnTo>
                <a:lnTo>
                  <a:pt x="575527" y="227794"/>
                </a:lnTo>
                <a:lnTo>
                  <a:pt x="613204" y="203051"/>
                </a:lnTo>
                <a:lnTo>
                  <a:pt x="651763" y="179578"/>
                </a:lnTo>
                <a:lnTo>
                  <a:pt x="691177" y="157403"/>
                </a:lnTo>
                <a:lnTo>
                  <a:pt x="731415" y="136557"/>
                </a:lnTo>
                <a:lnTo>
                  <a:pt x="772447" y="117070"/>
                </a:lnTo>
                <a:lnTo>
                  <a:pt x="814244" y="98971"/>
                </a:lnTo>
                <a:lnTo>
                  <a:pt x="856776" y="82289"/>
                </a:lnTo>
                <a:lnTo>
                  <a:pt x="900013" y="67056"/>
                </a:lnTo>
                <a:lnTo>
                  <a:pt x="943925" y="53299"/>
                </a:lnTo>
                <a:lnTo>
                  <a:pt x="988483" y="41050"/>
                </a:lnTo>
                <a:lnTo>
                  <a:pt x="1033658" y="30337"/>
                </a:lnTo>
                <a:lnTo>
                  <a:pt x="1079418" y="21191"/>
                </a:lnTo>
                <a:lnTo>
                  <a:pt x="1125735" y="13641"/>
                </a:lnTo>
                <a:lnTo>
                  <a:pt x="1172579" y="7718"/>
                </a:lnTo>
                <a:lnTo>
                  <a:pt x="1219919" y="3450"/>
                </a:lnTo>
                <a:lnTo>
                  <a:pt x="1267728" y="867"/>
                </a:lnTo>
                <a:lnTo>
                  <a:pt x="1315974" y="0"/>
                </a:lnTo>
                <a:lnTo>
                  <a:pt x="1364219" y="867"/>
                </a:lnTo>
                <a:lnTo>
                  <a:pt x="1412028" y="3450"/>
                </a:lnTo>
                <a:lnTo>
                  <a:pt x="1459368" y="7718"/>
                </a:lnTo>
                <a:lnTo>
                  <a:pt x="1506212" y="13641"/>
                </a:lnTo>
                <a:lnTo>
                  <a:pt x="1552529" y="21191"/>
                </a:lnTo>
                <a:lnTo>
                  <a:pt x="1598289" y="30337"/>
                </a:lnTo>
                <a:lnTo>
                  <a:pt x="1643464" y="41050"/>
                </a:lnTo>
                <a:lnTo>
                  <a:pt x="1688022" y="53299"/>
                </a:lnTo>
                <a:lnTo>
                  <a:pt x="1731934" y="67056"/>
                </a:lnTo>
                <a:lnTo>
                  <a:pt x="1775171" y="82289"/>
                </a:lnTo>
                <a:lnTo>
                  <a:pt x="1817703" y="98971"/>
                </a:lnTo>
                <a:lnTo>
                  <a:pt x="1859500" y="117070"/>
                </a:lnTo>
                <a:lnTo>
                  <a:pt x="1900532" y="136557"/>
                </a:lnTo>
                <a:lnTo>
                  <a:pt x="1940770" y="157403"/>
                </a:lnTo>
                <a:lnTo>
                  <a:pt x="1980184" y="179578"/>
                </a:lnTo>
                <a:lnTo>
                  <a:pt x="2018743" y="203051"/>
                </a:lnTo>
                <a:lnTo>
                  <a:pt x="2056420" y="227794"/>
                </a:lnTo>
                <a:lnTo>
                  <a:pt x="2093183" y="253776"/>
                </a:lnTo>
                <a:lnTo>
                  <a:pt x="2129003" y="280968"/>
                </a:lnTo>
                <a:lnTo>
                  <a:pt x="2163851" y="309340"/>
                </a:lnTo>
                <a:lnTo>
                  <a:pt x="2197696" y="338863"/>
                </a:lnTo>
                <a:lnTo>
                  <a:pt x="2230508" y="369506"/>
                </a:lnTo>
                <a:lnTo>
                  <a:pt x="2262259" y="401240"/>
                </a:lnTo>
                <a:lnTo>
                  <a:pt x="2292918" y="434035"/>
                </a:lnTo>
                <a:lnTo>
                  <a:pt x="2322456" y="467861"/>
                </a:lnTo>
                <a:lnTo>
                  <a:pt x="2350843" y="502689"/>
                </a:lnTo>
                <a:lnTo>
                  <a:pt x="2378049" y="538490"/>
                </a:lnTo>
                <a:lnTo>
                  <a:pt x="2404045" y="575232"/>
                </a:lnTo>
                <a:lnTo>
                  <a:pt x="2428800" y="612887"/>
                </a:lnTo>
                <a:lnTo>
                  <a:pt x="2452285" y="651425"/>
                </a:lnTo>
                <a:lnTo>
                  <a:pt x="2474470" y="690816"/>
                </a:lnTo>
                <a:lnTo>
                  <a:pt x="2495326" y="731030"/>
                </a:lnTo>
                <a:lnTo>
                  <a:pt x="2514823" y="772038"/>
                </a:lnTo>
                <a:lnTo>
                  <a:pt x="2532931" y="813809"/>
                </a:lnTo>
                <a:lnTo>
                  <a:pt x="2549620" y="856315"/>
                </a:lnTo>
                <a:lnTo>
                  <a:pt x="2564861" y="899525"/>
                </a:lnTo>
                <a:lnTo>
                  <a:pt x="2578624" y="943410"/>
                </a:lnTo>
                <a:lnTo>
                  <a:pt x="2590879" y="987940"/>
                </a:lnTo>
                <a:lnTo>
                  <a:pt x="2601596" y="1033085"/>
                </a:lnTo>
                <a:lnTo>
                  <a:pt x="2610746" y="1078816"/>
                </a:lnTo>
                <a:lnTo>
                  <a:pt x="2618299" y="1125102"/>
                </a:lnTo>
                <a:lnTo>
                  <a:pt x="2624226" y="1171915"/>
                </a:lnTo>
                <a:lnTo>
                  <a:pt x="2628496" y="1219224"/>
                </a:lnTo>
                <a:lnTo>
                  <a:pt x="2631080" y="1266999"/>
                </a:lnTo>
                <a:lnTo>
                  <a:pt x="2631948" y="1315212"/>
                </a:lnTo>
                <a:lnTo>
                  <a:pt x="2631080" y="1363428"/>
                </a:lnTo>
                <a:lnTo>
                  <a:pt x="2628496" y="1411207"/>
                </a:lnTo>
                <a:lnTo>
                  <a:pt x="2624226" y="1458519"/>
                </a:lnTo>
                <a:lnTo>
                  <a:pt x="2618299" y="1505335"/>
                </a:lnTo>
                <a:lnTo>
                  <a:pt x="2610746" y="1551624"/>
                </a:lnTo>
                <a:lnTo>
                  <a:pt x="2601596" y="1597357"/>
                </a:lnTo>
                <a:lnTo>
                  <a:pt x="2590879" y="1642504"/>
                </a:lnTo>
                <a:lnTo>
                  <a:pt x="2578624" y="1687036"/>
                </a:lnTo>
                <a:lnTo>
                  <a:pt x="2564861" y="1730922"/>
                </a:lnTo>
                <a:lnTo>
                  <a:pt x="2549620" y="1774134"/>
                </a:lnTo>
                <a:lnTo>
                  <a:pt x="2532931" y="1816640"/>
                </a:lnTo>
                <a:lnTo>
                  <a:pt x="2514823" y="1858413"/>
                </a:lnTo>
                <a:lnTo>
                  <a:pt x="2495326" y="1899421"/>
                </a:lnTo>
                <a:lnTo>
                  <a:pt x="2474470" y="1939635"/>
                </a:lnTo>
                <a:lnTo>
                  <a:pt x="2452285" y="1979026"/>
                </a:lnTo>
                <a:lnTo>
                  <a:pt x="2428800" y="2017564"/>
                </a:lnTo>
                <a:lnTo>
                  <a:pt x="2404045" y="2055219"/>
                </a:lnTo>
                <a:lnTo>
                  <a:pt x="2378049" y="2091961"/>
                </a:lnTo>
                <a:lnTo>
                  <a:pt x="2350843" y="2127760"/>
                </a:lnTo>
                <a:lnTo>
                  <a:pt x="2322456" y="2162588"/>
                </a:lnTo>
                <a:lnTo>
                  <a:pt x="2292918" y="2196414"/>
                </a:lnTo>
                <a:lnTo>
                  <a:pt x="2262259" y="2229208"/>
                </a:lnTo>
                <a:lnTo>
                  <a:pt x="2230508" y="2260941"/>
                </a:lnTo>
                <a:lnTo>
                  <a:pt x="2197696" y="2291583"/>
                </a:lnTo>
                <a:lnTo>
                  <a:pt x="2163851" y="2321104"/>
                </a:lnTo>
                <a:lnTo>
                  <a:pt x="2129003" y="2349475"/>
                </a:lnTo>
                <a:lnTo>
                  <a:pt x="2093183" y="2376665"/>
                </a:lnTo>
                <a:lnTo>
                  <a:pt x="2056420" y="2402646"/>
                </a:lnTo>
                <a:lnTo>
                  <a:pt x="2018743" y="2427388"/>
                </a:lnTo>
                <a:lnTo>
                  <a:pt x="1980184" y="2450860"/>
                </a:lnTo>
                <a:lnTo>
                  <a:pt x="1940770" y="2473033"/>
                </a:lnTo>
                <a:lnTo>
                  <a:pt x="1900532" y="2493877"/>
                </a:lnTo>
                <a:lnTo>
                  <a:pt x="1859500" y="2513363"/>
                </a:lnTo>
                <a:lnTo>
                  <a:pt x="1817703" y="2531461"/>
                </a:lnTo>
                <a:lnTo>
                  <a:pt x="1775171" y="2548141"/>
                </a:lnTo>
                <a:lnTo>
                  <a:pt x="1731934" y="2563374"/>
                </a:lnTo>
                <a:lnTo>
                  <a:pt x="1688022" y="2577129"/>
                </a:lnTo>
                <a:lnTo>
                  <a:pt x="1643464" y="2589377"/>
                </a:lnTo>
                <a:lnTo>
                  <a:pt x="1598289" y="2600089"/>
                </a:lnTo>
                <a:lnTo>
                  <a:pt x="1552529" y="2609234"/>
                </a:lnTo>
                <a:lnTo>
                  <a:pt x="1506212" y="2616783"/>
                </a:lnTo>
                <a:lnTo>
                  <a:pt x="1459368" y="2622706"/>
                </a:lnTo>
                <a:lnTo>
                  <a:pt x="1412028" y="2626974"/>
                </a:lnTo>
                <a:lnTo>
                  <a:pt x="1364219" y="2629556"/>
                </a:lnTo>
                <a:lnTo>
                  <a:pt x="1315974" y="2630424"/>
                </a:lnTo>
                <a:lnTo>
                  <a:pt x="1267728" y="2629556"/>
                </a:lnTo>
                <a:lnTo>
                  <a:pt x="1219919" y="2626974"/>
                </a:lnTo>
                <a:lnTo>
                  <a:pt x="1172579" y="2622706"/>
                </a:lnTo>
                <a:lnTo>
                  <a:pt x="1125735" y="2616783"/>
                </a:lnTo>
                <a:lnTo>
                  <a:pt x="1079418" y="2609234"/>
                </a:lnTo>
                <a:lnTo>
                  <a:pt x="1033658" y="2600089"/>
                </a:lnTo>
                <a:lnTo>
                  <a:pt x="988483" y="2589377"/>
                </a:lnTo>
                <a:lnTo>
                  <a:pt x="943925" y="2577129"/>
                </a:lnTo>
                <a:lnTo>
                  <a:pt x="900013" y="2563374"/>
                </a:lnTo>
                <a:lnTo>
                  <a:pt x="856776" y="2548141"/>
                </a:lnTo>
                <a:lnTo>
                  <a:pt x="814244" y="2531461"/>
                </a:lnTo>
                <a:lnTo>
                  <a:pt x="772447" y="2513363"/>
                </a:lnTo>
                <a:lnTo>
                  <a:pt x="731415" y="2493877"/>
                </a:lnTo>
                <a:lnTo>
                  <a:pt x="691177" y="2473033"/>
                </a:lnTo>
                <a:lnTo>
                  <a:pt x="651763" y="2450860"/>
                </a:lnTo>
                <a:lnTo>
                  <a:pt x="613204" y="2427388"/>
                </a:lnTo>
                <a:lnTo>
                  <a:pt x="575527" y="2402646"/>
                </a:lnTo>
                <a:lnTo>
                  <a:pt x="538764" y="2376665"/>
                </a:lnTo>
                <a:lnTo>
                  <a:pt x="502944" y="2349475"/>
                </a:lnTo>
                <a:lnTo>
                  <a:pt x="468096" y="2321104"/>
                </a:lnTo>
                <a:lnTo>
                  <a:pt x="434251" y="2291583"/>
                </a:lnTo>
                <a:lnTo>
                  <a:pt x="401439" y="2260941"/>
                </a:lnTo>
                <a:lnTo>
                  <a:pt x="369688" y="2229208"/>
                </a:lnTo>
                <a:lnTo>
                  <a:pt x="339029" y="2196414"/>
                </a:lnTo>
                <a:lnTo>
                  <a:pt x="309491" y="2162588"/>
                </a:lnTo>
                <a:lnTo>
                  <a:pt x="281104" y="2127760"/>
                </a:lnTo>
                <a:lnTo>
                  <a:pt x="253898" y="2091961"/>
                </a:lnTo>
                <a:lnTo>
                  <a:pt x="227902" y="2055219"/>
                </a:lnTo>
                <a:lnTo>
                  <a:pt x="203147" y="2017564"/>
                </a:lnTo>
                <a:lnTo>
                  <a:pt x="179662" y="1979026"/>
                </a:lnTo>
                <a:lnTo>
                  <a:pt x="157477" y="1939635"/>
                </a:lnTo>
                <a:lnTo>
                  <a:pt x="136621" y="1899421"/>
                </a:lnTo>
                <a:lnTo>
                  <a:pt x="117124" y="1858413"/>
                </a:lnTo>
                <a:lnTo>
                  <a:pt x="99016" y="1816640"/>
                </a:lnTo>
                <a:lnTo>
                  <a:pt x="82327" y="1774134"/>
                </a:lnTo>
                <a:lnTo>
                  <a:pt x="67086" y="1730922"/>
                </a:lnTo>
                <a:lnTo>
                  <a:pt x="53323" y="1687036"/>
                </a:lnTo>
                <a:lnTo>
                  <a:pt x="41068" y="1642504"/>
                </a:lnTo>
                <a:lnTo>
                  <a:pt x="30351" y="1597357"/>
                </a:lnTo>
                <a:lnTo>
                  <a:pt x="21201" y="1551624"/>
                </a:lnTo>
                <a:lnTo>
                  <a:pt x="13648" y="1505335"/>
                </a:lnTo>
                <a:lnTo>
                  <a:pt x="7721" y="1458519"/>
                </a:lnTo>
                <a:lnTo>
                  <a:pt x="3451" y="1411207"/>
                </a:lnTo>
                <a:lnTo>
                  <a:pt x="867" y="1363428"/>
                </a:lnTo>
                <a:lnTo>
                  <a:pt x="0" y="1315212"/>
                </a:lnTo>
                <a:close/>
              </a:path>
            </a:pathLst>
          </a:custGeom>
          <a:ln w="25908">
            <a:solidFill>
              <a:srgbClr val="FFFFFF"/>
            </a:solidFill>
          </a:ln>
        </p:spPr>
        <p:txBody>
          <a:bodyPr wrap="square" lIns="0" tIns="0" rIns="0" bIns="0" rtlCol="0"/>
          <a:lstStyle/>
          <a:p>
            <a:endParaRPr/>
          </a:p>
        </p:txBody>
      </p:sp>
      <p:sp>
        <p:nvSpPr>
          <p:cNvPr id="12" name="object 12"/>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22</a:t>
            </a:fld>
            <a:endParaRPr spc="-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0" y="575817"/>
            <a:ext cx="9143999"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solidFill>
                  <a:schemeClr val="tx1"/>
                </a:solidFill>
              </a:rPr>
              <a:t>PLAN OF ACTION - COMPONENTS</a:t>
            </a: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23</a:t>
            </a:fld>
            <a:endParaRPr spc="-5" dirty="0"/>
          </a:p>
        </p:txBody>
      </p:sp>
      <p:sp>
        <p:nvSpPr>
          <p:cNvPr id="7" name="object 7"/>
          <p:cNvSpPr txBox="1"/>
          <p:nvPr/>
        </p:nvSpPr>
        <p:spPr>
          <a:xfrm>
            <a:off x="535940" y="1400679"/>
            <a:ext cx="7538720" cy="5210401"/>
          </a:xfrm>
          <a:prstGeom prst="rect">
            <a:avLst/>
          </a:prstGeom>
        </p:spPr>
        <p:txBody>
          <a:bodyPr vert="horz" wrap="square" lIns="0" tIns="85090" rIns="0" bIns="0" rtlCol="0">
            <a:spAutoFit/>
          </a:bodyPr>
          <a:lstStyle/>
          <a:p>
            <a:pPr marL="355600" indent="-342900">
              <a:lnSpc>
                <a:spcPct val="100000"/>
              </a:lnSpc>
              <a:spcBef>
                <a:spcPts val="670"/>
              </a:spcBef>
              <a:buClr>
                <a:srgbClr val="EFA12D"/>
              </a:buClr>
              <a:buSzPct val="68750"/>
              <a:buFont typeface="Wingdings"/>
              <a:buChar char=""/>
              <a:tabLst>
                <a:tab pos="354965" algn="l"/>
                <a:tab pos="355600" algn="l"/>
              </a:tabLst>
            </a:pPr>
            <a:r>
              <a:rPr sz="2400" spc="-5" dirty="0">
                <a:solidFill>
                  <a:srgbClr val="4E3A2F"/>
                </a:solidFill>
                <a:cs typeface="Arial"/>
              </a:rPr>
              <a:t>ASHA</a:t>
            </a:r>
            <a:endParaRPr sz="2400">
              <a:cs typeface="Arial"/>
            </a:endParaRPr>
          </a:p>
          <a:p>
            <a:pPr marL="355600" indent="-342900">
              <a:lnSpc>
                <a:spcPct val="100000"/>
              </a:lnSpc>
              <a:spcBef>
                <a:spcPts val="580"/>
              </a:spcBef>
              <a:buClr>
                <a:srgbClr val="EFA12D"/>
              </a:buClr>
              <a:buSzPct val="68750"/>
              <a:buFont typeface="Wingdings"/>
              <a:buChar char=""/>
              <a:tabLst>
                <a:tab pos="354965" algn="l"/>
                <a:tab pos="355600" algn="l"/>
              </a:tabLst>
            </a:pPr>
            <a:r>
              <a:rPr sz="2400" dirty="0">
                <a:solidFill>
                  <a:srgbClr val="4E3A2F"/>
                </a:solidFill>
                <a:cs typeface="Arial"/>
              </a:rPr>
              <a:t>Strengthening of</a:t>
            </a:r>
            <a:r>
              <a:rPr sz="2400" spc="15" dirty="0">
                <a:solidFill>
                  <a:srgbClr val="4E3A2F"/>
                </a:solidFill>
                <a:cs typeface="Arial"/>
              </a:rPr>
              <a:t> </a:t>
            </a:r>
            <a:r>
              <a:rPr sz="2400" spc="-5" dirty="0">
                <a:solidFill>
                  <a:srgbClr val="4E3A2F"/>
                </a:solidFill>
                <a:cs typeface="Arial"/>
              </a:rPr>
              <a:t>Sub-Centers</a:t>
            </a:r>
            <a:endParaRPr sz="2400">
              <a:cs typeface="Arial"/>
            </a:endParaRPr>
          </a:p>
          <a:p>
            <a:pPr marL="355600" indent="-342900">
              <a:lnSpc>
                <a:spcPct val="100000"/>
              </a:lnSpc>
              <a:spcBef>
                <a:spcPts val="575"/>
              </a:spcBef>
              <a:buClr>
                <a:srgbClr val="EFA12D"/>
              </a:buClr>
              <a:buSzPct val="68750"/>
              <a:buFont typeface="Wingdings"/>
              <a:buChar char=""/>
              <a:tabLst>
                <a:tab pos="354965" algn="l"/>
                <a:tab pos="355600" algn="l"/>
              </a:tabLst>
            </a:pPr>
            <a:r>
              <a:rPr sz="2400" dirty="0">
                <a:solidFill>
                  <a:srgbClr val="4E3A2F"/>
                </a:solidFill>
                <a:cs typeface="Arial"/>
              </a:rPr>
              <a:t>Strengthening of</a:t>
            </a:r>
            <a:r>
              <a:rPr sz="2400" spc="25" dirty="0">
                <a:solidFill>
                  <a:srgbClr val="4E3A2F"/>
                </a:solidFill>
                <a:cs typeface="Arial"/>
              </a:rPr>
              <a:t> </a:t>
            </a:r>
            <a:r>
              <a:rPr sz="2400" spc="-5" dirty="0">
                <a:solidFill>
                  <a:srgbClr val="4E3A2F"/>
                </a:solidFill>
                <a:cs typeface="Arial"/>
              </a:rPr>
              <a:t>PHCs</a:t>
            </a:r>
            <a:endParaRPr sz="2400">
              <a:cs typeface="Arial"/>
            </a:endParaRPr>
          </a:p>
          <a:p>
            <a:pPr marL="355600" indent="-342900">
              <a:lnSpc>
                <a:spcPct val="100000"/>
              </a:lnSpc>
              <a:spcBef>
                <a:spcPts val="580"/>
              </a:spcBef>
              <a:buClr>
                <a:srgbClr val="EFA12D"/>
              </a:buClr>
              <a:buSzPct val="68750"/>
              <a:buFont typeface="Wingdings"/>
              <a:buChar char=""/>
              <a:tabLst>
                <a:tab pos="354965" algn="l"/>
                <a:tab pos="355600" algn="l"/>
              </a:tabLst>
            </a:pPr>
            <a:r>
              <a:rPr sz="2400" dirty="0">
                <a:solidFill>
                  <a:srgbClr val="4E3A2F"/>
                </a:solidFill>
                <a:cs typeface="Arial"/>
              </a:rPr>
              <a:t>Strengthening of </a:t>
            </a:r>
            <a:r>
              <a:rPr sz="2400" spc="-5" dirty="0">
                <a:solidFill>
                  <a:srgbClr val="4E3A2F"/>
                </a:solidFill>
                <a:cs typeface="Arial"/>
              </a:rPr>
              <a:t>CHCs </a:t>
            </a:r>
            <a:r>
              <a:rPr sz="2400" dirty="0">
                <a:solidFill>
                  <a:srgbClr val="4E3A2F"/>
                </a:solidFill>
                <a:cs typeface="Arial"/>
              </a:rPr>
              <a:t>for First</a:t>
            </a:r>
            <a:r>
              <a:rPr sz="2400" spc="45" dirty="0">
                <a:solidFill>
                  <a:srgbClr val="4E3A2F"/>
                </a:solidFill>
                <a:cs typeface="Arial"/>
              </a:rPr>
              <a:t> </a:t>
            </a:r>
            <a:r>
              <a:rPr sz="2400" dirty="0">
                <a:solidFill>
                  <a:srgbClr val="4E3A2F"/>
                </a:solidFill>
                <a:cs typeface="Arial"/>
              </a:rPr>
              <a:t>referral</a:t>
            </a:r>
            <a:endParaRPr sz="2400">
              <a:cs typeface="Arial"/>
            </a:endParaRPr>
          </a:p>
          <a:p>
            <a:pPr marL="355600" indent="-342900">
              <a:lnSpc>
                <a:spcPct val="100000"/>
              </a:lnSpc>
              <a:spcBef>
                <a:spcPts val="575"/>
              </a:spcBef>
              <a:buClr>
                <a:srgbClr val="EFA12D"/>
              </a:buClr>
              <a:buSzPct val="68750"/>
              <a:buFont typeface="Wingdings"/>
              <a:buChar char=""/>
              <a:tabLst>
                <a:tab pos="354965" algn="l"/>
                <a:tab pos="355600" algn="l"/>
              </a:tabLst>
            </a:pPr>
            <a:r>
              <a:rPr sz="2400" dirty="0">
                <a:solidFill>
                  <a:srgbClr val="4E3A2F"/>
                </a:solidFill>
                <a:cs typeface="Arial"/>
              </a:rPr>
              <a:t>District Health</a:t>
            </a:r>
            <a:r>
              <a:rPr sz="2400" spc="15" dirty="0">
                <a:solidFill>
                  <a:srgbClr val="4E3A2F"/>
                </a:solidFill>
                <a:cs typeface="Arial"/>
              </a:rPr>
              <a:t> </a:t>
            </a:r>
            <a:r>
              <a:rPr sz="2400" spc="-5" dirty="0">
                <a:solidFill>
                  <a:srgbClr val="4E3A2F"/>
                </a:solidFill>
                <a:cs typeface="Arial"/>
              </a:rPr>
              <a:t>Plan</a:t>
            </a:r>
            <a:endParaRPr sz="2400">
              <a:cs typeface="Arial"/>
            </a:endParaRPr>
          </a:p>
          <a:p>
            <a:pPr marL="355600" indent="-342900">
              <a:lnSpc>
                <a:spcPct val="100000"/>
              </a:lnSpc>
              <a:spcBef>
                <a:spcPts val="575"/>
              </a:spcBef>
              <a:buClr>
                <a:srgbClr val="EFA12D"/>
              </a:buClr>
              <a:buSzPct val="68750"/>
              <a:buFont typeface="Wingdings"/>
              <a:buChar char=""/>
              <a:tabLst>
                <a:tab pos="354965" algn="l"/>
                <a:tab pos="355600" algn="l"/>
              </a:tabLst>
            </a:pPr>
            <a:r>
              <a:rPr sz="2400" spc="-5" dirty="0">
                <a:solidFill>
                  <a:srgbClr val="4E3A2F"/>
                </a:solidFill>
                <a:cs typeface="Arial"/>
              </a:rPr>
              <a:t>Converging </a:t>
            </a:r>
            <a:r>
              <a:rPr sz="2400" dirty="0">
                <a:solidFill>
                  <a:srgbClr val="4E3A2F"/>
                </a:solidFill>
                <a:cs typeface="Arial"/>
              </a:rPr>
              <a:t>Sanitation &amp; </a:t>
            </a:r>
            <a:r>
              <a:rPr sz="2400" spc="-5" dirty="0">
                <a:solidFill>
                  <a:srgbClr val="4E3A2F"/>
                </a:solidFill>
                <a:cs typeface="Arial"/>
              </a:rPr>
              <a:t>Hygiene under</a:t>
            </a:r>
            <a:r>
              <a:rPr sz="2400" spc="135" dirty="0">
                <a:solidFill>
                  <a:srgbClr val="4E3A2F"/>
                </a:solidFill>
                <a:cs typeface="Arial"/>
              </a:rPr>
              <a:t> </a:t>
            </a:r>
            <a:r>
              <a:rPr sz="2400" spc="-5" dirty="0">
                <a:solidFill>
                  <a:srgbClr val="4E3A2F"/>
                </a:solidFill>
                <a:cs typeface="Arial"/>
              </a:rPr>
              <a:t>NRHM</a:t>
            </a:r>
            <a:endParaRPr sz="2400">
              <a:cs typeface="Arial"/>
            </a:endParaRPr>
          </a:p>
          <a:p>
            <a:pPr marL="355600" indent="-342900">
              <a:lnSpc>
                <a:spcPct val="100000"/>
              </a:lnSpc>
              <a:spcBef>
                <a:spcPts val="580"/>
              </a:spcBef>
              <a:buClr>
                <a:srgbClr val="EFA12D"/>
              </a:buClr>
              <a:buSzPct val="68750"/>
              <a:buFont typeface="Wingdings"/>
              <a:buChar char=""/>
              <a:tabLst>
                <a:tab pos="354965" algn="l"/>
                <a:tab pos="355600" algn="l"/>
              </a:tabLst>
            </a:pPr>
            <a:r>
              <a:rPr sz="2400" dirty="0">
                <a:solidFill>
                  <a:srgbClr val="4E3A2F"/>
                </a:solidFill>
                <a:cs typeface="Arial"/>
              </a:rPr>
              <a:t>Strengthening </a:t>
            </a:r>
            <a:r>
              <a:rPr sz="2400" spc="-5" dirty="0">
                <a:solidFill>
                  <a:srgbClr val="4E3A2F"/>
                </a:solidFill>
                <a:cs typeface="Arial"/>
              </a:rPr>
              <a:t>Disease </a:t>
            </a:r>
            <a:r>
              <a:rPr sz="2400" dirty="0">
                <a:solidFill>
                  <a:srgbClr val="4E3A2F"/>
                </a:solidFill>
                <a:cs typeface="Arial"/>
              </a:rPr>
              <a:t>control</a:t>
            </a:r>
            <a:r>
              <a:rPr sz="2400" spc="70" dirty="0">
                <a:solidFill>
                  <a:srgbClr val="4E3A2F"/>
                </a:solidFill>
                <a:cs typeface="Arial"/>
              </a:rPr>
              <a:t> </a:t>
            </a:r>
            <a:r>
              <a:rPr sz="2400" spc="-5" dirty="0">
                <a:solidFill>
                  <a:srgbClr val="4E3A2F"/>
                </a:solidFill>
                <a:cs typeface="Arial"/>
              </a:rPr>
              <a:t>program</a:t>
            </a:r>
            <a:endParaRPr sz="2400">
              <a:cs typeface="Arial"/>
            </a:endParaRPr>
          </a:p>
          <a:p>
            <a:pPr marL="355600" marR="529590" indent="-342900">
              <a:lnSpc>
                <a:spcPct val="100000"/>
              </a:lnSpc>
              <a:spcBef>
                <a:spcPts val="575"/>
              </a:spcBef>
              <a:buClr>
                <a:srgbClr val="EFA12D"/>
              </a:buClr>
              <a:buSzPct val="68750"/>
              <a:buFont typeface="Wingdings"/>
              <a:buChar char=""/>
              <a:tabLst>
                <a:tab pos="354965" algn="l"/>
                <a:tab pos="355600" algn="l"/>
              </a:tabLst>
            </a:pPr>
            <a:r>
              <a:rPr sz="2400" spc="-5" dirty="0">
                <a:solidFill>
                  <a:srgbClr val="4E3A2F"/>
                </a:solidFill>
                <a:cs typeface="Arial"/>
              </a:rPr>
              <a:t>Public-private partnership </a:t>
            </a:r>
            <a:r>
              <a:rPr sz="2400" dirty="0">
                <a:solidFill>
                  <a:srgbClr val="4E3A2F"/>
                </a:solidFill>
                <a:cs typeface="Arial"/>
              </a:rPr>
              <a:t>for </a:t>
            </a:r>
            <a:r>
              <a:rPr sz="2400" spc="-5" dirty="0">
                <a:solidFill>
                  <a:srgbClr val="4E3A2F"/>
                </a:solidFill>
                <a:cs typeface="Arial"/>
              </a:rPr>
              <a:t>public Health goals,  including </a:t>
            </a:r>
            <a:r>
              <a:rPr sz="2400" dirty="0">
                <a:solidFill>
                  <a:srgbClr val="4E3A2F"/>
                </a:solidFill>
                <a:cs typeface="Arial"/>
              </a:rPr>
              <a:t>regulation of private</a:t>
            </a:r>
            <a:r>
              <a:rPr sz="2400" spc="65" dirty="0">
                <a:solidFill>
                  <a:srgbClr val="4E3A2F"/>
                </a:solidFill>
                <a:cs typeface="Arial"/>
              </a:rPr>
              <a:t> </a:t>
            </a:r>
            <a:r>
              <a:rPr sz="2400" dirty="0">
                <a:solidFill>
                  <a:srgbClr val="4E3A2F"/>
                </a:solidFill>
                <a:cs typeface="Arial"/>
              </a:rPr>
              <a:t>sector</a:t>
            </a:r>
            <a:endParaRPr sz="2400">
              <a:cs typeface="Arial"/>
            </a:endParaRPr>
          </a:p>
          <a:p>
            <a:pPr marL="355600" indent="-342900">
              <a:lnSpc>
                <a:spcPct val="100000"/>
              </a:lnSpc>
              <a:spcBef>
                <a:spcPts val="575"/>
              </a:spcBef>
              <a:buClr>
                <a:srgbClr val="EFA12D"/>
              </a:buClr>
              <a:buSzPct val="68750"/>
              <a:buFont typeface="Wingdings"/>
              <a:buChar char=""/>
              <a:tabLst>
                <a:tab pos="354965" algn="l"/>
                <a:tab pos="355600" algn="l"/>
              </a:tabLst>
            </a:pPr>
            <a:r>
              <a:rPr sz="2400" spc="-5" dirty="0">
                <a:solidFill>
                  <a:srgbClr val="4E3A2F"/>
                </a:solidFill>
                <a:cs typeface="Arial"/>
              </a:rPr>
              <a:t>New health financing</a:t>
            </a:r>
            <a:r>
              <a:rPr sz="2400" spc="70" dirty="0">
                <a:solidFill>
                  <a:srgbClr val="4E3A2F"/>
                </a:solidFill>
                <a:cs typeface="Arial"/>
              </a:rPr>
              <a:t> </a:t>
            </a:r>
            <a:r>
              <a:rPr sz="2400" dirty="0">
                <a:solidFill>
                  <a:srgbClr val="4E3A2F"/>
                </a:solidFill>
                <a:cs typeface="Arial"/>
              </a:rPr>
              <a:t>mechanisms</a:t>
            </a:r>
            <a:endParaRPr sz="2400">
              <a:cs typeface="Arial"/>
            </a:endParaRPr>
          </a:p>
          <a:p>
            <a:pPr marL="355600" marR="5080" indent="-342900">
              <a:lnSpc>
                <a:spcPct val="100000"/>
              </a:lnSpc>
              <a:spcBef>
                <a:spcPts val="580"/>
              </a:spcBef>
              <a:buClr>
                <a:srgbClr val="EFA12D"/>
              </a:buClr>
              <a:buSzPct val="68750"/>
              <a:buFont typeface="Wingdings"/>
              <a:buChar char=""/>
              <a:tabLst>
                <a:tab pos="354965" algn="l"/>
                <a:tab pos="355600" algn="l"/>
              </a:tabLst>
            </a:pPr>
            <a:r>
              <a:rPr sz="2400" dirty="0">
                <a:solidFill>
                  <a:srgbClr val="4E3A2F"/>
                </a:solidFill>
                <a:cs typeface="Arial"/>
              </a:rPr>
              <a:t>Reorienting health/medical education to </a:t>
            </a:r>
            <a:r>
              <a:rPr sz="2400" spc="-5" dirty="0">
                <a:solidFill>
                  <a:srgbClr val="4E3A2F"/>
                </a:solidFill>
                <a:cs typeface="Arial"/>
              </a:rPr>
              <a:t>support </a:t>
            </a:r>
            <a:r>
              <a:rPr sz="2400" dirty="0">
                <a:solidFill>
                  <a:srgbClr val="4E3A2F"/>
                </a:solidFill>
                <a:cs typeface="Arial"/>
              </a:rPr>
              <a:t>rural  </a:t>
            </a:r>
            <a:r>
              <a:rPr sz="2400" spc="-5" dirty="0">
                <a:solidFill>
                  <a:srgbClr val="4E3A2F"/>
                </a:solidFill>
                <a:cs typeface="Arial"/>
              </a:rPr>
              <a:t>health</a:t>
            </a:r>
            <a:r>
              <a:rPr sz="2400" spc="15" dirty="0">
                <a:solidFill>
                  <a:srgbClr val="4E3A2F"/>
                </a:solidFill>
                <a:cs typeface="Arial"/>
              </a:rPr>
              <a:t> </a:t>
            </a:r>
            <a:r>
              <a:rPr sz="2400" spc="-5" dirty="0">
                <a:solidFill>
                  <a:srgbClr val="4E3A2F"/>
                </a:solidFill>
                <a:cs typeface="Arial"/>
              </a:rPr>
              <a:t>issues</a:t>
            </a:r>
            <a:endParaRPr sz="2400">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575817"/>
            <a:ext cx="9143999" cy="505267"/>
          </a:xfrm>
          <a:prstGeom prst="rect">
            <a:avLst/>
          </a:prstGeom>
        </p:spPr>
        <p:txBody>
          <a:bodyPr vert="horz" wrap="square" lIns="0" tIns="12700" rIns="0" bIns="0" rtlCol="0">
            <a:spAutoFit/>
          </a:bodyPr>
          <a:lstStyle/>
          <a:p>
            <a:pPr marL="12700" algn="ctr">
              <a:lnSpc>
                <a:spcPct val="100000"/>
              </a:lnSpc>
              <a:spcBef>
                <a:spcPts val="100"/>
              </a:spcBef>
              <a:tabLst>
                <a:tab pos="3401695" algn="l"/>
              </a:tabLst>
            </a:pPr>
            <a:r>
              <a:rPr lang="en-US" sz="3200" dirty="0">
                <a:solidFill>
                  <a:schemeClr val="tx1"/>
                </a:solidFill>
              </a:rPr>
              <a:t>COMPONENT A: ASHA</a:t>
            </a: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24</a:t>
            </a:fld>
            <a:endParaRPr spc="-5" dirty="0"/>
          </a:p>
        </p:txBody>
      </p:sp>
      <p:sp>
        <p:nvSpPr>
          <p:cNvPr id="5" name="object 5"/>
          <p:cNvSpPr txBox="1"/>
          <p:nvPr/>
        </p:nvSpPr>
        <p:spPr>
          <a:xfrm>
            <a:off x="383540" y="1726133"/>
            <a:ext cx="7842884" cy="2567369"/>
          </a:xfrm>
          <a:prstGeom prst="rect">
            <a:avLst/>
          </a:prstGeom>
        </p:spPr>
        <p:txBody>
          <a:bodyPr vert="horz" wrap="square" lIns="0" tIns="12700" rIns="0" bIns="0" rtlCol="0">
            <a:spAutoFit/>
          </a:bodyPr>
          <a:lstStyle/>
          <a:p>
            <a:pPr marL="355600" indent="-342900">
              <a:lnSpc>
                <a:spcPct val="100000"/>
              </a:lnSpc>
              <a:spcBef>
                <a:spcPts val="100"/>
              </a:spcBef>
              <a:buClr>
                <a:srgbClr val="EFA12D"/>
              </a:buClr>
              <a:buSzPct val="68750"/>
              <a:buFont typeface="Wingdings"/>
              <a:buChar char=""/>
              <a:tabLst>
                <a:tab pos="354965" algn="l"/>
                <a:tab pos="355600" algn="l"/>
                <a:tab pos="2254250" algn="l"/>
              </a:tabLst>
            </a:pPr>
            <a:r>
              <a:rPr sz="2400" spc="-5" dirty="0">
                <a:solidFill>
                  <a:schemeClr val="tx1">
                    <a:lumMod val="85000"/>
                    <a:lumOff val="15000"/>
                  </a:schemeClr>
                </a:solidFill>
                <a:cs typeface="Arial"/>
              </a:rPr>
              <a:t>Every</a:t>
            </a:r>
            <a:r>
              <a:rPr sz="2400" spc="10" dirty="0">
                <a:solidFill>
                  <a:schemeClr val="tx1">
                    <a:lumMod val="85000"/>
                    <a:lumOff val="15000"/>
                  </a:schemeClr>
                </a:solidFill>
                <a:cs typeface="Arial"/>
              </a:rPr>
              <a:t> </a:t>
            </a:r>
            <a:r>
              <a:rPr sz="2400" spc="-5" dirty="0">
                <a:solidFill>
                  <a:schemeClr val="tx1">
                    <a:lumMod val="85000"/>
                    <a:lumOff val="15000"/>
                  </a:schemeClr>
                </a:solidFill>
                <a:cs typeface="Arial"/>
              </a:rPr>
              <a:t>village	will have </a:t>
            </a:r>
            <a:r>
              <a:rPr sz="2400" dirty="0">
                <a:solidFill>
                  <a:schemeClr val="tx1">
                    <a:lumMod val="85000"/>
                    <a:lumOff val="15000"/>
                  </a:schemeClr>
                </a:solidFill>
                <a:cs typeface="Arial"/>
              </a:rPr>
              <a:t>a female</a:t>
            </a:r>
            <a:r>
              <a:rPr sz="2400" spc="-110" dirty="0">
                <a:solidFill>
                  <a:schemeClr val="tx1">
                    <a:lumMod val="85000"/>
                    <a:lumOff val="15000"/>
                  </a:schemeClr>
                </a:solidFill>
                <a:cs typeface="Arial"/>
              </a:rPr>
              <a:t> </a:t>
            </a:r>
            <a:r>
              <a:rPr sz="2400" spc="-5" dirty="0">
                <a:solidFill>
                  <a:schemeClr val="tx1">
                    <a:lumMod val="85000"/>
                    <a:lumOff val="15000"/>
                  </a:schemeClr>
                </a:solidFill>
                <a:cs typeface="Arial"/>
              </a:rPr>
              <a:t>ASHA</a:t>
            </a:r>
            <a:endParaRPr sz="2400">
              <a:solidFill>
                <a:schemeClr val="tx1">
                  <a:lumMod val="85000"/>
                  <a:lumOff val="15000"/>
                </a:schemeClr>
              </a:solidFill>
              <a:cs typeface="Arial"/>
            </a:endParaRPr>
          </a:p>
          <a:p>
            <a:pPr>
              <a:lnSpc>
                <a:spcPct val="100000"/>
              </a:lnSpc>
              <a:spcBef>
                <a:spcPts val="10"/>
              </a:spcBef>
              <a:buClr>
                <a:srgbClr val="EFA12D"/>
              </a:buClr>
              <a:buFont typeface="Wingdings"/>
              <a:buChar char=""/>
            </a:pPr>
            <a:endParaRPr sz="3500">
              <a:solidFill>
                <a:schemeClr val="tx1">
                  <a:lumMod val="85000"/>
                  <a:lumOff val="15000"/>
                </a:schemeClr>
              </a:solidFill>
              <a:cs typeface="Times New Roman"/>
            </a:endParaRPr>
          </a:p>
          <a:p>
            <a:pPr marL="355600" indent="-342900">
              <a:lnSpc>
                <a:spcPct val="100000"/>
              </a:lnSpc>
              <a:buClr>
                <a:srgbClr val="EFA12D"/>
              </a:buClr>
              <a:buSzPct val="68750"/>
              <a:buFont typeface="Wingdings"/>
              <a:buChar char=""/>
              <a:tabLst>
                <a:tab pos="354965" algn="l"/>
                <a:tab pos="355600" algn="l"/>
              </a:tabLst>
            </a:pPr>
            <a:r>
              <a:rPr sz="2400" spc="-5" dirty="0">
                <a:solidFill>
                  <a:schemeClr val="tx1">
                    <a:lumMod val="85000"/>
                    <a:lumOff val="15000"/>
                  </a:schemeClr>
                </a:solidFill>
                <a:cs typeface="Arial"/>
              </a:rPr>
              <a:t>Chosen by and accountable </a:t>
            </a:r>
            <a:r>
              <a:rPr sz="2400" dirty="0">
                <a:solidFill>
                  <a:schemeClr val="tx1">
                    <a:lumMod val="85000"/>
                    <a:lumOff val="15000"/>
                  </a:schemeClr>
                </a:solidFill>
                <a:cs typeface="Arial"/>
              </a:rPr>
              <a:t>to </a:t>
            </a:r>
            <a:r>
              <a:rPr sz="2400">
                <a:solidFill>
                  <a:schemeClr val="tx1">
                    <a:lumMod val="85000"/>
                    <a:lumOff val="15000"/>
                  </a:schemeClr>
                </a:solidFill>
                <a:cs typeface="Arial"/>
              </a:rPr>
              <a:t>the </a:t>
            </a:r>
            <a:r>
              <a:rPr sz="2400" b="1" spc="-10">
                <a:solidFill>
                  <a:schemeClr val="tx1">
                    <a:lumMod val="85000"/>
                    <a:lumOff val="15000"/>
                  </a:schemeClr>
                </a:solidFill>
                <a:cs typeface="Arial"/>
              </a:rPr>
              <a:t>panchayat</a:t>
            </a:r>
            <a:r>
              <a:rPr sz="2400">
                <a:solidFill>
                  <a:schemeClr val="tx1">
                    <a:lumMod val="85000"/>
                    <a:lumOff val="15000"/>
                  </a:schemeClr>
                </a:solidFill>
                <a:cs typeface="Arial"/>
              </a:rPr>
              <a:t>.</a:t>
            </a:r>
          </a:p>
          <a:p>
            <a:pPr>
              <a:lnSpc>
                <a:spcPct val="100000"/>
              </a:lnSpc>
              <a:spcBef>
                <a:spcPts val="10"/>
              </a:spcBef>
              <a:buClr>
                <a:srgbClr val="EFA12D"/>
              </a:buClr>
              <a:buFont typeface="Wingdings"/>
              <a:buChar char=""/>
            </a:pPr>
            <a:endParaRPr sz="3500">
              <a:solidFill>
                <a:schemeClr val="tx1">
                  <a:lumMod val="85000"/>
                  <a:lumOff val="15000"/>
                </a:schemeClr>
              </a:solidFill>
              <a:cs typeface="Times New Roman"/>
            </a:endParaRPr>
          </a:p>
          <a:p>
            <a:pPr marL="355600" marR="5080" indent="-342900">
              <a:lnSpc>
                <a:spcPct val="100000"/>
              </a:lnSpc>
              <a:buClr>
                <a:srgbClr val="EFA12D"/>
              </a:buClr>
              <a:buSzPct val="68750"/>
              <a:buFont typeface="Wingdings"/>
              <a:buChar char=""/>
              <a:tabLst>
                <a:tab pos="354965" algn="l"/>
                <a:tab pos="355600" algn="l"/>
              </a:tabLst>
            </a:pPr>
            <a:r>
              <a:rPr sz="2400" spc="-5" dirty="0">
                <a:solidFill>
                  <a:schemeClr val="tx1">
                    <a:lumMod val="85000"/>
                    <a:lumOff val="15000"/>
                  </a:schemeClr>
                </a:solidFill>
                <a:cs typeface="Arial"/>
              </a:rPr>
              <a:t>Prototype training material </a:t>
            </a:r>
            <a:r>
              <a:rPr sz="2400" dirty="0">
                <a:solidFill>
                  <a:schemeClr val="tx1">
                    <a:lumMod val="85000"/>
                    <a:lumOff val="15000"/>
                  </a:schemeClr>
                </a:solidFill>
                <a:cs typeface="Arial"/>
              </a:rPr>
              <a:t>for </a:t>
            </a:r>
            <a:r>
              <a:rPr sz="2400" spc="-5" dirty="0">
                <a:solidFill>
                  <a:schemeClr val="tx1">
                    <a:lumMod val="85000"/>
                    <a:lumOff val="15000"/>
                  </a:schemeClr>
                </a:solidFill>
                <a:cs typeface="Arial"/>
              </a:rPr>
              <a:t>ASHA </a:t>
            </a:r>
            <a:r>
              <a:rPr sz="2400" dirty="0">
                <a:solidFill>
                  <a:schemeClr val="tx1">
                    <a:lumMod val="85000"/>
                    <a:lumOff val="15000"/>
                  </a:schemeClr>
                </a:solidFill>
                <a:cs typeface="Arial"/>
              </a:rPr>
              <a:t>to </a:t>
            </a:r>
            <a:r>
              <a:rPr sz="2400" spc="-10" dirty="0">
                <a:solidFill>
                  <a:schemeClr val="tx1">
                    <a:lumMod val="85000"/>
                    <a:lumOff val="15000"/>
                  </a:schemeClr>
                </a:solidFill>
                <a:cs typeface="Arial"/>
              </a:rPr>
              <a:t>be </a:t>
            </a:r>
            <a:r>
              <a:rPr sz="2400" spc="-5" dirty="0">
                <a:solidFill>
                  <a:schemeClr val="tx1">
                    <a:lumMod val="85000"/>
                    <a:lumOff val="15000"/>
                  </a:schemeClr>
                </a:solidFill>
                <a:cs typeface="Arial"/>
              </a:rPr>
              <a:t>developed</a:t>
            </a:r>
            <a:r>
              <a:rPr sz="2400" spc="-155" dirty="0">
                <a:solidFill>
                  <a:schemeClr val="tx1">
                    <a:lumMod val="85000"/>
                    <a:lumOff val="15000"/>
                  </a:schemeClr>
                </a:solidFill>
                <a:cs typeface="Arial"/>
              </a:rPr>
              <a:t> </a:t>
            </a:r>
            <a:r>
              <a:rPr sz="2400" dirty="0">
                <a:solidFill>
                  <a:schemeClr val="tx1">
                    <a:lumMod val="85000"/>
                    <a:lumOff val="15000"/>
                  </a:schemeClr>
                </a:solidFill>
                <a:cs typeface="Arial"/>
              </a:rPr>
              <a:t>at  </a:t>
            </a:r>
            <a:r>
              <a:rPr sz="2400" spc="-5" dirty="0">
                <a:solidFill>
                  <a:schemeClr val="tx1">
                    <a:lumMod val="85000"/>
                    <a:lumOff val="15000"/>
                  </a:schemeClr>
                </a:solidFill>
                <a:cs typeface="Arial"/>
              </a:rPr>
              <a:t>National level subject </a:t>
            </a:r>
            <a:r>
              <a:rPr sz="2400" dirty="0">
                <a:solidFill>
                  <a:schemeClr val="tx1">
                    <a:lumMod val="85000"/>
                    <a:lumOff val="15000"/>
                  </a:schemeClr>
                </a:solidFill>
                <a:cs typeface="Arial"/>
              </a:rPr>
              <a:t>to </a:t>
            </a:r>
            <a:r>
              <a:rPr sz="2400" spc="-5" dirty="0">
                <a:solidFill>
                  <a:schemeClr val="tx1">
                    <a:lumMod val="85000"/>
                    <a:lumOff val="15000"/>
                  </a:schemeClr>
                </a:solidFill>
                <a:cs typeface="Arial"/>
              </a:rPr>
              <a:t>State level</a:t>
            </a:r>
            <a:r>
              <a:rPr sz="2400" spc="70" dirty="0">
                <a:solidFill>
                  <a:schemeClr val="tx1">
                    <a:lumMod val="85000"/>
                    <a:lumOff val="15000"/>
                  </a:schemeClr>
                </a:solidFill>
                <a:cs typeface="Arial"/>
              </a:rPr>
              <a:t> </a:t>
            </a:r>
            <a:r>
              <a:rPr sz="2400" spc="-5" dirty="0">
                <a:solidFill>
                  <a:schemeClr val="tx1">
                    <a:lumMod val="85000"/>
                    <a:lumOff val="15000"/>
                  </a:schemeClr>
                </a:solidFill>
                <a:cs typeface="Arial"/>
              </a:rPr>
              <a:t>modifications</a:t>
            </a:r>
            <a:endParaRPr sz="2400">
              <a:solidFill>
                <a:schemeClr val="tx1">
                  <a:lumMod val="85000"/>
                  <a:lumOff val="15000"/>
                </a:schemeClr>
              </a:solidFill>
              <a:cs typeface="Arial"/>
            </a:endParaRPr>
          </a:p>
        </p:txBody>
      </p:sp>
      <p:sp>
        <p:nvSpPr>
          <p:cNvPr id="6" name="object 6"/>
          <p:cNvSpPr/>
          <p:nvPr/>
        </p:nvSpPr>
        <p:spPr>
          <a:xfrm>
            <a:off x="7307580" y="1524000"/>
            <a:ext cx="1836420" cy="187147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791200" y="4436365"/>
            <a:ext cx="3203448" cy="242163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838200"/>
            <a:ext cx="6088380" cy="5121915"/>
          </a:xfrm>
          <a:prstGeom prst="rect">
            <a:avLst/>
          </a:prstGeom>
        </p:spPr>
        <p:txBody>
          <a:bodyPr vert="horz" wrap="square" lIns="0" tIns="12700" rIns="0" bIns="0" rtlCol="0">
            <a:spAutoFit/>
          </a:bodyPr>
          <a:lstStyle/>
          <a:p>
            <a:pPr marL="355600" marR="507365" indent="-342900" algn="just">
              <a:lnSpc>
                <a:spcPct val="100000"/>
              </a:lnSpc>
              <a:spcBef>
                <a:spcPts val="100"/>
              </a:spcBef>
              <a:buClr>
                <a:srgbClr val="EFA12D"/>
              </a:buClr>
              <a:buSzPct val="68750"/>
              <a:buFont typeface="Wingdings"/>
              <a:buChar char=""/>
              <a:tabLst>
                <a:tab pos="354965" algn="l"/>
                <a:tab pos="355600" algn="l"/>
              </a:tabLst>
            </a:pPr>
            <a:r>
              <a:rPr sz="2400" spc="-5" dirty="0">
                <a:solidFill>
                  <a:srgbClr val="4E3A2F"/>
                </a:solidFill>
                <a:latin typeface="Arial"/>
                <a:cs typeface="Arial"/>
              </a:rPr>
              <a:t>ASHA </a:t>
            </a:r>
            <a:r>
              <a:rPr sz="2400" dirty="0">
                <a:solidFill>
                  <a:srgbClr val="4E3A2F"/>
                </a:solidFill>
                <a:latin typeface="Arial"/>
                <a:cs typeface="Arial"/>
              </a:rPr>
              <a:t>act </a:t>
            </a:r>
            <a:r>
              <a:rPr sz="2400" spc="-10" dirty="0">
                <a:solidFill>
                  <a:srgbClr val="4E3A2F"/>
                </a:solidFill>
                <a:latin typeface="Arial"/>
                <a:cs typeface="Arial"/>
              </a:rPr>
              <a:t>as </a:t>
            </a:r>
            <a:r>
              <a:rPr sz="2400" dirty="0">
                <a:solidFill>
                  <a:srgbClr val="4E3A2F"/>
                </a:solidFill>
                <a:latin typeface="Arial"/>
                <a:cs typeface="Arial"/>
              </a:rPr>
              <a:t>the </a:t>
            </a:r>
            <a:r>
              <a:rPr sz="2400" spc="-5" dirty="0">
                <a:solidFill>
                  <a:srgbClr val="4E3A2F"/>
                </a:solidFill>
                <a:latin typeface="Arial"/>
                <a:cs typeface="Arial"/>
              </a:rPr>
              <a:t>interface between</a:t>
            </a:r>
            <a:r>
              <a:rPr sz="2400" spc="-130" dirty="0">
                <a:solidFill>
                  <a:srgbClr val="4E3A2F"/>
                </a:solidFill>
                <a:latin typeface="Arial"/>
                <a:cs typeface="Arial"/>
              </a:rPr>
              <a:t> </a:t>
            </a:r>
            <a:r>
              <a:rPr sz="2400" dirty="0">
                <a:solidFill>
                  <a:srgbClr val="4E3A2F"/>
                </a:solidFill>
                <a:latin typeface="Arial"/>
                <a:cs typeface="Arial"/>
              </a:rPr>
              <a:t>the  </a:t>
            </a:r>
            <a:r>
              <a:rPr sz="2400" spc="-5" dirty="0">
                <a:solidFill>
                  <a:srgbClr val="4E3A2F"/>
                </a:solidFill>
                <a:latin typeface="Arial"/>
                <a:cs typeface="Arial"/>
              </a:rPr>
              <a:t>community and </a:t>
            </a:r>
            <a:r>
              <a:rPr sz="2400" dirty="0">
                <a:solidFill>
                  <a:srgbClr val="4E3A2F"/>
                </a:solidFill>
                <a:latin typeface="Arial"/>
                <a:cs typeface="Arial"/>
              </a:rPr>
              <a:t>the </a:t>
            </a:r>
            <a:r>
              <a:rPr sz="2400" spc="-5" dirty="0">
                <a:solidFill>
                  <a:srgbClr val="4E3A2F"/>
                </a:solidFill>
                <a:latin typeface="Arial"/>
                <a:cs typeface="Arial"/>
              </a:rPr>
              <a:t>public health  </a:t>
            </a:r>
            <a:r>
              <a:rPr sz="2400">
                <a:solidFill>
                  <a:srgbClr val="4E3A2F"/>
                </a:solidFill>
                <a:latin typeface="Arial"/>
                <a:cs typeface="Arial"/>
              </a:rPr>
              <a:t>system.</a:t>
            </a:r>
            <a:endParaRPr sz="3500">
              <a:latin typeface="Times New Roman"/>
              <a:cs typeface="Times New Roman"/>
            </a:endParaRPr>
          </a:p>
          <a:p>
            <a:pPr marL="355600" marR="5080" indent="-342900" algn="just">
              <a:lnSpc>
                <a:spcPct val="100000"/>
              </a:lnSpc>
              <a:spcBef>
                <a:spcPts val="5"/>
              </a:spcBef>
              <a:buClr>
                <a:srgbClr val="EFA12D"/>
              </a:buClr>
              <a:buSzPct val="68750"/>
              <a:buFont typeface="Wingdings"/>
              <a:buChar char=""/>
              <a:tabLst>
                <a:tab pos="438784" algn="l"/>
                <a:tab pos="439420" algn="l"/>
              </a:tabLst>
            </a:pPr>
            <a:r>
              <a:rPr sz="2400" spc="-5" dirty="0">
                <a:solidFill>
                  <a:srgbClr val="4E3A2F"/>
                </a:solidFill>
                <a:latin typeface="Arial"/>
                <a:cs typeface="Arial"/>
              </a:rPr>
              <a:t>She will facilitate preparation and  implementation </a:t>
            </a:r>
            <a:r>
              <a:rPr sz="2400" dirty="0">
                <a:solidFill>
                  <a:srgbClr val="4E3A2F"/>
                </a:solidFill>
                <a:latin typeface="Arial"/>
                <a:cs typeface="Arial"/>
              </a:rPr>
              <a:t>of the </a:t>
            </a:r>
            <a:r>
              <a:rPr sz="2400" b="1" spc="-10" dirty="0">
                <a:solidFill>
                  <a:srgbClr val="4E3A2F"/>
                </a:solidFill>
                <a:latin typeface="Arial"/>
                <a:cs typeface="Arial"/>
              </a:rPr>
              <a:t>Village </a:t>
            </a:r>
            <a:r>
              <a:rPr sz="2400" b="1" spc="-5" dirty="0">
                <a:solidFill>
                  <a:srgbClr val="4E3A2F"/>
                </a:solidFill>
                <a:latin typeface="Arial"/>
                <a:cs typeface="Arial"/>
              </a:rPr>
              <a:t>Health </a:t>
            </a:r>
            <a:r>
              <a:rPr sz="2400" b="1" dirty="0">
                <a:solidFill>
                  <a:srgbClr val="4E3A2F"/>
                </a:solidFill>
                <a:latin typeface="Arial"/>
                <a:cs typeface="Arial"/>
              </a:rPr>
              <a:t>Plan  </a:t>
            </a:r>
            <a:r>
              <a:rPr sz="2400" spc="-5" dirty="0">
                <a:solidFill>
                  <a:srgbClr val="4E3A2F"/>
                </a:solidFill>
                <a:latin typeface="Arial"/>
                <a:cs typeface="Arial"/>
              </a:rPr>
              <a:t>along</a:t>
            </a:r>
            <a:r>
              <a:rPr sz="2400" spc="10" dirty="0">
                <a:solidFill>
                  <a:srgbClr val="4E3A2F"/>
                </a:solidFill>
                <a:latin typeface="Arial"/>
                <a:cs typeface="Arial"/>
              </a:rPr>
              <a:t> </a:t>
            </a:r>
            <a:r>
              <a:rPr sz="2400" spc="-5" dirty="0">
                <a:solidFill>
                  <a:srgbClr val="4E3A2F"/>
                </a:solidFill>
                <a:latin typeface="Arial"/>
                <a:cs typeface="Arial"/>
              </a:rPr>
              <a:t>with</a:t>
            </a:r>
            <a:endParaRPr sz="2400">
              <a:latin typeface="Arial"/>
              <a:cs typeface="Arial"/>
            </a:endParaRPr>
          </a:p>
          <a:p>
            <a:pPr marL="756285" lvl="1" indent="-286385" algn="just">
              <a:lnSpc>
                <a:spcPct val="100000"/>
              </a:lnSpc>
              <a:spcBef>
                <a:spcPts val="575"/>
              </a:spcBef>
              <a:buClr>
                <a:srgbClr val="EFA12D"/>
              </a:buClr>
              <a:buSzPct val="68750"/>
              <a:buFont typeface="Wingdings"/>
              <a:buChar char=""/>
              <a:tabLst>
                <a:tab pos="756285" algn="l"/>
                <a:tab pos="756920" algn="l"/>
              </a:tabLst>
            </a:pPr>
            <a:r>
              <a:rPr sz="2400" spc="-5" dirty="0">
                <a:solidFill>
                  <a:srgbClr val="4E3A2F"/>
                </a:solidFill>
                <a:latin typeface="Arial"/>
                <a:cs typeface="Arial"/>
              </a:rPr>
              <a:t>Anganwadi</a:t>
            </a:r>
            <a:r>
              <a:rPr sz="2400" spc="40" dirty="0">
                <a:solidFill>
                  <a:srgbClr val="4E3A2F"/>
                </a:solidFill>
                <a:latin typeface="Arial"/>
                <a:cs typeface="Arial"/>
              </a:rPr>
              <a:t> </a:t>
            </a:r>
            <a:r>
              <a:rPr sz="2400" spc="-5" dirty="0">
                <a:solidFill>
                  <a:srgbClr val="4E3A2F"/>
                </a:solidFill>
                <a:latin typeface="Arial"/>
                <a:cs typeface="Arial"/>
              </a:rPr>
              <a:t>worker</a:t>
            </a:r>
            <a:endParaRPr sz="2400">
              <a:latin typeface="Arial"/>
              <a:cs typeface="Arial"/>
            </a:endParaRPr>
          </a:p>
          <a:p>
            <a:pPr marL="756285" lvl="1" indent="-286385" algn="just">
              <a:lnSpc>
                <a:spcPct val="100000"/>
              </a:lnSpc>
              <a:spcBef>
                <a:spcPts val="575"/>
              </a:spcBef>
              <a:buClr>
                <a:srgbClr val="EFA12D"/>
              </a:buClr>
              <a:buSzPct val="68750"/>
              <a:buFont typeface="Wingdings"/>
              <a:buChar char=""/>
              <a:tabLst>
                <a:tab pos="756285" algn="l"/>
                <a:tab pos="756920" algn="l"/>
              </a:tabLst>
            </a:pPr>
            <a:r>
              <a:rPr sz="2400" spc="-5" dirty="0">
                <a:solidFill>
                  <a:srgbClr val="4E3A2F"/>
                </a:solidFill>
                <a:latin typeface="Arial"/>
                <a:cs typeface="Arial"/>
              </a:rPr>
              <a:t>ANM</a:t>
            </a:r>
            <a:endParaRPr sz="2400">
              <a:latin typeface="Arial"/>
              <a:cs typeface="Arial"/>
            </a:endParaRPr>
          </a:p>
          <a:p>
            <a:pPr marL="756285" marR="36830" lvl="1" indent="-286385" algn="just">
              <a:lnSpc>
                <a:spcPct val="100000"/>
              </a:lnSpc>
              <a:spcBef>
                <a:spcPts val="580"/>
              </a:spcBef>
              <a:buClr>
                <a:srgbClr val="EFA12D"/>
              </a:buClr>
              <a:buSzPct val="68750"/>
              <a:buFont typeface="Wingdings"/>
              <a:buChar char=""/>
              <a:tabLst>
                <a:tab pos="756285" algn="l"/>
                <a:tab pos="756920" algn="l"/>
              </a:tabLst>
            </a:pPr>
            <a:r>
              <a:rPr sz="2400" spc="-5" dirty="0">
                <a:solidFill>
                  <a:srgbClr val="4E3A2F"/>
                </a:solidFill>
                <a:latin typeface="Arial"/>
                <a:cs typeface="Arial"/>
              </a:rPr>
              <a:t>functionaries </a:t>
            </a:r>
            <a:r>
              <a:rPr sz="2400" dirty="0">
                <a:solidFill>
                  <a:srgbClr val="4E3A2F"/>
                </a:solidFill>
                <a:latin typeface="Arial"/>
                <a:cs typeface="Arial"/>
              </a:rPr>
              <a:t>of </a:t>
            </a:r>
            <a:r>
              <a:rPr sz="2400" spc="-5" dirty="0">
                <a:solidFill>
                  <a:srgbClr val="4E3A2F"/>
                </a:solidFill>
                <a:latin typeface="Arial"/>
                <a:cs typeface="Arial"/>
              </a:rPr>
              <a:t>other Departments </a:t>
            </a:r>
            <a:r>
              <a:rPr sz="2400" dirty="0">
                <a:solidFill>
                  <a:srgbClr val="4E3A2F"/>
                </a:solidFill>
                <a:latin typeface="Arial"/>
                <a:cs typeface="Arial"/>
              </a:rPr>
              <a:t>Self  </a:t>
            </a:r>
            <a:r>
              <a:rPr sz="2400" spc="-5" dirty="0">
                <a:solidFill>
                  <a:srgbClr val="4E3A2F"/>
                </a:solidFill>
                <a:latin typeface="Arial"/>
                <a:cs typeface="Arial"/>
              </a:rPr>
              <a:t>Help </a:t>
            </a:r>
            <a:r>
              <a:rPr sz="2400" dirty="0">
                <a:solidFill>
                  <a:srgbClr val="4E3A2F"/>
                </a:solidFill>
                <a:latin typeface="Arial"/>
                <a:cs typeface="Arial"/>
              </a:rPr>
              <a:t>Group</a:t>
            </a:r>
            <a:r>
              <a:rPr sz="2400" spc="5" dirty="0">
                <a:solidFill>
                  <a:srgbClr val="4E3A2F"/>
                </a:solidFill>
                <a:latin typeface="Arial"/>
                <a:cs typeface="Arial"/>
              </a:rPr>
              <a:t> </a:t>
            </a:r>
            <a:r>
              <a:rPr sz="2400">
                <a:solidFill>
                  <a:srgbClr val="4E3A2F"/>
                </a:solidFill>
                <a:latin typeface="Arial"/>
                <a:cs typeface="Arial"/>
              </a:rPr>
              <a:t>members.</a:t>
            </a:r>
            <a:endParaRPr lang="en-US" sz="2400" dirty="0">
              <a:solidFill>
                <a:srgbClr val="4E3A2F"/>
              </a:solidFill>
              <a:latin typeface="Arial"/>
              <a:cs typeface="Arial"/>
            </a:endParaRPr>
          </a:p>
          <a:p>
            <a:pPr marL="756285" marR="36830" lvl="1" indent="-286385" algn="just">
              <a:spcBef>
                <a:spcPts val="580"/>
              </a:spcBef>
              <a:buClr>
                <a:srgbClr val="EFA12D"/>
              </a:buClr>
              <a:buSzPct val="68750"/>
              <a:buFont typeface="Wingdings"/>
              <a:buChar char=""/>
              <a:tabLst>
                <a:tab pos="756285" algn="l"/>
                <a:tab pos="756920" algn="l"/>
              </a:tabLst>
            </a:pPr>
            <a:r>
              <a:rPr lang="en-IN" sz="2400" spc="-5" dirty="0">
                <a:solidFill>
                  <a:srgbClr val="4E3A2F"/>
                </a:solidFill>
                <a:latin typeface="Arial"/>
                <a:cs typeface="Arial"/>
              </a:rPr>
              <a:t>She will be given a </a:t>
            </a:r>
            <a:r>
              <a:rPr lang="en-IN" sz="2400" b="1" spc="-5" dirty="0">
                <a:solidFill>
                  <a:srgbClr val="4E3A2F"/>
                </a:solidFill>
                <a:latin typeface="Arial"/>
                <a:cs typeface="Arial"/>
              </a:rPr>
              <a:t>Drug Kit </a:t>
            </a:r>
            <a:r>
              <a:rPr lang="en-IN" sz="2400" spc="-5" dirty="0">
                <a:solidFill>
                  <a:srgbClr val="4E3A2F"/>
                </a:solidFill>
                <a:latin typeface="Arial"/>
                <a:cs typeface="Arial"/>
              </a:rPr>
              <a:t>(generic  </a:t>
            </a:r>
            <a:r>
              <a:rPr lang="en-IN" sz="2400" spc="-40" dirty="0">
                <a:solidFill>
                  <a:srgbClr val="4E3A2F"/>
                </a:solidFill>
                <a:latin typeface="Arial"/>
                <a:cs typeface="Arial"/>
              </a:rPr>
              <a:t>AYUSH </a:t>
            </a:r>
            <a:r>
              <a:rPr lang="en-IN" sz="2400" spc="-5" dirty="0">
                <a:solidFill>
                  <a:srgbClr val="4E3A2F"/>
                </a:solidFill>
                <a:latin typeface="Arial"/>
                <a:cs typeface="Arial"/>
              </a:rPr>
              <a:t>and allopathic formulations </a:t>
            </a:r>
            <a:r>
              <a:rPr lang="en-IN" sz="2400" dirty="0">
                <a:solidFill>
                  <a:srgbClr val="4E3A2F"/>
                </a:solidFill>
                <a:latin typeface="Arial"/>
                <a:cs typeface="Arial"/>
              </a:rPr>
              <a:t>)for  common</a:t>
            </a:r>
            <a:r>
              <a:rPr lang="en-IN" sz="2400" spc="-5" dirty="0">
                <a:solidFill>
                  <a:srgbClr val="4E3A2F"/>
                </a:solidFill>
                <a:latin typeface="Arial"/>
                <a:cs typeface="Arial"/>
              </a:rPr>
              <a:t> ailments</a:t>
            </a:r>
            <a:endParaRPr lang="en-IN" sz="2400" dirty="0">
              <a:latin typeface="Arial"/>
              <a:cs typeface="Arial"/>
            </a:endParaRPr>
          </a:p>
        </p:txBody>
      </p:sp>
      <p:sp>
        <p:nvSpPr>
          <p:cNvPr id="4" name="object 4"/>
          <p:cNvSpPr/>
          <p:nvPr/>
        </p:nvSpPr>
        <p:spPr>
          <a:xfrm>
            <a:off x="6172200" y="838200"/>
            <a:ext cx="2843784" cy="216103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324600" y="3429000"/>
            <a:ext cx="2700528" cy="295198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8716518" y="6506667"/>
            <a:ext cx="19621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D28E27"/>
                </a:solidFill>
                <a:latin typeface="Arial"/>
                <a:cs typeface="Arial"/>
              </a:rPr>
              <a:t>24</a:t>
            </a:r>
            <a:endParaRPr sz="12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575817"/>
            <a:ext cx="914400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solidFill>
                  <a:schemeClr val="tx1"/>
                </a:solidFill>
              </a:rPr>
              <a:t>RESPONSIBILITY OF ASHA</a:t>
            </a:r>
          </a:p>
        </p:txBody>
      </p:sp>
      <p:sp>
        <p:nvSpPr>
          <p:cNvPr id="6" name="object 6"/>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26</a:t>
            </a:fld>
            <a:endParaRPr spc="-5" dirty="0"/>
          </a:p>
        </p:txBody>
      </p:sp>
      <p:sp>
        <p:nvSpPr>
          <p:cNvPr id="5" name="object 5"/>
          <p:cNvSpPr txBox="1"/>
          <p:nvPr/>
        </p:nvSpPr>
        <p:spPr>
          <a:xfrm>
            <a:off x="381000" y="1625853"/>
            <a:ext cx="8534400" cy="3675365"/>
          </a:xfrm>
          <a:prstGeom prst="rect">
            <a:avLst/>
          </a:prstGeom>
        </p:spPr>
        <p:txBody>
          <a:bodyPr vert="horz" wrap="square" lIns="0" tIns="12700" rIns="0" bIns="0" rtlCol="0">
            <a:spAutoFit/>
          </a:bodyPr>
          <a:lstStyle/>
          <a:p>
            <a:pPr marL="355600" marR="5080" indent="-342900" algn="just">
              <a:lnSpc>
                <a:spcPct val="100000"/>
              </a:lnSpc>
              <a:spcBef>
                <a:spcPts val="100"/>
              </a:spcBef>
              <a:buClr>
                <a:srgbClr val="EFA12D"/>
              </a:buClr>
              <a:buSzPct val="68750"/>
              <a:buFont typeface="Wingdings"/>
              <a:buChar char=""/>
              <a:tabLst>
                <a:tab pos="354965" algn="l"/>
                <a:tab pos="355600" algn="l"/>
              </a:tabLst>
            </a:pPr>
            <a:r>
              <a:rPr sz="2400" spc="-135" dirty="0">
                <a:solidFill>
                  <a:srgbClr val="4E3A2F"/>
                </a:solidFill>
                <a:cs typeface="Arial"/>
              </a:rPr>
              <a:t>To </a:t>
            </a:r>
            <a:r>
              <a:rPr sz="2400" dirty="0">
                <a:solidFill>
                  <a:srgbClr val="4E3A2F"/>
                </a:solidFill>
                <a:cs typeface="Arial"/>
              </a:rPr>
              <a:t>create </a:t>
            </a:r>
            <a:r>
              <a:rPr sz="2400" spc="-5" dirty="0">
                <a:solidFill>
                  <a:srgbClr val="4E3A2F"/>
                </a:solidFill>
                <a:cs typeface="Arial"/>
              </a:rPr>
              <a:t>awareness among the </a:t>
            </a:r>
            <a:r>
              <a:rPr sz="2400" dirty="0">
                <a:solidFill>
                  <a:srgbClr val="4E3A2F"/>
                </a:solidFill>
                <a:cs typeface="Arial"/>
              </a:rPr>
              <a:t>community regarding  nutrition, </a:t>
            </a:r>
            <a:r>
              <a:rPr sz="2400" spc="-5" dirty="0">
                <a:solidFill>
                  <a:srgbClr val="4E3A2F"/>
                </a:solidFill>
                <a:cs typeface="Arial"/>
              </a:rPr>
              <a:t>basic </a:t>
            </a:r>
            <a:r>
              <a:rPr sz="2400" dirty="0">
                <a:solidFill>
                  <a:srgbClr val="4E3A2F"/>
                </a:solidFill>
                <a:cs typeface="Arial"/>
              </a:rPr>
              <a:t>sanitation, </a:t>
            </a:r>
            <a:r>
              <a:rPr sz="2400" spc="-5" dirty="0">
                <a:solidFill>
                  <a:srgbClr val="4E3A2F"/>
                </a:solidFill>
                <a:cs typeface="Arial"/>
              </a:rPr>
              <a:t>hygienic </a:t>
            </a:r>
            <a:r>
              <a:rPr sz="2400" dirty="0">
                <a:solidFill>
                  <a:srgbClr val="4E3A2F"/>
                </a:solidFill>
                <a:cs typeface="Arial"/>
              </a:rPr>
              <a:t>practices, </a:t>
            </a:r>
            <a:r>
              <a:rPr sz="2400" spc="-5" dirty="0">
                <a:solidFill>
                  <a:srgbClr val="4E3A2F"/>
                </a:solidFill>
                <a:cs typeface="Arial"/>
              </a:rPr>
              <a:t>healthy  living.</a:t>
            </a:r>
            <a:endParaRPr sz="2400">
              <a:cs typeface="Arial"/>
            </a:endParaRPr>
          </a:p>
          <a:p>
            <a:pPr algn="just">
              <a:lnSpc>
                <a:spcPct val="100000"/>
              </a:lnSpc>
              <a:spcBef>
                <a:spcPts val="10"/>
              </a:spcBef>
              <a:buClr>
                <a:srgbClr val="EFA12D"/>
              </a:buClr>
              <a:buFont typeface="Wingdings"/>
              <a:buChar char=""/>
            </a:pPr>
            <a:endParaRPr sz="3500">
              <a:cs typeface="Times New Roman"/>
            </a:endParaRPr>
          </a:p>
          <a:p>
            <a:pPr marL="355600" marR="15240" indent="-342900" algn="just">
              <a:lnSpc>
                <a:spcPct val="100000"/>
              </a:lnSpc>
              <a:buClr>
                <a:srgbClr val="EFA12D"/>
              </a:buClr>
              <a:buSzPct val="68750"/>
              <a:buFont typeface="Wingdings"/>
              <a:buChar char=""/>
              <a:tabLst>
                <a:tab pos="355600" algn="l"/>
              </a:tabLst>
            </a:pPr>
            <a:r>
              <a:rPr sz="2400" spc="-5" dirty="0">
                <a:solidFill>
                  <a:srgbClr val="4E3A2F"/>
                </a:solidFill>
                <a:cs typeface="Arial"/>
              </a:rPr>
              <a:t>Counsel </a:t>
            </a:r>
            <a:r>
              <a:rPr sz="2400" dirty="0">
                <a:solidFill>
                  <a:srgbClr val="4E3A2F"/>
                </a:solidFill>
                <a:cs typeface="Arial"/>
              </a:rPr>
              <a:t>women on birth preparedness, importance of  safe </a:t>
            </a:r>
            <a:r>
              <a:rPr sz="2400" spc="-25" dirty="0">
                <a:solidFill>
                  <a:srgbClr val="4E3A2F"/>
                </a:solidFill>
                <a:cs typeface="Arial"/>
              </a:rPr>
              <a:t>delivery, </a:t>
            </a:r>
            <a:r>
              <a:rPr sz="2400" spc="-5" dirty="0">
                <a:solidFill>
                  <a:srgbClr val="4E3A2F"/>
                </a:solidFill>
                <a:cs typeface="Arial"/>
              </a:rPr>
              <a:t>breast feeding, </a:t>
            </a:r>
            <a:r>
              <a:rPr sz="2400" dirty="0">
                <a:solidFill>
                  <a:srgbClr val="4E3A2F"/>
                </a:solidFill>
                <a:cs typeface="Arial"/>
              </a:rPr>
              <a:t>complementary </a:t>
            </a:r>
            <a:r>
              <a:rPr sz="2400" spc="-5" dirty="0">
                <a:solidFill>
                  <a:srgbClr val="4E3A2F"/>
                </a:solidFill>
                <a:cs typeface="Arial"/>
              </a:rPr>
              <a:t>feeding,  </a:t>
            </a:r>
            <a:r>
              <a:rPr sz="2400" dirty="0">
                <a:solidFill>
                  <a:srgbClr val="4E3A2F"/>
                </a:solidFill>
                <a:cs typeface="Arial"/>
              </a:rPr>
              <a:t>immunization, contraception,</a:t>
            </a:r>
            <a:r>
              <a:rPr sz="2400" spc="30" dirty="0">
                <a:solidFill>
                  <a:srgbClr val="4E3A2F"/>
                </a:solidFill>
                <a:cs typeface="Arial"/>
              </a:rPr>
              <a:t> </a:t>
            </a:r>
            <a:r>
              <a:rPr sz="2400" dirty="0">
                <a:solidFill>
                  <a:srgbClr val="4E3A2F"/>
                </a:solidFill>
                <a:cs typeface="Arial"/>
              </a:rPr>
              <a:t>STDs.</a:t>
            </a:r>
            <a:endParaRPr sz="2400">
              <a:cs typeface="Arial"/>
            </a:endParaRPr>
          </a:p>
          <a:p>
            <a:pPr algn="just">
              <a:lnSpc>
                <a:spcPct val="100000"/>
              </a:lnSpc>
              <a:spcBef>
                <a:spcPts val="5"/>
              </a:spcBef>
              <a:buClr>
                <a:srgbClr val="EFA12D"/>
              </a:buClr>
              <a:buFont typeface="Wingdings"/>
              <a:buChar char=""/>
            </a:pPr>
            <a:endParaRPr sz="3500">
              <a:cs typeface="Times New Roman"/>
            </a:endParaRPr>
          </a:p>
          <a:p>
            <a:pPr marL="439420" indent="-426720" algn="just">
              <a:lnSpc>
                <a:spcPct val="100000"/>
              </a:lnSpc>
              <a:spcBef>
                <a:spcPts val="5"/>
              </a:spcBef>
              <a:buClr>
                <a:srgbClr val="EFA12D"/>
              </a:buClr>
              <a:buSzPct val="68750"/>
              <a:buFont typeface="Wingdings"/>
              <a:buChar char=""/>
              <a:tabLst>
                <a:tab pos="439420" algn="l"/>
                <a:tab pos="440055" algn="l"/>
              </a:tabLst>
            </a:pPr>
            <a:r>
              <a:rPr sz="2400" spc="-5" dirty="0">
                <a:solidFill>
                  <a:srgbClr val="4E3A2F"/>
                </a:solidFill>
                <a:cs typeface="Arial"/>
              </a:rPr>
              <a:t>Encourage </a:t>
            </a:r>
            <a:r>
              <a:rPr sz="2400" dirty="0">
                <a:solidFill>
                  <a:srgbClr val="4E3A2F"/>
                </a:solidFill>
                <a:cs typeface="Arial"/>
              </a:rPr>
              <a:t>the </a:t>
            </a:r>
            <a:r>
              <a:rPr sz="2400" spc="-5" dirty="0">
                <a:solidFill>
                  <a:srgbClr val="4E3A2F"/>
                </a:solidFill>
                <a:cs typeface="Arial"/>
              </a:rPr>
              <a:t>community </a:t>
            </a:r>
            <a:r>
              <a:rPr sz="2400" dirty="0">
                <a:solidFill>
                  <a:srgbClr val="4E3A2F"/>
                </a:solidFill>
                <a:cs typeface="Arial"/>
              </a:rPr>
              <a:t>to </a:t>
            </a:r>
            <a:r>
              <a:rPr sz="2400" spc="-5" dirty="0">
                <a:solidFill>
                  <a:srgbClr val="4E3A2F"/>
                </a:solidFill>
                <a:cs typeface="Arial"/>
              </a:rPr>
              <a:t>get involved </a:t>
            </a:r>
            <a:r>
              <a:rPr sz="2400" dirty="0">
                <a:solidFill>
                  <a:srgbClr val="4E3A2F"/>
                </a:solidFill>
                <a:cs typeface="Arial"/>
              </a:rPr>
              <a:t>in</a:t>
            </a:r>
            <a:r>
              <a:rPr sz="2400" spc="65" dirty="0">
                <a:solidFill>
                  <a:srgbClr val="4E3A2F"/>
                </a:solidFill>
                <a:cs typeface="Arial"/>
              </a:rPr>
              <a:t> </a:t>
            </a:r>
            <a:r>
              <a:rPr sz="2400" spc="-5" dirty="0">
                <a:solidFill>
                  <a:srgbClr val="4E3A2F"/>
                </a:solidFill>
                <a:cs typeface="Arial"/>
              </a:rPr>
              <a:t>health</a:t>
            </a:r>
            <a:endParaRPr sz="2400">
              <a:cs typeface="Arial"/>
            </a:endParaRPr>
          </a:p>
          <a:p>
            <a:pPr marL="355600" algn="just">
              <a:lnSpc>
                <a:spcPct val="100000"/>
              </a:lnSpc>
            </a:pPr>
            <a:r>
              <a:rPr sz="2400" dirty="0">
                <a:solidFill>
                  <a:srgbClr val="4E3A2F"/>
                </a:solidFill>
                <a:cs typeface="Arial"/>
              </a:rPr>
              <a:t>related</a:t>
            </a:r>
            <a:r>
              <a:rPr sz="2400" spc="10" dirty="0">
                <a:solidFill>
                  <a:srgbClr val="4E3A2F"/>
                </a:solidFill>
                <a:cs typeface="Arial"/>
              </a:rPr>
              <a:t> </a:t>
            </a:r>
            <a:r>
              <a:rPr sz="2400" dirty="0">
                <a:solidFill>
                  <a:srgbClr val="4E3A2F"/>
                </a:solidFill>
                <a:cs typeface="Arial"/>
              </a:rPr>
              <a:t>services.</a:t>
            </a:r>
            <a:endParaRPr sz="2400">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83540" y="409133"/>
            <a:ext cx="1725295" cy="505267"/>
          </a:xfrm>
          <a:prstGeom prst="rect">
            <a:avLst/>
          </a:prstGeom>
        </p:spPr>
        <p:txBody>
          <a:bodyPr vert="horz" wrap="square" lIns="0" tIns="12700" rIns="0" bIns="0" rtlCol="0">
            <a:spAutoFit/>
          </a:bodyPr>
          <a:lstStyle/>
          <a:p>
            <a:pPr marL="12700">
              <a:lnSpc>
                <a:spcPct val="100000"/>
              </a:lnSpc>
              <a:spcBef>
                <a:spcPts val="100"/>
              </a:spcBef>
            </a:pPr>
            <a:r>
              <a:rPr lang="en-US" sz="3200" dirty="0">
                <a:solidFill>
                  <a:schemeClr val="tx1"/>
                </a:solidFill>
              </a:rPr>
              <a:t>CONTD…</a:t>
            </a: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27</a:t>
            </a:fld>
            <a:endParaRPr spc="-5" dirty="0"/>
          </a:p>
        </p:txBody>
      </p:sp>
      <p:sp>
        <p:nvSpPr>
          <p:cNvPr id="6" name="object 6"/>
          <p:cNvSpPr txBox="1"/>
          <p:nvPr/>
        </p:nvSpPr>
        <p:spPr>
          <a:xfrm>
            <a:off x="535940" y="1078484"/>
            <a:ext cx="7837805" cy="3244478"/>
          </a:xfrm>
          <a:prstGeom prst="rect">
            <a:avLst/>
          </a:prstGeom>
        </p:spPr>
        <p:txBody>
          <a:bodyPr vert="horz" wrap="square" lIns="0" tIns="12700" rIns="0" bIns="0" rtlCol="0">
            <a:spAutoFit/>
          </a:bodyPr>
          <a:lstStyle/>
          <a:p>
            <a:pPr marL="355600" marR="5080" indent="-342900" algn="just">
              <a:lnSpc>
                <a:spcPct val="150000"/>
              </a:lnSpc>
              <a:spcBef>
                <a:spcPts val="100"/>
              </a:spcBef>
              <a:buClr>
                <a:srgbClr val="EFA12D"/>
              </a:buClr>
              <a:buSzPct val="68750"/>
              <a:buFont typeface="Wingdings"/>
              <a:buChar char=""/>
              <a:tabLst>
                <a:tab pos="354965" algn="l"/>
                <a:tab pos="355600" algn="l"/>
              </a:tabLst>
            </a:pPr>
            <a:r>
              <a:rPr sz="2000" dirty="0">
                <a:solidFill>
                  <a:srgbClr val="4E3A2F"/>
                </a:solidFill>
                <a:cs typeface="Arial"/>
              </a:rPr>
              <a:t>Escort/ accompany </a:t>
            </a:r>
            <a:r>
              <a:rPr sz="2000" spc="-5" dirty="0">
                <a:solidFill>
                  <a:srgbClr val="4E3A2F"/>
                </a:solidFill>
                <a:cs typeface="Arial"/>
              </a:rPr>
              <a:t>pregnant women, </a:t>
            </a:r>
            <a:r>
              <a:rPr sz="2000" dirty="0">
                <a:solidFill>
                  <a:srgbClr val="4E3A2F"/>
                </a:solidFill>
                <a:cs typeface="Arial"/>
              </a:rPr>
              <a:t>children </a:t>
            </a:r>
            <a:r>
              <a:rPr sz="2000" spc="-5" dirty="0">
                <a:solidFill>
                  <a:srgbClr val="4E3A2F"/>
                </a:solidFill>
                <a:cs typeface="Arial"/>
              </a:rPr>
              <a:t>requiring  treatment and admissions </a:t>
            </a:r>
            <a:r>
              <a:rPr sz="2000" dirty="0">
                <a:solidFill>
                  <a:srgbClr val="4E3A2F"/>
                </a:solidFill>
                <a:cs typeface="Arial"/>
              </a:rPr>
              <a:t>to the </a:t>
            </a:r>
            <a:r>
              <a:rPr sz="2000" spc="-5" dirty="0">
                <a:solidFill>
                  <a:srgbClr val="4E3A2F"/>
                </a:solidFill>
                <a:cs typeface="Arial"/>
              </a:rPr>
              <a:t>nearest</a:t>
            </a:r>
            <a:r>
              <a:rPr sz="2000" spc="55" dirty="0">
                <a:solidFill>
                  <a:srgbClr val="4E3A2F"/>
                </a:solidFill>
                <a:cs typeface="Arial"/>
              </a:rPr>
              <a:t> </a:t>
            </a:r>
            <a:r>
              <a:rPr sz="2000" spc="-15" dirty="0">
                <a:solidFill>
                  <a:srgbClr val="4E3A2F"/>
                </a:solidFill>
                <a:cs typeface="Arial"/>
              </a:rPr>
              <a:t>PHC’s.</a:t>
            </a:r>
            <a:endParaRPr sz="2000">
              <a:cs typeface="Arial"/>
            </a:endParaRPr>
          </a:p>
          <a:p>
            <a:pPr marL="355600" marR="1108075" indent="-342900" algn="just">
              <a:lnSpc>
                <a:spcPct val="150000"/>
              </a:lnSpc>
              <a:spcBef>
                <a:spcPts val="5"/>
              </a:spcBef>
              <a:buClr>
                <a:srgbClr val="EFA12D"/>
              </a:buClr>
              <a:buSzPct val="68750"/>
              <a:buFont typeface="Wingdings"/>
              <a:buChar char=""/>
              <a:tabLst>
                <a:tab pos="354965" algn="l"/>
                <a:tab pos="355600" algn="l"/>
              </a:tabLst>
            </a:pPr>
            <a:r>
              <a:rPr sz="2000">
                <a:solidFill>
                  <a:srgbClr val="4E3A2F"/>
                </a:solidFill>
                <a:cs typeface="Arial"/>
              </a:rPr>
              <a:t>Primary </a:t>
            </a:r>
            <a:r>
              <a:rPr sz="2000" dirty="0">
                <a:solidFill>
                  <a:srgbClr val="4E3A2F"/>
                </a:solidFill>
                <a:cs typeface="Arial"/>
              </a:rPr>
              <a:t>medical care for </a:t>
            </a:r>
            <a:r>
              <a:rPr sz="2000" spc="-5" dirty="0">
                <a:solidFill>
                  <a:srgbClr val="4E3A2F"/>
                </a:solidFill>
                <a:cs typeface="Arial"/>
              </a:rPr>
              <a:t>minor ailment </a:t>
            </a:r>
            <a:r>
              <a:rPr sz="2000" spc="-5">
                <a:solidFill>
                  <a:srgbClr val="4E3A2F"/>
                </a:solidFill>
                <a:cs typeface="Arial"/>
              </a:rPr>
              <a:t>such as</a:t>
            </a:r>
            <a:r>
              <a:rPr lang="en-US" sz="2000" spc="-5" dirty="0">
                <a:solidFill>
                  <a:srgbClr val="4E3A2F"/>
                </a:solidFill>
                <a:cs typeface="Arial"/>
              </a:rPr>
              <a:t> </a:t>
            </a:r>
            <a:r>
              <a:rPr sz="2000">
                <a:solidFill>
                  <a:srgbClr val="4E3A2F"/>
                </a:solidFill>
                <a:cs typeface="Arial"/>
              </a:rPr>
              <a:t>diarrhea</a:t>
            </a:r>
            <a:r>
              <a:rPr sz="2000" dirty="0">
                <a:solidFill>
                  <a:srgbClr val="4E3A2F"/>
                </a:solidFill>
                <a:cs typeface="Arial"/>
              </a:rPr>
              <a:t>,</a:t>
            </a:r>
            <a:r>
              <a:rPr sz="2000" spc="15" dirty="0">
                <a:solidFill>
                  <a:srgbClr val="4E3A2F"/>
                </a:solidFill>
                <a:cs typeface="Arial"/>
              </a:rPr>
              <a:t> </a:t>
            </a:r>
            <a:r>
              <a:rPr sz="2000" dirty="0">
                <a:solidFill>
                  <a:srgbClr val="4E3A2F"/>
                </a:solidFill>
                <a:cs typeface="Arial"/>
              </a:rPr>
              <a:t>fevers.</a:t>
            </a:r>
            <a:endParaRPr sz="2000">
              <a:cs typeface="Arial"/>
            </a:endParaRPr>
          </a:p>
          <a:p>
            <a:pPr marL="355600" indent="-342900" algn="just">
              <a:lnSpc>
                <a:spcPct val="150000"/>
              </a:lnSpc>
              <a:buClr>
                <a:srgbClr val="EFA12D"/>
              </a:buClr>
              <a:buSzPct val="68750"/>
              <a:buFont typeface="Wingdings"/>
              <a:buChar char=""/>
              <a:tabLst>
                <a:tab pos="354965" algn="l"/>
                <a:tab pos="355600" algn="l"/>
              </a:tabLst>
            </a:pPr>
            <a:r>
              <a:rPr sz="2000">
                <a:solidFill>
                  <a:srgbClr val="4E3A2F"/>
                </a:solidFill>
                <a:cs typeface="Arial"/>
              </a:rPr>
              <a:t>Provider </a:t>
            </a:r>
            <a:r>
              <a:rPr sz="2000" dirty="0">
                <a:solidFill>
                  <a:srgbClr val="4E3A2F"/>
                </a:solidFill>
                <a:cs typeface="Arial"/>
              </a:rPr>
              <a:t>of</a:t>
            </a:r>
            <a:r>
              <a:rPr sz="2000" spc="15" dirty="0">
                <a:solidFill>
                  <a:srgbClr val="4E3A2F"/>
                </a:solidFill>
                <a:cs typeface="Arial"/>
              </a:rPr>
              <a:t> </a:t>
            </a:r>
            <a:r>
              <a:rPr sz="2000" dirty="0">
                <a:solidFill>
                  <a:srgbClr val="4E3A2F"/>
                </a:solidFill>
                <a:cs typeface="Arial"/>
              </a:rPr>
              <a:t>DOTS.</a:t>
            </a:r>
            <a:endParaRPr sz="2000">
              <a:cs typeface="Arial"/>
            </a:endParaRPr>
          </a:p>
          <a:p>
            <a:pPr marL="355600" marR="292735" indent="-342900" algn="just">
              <a:lnSpc>
                <a:spcPct val="150000"/>
              </a:lnSpc>
              <a:buClr>
                <a:srgbClr val="EFA12D"/>
              </a:buClr>
              <a:buSzPct val="68750"/>
              <a:buFont typeface="Wingdings"/>
              <a:buChar char=""/>
              <a:tabLst>
                <a:tab pos="354965" algn="l"/>
                <a:tab pos="355600" algn="l"/>
              </a:tabLst>
            </a:pPr>
            <a:r>
              <a:rPr sz="2000" spc="-5">
                <a:solidFill>
                  <a:srgbClr val="4E3A2F"/>
                </a:solidFill>
                <a:cs typeface="Arial"/>
              </a:rPr>
              <a:t>ASHA </a:t>
            </a:r>
            <a:r>
              <a:rPr sz="2000" spc="-5" dirty="0">
                <a:solidFill>
                  <a:srgbClr val="4E3A2F"/>
                </a:solidFill>
                <a:cs typeface="Arial"/>
              </a:rPr>
              <a:t>would be incentivized </a:t>
            </a:r>
            <a:r>
              <a:rPr sz="2000" dirty="0">
                <a:solidFill>
                  <a:srgbClr val="4E3A2F"/>
                </a:solidFill>
                <a:cs typeface="Arial"/>
              </a:rPr>
              <a:t>for promoting </a:t>
            </a:r>
            <a:r>
              <a:rPr sz="2000" spc="-5" dirty="0">
                <a:solidFill>
                  <a:srgbClr val="4E3A2F"/>
                </a:solidFill>
                <a:cs typeface="Arial"/>
              </a:rPr>
              <a:t>household  toilets by the</a:t>
            </a:r>
            <a:r>
              <a:rPr sz="2000" spc="20" dirty="0">
                <a:solidFill>
                  <a:srgbClr val="4E3A2F"/>
                </a:solidFill>
                <a:cs typeface="Arial"/>
              </a:rPr>
              <a:t> </a:t>
            </a:r>
            <a:r>
              <a:rPr sz="2000" spc="-5" dirty="0">
                <a:solidFill>
                  <a:srgbClr val="4E3A2F"/>
                </a:solidFill>
                <a:cs typeface="Arial"/>
              </a:rPr>
              <a:t>Mission.</a:t>
            </a:r>
            <a:endParaRPr sz="2000">
              <a:cs typeface="Arial"/>
            </a:endParaRPr>
          </a:p>
        </p:txBody>
      </p:sp>
      <p:sp>
        <p:nvSpPr>
          <p:cNvPr id="7" name="object 7"/>
          <p:cNvSpPr/>
          <p:nvPr/>
        </p:nvSpPr>
        <p:spPr>
          <a:xfrm>
            <a:off x="5562600" y="4267200"/>
            <a:ext cx="3352800" cy="24384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0" y="533400"/>
            <a:ext cx="9144000" cy="505267"/>
          </a:xfrm>
          <a:prstGeom prst="rect">
            <a:avLst/>
          </a:prstGeom>
        </p:spPr>
        <p:txBody>
          <a:bodyPr vert="horz" wrap="square" lIns="0" tIns="12700" rIns="0" bIns="0" rtlCol="0">
            <a:spAutoFit/>
          </a:bodyPr>
          <a:lstStyle/>
          <a:p>
            <a:pPr marL="12700" marR="5080" algn="ctr">
              <a:lnSpc>
                <a:spcPct val="100000"/>
              </a:lnSpc>
              <a:spcBef>
                <a:spcPts val="100"/>
              </a:spcBef>
            </a:pPr>
            <a:r>
              <a:rPr lang="en-US" sz="3200" dirty="0">
                <a:solidFill>
                  <a:schemeClr val="tx1"/>
                </a:solidFill>
              </a:rPr>
              <a:t>COMPONENT (B): STRENGTHENING SUB-  CENTRES</a:t>
            </a:r>
          </a:p>
        </p:txBody>
      </p:sp>
      <p:sp>
        <p:nvSpPr>
          <p:cNvPr id="9" name="object 9"/>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28</a:t>
            </a:fld>
            <a:endParaRPr spc="-5" dirty="0"/>
          </a:p>
        </p:txBody>
      </p:sp>
      <p:sp>
        <p:nvSpPr>
          <p:cNvPr id="7" name="object 7"/>
          <p:cNvSpPr txBox="1"/>
          <p:nvPr/>
        </p:nvSpPr>
        <p:spPr>
          <a:xfrm>
            <a:off x="535940" y="1624024"/>
            <a:ext cx="8074660" cy="1579278"/>
          </a:xfrm>
          <a:prstGeom prst="rect">
            <a:avLst/>
          </a:prstGeom>
        </p:spPr>
        <p:txBody>
          <a:bodyPr vert="horz" wrap="square" lIns="0" tIns="12065" rIns="0" bIns="0" rtlCol="0">
            <a:spAutoFit/>
          </a:bodyPr>
          <a:lstStyle/>
          <a:p>
            <a:pPr marL="355600" marR="5080" indent="-342900">
              <a:lnSpc>
                <a:spcPct val="100000"/>
              </a:lnSpc>
              <a:spcBef>
                <a:spcPts val="95"/>
              </a:spcBef>
              <a:buClr>
                <a:srgbClr val="EFA12D"/>
              </a:buClr>
              <a:buSzPct val="69642"/>
              <a:buFont typeface="Wingdings"/>
              <a:buChar char=""/>
              <a:tabLst>
                <a:tab pos="354965" algn="l"/>
                <a:tab pos="355600" algn="l"/>
              </a:tabLst>
            </a:pPr>
            <a:r>
              <a:rPr sz="2400" dirty="0">
                <a:solidFill>
                  <a:srgbClr val="4E3A2F"/>
                </a:solidFill>
                <a:cs typeface="Arial"/>
              </a:rPr>
              <a:t>Each sub-centre will have an Untied  Fund for local action @ Rs. 10,000  per annum.</a:t>
            </a:r>
            <a:endParaRPr sz="2400">
              <a:solidFill>
                <a:srgbClr val="4E3A2F"/>
              </a:solidFill>
              <a:cs typeface="Arial"/>
            </a:endParaRPr>
          </a:p>
          <a:p>
            <a:pPr marL="355600" marR="313055" indent="-342900">
              <a:lnSpc>
                <a:spcPct val="100000"/>
              </a:lnSpc>
              <a:spcBef>
                <a:spcPts val="675"/>
              </a:spcBef>
              <a:buClr>
                <a:srgbClr val="EFA12D"/>
              </a:buClr>
              <a:buSzPct val="69642"/>
              <a:buFont typeface="Wingdings"/>
              <a:buChar char=""/>
              <a:tabLst>
                <a:tab pos="454659" algn="l"/>
                <a:tab pos="455295" algn="l"/>
              </a:tabLst>
            </a:pPr>
            <a:r>
              <a:rPr sz="2400" dirty="0">
                <a:solidFill>
                  <a:srgbClr val="4E3A2F"/>
                </a:solidFill>
                <a:cs typeface="Arial"/>
              </a:rPr>
              <a:t>Supply of essential drugs, both  allopathic and AYUSH, to the Sub-  centres.</a:t>
            </a:r>
            <a:endParaRPr sz="2400">
              <a:solidFill>
                <a:srgbClr val="4E3A2F"/>
              </a:solidFill>
              <a:cs typeface="Arial"/>
            </a:endParaRPr>
          </a:p>
        </p:txBody>
      </p:sp>
      <p:sp>
        <p:nvSpPr>
          <p:cNvPr id="8" name="object 8"/>
          <p:cNvSpPr/>
          <p:nvPr/>
        </p:nvSpPr>
        <p:spPr>
          <a:xfrm>
            <a:off x="4495800" y="3733800"/>
            <a:ext cx="4500371" cy="27813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0" y="609600"/>
            <a:ext cx="9144000" cy="997709"/>
          </a:xfrm>
          <a:prstGeom prst="rect">
            <a:avLst/>
          </a:prstGeom>
        </p:spPr>
        <p:txBody>
          <a:bodyPr vert="horz" wrap="square" lIns="0" tIns="12700" rIns="0" bIns="0" rtlCol="0">
            <a:spAutoFit/>
          </a:bodyPr>
          <a:lstStyle/>
          <a:p>
            <a:pPr marL="12700" marR="5080" algn="ctr">
              <a:lnSpc>
                <a:spcPct val="100000"/>
              </a:lnSpc>
              <a:spcBef>
                <a:spcPts val="100"/>
              </a:spcBef>
            </a:pPr>
            <a:r>
              <a:rPr lang="en-US" sz="3200" dirty="0">
                <a:solidFill>
                  <a:schemeClr val="tx1"/>
                </a:solidFill>
              </a:rPr>
              <a:t>COMPONENT (C): STRENGTHENING PRIMARY  HEALTH CENTRES</a:t>
            </a:r>
          </a:p>
        </p:txBody>
      </p:sp>
      <p:sp>
        <p:nvSpPr>
          <p:cNvPr id="9" name="object 9"/>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29</a:t>
            </a:fld>
            <a:endParaRPr spc="-5" dirty="0"/>
          </a:p>
        </p:txBody>
      </p:sp>
      <p:sp>
        <p:nvSpPr>
          <p:cNvPr id="6" name="object 6"/>
          <p:cNvSpPr txBox="1"/>
          <p:nvPr/>
        </p:nvSpPr>
        <p:spPr>
          <a:xfrm>
            <a:off x="304800" y="2013322"/>
            <a:ext cx="6248400" cy="3244478"/>
          </a:xfrm>
          <a:prstGeom prst="rect">
            <a:avLst/>
          </a:prstGeom>
        </p:spPr>
        <p:txBody>
          <a:bodyPr vert="horz" wrap="square" lIns="0" tIns="12700" rIns="0" bIns="0" rtlCol="0">
            <a:spAutoFit/>
          </a:bodyPr>
          <a:lstStyle/>
          <a:p>
            <a:pPr marL="355600" marR="5080" indent="-342900" algn="just">
              <a:lnSpc>
                <a:spcPct val="150000"/>
              </a:lnSpc>
              <a:spcBef>
                <a:spcPts val="100"/>
              </a:spcBef>
              <a:buClr>
                <a:srgbClr val="EFA12D"/>
              </a:buClr>
              <a:buSzPct val="68750"/>
              <a:buFont typeface="Wingdings"/>
              <a:buChar char=""/>
              <a:tabLst>
                <a:tab pos="354965" algn="l"/>
                <a:tab pos="355600" algn="l"/>
              </a:tabLst>
            </a:pPr>
            <a:r>
              <a:rPr sz="2000" dirty="0">
                <a:solidFill>
                  <a:srgbClr val="4E3A2F"/>
                </a:solidFill>
                <a:cs typeface="Arial"/>
              </a:rPr>
              <a:t>Adequate and regular supply of essential  quality drugs and equipment to </a:t>
            </a:r>
            <a:r>
              <a:rPr sz="2000">
                <a:solidFill>
                  <a:srgbClr val="4E3A2F"/>
                </a:solidFill>
                <a:cs typeface="Arial"/>
              </a:rPr>
              <a:t>PHCs.</a:t>
            </a:r>
          </a:p>
          <a:p>
            <a:pPr marL="355600" marR="748030" indent="-342900" algn="just">
              <a:lnSpc>
                <a:spcPct val="150000"/>
              </a:lnSpc>
              <a:buClr>
                <a:srgbClr val="EFA12D"/>
              </a:buClr>
              <a:buSzPct val="68750"/>
              <a:buFont typeface="Wingdings"/>
              <a:buChar char=""/>
              <a:tabLst>
                <a:tab pos="439420" algn="l"/>
                <a:tab pos="440055" algn="l"/>
              </a:tabLst>
            </a:pPr>
            <a:r>
              <a:rPr sz="2000" dirty="0">
                <a:solidFill>
                  <a:srgbClr val="4E3A2F"/>
                </a:solidFill>
                <a:cs typeface="Arial"/>
              </a:rPr>
              <a:t>Provision of 24 hour service in 50%  </a:t>
            </a:r>
            <a:r>
              <a:rPr sz="2000">
                <a:solidFill>
                  <a:srgbClr val="4E3A2F"/>
                </a:solidFill>
                <a:cs typeface="Arial"/>
              </a:rPr>
              <a:t>PHCs.</a:t>
            </a:r>
          </a:p>
          <a:p>
            <a:pPr marL="355600" marR="87630" indent="-342900" algn="just">
              <a:lnSpc>
                <a:spcPct val="150000"/>
              </a:lnSpc>
              <a:spcBef>
                <a:spcPts val="5"/>
              </a:spcBef>
              <a:buClr>
                <a:srgbClr val="EFA12D"/>
              </a:buClr>
              <a:buSzPct val="68750"/>
              <a:buFont typeface="Wingdings"/>
              <a:buChar char=""/>
              <a:tabLst>
                <a:tab pos="354965" algn="l"/>
                <a:tab pos="355600" algn="l"/>
              </a:tabLst>
            </a:pPr>
            <a:r>
              <a:rPr sz="2000" dirty="0">
                <a:solidFill>
                  <a:srgbClr val="4E3A2F"/>
                </a:solidFill>
                <a:cs typeface="Arial"/>
              </a:rPr>
              <a:t>Intensification of ongoing communicable  disease control programmes, new  programmes for control of non-  communicable diseases and provision of  2nd doctor at PHC level (I male, 1  female).</a:t>
            </a:r>
            <a:endParaRPr sz="2000">
              <a:solidFill>
                <a:srgbClr val="4E3A2F"/>
              </a:solidFill>
              <a:cs typeface="Arial"/>
            </a:endParaRPr>
          </a:p>
        </p:txBody>
      </p:sp>
      <p:sp>
        <p:nvSpPr>
          <p:cNvPr id="7" name="object 7"/>
          <p:cNvSpPr/>
          <p:nvPr/>
        </p:nvSpPr>
        <p:spPr>
          <a:xfrm>
            <a:off x="6804659" y="4221479"/>
            <a:ext cx="2339340" cy="19431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659880" y="1629155"/>
            <a:ext cx="2484119" cy="172821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575817"/>
            <a:ext cx="9144000" cy="689932"/>
          </a:xfrm>
          <a:prstGeom prst="rect">
            <a:avLst/>
          </a:prstGeom>
        </p:spPr>
        <p:txBody>
          <a:bodyPr vert="horz" wrap="square" lIns="0" tIns="12700" rIns="0" bIns="0" rtlCol="0">
            <a:spAutoFit/>
          </a:bodyPr>
          <a:lstStyle/>
          <a:p>
            <a:pPr marL="12700" algn="ctr">
              <a:lnSpc>
                <a:spcPct val="100000"/>
              </a:lnSpc>
              <a:spcBef>
                <a:spcPts val="100"/>
              </a:spcBef>
            </a:pPr>
            <a:r>
              <a:rPr lang="en-US" sz="4400" dirty="0">
                <a:solidFill>
                  <a:schemeClr val="tx1"/>
                </a:solidFill>
              </a:rPr>
              <a:t>NATIONAL RURAL HEALTH MISSION</a:t>
            </a:r>
          </a:p>
        </p:txBody>
      </p:sp>
      <p:sp>
        <p:nvSpPr>
          <p:cNvPr id="6" name="object 6"/>
          <p:cNvSpPr txBox="1"/>
          <p:nvPr/>
        </p:nvSpPr>
        <p:spPr>
          <a:xfrm>
            <a:off x="8786114" y="6518055"/>
            <a:ext cx="139065" cy="19875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3</a:t>
            </a:fld>
            <a:endParaRPr sz="1200">
              <a:latin typeface="Arial"/>
              <a:cs typeface="Arial"/>
            </a:endParaRPr>
          </a:p>
        </p:txBody>
      </p:sp>
      <p:sp>
        <p:nvSpPr>
          <p:cNvPr id="5" name="object 5"/>
          <p:cNvSpPr txBox="1"/>
          <p:nvPr/>
        </p:nvSpPr>
        <p:spPr>
          <a:xfrm>
            <a:off x="78739" y="1589278"/>
            <a:ext cx="8988425" cy="5082353"/>
          </a:xfrm>
          <a:prstGeom prst="rect">
            <a:avLst/>
          </a:prstGeom>
        </p:spPr>
        <p:txBody>
          <a:bodyPr vert="horz" wrap="square" lIns="0" tIns="48895" rIns="0" bIns="0" rtlCol="0">
            <a:spAutoFit/>
          </a:bodyPr>
          <a:lstStyle/>
          <a:p>
            <a:pPr marL="355600" marR="5080" indent="-342900" algn="just">
              <a:lnSpc>
                <a:spcPct val="150000"/>
              </a:lnSpc>
              <a:spcBef>
                <a:spcPts val="385"/>
              </a:spcBef>
              <a:buClr>
                <a:srgbClr val="0070C0"/>
              </a:buClr>
              <a:buSzPct val="68750"/>
              <a:buFont typeface="Courier New" pitchFamily="49" charset="0"/>
              <a:buChar char="o"/>
              <a:tabLst>
                <a:tab pos="355600" algn="l"/>
              </a:tabLst>
            </a:pPr>
            <a:r>
              <a:rPr lang="en-US" sz="2000" spc="-5" dirty="0">
                <a:solidFill>
                  <a:schemeClr val="tx2"/>
                </a:solidFill>
                <a:cs typeface="Georgia"/>
              </a:rPr>
              <a:t>National Health Mission(NHM) is an umbrella mission  launched on 1st May 2013, having two components :  National Rural Health Mission(NHRM) and National Urban  Health Mission(NHUM)</a:t>
            </a:r>
          </a:p>
          <a:p>
            <a:pPr marL="355600" marR="5080" indent="-342900" algn="just">
              <a:spcBef>
                <a:spcPts val="385"/>
              </a:spcBef>
              <a:buClr>
                <a:srgbClr val="0070C0"/>
              </a:buClr>
              <a:buSzPct val="68750"/>
              <a:buFont typeface="Courier New" pitchFamily="49" charset="0"/>
              <a:buChar char="o"/>
              <a:tabLst>
                <a:tab pos="355600" algn="l"/>
              </a:tabLst>
            </a:pPr>
            <a:endParaRPr lang="en-US" sz="2000" spc="-5" dirty="0">
              <a:solidFill>
                <a:schemeClr val="tx2"/>
              </a:solidFill>
              <a:cs typeface="Georgia"/>
            </a:endParaRPr>
          </a:p>
          <a:p>
            <a:pPr marL="355600" indent="-342900" algn="just">
              <a:lnSpc>
                <a:spcPct val="150000"/>
              </a:lnSpc>
              <a:spcBef>
                <a:spcPts val="5"/>
              </a:spcBef>
              <a:buClr>
                <a:srgbClr val="0070C0"/>
              </a:buClr>
              <a:buSzPct val="68750"/>
              <a:buFont typeface="Courier New" pitchFamily="49" charset="0"/>
              <a:buChar char="o"/>
              <a:tabLst>
                <a:tab pos="354965" algn="l"/>
                <a:tab pos="355600" algn="l"/>
              </a:tabLst>
            </a:pPr>
            <a:r>
              <a:rPr lang="en-US" sz="2000" spc="-5" dirty="0">
                <a:solidFill>
                  <a:schemeClr val="tx2"/>
                </a:solidFill>
                <a:cs typeface="Georgia"/>
              </a:rPr>
              <a:t>National Rural Health Mission was launched for a period of 7 years (2005-12).</a:t>
            </a:r>
          </a:p>
          <a:p>
            <a:pPr marL="355600" indent="-342900" algn="just">
              <a:spcBef>
                <a:spcPts val="5"/>
              </a:spcBef>
              <a:buClr>
                <a:srgbClr val="0070C0"/>
              </a:buClr>
              <a:buSzPct val="68750"/>
              <a:buFont typeface="Courier New" pitchFamily="49" charset="0"/>
              <a:buChar char="o"/>
              <a:tabLst>
                <a:tab pos="354965" algn="l"/>
                <a:tab pos="355600" algn="l"/>
              </a:tabLst>
            </a:pPr>
            <a:endParaRPr lang="en-US" sz="2000" spc="-5" dirty="0">
              <a:solidFill>
                <a:schemeClr val="tx2"/>
              </a:solidFill>
              <a:cs typeface="Georgia"/>
            </a:endParaRPr>
          </a:p>
          <a:p>
            <a:pPr marL="355600" marR="6350" indent="-342900" algn="just">
              <a:lnSpc>
                <a:spcPct val="150000"/>
              </a:lnSpc>
              <a:buClr>
                <a:srgbClr val="0070C0"/>
              </a:buClr>
              <a:buSzPct val="68750"/>
              <a:buFont typeface="Courier New" pitchFamily="49" charset="0"/>
              <a:buChar char="o"/>
              <a:tabLst>
                <a:tab pos="355600" algn="l"/>
              </a:tabLst>
            </a:pPr>
            <a:r>
              <a:rPr lang="en-US" sz="2000" spc="-5" dirty="0">
                <a:solidFill>
                  <a:schemeClr val="tx2"/>
                </a:solidFill>
                <a:cs typeface="Georgia"/>
              </a:rPr>
              <a:t>NRHM initially had high focus on 18 States (8 EAG, 8 North  East, Jammu &amp; Kashmir and Himachal Pradesh), but now  all the states are included.</a:t>
            </a:r>
          </a:p>
          <a:p>
            <a:pPr marL="355600" marR="6350" indent="-342900" algn="just">
              <a:buClr>
                <a:srgbClr val="0070C0"/>
              </a:buClr>
              <a:buSzPct val="68750"/>
              <a:buFont typeface="Courier New" pitchFamily="49" charset="0"/>
              <a:buChar char="o"/>
              <a:tabLst>
                <a:tab pos="355600" algn="l"/>
              </a:tabLst>
            </a:pPr>
            <a:endParaRPr lang="en-US" sz="2000" spc="-5" dirty="0">
              <a:solidFill>
                <a:schemeClr val="tx2"/>
              </a:solidFill>
              <a:cs typeface="Georgia"/>
            </a:endParaRPr>
          </a:p>
          <a:p>
            <a:pPr marL="355600" indent="-342900" algn="just">
              <a:lnSpc>
                <a:spcPct val="150000"/>
              </a:lnSpc>
              <a:spcBef>
                <a:spcPts val="5"/>
              </a:spcBef>
              <a:buClr>
                <a:srgbClr val="0070C0"/>
              </a:buClr>
              <a:buSzPct val="68750"/>
              <a:buFont typeface="Courier New" pitchFamily="49" charset="0"/>
              <a:buChar char="o"/>
              <a:tabLst>
                <a:tab pos="354965" algn="l"/>
                <a:tab pos="355600" algn="l"/>
              </a:tabLst>
            </a:pPr>
            <a:r>
              <a:rPr lang="en-US" sz="2000" spc="-5" dirty="0">
                <a:solidFill>
                  <a:schemeClr val="tx2"/>
                </a:solidFill>
                <a:cs typeface="Georgia"/>
              </a:rPr>
              <a:t>RCH-II was an important component of NRHM.</a:t>
            </a:r>
          </a:p>
          <a:p>
            <a:pPr marL="355600" indent="-342900" algn="just">
              <a:lnSpc>
                <a:spcPct val="150000"/>
              </a:lnSpc>
              <a:spcBef>
                <a:spcPts val="5"/>
              </a:spcBef>
              <a:buClr>
                <a:srgbClr val="0070C0"/>
              </a:buClr>
              <a:buSzPct val="68750"/>
              <a:buFont typeface="Courier New" pitchFamily="49" charset="0"/>
              <a:buChar char="o"/>
              <a:tabLst>
                <a:tab pos="354965" algn="l"/>
                <a:tab pos="355600" algn="l"/>
              </a:tabLst>
            </a:pPr>
            <a:endParaRPr lang="en-US" spc="-5" dirty="0">
              <a:solidFill>
                <a:schemeClr val="tx2"/>
              </a:solidFill>
              <a:cs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0" y="762000"/>
            <a:ext cx="9144000" cy="998350"/>
          </a:xfrm>
          <a:prstGeom prst="rect">
            <a:avLst/>
          </a:prstGeom>
        </p:spPr>
        <p:txBody>
          <a:bodyPr vert="horz" wrap="square" lIns="0" tIns="13335" rIns="0" bIns="0" rtlCol="0">
            <a:spAutoFit/>
          </a:bodyPr>
          <a:lstStyle/>
          <a:p>
            <a:pPr marL="12700" marR="5080" algn="ctr">
              <a:lnSpc>
                <a:spcPct val="100000"/>
              </a:lnSpc>
              <a:spcBef>
                <a:spcPts val="105"/>
              </a:spcBef>
            </a:pPr>
            <a:r>
              <a:rPr lang="en-US" sz="3200" dirty="0">
                <a:solidFill>
                  <a:schemeClr val="tx1"/>
                </a:solidFill>
              </a:rPr>
              <a:t>COMPONENT (D): STRENGTHENING CHCS FOR  FIRST REFERRAL UNITS</a:t>
            </a:r>
          </a:p>
        </p:txBody>
      </p:sp>
      <p:sp>
        <p:nvSpPr>
          <p:cNvPr id="7" name="object 7"/>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30</a:t>
            </a:fld>
            <a:endParaRPr spc="-5" dirty="0"/>
          </a:p>
        </p:txBody>
      </p:sp>
      <p:sp>
        <p:nvSpPr>
          <p:cNvPr id="6" name="object 6"/>
          <p:cNvSpPr txBox="1"/>
          <p:nvPr/>
        </p:nvSpPr>
        <p:spPr>
          <a:xfrm>
            <a:off x="459740" y="2083434"/>
            <a:ext cx="7654290" cy="4123054"/>
          </a:xfrm>
          <a:prstGeom prst="rect">
            <a:avLst/>
          </a:prstGeom>
        </p:spPr>
        <p:txBody>
          <a:bodyPr vert="horz" wrap="square" lIns="0" tIns="12700" rIns="0" bIns="0" rtlCol="0">
            <a:spAutoFit/>
          </a:bodyPr>
          <a:lstStyle/>
          <a:p>
            <a:pPr marL="355600" marR="5080" indent="-342900">
              <a:lnSpc>
                <a:spcPct val="100000"/>
              </a:lnSpc>
              <a:spcBef>
                <a:spcPts val="100"/>
              </a:spcBef>
              <a:buClr>
                <a:srgbClr val="EFA12D"/>
              </a:buClr>
              <a:buSzPct val="68750"/>
              <a:buFont typeface="Wingdings"/>
              <a:buChar char=""/>
              <a:tabLst>
                <a:tab pos="354965" algn="l"/>
                <a:tab pos="355600" algn="l"/>
              </a:tabLst>
            </a:pPr>
            <a:r>
              <a:rPr sz="2400" spc="-5" dirty="0">
                <a:solidFill>
                  <a:srgbClr val="4E3A2F"/>
                </a:solidFill>
                <a:latin typeface="Arial"/>
                <a:cs typeface="Arial"/>
              </a:rPr>
              <a:t>Existing CHC (30-50 beds) as 24 Hour FRU, including  posting </a:t>
            </a:r>
            <a:r>
              <a:rPr sz="2400" dirty="0">
                <a:solidFill>
                  <a:srgbClr val="4E3A2F"/>
                </a:solidFill>
                <a:latin typeface="Arial"/>
                <a:cs typeface="Arial"/>
              </a:rPr>
              <a:t>of</a:t>
            </a:r>
            <a:r>
              <a:rPr sz="2400" spc="10" dirty="0">
                <a:solidFill>
                  <a:srgbClr val="4E3A2F"/>
                </a:solidFill>
                <a:latin typeface="Arial"/>
                <a:cs typeface="Arial"/>
              </a:rPr>
              <a:t> </a:t>
            </a:r>
            <a:r>
              <a:rPr sz="2400" spc="-5" dirty="0">
                <a:solidFill>
                  <a:srgbClr val="4E3A2F"/>
                </a:solidFill>
                <a:latin typeface="Arial"/>
                <a:cs typeface="Arial"/>
              </a:rPr>
              <a:t>anaesthetists</a:t>
            </a:r>
            <a:endParaRPr sz="2400">
              <a:latin typeface="Arial"/>
              <a:cs typeface="Arial"/>
            </a:endParaRPr>
          </a:p>
          <a:p>
            <a:pPr marL="355600" marR="356235" indent="-342900">
              <a:lnSpc>
                <a:spcPct val="100000"/>
              </a:lnSpc>
              <a:spcBef>
                <a:spcPts val="575"/>
              </a:spcBef>
              <a:buClr>
                <a:srgbClr val="EFA12D"/>
              </a:buClr>
              <a:buSzPct val="68750"/>
              <a:buFont typeface="Wingdings"/>
              <a:buChar char=""/>
              <a:tabLst>
                <a:tab pos="354965" algn="l"/>
                <a:tab pos="355600" algn="l"/>
              </a:tabLst>
            </a:pPr>
            <a:r>
              <a:rPr sz="2400" spc="-5" dirty="0">
                <a:solidFill>
                  <a:srgbClr val="4E3A2F"/>
                </a:solidFill>
                <a:latin typeface="Arial"/>
                <a:cs typeface="Arial"/>
              </a:rPr>
              <a:t>Codification </a:t>
            </a:r>
            <a:r>
              <a:rPr sz="2400" dirty="0">
                <a:solidFill>
                  <a:srgbClr val="4E3A2F"/>
                </a:solidFill>
                <a:latin typeface="Arial"/>
                <a:cs typeface="Arial"/>
              </a:rPr>
              <a:t>of </a:t>
            </a:r>
            <a:r>
              <a:rPr sz="2400" spc="-5" dirty="0">
                <a:solidFill>
                  <a:srgbClr val="4E3A2F"/>
                </a:solidFill>
                <a:latin typeface="Arial"/>
                <a:cs typeface="Arial"/>
              </a:rPr>
              <a:t>new Indian Public Health Standards,  </a:t>
            </a:r>
            <a:r>
              <a:rPr sz="2400" dirty="0">
                <a:solidFill>
                  <a:srgbClr val="4E3A2F"/>
                </a:solidFill>
                <a:latin typeface="Arial"/>
                <a:cs typeface="Arial"/>
              </a:rPr>
              <a:t>setting norms</a:t>
            </a:r>
            <a:r>
              <a:rPr sz="2400" spc="-15" dirty="0">
                <a:solidFill>
                  <a:srgbClr val="4E3A2F"/>
                </a:solidFill>
                <a:latin typeface="Arial"/>
                <a:cs typeface="Arial"/>
              </a:rPr>
              <a:t> </a:t>
            </a:r>
            <a:r>
              <a:rPr sz="2400" dirty="0">
                <a:solidFill>
                  <a:srgbClr val="4E3A2F"/>
                </a:solidFill>
                <a:latin typeface="Arial"/>
                <a:cs typeface="Arial"/>
              </a:rPr>
              <a:t>for</a:t>
            </a:r>
            <a:endParaRPr sz="2400">
              <a:latin typeface="Arial"/>
              <a:cs typeface="Arial"/>
            </a:endParaRPr>
          </a:p>
          <a:p>
            <a:pPr marL="469900">
              <a:lnSpc>
                <a:spcPct val="100000"/>
              </a:lnSpc>
              <a:spcBef>
                <a:spcPts val="580"/>
              </a:spcBef>
            </a:pPr>
            <a:r>
              <a:rPr sz="1650" spc="345" dirty="0">
                <a:solidFill>
                  <a:srgbClr val="EFA12D"/>
                </a:solidFill>
                <a:latin typeface="Arial"/>
                <a:cs typeface="Arial"/>
              </a:rPr>
              <a:t></a:t>
            </a:r>
            <a:r>
              <a:rPr sz="1650" spc="295" dirty="0">
                <a:solidFill>
                  <a:srgbClr val="EFA12D"/>
                </a:solidFill>
                <a:latin typeface="Arial"/>
                <a:cs typeface="Arial"/>
              </a:rPr>
              <a:t> </a:t>
            </a:r>
            <a:r>
              <a:rPr sz="2400" dirty="0">
                <a:solidFill>
                  <a:srgbClr val="4E3A2F"/>
                </a:solidFill>
                <a:latin typeface="Arial"/>
                <a:cs typeface="Arial"/>
              </a:rPr>
              <a:t>Infrastructure</a:t>
            </a:r>
            <a:endParaRPr sz="2400">
              <a:latin typeface="Arial"/>
              <a:cs typeface="Arial"/>
            </a:endParaRPr>
          </a:p>
          <a:p>
            <a:pPr marL="469900">
              <a:lnSpc>
                <a:spcPct val="100000"/>
              </a:lnSpc>
              <a:spcBef>
                <a:spcPts val="575"/>
              </a:spcBef>
            </a:pPr>
            <a:r>
              <a:rPr sz="1650" spc="345" dirty="0">
                <a:solidFill>
                  <a:srgbClr val="EFA12D"/>
                </a:solidFill>
                <a:latin typeface="Arial"/>
                <a:cs typeface="Arial"/>
              </a:rPr>
              <a:t></a:t>
            </a:r>
            <a:r>
              <a:rPr sz="1650" spc="295" dirty="0">
                <a:solidFill>
                  <a:srgbClr val="EFA12D"/>
                </a:solidFill>
                <a:latin typeface="Arial"/>
                <a:cs typeface="Arial"/>
              </a:rPr>
              <a:t> </a:t>
            </a:r>
            <a:r>
              <a:rPr sz="2400" spc="-10" dirty="0">
                <a:solidFill>
                  <a:srgbClr val="4E3A2F"/>
                </a:solidFill>
                <a:latin typeface="Arial"/>
                <a:cs typeface="Arial"/>
              </a:rPr>
              <a:t>Staff</a:t>
            </a:r>
            <a:endParaRPr sz="2400">
              <a:latin typeface="Arial"/>
              <a:cs typeface="Arial"/>
            </a:endParaRPr>
          </a:p>
          <a:p>
            <a:pPr marL="469900">
              <a:lnSpc>
                <a:spcPct val="100000"/>
              </a:lnSpc>
              <a:spcBef>
                <a:spcPts val="575"/>
              </a:spcBef>
            </a:pPr>
            <a:r>
              <a:rPr sz="1650" spc="345" dirty="0">
                <a:solidFill>
                  <a:srgbClr val="EFA12D"/>
                </a:solidFill>
                <a:latin typeface="Arial"/>
                <a:cs typeface="Arial"/>
              </a:rPr>
              <a:t></a:t>
            </a:r>
            <a:r>
              <a:rPr sz="1650" spc="295" dirty="0">
                <a:solidFill>
                  <a:srgbClr val="EFA12D"/>
                </a:solidFill>
                <a:latin typeface="Arial"/>
                <a:cs typeface="Arial"/>
              </a:rPr>
              <a:t> </a:t>
            </a:r>
            <a:r>
              <a:rPr sz="2400" spc="-5" dirty="0">
                <a:solidFill>
                  <a:srgbClr val="4E3A2F"/>
                </a:solidFill>
                <a:latin typeface="Arial"/>
                <a:cs typeface="Arial"/>
              </a:rPr>
              <a:t>Equipment</a:t>
            </a:r>
            <a:endParaRPr sz="2400">
              <a:latin typeface="Arial"/>
              <a:cs typeface="Arial"/>
            </a:endParaRPr>
          </a:p>
          <a:p>
            <a:pPr marL="469900">
              <a:lnSpc>
                <a:spcPct val="100000"/>
              </a:lnSpc>
              <a:spcBef>
                <a:spcPts val="575"/>
              </a:spcBef>
            </a:pPr>
            <a:r>
              <a:rPr sz="1650" spc="345" dirty="0">
                <a:solidFill>
                  <a:srgbClr val="EFA12D"/>
                </a:solidFill>
                <a:latin typeface="Arial"/>
                <a:cs typeface="Arial"/>
              </a:rPr>
              <a:t></a:t>
            </a:r>
            <a:r>
              <a:rPr sz="1650" spc="295" dirty="0">
                <a:solidFill>
                  <a:srgbClr val="EFA12D"/>
                </a:solidFill>
                <a:latin typeface="Arial"/>
                <a:cs typeface="Arial"/>
              </a:rPr>
              <a:t> </a:t>
            </a:r>
            <a:r>
              <a:rPr sz="2400" spc="-5" dirty="0">
                <a:solidFill>
                  <a:srgbClr val="4E3A2F"/>
                </a:solidFill>
                <a:latin typeface="Arial"/>
                <a:cs typeface="Arial"/>
              </a:rPr>
              <a:t>Management</a:t>
            </a:r>
            <a:endParaRPr sz="2400">
              <a:latin typeface="Arial"/>
              <a:cs typeface="Arial"/>
            </a:endParaRPr>
          </a:p>
          <a:p>
            <a:pPr marL="355600" marR="974725" indent="-342900">
              <a:lnSpc>
                <a:spcPct val="100000"/>
              </a:lnSpc>
              <a:spcBef>
                <a:spcPts val="580"/>
              </a:spcBef>
              <a:buClr>
                <a:srgbClr val="EFA12D"/>
              </a:buClr>
              <a:buSzPct val="68750"/>
              <a:buFont typeface="Wingdings"/>
              <a:buChar char=""/>
              <a:tabLst>
                <a:tab pos="354965" algn="l"/>
                <a:tab pos="355600" algn="l"/>
              </a:tabLst>
            </a:pPr>
            <a:r>
              <a:rPr sz="2400" spc="-5" dirty="0">
                <a:solidFill>
                  <a:srgbClr val="4E3A2F"/>
                </a:solidFill>
                <a:latin typeface="Arial"/>
                <a:cs typeface="Arial"/>
              </a:rPr>
              <a:t>Promotion </a:t>
            </a:r>
            <a:r>
              <a:rPr sz="2400" dirty="0">
                <a:solidFill>
                  <a:srgbClr val="4E3A2F"/>
                </a:solidFill>
                <a:latin typeface="Arial"/>
                <a:cs typeface="Arial"/>
              </a:rPr>
              <a:t>of </a:t>
            </a:r>
            <a:r>
              <a:rPr sz="2400" b="1" spc="-5" dirty="0">
                <a:solidFill>
                  <a:srgbClr val="4E3A2F"/>
                </a:solidFill>
                <a:latin typeface="Arial"/>
                <a:cs typeface="Arial"/>
              </a:rPr>
              <a:t>Rogi </a:t>
            </a:r>
            <a:r>
              <a:rPr sz="2400" b="1" spc="-10" dirty="0">
                <a:solidFill>
                  <a:srgbClr val="4E3A2F"/>
                </a:solidFill>
                <a:latin typeface="Arial"/>
                <a:cs typeface="Arial"/>
              </a:rPr>
              <a:t>Kalyan </a:t>
            </a:r>
            <a:r>
              <a:rPr sz="2400" b="1" spc="-5" dirty="0">
                <a:solidFill>
                  <a:srgbClr val="4E3A2F"/>
                </a:solidFill>
                <a:latin typeface="Arial"/>
                <a:cs typeface="Arial"/>
              </a:rPr>
              <a:t>Samitis </a:t>
            </a:r>
            <a:r>
              <a:rPr sz="2400" dirty="0">
                <a:solidFill>
                  <a:srgbClr val="4E3A2F"/>
                </a:solidFill>
                <a:latin typeface="Arial"/>
                <a:cs typeface="Arial"/>
              </a:rPr>
              <a:t>for </a:t>
            </a:r>
            <a:r>
              <a:rPr sz="2400" spc="-5" dirty="0">
                <a:solidFill>
                  <a:srgbClr val="4E3A2F"/>
                </a:solidFill>
                <a:latin typeface="Arial"/>
                <a:cs typeface="Arial"/>
              </a:rPr>
              <a:t>hospital  management.</a:t>
            </a:r>
            <a:endParaRPr sz="24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575817"/>
            <a:ext cx="914400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solidFill>
                  <a:schemeClr val="tx1"/>
                </a:solidFill>
              </a:rPr>
              <a:t>COMPONENT (E): DISTRICT HEALTH PLAN</a:t>
            </a:r>
          </a:p>
        </p:txBody>
      </p:sp>
      <p:sp>
        <p:nvSpPr>
          <p:cNvPr id="19" name="object 19"/>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31</a:t>
            </a:fld>
            <a:endParaRPr spc="-5" dirty="0"/>
          </a:p>
        </p:txBody>
      </p:sp>
      <p:sp>
        <p:nvSpPr>
          <p:cNvPr id="5" name="object 5"/>
          <p:cNvSpPr txBox="1"/>
          <p:nvPr/>
        </p:nvSpPr>
        <p:spPr>
          <a:xfrm>
            <a:off x="383540" y="1773377"/>
            <a:ext cx="5648325" cy="1490345"/>
          </a:xfrm>
          <a:prstGeom prst="rect">
            <a:avLst/>
          </a:prstGeom>
        </p:spPr>
        <p:txBody>
          <a:bodyPr vert="horz" wrap="square" lIns="0" tIns="13335" rIns="0" bIns="0" rtlCol="0">
            <a:spAutoFit/>
          </a:bodyPr>
          <a:lstStyle/>
          <a:p>
            <a:pPr marL="355600" marR="5080" indent="-342900">
              <a:lnSpc>
                <a:spcPct val="100000"/>
              </a:lnSpc>
              <a:spcBef>
                <a:spcPts val="105"/>
              </a:spcBef>
              <a:buClr>
                <a:srgbClr val="EFA12D"/>
              </a:buClr>
              <a:buSzPct val="70312"/>
              <a:buFont typeface="Wingdings"/>
              <a:buChar char=""/>
              <a:tabLst>
                <a:tab pos="354965" algn="l"/>
                <a:tab pos="355600" algn="l"/>
              </a:tabLst>
            </a:pPr>
            <a:r>
              <a:rPr sz="3200" dirty="0">
                <a:solidFill>
                  <a:srgbClr val="4E3A2F"/>
                </a:solidFill>
                <a:latin typeface="Arial"/>
                <a:cs typeface="Arial"/>
              </a:rPr>
              <a:t>District becomes </a:t>
            </a:r>
            <a:r>
              <a:rPr sz="3200" b="1" dirty="0">
                <a:solidFill>
                  <a:srgbClr val="4E3A2F"/>
                </a:solidFill>
                <a:latin typeface="Arial"/>
                <a:cs typeface="Arial"/>
              </a:rPr>
              <a:t>core unit</a:t>
            </a:r>
            <a:r>
              <a:rPr sz="3200" b="1" spc="-155" dirty="0">
                <a:solidFill>
                  <a:srgbClr val="4E3A2F"/>
                </a:solidFill>
                <a:latin typeface="Arial"/>
                <a:cs typeface="Arial"/>
              </a:rPr>
              <a:t> </a:t>
            </a:r>
            <a:r>
              <a:rPr sz="3200" dirty="0">
                <a:solidFill>
                  <a:srgbClr val="4E3A2F"/>
                </a:solidFill>
                <a:latin typeface="Arial"/>
                <a:cs typeface="Arial"/>
              </a:rPr>
              <a:t>of  </a:t>
            </a:r>
            <a:r>
              <a:rPr sz="3200" spc="-5" dirty="0">
                <a:solidFill>
                  <a:srgbClr val="4E3A2F"/>
                </a:solidFill>
                <a:latin typeface="Arial"/>
                <a:cs typeface="Arial"/>
              </a:rPr>
              <a:t>planning, budgeting and  implementation</a:t>
            </a:r>
            <a:endParaRPr sz="3200">
              <a:latin typeface="Arial"/>
              <a:cs typeface="Arial"/>
            </a:endParaRPr>
          </a:p>
        </p:txBody>
      </p:sp>
      <p:sp>
        <p:nvSpPr>
          <p:cNvPr id="6" name="object 6"/>
          <p:cNvSpPr/>
          <p:nvPr/>
        </p:nvSpPr>
        <p:spPr>
          <a:xfrm>
            <a:off x="1636014" y="3643121"/>
            <a:ext cx="1468120" cy="1049020"/>
          </a:xfrm>
          <a:custGeom>
            <a:avLst/>
            <a:gdLst/>
            <a:ahLst/>
            <a:cxnLst/>
            <a:rect l="l" t="t" r="r" b="b"/>
            <a:pathLst>
              <a:path w="1468120" h="1049020">
                <a:moveTo>
                  <a:pt x="733806" y="0"/>
                </a:moveTo>
                <a:lnTo>
                  <a:pt x="679042" y="1437"/>
                </a:lnTo>
                <a:lnTo>
                  <a:pt x="625372" y="5683"/>
                </a:lnTo>
                <a:lnTo>
                  <a:pt x="572936" y="12636"/>
                </a:lnTo>
                <a:lnTo>
                  <a:pt x="521877" y="22194"/>
                </a:lnTo>
                <a:lnTo>
                  <a:pt x="472337" y="34257"/>
                </a:lnTo>
                <a:lnTo>
                  <a:pt x="424457" y="48722"/>
                </a:lnTo>
                <a:lnTo>
                  <a:pt x="378379" y="65488"/>
                </a:lnTo>
                <a:lnTo>
                  <a:pt x="334246" y="84455"/>
                </a:lnTo>
                <a:lnTo>
                  <a:pt x="292199" y="105520"/>
                </a:lnTo>
                <a:lnTo>
                  <a:pt x="252380" y="128583"/>
                </a:lnTo>
                <a:lnTo>
                  <a:pt x="214931" y="153542"/>
                </a:lnTo>
                <a:lnTo>
                  <a:pt x="179994" y="180296"/>
                </a:lnTo>
                <a:lnTo>
                  <a:pt x="147711" y="208744"/>
                </a:lnTo>
                <a:lnTo>
                  <a:pt x="118223" y="238783"/>
                </a:lnTo>
                <a:lnTo>
                  <a:pt x="91674" y="270313"/>
                </a:lnTo>
                <a:lnTo>
                  <a:pt x="68203" y="303233"/>
                </a:lnTo>
                <a:lnTo>
                  <a:pt x="47955" y="337441"/>
                </a:lnTo>
                <a:lnTo>
                  <a:pt x="31069" y="372836"/>
                </a:lnTo>
                <a:lnTo>
                  <a:pt x="17689" y="409316"/>
                </a:lnTo>
                <a:lnTo>
                  <a:pt x="7956" y="446780"/>
                </a:lnTo>
                <a:lnTo>
                  <a:pt x="2012" y="485127"/>
                </a:lnTo>
                <a:lnTo>
                  <a:pt x="0" y="524255"/>
                </a:lnTo>
                <a:lnTo>
                  <a:pt x="2012" y="563384"/>
                </a:lnTo>
                <a:lnTo>
                  <a:pt x="7956" y="601731"/>
                </a:lnTo>
                <a:lnTo>
                  <a:pt x="17689" y="639195"/>
                </a:lnTo>
                <a:lnTo>
                  <a:pt x="31069" y="675675"/>
                </a:lnTo>
                <a:lnTo>
                  <a:pt x="47955" y="711070"/>
                </a:lnTo>
                <a:lnTo>
                  <a:pt x="68203" y="745278"/>
                </a:lnTo>
                <a:lnTo>
                  <a:pt x="91674" y="778198"/>
                </a:lnTo>
                <a:lnTo>
                  <a:pt x="118223" y="809728"/>
                </a:lnTo>
                <a:lnTo>
                  <a:pt x="147711" y="839767"/>
                </a:lnTo>
                <a:lnTo>
                  <a:pt x="179994" y="868215"/>
                </a:lnTo>
                <a:lnTo>
                  <a:pt x="214931" y="894969"/>
                </a:lnTo>
                <a:lnTo>
                  <a:pt x="252380" y="919928"/>
                </a:lnTo>
                <a:lnTo>
                  <a:pt x="292199" y="942991"/>
                </a:lnTo>
                <a:lnTo>
                  <a:pt x="334246" y="964056"/>
                </a:lnTo>
                <a:lnTo>
                  <a:pt x="378379" y="983023"/>
                </a:lnTo>
                <a:lnTo>
                  <a:pt x="424457" y="999789"/>
                </a:lnTo>
                <a:lnTo>
                  <a:pt x="472337" y="1014254"/>
                </a:lnTo>
                <a:lnTo>
                  <a:pt x="521877" y="1026317"/>
                </a:lnTo>
                <a:lnTo>
                  <a:pt x="572936" y="1035875"/>
                </a:lnTo>
                <a:lnTo>
                  <a:pt x="625372" y="1042828"/>
                </a:lnTo>
                <a:lnTo>
                  <a:pt x="679042" y="1047074"/>
                </a:lnTo>
                <a:lnTo>
                  <a:pt x="733806" y="1048511"/>
                </a:lnTo>
                <a:lnTo>
                  <a:pt x="788569" y="1047074"/>
                </a:lnTo>
                <a:lnTo>
                  <a:pt x="842239" y="1042828"/>
                </a:lnTo>
                <a:lnTo>
                  <a:pt x="894675" y="1035875"/>
                </a:lnTo>
                <a:lnTo>
                  <a:pt x="945734" y="1026317"/>
                </a:lnTo>
                <a:lnTo>
                  <a:pt x="995274" y="1014254"/>
                </a:lnTo>
                <a:lnTo>
                  <a:pt x="1043154" y="999789"/>
                </a:lnTo>
                <a:lnTo>
                  <a:pt x="1089232" y="983023"/>
                </a:lnTo>
                <a:lnTo>
                  <a:pt x="1133365" y="964056"/>
                </a:lnTo>
                <a:lnTo>
                  <a:pt x="1175412" y="942991"/>
                </a:lnTo>
                <a:lnTo>
                  <a:pt x="1215231" y="919928"/>
                </a:lnTo>
                <a:lnTo>
                  <a:pt x="1252680" y="894969"/>
                </a:lnTo>
                <a:lnTo>
                  <a:pt x="1287617" y="868215"/>
                </a:lnTo>
                <a:lnTo>
                  <a:pt x="1319900" y="839767"/>
                </a:lnTo>
                <a:lnTo>
                  <a:pt x="1349388" y="809728"/>
                </a:lnTo>
                <a:lnTo>
                  <a:pt x="1375937" y="778198"/>
                </a:lnTo>
                <a:lnTo>
                  <a:pt x="1399408" y="745278"/>
                </a:lnTo>
                <a:lnTo>
                  <a:pt x="1419656" y="711070"/>
                </a:lnTo>
                <a:lnTo>
                  <a:pt x="1436542" y="675675"/>
                </a:lnTo>
                <a:lnTo>
                  <a:pt x="1449922" y="639195"/>
                </a:lnTo>
                <a:lnTo>
                  <a:pt x="1459655" y="601731"/>
                </a:lnTo>
                <a:lnTo>
                  <a:pt x="1465599" y="563384"/>
                </a:lnTo>
                <a:lnTo>
                  <a:pt x="1467612" y="524255"/>
                </a:lnTo>
                <a:lnTo>
                  <a:pt x="1465599" y="485127"/>
                </a:lnTo>
                <a:lnTo>
                  <a:pt x="1459655" y="446780"/>
                </a:lnTo>
                <a:lnTo>
                  <a:pt x="1449922" y="409316"/>
                </a:lnTo>
                <a:lnTo>
                  <a:pt x="1436542" y="372836"/>
                </a:lnTo>
                <a:lnTo>
                  <a:pt x="1419656" y="337441"/>
                </a:lnTo>
                <a:lnTo>
                  <a:pt x="1399408" y="303233"/>
                </a:lnTo>
                <a:lnTo>
                  <a:pt x="1375937" y="270313"/>
                </a:lnTo>
                <a:lnTo>
                  <a:pt x="1349388" y="238783"/>
                </a:lnTo>
                <a:lnTo>
                  <a:pt x="1319900" y="208744"/>
                </a:lnTo>
                <a:lnTo>
                  <a:pt x="1287617" y="180296"/>
                </a:lnTo>
                <a:lnTo>
                  <a:pt x="1252680" y="153542"/>
                </a:lnTo>
                <a:lnTo>
                  <a:pt x="1215231" y="128583"/>
                </a:lnTo>
                <a:lnTo>
                  <a:pt x="1175412" y="105520"/>
                </a:lnTo>
                <a:lnTo>
                  <a:pt x="1133365" y="84455"/>
                </a:lnTo>
                <a:lnTo>
                  <a:pt x="1089232" y="65488"/>
                </a:lnTo>
                <a:lnTo>
                  <a:pt x="1043154" y="48722"/>
                </a:lnTo>
                <a:lnTo>
                  <a:pt x="995274" y="34257"/>
                </a:lnTo>
                <a:lnTo>
                  <a:pt x="945734" y="22194"/>
                </a:lnTo>
                <a:lnTo>
                  <a:pt x="894675" y="12636"/>
                </a:lnTo>
                <a:lnTo>
                  <a:pt x="842239" y="5683"/>
                </a:lnTo>
                <a:lnTo>
                  <a:pt x="788569" y="1437"/>
                </a:lnTo>
                <a:lnTo>
                  <a:pt x="733806" y="0"/>
                </a:lnTo>
                <a:close/>
              </a:path>
            </a:pathLst>
          </a:custGeom>
          <a:solidFill>
            <a:srgbClr val="A09474"/>
          </a:solidFill>
        </p:spPr>
        <p:txBody>
          <a:bodyPr wrap="square" lIns="0" tIns="0" rIns="0" bIns="0" rtlCol="0"/>
          <a:lstStyle/>
          <a:p>
            <a:endParaRPr/>
          </a:p>
        </p:txBody>
      </p:sp>
      <p:sp>
        <p:nvSpPr>
          <p:cNvPr id="7" name="object 7"/>
          <p:cNvSpPr/>
          <p:nvPr/>
        </p:nvSpPr>
        <p:spPr>
          <a:xfrm>
            <a:off x="1636014" y="3643121"/>
            <a:ext cx="1468120" cy="1049020"/>
          </a:xfrm>
          <a:custGeom>
            <a:avLst/>
            <a:gdLst/>
            <a:ahLst/>
            <a:cxnLst/>
            <a:rect l="l" t="t" r="r" b="b"/>
            <a:pathLst>
              <a:path w="1468120" h="1049020">
                <a:moveTo>
                  <a:pt x="0" y="524255"/>
                </a:moveTo>
                <a:lnTo>
                  <a:pt x="2012" y="485127"/>
                </a:lnTo>
                <a:lnTo>
                  <a:pt x="7956" y="446780"/>
                </a:lnTo>
                <a:lnTo>
                  <a:pt x="17689" y="409316"/>
                </a:lnTo>
                <a:lnTo>
                  <a:pt x="31069" y="372836"/>
                </a:lnTo>
                <a:lnTo>
                  <a:pt x="47955" y="337441"/>
                </a:lnTo>
                <a:lnTo>
                  <a:pt x="68203" y="303233"/>
                </a:lnTo>
                <a:lnTo>
                  <a:pt x="91674" y="270313"/>
                </a:lnTo>
                <a:lnTo>
                  <a:pt x="118223" y="238783"/>
                </a:lnTo>
                <a:lnTo>
                  <a:pt x="147711" y="208744"/>
                </a:lnTo>
                <a:lnTo>
                  <a:pt x="179994" y="180296"/>
                </a:lnTo>
                <a:lnTo>
                  <a:pt x="214931" y="153542"/>
                </a:lnTo>
                <a:lnTo>
                  <a:pt x="252380" y="128583"/>
                </a:lnTo>
                <a:lnTo>
                  <a:pt x="292199" y="105520"/>
                </a:lnTo>
                <a:lnTo>
                  <a:pt x="334246" y="84455"/>
                </a:lnTo>
                <a:lnTo>
                  <a:pt x="378379" y="65488"/>
                </a:lnTo>
                <a:lnTo>
                  <a:pt x="424457" y="48722"/>
                </a:lnTo>
                <a:lnTo>
                  <a:pt x="472337" y="34257"/>
                </a:lnTo>
                <a:lnTo>
                  <a:pt x="521877" y="22194"/>
                </a:lnTo>
                <a:lnTo>
                  <a:pt x="572936" y="12636"/>
                </a:lnTo>
                <a:lnTo>
                  <a:pt x="625372" y="5683"/>
                </a:lnTo>
                <a:lnTo>
                  <a:pt x="679042" y="1437"/>
                </a:lnTo>
                <a:lnTo>
                  <a:pt x="733806" y="0"/>
                </a:lnTo>
                <a:lnTo>
                  <a:pt x="788569" y="1437"/>
                </a:lnTo>
                <a:lnTo>
                  <a:pt x="842239" y="5683"/>
                </a:lnTo>
                <a:lnTo>
                  <a:pt x="894675" y="12636"/>
                </a:lnTo>
                <a:lnTo>
                  <a:pt x="945734" y="22194"/>
                </a:lnTo>
                <a:lnTo>
                  <a:pt x="995274" y="34257"/>
                </a:lnTo>
                <a:lnTo>
                  <a:pt x="1043154" y="48722"/>
                </a:lnTo>
                <a:lnTo>
                  <a:pt x="1089232" y="65488"/>
                </a:lnTo>
                <a:lnTo>
                  <a:pt x="1133365" y="84455"/>
                </a:lnTo>
                <a:lnTo>
                  <a:pt x="1175412" y="105520"/>
                </a:lnTo>
                <a:lnTo>
                  <a:pt x="1215231" y="128583"/>
                </a:lnTo>
                <a:lnTo>
                  <a:pt x="1252680" y="153542"/>
                </a:lnTo>
                <a:lnTo>
                  <a:pt x="1287617" y="180296"/>
                </a:lnTo>
                <a:lnTo>
                  <a:pt x="1319900" y="208744"/>
                </a:lnTo>
                <a:lnTo>
                  <a:pt x="1349388" y="238783"/>
                </a:lnTo>
                <a:lnTo>
                  <a:pt x="1375937" y="270313"/>
                </a:lnTo>
                <a:lnTo>
                  <a:pt x="1399408" y="303233"/>
                </a:lnTo>
                <a:lnTo>
                  <a:pt x="1419656" y="337441"/>
                </a:lnTo>
                <a:lnTo>
                  <a:pt x="1436542" y="372836"/>
                </a:lnTo>
                <a:lnTo>
                  <a:pt x="1449922" y="409316"/>
                </a:lnTo>
                <a:lnTo>
                  <a:pt x="1459655" y="446780"/>
                </a:lnTo>
                <a:lnTo>
                  <a:pt x="1465599" y="485127"/>
                </a:lnTo>
                <a:lnTo>
                  <a:pt x="1467612" y="524255"/>
                </a:lnTo>
                <a:lnTo>
                  <a:pt x="1465599" y="563384"/>
                </a:lnTo>
                <a:lnTo>
                  <a:pt x="1459655" y="601731"/>
                </a:lnTo>
                <a:lnTo>
                  <a:pt x="1449922" y="639195"/>
                </a:lnTo>
                <a:lnTo>
                  <a:pt x="1436542" y="675675"/>
                </a:lnTo>
                <a:lnTo>
                  <a:pt x="1419656" y="711070"/>
                </a:lnTo>
                <a:lnTo>
                  <a:pt x="1399408" y="745278"/>
                </a:lnTo>
                <a:lnTo>
                  <a:pt x="1375937" y="778198"/>
                </a:lnTo>
                <a:lnTo>
                  <a:pt x="1349388" y="809728"/>
                </a:lnTo>
                <a:lnTo>
                  <a:pt x="1319900" y="839767"/>
                </a:lnTo>
                <a:lnTo>
                  <a:pt x="1287617" y="868215"/>
                </a:lnTo>
                <a:lnTo>
                  <a:pt x="1252680" y="894969"/>
                </a:lnTo>
                <a:lnTo>
                  <a:pt x="1215231" y="919928"/>
                </a:lnTo>
                <a:lnTo>
                  <a:pt x="1175412" y="942991"/>
                </a:lnTo>
                <a:lnTo>
                  <a:pt x="1133365" y="964056"/>
                </a:lnTo>
                <a:lnTo>
                  <a:pt x="1089232" y="983023"/>
                </a:lnTo>
                <a:lnTo>
                  <a:pt x="1043154" y="999789"/>
                </a:lnTo>
                <a:lnTo>
                  <a:pt x="995274" y="1014254"/>
                </a:lnTo>
                <a:lnTo>
                  <a:pt x="945734" y="1026317"/>
                </a:lnTo>
                <a:lnTo>
                  <a:pt x="894675" y="1035875"/>
                </a:lnTo>
                <a:lnTo>
                  <a:pt x="842239" y="1042828"/>
                </a:lnTo>
                <a:lnTo>
                  <a:pt x="788569" y="1047074"/>
                </a:lnTo>
                <a:lnTo>
                  <a:pt x="733806" y="1048511"/>
                </a:lnTo>
                <a:lnTo>
                  <a:pt x="679042" y="1047074"/>
                </a:lnTo>
                <a:lnTo>
                  <a:pt x="625372" y="1042828"/>
                </a:lnTo>
                <a:lnTo>
                  <a:pt x="572936" y="1035875"/>
                </a:lnTo>
                <a:lnTo>
                  <a:pt x="521877" y="1026317"/>
                </a:lnTo>
                <a:lnTo>
                  <a:pt x="472337" y="1014254"/>
                </a:lnTo>
                <a:lnTo>
                  <a:pt x="424457" y="999789"/>
                </a:lnTo>
                <a:lnTo>
                  <a:pt x="378379" y="983023"/>
                </a:lnTo>
                <a:lnTo>
                  <a:pt x="334246" y="964056"/>
                </a:lnTo>
                <a:lnTo>
                  <a:pt x="292199" y="942991"/>
                </a:lnTo>
                <a:lnTo>
                  <a:pt x="252380" y="919928"/>
                </a:lnTo>
                <a:lnTo>
                  <a:pt x="214931" y="894969"/>
                </a:lnTo>
                <a:lnTo>
                  <a:pt x="179994" y="868215"/>
                </a:lnTo>
                <a:lnTo>
                  <a:pt x="147711" y="839767"/>
                </a:lnTo>
                <a:lnTo>
                  <a:pt x="118223" y="809728"/>
                </a:lnTo>
                <a:lnTo>
                  <a:pt x="91674" y="778198"/>
                </a:lnTo>
                <a:lnTo>
                  <a:pt x="68203" y="745278"/>
                </a:lnTo>
                <a:lnTo>
                  <a:pt x="47955" y="711070"/>
                </a:lnTo>
                <a:lnTo>
                  <a:pt x="31069" y="675675"/>
                </a:lnTo>
                <a:lnTo>
                  <a:pt x="17689" y="639195"/>
                </a:lnTo>
                <a:lnTo>
                  <a:pt x="7956" y="601731"/>
                </a:lnTo>
                <a:lnTo>
                  <a:pt x="2012" y="563384"/>
                </a:lnTo>
                <a:lnTo>
                  <a:pt x="0" y="524255"/>
                </a:lnTo>
                <a:close/>
              </a:path>
            </a:pathLst>
          </a:custGeom>
          <a:ln w="25908">
            <a:solidFill>
              <a:srgbClr val="FFFFFF"/>
            </a:solidFill>
          </a:ln>
        </p:spPr>
        <p:txBody>
          <a:bodyPr wrap="square" lIns="0" tIns="0" rIns="0" bIns="0" rtlCol="0"/>
          <a:lstStyle/>
          <a:p>
            <a:endParaRPr/>
          </a:p>
        </p:txBody>
      </p:sp>
      <p:sp>
        <p:nvSpPr>
          <p:cNvPr id="8" name="object 8"/>
          <p:cNvSpPr txBox="1"/>
          <p:nvPr/>
        </p:nvSpPr>
        <p:spPr>
          <a:xfrm>
            <a:off x="1918461" y="3758310"/>
            <a:ext cx="901065" cy="774065"/>
          </a:xfrm>
          <a:prstGeom prst="rect">
            <a:avLst/>
          </a:prstGeom>
        </p:spPr>
        <p:txBody>
          <a:bodyPr vert="horz" wrap="square" lIns="0" tIns="49530" rIns="0" bIns="0" rtlCol="0">
            <a:spAutoFit/>
          </a:bodyPr>
          <a:lstStyle/>
          <a:p>
            <a:pPr marL="12700" marR="5080" indent="-635" algn="ctr">
              <a:lnSpc>
                <a:spcPct val="86400"/>
              </a:lnSpc>
              <a:spcBef>
                <a:spcPts val="390"/>
              </a:spcBef>
            </a:pPr>
            <a:r>
              <a:rPr sz="1800" spc="-5" dirty="0">
                <a:solidFill>
                  <a:srgbClr val="FFFFFF"/>
                </a:solidFill>
                <a:latin typeface="Arial"/>
                <a:cs typeface="Arial"/>
              </a:rPr>
              <a:t>Health  Pro</a:t>
            </a:r>
            <a:r>
              <a:rPr sz="1800" spc="-15" dirty="0">
                <a:solidFill>
                  <a:srgbClr val="FFFFFF"/>
                </a:solidFill>
                <a:latin typeface="Arial"/>
                <a:cs typeface="Arial"/>
              </a:rPr>
              <a:t>g</a:t>
            </a:r>
            <a:r>
              <a:rPr sz="1800" spc="-5" dirty="0">
                <a:solidFill>
                  <a:srgbClr val="FFFFFF"/>
                </a:solidFill>
                <a:latin typeface="Arial"/>
                <a:cs typeface="Arial"/>
              </a:rPr>
              <a:t>ram  mes</a:t>
            </a:r>
            <a:endParaRPr sz="1800">
              <a:latin typeface="Arial"/>
              <a:cs typeface="Arial"/>
            </a:endParaRPr>
          </a:p>
        </p:txBody>
      </p:sp>
      <p:sp>
        <p:nvSpPr>
          <p:cNvPr id="9" name="object 9"/>
          <p:cNvSpPr/>
          <p:nvPr/>
        </p:nvSpPr>
        <p:spPr>
          <a:xfrm>
            <a:off x="2297557" y="5151754"/>
            <a:ext cx="143510" cy="152400"/>
          </a:xfrm>
          <a:custGeom>
            <a:avLst/>
            <a:gdLst/>
            <a:ahLst/>
            <a:cxnLst/>
            <a:rect l="l" t="t" r="r" b="b"/>
            <a:pathLst>
              <a:path w="143510" h="152400">
                <a:moveTo>
                  <a:pt x="143001" y="0"/>
                </a:moveTo>
                <a:lnTo>
                  <a:pt x="0" y="0"/>
                </a:lnTo>
                <a:lnTo>
                  <a:pt x="0" y="151892"/>
                </a:lnTo>
                <a:lnTo>
                  <a:pt x="143001" y="151892"/>
                </a:lnTo>
                <a:lnTo>
                  <a:pt x="143001" y="0"/>
                </a:lnTo>
                <a:close/>
              </a:path>
            </a:pathLst>
          </a:custGeom>
          <a:solidFill>
            <a:srgbClr val="A09474"/>
          </a:solidFill>
        </p:spPr>
        <p:txBody>
          <a:bodyPr wrap="square" lIns="0" tIns="0" rIns="0" bIns="0" rtlCol="0"/>
          <a:lstStyle/>
          <a:p>
            <a:endParaRPr/>
          </a:p>
        </p:txBody>
      </p:sp>
      <p:sp>
        <p:nvSpPr>
          <p:cNvPr id="10" name="object 10"/>
          <p:cNvSpPr/>
          <p:nvPr/>
        </p:nvSpPr>
        <p:spPr>
          <a:xfrm>
            <a:off x="2145664" y="5008753"/>
            <a:ext cx="447040" cy="143510"/>
          </a:xfrm>
          <a:custGeom>
            <a:avLst/>
            <a:gdLst/>
            <a:ahLst/>
            <a:cxnLst/>
            <a:rect l="l" t="t" r="r" b="b"/>
            <a:pathLst>
              <a:path w="447039" h="143510">
                <a:moveTo>
                  <a:pt x="446786" y="0"/>
                </a:moveTo>
                <a:lnTo>
                  <a:pt x="0" y="0"/>
                </a:lnTo>
                <a:lnTo>
                  <a:pt x="0" y="143002"/>
                </a:lnTo>
                <a:lnTo>
                  <a:pt x="446786" y="143002"/>
                </a:lnTo>
                <a:lnTo>
                  <a:pt x="446786" y="0"/>
                </a:lnTo>
                <a:close/>
              </a:path>
            </a:pathLst>
          </a:custGeom>
          <a:solidFill>
            <a:srgbClr val="A09474"/>
          </a:solidFill>
        </p:spPr>
        <p:txBody>
          <a:bodyPr wrap="square" lIns="0" tIns="0" rIns="0" bIns="0" rtlCol="0"/>
          <a:lstStyle/>
          <a:p>
            <a:endParaRPr/>
          </a:p>
        </p:txBody>
      </p:sp>
      <p:sp>
        <p:nvSpPr>
          <p:cNvPr id="11" name="object 11"/>
          <p:cNvSpPr/>
          <p:nvPr/>
        </p:nvSpPr>
        <p:spPr>
          <a:xfrm>
            <a:off x="2297557" y="4856860"/>
            <a:ext cx="143510" cy="152400"/>
          </a:xfrm>
          <a:custGeom>
            <a:avLst/>
            <a:gdLst/>
            <a:ahLst/>
            <a:cxnLst/>
            <a:rect l="l" t="t" r="r" b="b"/>
            <a:pathLst>
              <a:path w="143510" h="152400">
                <a:moveTo>
                  <a:pt x="143001" y="0"/>
                </a:moveTo>
                <a:lnTo>
                  <a:pt x="0" y="0"/>
                </a:lnTo>
                <a:lnTo>
                  <a:pt x="0" y="151891"/>
                </a:lnTo>
                <a:lnTo>
                  <a:pt x="143001" y="151891"/>
                </a:lnTo>
                <a:lnTo>
                  <a:pt x="143001" y="0"/>
                </a:lnTo>
                <a:close/>
              </a:path>
            </a:pathLst>
          </a:custGeom>
          <a:solidFill>
            <a:srgbClr val="A09474"/>
          </a:solidFill>
        </p:spPr>
        <p:txBody>
          <a:bodyPr wrap="square" lIns="0" tIns="0" rIns="0" bIns="0" rtlCol="0"/>
          <a:lstStyle/>
          <a:p>
            <a:endParaRPr/>
          </a:p>
        </p:txBody>
      </p:sp>
      <p:sp>
        <p:nvSpPr>
          <p:cNvPr id="12" name="object 12"/>
          <p:cNvSpPr/>
          <p:nvPr/>
        </p:nvSpPr>
        <p:spPr>
          <a:xfrm>
            <a:off x="1636014" y="5470397"/>
            <a:ext cx="1468120" cy="1049020"/>
          </a:xfrm>
          <a:custGeom>
            <a:avLst/>
            <a:gdLst/>
            <a:ahLst/>
            <a:cxnLst/>
            <a:rect l="l" t="t" r="r" b="b"/>
            <a:pathLst>
              <a:path w="1468120" h="1049020">
                <a:moveTo>
                  <a:pt x="733806" y="0"/>
                </a:moveTo>
                <a:lnTo>
                  <a:pt x="679042" y="1437"/>
                </a:lnTo>
                <a:lnTo>
                  <a:pt x="625372" y="5684"/>
                </a:lnTo>
                <a:lnTo>
                  <a:pt x="572936" y="12637"/>
                </a:lnTo>
                <a:lnTo>
                  <a:pt x="521877" y="22196"/>
                </a:lnTo>
                <a:lnTo>
                  <a:pt x="472337" y="34260"/>
                </a:lnTo>
                <a:lnTo>
                  <a:pt x="424457" y="48726"/>
                </a:lnTo>
                <a:lnTo>
                  <a:pt x="378379" y="65494"/>
                </a:lnTo>
                <a:lnTo>
                  <a:pt x="334246" y="84461"/>
                </a:lnTo>
                <a:lnTo>
                  <a:pt x="292199" y="105528"/>
                </a:lnTo>
                <a:lnTo>
                  <a:pt x="252380" y="128592"/>
                </a:lnTo>
                <a:lnTo>
                  <a:pt x="214931" y="153552"/>
                </a:lnTo>
                <a:lnTo>
                  <a:pt x="179994" y="180307"/>
                </a:lnTo>
                <a:lnTo>
                  <a:pt x="147711" y="208755"/>
                </a:lnTo>
                <a:lnTo>
                  <a:pt x="118223" y="238794"/>
                </a:lnTo>
                <a:lnTo>
                  <a:pt x="91674" y="270325"/>
                </a:lnTo>
                <a:lnTo>
                  <a:pt x="68203" y="303244"/>
                </a:lnTo>
                <a:lnTo>
                  <a:pt x="47955" y="337451"/>
                </a:lnTo>
                <a:lnTo>
                  <a:pt x="31069" y="372845"/>
                </a:lnTo>
                <a:lnTo>
                  <a:pt x="17689" y="409323"/>
                </a:lnTo>
                <a:lnTo>
                  <a:pt x="7956" y="446786"/>
                </a:lnTo>
                <a:lnTo>
                  <a:pt x="2012" y="485130"/>
                </a:lnTo>
                <a:lnTo>
                  <a:pt x="0" y="524255"/>
                </a:lnTo>
                <a:lnTo>
                  <a:pt x="2012" y="563381"/>
                </a:lnTo>
                <a:lnTo>
                  <a:pt x="7956" y="601725"/>
                </a:lnTo>
                <a:lnTo>
                  <a:pt x="17689" y="639188"/>
                </a:lnTo>
                <a:lnTo>
                  <a:pt x="31069" y="675666"/>
                </a:lnTo>
                <a:lnTo>
                  <a:pt x="47955" y="711060"/>
                </a:lnTo>
                <a:lnTo>
                  <a:pt x="68203" y="745267"/>
                </a:lnTo>
                <a:lnTo>
                  <a:pt x="91674" y="778186"/>
                </a:lnTo>
                <a:lnTo>
                  <a:pt x="118223" y="809717"/>
                </a:lnTo>
                <a:lnTo>
                  <a:pt x="147711" y="839756"/>
                </a:lnTo>
                <a:lnTo>
                  <a:pt x="179994" y="868204"/>
                </a:lnTo>
                <a:lnTo>
                  <a:pt x="214931" y="894959"/>
                </a:lnTo>
                <a:lnTo>
                  <a:pt x="252380" y="919919"/>
                </a:lnTo>
                <a:lnTo>
                  <a:pt x="292199" y="942983"/>
                </a:lnTo>
                <a:lnTo>
                  <a:pt x="334246" y="964050"/>
                </a:lnTo>
                <a:lnTo>
                  <a:pt x="378379" y="983017"/>
                </a:lnTo>
                <a:lnTo>
                  <a:pt x="424457" y="999785"/>
                </a:lnTo>
                <a:lnTo>
                  <a:pt x="472337" y="1014251"/>
                </a:lnTo>
                <a:lnTo>
                  <a:pt x="521877" y="1026315"/>
                </a:lnTo>
                <a:lnTo>
                  <a:pt x="572936" y="1035874"/>
                </a:lnTo>
                <a:lnTo>
                  <a:pt x="625372" y="1042827"/>
                </a:lnTo>
                <a:lnTo>
                  <a:pt x="679042" y="1047074"/>
                </a:lnTo>
                <a:lnTo>
                  <a:pt x="733806" y="1048511"/>
                </a:lnTo>
                <a:lnTo>
                  <a:pt x="788569" y="1047074"/>
                </a:lnTo>
                <a:lnTo>
                  <a:pt x="842239" y="1042827"/>
                </a:lnTo>
                <a:lnTo>
                  <a:pt x="894675" y="1035874"/>
                </a:lnTo>
                <a:lnTo>
                  <a:pt x="945734" y="1026315"/>
                </a:lnTo>
                <a:lnTo>
                  <a:pt x="995274" y="1014251"/>
                </a:lnTo>
                <a:lnTo>
                  <a:pt x="1043154" y="999785"/>
                </a:lnTo>
                <a:lnTo>
                  <a:pt x="1089232" y="983017"/>
                </a:lnTo>
                <a:lnTo>
                  <a:pt x="1133365" y="964050"/>
                </a:lnTo>
                <a:lnTo>
                  <a:pt x="1175412" y="942983"/>
                </a:lnTo>
                <a:lnTo>
                  <a:pt x="1215231" y="919919"/>
                </a:lnTo>
                <a:lnTo>
                  <a:pt x="1252680" y="894959"/>
                </a:lnTo>
                <a:lnTo>
                  <a:pt x="1287617" y="868204"/>
                </a:lnTo>
                <a:lnTo>
                  <a:pt x="1319900" y="839756"/>
                </a:lnTo>
                <a:lnTo>
                  <a:pt x="1349388" y="809717"/>
                </a:lnTo>
                <a:lnTo>
                  <a:pt x="1375937" y="778186"/>
                </a:lnTo>
                <a:lnTo>
                  <a:pt x="1399408" y="745267"/>
                </a:lnTo>
                <a:lnTo>
                  <a:pt x="1419656" y="711060"/>
                </a:lnTo>
                <a:lnTo>
                  <a:pt x="1436542" y="675666"/>
                </a:lnTo>
                <a:lnTo>
                  <a:pt x="1449922" y="639188"/>
                </a:lnTo>
                <a:lnTo>
                  <a:pt x="1459655" y="601725"/>
                </a:lnTo>
                <a:lnTo>
                  <a:pt x="1465599" y="563381"/>
                </a:lnTo>
                <a:lnTo>
                  <a:pt x="1467612" y="524255"/>
                </a:lnTo>
                <a:lnTo>
                  <a:pt x="1465599" y="485130"/>
                </a:lnTo>
                <a:lnTo>
                  <a:pt x="1459655" y="446786"/>
                </a:lnTo>
                <a:lnTo>
                  <a:pt x="1449922" y="409323"/>
                </a:lnTo>
                <a:lnTo>
                  <a:pt x="1436542" y="372845"/>
                </a:lnTo>
                <a:lnTo>
                  <a:pt x="1419656" y="337451"/>
                </a:lnTo>
                <a:lnTo>
                  <a:pt x="1399408" y="303244"/>
                </a:lnTo>
                <a:lnTo>
                  <a:pt x="1375937" y="270325"/>
                </a:lnTo>
                <a:lnTo>
                  <a:pt x="1349388" y="238794"/>
                </a:lnTo>
                <a:lnTo>
                  <a:pt x="1319900" y="208755"/>
                </a:lnTo>
                <a:lnTo>
                  <a:pt x="1287617" y="180307"/>
                </a:lnTo>
                <a:lnTo>
                  <a:pt x="1252680" y="153552"/>
                </a:lnTo>
                <a:lnTo>
                  <a:pt x="1215231" y="128592"/>
                </a:lnTo>
                <a:lnTo>
                  <a:pt x="1175412" y="105528"/>
                </a:lnTo>
                <a:lnTo>
                  <a:pt x="1133365" y="84461"/>
                </a:lnTo>
                <a:lnTo>
                  <a:pt x="1089232" y="65494"/>
                </a:lnTo>
                <a:lnTo>
                  <a:pt x="1043154" y="48726"/>
                </a:lnTo>
                <a:lnTo>
                  <a:pt x="995274" y="34260"/>
                </a:lnTo>
                <a:lnTo>
                  <a:pt x="945734" y="22196"/>
                </a:lnTo>
                <a:lnTo>
                  <a:pt x="894675" y="12637"/>
                </a:lnTo>
                <a:lnTo>
                  <a:pt x="842239" y="5684"/>
                </a:lnTo>
                <a:lnTo>
                  <a:pt x="788569" y="1437"/>
                </a:lnTo>
                <a:lnTo>
                  <a:pt x="733806" y="0"/>
                </a:lnTo>
                <a:close/>
              </a:path>
            </a:pathLst>
          </a:custGeom>
          <a:solidFill>
            <a:srgbClr val="B58B49"/>
          </a:solidFill>
        </p:spPr>
        <p:txBody>
          <a:bodyPr wrap="square" lIns="0" tIns="0" rIns="0" bIns="0" rtlCol="0"/>
          <a:lstStyle/>
          <a:p>
            <a:endParaRPr/>
          </a:p>
        </p:txBody>
      </p:sp>
      <p:sp>
        <p:nvSpPr>
          <p:cNvPr id="13" name="object 13"/>
          <p:cNvSpPr/>
          <p:nvPr/>
        </p:nvSpPr>
        <p:spPr>
          <a:xfrm>
            <a:off x="1636014" y="5470397"/>
            <a:ext cx="1468120" cy="1049020"/>
          </a:xfrm>
          <a:custGeom>
            <a:avLst/>
            <a:gdLst/>
            <a:ahLst/>
            <a:cxnLst/>
            <a:rect l="l" t="t" r="r" b="b"/>
            <a:pathLst>
              <a:path w="1468120" h="1049020">
                <a:moveTo>
                  <a:pt x="0" y="524255"/>
                </a:moveTo>
                <a:lnTo>
                  <a:pt x="2012" y="485130"/>
                </a:lnTo>
                <a:lnTo>
                  <a:pt x="7956" y="446786"/>
                </a:lnTo>
                <a:lnTo>
                  <a:pt x="17689" y="409323"/>
                </a:lnTo>
                <a:lnTo>
                  <a:pt x="31069" y="372845"/>
                </a:lnTo>
                <a:lnTo>
                  <a:pt x="47955" y="337451"/>
                </a:lnTo>
                <a:lnTo>
                  <a:pt x="68203" y="303244"/>
                </a:lnTo>
                <a:lnTo>
                  <a:pt x="91674" y="270325"/>
                </a:lnTo>
                <a:lnTo>
                  <a:pt x="118223" y="238794"/>
                </a:lnTo>
                <a:lnTo>
                  <a:pt x="147711" y="208755"/>
                </a:lnTo>
                <a:lnTo>
                  <a:pt x="179994" y="180307"/>
                </a:lnTo>
                <a:lnTo>
                  <a:pt x="214931" y="153552"/>
                </a:lnTo>
                <a:lnTo>
                  <a:pt x="252380" y="128592"/>
                </a:lnTo>
                <a:lnTo>
                  <a:pt x="292199" y="105528"/>
                </a:lnTo>
                <a:lnTo>
                  <a:pt x="334246" y="84461"/>
                </a:lnTo>
                <a:lnTo>
                  <a:pt x="378379" y="65494"/>
                </a:lnTo>
                <a:lnTo>
                  <a:pt x="424457" y="48726"/>
                </a:lnTo>
                <a:lnTo>
                  <a:pt x="472337" y="34260"/>
                </a:lnTo>
                <a:lnTo>
                  <a:pt x="521877" y="22196"/>
                </a:lnTo>
                <a:lnTo>
                  <a:pt x="572936" y="12637"/>
                </a:lnTo>
                <a:lnTo>
                  <a:pt x="625372" y="5684"/>
                </a:lnTo>
                <a:lnTo>
                  <a:pt x="679042" y="1437"/>
                </a:lnTo>
                <a:lnTo>
                  <a:pt x="733806" y="0"/>
                </a:lnTo>
                <a:lnTo>
                  <a:pt x="788569" y="1437"/>
                </a:lnTo>
                <a:lnTo>
                  <a:pt x="842239" y="5684"/>
                </a:lnTo>
                <a:lnTo>
                  <a:pt x="894675" y="12637"/>
                </a:lnTo>
                <a:lnTo>
                  <a:pt x="945734" y="22196"/>
                </a:lnTo>
                <a:lnTo>
                  <a:pt x="995274" y="34260"/>
                </a:lnTo>
                <a:lnTo>
                  <a:pt x="1043154" y="48726"/>
                </a:lnTo>
                <a:lnTo>
                  <a:pt x="1089232" y="65494"/>
                </a:lnTo>
                <a:lnTo>
                  <a:pt x="1133365" y="84461"/>
                </a:lnTo>
                <a:lnTo>
                  <a:pt x="1175412" y="105528"/>
                </a:lnTo>
                <a:lnTo>
                  <a:pt x="1215231" y="128592"/>
                </a:lnTo>
                <a:lnTo>
                  <a:pt x="1252680" y="153552"/>
                </a:lnTo>
                <a:lnTo>
                  <a:pt x="1287617" y="180307"/>
                </a:lnTo>
                <a:lnTo>
                  <a:pt x="1319900" y="208755"/>
                </a:lnTo>
                <a:lnTo>
                  <a:pt x="1349388" y="238794"/>
                </a:lnTo>
                <a:lnTo>
                  <a:pt x="1375937" y="270325"/>
                </a:lnTo>
                <a:lnTo>
                  <a:pt x="1399408" y="303244"/>
                </a:lnTo>
                <a:lnTo>
                  <a:pt x="1419656" y="337451"/>
                </a:lnTo>
                <a:lnTo>
                  <a:pt x="1436542" y="372845"/>
                </a:lnTo>
                <a:lnTo>
                  <a:pt x="1449922" y="409323"/>
                </a:lnTo>
                <a:lnTo>
                  <a:pt x="1459655" y="446786"/>
                </a:lnTo>
                <a:lnTo>
                  <a:pt x="1465599" y="485130"/>
                </a:lnTo>
                <a:lnTo>
                  <a:pt x="1467612" y="524255"/>
                </a:lnTo>
                <a:lnTo>
                  <a:pt x="1465599" y="563381"/>
                </a:lnTo>
                <a:lnTo>
                  <a:pt x="1459655" y="601725"/>
                </a:lnTo>
                <a:lnTo>
                  <a:pt x="1449922" y="639188"/>
                </a:lnTo>
                <a:lnTo>
                  <a:pt x="1436542" y="675666"/>
                </a:lnTo>
                <a:lnTo>
                  <a:pt x="1419656" y="711060"/>
                </a:lnTo>
                <a:lnTo>
                  <a:pt x="1399408" y="745267"/>
                </a:lnTo>
                <a:lnTo>
                  <a:pt x="1375937" y="778186"/>
                </a:lnTo>
                <a:lnTo>
                  <a:pt x="1349388" y="809717"/>
                </a:lnTo>
                <a:lnTo>
                  <a:pt x="1319900" y="839756"/>
                </a:lnTo>
                <a:lnTo>
                  <a:pt x="1287617" y="868204"/>
                </a:lnTo>
                <a:lnTo>
                  <a:pt x="1252680" y="894959"/>
                </a:lnTo>
                <a:lnTo>
                  <a:pt x="1215231" y="919919"/>
                </a:lnTo>
                <a:lnTo>
                  <a:pt x="1175412" y="942983"/>
                </a:lnTo>
                <a:lnTo>
                  <a:pt x="1133365" y="964050"/>
                </a:lnTo>
                <a:lnTo>
                  <a:pt x="1089232" y="983017"/>
                </a:lnTo>
                <a:lnTo>
                  <a:pt x="1043154" y="999785"/>
                </a:lnTo>
                <a:lnTo>
                  <a:pt x="995274" y="1014251"/>
                </a:lnTo>
                <a:lnTo>
                  <a:pt x="945734" y="1026315"/>
                </a:lnTo>
                <a:lnTo>
                  <a:pt x="894675" y="1035874"/>
                </a:lnTo>
                <a:lnTo>
                  <a:pt x="842239" y="1042827"/>
                </a:lnTo>
                <a:lnTo>
                  <a:pt x="788569" y="1047074"/>
                </a:lnTo>
                <a:lnTo>
                  <a:pt x="733806" y="1048511"/>
                </a:lnTo>
                <a:lnTo>
                  <a:pt x="679042" y="1047074"/>
                </a:lnTo>
                <a:lnTo>
                  <a:pt x="625372" y="1042827"/>
                </a:lnTo>
                <a:lnTo>
                  <a:pt x="572936" y="1035874"/>
                </a:lnTo>
                <a:lnTo>
                  <a:pt x="521877" y="1026315"/>
                </a:lnTo>
                <a:lnTo>
                  <a:pt x="472337" y="1014251"/>
                </a:lnTo>
                <a:lnTo>
                  <a:pt x="424457" y="999785"/>
                </a:lnTo>
                <a:lnTo>
                  <a:pt x="378379" y="983017"/>
                </a:lnTo>
                <a:lnTo>
                  <a:pt x="334246" y="964050"/>
                </a:lnTo>
                <a:lnTo>
                  <a:pt x="292199" y="942983"/>
                </a:lnTo>
                <a:lnTo>
                  <a:pt x="252380" y="919919"/>
                </a:lnTo>
                <a:lnTo>
                  <a:pt x="214931" y="894959"/>
                </a:lnTo>
                <a:lnTo>
                  <a:pt x="179994" y="868204"/>
                </a:lnTo>
                <a:lnTo>
                  <a:pt x="147711" y="839756"/>
                </a:lnTo>
                <a:lnTo>
                  <a:pt x="118223" y="809717"/>
                </a:lnTo>
                <a:lnTo>
                  <a:pt x="91674" y="778186"/>
                </a:lnTo>
                <a:lnTo>
                  <a:pt x="68203" y="745267"/>
                </a:lnTo>
                <a:lnTo>
                  <a:pt x="47955" y="711060"/>
                </a:lnTo>
                <a:lnTo>
                  <a:pt x="31069" y="675666"/>
                </a:lnTo>
                <a:lnTo>
                  <a:pt x="17689" y="639188"/>
                </a:lnTo>
                <a:lnTo>
                  <a:pt x="7956" y="601725"/>
                </a:lnTo>
                <a:lnTo>
                  <a:pt x="2012" y="563381"/>
                </a:lnTo>
                <a:lnTo>
                  <a:pt x="0" y="524255"/>
                </a:lnTo>
                <a:close/>
              </a:path>
            </a:pathLst>
          </a:custGeom>
          <a:ln w="25908">
            <a:solidFill>
              <a:srgbClr val="FFFFFF"/>
            </a:solidFill>
          </a:ln>
        </p:spPr>
        <p:txBody>
          <a:bodyPr wrap="square" lIns="0" tIns="0" rIns="0" bIns="0" rtlCol="0"/>
          <a:lstStyle/>
          <a:p>
            <a:endParaRPr/>
          </a:p>
        </p:txBody>
      </p:sp>
      <p:sp>
        <p:nvSpPr>
          <p:cNvPr id="14" name="object 14"/>
          <p:cNvSpPr txBox="1"/>
          <p:nvPr/>
        </p:nvSpPr>
        <p:spPr>
          <a:xfrm>
            <a:off x="1918461" y="5467299"/>
            <a:ext cx="900430" cy="1010285"/>
          </a:xfrm>
          <a:prstGeom prst="rect">
            <a:avLst/>
          </a:prstGeom>
        </p:spPr>
        <p:txBody>
          <a:bodyPr vert="horz" wrap="square" lIns="0" tIns="50165" rIns="0" bIns="0" rtlCol="0">
            <a:spAutoFit/>
          </a:bodyPr>
          <a:lstStyle/>
          <a:p>
            <a:pPr marL="12700" marR="5080" indent="4445" algn="ctr">
              <a:lnSpc>
                <a:spcPct val="86300"/>
              </a:lnSpc>
              <a:spcBef>
                <a:spcPts val="395"/>
              </a:spcBef>
            </a:pPr>
            <a:r>
              <a:rPr sz="1800" spc="-5" dirty="0">
                <a:solidFill>
                  <a:srgbClr val="FFFFFF"/>
                </a:solidFill>
                <a:latin typeface="Arial"/>
                <a:cs typeface="Arial"/>
              </a:rPr>
              <a:t>Family  </a:t>
            </a:r>
            <a:r>
              <a:rPr sz="1800" spc="-10" dirty="0">
                <a:solidFill>
                  <a:srgbClr val="FFFFFF"/>
                </a:solidFill>
                <a:latin typeface="Arial"/>
                <a:cs typeface="Arial"/>
              </a:rPr>
              <a:t>Welfare  </a:t>
            </a:r>
            <a:r>
              <a:rPr sz="1800" dirty="0">
                <a:solidFill>
                  <a:srgbClr val="FFFFFF"/>
                </a:solidFill>
                <a:latin typeface="Arial"/>
                <a:cs typeface="Arial"/>
              </a:rPr>
              <a:t>Pr</a:t>
            </a:r>
            <a:r>
              <a:rPr sz="1800" spc="-10" dirty="0">
                <a:solidFill>
                  <a:srgbClr val="FFFFFF"/>
                </a:solidFill>
                <a:latin typeface="Arial"/>
                <a:cs typeface="Arial"/>
              </a:rPr>
              <a:t>og</a:t>
            </a:r>
            <a:r>
              <a:rPr sz="1800" dirty="0">
                <a:solidFill>
                  <a:srgbClr val="FFFFFF"/>
                </a:solidFill>
                <a:latin typeface="Arial"/>
                <a:cs typeface="Arial"/>
              </a:rPr>
              <a:t>r</a:t>
            </a:r>
            <a:r>
              <a:rPr sz="1800" spc="-10" dirty="0">
                <a:solidFill>
                  <a:srgbClr val="FFFFFF"/>
                </a:solidFill>
                <a:latin typeface="Arial"/>
                <a:cs typeface="Arial"/>
              </a:rPr>
              <a:t>a</a:t>
            </a:r>
            <a:r>
              <a:rPr sz="1800" dirty="0">
                <a:solidFill>
                  <a:srgbClr val="FFFFFF"/>
                </a:solidFill>
                <a:latin typeface="Arial"/>
                <a:cs typeface="Arial"/>
              </a:rPr>
              <a:t>m  </a:t>
            </a:r>
            <a:r>
              <a:rPr sz="1800" spc="-5" dirty="0">
                <a:solidFill>
                  <a:srgbClr val="FFFFFF"/>
                </a:solidFill>
                <a:latin typeface="Arial"/>
                <a:cs typeface="Arial"/>
              </a:rPr>
              <a:t>mes</a:t>
            </a:r>
            <a:endParaRPr sz="1800">
              <a:latin typeface="Arial"/>
              <a:cs typeface="Arial"/>
            </a:endParaRPr>
          </a:p>
        </p:txBody>
      </p:sp>
      <p:sp>
        <p:nvSpPr>
          <p:cNvPr id="15" name="object 15"/>
          <p:cNvSpPr/>
          <p:nvPr/>
        </p:nvSpPr>
        <p:spPr>
          <a:xfrm>
            <a:off x="3259835" y="4884420"/>
            <a:ext cx="334010" cy="390525"/>
          </a:xfrm>
          <a:custGeom>
            <a:avLst/>
            <a:gdLst/>
            <a:ahLst/>
            <a:cxnLst/>
            <a:rect l="l" t="t" r="r" b="b"/>
            <a:pathLst>
              <a:path w="334010" h="390525">
                <a:moveTo>
                  <a:pt x="166877" y="0"/>
                </a:moveTo>
                <a:lnTo>
                  <a:pt x="166877" y="77977"/>
                </a:lnTo>
                <a:lnTo>
                  <a:pt x="0" y="77977"/>
                </a:lnTo>
                <a:lnTo>
                  <a:pt x="0" y="312165"/>
                </a:lnTo>
                <a:lnTo>
                  <a:pt x="166877" y="312165"/>
                </a:lnTo>
                <a:lnTo>
                  <a:pt x="166877" y="390143"/>
                </a:lnTo>
                <a:lnTo>
                  <a:pt x="333755" y="195071"/>
                </a:lnTo>
                <a:lnTo>
                  <a:pt x="166877" y="0"/>
                </a:lnTo>
                <a:close/>
              </a:path>
            </a:pathLst>
          </a:custGeom>
          <a:solidFill>
            <a:srgbClr val="C17529"/>
          </a:solidFill>
        </p:spPr>
        <p:txBody>
          <a:bodyPr wrap="square" lIns="0" tIns="0" rIns="0" bIns="0" rtlCol="0"/>
          <a:lstStyle/>
          <a:p>
            <a:endParaRPr/>
          </a:p>
        </p:txBody>
      </p:sp>
      <p:sp>
        <p:nvSpPr>
          <p:cNvPr id="16" name="object 16"/>
          <p:cNvSpPr/>
          <p:nvPr/>
        </p:nvSpPr>
        <p:spPr>
          <a:xfrm>
            <a:off x="3731514" y="3507994"/>
            <a:ext cx="4246245" cy="3149600"/>
          </a:xfrm>
          <a:custGeom>
            <a:avLst/>
            <a:gdLst/>
            <a:ahLst/>
            <a:cxnLst/>
            <a:rect l="l" t="t" r="r" b="b"/>
            <a:pathLst>
              <a:path w="4246245" h="3149600">
                <a:moveTo>
                  <a:pt x="2446233" y="3136899"/>
                </a:moveTo>
                <a:lnTo>
                  <a:pt x="1799630" y="3136899"/>
                </a:lnTo>
                <a:lnTo>
                  <a:pt x="1852547" y="3149599"/>
                </a:lnTo>
                <a:lnTo>
                  <a:pt x="2393316" y="3149599"/>
                </a:lnTo>
                <a:lnTo>
                  <a:pt x="2446233" y="3136899"/>
                </a:lnTo>
                <a:close/>
              </a:path>
              <a:path w="4246245" h="3149600">
                <a:moveTo>
                  <a:pt x="2602369" y="3111499"/>
                </a:moveTo>
                <a:lnTo>
                  <a:pt x="1643494" y="3111499"/>
                </a:lnTo>
                <a:lnTo>
                  <a:pt x="1747137" y="3136899"/>
                </a:lnTo>
                <a:lnTo>
                  <a:pt x="2498726" y="3136899"/>
                </a:lnTo>
                <a:lnTo>
                  <a:pt x="2602369" y="3111499"/>
                </a:lnTo>
                <a:close/>
              </a:path>
              <a:path w="4246245" h="3149600">
                <a:moveTo>
                  <a:pt x="2602369" y="38100"/>
                </a:moveTo>
                <a:lnTo>
                  <a:pt x="1643494" y="38100"/>
                </a:lnTo>
                <a:lnTo>
                  <a:pt x="1491636" y="76200"/>
                </a:lnTo>
                <a:lnTo>
                  <a:pt x="1202552" y="152399"/>
                </a:lnTo>
                <a:lnTo>
                  <a:pt x="1156463" y="177799"/>
                </a:lnTo>
                <a:lnTo>
                  <a:pt x="1111016" y="190499"/>
                </a:lnTo>
                <a:lnTo>
                  <a:pt x="1066227" y="215899"/>
                </a:lnTo>
                <a:lnTo>
                  <a:pt x="1022114" y="228599"/>
                </a:lnTo>
                <a:lnTo>
                  <a:pt x="978692" y="253999"/>
                </a:lnTo>
                <a:lnTo>
                  <a:pt x="935980" y="266699"/>
                </a:lnTo>
                <a:lnTo>
                  <a:pt x="893992" y="292099"/>
                </a:lnTo>
                <a:lnTo>
                  <a:pt x="852747" y="317499"/>
                </a:lnTo>
                <a:lnTo>
                  <a:pt x="812260" y="342899"/>
                </a:lnTo>
                <a:lnTo>
                  <a:pt x="772549" y="355599"/>
                </a:lnTo>
                <a:lnTo>
                  <a:pt x="733630" y="380999"/>
                </a:lnTo>
                <a:lnTo>
                  <a:pt x="695520" y="406399"/>
                </a:lnTo>
                <a:lnTo>
                  <a:pt x="658234" y="431799"/>
                </a:lnTo>
                <a:lnTo>
                  <a:pt x="621792" y="457199"/>
                </a:lnTo>
                <a:lnTo>
                  <a:pt x="586207" y="495299"/>
                </a:lnTo>
                <a:lnTo>
                  <a:pt x="551498" y="520699"/>
                </a:lnTo>
                <a:lnTo>
                  <a:pt x="517682" y="546099"/>
                </a:lnTo>
                <a:lnTo>
                  <a:pt x="484774" y="571499"/>
                </a:lnTo>
                <a:lnTo>
                  <a:pt x="452791" y="609599"/>
                </a:lnTo>
                <a:lnTo>
                  <a:pt x="421751" y="634999"/>
                </a:lnTo>
                <a:lnTo>
                  <a:pt x="391669" y="660399"/>
                </a:lnTo>
                <a:lnTo>
                  <a:pt x="362563" y="698499"/>
                </a:lnTo>
                <a:lnTo>
                  <a:pt x="334449" y="723899"/>
                </a:lnTo>
                <a:lnTo>
                  <a:pt x="307343" y="761999"/>
                </a:lnTo>
                <a:lnTo>
                  <a:pt x="281263" y="787399"/>
                </a:lnTo>
                <a:lnTo>
                  <a:pt x="256226" y="825499"/>
                </a:lnTo>
                <a:lnTo>
                  <a:pt x="232247" y="863599"/>
                </a:lnTo>
                <a:lnTo>
                  <a:pt x="209343" y="888999"/>
                </a:lnTo>
                <a:lnTo>
                  <a:pt x="187532" y="927099"/>
                </a:lnTo>
                <a:lnTo>
                  <a:pt x="166830" y="965199"/>
                </a:lnTo>
                <a:lnTo>
                  <a:pt x="147253" y="1003299"/>
                </a:lnTo>
                <a:lnTo>
                  <a:pt x="128818" y="1041399"/>
                </a:lnTo>
                <a:lnTo>
                  <a:pt x="111543" y="1066799"/>
                </a:lnTo>
                <a:lnTo>
                  <a:pt x="95442" y="1104899"/>
                </a:lnTo>
                <a:lnTo>
                  <a:pt x="80534" y="1142999"/>
                </a:lnTo>
                <a:lnTo>
                  <a:pt x="66835" y="1181099"/>
                </a:lnTo>
                <a:lnTo>
                  <a:pt x="54361" y="1219199"/>
                </a:lnTo>
                <a:lnTo>
                  <a:pt x="43130" y="1257299"/>
                </a:lnTo>
                <a:lnTo>
                  <a:pt x="33157" y="1295399"/>
                </a:lnTo>
                <a:lnTo>
                  <a:pt x="24460" y="1333499"/>
                </a:lnTo>
                <a:lnTo>
                  <a:pt x="17056" y="1371599"/>
                </a:lnTo>
                <a:lnTo>
                  <a:pt x="10960" y="1422399"/>
                </a:lnTo>
                <a:lnTo>
                  <a:pt x="6190" y="1460499"/>
                </a:lnTo>
                <a:lnTo>
                  <a:pt x="2762" y="1498599"/>
                </a:lnTo>
                <a:lnTo>
                  <a:pt x="693" y="1536699"/>
                </a:lnTo>
                <a:lnTo>
                  <a:pt x="0" y="1574799"/>
                </a:lnTo>
                <a:lnTo>
                  <a:pt x="693" y="1625599"/>
                </a:lnTo>
                <a:lnTo>
                  <a:pt x="2762" y="1663699"/>
                </a:lnTo>
                <a:lnTo>
                  <a:pt x="6190" y="1701799"/>
                </a:lnTo>
                <a:lnTo>
                  <a:pt x="10960" y="1739899"/>
                </a:lnTo>
                <a:lnTo>
                  <a:pt x="17056" y="1777999"/>
                </a:lnTo>
                <a:lnTo>
                  <a:pt x="24460" y="1816099"/>
                </a:lnTo>
                <a:lnTo>
                  <a:pt x="33157" y="1854199"/>
                </a:lnTo>
                <a:lnTo>
                  <a:pt x="43130" y="1892299"/>
                </a:lnTo>
                <a:lnTo>
                  <a:pt x="54361" y="1930399"/>
                </a:lnTo>
                <a:lnTo>
                  <a:pt x="66835" y="1968499"/>
                </a:lnTo>
                <a:lnTo>
                  <a:pt x="80534" y="2006599"/>
                </a:lnTo>
                <a:lnTo>
                  <a:pt x="95442" y="2044699"/>
                </a:lnTo>
                <a:lnTo>
                  <a:pt x="111543" y="2082799"/>
                </a:lnTo>
                <a:lnTo>
                  <a:pt x="128818" y="2120899"/>
                </a:lnTo>
                <a:lnTo>
                  <a:pt x="147253" y="2158999"/>
                </a:lnTo>
                <a:lnTo>
                  <a:pt x="166830" y="2197099"/>
                </a:lnTo>
                <a:lnTo>
                  <a:pt x="187532" y="2222499"/>
                </a:lnTo>
                <a:lnTo>
                  <a:pt x="209343" y="2260599"/>
                </a:lnTo>
                <a:lnTo>
                  <a:pt x="232247" y="2298699"/>
                </a:lnTo>
                <a:lnTo>
                  <a:pt x="256226" y="2336799"/>
                </a:lnTo>
                <a:lnTo>
                  <a:pt x="281263" y="2362199"/>
                </a:lnTo>
                <a:lnTo>
                  <a:pt x="307343" y="2400299"/>
                </a:lnTo>
                <a:lnTo>
                  <a:pt x="334449" y="2425699"/>
                </a:lnTo>
                <a:lnTo>
                  <a:pt x="362563" y="2463799"/>
                </a:lnTo>
                <a:lnTo>
                  <a:pt x="391669" y="2489199"/>
                </a:lnTo>
                <a:lnTo>
                  <a:pt x="421751" y="2527299"/>
                </a:lnTo>
                <a:lnTo>
                  <a:pt x="452791" y="2552699"/>
                </a:lnTo>
                <a:lnTo>
                  <a:pt x="484774" y="2578099"/>
                </a:lnTo>
                <a:lnTo>
                  <a:pt x="517682" y="2616199"/>
                </a:lnTo>
                <a:lnTo>
                  <a:pt x="551498" y="2641599"/>
                </a:lnTo>
                <a:lnTo>
                  <a:pt x="586207" y="2666999"/>
                </a:lnTo>
                <a:lnTo>
                  <a:pt x="621792" y="2692399"/>
                </a:lnTo>
                <a:lnTo>
                  <a:pt x="658234" y="2717799"/>
                </a:lnTo>
                <a:lnTo>
                  <a:pt x="695520" y="2743199"/>
                </a:lnTo>
                <a:lnTo>
                  <a:pt x="733630" y="2768599"/>
                </a:lnTo>
                <a:lnTo>
                  <a:pt x="772549" y="2793999"/>
                </a:lnTo>
                <a:lnTo>
                  <a:pt x="812260" y="2819399"/>
                </a:lnTo>
                <a:lnTo>
                  <a:pt x="852747" y="2844799"/>
                </a:lnTo>
                <a:lnTo>
                  <a:pt x="893992" y="2870199"/>
                </a:lnTo>
                <a:lnTo>
                  <a:pt x="935980" y="2882899"/>
                </a:lnTo>
                <a:lnTo>
                  <a:pt x="1022114" y="2933699"/>
                </a:lnTo>
                <a:lnTo>
                  <a:pt x="1066227" y="2946399"/>
                </a:lnTo>
                <a:lnTo>
                  <a:pt x="1111016" y="2971799"/>
                </a:lnTo>
                <a:lnTo>
                  <a:pt x="1202552" y="2997199"/>
                </a:lnTo>
                <a:lnTo>
                  <a:pt x="1249267" y="3022599"/>
                </a:lnTo>
                <a:lnTo>
                  <a:pt x="1296590" y="3035299"/>
                </a:lnTo>
                <a:lnTo>
                  <a:pt x="1592377" y="3111499"/>
                </a:lnTo>
                <a:lnTo>
                  <a:pt x="2653486" y="3111499"/>
                </a:lnTo>
                <a:lnTo>
                  <a:pt x="2949273" y="3035299"/>
                </a:lnTo>
                <a:lnTo>
                  <a:pt x="2996596" y="3022599"/>
                </a:lnTo>
                <a:lnTo>
                  <a:pt x="3043311" y="2997199"/>
                </a:lnTo>
                <a:lnTo>
                  <a:pt x="3134847" y="2971799"/>
                </a:lnTo>
                <a:lnTo>
                  <a:pt x="3179636" y="2946399"/>
                </a:lnTo>
                <a:lnTo>
                  <a:pt x="3223749" y="2933699"/>
                </a:lnTo>
                <a:lnTo>
                  <a:pt x="3309883" y="2882899"/>
                </a:lnTo>
                <a:lnTo>
                  <a:pt x="3351871" y="2870199"/>
                </a:lnTo>
                <a:lnTo>
                  <a:pt x="3393116" y="2844799"/>
                </a:lnTo>
                <a:lnTo>
                  <a:pt x="3433603" y="2819399"/>
                </a:lnTo>
                <a:lnTo>
                  <a:pt x="3473314" y="2793999"/>
                </a:lnTo>
                <a:lnTo>
                  <a:pt x="3512233" y="2768599"/>
                </a:lnTo>
                <a:lnTo>
                  <a:pt x="3550343" y="2743199"/>
                </a:lnTo>
                <a:lnTo>
                  <a:pt x="3587629" y="2717799"/>
                </a:lnTo>
                <a:lnTo>
                  <a:pt x="3624072" y="2692399"/>
                </a:lnTo>
                <a:lnTo>
                  <a:pt x="3659656" y="2666999"/>
                </a:lnTo>
                <a:lnTo>
                  <a:pt x="3694365" y="2641599"/>
                </a:lnTo>
                <a:lnTo>
                  <a:pt x="3728181" y="2616199"/>
                </a:lnTo>
                <a:lnTo>
                  <a:pt x="3761089" y="2578099"/>
                </a:lnTo>
                <a:lnTo>
                  <a:pt x="3793072" y="2552699"/>
                </a:lnTo>
                <a:lnTo>
                  <a:pt x="3824112" y="2527299"/>
                </a:lnTo>
                <a:lnTo>
                  <a:pt x="3854194" y="2489199"/>
                </a:lnTo>
                <a:lnTo>
                  <a:pt x="3883300" y="2463799"/>
                </a:lnTo>
                <a:lnTo>
                  <a:pt x="3911414" y="2425699"/>
                </a:lnTo>
                <a:lnTo>
                  <a:pt x="3938520" y="2400299"/>
                </a:lnTo>
                <a:lnTo>
                  <a:pt x="3964600" y="2362199"/>
                </a:lnTo>
                <a:lnTo>
                  <a:pt x="3989637" y="2336799"/>
                </a:lnTo>
                <a:lnTo>
                  <a:pt x="4013616" y="2298699"/>
                </a:lnTo>
                <a:lnTo>
                  <a:pt x="4036520" y="2260599"/>
                </a:lnTo>
                <a:lnTo>
                  <a:pt x="4058331" y="2222499"/>
                </a:lnTo>
                <a:lnTo>
                  <a:pt x="4079033" y="2197099"/>
                </a:lnTo>
                <a:lnTo>
                  <a:pt x="4098610" y="2158999"/>
                </a:lnTo>
                <a:lnTo>
                  <a:pt x="4117045" y="2120899"/>
                </a:lnTo>
                <a:lnTo>
                  <a:pt x="4134320" y="2082799"/>
                </a:lnTo>
                <a:lnTo>
                  <a:pt x="4150421" y="2044699"/>
                </a:lnTo>
                <a:lnTo>
                  <a:pt x="4165329" y="2006599"/>
                </a:lnTo>
                <a:lnTo>
                  <a:pt x="4179028" y="1968499"/>
                </a:lnTo>
                <a:lnTo>
                  <a:pt x="4191502" y="1930399"/>
                </a:lnTo>
                <a:lnTo>
                  <a:pt x="4202733" y="1892299"/>
                </a:lnTo>
                <a:lnTo>
                  <a:pt x="4212706" y="1854199"/>
                </a:lnTo>
                <a:lnTo>
                  <a:pt x="4221403" y="1816099"/>
                </a:lnTo>
                <a:lnTo>
                  <a:pt x="4228807" y="1777999"/>
                </a:lnTo>
                <a:lnTo>
                  <a:pt x="4234903" y="1739899"/>
                </a:lnTo>
                <a:lnTo>
                  <a:pt x="4239673" y="1701799"/>
                </a:lnTo>
                <a:lnTo>
                  <a:pt x="4243101" y="1663699"/>
                </a:lnTo>
                <a:lnTo>
                  <a:pt x="4245170" y="1625599"/>
                </a:lnTo>
                <a:lnTo>
                  <a:pt x="4245864" y="1574799"/>
                </a:lnTo>
                <a:lnTo>
                  <a:pt x="4245170" y="1536699"/>
                </a:lnTo>
                <a:lnTo>
                  <a:pt x="4243101" y="1498599"/>
                </a:lnTo>
                <a:lnTo>
                  <a:pt x="4239673" y="1460499"/>
                </a:lnTo>
                <a:lnTo>
                  <a:pt x="4234903" y="1422399"/>
                </a:lnTo>
                <a:lnTo>
                  <a:pt x="4228807" y="1371599"/>
                </a:lnTo>
                <a:lnTo>
                  <a:pt x="4221403" y="1333499"/>
                </a:lnTo>
                <a:lnTo>
                  <a:pt x="4212706" y="1295399"/>
                </a:lnTo>
                <a:lnTo>
                  <a:pt x="4202733" y="1257299"/>
                </a:lnTo>
                <a:lnTo>
                  <a:pt x="4191502" y="1219199"/>
                </a:lnTo>
                <a:lnTo>
                  <a:pt x="4179028" y="1181099"/>
                </a:lnTo>
                <a:lnTo>
                  <a:pt x="4165329" y="1142999"/>
                </a:lnTo>
                <a:lnTo>
                  <a:pt x="4150421" y="1104899"/>
                </a:lnTo>
                <a:lnTo>
                  <a:pt x="4134320" y="1066799"/>
                </a:lnTo>
                <a:lnTo>
                  <a:pt x="4117045" y="1041399"/>
                </a:lnTo>
                <a:lnTo>
                  <a:pt x="4098610" y="1003299"/>
                </a:lnTo>
                <a:lnTo>
                  <a:pt x="4079033" y="965199"/>
                </a:lnTo>
                <a:lnTo>
                  <a:pt x="4058331" y="927099"/>
                </a:lnTo>
                <a:lnTo>
                  <a:pt x="4036520" y="888999"/>
                </a:lnTo>
                <a:lnTo>
                  <a:pt x="4013616" y="863599"/>
                </a:lnTo>
                <a:lnTo>
                  <a:pt x="3989637" y="825499"/>
                </a:lnTo>
                <a:lnTo>
                  <a:pt x="3964600" y="787399"/>
                </a:lnTo>
                <a:lnTo>
                  <a:pt x="3938520" y="761999"/>
                </a:lnTo>
                <a:lnTo>
                  <a:pt x="3911414" y="723899"/>
                </a:lnTo>
                <a:lnTo>
                  <a:pt x="3883300" y="698499"/>
                </a:lnTo>
                <a:lnTo>
                  <a:pt x="3854194" y="660399"/>
                </a:lnTo>
                <a:lnTo>
                  <a:pt x="3824112" y="634999"/>
                </a:lnTo>
                <a:lnTo>
                  <a:pt x="3793072" y="609599"/>
                </a:lnTo>
                <a:lnTo>
                  <a:pt x="3761089" y="571499"/>
                </a:lnTo>
                <a:lnTo>
                  <a:pt x="3728181" y="546099"/>
                </a:lnTo>
                <a:lnTo>
                  <a:pt x="3694365" y="520699"/>
                </a:lnTo>
                <a:lnTo>
                  <a:pt x="3659656" y="495299"/>
                </a:lnTo>
                <a:lnTo>
                  <a:pt x="3624071" y="457199"/>
                </a:lnTo>
                <a:lnTo>
                  <a:pt x="3587629" y="431799"/>
                </a:lnTo>
                <a:lnTo>
                  <a:pt x="3550343" y="406399"/>
                </a:lnTo>
                <a:lnTo>
                  <a:pt x="3512233" y="380999"/>
                </a:lnTo>
                <a:lnTo>
                  <a:pt x="3473314" y="355599"/>
                </a:lnTo>
                <a:lnTo>
                  <a:pt x="3433603" y="342899"/>
                </a:lnTo>
                <a:lnTo>
                  <a:pt x="3393116" y="317499"/>
                </a:lnTo>
                <a:lnTo>
                  <a:pt x="3351871" y="292099"/>
                </a:lnTo>
                <a:lnTo>
                  <a:pt x="3309883" y="266699"/>
                </a:lnTo>
                <a:lnTo>
                  <a:pt x="3267171" y="253999"/>
                </a:lnTo>
                <a:lnTo>
                  <a:pt x="3223749" y="228599"/>
                </a:lnTo>
                <a:lnTo>
                  <a:pt x="3179636" y="215899"/>
                </a:lnTo>
                <a:lnTo>
                  <a:pt x="3134847" y="190499"/>
                </a:lnTo>
                <a:lnTo>
                  <a:pt x="3089400" y="177799"/>
                </a:lnTo>
                <a:lnTo>
                  <a:pt x="3043311" y="152399"/>
                </a:lnTo>
                <a:lnTo>
                  <a:pt x="2754227" y="76200"/>
                </a:lnTo>
                <a:lnTo>
                  <a:pt x="2602369" y="38100"/>
                </a:lnTo>
                <a:close/>
              </a:path>
              <a:path w="4246245" h="3149600">
                <a:moveTo>
                  <a:pt x="2498726" y="25400"/>
                </a:moveTo>
                <a:lnTo>
                  <a:pt x="1747137" y="25400"/>
                </a:lnTo>
                <a:lnTo>
                  <a:pt x="1695086" y="38100"/>
                </a:lnTo>
                <a:lnTo>
                  <a:pt x="2550777" y="38100"/>
                </a:lnTo>
                <a:lnTo>
                  <a:pt x="2498726" y="25400"/>
                </a:lnTo>
                <a:close/>
              </a:path>
              <a:path w="4246245" h="3149600">
                <a:moveTo>
                  <a:pt x="2393316" y="12700"/>
                </a:moveTo>
                <a:lnTo>
                  <a:pt x="1852547" y="12700"/>
                </a:lnTo>
                <a:lnTo>
                  <a:pt x="1799630" y="25400"/>
                </a:lnTo>
                <a:lnTo>
                  <a:pt x="2446233" y="25400"/>
                </a:lnTo>
                <a:lnTo>
                  <a:pt x="2393316" y="12700"/>
                </a:lnTo>
                <a:close/>
              </a:path>
              <a:path w="4246245" h="3149600">
                <a:moveTo>
                  <a:pt x="2286271" y="0"/>
                </a:moveTo>
                <a:lnTo>
                  <a:pt x="1959592" y="0"/>
                </a:lnTo>
                <a:lnTo>
                  <a:pt x="1905874" y="12700"/>
                </a:lnTo>
                <a:lnTo>
                  <a:pt x="2339989" y="12700"/>
                </a:lnTo>
                <a:lnTo>
                  <a:pt x="2286271" y="0"/>
                </a:lnTo>
                <a:close/>
              </a:path>
            </a:pathLst>
          </a:custGeom>
          <a:solidFill>
            <a:srgbClr val="C17529"/>
          </a:solidFill>
        </p:spPr>
        <p:txBody>
          <a:bodyPr wrap="square" lIns="0" tIns="0" rIns="0" bIns="0" rtlCol="0"/>
          <a:lstStyle/>
          <a:p>
            <a:endParaRPr/>
          </a:p>
        </p:txBody>
      </p:sp>
      <p:sp>
        <p:nvSpPr>
          <p:cNvPr id="17" name="object 17"/>
          <p:cNvSpPr/>
          <p:nvPr/>
        </p:nvSpPr>
        <p:spPr>
          <a:xfrm>
            <a:off x="3731514" y="3502914"/>
            <a:ext cx="4246245" cy="3154680"/>
          </a:xfrm>
          <a:custGeom>
            <a:avLst/>
            <a:gdLst/>
            <a:ahLst/>
            <a:cxnLst/>
            <a:rect l="l" t="t" r="r" b="b"/>
            <a:pathLst>
              <a:path w="4246245" h="3154679">
                <a:moveTo>
                  <a:pt x="0" y="1577340"/>
                </a:moveTo>
                <a:lnTo>
                  <a:pt x="693" y="1536630"/>
                </a:lnTo>
                <a:lnTo>
                  <a:pt x="2762" y="1496174"/>
                </a:lnTo>
                <a:lnTo>
                  <a:pt x="6190" y="1455984"/>
                </a:lnTo>
                <a:lnTo>
                  <a:pt x="10960" y="1416074"/>
                </a:lnTo>
                <a:lnTo>
                  <a:pt x="17056" y="1376454"/>
                </a:lnTo>
                <a:lnTo>
                  <a:pt x="24460" y="1337137"/>
                </a:lnTo>
                <a:lnTo>
                  <a:pt x="33157" y="1298137"/>
                </a:lnTo>
                <a:lnTo>
                  <a:pt x="43130" y="1259464"/>
                </a:lnTo>
                <a:lnTo>
                  <a:pt x="54361" y="1221132"/>
                </a:lnTo>
                <a:lnTo>
                  <a:pt x="66835" y="1183154"/>
                </a:lnTo>
                <a:lnTo>
                  <a:pt x="80534" y="1145540"/>
                </a:lnTo>
                <a:lnTo>
                  <a:pt x="95442" y="1108305"/>
                </a:lnTo>
                <a:lnTo>
                  <a:pt x="111543" y="1071459"/>
                </a:lnTo>
                <a:lnTo>
                  <a:pt x="128818" y="1035016"/>
                </a:lnTo>
                <a:lnTo>
                  <a:pt x="147253" y="998988"/>
                </a:lnTo>
                <a:lnTo>
                  <a:pt x="166830" y="963388"/>
                </a:lnTo>
                <a:lnTo>
                  <a:pt x="187532" y="928227"/>
                </a:lnTo>
                <a:lnTo>
                  <a:pt x="209343" y="893518"/>
                </a:lnTo>
                <a:lnTo>
                  <a:pt x="232247" y="859274"/>
                </a:lnTo>
                <a:lnTo>
                  <a:pt x="256226" y="825507"/>
                </a:lnTo>
                <a:lnTo>
                  <a:pt x="281263" y="792229"/>
                </a:lnTo>
                <a:lnTo>
                  <a:pt x="307343" y="759453"/>
                </a:lnTo>
                <a:lnTo>
                  <a:pt x="334449" y="727190"/>
                </a:lnTo>
                <a:lnTo>
                  <a:pt x="362563" y="695455"/>
                </a:lnTo>
                <a:lnTo>
                  <a:pt x="391669" y="664258"/>
                </a:lnTo>
                <a:lnTo>
                  <a:pt x="421751" y="633612"/>
                </a:lnTo>
                <a:lnTo>
                  <a:pt x="452791" y="603530"/>
                </a:lnTo>
                <a:lnTo>
                  <a:pt x="484774" y="574025"/>
                </a:lnTo>
                <a:lnTo>
                  <a:pt x="517682" y="545107"/>
                </a:lnTo>
                <a:lnTo>
                  <a:pt x="551498" y="516791"/>
                </a:lnTo>
                <a:lnTo>
                  <a:pt x="586207" y="489087"/>
                </a:lnTo>
                <a:lnTo>
                  <a:pt x="621792" y="462010"/>
                </a:lnTo>
                <a:lnTo>
                  <a:pt x="658234" y="435570"/>
                </a:lnTo>
                <a:lnTo>
                  <a:pt x="695520" y="409781"/>
                </a:lnTo>
                <a:lnTo>
                  <a:pt x="733630" y="384654"/>
                </a:lnTo>
                <a:lnTo>
                  <a:pt x="772549" y="360203"/>
                </a:lnTo>
                <a:lnTo>
                  <a:pt x="812260" y="336439"/>
                </a:lnTo>
                <a:lnTo>
                  <a:pt x="852747" y="313375"/>
                </a:lnTo>
                <a:lnTo>
                  <a:pt x="893992" y="291024"/>
                </a:lnTo>
                <a:lnTo>
                  <a:pt x="935980" y="269397"/>
                </a:lnTo>
                <a:lnTo>
                  <a:pt x="978692" y="248507"/>
                </a:lnTo>
                <a:lnTo>
                  <a:pt x="1022114" y="228367"/>
                </a:lnTo>
                <a:lnTo>
                  <a:pt x="1066227" y="208989"/>
                </a:lnTo>
                <a:lnTo>
                  <a:pt x="1111016" y="190386"/>
                </a:lnTo>
                <a:lnTo>
                  <a:pt x="1156463" y="172568"/>
                </a:lnTo>
                <a:lnTo>
                  <a:pt x="1202552" y="155551"/>
                </a:lnTo>
                <a:lnTo>
                  <a:pt x="1249267" y="139344"/>
                </a:lnTo>
                <a:lnTo>
                  <a:pt x="1296590" y="123961"/>
                </a:lnTo>
                <a:lnTo>
                  <a:pt x="1344505" y="109415"/>
                </a:lnTo>
                <a:lnTo>
                  <a:pt x="1392996" y="95717"/>
                </a:lnTo>
                <a:lnTo>
                  <a:pt x="1442045" y="82881"/>
                </a:lnTo>
                <a:lnTo>
                  <a:pt x="1491636" y="70918"/>
                </a:lnTo>
                <a:lnTo>
                  <a:pt x="1541752" y="59840"/>
                </a:lnTo>
                <a:lnTo>
                  <a:pt x="1592377" y="49661"/>
                </a:lnTo>
                <a:lnTo>
                  <a:pt x="1643494" y="40393"/>
                </a:lnTo>
                <a:lnTo>
                  <a:pt x="1695086" y="32047"/>
                </a:lnTo>
                <a:lnTo>
                  <a:pt x="1747137" y="24637"/>
                </a:lnTo>
                <a:lnTo>
                  <a:pt x="1799630" y="18175"/>
                </a:lnTo>
                <a:lnTo>
                  <a:pt x="1852547" y="12673"/>
                </a:lnTo>
                <a:lnTo>
                  <a:pt x="1905874" y="8144"/>
                </a:lnTo>
                <a:lnTo>
                  <a:pt x="1959592" y="4599"/>
                </a:lnTo>
                <a:lnTo>
                  <a:pt x="2013686" y="2052"/>
                </a:lnTo>
                <a:lnTo>
                  <a:pt x="2068138" y="515"/>
                </a:lnTo>
                <a:lnTo>
                  <a:pt x="2122932" y="0"/>
                </a:lnTo>
                <a:lnTo>
                  <a:pt x="2177725" y="515"/>
                </a:lnTo>
                <a:lnTo>
                  <a:pt x="2232177" y="2052"/>
                </a:lnTo>
                <a:lnTo>
                  <a:pt x="2286271" y="4599"/>
                </a:lnTo>
                <a:lnTo>
                  <a:pt x="2339989" y="8144"/>
                </a:lnTo>
                <a:lnTo>
                  <a:pt x="2393316" y="12673"/>
                </a:lnTo>
                <a:lnTo>
                  <a:pt x="2446233" y="18175"/>
                </a:lnTo>
                <a:lnTo>
                  <a:pt x="2498726" y="24637"/>
                </a:lnTo>
                <a:lnTo>
                  <a:pt x="2550777" y="32047"/>
                </a:lnTo>
                <a:lnTo>
                  <a:pt x="2602369" y="40393"/>
                </a:lnTo>
                <a:lnTo>
                  <a:pt x="2653486" y="49661"/>
                </a:lnTo>
                <a:lnTo>
                  <a:pt x="2704111" y="59840"/>
                </a:lnTo>
                <a:lnTo>
                  <a:pt x="2754227" y="70918"/>
                </a:lnTo>
                <a:lnTo>
                  <a:pt x="2803818" y="82881"/>
                </a:lnTo>
                <a:lnTo>
                  <a:pt x="2852867" y="95717"/>
                </a:lnTo>
                <a:lnTo>
                  <a:pt x="2901358" y="109415"/>
                </a:lnTo>
                <a:lnTo>
                  <a:pt x="2949273" y="123961"/>
                </a:lnTo>
                <a:lnTo>
                  <a:pt x="2996596" y="139344"/>
                </a:lnTo>
                <a:lnTo>
                  <a:pt x="3043311" y="155551"/>
                </a:lnTo>
                <a:lnTo>
                  <a:pt x="3089400" y="172568"/>
                </a:lnTo>
                <a:lnTo>
                  <a:pt x="3134847" y="190386"/>
                </a:lnTo>
                <a:lnTo>
                  <a:pt x="3179636" y="208989"/>
                </a:lnTo>
                <a:lnTo>
                  <a:pt x="3223749" y="228367"/>
                </a:lnTo>
                <a:lnTo>
                  <a:pt x="3267171" y="248507"/>
                </a:lnTo>
                <a:lnTo>
                  <a:pt x="3309883" y="269397"/>
                </a:lnTo>
                <a:lnTo>
                  <a:pt x="3351871" y="291024"/>
                </a:lnTo>
                <a:lnTo>
                  <a:pt x="3393116" y="313375"/>
                </a:lnTo>
                <a:lnTo>
                  <a:pt x="3433603" y="336439"/>
                </a:lnTo>
                <a:lnTo>
                  <a:pt x="3473314" y="360203"/>
                </a:lnTo>
                <a:lnTo>
                  <a:pt x="3512233" y="384654"/>
                </a:lnTo>
                <a:lnTo>
                  <a:pt x="3550343" y="409781"/>
                </a:lnTo>
                <a:lnTo>
                  <a:pt x="3587629" y="435570"/>
                </a:lnTo>
                <a:lnTo>
                  <a:pt x="3624071" y="462010"/>
                </a:lnTo>
                <a:lnTo>
                  <a:pt x="3659656" y="489087"/>
                </a:lnTo>
                <a:lnTo>
                  <a:pt x="3694365" y="516791"/>
                </a:lnTo>
                <a:lnTo>
                  <a:pt x="3728181" y="545107"/>
                </a:lnTo>
                <a:lnTo>
                  <a:pt x="3761089" y="574025"/>
                </a:lnTo>
                <a:lnTo>
                  <a:pt x="3793072" y="603530"/>
                </a:lnTo>
                <a:lnTo>
                  <a:pt x="3824112" y="633612"/>
                </a:lnTo>
                <a:lnTo>
                  <a:pt x="3854194" y="664258"/>
                </a:lnTo>
                <a:lnTo>
                  <a:pt x="3883300" y="695455"/>
                </a:lnTo>
                <a:lnTo>
                  <a:pt x="3911414" y="727190"/>
                </a:lnTo>
                <a:lnTo>
                  <a:pt x="3938520" y="759453"/>
                </a:lnTo>
                <a:lnTo>
                  <a:pt x="3964600" y="792229"/>
                </a:lnTo>
                <a:lnTo>
                  <a:pt x="3989637" y="825507"/>
                </a:lnTo>
                <a:lnTo>
                  <a:pt x="4013616" y="859274"/>
                </a:lnTo>
                <a:lnTo>
                  <a:pt x="4036520" y="893518"/>
                </a:lnTo>
                <a:lnTo>
                  <a:pt x="4058331" y="928227"/>
                </a:lnTo>
                <a:lnTo>
                  <a:pt x="4079033" y="963388"/>
                </a:lnTo>
                <a:lnTo>
                  <a:pt x="4098610" y="998988"/>
                </a:lnTo>
                <a:lnTo>
                  <a:pt x="4117045" y="1035016"/>
                </a:lnTo>
                <a:lnTo>
                  <a:pt x="4134320" y="1071459"/>
                </a:lnTo>
                <a:lnTo>
                  <a:pt x="4150421" y="1108305"/>
                </a:lnTo>
                <a:lnTo>
                  <a:pt x="4165329" y="1145540"/>
                </a:lnTo>
                <a:lnTo>
                  <a:pt x="4179028" y="1183154"/>
                </a:lnTo>
                <a:lnTo>
                  <a:pt x="4191502" y="1221132"/>
                </a:lnTo>
                <a:lnTo>
                  <a:pt x="4202733" y="1259464"/>
                </a:lnTo>
                <a:lnTo>
                  <a:pt x="4212706" y="1298137"/>
                </a:lnTo>
                <a:lnTo>
                  <a:pt x="4221403" y="1337137"/>
                </a:lnTo>
                <a:lnTo>
                  <a:pt x="4228807" y="1376454"/>
                </a:lnTo>
                <a:lnTo>
                  <a:pt x="4234903" y="1416074"/>
                </a:lnTo>
                <a:lnTo>
                  <a:pt x="4239673" y="1455984"/>
                </a:lnTo>
                <a:lnTo>
                  <a:pt x="4243101" y="1496174"/>
                </a:lnTo>
                <a:lnTo>
                  <a:pt x="4245170" y="1536630"/>
                </a:lnTo>
                <a:lnTo>
                  <a:pt x="4245864" y="1577340"/>
                </a:lnTo>
                <a:lnTo>
                  <a:pt x="4245170" y="1618051"/>
                </a:lnTo>
                <a:lnTo>
                  <a:pt x="4243101" y="1658509"/>
                </a:lnTo>
                <a:lnTo>
                  <a:pt x="4239673" y="1698701"/>
                </a:lnTo>
                <a:lnTo>
                  <a:pt x="4234903" y="1738614"/>
                </a:lnTo>
                <a:lnTo>
                  <a:pt x="4228807" y="1778235"/>
                </a:lnTo>
                <a:lnTo>
                  <a:pt x="4221403" y="1817554"/>
                </a:lnTo>
                <a:lnTo>
                  <a:pt x="4212706" y="1856556"/>
                </a:lnTo>
                <a:lnTo>
                  <a:pt x="4202733" y="1895229"/>
                </a:lnTo>
                <a:lnTo>
                  <a:pt x="4191502" y="1933562"/>
                </a:lnTo>
                <a:lnTo>
                  <a:pt x="4179028" y="1971542"/>
                </a:lnTo>
                <a:lnTo>
                  <a:pt x="4165329" y="2009157"/>
                </a:lnTo>
                <a:lnTo>
                  <a:pt x="4150421" y="2046393"/>
                </a:lnTo>
                <a:lnTo>
                  <a:pt x="4134320" y="2083240"/>
                </a:lnTo>
                <a:lnTo>
                  <a:pt x="4117045" y="2119683"/>
                </a:lnTo>
                <a:lnTo>
                  <a:pt x="4098610" y="2155712"/>
                </a:lnTo>
                <a:lnTo>
                  <a:pt x="4079033" y="2191313"/>
                </a:lnTo>
                <a:lnTo>
                  <a:pt x="4058331" y="2226474"/>
                </a:lnTo>
                <a:lnTo>
                  <a:pt x="4036520" y="2261183"/>
                </a:lnTo>
                <a:lnTo>
                  <a:pt x="4013616" y="2295427"/>
                </a:lnTo>
                <a:lnTo>
                  <a:pt x="3989637" y="2329195"/>
                </a:lnTo>
                <a:lnTo>
                  <a:pt x="3964600" y="2362473"/>
                </a:lnTo>
                <a:lnTo>
                  <a:pt x="3938520" y="2395249"/>
                </a:lnTo>
                <a:lnTo>
                  <a:pt x="3911414" y="2427511"/>
                </a:lnTo>
                <a:lnTo>
                  <a:pt x="3883300" y="2459247"/>
                </a:lnTo>
                <a:lnTo>
                  <a:pt x="3854194" y="2490443"/>
                </a:lnTo>
                <a:lnTo>
                  <a:pt x="3824112" y="2521088"/>
                </a:lnTo>
                <a:lnTo>
                  <a:pt x="3793072" y="2551170"/>
                </a:lnTo>
                <a:lnTo>
                  <a:pt x="3761089" y="2580675"/>
                </a:lnTo>
                <a:lnTo>
                  <a:pt x="3728181" y="2609592"/>
                </a:lnTo>
                <a:lnTo>
                  <a:pt x="3694365" y="2637908"/>
                </a:lnTo>
                <a:lnTo>
                  <a:pt x="3659656" y="2665611"/>
                </a:lnTo>
                <a:lnTo>
                  <a:pt x="3624072" y="2692688"/>
                </a:lnTo>
                <a:lnTo>
                  <a:pt x="3587629" y="2719128"/>
                </a:lnTo>
                <a:lnTo>
                  <a:pt x="3550343" y="2744916"/>
                </a:lnTo>
                <a:lnTo>
                  <a:pt x="3512233" y="2770042"/>
                </a:lnTo>
                <a:lnTo>
                  <a:pt x="3473314" y="2794493"/>
                </a:lnTo>
                <a:lnTo>
                  <a:pt x="3433603" y="2818256"/>
                </a:lnTo>
                <a:lnTo>
                  <a:pt x="3393116" y="2841319"/>
                </a:lnTo>
                <a:lnTo>
                  <a:pt x="3351871" y="2863669"/>
                </a:lnTo>
                <a:lnTo>
                  <a:pt x="3309883" y="2885295"/>
                </a:lnTo>
                <a:lnTo>
                  <a:pt x="3267171" y="2906184"/>
                </a:lnTo>
                <a:lnTo>
                  <a:pt x="3223749" y="2926323"/>
                </a:lnTo>
                <a:lnTo>
                  <a:pt x="3179636" y="2945701"/>
                </a:lnTo>
                <a:lnTo>
                  <a:pt x="3134847" y="2964304"/>
                </a:lnTo>
                <a:lnTo>
                  <a:pt x="3089400" y="2982120"/>
                </a:lnTo>
                <a:lnTo>
                  <a:pt x="3043311" y="2999137"/>
                </a:lnTo>
                <a:lnTo>
                  <a:pt x="2996596" y="3015343"/>
                </a:lnTo>
                <a:lnTo>
                  <a:pt x="2949273" y="3030725"/>
                </a:lnTo>
                <a:lnTo>
                  <a:pt x="2901358" y="3045270"/>
                </a:lnTo>
                <a:lnTo>
                  <a:pt x="2852867" y="3058967"/>
                </a:lnTo>
                <a:lnTo>
                  <a:pt x="2803818" y="3071803"/>
                </a:lnTo>
                <a:lnTo>
                  <a:pt x="2754227" y="3083766"/>
                </a:lnTo>
                <a:lnTo>
                  <a:pt x="2704111" y="3094842"/>
                </a:lnTo>
                <a:lnTo>
                  <a:pt x="2653486" y="3105021"/>
                </a:lnTo>
                <a:lnTo>
                  <a:pt x="2602369" y="3114289"/>
                </a:lnTo>
                <a:lnTo>
                  <a:pt x="2550777" y="3122634"/>
                </a:lnTo>
                <a:lnTo>
                  <a:pt x="2498726" y="3130043"/>
                </a:lnTo>
                <a:lnTo>
                  <a:pt x="2446233" y="3136505"/>
                </a:lnTo>
                <a:lnTo>
                  <a:pt x="2393316" y="3142007"/>
                </a:lnTo>
                <a:lnTo>
                  <a:pt x="2339989" y="3146536"/>
                </a:lnTo>
                <a:lnTo>
                  <a:pt x="2286271" y="3150080"/>
                </a:lnTo>
                <a:lnTo>
                  <a:pt x="2232177" y="3152627"/>
                </a:lnTo>
                <a:lnTo>
                  <a:pt x="2177725" y="3154164"/>
                </a:lnTo>
                <a:lnTo>
                  <a:pt x="2122932" y="3154680"/>
                </a:lnTo>
                <a:lnTo>
                  <a:pt x="2068138" y="3154164"/>
                </a:lnTo>
                <a:lnTo>
                  <a:pt x="2013686" y="3152627"/>
                </a:lnTo>
                <a:lnTo>
                  <a:pt x="1959592" y="3150080"/>
                </a:lnTo>
                <a:lnTo>
                  <a:pt x="1905874" y="3146536"/>
                </a:lnTo>
                <a:lnTo>
                  <a:pt x="1852547" y="3142007"/>
                </a:lnTo>
                <a:lnTo>
                  <a:pt x="1799630" y="3136505"/>
                </a:lnTo>
                <a:lnTo>
                  <a:pt x="1747137" y="3130043"/>
                </a:lnTo>
                <a:lnTo>
                  <a:pt x="1695086" y="3122634"/>
                </a:lnTo>
                <a:lnTo>
                  <a:pt x="1643494" y="3114289"/>
                </a:lnTo>
                <a:lnTo>
                  <a:pt x="1592377" y="3105021"/>
                </a:lnTo>
                <a:lnTo>
                  <a:pt x="1541752" y="3094842"/>
                </a:lnTo>
                <a:lnTo>
                  <a:pt x="1491636" y="3083766"/>
                </a:lnTo>
                <a:lnTo>
                  <a:pt x="1442045" y="3071803"/>
                </a:lnTo>
                <a:lnTo>
                  <a:pt x="1392996" y="3058967"/>
                </a:lnTo>
                <a:lnTo>
                  <a:pt x="1344505" y="3045270"/>
                </a:lnTo>
                <a:lnTo>
                  <a:pt x="1296590" y="3030725"/>
                </a:lnTo>
                <a:lnTo>
                  <a:pt x="1249267" y="3015343"/>
                </a:lnTo>
                <a:lnTo>
                  <a:pt x="1202552" y="2999137"/>
                </a:lnTo>
                <a:lnTo>
                  <a:pt x="1156463" y="2982120"/>
                </a:lnTo>
                <a:lnTo>
                  <a:pt x="1111016" y="2964304"/>
                </a:lnTo>
                <a:lnTo>
                  <a:pt x="1066227" y="2945701"/>
                </a:lnTo>
                <a:lnTo>
                  <a:pt x="1022114" y="2926323"/>
                </a:lnTo>
                <a:lnTo>
                  <a:pt x="978692" y="2906184"/>
                </a:lnTo>
                <a:lnTo>
                  <a:pt x="935980" y="2885295"/>
                </a:lnTo>
                <a:lnTo>
                  <a:pt x="893992" y="2863669"/>
                </a:lnTo>
                <a:lnTo>
                  <a:pt x="852747" y="2841319"/>
                </a:lnTo>
                <a:lnTo>
                  <a:pt x="812260" y="2818256"/>
                </a:lnTo>
                <a:lnTo>
                  <a:pt x="772549" y="2794493"/>
                </a:lnTo>
                <a:lnTo>
                  <a:pt x="733630" y="2770042"/>
                </a:lnTo>
                <a:lnTo>
                  <a:pt x="695520" y="2744916"/>
                </a:lnTo>
                <a:lnTo>
                  <a:pt x="658234" y="2719128"/>
                </a:lnTo>
                <a:lnTo>
                  <a:pt x="621792" y="2692688"/>
                </a:lnTo>
                <a:lnTo>
                  <a:pt x="586207" y="2665611"/>
                </a:lnTo>
                <a:lnTo>
                  <a:pt x="551498" y="2637908"/>
                </a:lnTo>
                <a:lnTo>
                  <a:pt x="517682" y="2609592"/>
                </a:lnTo>
                <a:lnTo>
                  <a:pt x="484774" y="2580675"/>
                </a:lnTo>
                <a:lnTo>
                  <a:pt x="452791" y="2551170"/>
                </a:lnTo>
                <a:lnTo>
                  <a:pt x="421751" y="2521088"/>
                </a:lnTo>
                <a:lnTo>
                  <a:pt x="391669" y="2490443"/>
                </a:lnTo>
                <a:lnTo>
                  <a:pt x="362563" y="2459247"/>
                </a:lnTo>
                <a:lnTo>
                  <a:pt x="334449" y="2427511"/>
                </a:lnTo>
                <a:lnTo>
                  <a:pt x="307343" y="2395249"/>
                </a:lnTo>
                <a:lnTo>
                  <a:pt x="281263" y="2362473"/>
                </a:lnTo>
                <a:lnTo>
                  <a:pt x="256226" y="2329195"/>
                </a:lnTo>
                <a:lnTo>
                  <a:pt x="232247" y="2295427"/>
                </a:lnTo>
                <a:lnTo>
                  <a:pt x="209343" y="2261183"/>
                </a:lnTo>
                <a:lnTo>
                  <a:pt x="187532" y="2226474"/>
                </a:lnTo>
                <a:lnTo>
                  <a:pt x="166830" y="2191313"/>
                </a:lnTo>
                <a:lnTo>
                  <a:pt x="147253" y="2155712"/>
                </a:lnTo>
                <a:lnTo>
                  <a:pt x="128818" y="2119683"/>
                </a:lnTo>
                <a:lnTo>
                  <a:pt x="111543" y="2083240"/>
                </a:lnTo>
                <a:lnTo>
                  <a:pt x="95442" y="2046393"/>
                </a:lnTo>
                <a:lnTo>
                  <a:pt x="80534" y="2009157"/>
                </a:lnTo>
                <a:lnTo>
                  <a:pt x="66835" y="1971542"/>
                </a:lnTo>
                <a:lnTo>
                  <a:pt x="54361" y="1933562"/>
                </a:lnTo>
                <a:lnTo>
                  <a:pt x="43130" y="1895229"/>
                </a:lnTo>
                <a:lnTo>
                  <a:pt x="33157" y="1856556"/>
                </a:lnTo>
                <a:lnTo>
                  <a:pt x="24460" y="1817554"/>
                </a:lnTo>
                <a:lnTo>
                  <a:pt x="17056" y="1778235"/>
                </a:lnTo>
                <a:lnTo>
                  <a:pt x="10960" y="1738614"/>
                </a:lnTo>
                <a:lnTo>
                  <a:pt x="6190" y="1698701"/>
                </a:lnTo>
                <a:lnTo>
                  <a:pt x="2762" y="1658509"/>
                </a:lnTo>
                <a:lnTo>
                  <a:pt x="693" y="1618051"/>
                </a:lnTo>
                <a:lnTo>
                  <a:pt x="0" y="1577340"/>
                </a:lnTo>
                <a:close/>
              </a:path>
            </a:pathLst>
          </a:custGeom>
          <a:ln w="25908">
            <a:solidFill>
              <a:srgbClr val="FFFFFF"/>
            </a:solidFill>
          </a:ln>
        </p:spPr>
        <p:txBody>
          <a:bodyPr wrap="square" lIns="0" tIns="0" rIns="0" bIns="0" rtlCol="0"/>
          <a:lstStyle/>
          <a:p>
            <a:endParaRPr/>
          </a:p>
        </p:txBody>
      </p:sp>
      <p:sp>
        <p:nvSpPr>
          <p:cNvPr id="18" name="object 18"/>
          <p:cNvSpPr txBox="1"/>
          <p:nvPr/>
        </p:nvSpPr>
        <p:spPr>
          <a:xfrm>
            <a:off x="4418838" y="3904234"/>
            <a:ext cx="2871470" cy="2227580"/>
          </a:xfrm>
          <a:prstGeom prst="rect">
            <a:avLst/>
          </a:prstGeom>
        </p:spPr>
        <p:txBody>
          <a:bodyPr vert="horz" wrap="square" lIns="0" tIns="124460" rIns="0" bIns="0" rtlCol="0">
            <a:spAutoFit/>
          </a:bodyPr>
          <a:lstStyle/>
          <a:p>
            <a:pPr marL="12065" marR="5080" indent="-2540" algn="ctr">
              <a:lnSpc>
                <a:spcPct val="86200"/>
              </a:lnSpc>
              <a:spcBef>
                <a:spcPts val="980"/>
              </a:spcBef>
            </a:pPr>
            <a:r>
              <a:rPr sz="5300" b="1" dirty="0">
                <a:solidFill>
                  <a:srgbClr val="FFFFFF"/>
                </a:solidFill>
                <a:latin typeface="Arial"/>
                <a:cs typeface="Arial"/>
              </a:rPr>
              <a:t>“District  Health  Missio</a:t>
            </a:r>
            <a:r>
              <a:rPr sz="5300" b="1" spc="10" dirty="0">
                <a:solidFill>
                  <a:srgbClr val="FFFFFF"/>
                </a:solidFill>
                <a:latin typeface="Arial"/>
                <a:cs typeface="Arial"/>
              </a:rPr>
              <a:t>n</a:t>
            </a:r>
            <a:r>
              <a:rPr sz="5300" b="1" dirty="0">
                <a:solidFill>
                  <a:srgbClr val="FFFFFF"/>
                </a:solidFill>
                <a:latin typeface="Arial"/>
                <a:cs typeface="Arial"/>
              </a:rPr>
              <a:t>”</a:t>
            </a:r>
            <a:endParaRPr sz="53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0" y="609600"/>
            <a:ext cx="9144000" cy="998350"/>
          </a:xfrm>
          <a:prstGeom prst="rect">
            <a:avLst/>
          </a:prstGeom>
        </p:spPr>
        <p:txBody>
          <a:bodyPr vert="horz" wrap="square" lIns="0" tIns="13335" rIns="0" bIns="0" rtlCol="0">
            <a:spAutoFit/>
          </a:bodyPr>
          <a:lstStyle/>
          <a:p>
            <a:pPr marL="12700" marR="5080" algn="ctr">
              <a:lnSpc>
                <a:spcPct val="100000"/>
              </a:lnSpc>
              <a:spcBef>
                <a:spcPts val="105"/>
              </a:spcBef>
            </a:pPr>
            <a:r>
              <a:rPr lang="en-US" sz="3200" dirty="0">
                <a:solidFill>
                  <a:schemeClr val="tx1"/>
                </a:solidFill>
              </a:rPr>
              <a:t>COMPONENT (F): CONVERGING SANITATION  AND HYGIENE UNDER NRHM</a:t>
            </a: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32</a:t>
            </a:fld>
            <a:endParaRPr spc="-5" dirty="0"/>
          </a:p>
        </p:txBody>
      </p:sp>
      <p:sp>
        <p:nvSpPr>
          <p:cNvPr id="6" name="object 6"/>
          <p:cNvSpPr txBox="1"/>
          <p:nvPr/>
        </p:nvSpPr>
        <p:spPr>
          <a:xfrm>
            <a:off x="228600" y="1816244"/>
            <a:ext cx="6464300" cy="3136756"/>
          </a:xfrm>
          <a:prstGeom prst="rect">
            <a:avLst/>
          </a:prstGeom>
        </p:spPr>
        <p:txBody>
          <a:bodyPr vert="horz" wrap="square" lIns="0" tIns="12700" rIns="0" bIns="0" rtlCol="0">
            <a:spAutoFit/>
          </a:bodyPr>
          <a:lstStyle/>
          <a:p>
            <a:pPr marL="355600" marR="5080" indent="-342900" algn="just">
              <a:lnSpc>
                <a:spcPct val="100000"/>
              </a:lnSpc>
              <a:spcBef>
                <a:spcPts val="100"/>
              </a:spcBef>
              <a:buClr>
                <a:srgbClr val="EFA12D"/>
              </a:buClr>
              <a:buSzPct val="68750"/>
              <a:buFont typeface="Wingdings"/>
              <a:buChar char=""/>
              <a:tabLst>
                <a:tab pos="354965" algn="l"/>
                <a:tab pos="355600" algn="l"/>
              </a:tabLst>
            </a:pPr>
            <a:r>
              <a:rPr sz="2400" b="1" spc="-40" dirty="0">
                <a:solidFill>
                  <a:srgbClr val="4E3A2F"/>
                </a:solidFill>
                <a:latin typeface="Arial"/>
                <a:cs typeface="Arial"/>
              </a:rPr>
              <a:t>Total </a:t>
            </a:r>
            <a:r>
              <a:rPr sz="2400" b="1" dirty="0">
                <a:solidFill>
                  <a:srgbClr val="4E3A2F"/>
                </a:solidFill>
                <a:latin typeface="Arial"/>
                <a:cs typeface="Arial"/>
              </a:rPr>
              <a:t>Sanitation Campaign </a:t>
            </a:r>
            <a:r>
              <a:rPr sz="2400" spc="-5" dirty="0">
                <a:solidFill>
                  <a:srgbClr val="4E3A2F"/>
                </a:solidFill>
                <a:latin typeface="Arial"/>
                <a:cs typeface="Arial"/>
              </a:rPr>
              <a:t>(TSC) is  </a:t>
            </a:r>
            <a:r>
              <a:rPr sz="2400" dirty="0">
                <a:solidFill>
                  <a:srgbClr val="4E3A2F"/>
                </a:solidFill>
                <a:latin typeface="Arial"/>
                <a:cs typeface="Arial"/>
              </a:rPr>
              <a:t>presently implemented </a:t>
            </a:r>
            <a:r>
              <a:rPr sz="2400" spc="-5" dirty="0">
                <a:solidFill>
                  <a:srgbClr val="4E3A2F"/>
                </a:solidFill>
                <a:latin typeface="Arial"/>
                <a:cs typeface="Arial"/>
              </a:rPr>
              <a:t>in 350 </a:t>
            </a:r>
            <a:r>
              <a:rPr sz="2400" dirty="0">
                <a:solidFill>
                  <a:srgbClr val="4E3A2F"/>
                </a:solidFill>
                <a:latin typeface="Arial"/>
                <a:cs typeface="Arial"/>
              </a:rPr>
              <a:t>districts, </a:t>
            </a:r>
            <a:r>
              <a:rPr sz="2400" spc="-5" dirty="0">
                <a:solidFill>
                  <a:srgbClr val="4E3A2F"/>
                </a:solidFill>
                <a:latin typeface="Arial"/>
                <a:cs typeface="Arial"/>
              </a:rPr>
              <a:t>and is  proposed </a:t>
            </a:r>
            <a:r>
              <a:rPr sz="2400" dirty="0">
                <a:solidFill>
                  <a:srgbClr val="4E3A2F"/>
                </a:solidFill>
                <a:latin typeface="Arial"/>
                <a:cs typeface="Arial"/>
              </a:rPr>
              <a:t>to </a:t>
            </a:r>
            <a:r>
              <a:rPr sz="2400" spc="-5" dirty="0">
                <a:solidFill>
                  <a:srgbClr val="4E3A2F"/>
                </a:solidFill>
                <a:latin typeface="Arial"/>
                <a:cs typeface="Arial"/>
              </a:rPr>
              <a:t>cover all </a:t>
            </a:r>
            <a:r>
              <a:rPr sz="2400" dirty="0">
                <a:solidFill>
                  <a:srgbClr val="4E3A2F"/>
                </a:solidFill>
                <a:latin typeface="Arial"/>
                <a:cs typeface="Arial"/>
              </a:rPr>
              <a:t>districts </a:t>
            </a:r>
            <a:r>
              <a:rPr sz="2400" spc="-5" dirty="0">
                <a:solidFill>
                  <a:srgbClr val="4E3A2F"/>
                </a:solidFill>
                <a:latin typeface="Arial"/>
                <a:cs typeface="Arial"/>
              </a:rPr>
              <a:t>in 10th</a:t>
            </a:r>
            <a:r>
              <a:rPr sz="2400" spc="95" dirty="0">
                <a:solidFill>
                  <a:srgbClr val="4E3A2F"/>
                </a:solidFill>
                <a:latin typeface="Arial"/>
                <a:cs typeface="Arial"/>
              </a:rPr>
              <a:t> </a:t>
            </a:r>
            <a:r>
              <a:rPr sz="2400" spc="-5" dirty="0">
                <a:solidFill>
                  <a:srgbClr val="4E3A2F"/>
                </a:solidFill>
                <a:latin typeface="Arial"/>
                <a:cs typeface="Arial"/>
              </a:rPr>
              <a:t>Plan.</a:t>
            </a:r>
            <a:endParaRPr sz="2400">
              <a:latin typeface="Arial"/>
              <a:cs typeface="Arial"/>
            </a:endParaRPr>
          </a:p>
          <a:p>
            <a:pPr algn="just">
              <a:lnSpc>
                <a:spcPct val="100000"/>
              </a:lnSpc>
              <a:spcBef>
                <a:spcPts val="10"/>
              </a:spcBef>
              <a:buClr>
                <a:srgbClr val="EFA12D"/>
              </a:buClr>
              <a:buFont typeface="Wingdings"/>
              <a:buChar char=""/>
            </a:pPr>
            <a:endParaRPr sz="3500">
              <a:latin typeface="Times New Roman"/>
              <a:cs typeface="Times New Roman"/>
            </a:endParaRPr>
          </a:p>
          <a:p>
            <a:pPr marL="355600" marR="360680" indent="-342900" algn="just">
              <a:lnSpc>
                <a:spcPct val="100000"/>
              </a:lnSpc>
              <a:buClr>
                <a:srgbClr val="EFA12D"/>
              </a:buClr>
              <a:buSzPct val="68750"/>
              <a:buFont typeface="Wingdings"/>
              <a:buChar char=""/>
              <a:tabLst>
                <a:tab pos="354965" algn="l"/>
                <a:tab pos="355600" algn="l"/>
              </a:tabLst>
            </a:pPr>
            <a:r>
              <a:rPr sz="2400" dirty="0">
                <a:solidFill>
                  <a:srgbClr val="4E3A2F"/>
                </a:solidFill>
                <a:latin typeface="Arial"/>
                <a:cs typeface="Arial"/>
              </a:rPr>
              <a:t>Components of TSC include rural sanitary  marts, </a:t>
            </a:r>
            <a:r>
              <a:rPr sz="2400" spc="-5" dirty="0">
                <a:solidFill>
                  <a:srgbClr val="4E3A2F"/>
                </a:solidFill>
                <a:latin typeface="Arial"/>
                <a:cs typeface="Arial"/>
              </a:rPr>
              <a:t>individual household </a:t>
            </a:r>
            <a:r>
              <a:rPr sz="2400" dirty="0">
                <a:solidFill>
                  <a:srgbClr val="4E3A2F"/>
                </a:solidFill>
                <a:latin typeface="Arial"/>
                <a:cs typeface="Arial"/>
              </a:rPr>
              <a:t>toilets, women  sanitary </a:t>
            </a:r>
            <a:r>
              <a:rPr sz="2400" spc="-5" dirty="0">
                <a:solidFill>
                  <a:srgbClr val="4E3A2F"/>
                </a:solidFill>
                <a:latin typeface="Arial"/>
                <a:cs typeface="Arial"/>
              </a:rPr>
              <a:t>complex, and School </a:t>
            </a:r>
            <a:r>
              <a:rPr sz="2400" dirty="0">
                <a:solidFill>
                  <a:srgbClr val="4E3A2F"/>
                </a:solidFill>
                <a:latin typeface="Arial"/>
                <a:cs typeface="Arial"/>
              </a:rPr>
              <a:t>Sanitation  Programme</a:t>
            </a:r>
            <a:endParaRPr sz="2400">
              <a:latin typeface="Arial"/>
              <a:cs typeface="Arial"/>
            </a:endParaRPr>
          </a:p>
        </p:txBody>
      </p:sp>
      <p:sp>
        <p:nvSpPr>
          <p:cNvPr id="7" name="object 7"/>
          <p:cNvSpPr/>
          <p:nvPr/>
        </p:nvSpPr>
        <p:spPr>
          <a:xfrm>
            <a:off x="6228588" y="4381500"/>
            <a:ext cx="2915412" cy="24765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0" y="609600"/>
            <a:ext cx="9144000" cy="997709"/>
          </a:xfrm>
          <a:prstGeom prst="rect">
            <a:avLst/>
          </a:prstGeom>
        </p:spPr>
        <p:txBody>
          <a:bodyPr vert="horz" wrap="square" lIns="0" tIns="12700" rIns="0" bIns="0" rtlCol="0">
            <a:spAutoFit/>
          </a:bodyPr>
          <a:lstStyle/>
          <a:p>
            <a:pPr marL="12700" marR="5080" algn="ctr">
              <a:lnSpc>
                <a:spcPct val="100000"/>
              </a:lnSpc>
              <a:spcBef>
                <a:spcPts val="100"/>
              </a:spcBef>
            </a:pPr>
            <a:r>
              <a:rPr lang="en-US" sz="3200" dirty="0">
                <a:solidFill>
                  <a:schemeClr val="tx1"/>
                </a:solidFill>
              </a:rPr>
              <a:t>COMPONENT (G): STRENGTHENING DISEASE  CONTROL PROGRAMMES</a:t>
            </a:r>
          </a:p>
        </p:txBody>
      </p:sp>
      <p:sp>
        <p:nvSpPr>
          <p:cNvPr id="7" name="object 7"/>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33</a:t>
            </a:fld>
            <a:endParaRPr spc="-5" dirty="0"/>
          </a:p>
        </p:txBody>
      </p:sp>
      <p:sp>
        <p:nvSpPr>
          <p:cNvPr id="5" name="object 5"/>
          <p:cNvSpPr/>
          <p:nvPr/>
        </p:nvSpPr>
        <p:spPr>
          <a:xfrm>
            <a:off x="228600" y="2348483"/>
            <a:ext cx="4703064" cy="382371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076444" y="2348483"/>
            <a:ext cx="3816096" cy="381609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34</a:t>
            </a:fld>
            <a:endParaRPr spc="-5" dirty="0"/>
          </a:p>
        </p:txBody>
      </p:sp>
      <p:sp>
        <p:nvSpPr>
          <p:cNvPr id="5" name="object 5"/>
          <p:cNvSpPr txBox="1"/>
          <p:nvPr/>
        </p:nvSpPr>
        <p:spPr>
          <a:xfrm>
            <a:off x="457200" y="1981200"/>
            <a:ext cx="8305800" cy="2597506"/>
          </a:xfrm>
          <a:prstGeom prst="rect">
            <a:avLst/>
          </a:prstGeom>
        </p:spPr>
        <p:txBody>
          <a:bodyPr vert="horz" wrap="square" lIns="0" tIns="12065" rIns="0" bIns="0" rtlCol="0">
            <a:spAutoFit/>
          </a:bodyPr>
          <a:lstStyle/>
          <a:p>
            <a:pPr marL="355600" marR="5080" indent="-342900" algn="just">
              <a:lnSpc>
                <a:spcPct val="100000"/>
              </a:lnSpc>
              <a:spcBef>
                <a:spcPts val="95"/>
              </a:spcBef>
              <a:buClr>
                <a:srgbClr val="EFA12D"/>
              </a:buClr>
              <a:buSzPct val="69642"/>
              <a:buFont typeface="Wingdings"/>
              <a:buChar char=""/>
              <a:tabLst>
                <a:tab pos="354965" algn="l"/>
                <a:tab pos="355600" algn="l"/>
              </a:tabLst>
            </a:pPr>
            <a:r>
              <a:rPr sz="2400" b="1" dirty="0">
                <a:solidFill>
                  <a:srgbClr val="4E3A2F"/>
                </a:solidFill>
                <a:latin typeface="Arial"/>
                <a:cs typeface="Arial"/>
              </a:rPr>
              <a:t>Disease surveillance </a:t>
            </a:r>
            <a:r>
              <a:rPr sz="2400" b="1" spc="-5" dirty="0">
                <a:solidFill>
                  <a:srgbClr val="4E3A2F"/>
                </a:solidFill>
                <a:latin typeface="Arial"/>
                <a:cs typeface="Arial"/>
              </a:rPr>
              <a:t>system </a:t>
            </a:r>
            <a:r>
              <a:rPr sz="2400" spc="-5" dirty="0">
                <a:solidFill>
                  <a:srgbClr val="4E3A2F"/>
                </a:solidFill>
                <a:latin typeface="Arial"/>
                <a:cs typeface="Arial"/>
              </a:rPr>
              <a:t>at village </a:t>
            </a:r>
            <a:r>
              <a:rPr sz="2400" dirty="0">
                <a:solidFill>
                  <a:srgbClr val="4E3A2F"/>
                </a:solidFill>
                <a:latin typeface="Arial"/>
                <a:cs typeface="Arial"/>
              </a:rPr>
              <a:t>level  </a:t>
            </a:r>
            <a:r>
              <a:rPr sz="2400" spc="-5" dirty="0">
                <a:solidFill>
                  <a:srgbClr val="4E3A2F"/>
                </a:solidFill>
                <a:latin typeface="Arial"/>
                <a:cs typeface="Arial"/>
              </a:rPr>
              <a:t>would be</a:t>
            </a:r>
            <a:r>
              <a:rPr sz="2400" spc="30" dirty="0">
                <a:solidFill>
                  <a:srgbClr val="4E3A2F"/>
                </a:solidFill>
                <a:latin typeface="Arial"/>
                <a:cs typeface="Arial"/>
              </a:rPr>
              <a:t> </a:t>
            </a:r>
            <a:r>
              <a:rPr sz="2400" dirty="0">
                <a:solidFill>
                  <a:srgbClr val="4E3A2F"/>
                </a:solidFill>
                <a:latin typeface="Arial"/>
                <a:cs typeface="Arial"/>
              </a:rPr>
              <a:t>strengthened.</a:t>
            </a:r>
            <a:endParaRPr sz="2400">
              <a:latin typeface="Arial"/>
              <a:cs typeface="Arial"/>
            </a:endParaRPr>
          </a:p>
          <a:p>
            <a:pPr algn="just">
              <a:lnSpc>
                <a:spcPct val="100000"/>
              </a:lnSpc>
              <a:spcBef>
                <a:spcPts val="45"/>
              </a:spcBef>
              <a:buClr>
                <a:srgbClr val="EFA12D"/>
              </a:buClr>
            </a:pPr>
            <a:endParaRPr sz="2400">
              <a:latin typeface="Times New Roman"/>
              <a:cs typeface="Times New Roman"/>
            </a:endParaRPr>
          </a:p>
          <a:p>
            <a:pPr marL="355600" marR="572135" indent="-342900" algn="just">
              <a:lnSpc>
                <a:spcPct val="100000"/>
              </a:lnSpc>
              <a:spcBef>
                <a:spcPts val="5"/>
              </a:spcBef>
              <a:buClr>
                <a:srgbClr val="EFA12D"/>
              </a:buClr>
              <a:buSzPct val="69642"/>
              <a:buFont typeface="Wingdings"/>
              <a:buChar char=""/>
              <a:tabLst>
                <a:tab pos="354965" algn="l"/>
                <a:tab pos="355600" algn="l"/>
              </a:tabLst>
            </a:pPr>
            <a:r>
              <a:rPr sz="2400" b="1" spc="-5" dirty="0">
                <a:solidFill>
                  <a:srgbClr val="4E3A2F"/>
                </a:solidFill>
                <a:latin typeface="Arial"/>
                <a:cs typeface="Arial"/>
              </a:rPr>
              <a:t>Supply of generic drugs </a:t>
            </a:r>
            <a:r>
              <a:rPr sz="2400" dirty="0">
                <a:solidFill>
                  <a:srgbClr val="4E3A2F"/>
                </a:solidFill>
                <a:latin typeface="Arial"/>
                <a:cs typeface="Arial"/>
              </a:rPr>
              <a:t>(both </a:t>
            </a:r>
            <a:r>
              <a:rPr sz="2400" spc="-45" dirty="0">
                <a:solidFill>
                  <a:srgbClr val="4E3A2F"/>
                </a:solidFill>
                <a:latin typeface="Arial"/>
                <a:cs typeface="Arial"/>
              </a:rPr>
              <a:t>AYUSH</a:t>
            </a:r>
            <a:r>
              <a:rPr sz="2400" spc="-95" dirty="0">
                <a:solidFill>
                  <a:srgbClr val="4E3A2F"/>
                </a:solidFill>
                <a:latin typeface="Arial"/>
                <a:cs typeface="Arial"/>
              </a:rPr>
              <a:t> </a:t>
            </a:r>
            <a:r>
              <a:rPr sz="2400" spc="-5" dirty="0">
                <a:solidFill>
                  <a:srgbClr val="4E3A2F"/>
                </a:solidFill>
                <a:latin typeface="Arial"/>
                <a:cs typeface="Arial"/>
              </a:rPr>
              <a:t>&amp;  </a:t>
            </a:r>
            <a:r>
              <a:rPr sz="2400" dirty="0">
                <a:solidFill>
                  <a:srgbClr val="4E3A2F"/>
                </a:solidFill>
                <a:latin typeface="Arial"/>
                <a:cs typeface="Arial"/>
              </a:rPr>
              <a:t>Allopathic).</a:t>
            </a:r>
            <a:endParaRPr sz="2400">
              <a:latin typeface="Arial"/>
              <a:cs typeface="Arial"/>
            </a:endParaRPr>
          </a:p>
          <a:p>
            <a:pPr algn="just">
              <a:lnSpc>
                <a:spcPct val="100000"/>
              </a:lnSpc>
              <a:spcBef>
                <a:spcPts val="45"/>
              </a:spcBef>
              <a:buClr>
                <a:srgbClr val="EFA12D"/>
              </a:buClr>
            </a:pPr>
            <a:endParaRPr sz="2400">
              <a:latin typeface="Times New Roman"/>
              <a:cs typeface="Times New Roman"/>
            </a:endParaRPr>
          </a:p>
          <a:p>
            <a:pPr marL="355600" marR="13970" indent="-342900" algn="just">
              <a:lnSpc>
                <a:spcPct val="100000"/>
              </a:lnSpc>
              <a:buClr>
                <a:srgbClr val="EFA12D"/>
              </a:buClr>
              <a:buSzPct val="69642"/>
              <a:buFont typeface="Wingdings"/>
              <a:buChar char=""/>
              <a:tabLst>
                <a:tab pos="354965" algn="l"/>
                <a:tab pos="355600" algn="l"/>
              </a:tabLst>
            </a:pPr>
            <a:r>
              <a:rPr sz="2400" dirty="0">
                <a:solidFill>
                  <a:srgbClr val="4E3A2F"/>
                </a:solidFill>
                <a:latin typeface="Arial"/>
                <a:cs typeface="Arial"/>
              </a:rPr>
              <a:t>Provision </a:t>
            </a:r>
            <a:r>
              <a:rPr sz="2400" spc="-5" dirty="0">
                <a:solidFill>
                  <a:srgbClr val="4E3A2F"/>
                </a:solidFill>
                <a:latin typeface="Arial"/>
                <a:cs typeface="Arial"/>
              </a:rPr>
              <a:t>of a </a:t>
            </a:r>
            <a:r>
              <a:rPr sz="2400" b="1" spc="-5" dirty="0">
                <a:solidFill>
                  <a:srgbClr val="4E3A2F"/>
                </a:solidFill>
                <a:latin typeface="Arial"/>
                <a:cs typeface="Arial"/>
              </a:rPr>
              <a:t>mobile medical unit </a:t>
            </a:r>
            <a:r>
              <a:rPr sz="2400" spc="-5" dirty="0">
                <a:solidFill>
                  <a:srgbClr val="4E3A2F"/>
                </a:solidFill>
                <a:latin typeface="Arial"/>
                <a:cs typeface="Arial"/>
              </a:rPr>
              <a:t>at </a:t>
            </a:r>
            <a:r>
              <a:rPr sz="2400" dirty="0">
                <a:solidFill>
                  <a:srgbClr val="4E3A2F"/>
                </a:solidFill>
                <a:latin typeface="Arial"/>
                <a:cs typeface="Arial"/>
              </a:rPr>
              <a:t>District  level for improved Outreach</a:t>
            </a:r>
            <a:r>
              <a:rPr sz="2400" spc="40" dirty="0">
                <a:solidFill>
                  <a:srgbClr val="4E3A2F"/>
                </a:solidFill>
                <a:latin typeface="Arial"/>
                <a:cs typeface="Arial"/>
              </a:rPr>
              <a:t> </a:t>
            </a:r>
            <a:r>
              <a:rPr sz="2400" dirty="0">
                <a:solidFill>
                  <a:srgbClr val="4E3A2F"/>
                </a:solidFill>
                <a:latin typeface="Arial"/>
                <a:cs typeface="Arial"/>
              </a:rPr>
              <a:t>services.</a:t>
            </a:r>
            <a:endParaRPr sz="2400">
              <a:latin typeface="Arial"/>
              <a:cs typeface="Arial"/>
            </a:endParaRPr>
          </a:p>
        </p:txBody>
      </p:sp>
      <p:sp>
        <p:nvSpPr>
          <p:cNvPr id="8" name="object 4"/>
          <p:cNvSpPr txBox="1">
            <a:spLocks noGrp="1"/>
          </p:cNvSpPr>
          <p:nvPr>
            <p:ph type="title"/>
          </p:nvPr>
        </p:nvSpPr>
        <p:spPr>
          <a:xfrm>
            <a:off x="0" y="609600"/>
            <a:ext cx="9144000" cy="997709"/>
          </a:xfrm>
          <a:prstGeom prst="rect">
            <a:avLst/>
          </a:prstGeom>
        </p:spPr>
        <p:txBody>
          <a:bodyPr vert="horz" wrap="square" lIns="0" tIns="12700" rIns="0" bIns="0" rtlCol="0">
            <a:spAutoFit/>
          </a:bodyPr>
          <a:lstStyle/>
          <a:p>
            <a:pPr marL="12700" marR="5080" algn="ctr">
              <a:lnSpc>
                <a:spcPct val="100000"/>
              </a:lnSpc>
              <a:spcBef>
                <a:spcPts val="100"/>
              </a:spcBef>
            </a:pPr>
            <a:r>
              <a:rPr lang="en-US" sz="3200" dirty="0">
                <a:solidFill>
                  <a:schemeClr val="tx1"/>
                </a:solidFill>
              </a:rPr>
              <a:t>COMPONENT (G): STRENGTHENING DISEASE  CONTROL PROGRAMMES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0" y="457200"/>
            <a:ext cx="9144000" cy="1304844"/>
          </a:xfrm>
          <a:prstGeom prst="rect">
            <a:avLst/>
          </a:prstGeom>
        </p:spPr>
        <p:txBody>
          <a:bodyPr vert="horz" wrap="square" lIns="0" tIns="12065" rIns="0" bIns="0" rtlCol="0">
            <a:spAutoFit/>
          </a:bodyPr>
          <a:lstStyle/>
          <a:p>
            <a:pPr marL="12700" marR="5080" algn="ctr">
              <a:lnSpc>
                <a:spcPct val="100000"/>
              </a:lnSpc>
              <a:spcBef>
                <a:spcPts val="95"/>
              </a:spcBef>
            </a:pPr>
            <a:r>
              <a:rPr lang="en-US" sz="2800" dirty="0">
                <a:solidFill>
                  <a:schemeClr val="tx1"/>
                </a:solidFill>
              </a:rPr>
              <a:t>COMPONENT(H) PUBLIC-PRIVATE PARTNERSHIP FOR  PUBLIC HEALTH GOALS, INCLUDING REGULATION OF  PRIVATE SECTOR</a:t>
            </a:r>
          </a:p>
        </p:txBody>
      </p:sp>
      <p:sp>
        <p:nvSpPr>
          <p:cNvPr id="12" name="object 12"/>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35</a:t>
            </a:fld>
            <a:endParaRPr spc="-5" dirty="0"/>
          </a:p>
        </p:txBody>
      </p:sp>
      <p:sp>
        <p:nvSpPr>
          <p:cNvPr id="9" name="object 9"/>
          <p:cNvSpPr txBox="1"/>
          <p:nvPr/>
        </p:nvSpPr>
        <p:spPr>
          <a:xfrm>
            <a:off x="78739" y="2230323"/>
            <a:ext cx="6844030" cy="3245485"/>
          </a:xfrm>
          <a:prstGeom prst="rect">
            <a:avLst/>
          </a:prstGeom>
        </p:spPr>
        <p:txBody>
          <a:bodyPr vert="horz" wrap="square" lIns="0" tIns="12700" rIns="0" bIns="0" rtlCol="0">
            <a:spAutoFit/>
          </a:bodyPr>
          <a:lstStyle/>
          <a:p>
            <a:pPr marL="355600" indent="-342900">
              <a:lnSpc>
                <a:spcPct val="100000"/>
              </a:lnSpc>
              <a:spcBef>
                <a:spcPts val="100"/>
              </a:spcBef>
              <a:buClr>
                <a:srgbClr val="EFA12D"/>
              </a:buClr>
              <a:buSzPct val="68750"/>
              <a:buFont typeface="Wingdings"/>
              <a:buChar char=""/>
              <a:tabLst>
                <a:tab pos="354965" algn="l"/>
                <a:tab pos="355600" algn="l"/>
              </a:tabLst>
            </a:pPr>
            <a:r>
              <a:rPr sz="2400" spc="-5" dirty="0">
                <a:solidFill>
                  <a:srgbClr val="4E3A2F"/>
                </a:solidFill>
                <a:latin typeface="Arial"/>
                <a:cs typeface="Arial"/>
              </a:rPr>
              <a:t>75% </a:t>
            </a:r>
            <a:r>
              <a:rPr sz="2400" dirty="0">
                <a:solidFill>
                  <a:srgbClr val="4E3A2F"/>
                </a:solidFill>
                <a:latin typeface="Arial"/>
                <a:cs typeface="Arial"/>
              </a:rPr>
              <a:t>of </a:t>
            </a:r>
            <a:r>
              <a:rPr sz="2400" spc="-5" dirty="0">
                <a:solidFill>
                  <a:srgbClr val="4E3A2F"/>
                </a:solidFill>
                <a:latin typeface="Arial"/>
                <a:cs typeface="Arial"/>
              </a:rPr>
              <a:t>health services </a:t>
            </a:r>
            <a:r>
              <a:rPr sz="2400" dirty="0">
                <a:solidFill>
                  <a:srgbClr val="4E3A2F"/>
                </a:solidFill>
                <a:latin typeface="Arial"/>
                <a:cs typeface="Arial"/>
              </a:rPr>
              <a:t>are </a:t>
            </a:r>
            <a:r>
              <a:rPr sz="2400" spc="-5" dirty="0">
                <a:solidFill>
                  <a:srgbClr val="4E3A2F"/>
                </a:solidFill>
                <a:latin typeface="Arial"/>
                <a:cs typeface="Arial"/>
              </a:rPr>
              <a:t>provided </a:t>
            </a:r>
            <a:r>
              <a:rPr sz="2400" dirty="0">
                <a:solidFill>
                  <a:srgbClr val="4E3A2F"/>
                </a:solidFill>
                <a:latin typeface="Arial"/>
                <a:cs typeface="Arial"/>
              </a:rPr>
              <a:t>by</a:t>
            </a:r>
            <a:r>
              <a:rPr sz="2400" spc="40" dirty="0">
                <a:solidFill>
                  <a:srgbClr val="4E3A2F"/>
                </a:solidFill>
                <a:latin typeface="Arial"/>
                <a:cs typeface="Arial"/>
              </a:rPr>
              <a:t> </a:t>
            </a:r>
            <a:r>
              <a:rPr sz="2400" dirty="0">
                <a:solidFill>
                  <a:srgbClr val="4E3A2F"/>
                </a:solidFill>
                <a:latin typeface="Arial"/>
                <a:cs typeface="Arial"/>
              </a:rPr>
              <a:t>the</a:t>
            </a:r>
            <a:endParaRPr sz="2400">
              <a:latin typeface="Arial"/>
              <a:cs typeface="Arial"/>
            </a:endParaRPr>
          </a:p>
          <a:p>
            <a:pPr marL="355600">
              <a:lnSpc>
                <a:spcPct val="100000"/>
              </a:lnSpc>
              <a:spcBef>
                <a:spcPts val="5"/>
              </a:spcBef>
            </a:pPr>
            <a:r>
              <a:rPr sz="2400" spc="-5" dirty="0">
                <a:solidFill>
                  <a:srgbClr val="4E3A2F"/>
                </a:solidFill>
                <a:latin typeface="Arial"/>
                <a:cs typeface="Arial"/>
              </a:rPr>
              <a:t>private </a:t>
            </a:r>
            <a:r>
              <a:rPr sz="2400" spc="-20" dirty="0">
                <a:solidFill>
                  <a:srgbClr val="4E3A2F"/>
                </a:solidFill>
                <a:latin typeface="Arial"/>
                <a:cs typeface="Arial"/>
              </a:rPr>
              <a:t>sector.</a:t>
            </a:r>
            <a:endParaRPr sz="2400">
              <a:latin typeface="Arial"/>
              <a:cs typeface="Arial"/>
            </a:endParaRPr>
          </a:p>
          <a:p>
            <a:pPr>
              <a:lnSpc>
                <a:spcPct val="100000"/>
              </a:lnSpc>
              <a:spcBef>
                <a:spcPts val="5"/>
              </a:spcBef>
            </a:pPr>
            <a:endParaRPr sz="3500">
              <a:latin typeface="Times New Roman"/>
              <a:cs typeface="Times New Roman"/>
            </a:endParaRPr>
          </a:p>
          <a:p>
            <a:pPr marL="355600" marR="600075" indent="-342900">
              <a:lnSpc>
                <a:spcPct val="100000"/>
              </a:lnSpc>
              <a:buClr>
                <a:srgbClr val="EFA12D"/>
              </a:buClr>
              <a:buSzPct val="68750"/>
              <a:buFont typeface="Wingdings"/>
              <a:buChar char=""/>
              <a:tabLst>
                <a:tab pos="354965" algn="l"/>
                <a:tab pos="355600" algn="l"/>
              </a:tabLst>
            </a:pPr>
            <a:r>
              <a:rPr sz="2400" spc="-5" dirty="0">
                <a:solidFill>
                  <a:srgbClr val="4E3A2F"/>
                </a:solidFill>
                <a:latin typeface="Arial"/>
                <a:cs typeface="Arial"/>
              </a:rPr>
              <a:t>Identifying </a:t>
            </a:r>
            <a:r>
              <a:rPr sz="2400" b="1" spc="-5" dirty="0">
                <a:solidFill>
                  <a:srgbClr val="4E3A2F"/>
                </a:solidFill>
                <a:latin typeface="Arial"/>
                <a:cs typeface="Arial"/>
              </a:rPr>
              <a:t>areas </a:t>
            </a:r>
            <a:r>
              <a:rPr sz="2400" b="1" dirty="0">
                <a:solidFill>
                  <a:srgbClr val="4E3A2F"/>
                </a:solidFill>
                <a:latin typeface="Arial"/>
                <a:cs typeface="Arial"/>
              </a:rPr>
              <a:t>of </a:t>
            </a:r>
            <a:r>
              <a:rPr sz="2400" b="1" spc="-5" dirty="0">
                <a:solidFill>
                  <a:srgbClr val="4E3A2F"/>
                </a:solidFill>
                <a:latin typeface="Arial"/>
                <a:cs typeface="Arial"/>
              </a:rPr>
              <a:t>partnership</a:t>
            </a:r>
            <a:r>
              <a:rPr sz="2400" spc="-5" dirty="0">
                <a:solidFill>
                  <a:srgbClr val="4E3A2F"/>
                </a:solidFill>
                <a:latin typeface="Arial"/>
                <a:cs typeface="Arial"/>
              </a:rPr>
              <a:t>, which are  need based, </a:t>
            </a:r>
            <a:r>
              <a:rPr sz="2400" dirty="0">
                <a:solidFill>
                  <a:srgbClr val="4E3A2F"/>
                </a:solidFill>
                <a:latin typeface="Arial"/>
                <a:cs typeface="Arial"/>
              </a:rPr>
              <a:t>thematic </a:t>
            </a:r>
            <a:r>
              <a:rPr sz="2400" spc="-5" dirty="0">
                <a:solidFill>
                  <a:srgbClr val="4E3A2F"/>
                </a:solidFill>
                <a:latin typeface="Arial"/>
                <a:cs typeface="Arial"/>
              </a:rPr>
              <a:t>and</a:t>
            </a:r>
            <a:r>
              <a:rPr sz="2400" spc="15" dirty="0">
                <a:solidFill>
                  <a:srgbClr val="4E3A2F"/>
                </a:solidFill>
                <a:latin typeface="Arial"/>
                <a:cs typeface="Arial"/>
              </a:rPr>
              <a:t> </a:t>
            </a:r>
            <a:r>
              <a:rPr sz="2400" spc="-5" dirty="0">
                <a:solidFill>
                  <a:srgbClr val="4E3A2F"/>
                </a:solidFill>
                <a:latin typeface="Arial"/>
                <a:cs typeface="Arial"/>
              </a:rPr>
              <a:t>geographic.</a:t>
            </a:r>
            <a:endParaRPr sz="2400">
              <a:latin typeface="Arial"/>
              <a:cs typeface="Arial"/>
            </a:endParaRPr>
          </a:p>
          <a:p>
            <a:pPr>
              <a:lnSpc>
                <a:spcPct val="100000"/>
              </a:lnSpc>
              <a:spcBef>
                <a:spcPts val="10"/>
              </a:spcBef>
              <a:buClr>
                <a:srgbClr val="EFA12D"/>
              </a:buClr>
              <a:buFont typeface="Wingdings"/>
              <a:buChar char=""/>
            </a:pPr>
            <a:endParaRPr sz="3500">
              <a:latin typeface="Times New Roman"/>
              <a:cs typeface="Times New Roman"/>
            </a:endParaRPr>
          </a:p>
          <a:p>
            <a:pPr marL="355600" marR="5080" indent="-342900">
              <a:lnSpc>
                <a:spcPct val="100000"/>
              </a:lnSpc>
              <a:buClr>
                <a:srgbClr val="EFA12D"/>
              </a:buClr>
              <a:buSzPct val="68750"/>
              <a:buFont typeface="Wingdings"/>
              <a:buChar char=""/>
              <a:tabLst>
                <a:tab pos="354965" algn="l"/>
                <a:tab pos="355600" algn="l"/>
              </a:tabLst>
            </a:pPr>
            <a:r>
              <a:rPr sz="2400" spc="-5" dirty="0">
                <a:solidFill>
                  <a:srgbClr val="4E3A2F"/>
                </a:solidFill>
                <a:latin typeface="Arial"/>
                <a:cs typeface="Arial"/>
              </a:rPr>
              <a:t>Public </a:t>
            </a:r>
            <a:r>
              <a:rPr sz="2400" dirty="0">
                <a:solidFill>
                  <a:srgbClr val="4E3A2F"/>
                </a:solidFill>
                <a:latin typeface="Arial"/>
                <a:cs typeface="Arial"/>
              </a:rPr>
              <a:t>sector to </a:t>
            </a:r>
            <a:r>
              <a:rPr sz="2400" spc="-10" dirty="0">
                <a:solidFill>
                  <a:srgbClr val="4E3A2F"/>
                </a:solidFill>
                <a:latin typeface="Arial"/>
                <a:cs typeface="Arial"/>
              </a:rPr>
              <a:t>play </a:t>
            </a:r>
            <a:r>
              <a:rPr sz="2400" dirty="0">
                <a:solidFill>
                  <a:srgbClr val="4E3A2F"/>
                </a:solidFill>
                <a:latin typeface="Arial"/>
                <a:cs typeface="Arial"/>
              </a:rPr>
              <a:t>the </a:t>
            </a:r>
            <a:r>
              <a:rPr sz="2400" spc="-5" dirty="0">
                <a:solidFill>
                  <a:srgbClr val="4E3A2F"/>
                </a:solidFill>
                <a:latin typeface="Arial"/>
                <a:cs typeface="Arial"/>
              </a:rPr>
              <a:t>lead role in defining </a:t>
            </a:r>
            <a:r>
              <a:rPr sz="2400" dirty="0">
                <a:solidFill>
                  <a:srgbClr val="4E3A2F"/>
                </a:solidFill>
                <a:latin typeface="Arial"/>
                <a:cs typeface="Arial"/>
              </a:rPr>
              <a:t>the  framework </a:t>
            </a:r>
            <a:r>
              <a:rPr sz="2400" spc="-5" dirty="0">
                <a:solidFill>
                  <a:srgbClr val="4E3A2F"/>
                </a:solidFill>
                <a:latin typeface="Arial"/>
                <a:cs typeface="Arial"/>
              </a:rPr>
              <a:t>and sustaining </a:t>
            </a:r>
            <a:r>
              <a:rPr sz="2400" dirty="0">
                <a:solidFill>
                  <a:srgbClr val="4E3A2F"/>
                </a:solidFill>
                <a:latin typeface="Arial"/>
                <a:cs typeface="Arial"/>
              </a:rPr>
              <a:t>the</a:t>
            </a:r>
            <a:r>
              <a:rPr sz="2400" spc="30" dirty="0">
                <a:solidFill>
                  <a:srgbClr val="4E3A2F"/>
                </a:solidFill>
                <a:latin typeface="Arial"/>
                <a:cs typeface="Arial"/>
              </a:rPr>
              <a:t> </a:t>
            </a:r>
            <a:r>
              <a:rPr sz="2400" spc="-5" dirty="0">
                <a:solidFill>
                  <a:srgbClr val="4E3A2F"/>
                </a:solidFill>
                <a:latin typeface="Arial"/>
                <a:cs typeface="Arial"/>
              </a:rPr>
              <a:t>partnership.</a:t>
            </a:r>
            <a:endParaRPr sz="2400">
              <a:latin typeface="Arial"/>
              <a:cs typeface="Arial"/>
            </a:endParaRPr>
          </a:p>
        </p:txBody>
      </p:sp>
      <p:sp>
        <p:nvSpPr>
          <p:cNvPr id="10" name="object 10"/>
          <p:cNvSpPr/>
          <p:nvPr/>
        </p:nvSpPr>
        <p:spPr>
          <a:xfrm>
            <a:off x="7179564" y="5454395"/>
            <a:ext cx="1964435" cy="140360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7164323" y="1484375"/>
            <a:ext cx="1979676" cy="158496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0" y="609600"/>
            <a:ext cx="9144000" cy="444352"/>
          </a:xfrm>
          <a:prstGeom prst="rect">
            <a:avLst/>
          </a:prstGeom>
        </p:spPr>
        <p:txBody>
          <a:bodyPr vert="horz" wrap="square" lIns="0" tIns="13335" rIns="0" bIns="0" rtlCol="0">
            <a:spAutoFit/>
          </a:bodyPr>
          <a:lstStyle/>
          <a:p>
            <a:pPr marL="12700" marR="5080" algn="ctr">
              <a:lnSpc>
                <a:spcPct val="100000"/>
              </a:lnSpc>
              <a:spcBef>
                <a:spcPts val="105"/>
              </a:spcBef>
            </a:pPr>
            <a:r>
              <a:rPr lang="en-US" sz="2800" dirty="0">
                <a:solidFill>
                  <a:schemeClr val="tx1"/>
                </a:solidFill>
              </a:rPr>
              <a:t>COMPONENT (I): NEW HEALTH FINANCING  MECHANISMS</a:t>
            </a: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36</a:t>
            </a:fld>
            <a:endParaRPr spc="-5" dirty="0"/>
          </a:p>
        </p:txBody>
      </p:sp>
      <p:sp>
        <p:nvSpPr>
          <p:cNvPr id="6" name="object 6"/>
          <p:cNvSpPr txBox="1"/>
          <p:nvPr/>
        </p:nvSpPr>
        <p:spPr>
          <a:xfrm>
            <a:off x="228600" y="1371600"/>
            <a:ext cx="6340475" cy="5404043"/>
          </a:xfrm>
          <a:prstGeom prst="rect">
            <a:avLst/>
          </a:prstGeom>
        </p:spPr>
        <p:txBody>
          <a:bodyPr vert="horz" wrap="square" lIns="0" tIns="78740" rIns="0" bIns="0" rtlCol="0">
            <a:spAutoFit/>
          </a:bodyPr>
          <a:lstStyle/>
          <a:p>
            <a:pPr marL="299085" marR="548640" indent="-286385" algn="just">
              <a:spcBef>
                <a:spcPts val="620"/>
              </a:spcBef>
              <a:buClr>
                <a:srgbClr val="EFA12D"/>
              </a:buClr>
              <a:buSzPct val="68181"/>
              <a:buFont typeface="Wingdings"/>
              <a:buChar char=""/>
              <a:tabLst>
                <a:tab pos="299085" algn="l"/>
                <a:tab pos="299720" algn="l"/>
              </a:tabLst>
            </a:pPr>
            <a:r>
              <a:rPr sz="2200" spc="-5" dirty="0">
                <a:solidFill>
                  <a:srgbClr val="4E3A2F"/>
                </a:solidFill>
                <a:latin typeface="Arial"/>
                <a:cs typeface="Arial"/>
              </a:rPr>
              <a:t>Progressively the District Health Missions to  move towards paying hospitals for services</a:t>
            </a:r>
            <a:r>
              <a:rPr sz="2200" spc="90">
                <a:solidFill>
                  <a:srgbClr val="4E3A2F"/>
                </a:solidFill>
                <a:latin typeface="Arial"/>
                <a:cs typeface="Arial"/>
              </a:rPr>
              <a:t> </a:t>
            </a:r>
            <a:r>
              <a:rPr sz="2200" spc="-5">
                <a:solidFill>
                  <a:srgbClr val="4E3A2F"/>
                </a:solidFill>
                <a:latin typeface="Arial"/>
                <a:cs typeface="Arial"/>
              </a:rPr>
              <a:t>.</a:t>
            </a:r>
            <a:endParaRPr sz="2200">
              <a:latin typeface="Arial"/>
              <a:cs typeface="Arial"/>
            </a:endParaRPr>
          </a:p>
          <a:p>
            <a:pPr algn="just">
              <a:spcBef>
                <a:spcPts val="5"/>
              </a:spcBef>
              <a:buClr>
                <a:srgbClr val="EFA12D"/>
              </a:buClr>
              <a:buFont typeface="Wingdings"/>
              <a:buChar char=""/>
            </a:pPr>
            <a:endParaRPr sz="2750">
              <a:latin typeface="Times New Roman"/>
              <a:cs typeface="Times New Roman"/>
            </a:endParaRPr>
          </a:p>
          <a:p>
            <a:pPr marL="299085" marR="67310" indent="-286385" algn="just">
              <a:spcBef>
                <a:spcPts val="5"/>
              </a:spcBef>
              <a:buClr>
                <a:srgbClr val="EFA12D"/>
              </a:buClr>
              <a:buSzPct val="68181"/>
              <a:buFont typeface="Wingdings"/>
              <a:buChar char=""/>
              <a:tabLst>
                <a:tab pos="376555" algn="l"/>
                <a:tab pos="377190" algn="l"/>
              </a:tabLst>
            </a:pPr>
            <a:r>
              <a:rPr sz="2200" dirty="0">
                <a:solidFill>
                  <a:srgbClr val="4E3A2F"/>
                </a:solidFill>
                <a:latin typeface="Arial"/>
                <a:cs typeface="Arial"/>
              </a:rPr>
              <a:t>Standardization </a:t>
            </a:r>
            <a:r>
              <a:rPr sz="2200" spc="-5" dirty="0">
                <a:solidFill>
                  <a:srgbClr val="4E3A2F"/>
                </a:solidFill>
                <a:latin typeface="Arial"/>
                <a:cs typeface="Arial"/>
              </a:rPr>
              <a:t>of </a:t>
            </a:r>
            <a:r>
              <a:rPr sz="2200" dirty="0">
                <a:solidFill>
                  <a:srgbClr val="4E3A2F"/>
                </a:solidFill>
                <a:latin typeface="Arial"/>
                <a:cs typeface="Arial"/>
              </a:rPr>
              <a:t>services </a:t>
            </a:r>
            <a:r>
              <a:rPr sz="2200" spc="-5" dirty="0">
                <a:solidFill>
                  <a:srgbClr val="4E3A2F"/>
                </a:solidFill>
                <a:latin typeface="Arial"/>
                <a:cs typeface="Arial"/>
              </a:rPr>
              <a:t>– outpatient, </a:t>
            </a:r>
            <a:r>
              <a:rPr sz="2200" dirty="0">
                <a:solidFill>
                  <a:srgbClr val="4E3A2F"/>
                </a:solidFill>
                <a:latin typeface="Arial"/>
                <a:cs typeface="Arial"/>
              </a:rPr>
              <a:t>in-  </a:t>
            </a:r>
            <a:r>
              <a:rPr sz="2200" spc="-5" dirty="0">
                <a:solidFill>
                  <a:srgbClr val="4E3A2F"/>
                </a:solidFill>
                <a:latin typeface="Arial"/>
                <a:cs typeface="Arial"/>
              </a:rPr>
              <a:t>patient, </a:t>
            </a:r>
            <a:r>
              <a:rPr sz="2200" spc="-20" dirty="0">
                <a:solidFill>
                  <a:srgbClr val="4E3A2F"/>
                </a:solidFill>
                <a:latin typeface="Arial"/>
                <a:cs typeface="Arial"/>
              </a:rPr>
              <a:t>laboratory, </a:t>
            </a:r>
            <a:r>
              <a:rPr sz="2200" dirty="0">
                <a:solidFill>
                  <a:srgbClr val="4E3A2F"/>
                </a:solidFill>
                <a:latin typeface="Arial"/>
                <a:cs typeface="Arial"/>
              </a:rPr>
              <a:t>surgical interventions- </a:t>
            </a:r>
            <a:r>
              <a:rPr sz="2200" spc="-5" dirty="0">
                <a:solidFill>
                  <a:srgbClr val="4E3A2F"/>
                </a:solidFill>
                <a:latin typeface="Arial"/>
                <a:cs typeface="Arial"/>
              </a:rPr>
              <a:t>and  costs will be done periodically by a committee of  experts in each</a:t>
            </a:r>
            <a:r>
              <a:rPr sz="2200" spc="25" dirty="0">
                <a:solidFill>
                  <a:srgbClr val="4E3A2F"/>
                </a:solidFill>
                <a:latin typeface="Arial"/>
                <a:cs typeface="Arial"/>
              </a:rPr>
              <a:t> </a:t>
            </a:r>
            <a:r>
              <a:rPr sz="2200" spc="-5" dirty="0">
                <a:solidFill>
                  <a:srgbClr val="4E3A2F"/>
                </a:solidFill>
                <a:latin typeface="Arial"/>
                <a:cs typeface="Arial"/>
              </a:rPr>
              <a:t>state.</a:t>
            </a:r>
            <a:endParaRPr sz="2200">
              <a:latin typeface="Arial"/>
              <a:cs typeface="Arial"/>
            </a:endParaRPr>
          </a:p>
          <a:p>
            <a:pPr algn="just">
              <a:spcBef>
                <a:spcPts val="5"/>
              </a:spcBef>
              <a:buClr>
                <a:srgbClr val="EFA12D"/>
              </a:buClr>
              <a:buFont typeface="Wingdings"/>
              <a:buChar char=""/>
            </a:pPr>
            <a:endParaRPr sz="2750">
              <a:latin typeface="Times New Roman"/>
              <a:cs typeface="Times New Roman"/>
            </a:endParaRPr>
          </a:p>
          <a:p>
            <a:pPr marL="299085" marR="391160" indent="-286385" algn="just">
              <a:buClr>
                <a:srgbClr val="EFA12D"/>
              </a:buClr>
              <a:buSzPct val="68181"/>
              <a:buFont typeface="Wingdings"/>
              <a:buChar char=""/>
              <a:tabLst>
                <a:tab pos="361315" algn="l"/>
                <a:tab pos="361950" algn="l"/>
              </a:tabLst>
            </a:pPr>
            <a:r>
              <a:rPr sz="2200" spc="-5" dirty="0">
                <a:solidFill>
                  <a:srgbClr val="4E3A2F"/>
                </a:solidFill>
                <a:latin typeface="Arial"/>
                <a:cs typeface="Arial"/>
              </a:rPr>
              <a:t>An </a:t>
            </a:r>
            <a:r>
              <a:rPr sz="2200" b="1" spc="-5" dirty="0">
                <a:solidFill>
                  <a:srgbClr val="4E3A2F"/>
                </a:solidFill>
                <a:latin typeface="Arial"/>
                <a:cs typeface="Arial"/>
              </a:rPr>
              <a:t>ombudsman </a:t>
            </a:r>
            <a:r>
              <a:rPr sz="2200" spc="-5" dirty="0">
                <a:solidFill>
                  <a:srgbClr val="4E3A2F"/>
                </a:solidFill>
                <a:latin typeface="Arial"/>
                <a:cs typeface="Arial"/>
              </a:rPr>
              <a:t>to be created to monitor the  </a:t>
            </a:r>
            <a:r>
              <a:rPr sz="2200" dirty="0">
                <a:solidFill>
                  <a:srgbClr val="4E3A2F"/>
                </a:solidFill>
                <a:latin typeface="Arial"/>
                <a:cs typeface="Arial"/>
              </a:rPr>
              <a:t>District </a:t>
            </a:r>
            <a:r>
              <a:rPr sz="2200" spc="-5" dirty="0">
                <a:solidFill>
                  <a:srgbClr val="4E3A2F"/>
                </a:solidFill>
                <a:latin typeface="Arial"/>
                <a:cs typeface="Arial"/>
              </a:rPr>
              <a:t>Health Fund Management , and take  corrective</a:t>
            </a:r>
            <a:r>
              <a:rPr sz="2200" spc="5" dirty="0">
                <a:solidFill>
                  <a:srgbClr val="4E3A2F"/>
                </a:solidFill>
                <a:latin typeface="Arial"/>
                <a:cs typeface="Arial"/>
              </a:rPr>
              <a:t> </a:t>
            </a:r>
            <a:r>
              <a:rPr sz="2200" spc="-5" dirty="0">
                <a:solidFill>
                  <a:srgbClr val="4E3A2F"/>
                </a:solidFill>
                <a:latin typeface="Arial"/>
                <a:cs typeface="Arial"/>
              </a:rPr>
              <a:t>action.</a:t>
            </a:r>
            <a:endParaRPr sz="2200">
              <a:latin typeface="Arial"/>
              <a:cs typeface="Arial"/>
            </a:endParaRPr>
          </a:p>
          <a:p>
            <a:pPr algn="just">
              <a:spcBef>
                <a:spcPts val="45"/>
              </a:spcBef>
              <a:buClr>
                <a:srgbClr val="EFA12D"/>
              </a:buClr>
              <a:buFont typeface="Wingdings"/>
              <a:buChar char=""/>
            </a:pPr>
            <a:endParaRPr sz="2700">
              <a:latin typeface="Times New Roman"/>
              <a:cs typeface="Times New Roman"/>
            </a:endParaRPr>
          </a:p>
          <a:p>
            <a:pPr marL="299085" marR="5080" indent="-286385" algn="just">
              <a:buClr>
                <a:srgbClr val="EFA12D"/>
              </a:buClr>
              <a:buSzPct val="68181"/>
              <a:buFont typeface="Wingdings"/>
              <a:buChar char=""/>
              <a:tabLst>
                <a:tab pos="299085" algn="l"/>
                <a:tab pos="299720" algn="l"/>
              </a:tabLst>
            </a:pPr>
            <a:r>
              <a:rPr sz="2200" spc="-5" dirty="0">
                <a:solidFill>
                  <a:srgbClr val="4E3A2F"/>
                </a:solidFill>
                <a:latin typeface="Arial"/>
                <a:cs typeface="Arial"/>
              </a:rPr>
              <a:t>The Central government will provide subsidies to  cover a part of the premiums for the </a:t>
            </a:r>
            <a:r>
              <a:rPr sz="2200" spc="-30" dirty="0">
                <a:solidFill>
                  <a:srgbClr val="4E3A2F"/>
                </a:solidFill>
                <a:latin typeface="Arial"/>
                <a:cs typeface="Arial"/>
              </a:rPr>
              <a:t>poor, </a:t>
            </a:r>
            <a:r>
              <a:rPr sz="2200" spc="-5" dirty="0">
                <a:solidFill>
                  <a:srgbClr val="4E3A2F"/>
                </a:solidFill>
                <a:latin typeface="Arial"/>
                <a:cs typeface="Arial"/>
              </a:rPr>
              <a:t>and  monitor the</a:t>
            </a:r>
            <a:r>
              <a:rPr sz="2200" spc="25" dirty="0">
                <a:solidFill>
                  <a:srgbClr val="4E3A2F"/>
                </a:solidFill>
                <a:latin typeface="Arial"/>
                <a:cs typeface="Arial"/>
              </a:rPr>
              <a:t> </a:t>
            </a:r>
            <a:r>
              <a:rPr sz="2200" spc="-5" dirty="0">
                <a:solidFill>
                  <a:srgbClr val="4E3A2F"/>
                </a:solidFill>
                <a:latin typeface="Arial"/>
                <a:cs typeface="Arial"/>
              </a:rPr>
              <a:t>schemes.</a:t>
            </a:r>
            <a:endParaRPr sz="2200">
              <a:latin typeface="Arial"/>
              <a:cs typeface="Arial"/>
            </a:endParaRPr>
          </a:p>
        </p:txBody>
      </p:sp>
      <p:sp>
        <p:nvSpPr>
          <p:cNvPr id="7" name="object 7"/>
          <p:cNvSpPr/>
          <p:nvPr/>
        </p:nvSpPr>
        <p:spPr>
          <a:xfrm>
            <a:off x="6781800" y="4191000"/>
            <a:ext cx="1979674" cy="19933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0" y="914400"/>
            <a:ext cx="9144000" cy="874598"/>
          </a:xfrm>
          <a:prstGeom prst="rect">
            <a:avLst/>
          </a:prstGeom>
        </p:spPr>
        <p:txBody>
          <a:bodyPr vert="horz" wrap="square" lIns="0" tIns="12700" rIns="0" bIns="0" rtlCol="0">
            <a:spAutoFit/>
          </a:bodyPr>
          <a:lstStyle/>
          <a:p>
            <a:pPr marL="12700" marR="5080" algn="ctr">
              <a:lnSpc>
                <a:spcPct val="100000"/>
              </a:lnSpc>
              <a:spcBef>
                <a:spcPts val="100"/>
              </a:spcBef>
            </a:pPr>
            <a:r>
              <a:rPr lang="en-US" sz="2800" dirty="0">
                <a:solidFill>
                  <a:schemeClr val="tx1"/>
                </a:solidFill>
              </a:rPr>
              <a:t>COMPONENT (J): REORIENTING HEALTH/MEDICAL  EDUCATION TO SUPPORT RURAL HEALTH ISSUES</a:t>
            </a: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37</a:t>
            </a:fld>
            <a:endParaRPr spc="-5" dirty="0"/>
          </a:p>
        </p:txBody>
      </p:sp>
      <p:sp>
        <p:nvSpPr>
          <p:cNvPr id="6" name="object 6"/>
          <p:cNvSpPr txBox="1"/>
          <p:nvPr/>
        </p:nvSpPr>
        <p:spPr>
          <a:xfrm>
            <a:off x="304800" y="2209800"/>
            <a:ext cx="8244840" cy="3361818"/>
          </a:xfrm>
          <a:prstGeom prst="rect">
            <a:avLst/>
          </a:prstGeom>
        </p:spPr>
        <p:txBody>
          <a:bodyPr vert="horz" wrap="square" lIns="0" tIns="12065" rIns="0" bIns="0" rtlCol="0">
            <a:spAutoFit/>
          </a:bodyPr>
          <a:lstStyle/>
          <a:p>
            <a:pPr marL="355600" marR="5080" indent="-342900" algn="just">
              <a:lnSpc>
                <a:spcPct val="150000"/>
              </a:lnSpc>
              <a:spcBef>
                <a:spcPts val="95"/>
              </a:spcBef>
              <a:buClr>
                <a:srgbClr val="EFA12D"/>
              </a:buClr>
              <a:buSzPct val="69642"/>
              <a:buFont typeface="Wingdings"/>
              <a:buChar char=""/>
              <a:tabLst>
                <a:tab pos="454659" algn="l"/>
                <a:tab pos="455295" algn="l"/>
              </a:tabLst>
            </a:pPr>
            <a:r>
              <a:rPr sz="2400" spc="-5" dirty="0">
                <a:solidFill>
                  <a:srgbClr val="4E3A2F"/>
                </a:solidFill>
                <a:cs typeface="Arial"/>
              </a:rPr>
              <a:t>While </a:t>
            </a:r>
            <a:r>
              <a:rPr sz="2400" b="1" spc="-5" dirty="0">
                <a:solidFill>
                  <a:srgbClr val="4E3A2F"/>
                </a:solidFill>
                <a:cs typeface="Arial"/>
              </a:rPr>
              <a:t>district and </a:t>
            </a:r>
            <a:r>
              <a:rPr sz="2400" b="1" dirty="0">
                <a:solidFill>
                  <a:srgbClr val="4E3A2F"/>
                </a:solidFill>
                <a:cs typeface="Arial"/>
              </a:rPr>
              <a:t>tertiary </a:t>
            </a:r>
            <a:r>
              <a:rPr sz="2400" spc="-5" dirty="0">
                <a:solidFill>
                  <a:srgbClr val="4E3A2F"/>
                </a:solidFill>
                <a:cs typeface="Arial"/>
              </a:rPr>
              <a:t>hospitals are  </a:t>
            </a:r>
            <a:r>
              <a:rPr sz="2400" dirty="0">
                <a:solidFill>
                  <a:srgbClr val="4E3A2F"/>
                </a:solidFill>
                <a:cs typeface="Arial"/>
              </a:rPr>
              <a:t>necessarily located in urban centers, they form an  integral part </a:t>
            </a:r>
            <a:r>
              <a:rPr sz="2400" spc="-5" dirty="0">
                <a:solidFill>
                  <a:srgbClr val="4E3A2F"/>
                </a:solidFill>
                <a:cs typeface="Arial"/>
              </a:rPr>
              <a:t>of the </a:t>
            </a:r>
            <a:r>
              <a:rPr sz="2400" dirty="0">
                <a:solidFill>
                  <a:srgbClr val="4E3A2F"/>
                </a:solidFill>
                <a:cs typeface="Arial"/>
              </a:rPr>
              <a:t>referral care chain serving the  needs of </a:t>
            </a:r>
            <a:r>
              <a:rPr sz="2400" spc="-5" dirty="0">
                <a:solidFill>
                  <a:srgbClr val="4E3A2F"/>
                </a:solidFill>
                <a:cs typeface="Arial"/>
              </a:rPr>
              <a:t>the </a:t>
            </a:r>
            <a:r>
              <a:rPr sz="2400" dirty="0">
                <a:solidFill>
                  <a:srgbClr val="4E3A2F"/>
                </a:solidFill>
                <a:cs typeface="Arial"/>
              </a:rPr>
              <a:t>rural</a:t>
            </a:r>
            <a:r>
              <a:rPr sz="2400" spc="15" dirty="0">
                <a:solidFill>
                  <a:srgbClr val="4E3A2F"/>
                </a:solidFill>
                <a:cs typeface="Arial"/>
              </a:rPr>
              <a:t> </a:t>
            </a:r>
            <a:r>
              <a:rPr sz="2400">
                <a:solidFill>
                  <a:srgbClr val="4E3A2F"/>
                </a:solidFill>
                <a:cs typeface="Arial"/>
              </a:rPr>
              <a:t>people.</a:t>
            </a:r>
            <a:r>
              <a:rPr lang="en-IN" sz="2400" dirty="0">
                <a:solidFill>
                  <a:srgbClr val="4E3A2F"/>
                </a:solidFill>
                <a:cs typeface="Arial"/>
              </a:rPr>
              <a:t> </a:t>
            </a:r>
          </a:p>
          <a:p>
            <a:pPr marL="355600" marR="5080" indent="-342900" algn="just">
              <a:lnSpc>
                <a:spcPct val="150000"/>
              </a:lnSpc>
              <a:spcBef>
                <a:spcPts val="95"/>
              </a:spcBef>
              <a:buClr>
                <a:srgbClr val="EFA12D"/>
              </a:buClr>
              <a:buSzPct val="69642"/>
              <a:buFont typeface="Wingdings"/>
              <a:buChar char=""/>
              <a:tabLst>
                <a:tab pos="454659" algn="l"/>
                <a:tab pos="455295" algn="l"/>
              </a:tabLst>
            </a:pPr>
            <a:endParaRPr lang="en-IN" sz="2400" dirty="0">
              <a:solidFill>
                <a:srgbClr val="4E3A2F"/>
              </a:solidFill>
              <a:cs typeface="Arial"/>
            </a:endParaRPr>
          </a:p>
          <a:p>
            <a:pPr marL="355600" marR="5080" indent="-342900" algn="just">
              <a:lnSpc>
                <a:spcPct val="150000"/>
              </a:lnSpc>
              <a:spcBef>
                <a:spcPts val="95"/>
              </a:spcBef>
              <a:buClr>
                <a:srgbClr val="EFA12D"/>
              </a:buClr>
              <a:buSzPct val="69642"/>
              <a:buFont typeface="Wingdings"/>
              <a:buChar char=""/>
              <a:tabLst>
                <a:tab pos="454659" algn="l"/>
                <a:tab pos="455295" algn="l"/>
              </a:tabLst>
            </a:pPr>
            <a:r>
              <a:rPr lang="en-IN" sz="2400" dirty="0">
                <a:solidFill>
                  <a:srgbClr val="4E3A2F"/>
                </a:solidFill>
                <a:cs typeface="Arial"/>
              </a:rPr>
              <a:t>Medical and </a:t>
            </a:r>
            <a:r>
              <a:rPr lang="en-IN" sz="2400" spc="-5" dirty="0">
                <a:solidFill>
                  <a:srgbClr val="4E3A2F"/>
                </a:solidFill>
                <a:cs typeface="Arial"/>
              </a:rPr>
              <a:t>Para-medical education </a:t>
            </a:r>
            <a:r>
              <a:rPr lang="en-IN" sz="2400" dirty="0">
                <a:solidFill>
                  <a:srgbClr val="4E3A2F"/>
                </a:solidFill>
                <a:cs typeface="Arial"/>
              </a:rPr>
              <a:t>facilities  </a:t>
            </a:r>
            <a:r>
              <a:rPr lang="en-IN" sz="2400" spc="-5" dirty="0">
                <a:solidFill>
                  <a:srgbClr val="4E3A2F"/>
                </a:solidFill>
                <a:cs typeface="Arial"/>
              </a:rPr>
              <a:t>need </a:t>
            </a:r>
            <a:r>
              <a:rPr lang="en-IN" sz="2400" dirty="0">
                <a:solidFill>
                  <a:srgbClr val="4E3A2F"/>
                </a:solidFill>
                <a:cs typeface="Arial"/>
              </a:rPr>
              <a:t>to </a:t>
            </a:r>
            <a:r>
              <a:rPr lang="en-IN" sz="2400" spc="-5" dirty="0">
                <a:solidFill>
                  <a:srgbClr val="4E3A2F"/>
                </a:solidFill>
                <a:cs typeface="Arial"/>
              </a:rPr>
              <a:t>be </a:t>
            </a:r>
            <a:r>
              <a:rPr lang="en-IN" sz="2400" dirty="0">
                <a:solidFill>
                  <a:srgbClr val="4E3A2F"/>
                </a:solidFill>
                <a:cs typeface="Arial"/>
              </a:rPr>
              <a:t>created in states, based on </a:t>
            </a:r>
            <a:r>
              <a:rPr lang="en-IN" sz="2400" spc="-5" dirty="0">
                <a:solidFill>
                  <a:srgbClr val="4E3A2F"/>
                </a:solidFill>
                <a:cs typeface="Arial"/>
              </a:rPr>
              <a:t>need  </a:t>
            </a:r>
            <a:r>
              <a:rPr lang="en-IN" sz="2400" dirty="0">
                <a:solidFill>
                  <a:srgbClr val="4E3A2F"/>
                </a:solidFill>
                <a:cs typeface="Arial"/>
              </a:rPr>
              <a:t>assessment.</a:t>
            </a:r>
            <a:endParaRPr lang="en-IN" sz="2400" dirty="0">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0" y="546889"/>
            <a:ext cx="9144000" cy="443711"/>
          </a:xfrm>
          <a:prstGeom prst="rect">
            <a:avLst/>
          </a:prstGeom>
        </p:spPr>
        <p:txBody>
          <a:bodyPr vert="horz" wrap="square" lIns="0" tIns="12700" rIns="0" bIns="0" rtlCol="0">
            <a:spAutoFit/>
          </a:bodyPr>
          <a:lstStyle/>
          <a:p>
            <a:pPr marL="12700" algn="ctr">
              <a:lnSpc>
                <a:spcPct val="100000"/>
              </a:lnSpc>
              <a:spcBef>
                <a:spcPts val="100"/>
              </a:spcBef>
            </a:pPr>
            <a:r>
              <a:rPr lang="en-US" sz="2800" dirty="0">
                <a:solidFill>
                  <a:schemeClr val="tx1"/>
                </a:solidFill>
              </a:rPr>
              <a:t>REPRODUCTIVE CHILD HEALTH PROGRAMME</a:t>
            </a:r>
          </a:p>
        </p:txBody>
      </p:sp>
      <p:sp>
        <p:nvSpPr>
          <p:cNvPr id="7" name="object 7"/>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38</a:t>
            </a:fld>
            <a:endParaRPr spc="-5" dirty="0"/>
          </a:p>
        </p:txBody>
      </p:sp>
      <p:sp>
        <p:nvSpPr>
          <p:cNvPr id="6" name="object 6"/>
          <p:cNvSpPr txBox="1"/>
          <p:nvPr/>
        </p:nvSpPr>
        <p:spPr>
          <a:xfrm>
            <a:off x="78739" y="1219200"/>
            <a:ext cx="8985250" cy="4754507"/>
          </a:xfrm>
          <a:prstGeom prst="rect">
            <a:avLst/>
          </a:prstGeom>
        </p:spPr>
        <p:txBody>
          <a:bodyPr vert="horz" wrap="square" lIns="0" tIns="12065" rIns="0" bIns="0" rtlCol="0">
            <a:spAutoFit/>
          </a:bodyPr>
          <a:lstStyle/>
          <a:p>
            <a:pPr marL="346075" algn="just">
              <a:spcBef>
                <a:spcPts val="95"/>
              </a:spcBef>
            </a:pPr>
            <a:r>
              <a:rPr sz="1900" spc="-5" dirty="0">
                <a:solidFill>
                  <a:srgbClr val="4E3A2F"/>
                </a:solidFill>
                <a:latin typeface="Arial"/>
                <a:cs typeface="Arial"/>
              </a:rPr>
              <a:t>RCH-II is the Flagship programme under NRHM.</a:t>
            </a:r>
            <a:endParaRPr sz="1900" spc="-5">
              <a:solidFill>
                <a:srgbClr val="4E3A2F"/>
              </a:solidFill>
              <a:latin typeface="Arial"/>
              <a:cs typeface="Arial"/>
            </a:endParaRPr>
          </a:p>
          <a:p>
            <a:pPr marL="346075" algn="just"/>
            <a:r>
              <a:rPr sz="1900" spc="-5" dirty="0">
                <a:solidFill>
                  <a:srgbClr val="4E3A2F"/>
                </a:solidFill>
                <a:latin typeface="Arial"/>
                <a:cs typeface="Arial"/>
              </a:rPr>
              <a:t>RCH-II started in 2005 and will continue till 2010 and beyond.</a:t>
            </a:r>
            <a:endParaRPr sz="1900" spc="-5">
              <a:solidFill>
                <a:srgbClr val="4E3A2F"/>
              </a:solidFill>
              <a:latin typeface="Arial"/>
              <a:cs typeface="Arial"/>
            </a:endParaRPr>
          </a:p>
          <a:p>
            <a:pPr marL="355600" marR="5080" indent="-7620" algn="just">
              <a:spcBef>
                <a:spcPts val="455"/>
              </a:spcBef>
            </a:pPr>
            <a:r>
              <a:rPr sz="1900" spc="-5" dirty="0">
                <a:solidFill>
                  <a:srgbClr val="4E3A2F"/>
                </a:solidFill>
                <a:latin typeface="Arial"/>
                <a:cs typeface="Arial"/>
              </a:rPr>
              <a:t>RCH is principal vehicle and major component of NRHM aimed at reducing  Maternal Mortality Ratio to 100/1,00,000, infant mortality to 30/1000 live  birth and total fertility to 2.1 by year 2010.</a:t>
            </a:r>
            <a:endParaRPr sz="1900" spc="-5">
              <a:solidFill>
                <a:srgbClr val="4E3A2F"/>
              </a:solidFill>
              <a:latin typeface="Arial"/>
              <a:cs typeface="Arial"/>
            </a:endParaRPr>
          </a:p>
          <a:p>
            <a:pPr algn="just">
              <a:spcBef>
                <a:spcPts val="25"/>
              </a:spcBef>
            </a:pPr>
            <a:endParaRPr sz="1900" spc="-5">
              <a:solidFill>
                <a:srgbClr val="4E3A2F"/>
              </a:solidFill>
              <a:latin typeface="Arial"/>
              <a:cs typeface="Arial"/>
            </a:endParaRPr>
          </a:p>
          <a:p>
            <a:pPr marL="12700" algn="just"/>
            <a:r>
              <a:rPr sz="1900" b="1" spc="-5" dirty="0">
                <a:solidFill>
                  <a:srgbClr val="4E3A2F"/>
                </a:solidFill>
                <a:latin typeface="Arial"/>
                <a:cs typeface="Arial"/>
              </a:rPr>
              <a:t>Components of RCH II :</a:t>
            </a:r>
            <a:endParaRPr sz="1900" b="1" spc="-5">
              <a:solidFill>
                <a:srgbClr val="4E3A2F"/>
              </a:solidFill>
              <a:latin typeface="Arial"/>
              <a:cs typeface="Arial"/>
            </a:endParaRPr>
          </a:p>
          <a:p>
            <a:pPr marL="422275" indent="-409575" algn="just">
              <a:spcBef>
                <a:spcPts val="10"/>
              </a:spcBef>
              <a:buClr>
                <a:srgbClr val="EFA12D"/>
              </a:buClr>
              <a:buSzPct val="68421"/>
              <a:buFont typeface="Arial"/>
              <a:buChar char="•"/>
              <a:tabLst>
                <a:tab pos="422275" algn="l"/>
                <a:tab pos="422909" algn="l"/>
              </a:tabLst>
            </a:pPr>
            <a:r>
              <a:rPr sz="1900" spc="-5" dirty="0">
                <a:solidFill>
                  <a:srgbClr val="4E3A2F"/>
                </a:solidFill>
                <a:latin typeface="Arial"/>
                <a:cs typeface="Arial"/>
              </a:rPr>
              <a:t>Maternal health, MTP and JSY .</a:t>
            </a:r>
            <a:endParaRPr sz="1900" spc="-5">
              <a:solidFill>
                <a:srgbClr val="4E3A2F"/>
              </a:solidFill>
              <a:latin typeface="Arial"/>
              <a:cs typeface="Arial"/>
            </a:endParaRPr>
          </a:p>
          <a:p>
            <a:pPr marL="355600" indent="-342900" algn="just">
              <a:buClr>
                <a:srgbClr val="EFA12D"/>
              </a:buClr>
              <a:buSzPct val="68421"/>
              <a:buFont typeface="Arial"/>
              <a:buChar char="•"/>
              <a:tabLst>
                <a:tab pos="354965" algn="l"/>
                <a:tab pos="355600" algn="l"/>
              </a:tabLst>
            </a:pPr>
            <a:r>
              <a:rPr sz="1900" spc="-5" dirty="0">
                <a:solidFill>
                  <a:srgbClr val="4E3A2F"/>
                </a:solidFill>
                <a:latin typeface="Arial"/>
                <a:cs typeface="Arial"/>
              </a:rPr>
              <a:t>Child Health.</a:t>
            </a:r>
            <a:endParaRPr sz="1900" spc="-5">
              <a:solidFill>
                <a:srgbClr val="4E3A2F"/>
              </a:solidFill>
              <a:latin typeface="Arial"/>
              <a:cs typeface="Arial"/>
            </a:endParaRPr>
          </a:p>
          <a:p>
            <a:pPr marL="355600" indent="-342900" algn="just">
              <a:spcBef>
                <a:spcPts val="5"/>
              </a:spcBef>
              <a:buClr>
                <a:srgbClr val="EFA12D"/>
              </a:buClr>
              <a:buSzPct val="68421"/>
              <a:buFont typeface="Arial"/>
              <a:buChar char="•"/>
              <a:tabLst>
                <a:tab pos="354965" algn="l"/>
                <a:tab pos="355600" algn="l"/>
              </a:tabLst>
            </a:pPr>
            <a:r>
              <a:rPr sz="1900" spc="-5" dirty="0">
                <a:solidFill>
                  <a:srgbClr val="4E3A2F"/>
                </a:solidFill>
                <a:latin typeface="Arial"/>
                <a:cs typeface="Arial"/>
              </a:rPr>
              <a:t>Family Planning.</a:t>
            </a:r>
            <a:endParaRPr sz="1900" spc="-5">
              <a:solidFill>
                <a:srgbClr val="4E3A2F"/>
              </a:solidFill>
              <a:latin typeface="Arial"/>
              <a:cs typeface="Arial"/>
            </a:endParaRPr>
          </a:p>
          <a:p>
            <a:pPr marL="355600" indent="-342900" algn="just">
              <a:buClr>
                <a:srgbClr val="EFA12D"/>
              </a:buClr>
              <a:buSzPct val="68421"/>
              <a:buFont typeface="Arial"/>
              <a:buChar char="•"/>
              <a:tabLst>
                <a:tab pos="354965" algn="l"/>
                <a:tab pos="355600" algn="l"/>
              </a:tabLst>
            </a:pPr>
            <a:r>
              <a:rPr sz="1900" spc="-5" dirty="0">
                <a:solidFill>
                  <a:srgbClr val="4E3A2F"/>
                </a:solidFill>
                <a:latin typeface="Arial"/>
                <a:cs typeface="Arial"/>
              </a:rPr>
              <a:t>Adolescent Reproductive and Sexual Health.</a:t>
            </a:r>
            <a:endParaRPr sz="1900" spc="-5">
              <a:solidFill>
                <a:srgbClr val="4E3A2F"/>
              </a:solidFill>
              <a:latin typeface="Arial"/>
              <a:cs typeface="Arial"/>
            </a:endParaRPr>
          </a:p>
          <a:p>
            <a:pPr marL="355600" indent="-342900" algn="just">
              <a:buClr>
                <a:srgbClr val="EFA12D"/>
              </a:buClr>
              <a:buSzPct val="68421"/>
              <a:buFont typeface="Arial"/>
              <a:buChar char="•"/>
              <a:tabLst>
                <a:tab pos="354965" algn="l"/>
                <a:tab pos="355600" algn="l"/>
              </a:tabLst>
            </a:pPr>
            <a:r>
              <a:rPr sz="1900" spc="-5" dirty="0">
                <a:solidFill>
                  <a:srgbClr val="4E3A2F"/>
                </a:solidFill>
                <a:latin typeface="Arial"/>
                <a:cs typeface="Arial"/>
              </a:rPr>
              <a:t>Urban RCH</a:t>
            </a:r>
            <a:endParaRPr sz="1900" spc="-5">
              <a:solidFill>
                <a:srgbClr val="4E3A2F"/>
              </a:solidFill>
              <a:latin typeface="Arial"/>
              <a:cs typeface="Arial"/>
            </a:endParaRPr>
          </a:p>
          <a:p>
            <a:pPr marL="355600" indent="-342900" algn="just">
              <a:buClr>
                <a:srgbClr val="EFA12D"/>
              </a:buClr>
              <a:buSzPct val="68421"/>
              <a:buFont typeface="Arial"/>
              <a:buChar char="•"/>
              <a:tabLst>
                <a:tab pos="354965" algn="l"/>
                <a:tab pos="355600" algn="l"/>
              </a:tabLst>
            </a:pPr>
            <a:r>
              <a:rPr sz="1900" spc="-5" dirty="0">
                <a:solidFill>
                  <a:srgbClr val="4E3A2F"/>
                </a:solidFill>
                <a:latin typeface="Arial"/>
                <a:cs typeface="Arial"/>
              </a:rPr>
              <a:t>Trial RCH</a:t>
            </a:r>
            <a:endParaRPr sz="1900" spc="-5">
              <a:solidFill>
                <a:srgbClr val="4E3A2F"/>
              </a:solidFill>
              <a:latin typeface="Arial"/>
              <a:cs typeface="Arial"/>
            </a:endParaRPr>
          </a:p>
          <a:p>
            <a:pPr marL="355600" indent="-342900" algn="just">
              <a:buClr>
                <a:srgbClr val="EFA12D"/>
              </a:buClr>
              <a:buSzPct val="68421"/>
              <a:buFont typeface="Arial"/>
              <a:buChar char="•"/>
              <a:tabLst>
                <a:tab pos="354965" algn="l"/>
                <a:tab pos="355600" algn="l"/>
              </a:tabLst>
            </a:pPr>
            <a:r>
              <a:rPr sz="1900" spc="-5" dirty="0">
                <a:solidFill>
                  <a:srgbClr val="4E3A2F"/>
                </a:solidFill>
                <a:latin typeface="Arial"/>
                <a:cs typeface="Arial"/>
              </a:rPr>
              <a:t>Vulnerable Groups</a:t>
            </a:r>
            <a:endParaRPr sz="1900" spc="-5">
              <a:solidFill>
                <a:srgbClr val="4E3A2F"/>
              </a:solidFill>
              <a:latin typeface="Arial"/>
              <a:cs typeface="Arial"/>
            </a:endParaRPr>
          </a:p>
          <a:p>
            <a:pPr marL="355600" indent="-342900" algn="just">
              <a:buClr>
                <a:srgbClr val="EFA12D"/>
              </a:buClr>
              <a:buSzPct val="68421"/>
              <a:buFont typeface="Arial"/>
              <a:buChar char="•"/>
              <a:tabLst>
                <a:tab pos="354965" algn="l"/>
                <a:tab pos="355600" algn="l"/>
              </a:tabLst>
            </a:pPr>
            <a:r>
              <a:rPr sz="1900" spc="-5" dirty="0">
                <a:solidFill>
                  <a:srgbClr val="4E3A2F"/>
                </a:solidFill>
                <a:latin typeface="Arial"/>
                <a:cs typeface="Arial"/>
              </a:rPr>
              <a:t>Institutional Strengthening.</a:t>
            </a:r>
            <a:endParaRPr sz="1900" spc="-5">
              <a:solidFill>
                <a:srgbClr val="4E3A2F"/>
              </a:solidFill>
              <a:latin typeface="Arial"/>
              <a:cs typeface="Arial"/>
            </a:endParaRPr>
          </a:p>
          <a:p>
            <a:pPr marL="355600" indent="-342900" algn="just">
              <a:buClr>
                <a:srgbClr val="EFA12D"/>
              </a:buClr>
              <a:buSzPct val="68421"/>
              <a:buFont typeface="Arial"/>
              <a:buChar char="•"/>
              <a:tabLst>
                <a:tab pos="354965" algn="l"/>
                <a:tab pos="355600" algn="l"/>
              </a:tabLst>
            </a:pPr>
            <a:r>
              <a:rPr sz="1900" spc="-5" dirty="0">
                <a:solidFill>
                  <a:srgbClr val="4E3A2F"/>
                </a:solidFill>
                <a:latin typeface="Arial"/>
                <a:cs typeface="Arial"/>
              </a:rPr>
              <a:t>Infection Management and Environment Plan at health facilities.</a:t>
            </a:r>
            <a:endParaRPr sz="1900" spc="-5">
              <a:solidFill>
                <a:srgbClr val="4E3A2F"/>
              </a:solidFill>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685800"/>
            <a:ext cx="2484755" cy="452120"/>
          </a:xfrm>
          <a:prstGeom prst="rect">
            <a:avLst/>
          </a:prstGeom>
        </p:spPr>
        <p:txBody>
          <a:bodyPr vert="horz" wrap="square" lIns="0" tIns="12065" rIns="0" bIns="0" rtlCol="0">
            <a:spAutoFit/>
          </a:bodyPr>
          <a:lstStyle/>
          <a:p>
            <a:pPr marL="12700">
              <a:lnSpc>
                <a:spcPct val="100000"/>
              </a:lnSpc>
              <a:spcBef>
                <a:spcPts val="95"/>
              </a:spcBef>
            </a:pPr>
            <a:r>
              <a:rPr sz="2800" b="1" i="0" spc="-30" dirty="0">
                <a:solidFill>
                  <a:srgbClr val="00AF50"/>
                </a:solidFill>
                <a:latin typeface="Arial"/>
                <a:cs typeface="Arial"/>
              </a:rPr>
              <a:t>STRATEGIES</a:t>
            </a:r>
            <a:r>
              <a:rPr sz="2800" b="1" i="0" spc="-40" dirty="0">
                <a:solidFill>
                  <a:srgbClr val="00AF50"/>
                </a:solidFill>
                <a:latin typeface="Arial"/>
                <a:cs typeface="Arial"/>
              </a:rPr>
              <a:t> </a:t>
            </a:r>
            <a:r>
              <a:rPr sz="2800" b="1" i="0" spc="-5" dirty="0">
                <a:solidFill>
                  <a:srgbClr val="00AF50"/>
                </a:solidFill>
                <a:latin typeface="Arial"/>
                <a:cs typeface="Arial"/>
              </a:rPr>
              <a:t>:</a:t>
            </a:r>
            <a:endParaRPr sz="2800">
              <a:latin typeface="Arial"/>
              <a:cs typeface="Arial"/>
            </a:endParaRPr>
          </a:p>
        </p:txBody>
      </p:sp>
      <p:sp>
        <p:nvSpPr>
          <p:cNvPr id="4" name="object 4"/>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39</a:t>
            </a:fld>
            <a:endParaRPr spc="-5" dirty="0"/>
          </a:p>
        </p:txBody>
      </p:sp>
      <p:sp>
        <p:nvSpPr>
          <p:cNvPr id="3" name="object 3"/>
          <p:cNvSpPr txBox="1"/>
          <p:nvPr/>
        </p:nvSpPr>
        <p:spPr>
          <a:xfrm>
            <a:off x="0" y="1600200"/>
            <a:ext cx="8950325" cy="3229089"/>
          </a:xfrm>
          <a:prstGeom prst="rect">
            <a:avLst/>
          </a:prstGeom>
        </p:spPr>
        <p:txBody>
          <a:bodyPr vert="horz" wrap="square" lIns="0" tIns="12700" rIns="0" bIns="0" rtlCol="0">
            <a:spAutoFit/>
          </a:bodyPr>
          <a:lstStyle/>
          <a:p>
            <a:pPr marL="355600" marR="5080" indent="-342900" algn="just">
              <a:lnSpc>
                <a:spcPct val="100000"/>
              </a:lnSpc>
              <a:spcBef>
                <a:spcPts val="100"/>
              </a:spcBef>
              <a:buClr>
                <a:srgbClr val="EFA12D"/>
              </a:buClr>
              <a:buSzPct val="68750"/>
              <a:buFont typeface="Wingdings"/>
              <a:buChar char=""/>
              <a:tabLst>
                <a:tab pos="354965" algn="l"/>
                <a:tab pos="355600" algn="l"/>
              </a:tabLst>
            </a:pPr>
            <a:r>
              <a:rPr sz="1900" spc="-5" dirty="0">
                <a:solidFill>
                  <a:srgbClr val="4E3A2F"/>
                </a:solidFill>
                <a:latin typeface="Arial"/>
                <a:cs typeface="Arial"/>
              </a:rPr>
              <a:t>Maternal Health – Institutional deliveries, BCC, Mobilization  Strategies, improved coverage and quality of ANC, skilled  care to Pregnant women, Post -partum care at Community  level.</a:t>
            </a:r>
            <a:endParaRPr sz="1900" spc="-5">
              <a:solidFill>
                <a:srgbClr val="4E3A2F"/>
              </a:solidFill>
              <a:latin typeface="Arial"/>
              <a:cs typeface="Arial"/>
            </a:endParaRPr>
          </a:p>
          <a:p>
            <a:pPr algn="just">
              <a:lnSpc>
                <a:spcPct val="100000"/>
              </a:lnSpc>
              <a:spcBef>
                <a:spcPts val="5"/>
              </a:spcBef>
              <a:buClr>
                <a:srgbClr val="EFA12D"/>
              </a:buClr>
              <a:buFont typeface="Wingdings"/>
              <a:buChar char=""/>
            </a:pPr>
            <a:endParaRPr sz="1900" spc="-5">
              <a:solidFill>
                <a:srgbClr val="4E3A2F"/>
              </a:solidFill>
              <a:latin typeface="Arial"/>
              <a:cs typeface="Arial"/>
            </a:endParaRPr>
          </a:p>
          <a:p>
            <a:pPr marL="355600" indent="-342900" algn="just">
              <a:lnSpc>
                <a:spcPct val="100000"/>
              </a:lnSpc>
              <a:spcBef>
                <a:spcPts val="5"/>
              </a:spcBef>
              <a:buClr>
                <a:srgbClr val="EFA12D"/>
              </a:buClr>
              <a:buSzPct val="68750"/>
              <a:buFont typeface="Wingdings"/>
              <a:buChar char=""/>
              <a:tabLst>
                <a:tab pos="354965" algn="l"/>
                <a:tab pos="355600" algn="l"/>
              </a:tabLst>
            </a:pPr>
            <a:r>
              <a:rPr sz="1900" spc="-5" dirty="0">
                <a:solidFill>
                  <a:srgbClr val="4E3A2F"/>
                </a:solidFill>
                <a:latin typeface="Arial"/>
                <a:cs typeface="Arial"/>
              </a:rPr>
              <a:t>Child health - UIP, IMNCI.</a:t>
            </a:r>
            <a:endParaRPr sz="1900" spc="-5">
              <a:solidFill>
                <a:srgbClr val="4E3A2F"/>
              </a:solidFill>
              <a:latin typeface="Arial"/>
              <a:cs typeface="Arial"/>
            </a:endParaRPr>
          </a:p>
          <a:p>
            <a:pPr algn="just">
              <a:lnSpc>
                <a:spcPct val="100000"/>
              </a:lnSpc>
              <a:spcBef>
                <a:spcPts val="5"/>
              </a:spcBef>
              <a:buClr>
                <a:srgbClr val="EFA12D"/>
              </a:buClr>
              <a:buFont typeface="Wingdings"/>
              <a:buChar char=""/>
            </a:pPr>
            <a:endParaRPr sz="1900" spc="-5">
              <a:solidFill>
                <a:srgbClr val="4E3A2F"/>
              </a:solidFill>
              <a:latin typeface="Arial"/>
              <a:cs typeface="Arial"/>
            </a:endParaRPr>
          </a:p>
          <a:p>
            <a:pPr marL="355600" indent="-342900" algn="just">
              <a:lnSpc>
                <a:spcPct val="100000"/>
              </a:lnSpc>
              <a:buClr>
                <a:srgbClr val="EFA12D"/>
              </a:buClr>
              <a:buSzPct val="68750"/>
              <a:buFont typeface="Wingdings"/>
              <a:buChar char=""/>
              <a:tabLst>
                <a:tab pos="354965" algn="l"/>
                <a:tab pos="355600" algn="l"/>
              </a:tabLst>
            </a:pPr>
            <a:r>
              <a:rPr sz="1900" spc="-5" dirty="0">
                <a:solidFill>
                  <a:srgbClr val="4E3A2F"/>
                </a:solidFill>
                <a:latin typeface="Arial"/>
                <a:cs typeface="Arial"/>
              </a:rPr>
              <a:t>Population Stabilization – contraceptive choice, private</a:t>
            </a:r>
            <a:endParaRPr sz="1900" spc="-5">
              <a:solidFill>
                <a:srgbClr val="4E3A2F"/>
              </a:solidFill>
              <a:latin typeface="Arial"/>
              <a:cs typeface="Arial"/>
            </a:endParaRPr>
          </a:p>
          <a:p>
            <a:pPr marL="355600" algn="just">
              <a:lnSpc>
                <a:spcPct val="100000"/>
              </a:lnSpc>
              <a:spcBef>
                <a:spcPts val="5"/>
              </a:spcBef>
            </a:pPr>
            <a:r>
              <a:rPr sz="1900" spc="-5" dirty="0">
                <a:solidFill>
                  <a:srgbClr val="4E3A2F"/>
                </a:solidFill>
                <a:latin typeface="Arial"/>
                <a:cs typeface="Arial"/>
              </a:rPr>
              <a:t>sector intervention.</a:t>
            </a:r>
            <a:endParaRPr sz="1900" spc="-5">
              <a:solidFill>
                <a:srgbClr val="4E3A2F"/>
              </a:solidFill>
              <a:latin typeface="Arial"/>
              <a:cs typeface="Arial"/>
            </a:endParaRPr>
          </a:p>
          <a:p>
            <a:pPr algn="just">
              <a:lnSpc>
                <a:spcPct val="100000"/>
              </a:lnSpc>
              <a:spcBef>
                <a:spcPts val="5"/>
              </a:spcBef>
            </a:pPr>
            <a:endParaRPr sz="1900" spc="-5">
              <a:solidFill>
                <a:srgbClr val="4E3A2F"/>
              </a:solidFill>
              <a:latin typeface="Arial"/>
              <a:cs typeface="Arial"/>
            </a:endParaRPr>
          </a:p>
          <a:p>
            <a:pPr marL="355600" marR="652780" indent="-342900" algn="just">
              <a:lnSpc>
                <a:spcPct val="100000"/>
              </a:lnSpc>
              <a:buClr>
                <a:srgbClr val="EFA12D"/>
              </a:buClr>
              <a:buSzPct val="68750"/>
              <a:buFont typeface="Wingdings"/>
              <a:buChar char=""/>
              <a:tabLst>
                <a:tab pos="354965" algn="l"/>
                <a:tab pos="355600" algn="l"/>
              </a:tabLst>
            </a:pPr>
            <a:r>
              <a:rPr sz="1900" spc="-5" dirty="0">
                <a:solidFill>
                  <a:srgbClr val="4E3A2F"/>
                </a:solidFill>
                <a:latin typeface="Arial"/>
                <a:cs typeface="Arial"/>
              </a:rPr>
              <a:t>Urban and tribal health – similar initiatives with special  focus disadvantages.</a:t>
            </a:r>
            <a:endParaRPr sz="1900" spc="-5">
              <a:solidFill>
                <a:srgbClr val="4E3A2F"/>
              </a:solidFill>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066800"/>
          </a:xfrm>
        </p:spPr>
        <p:txBody>
          <a:bodyPr>
            <a:normAutofit fontScale="90000"/>
          </a:bodyPr>
          <a:lstStyle/>
          <a:p>
            <a:pPr algn="ctr"/>
            <a:r>
              <a:rPr lang="en-IN" sz="4900" dirty="0">
                <a:solidFill>
                  <a:schemeClr val="tx1"/>
                </a:solidFill>
              </a:rPr>
              <a:t>DEFINITION</a:t>
            </a:r>
            <a:br>
              <a:rPr lang="en-IN" dirty="0"/>
            </a:br>
            <a:endParaRPr lang="en-IN" dirty="0"/>
          </a:p>
        </p:txBody>
      </p:sp>
      <p:sp>
        <p:nvSpPr>
          <p:cNvPr id="3" name="Content Placeholder 2"/>
          <p:cNvSpPr>
            <a:spLocks noGrp="1"/>
          </p:cNvSpPr>
          <p:nvPr>
            <p:ph idx="1"/>
          </p:nvPr>
        </p:nvSpPr>
        <p:spPr>
          <a:xfrm>
            <a:off x="457200" y="1828800"/>
            <a:ext cx="8229600" cy="4745736"/>
          </a:xfrm>
        </p:spPr>
        <p:txBody>
          <a:bodyPr/>
          <a:lstStyle/>
          <a:p>
            <a:pPr algn="just">
              <a:lnSpc>
                <a:spcPct val="150000"/>
              </a:lnSpc>
            </a:pPr>
            <a:r>
              <a:rPr lang="en-US" sz="2400" dirty="0">
                <a:solidFill>
                  <a:schemeClr val="tx1">
                    <a:lumMod val="65000"/>
                    <a:lumOff val="35000"/>
                  </a:schemeClr>
                </a:solidFill>
              </a:rPr>
              <a:t>An effective healthcare to rural population throughout the country with special focus on 18 states, which have weak public health indicators, is called an national rural health mission.</a:t>
            </a:r>
            <a:endParaRPr lang="en-IN" sz="2400" dirty="0">
              <a:solidFill>
                <a:schemeClr val="tx1">
                  <a:lumMod val="65000"/>
                  <a:lumOff val="35000"/>
                </a:schemeClr>
              </a:solidFill>
            </a:endParaRPr>
          </a:p>
          <a:p>
            <a:endParaRPr lang="en-IN"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0" y="609600"/>
            <a:ext cx="9144000" cy="443711"/>
          </a:xfrm>
          <a:prstGeom prst="rect">
            <a:avLst/>
          </a:prstGeom>
        </p:spPr>
        <p:txBody>
          <a:bodyPr vert="horz" wrap="square" lIns="0" tIns="12700" rIns="0" bIns="0" rtlCol="0">
            <a:spAutoFit/>
          </a:bodyPr>
          <a:lstStyle/>
          <a:p>
            <a:pPr marL="12700" algn="ctr">
              <a:lnSpc>
                <a:spcPct val="100000"/>
              </a:lnSpc>
              <a:spcBef>
                <a:spcPts val="100"/>
              </a:spcBef>
            </a:pPr>
            <a:r>
              <a:rPr lang="en-US" sz="2800" dirty="0">
                <a:solidFill>
                  <a:schemeClr val="tx1"/>
                </a:solidFill>
              </a:rPr>
              <a:t>JANANI SURAKSHA YOJANA</a:t>
            </a:r>
          </a:p>
        </p:txBody>
      </p:sp>
      <p:sp>
        <p:nvSpPr>
          <p:cNvPr id="7" name="object 7"/>
          <p:cNvSpPr txBox="1">
            <a:spLocks noGrp="1"/>
          </p:cNvSpPr>
          <p:nvPr>
            <p:ph idx="1"/>
          </p:nvPr>
        </p:nvSpPr>
        <p:spPr>
          <a:xfrm>
            <a:off x="0" y="1219200"/>
            <a:ext cx="8991600" cy="4860626"/>
          </a:xfrm>
          <a:prstGeom prst="rect">
            <a:avLst/>
          </a:prstGeom>
        </p:spPr>
        <p:txBody>
          <a:bodyPr vert="horz" wrap="square" lIns="0" tIns="13335" rIns="0" bIns="0" rtlCol="0">
            <a:spAutoFit/>
          </a:bodyPr>
          <a:lstStyle/>
          <a:p>
            <a:pPr marL="387350" marR="179070" indent="-342900" algn="just">
              <a:lnSpc>
                <a:spcPct val="150000"/>
              </a:lnSpc>
              <a:spcBef>
                <a:spcPts val="105"/>
              </a:spcBef>
              <a:buClr>
                <a:srgbClr val="EFA12D"/>
              </a:buClr>
              <a:buSzPct val="70000"/>
              <a:buFont typeface="Wingdings"/>
              <a:buChar char=""/>
              <a:tabLst>
                <a:tab pos="386715" algn="l"/>
                <a:tab pos="387350" algn="l"/>
              </a:tabLst>
            </a:pPr>
            <a:r>
              <a:rPr sz="1900" spc="-5" dirty="0">
                <a:solidFill>
                  <a:srgbClr val="4E3A2F"/>
                </a:solidFill>
                <a:latin typeface="Arial"/>
                <a:cs typeface="Arial"/>
              </a:rPr>
              <a:t>Janani Suraksha Yojana (JSY) is a safe motherhood intervention under the  NRHM being implemented with the objective of reducing maternal and neo-  natal mortality by promoting institutional delivery among the poor pregnant  women.</a:t>
            </a:r>
          </a:p>
          <a:p>
            <a:pPr marL="443230" indent="-398780" algn="just">
              <a:lnSpc>
                <a:spcPct val="150000"/>
              </a:lnSpc>
              <a:buClr>
                <a:srgbClr val="EFA12D"/>
              </a:buClr>
              <a:buSzPct val="70000"/>
              <a:buFont typeface="Wingdings"/>
              <a:buChar char=""/>
              <a:tabLst>
                <a:tab pos="443230" algn="l"/>
                <a:tab pos="443865" algn="l"/>
              </a:tabLst>
            </a:pPr>
            <a:r>
              <a:rPr sz="1900" spc="-5">
                <a:solidFill>
                  <a:srgbClr val="4E3A2F"/>
                </a:solidFill>
                <a:latin typeface="Arial"/>
                <a:cs typeface="Arial"/>
              </a:rPr>
              <a:t>The </a:t>
            </a:r>
            <a:r>
              <a:rPr sz="1900" spc="-5" dirty="0">
                <a:solidFill>
                  <a:srgbClr val="4E3A2F"/>
                </a:solidFill>
                <a:latin typeface="Arial"/>
                <a:cs typeface="Arial"/>
              </a:rPr>
              <a:t>Yojana, launched on 12th April 2005 is being implemented in </a:t>
            </a:r>
            <a:r>
              <a:rPr sz="1900" spc="-5">
                <a:solidFill>
                  <a:srgbClr val="4E3A2F"/>
                </a:solidFill>
                <a:latin typeface="Arial"/>
                <a:cs typeface="Arial"/>
              </a:rPr>
              <a:t>all states</a:t>
            </a:r>
            <a:r>
              <a:rPr lang="en-US" sz="1900" spc="-5" dirty="0">
                <a:solidFill>
                  <a:srgbClr val="4E3A2F"/>
                </a:solidFill>
                <a:latin typeface="Arial"/>
                <a:cs typeface="Arial"/>
              </a:rPr>
              <a:t> </a:t>
            </a:r>
            <a:r>
              <a:rPr sz="1900" spc="-5">
                <a:solidFill>
                  <a:srgbClr val="4E3A2F"/>
                </a:solidFill>
                <a:latin typeface="Arial"/>
                <a:cs typeface="Arial"/>
              </a:rPr>
              <a:t>and </a:t>
            </a:r>
            <a:r>
              <a:rPr sz="1900" spc="-5" dirty="0">
                <a:solidFill>
                  <a:srgbClr val="4E3A2F"/>
                </a:solidFill>
                <a:latin typeface="Arial"/>
                <a:cs typeface="Arial"/>
              </a:rPr>
              <a:t>UTs. JSY is a 100% centrally sponsored scheme.</a:t>
            </a:r>
          </a:p>
          <a:p>
            <a:pPr marL="387350" marR="81280" indent="-342900" algn="just">
              <a:lnSpc>
                <a:spcPct val="150000"/>
              </a:lnSpc>
              <a:spcBef>
                <a:spcPts val="5"/>
              </a:spcBef>
              <a:buClr>
                <a:srgbClr val="EFA12D"/>
              </a:buClr>
              <a:buSzPct val="70000"/>
              <a:buFont typeface="Wingdings"/>
              <a:buChar char=""/>
              <a:tabLst>
                <a:tab pos="386715" algn="l"/>
                <a:tab pos="387350" algn="l"/>
              </a:tabLst>
            </a:pPr>
            <a:r>
              <a:rPr sz="1900" spc="-5">
                <a:solidFill>
                  <a:srgbClr val="4E3A2F"/>
                </a:solidFill>
                <a:latin typeface="Arial"/>
                <a:cs typeface="Arial"/>
              </a:rPr>
              <a:t>The </a:t>
            </a:r>
            <a:r>
              <a:rPr sz="1900" spc="-5" dirty="0">
                <a:solidFill>
                  <a:srgbClr val="4E3A2F"/>
                </a:solidFill>
                <a:latin typeface="Arial"/>
                <a:cs typeface="Arial"/>
              </a:rPr>
              <a:t>Yojana has identified ASHA, as an effective link between the Government  and the poor pregnant </a:t>
            </a:r>
            <a:r>
              <a:rPr sz="1900" spc="-5">
                <a:solidFill>
                  <a:srgbClr val="4E3A2F"/>
                </a:solidFill>
                <a:latin typeface="Arial"/>
                <a:cs typeface="Arial"/>
              </a:rPr>
              <a:t>women.</a:t>
            </a:r>
            <a:endParaRPr sz="2900">
              <a:latin typeface="Times New Roman"/>
              <a:cs typeface="Times New Roman"/>
            </a:endParaRPr>
          </a:p>
          <a:p>
            <a:pPr marL="387350" marR="5080" indent="-342900" algn="just">
              <a:lnSpc>
                <a:spcPct val="150000"/>
              </a:lnSpc>
              <a:buClr>
                <a:srgbClr val="EFA12D"/>
              </a:buClr>
              <a:buSzPct val="70000"/>
              <a:buFont typeface="Wingdings"/>
              <a:buChar char=""/>
              <a:tabLst>
                <a:tab pos="386715" algn="l"/>
                <a:tab pos="387350" algn="l"/>
              </a:tabLst>
            </a:pPr>
            <a:r>
              <a:rPr sz="1900" spc="-5" dirty="0">
                <a:solidFill>
                  <a:srgbClr val="4E3A2F"/>
                </a:solidFill>
                <a:latin typeface="Arial"/>
                <a:cs typeface="Arial"/>
              </a:rPr>
              <a:t>The scheme focuses on the poor pregnant woman with special dispensation  for states having low institutional delivery rate. Besides the maternal care, the  scheme provides cash assistance to all eligible mothers for delivery care.</a:t>
            </a: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40</a:t>
            </a:fld>
            <a:endParaRPr spc="-5"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0" y="609600"/>
            <a:ext cx="9144000" cy="444352"/>
          </a:xfrm>
          <a:prstGeom prst="rect">
            <a:avLst/>
          </a:prstGeom>
        </p:spPr>
        <p:txBody>
          <a:bodyPr vert="horz" wrap="square" lIns="0" tIns="13335" rIns="0" bIns="0" rtlCol="0">
            <a:spAutoFit/>
          </a:bodyPr>
          <a:lstStyle/>
          <a:p>
            <a:pPr marL="12700" algn="ctr">
              <a:lnSpc>
                <a:spcPct val="100000"/>
              </a:lnSpc>
              <a:spcBef>
                <a:spcPts val="105"/>
              </a:spcBef>
            </a:pPr>
            <a:r>
              <a:rPr lang="en-US" sz="2800" dirty="0">
                <a:solidFill>
                  <a:schemeClr val="tx1"/>
                </a:solidFill>
              </a:rPr>
              <a:t>JANANI SURAKSHA YOJANA AND ASHA</a:t>
            </a:r>
          </a:p>
        </p:txBody>
      </p:sp>
      <p:sp>
        <p:nvSpPr>
          <p:cNvPr id="20" name="object 20"/>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41</a:t>
            </a:fld>
            <a:endParaRPr spc="-5" dirty="0"/>
          </a:p>
        </p:txBody>
      </p:sp>
      <p:sp>
        <p:nvSpPr>
          <p:cNvPr id="8" name="object 8"/>
          <p:cNvSpPr/>
          <p:nvPr/>
        </p:nvSpPr>
        <p:spPr>
          <a:xfrm>
            <a:off x="2743200" y="1143000"/>
            <a:ext cx="2895600" cy="838200"/>
          </a:xfrm>
          <a:custGeom>
            <a:avLst/>
            <a:gdLst/>
            <a:ahLst/>
            <a:cxnLst/>
            <a:rect l="l" t="t" r="r" b="b"/>
            <a:pathLst>
              <a:path w="2895600" h="838200">
                <a:moveTo>
                  <a:pt x="1447800" y="0"/>
                </a:moveTo>
                <a:lnTo>
                  <a:pt x="1377653" y="483"/>
                </a:lnTo>
                <a:lnTo>
                  <a:pt x="1308368" y="1917"/>
                </a:lnTo>
                <a:lnTo>
                  <a:pt x="1240020" y="4282"/>
                </a:lnTo>
                <a:lnTo>
                  <a:pt x="1172685" y="7554"/>
                </a:lnTo>
                <a:lnTo>
                  <a:pt x="1106440" y="11713"/>
                </a:lnTo>
                <a:lnTo>
                  <a:pt x="1041360" y="16735"/>
                </a:lnTo>
                <a:lnTo>
                  <a:pt x="977520" y="22599"/>
                </a:lnTo>
                <a:lnTo>
                  <a:pt x="914997" y="29283"/>
                </a:lnTo>
                <a:lnTo>
                  <a:pt x="853866" y="36766"/>
                </a:lnTo>
                <a:lnTo>
                  <a:pt x="794204" y="45025"/>
                </a:lnTo>
                <a:lnTo>
                  <a:pt x="736086" y="54038"/>
                </a:lnTo>
                <a:lnTo>
                  <a:pt x="679588" y="63783"/>
                </a:lnTo>
                <a:lnTo>
                  <a:pt x="624786" y="74239"/>
                </a:lnTo>
                <a:lnTo>
                  <a:pt x="571755" y="85384"/>
                </a:lnTo>
                <a:lnTo>
                  <a:pt x="520572" y="97195"/>
                </a:lnTo>
                <a:lnTo>
                  <a:pt x="471313" y="109651"/>
                </a:lnTo>
                <a:lnTo>
                  <a:pt x="424052" y="122729"/>
                </a:lnTo>
                <a:lnTo>
                  <a:pt x="378867" y="136409"/>
                </a:lnTo>
                <a:lnTo>
                  <a:pt x="335833" y="150667"/>
                </a:lnTo>
                <a:lnTo>
                  <a:pt x="295025" y="165482"/>
                </a:lnTo>
                <a:lnTo>
                  <a:pt x="256520" y="180832"/>
                </a:lnTo>
                <a:lnTo>
                  <a:pt x="220394" y="196696"/>
                </a:lnTo>
                <a:lnTo>
                  <a:pt x="155579" y="229874"/>
                </a:lnTo>
                <a:lnTo>
                  <a:pt x="101188" y="264842"/>
                </a:lnTo>
                <a:lnTo>
                  <a:pt x="57828" y="301424"/>
                </a:lnTo>
                <a:lnTo>
                  <a:pt x="26106" y="339445"/>
                </a:lnTo>
                <a:lnTo>
                  <a:pt x="6627" y="378728"/>
                </a:lnTo>
                <a:lnTo>
                  <a:pt x="0" y="419100"/>
                </a:lnTo>
                <a:lnTo>
                  <a:pt x="1669" y="439410"/>
                </a:lnTo>
                <a:lnTo>
                  <a:pt x="14798" y="479259"/>
                </a:lnTo>
                <a:lnTo>
                  <a:pt x="40474" y="517933"/>
                </a:lnTo>
                <a:lnTo>
                  <a:pt x="78092" y="555256"/>
                </a:lnTo>
                <a:lnTo>
                  <a:pt x="127043" y="591053"/>
                </a:lnTo>
                <a:lnTo>
                  <a:pt x="186721" y="625149"/>
                </a:lnTo>
                <a:lnTo>
                  <a:pt x="256520" y="657367"/>
                </a:lnTo>
                <a:lnTo>
                  <a:pt x="295025" y="672717"/>
                </a:lnTo>
                <a:lnTo>
                  <a:pt x="335833" y="687532"/>
                </a:lnTo>
                <a:lnTo>
                  <a:pt x="378867" y="701790"/>
                </a:lnTo>
                <a:lnTo>
                  <a:pt x="424052" y="715470"/>
                </a:lnTo>
                <a:lnTo>
                  <a:pt x="471313" y="728548"/>
                </a:lnTo>
                <a:lnTo>
                  <a:pt x="520572" y="741004"/>
                </a:lnTo>
                <a:lnTo>
                  <a:pt x="571755" y="752815"/>
                </a:lnTo>
                <a:lnTo>
                  <a:pt x="624786" y="763960"/>
                </a:lnTo>
                <a:lnTo>
                  <a:pt x="679588" y="774416"/>
                </a:lnTo>
                <a:lnTo>
                  <a:pt x="736086" y="784161"/>
                </a:lnTo>
                <a:lnTo>
                  <a:pt x="794204" y="793174"/>
                </a:lnTo>
                <a:lnTo>
                  <a:pt x="853866" y="801433"/>
                </a:lnTo>
                <a:lnTo>
                  <a:pt x="914997" y="808916"/>
                </a:lnTo>
                <a:lnTo>
                  <a:pt x="977520" y="815600"/>
                </a:lnTo>
                <a:lnTo>
                  <a:pt x="1041360" y="821464"/>
                </a:lnTo>
                <a:lnTo>
                  <a:pt x="1106440" y="826486"/>
                </a:lnTo>
                <a:lnTo>
                  <a:pt x="1172685" y="830645"/>
                </a:lnTo>
                <a:lnTo>
                  <a:pt x="1240020" y="833917"/>
                </a:lnTo>
                <a:lnTo>
                  <a:pt x="1308368" y="836282"/>
                </a:lnTo>
                <a:lnTo>
                  <a:pt x="1377653" y="837716"/>
                </a:lnTo>
                <a:lnTo>
                  <a:pt x="1447800" y="838200"/>
                </a:lnTo>
                <a:lnTo>
                  <a:pt x="1517946" y="837716"/>
                </a:lnTo>
                <a:lnTo>
                  <a:pt x="1587231" y="836282"/>
                </a:lnTo>
                <a:lnTo>
                  <a:pt x="1655579" y="833917"/>
                </a:lnTo>
                <a:lnTo>
                  <a:pt x="1722914" y="830645"/>
                </a:lnTo>
                <a:lnTo>
                  <a:pt x="1789159" y="826486"/>
                </a:lnTo>
                <a:lnTo>
                  <a:pt x="1854239" y="821464"/>
                </a:lnTo>
                <a:lnTo>
                  <a:pt x="1918079" y="815600"/>
                </a:lnTo>
                <a:lnTo>
                  <a:pt x="1980602" y="808916"/>
                </a:lnTo>
                <a:lnTo>
                  <a:pt x="2041733" y="801433"/>
                </a:lnTo>
                <a:lnTo>
                  <a:pt x="2101395" y="793174"/>
                </a:lnTo>
                <a:lnTo>
                  <a:pt x="2159513" y="784161"/>
                </a:lnTo>
                <a:lnTo>
                  <a:pt x="2216011" y="774416"/>
                </a:lnTo>
                <a:lnTo>
                  <a:pt x="2270813" y="763960"/>
                </a:lnTo>
                <a:lnTo>
                  <a:pt x="2323844" y="752815"/>
                </a:lnTo>
                <a:lnTo>
                  <a:pt x="2375027" y="741004"/>
                </a:lnTo>
                <a:lnTo>
                  <a:pt x="2424286" y="728548"/>
                </a:lnTo>
                <a:lnTo>
                  <a:pt x="2471546" y="715470"/>
                </a:lnTo>
                <a:lnTo>
                  <a:pt x="2516732" y="701790"/>
                </a:lnTo>
                <a:lnTo>
                  <a:pt x="2559766" y="687532"/>
                </a:lnTo>
                <a:lnTo>
                  <a:pt x="2600574" y="672717"/>
                </a:lnTo>
                <a:lnTo>
                  <a:pt x="2639079" y="657367"/>
                </a:lnTo>
                <a:lnTo>
                  <a:pt x="2675205" y="641503"/>
                </a:lnTo>
                <a:lnTo>
                  <a:pt x="2740020" y="608325"/>
                </a:lnTo>
                <a:lnTo>
                  <a:pt x="2794411" y="573357"/>
                </a:lnTo>
                <a:lnTo>
                  <a:pt x="2837771" y="536775"/>
                </a:lnTo>
                <a:lnTo>
                  <a:pt x="2869493" y="498754"/>
                </a:lnTo>
                <a:lnTo>
                  <a:pt x="2888972" y="459471"/>
                </a:lnTo>
                <a:lnTo>
                  <a:pt x="2895600" y="419100"/>
                </a:lnTo>
                <a:lnTo>
                  <a:pt x="2893930" y="398789"/>
                </a:lnTo>
                <a:lnTo>
                  <a:pt x="2880801" y="358940"/>
                </a:lnTo>
                <a:lnTo>
                  <a:pt x="2855125" y="320266"/>
                </a:lnTo>
                <a:lnTo>
                  <a:pt x="2817507" y="282943"/>
                </a:lnTo>
                <a:lnTo>
                  <a:pt x="2768556" y="247146"/>
                </a:lnTo>
                <a:lnTo>
                  <a:pt x="2708878" y="213050"/>
                </a:lnTo>
                <a:lnTo>
                  <a:pt x="2639079" y="180832"/>
                </a:lnTo>
                <a:lnTo>
                  <a:pt x="2600574" y="165482"/>
                </a:lnTo>
                <a:lnTo>
                  <a:pt x="2559766" y="150667"/>
                </a:lnTo>
                <a:lnTo>
                  <a:pt x="2516732" y="136409"/>
                </a:lnTo>
                <a:lnTo>
                  <a:pt x="2471547" y="122729"/>
                </a:lnTo>
                <a:lnTo>
                  <a:pt x="2424286" y="109651"/>
                </a:lnTo>
                <a:lnTo>
                  <a:pt x="2375027" y="97195"/>
                </a:lnTo>
                <a:lnTo>
                  <a:pt x="2323844" y="85384"/>
                </a:lnTo>
                <a:lnTo>
                  <a:pt x="2270813" y="74239"/>
                </a:lnTo>
                <a:lnTo>
                  <a:pt x="2216011" y="63783"/>
                </a:lnTo>
                <a:lnTo>
                  <a:pt x="2159513" y="54038"/>
                </a:lnTo>
                <a:lnTo>
                  <a:pt x="2101395" y="45025"/>
                </a:lnTo>
                <a:lnTo>
                  <a:pt x="2041733" y="36766"/>
                </a:lnTo>
                <a:lnTo>
                  <a:pt x="1980602" y="29283"/>
                </a:lnTo>
                <a:lnTo>
                  <a:pt x="1918079" y="22599"/>
                </a:lnTo>
                <a:lnTo>
                  <a:pt x="1854239" y="16735"/>
                </a:lnTo>
                <a:lnTo>
                  <a:pt x="1789159" y="11713"/>
                </a:lnTo>
                <a:lnTo>
                  <a:pt x="1722914" y="7554"/>
                </a:lnTo>
                <a:lnTo>
                  <a:pt x="1655579" y="4282"/>
                </a:lnTo>
                <a:lnTo>
                  <a:pt x="1587231" y="1917"/>
                </a:lnTo>
                <a:lnTo>
                  <a:pt x="1517946" y="483"/>
                </a:lnTo>
                <a:lnTo>
                  <a:pt x="1447800" y="0"/>
                </a:lnTo>
                <a:close/>
              </a:path>
            </a:pathLst>
          </a:custGeom>
          <a:solidFill>
            <a:srgbClr val="EFA12D"/>
          </a:solidFill>
        </p:spPr>
        <p:txBody>
          <a:bodyPr wrap="square" lIns="0" tIns="0" rIns="0" bIns="0" rtlCol="0"/>
          <a:lstStyle/>
          <a:p>
            <a:endParaRPr/>
          </a:p>
        </p:txBody>
      </p:sp>
      <p:sp>
        <p:nvSpPr>
          <p:cNvPr id="9" name="object 9"/>
          <p:cNvSpPr/>
          <p:nvPr/>
        </p:nvSpPr>
        <p:spPr>
          <a:xfrm>
            <a:off x="2743200" y="1143000"/>
            <a:ext cx="2895600" cy="838200"/>
          </a:xfrm>
          <a:custGeom>
            <a:avLst/>
            <a:gdLst/>
            <a:ahLst/>
            <a:cxnLst/>
            <a:rect l="l" t="t" r="r" b="b"/>
            <a:pathLst>
              <a:path w="2895600" h="838200">
                <a:moveTo>
                  <a:pt x="0" y="419100"/>
                </a:moveTo>
                <a:lnTo>
                  <a:pt x="6627" y="378728"/>
                </a:lnTo>
                <a:lnTo>
                  <a:pt x="26106" y="339445"/>
                </a:lnTo>
                <a:lnTo>
                  <a:pt x="57828" y="301424"/>
                </a:lnTo>
                <a:lnTo>
                  <a:pt x="101188" y="264842"/>
                </a:lnTo>
                <a:lnTo>
                  <a:pt x="155579" y="229874"/>
                </a:lnTo>
                <a:lnTo>
                  <a:pt x="220394" y="196696"/>
                </a:lnTo>
                <a:lnTo>
                  <a:pt x="256520" y="180832"/>
                </a:lnTo>
                <a:lnTo>
                  <a:pt x="295025" y="165482"/>
                </a:lnTo>
                <a:lnTo>
                  <a:pt x="335833" y="150667"/>
                </a:lnTo>
                <a:lnTo>
                  <a:pt x="378867" y="136409"/>
                </a:lnTo>
                <a:lnTo>
                  <a:pt x="424052" y="122729"/>
                </a:lnTo>
                <a:lnTo>
                  <a:pt x="471313" y="109651"/>
                </a:lnTo>
                <a:lnTo>
                  <a:pt x="520572" y="97195"/>
                </a:lnTo>
                <a:lnTo>
                  <a:pt x="571755" y="85384"/>
                </a:lnTo>
                <a:lnTo>
                  <a:pt x="624786" y="74239"/>
                </a:lnTo>
                <a:lnTo>
                  <a:pt x="679588" y="63783"/>
                </a:lnTo>
                <a:lnTo>
                  <a:pt x="736086" y="54038"/>
                </a:lnTo>
                <a:lnTo>
                  <a:pt x="794204" y="45025"/>
                </a:lnTo>
                <a:lnTo>
                  <a:pt x="853866" y="36766"/>
                </a:lnTo>
                <a:lnTo>
                  <a:pt x="914997" y="29283"/>
                </a:lnTo>
                <a:lnTo>
                  <a:pt x="977520" y="22599"/>
                </a:lnTo>
                <a:lnTo>
                  <a:pt x="1041360" y="16735"/>
                </a:lnTo>
                <a:lnTo>
                  <a:pt x="1106440" y="11713"/>
                </a:lnTo>
                <a:lnTo>
                  <a:pt x="1172685" y="7554"/>
                </a:lnTo>
                <a:lnTo>
                  <a:pt x="1240020" y="4282"/>
                </a:lnTo>
                <a:lnTo>
                  <a:pt x="1308368" y="1917"/>
                </a:lnTo>
                <a:lnTo>
                  <a:pt x="1377653" y="483"/>
                </a:lnTo>
                <a:lnTo>
                  <a:pt x="1447800" y="0"/>
                </a:lnTo>
                <a:lnTo>
                  <a:pt x="1517946" y="483"/>
                </a:lnTo>
                <a:lnTo>
                  <a:pt x="1587231" y="1917"/>
                </a:lnTo>
                <a:lnTo>
                  <a:pt x="1655579" y="4282"/>
                </a:lnTo>
                <a:lnTo>
                  <a:pt x="1722914" y="7554"/>
                </a:lnTo>
                <a:lnTo>
                  <a:pt x="1789159" y="11713"/>
                </a:lnTo>
                <a:lnTo>
                  <a:pt x="1854239" y="16735"/>
                </a:lnTo>
                <a:lnTo>
                  <a:pt x="1918079" y="22599"/>
                </a:lnTo>
                <a:lnTo>
                  <a:pt x="1980602" y="29283"/>
                </a:lnTo>
                <a:lnTo>
                  <a:pt x="2041733" y="36766"/>
                </a:lnTo>
                <a:lnTo>
                  <a:pt x="2101395" y="45025"/>
                </a:lnTo>
                <a:lnTo>
                  <a:pt x="2159513" y="54038"/>
                </a:lnTo>
                <a:lnTo>
                  <a:pt x="2216011" y="63783"/>
                </a:lnTo>
                <a:lnTo>
                  <a:pt x="2270813" y="74239"/>
                </a:lnTo>
                <a:lnTo>
                  <a:pt x="2323844" y="85384"/>
                </a:lnTo>
                <a:lnTo>
                  <a:pt x="2375027" y="97195"/>
                </a:lnTo>
                <a:lnTo>
                  <a:pt x="2424286" y="109651"/>
                </a:lnTo>
                <a:lnTo>
                  <a:pt x="2471547" y="122729"/>
                </a:lnTo>
                <a:lnTo>
                  <a:pt x="2516732" y="136409"/>
                </a:lnTo>
                <a:lnTo>
                  <a:pt x="2559766" y="150667"/>
                </a:lnTo>
                <a:lnTo>
                  <a:pt x="2600574" y="165482"/>
                </a:lnTo>
                <a:lnTo>
                  <a:pt x="2639079" y="180832"/>
                </a:lnTo>
                <a:lnTo>
                  <a:pt x="2675205" y="196696"/>
                </a:lnTo>
                <a:lnTo>
                  <a:pt x="2740020" y="229874"/>
                </a:lnTo>
                <a:lnTo>
                  <a:pt x="2794411" y="264842"/>
                </a:lnTo>
                <a:lnTo>
                  <a:pt x="2837771" y="301424"/>
                </a:lnTo>
                <a:lnTo>
                  <a:pt x="2869493" y="339445"/>
                </a:lnTo>
                <a:lnTo>
                  <a:pt x="2888972" y="378728"/>
                </a:lnTo>
                <a:lnTo>
                  <a:pt x="2895600" y="419100"/>
                </a:lnTo>
                <a:lnTo>
                  <a:pt x="2893930" y="439410"/>
                </a:lnTo>
                <a:lnTo>
                  <a:pt x="2880801" y="479259"/>
                </a:lnTo>
                <a:lnTo>
                  <a:pt x="2855125" y="517933"/>
                </a:lnTo>
                <a:lnTo>
                  <a:pt x="2817507" y="555256"/>
                </a:lnTo>
                <a:lnTo>
                  <a:pt x="2768556" y="591053"/>
                </a:lnTo>
                <a:lnTo>
                  <a:pt x="2708878" y="625149"/>
                </a:lnTo>
                <a:lnTo>
                  <a:pt x="2639079" y="657367"/>
                </a:lnTo>
                <a:lnTo>
                  <a:pt x="2600574" y="672717"/>
                </a:lnTo>
                <a:lnTo>
                  <a:pt x="2559766" y="687532"/>
                </a:lnTo>
                <a:lnTo>
                  <a:pt x="2516732" y="701790"/>
                </a:lnTo>
                <a:lnTo>
                  <a:pt x="2471546" y="715470"/>
                </a:lnTo>
                <a:lnTo>
                  <a:pt x="2424286" y="728548"/>
                </a:lnTo>
                <a:lnTo>
                  <a:pt x="2375027" y="741004"/>
                </a:lnTo>
                <a:lnTo>
                  <a:pt x="2323844" y="752815"/>
                </a:lnTo>
                <a:lnTo>
                  <a:pt x="2270813" y="763960"/>
                </a:lnTo>
                <a:lnTo>
                  <a:pt x="2216011" y="774416"/>
                </a:lnTo>
                <a:lnTo>
                  <a:pt x="2159513" y="784161"/>
                </a:lnTo>
                <a:lnTo>
                  <a:pt x="2101395" y="793174"/>
                </a:lnTo>
                <a:lnTo>
                  <a:pt x="2041733" y="801433"/>
                </a:lnTo>
                <a:lnTo>
                  <a:pt x="1980602" y="808916"/>
                </a:lnTo>
                <a:lnTo>
                  <a:pt x="1918079" y="815600"/>
                </a:lnTo>
                <a:lnTo>
                  <a:pt x="1854239" y="821464"/>
                </a:lnTo>
                <a:lnTo>
                  <a:pt x="1789159" y="826486"/>
                </a:lnTo>
                <a:lnTo>
                  <a:pt x="1722914" y="830645"/>
                </a:lnTo>
                <a:lnTo>
                  <a:pt x="1655579" y="833917"/>
                </a:lnTo>
                <a:lnTo>
                  <a:pt x="1587231" y="836282"/>
                </a:lnTo>
                <a:lnTo>
                  <a:pt x="1517946" y="837716"/>
                </a:lnTo>
                <a:lnTo>
                  <a:pt x="1447800" y="838200"/>
                </a:lnTo>
                <a:lnTo>
                  <a:pt x="1377653" y="837716"/>
                </a:lnTo>
                <a:lnTo>
                  <a:pt x="1308368" y="836282"/>
                </a:lnTo>
                <a:lnTo>
                  <a:pt x="1240020" y="833917"/>
                </a:lnTo>
                <a:lnTo>
                  <a:pt x="1172685" y="830645"/>
                </a:lnTo>
                <a:lnTo>
                  <a:pt x="1106440" y="826486"/>
                </a:lnTo>
                <a:lnTo>
                  <a:pt x="1041360" y="821464"/>
                </a:lnTo>
                <a:lnTo>
                  <a:pt x="977520" y="815600"/>
                </a:lnTo>
                <a:lnTo>
                  <a:pt x="914997" y="808916"/>
                </a:lnTo>
                <a:lnTo>
                  <a:pt x="853866" y="801433"/>
                </a:lnTo>
                <a:lnTo>
                  <a:pt x="794204" y="793174"/>
                </a:lnTo>
                <a:lnTo>
                  <a:pt x="736086" y="784161"/>
                </a:lnTo>
                <a:lnTo>
                  <a:pt x="679588" y="774416"/>
                </a:lnTo>
                <a:lnTo>
                  <a:pt x="624786" y="763960"/>
                </a:lnTo>
                <a:lnTo>
                  <a:pt x="571755" y="752815"/>
                </a:lnTo>
                <a:lnTo>
                  <a:pt x="520572" y="741004"/>
                </a:lnTo>
                <a:lnTo>
                  <a:pt x="471313" y="728548"/>
                </a:lnTo>
                <a:lnTo>
                  <a:pt x="424052" y="715470"/>
                </a:lnTo>
                <a:lnTo>
                  <a:pt x="378867" y="701790"/>
                </a:lnTo>
                <a:lnTo>
                  <a:pt x="335833" y="687532"/>
                </a:lnTo>
                <a:lnTo>
                  <a:pt x="295025" y="672717"/>
                </a:lnTo>
                <a:lnTo>
                  <a:pt x="256520" y="657367"/>
                </a:lnTo>
                <a:lnTo>
                  <a:pt x="220394" y="641503"/>
                </a:lnTo>
                <a:lnTo>
                  <a:pt x="155579" y="608325"/>
                </a:lnTo>
                <a:lnTo>
                  <a:pt x="101188" y="573357"/>
                </a:lnTo>
                <a:lnTo>
                  <a:pt x="57828" y="536775"/>
                </a:lnTo>
                <a:lnTo>
                  <a:pt x="26106" y="498754"/>
                </a:lnTo>
                <a:lnTo>
                  <a:pt x="6627" y="459471"/>
                </a:lnTo>
                <a:lnTo>
                  <a:pt x="0" y="419100"/>
                </a:lnTo>
                <a:close/>
              </a:path>
            </a:pathLst>
          </a:custGeom>
          <a:ln w="9144">
            <a:solidFill>
              <a:srgbClr val="000000"/>
            </a:solidFill>
          </a:ln>
        </p:spPr>
        <p:txBody>
          <a:bodyPr wrap="square" lIns="0" tIns="0" rIns="0" bIns="0" rtlCol="0"/>
          <a:lstStyle/>
          <a:p>
            <a:endParaRPr/>
          </a:p>
        </p:txBody>
      </p:sp>
      <p:sp>
        <p:nvSpPr>
          <p:cNvPr id="10" name="object 10"/>
          <p:cNvSpPr txBox="1"/>
          <p:nvPr/>
        </p:nvSpPr>
        <p:spPr>
          <a:xfrm>
            <a:off x="3588258" y="1308861"/>
            <a:ext cx="1207135" cy="452120"/>
          </a:xfrm>
          <a:prstGeom prst="rect">
            <a:avLst/>
          </a:prstGeom>
        </p:spPr>
        <p:txBody>
          <a:bodyPr vert="horz" wrap="square" lIns="0" tIns="12065" rIns="0" bIns="0" rtlCol="0">
            <a:spAutoFit/>
          </a:bodyPr>
          <a:lstStyle/>
          <a:p>
            <a:pPr marL="12700">
              <a:lnSpc>
                <a:spcPct val="100000"/>
              </a:lnSpc>
              <a:spcBef>
                <a:spcPts val="95"/>
              </a:spcBef>
            </a:pPr>
            <a:r>
              <a:rPr sz="2800" b="1" spc="130" dirty="0">
                <a:latin typeface="Times New Roman"/>
                <a:cs typeface="Times New Roman"/>
              </a:rPr>
              <a:t>N</a:t>
            </a:r>
            <a:r>
              <a:rPr sz="2800" b="1" spc="140" dirty="0">
                <a:latin typeface="Times New Roman"/>
                <a:cs typeface="Times New Roman"/>
              </a:rPr>
              <a:t>R</a:t>
            </a:r>
            <a:r>
              <a:rPr sz="2800" b="1" spc="75" dirty="0">
                <a:latin typeface="Times New Roman"/>
                <a:cs typeface="Times New Roman"/>
              </a:rPr>
              <a:t>HM</a:t>
            </a:r>
            <a:endParaRPr sz="2800">
              <a:latin typeface="Times New Roman"/>
              <a:cs typeface="Times New Roman"/>
            </a:endParaRPr>
          </a:p>
        </p:txBody>
      </p:sp>
      <p:sp>
        <p:nvSpPr>
          <p:cNvPr id="11" name="object 11"/>
          <p:cNvSpPr/>
          <p:nvPr/>
        </p:nvSpPr>
        <p:spPr>
          <a:xfrm>
            <a:off x="5638800" y="1447800"/>
            <a:ext cx="1981200" cy="228600"/>
          </a:xfrm>
          <a:custGeom>
            <a:avLst/>
            <a:gdLst/>
            <a:ahLst/>
            <a:cxnLst/>
            <a:rect l="l" t="t" r="r" b="b"/>
            <a:pathLst>
              <a:path w="1981200" h="228600">
                <a:moveTo>
                  <a:pt x="1485900" y="0"/>
                </a:moveTo>
                <a:lnTo>
                  <a:pt x="1485900" y="57150"/>
                </a:lnTo>
                <a:lnTo>
                  <a:pt x="0" y="57150"/>
                </a:lnTo>
                <a:lnTo>
                  <a:pt x="0" y="171450"/>
                </a:lnTo>
                <a:lnTo>
                  <a:pt x="1485900" y="171450"/>
                </a:lnTo>
                <a:lnTo>
                  <a:pt x="1485900" y="228600"/>
                </a:lnTo>
                <a:lnTo>
                  <a:pt x="1981200" y="114300"/>
                </a:lnTo>
                <a:lnTo>
                  <a:pt x="1485900" y="0"/>
                </a:lnTo>
                <a:close/>
              </a:path>
            </a:pathLst>
          </a:custGeom>
          <a:solidFill>
            <a:srgbClr val="EFA12D"/>
          </a:solidFill>
        </p:spPr>
        <p:txBody>
          <a:bodyPr wrap="square" lIns="0" tIns="0" rIns="0" bIns="0" rtlCol="0"/>
          <a:lstStyle/>
          <a:p>
            <a:endParaRPr/>
          </a:p>
        </p:txBody>
      </p:sp>
      <p:sp>
        <p:nvSpPr>
          <p:cNvPr id="12" name="object 12"/>
          <p:cNvSpPr/>
          <p:nvPr/>
        </p:nvSpPr>
        <p:spPr>
          <a:xfrm>
            <a:off x="5638800" y="1447800"/>
            <a:ext cx="1981200" cy="228600"/>
          </a:xfrm>
          <a:custGeom>
            <a:avLst/>
            <a:gdLst/>
            <a:ahLst/>
            <a:cxnLst/>
            <a:rect l="l" t="t" r="r" b="b"/>
            <a:pathLst>
              <a:path w="1981200" h="228600">
                <a:moveTo>
                  <a:pt x="0" y="57150"/>
                </a:moveTo>
                <a:lnTo>
                  <a:pt x="1485900" y="57150"/>
                </a:lnTo>
                <a:lnTo>
                  <a:pt x="1485900" y="0"/>
                </a:lnTo>
                <a:lnTo>
                  <a:pt x="1981200" y="114300"/>
                </a:lnTo>
                <a:lnTo>
                  <a:pt x="1485900" y="228600"/>
                </a:lnTo>
                <a:lnTo>
                  <a:pt x="1485900" y="171450"/>
                </a:lnTo>
                <a:lnTo>
                  <a:pt x="0" y="171450"/>
                </a:lnTo>
                <a:lnTo>
                  <a:pt x="0" y="57150"/>
                </a:lnTo>
                <a:close/>
              </a:path>
            </a:pathLst>
          </a:custGeom>
          <a:ln w="9144">
            <a:solidFill>
              <a:srgbClr val="000000"/>
            </a:solidFill>
          </a:ln>
        </p:spPr>
        <p:txBody>
          <a:bodyPr wrap="square" lIns="0" tIns="0" rIns="0" bIns="0" rtlCol="0"/>
          <a:lstStyle/>
          <a:p>
            <a:endParaRPr/>
          </a:p>
        </p:txBody>
      </p:sp>
      <p:sp>
        <p:nvSpPr>
          <p:cNvPr id="13" name="object 13"/>
          <p:cNvSpPr txBox="1"/>
          <p:nvPr/>
        </p:nvSpPr>
        <p:spPr>
          <a:xfrm>
            <a:off x="7852409" y="1397253"/>
            <a:ext cx="60071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3366"/>
                </a:solidFill>
                <a:latin typeface="Arial"/>
                <a:cs typeface="Arial"/>
              </a:rPr>
              <a:t>J</a:t>
            </a:r>
            <a:r>
              <a:rPr sz="2400" b="1" spc="-15" dirty="0">
                <a:solidFill>
                  <a:srgbClr val="003366"/>
                </a:solidFill>
                <a:latin typeface="Arial"/>
                <a:cs typeface="Arial"/>
              </a:rPr>
              <a:t>S</a:t>
            </a:r>
            <a:r>
              <a:rPr sz="2400" b="1" dirty="0">
                <a:solidFill>
                  <a:srgbClr val="003366"/>
                </a:solidFill>
                <a:latin typeface="Arial"/>
                <a:cs typeface="Arial"/>
              </a:rPr>
              <a:t>Y</a:t>
            </a:r>
            <a:endParaRPr sz="2400">
              <a:latin typeface="Arial"/>
              <a:cs typeface="Arial"/>
            </a:endParaRPr>
          </a:p>
        </p:txBody>
      </p:sp>
      <p:sp>
        <p:nvSpPr>
          <p:cNvPr id="14" name="object 14"/>
          <p:cNvSpPr/>
          <p:nvPr/>
        </p:nvSpPr>
        <p:spPr>
          <a:xfrm>
            <a:off x="147828" y="2129027"/>
            <a:ext cx="8161020" cy="4504944"/>
          </a:xfrm>
          <a:prstGeom prst="rect">
            <a:avLst/>
          </a:prstGeom>
          <a:blipFill>
            <a:blip r:embed="rId3" cstate="print"/>
            <a:stretch>
              <a:fillRect/>
            </a:stretch>
          </a:blipFill>
        </p:spPr>
        <p:txBody>
          <a:bodyPr wrap="square" lIns="0" tIns="0" rIns="0" bIns="0" rtlCol="0"/>
          <a:lstStyle/>
          <a:p>
            <a:endParaRPr/>
          </a:p>
        </p:txBody>
      </p:sp>
      <p:sp>
        <p:nvSpPr>
          <p:cNvPr id="15" name="object 15"/>
          <p:cNvSpPr txBox="1"/>
          <p:nvPr/>
        </p:nvSpPr>
        <p:spPr>
          <a:xfrm>
            <a:off x="3758565" y="3327019"/>
            <a:ext cx="215963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Antenatal </a:t>
            </a:r>
            <a:r>
              <a:rPr sz="1800" b="1" spc="-5" dirty="0">
                <a:latin typeface="Arial"/>
                <a:cs typeface="Arial"/>
              </a:rPr>
              <a:t>Check</a:t>
            </a:r>
            <a:r>
              <a:rPr sz="1800" b="1" spc="10" dirty="0">
                <a:latin typeface="Arial"/>
                <a:cs typeface="Arial"/>
              </a:rPr>
              <a:t> </a:t>
            </a:r>
            <a:r>
              <a:rPr sz="1800" b="1" dirty="0">
                <a:latin typeface="Arial"/>
                <a:cs typeface="Arial"/>
              </a:rPr>
              <a:t>up</a:t>
            </a:r>
            <a:endParaRPr sz="1800">
              <a:latin typeface="Arial"/>
              <a:cs typeface="Arial"/>
            </a:endParaRPr>
          </a:p>
        </p:txBody>
      </p:sp>
      <p:sp>
        <p:nvSpPr>
          <p:cNvPr id="16" name="object 16"/>
          <p:cNvSpPr txBox="1"/>
          <p:nvPr/>
        </p:nvSpPr>
        <p:spPr>
          <a:xfrm>
            <a:off x="3045332" y="3875913"/>
            <a:ext cx="3587750" cy="1397635"/>
          </a:xfrm>
          <a:prstGeom prst="rect">
            <a:avLst/>
          </a:prstGeom>
        </p:spPr>
        <p:txBody>
          <a:bodyPr vert="horz" wrap="square" lIns="0" tIns="12700" rIns="0" bIns="0" rtlCol="0">
            <a:spAutoFit/>
          </a:bodyPr>
          <a:lstStyle/>
          <a:p>
            <a:pPr algn="ctr">
              <a:lnSpc>
                <a:spcPct val="100000"/>
              </a:lnSpc>
              <a:spcBef>
                <a:spcPts val="100"/>
              </a:spcBef>
            </a:pPr>
            <a:r>
              <a:rPr sz="1800" b="1" dirty="0">
                <a:latin typeface="Arial"/>
                <a:cs typeface="Arial"/>
              </a:rPr>
              <a:t>Institutional </a:t>
            </a:r>
            <a:r>
              <a:rPr sz="1800" b="1" spc="-5" dirty="0">
                <a:latin typeface="Arial"/>
                <a:cs typeface="Arial"/>
              </a:rPr>
              <a:t>Care </a:t>
            </a:r>
            <a:r>
              <a:rPr sz="1800" b="1" dirty="0">
                <a:latin typeface="Arial"/>
                <a:cs typeface="Arial"/>
              </a:rPr>
              <a:t>during</a:t>
            </a:r>
            <a:r>
              <a:rPr sz="1800" b="1" spc="-70" dirty="0">
                <a:latin typeface="Arial"/>
                <a:cs typeface="Arial"/>
              </a:rPr>
              <a:t> </a:t>
            </a:r>
            <a:r>
              <a:rPr sz="1800" b="1" spc="-10" dirty="0">
                <a:latin typeface="Arial"/>
                <a:cs typeface="Arial"/>
              </a:rPr>
              <a:t>delivery</a:t>
            </a:r>
            <a:endParaRPr sz="1800">
              <a:latin typeface="Arial"/>
              <a:cs typeface="Arial"/>
            </a:endParaRPr>
          </a:p>
          <a:p>
            <a:pPr>
              <a:lnSpc>
                <a:spcPct val="100000"/>
              </a:lnSpc>
              <a:spcBef>
                <a:spcPts val="30"/>
              </a:spcBef>
            </a:pPr>
            <a:endParaRPr sz="1850">
              <a:latin typeface="Times New Roman"/>
              <a:cs typeface="Times New Roman"/>
            </a:endParaRPr>
          </a:p>
          <a:p>
            <a:pPr marR="53975" algn="ctr">
              <a:lnSpc>
                <a:spcPct val="100000"/>
              </a:lnSpc>
            </a:pPr>
            <a:r>
              <a:rPr sz="1800" b="1" spc="-5" dirty="0">
                <a:latin typeface="Arial"/>
                <a:cs typeface="Arial"/>
              </a:rPr>
              <a:t>Immediate</a:t>
            </a:r>
            <a:r>
              <a:rPr sz="1800" b="1" spc="-20" dirty="0">
                <a:latin typeface="Arial"/>
                <a:cs typeface="Arial"/>
              </a:rPr>
              <a:t> </a:t>
            </a:r>
            <a:r>
              <a:rPr sz="1800" b="1" dirty="0">
                <a:latin typeface="Arial"/>
                <a:cs typeface="Arial"/>
              </a:rPr>
              <a:t>post-partum</a:t>
            </a:r>
            <a:endParaRPr sz="1800">
              <a:latin typeface="Arial"/>
              <a:cs typeface="Arial"/>
            </a:endParaRPr>
          </a:p>
          <a:p>
            <a:pPr>
              <a:lnSpc>
                <a:spcPct val="100000"/>
              </a:lnSpc>
              <a:spcBef>
                <a:spcPts val="35"/>
              </a:spcBef>
            </a:pPr>
            <a:endParaRPr sz="1850">
              <a:latin typeface="Times New Roman"/>
              <a:cs typeface="Times New Roman"/>
            </a:endParaRPr>
          </a:p>
          <a:p>
            <a:pPr algn="ctr">
              <a:lnSpc>
                <a:spcPct val="100000"/>
              </a:lnSpc>
            </a:pPr>
            <a:r>
              <a:rPr sz="1800" b="1" spc="-5" dirty="0">
                <a:latin typeface="Arial"/>
                <a:cs typeface="Arial"/>
              </a:rPr>
              <a:t>(coordinated</a:t>
            </a:r>
            <a:r>
              <a:rPr sz="1800" b="1" spc="-15" dirty="0">
                <a:latin typeface="Arial"/>
                <a:cs typeface="Arial"/>
              </a:rPr>
              <a:t> </a:t>
            </a:r>
            <a:r>
              <a:rPr sz="1800" b="1" spc="-10" dirty="0">
                <a:latin typeface="Arial"/>
                <a:cs typeface="Arial"/>
              </a:rPr>
              <a:t>care)</a:t>
            </a:r>
            <a:endParaRPr sz="1800">
              <a:latin typeface="Arial"/>
              <a:cs typeface="Arial"/>
            </a:endParaRPr>
          </a:p>
        </p:txBody>
      </p:sp>
      <p:sp>
        <p:nvSpPr>
          <p:cNvPr id="17" name="object 17"/>
          <p:cNvSpPr txBox="1"/>
          <p:nvPr/>
        </p:nvSpPr>
        <p:spPr>
          <a:xfrm>
            <a:off x="452119" y="5374335"/>
            <a:ext cx="1535430" cy="946150"/>
          </a:xfrm>
          <a:prstGeom prst="rect">
            <a:avLst/>
          </a:prstGeom>
        </p:spPr>
        <p:txBody>
          <a:bodyPr vert="horz" wrap="square" lIns="0" tIns="12700" rIns="0" bIns="0" rtlCol="0">
            <a:spAutoFit/>
          </a:bodyPr>
          <a:lstStyle/>
          <a:p>
            <a:pPr algn="ctr">
              <a:lnSpc>
                <a:spcPct val="100000"/>
              </a:lnSpc>
              <a:spcBef>
                <a:spcPts val="100"/>
              </a:spcBef>
            </a:pPr>
            <a:r>
              <a:rPr sz="2400" b="1" spc="-10" dirty="0">
                <a:latin typeface="Arial"/>
                <a:cs typeface="Arial"/>
              </a:rPr>
              <a:t>↑↑</a:t>
            </a:r>
            <a:r>
              <a:rPr sz="1800" b="1" spc="-10" dirty="0">
                <a:latin typeface="Times New Roman"/>
                <a:cs typeface="Times New Roman"/>
              </a:rPr>
              <a:t>Institutional</a:t>
            </a:r>
            <a:endParaRPr sz="1800">
              <a:latin typeface="Times New Roman"/>
              <a:cs typeface="Times New Roman"/>
            </a:endParaRPr>
          </a:p>
          <a:p>
            <a:pPr marR="1905" algn="ctr">
              <a:lnSpc>
                <a:spcPct val="100000"/>
              </a:lnSpc>
              <a:spcBef>
                <a:spcPts val="45"/>
              </a:spcBef>
            </a:pPr>
            <a:r>
              <a:rPr sz="1800" b="1" spc="-10" dirty="0">
                <a:latin typeface="Times New Roman"/>
                <a:cs typeface="Times New Roman"/>
              </a:rPr>
              <a:t>Deliveries</a:t>
            </a:r>
            <a:endParaRPr sz="1800">
              <a:latin typeface="Times New Roman"/>
              <a:cs typeface="Times New Roman"/>
            </a:endParaRPr>
          </a:p>
          <a:p>
            <a:pPr algn="ctr">
              <a:lnSpc>
                <a:spcPct val="100000"/>
              </a:lnSpc>
            </a:pPr>
            <a:r>
              <a:rPr sz="1800" b="1" spc="-5" dirty="0">
                <a:latin typeface="Times New Roman"/>
                <a:cs typeface="Times New Roman"/>
              </a:rPr>
              <a:t>in </a:t>
            </a:r>
            <a:r>
              <a:rPr sz="1800" b="1" spc="-15" dirty="0">
                <a:latin typeface="Times New Roman"/>
                <a:cs typeface="Times New Roman"/>
              </a:rPr>
              <a:t>BPL</a:t>
            </a:r>
            <a:r>
              <a:rPr sz="1800" b="1" spc="-40" dirty="0">
                <a:latin typeface="Times New Roman"/>
                <a:cs typeface="Times New Roman"/>
              </a:rPr>
              <a:t> </a:t>
            </a:r>
            <a:r>
              <a:rPr sz="1800" b="1" spc="-5" dirty="0">
                <a:latin typeface="Times New Roman"/>
                <a:cs typeface="Times New Roman"/>
              </a:rPr>
              <a:t>families</a:t>
            </a:r>
            <a:endParaRPr sz="1800">
              <a:latin typeface="Times New Roman"/>
              <a:cs typeface="Times New Roman"/>
            </a:endParaRPr>
          </a:p>
        </p:txBody>
      </p:sp>
      <p:sp>
        <p:nvSpPr>
          <p:cNvPr id="18" name="object 18"/>
          <p:cNvSpPr txBox="1"/>
          <p:nvPr/>
        </p:nvSpPr>
        <p:spPr>
          <a:xfrm>
            <a:off x="369824" y="3057271"/>
            <a:ext cx="1393825" cy="699770"/>
          </a:xfrm>
          <a:prstGeom prst="rect">
            <a:avLst/>
          </a:prstGeom>
        </p:spPr>
        <p:txBody>
          <a:bodyPr vert="horz" wrap="square" lIns="0" tIns="12700" rIns="0" bIns="0" rtlCol="0">
            <a:spAutoFit/>
          </a:bodyPr>
          <a:lstStyle/>
          <a:p>
            <a:pPr algn="ctr">
              <a:lnSpc>
                <a:spcPct val="100000"/>
              </a:lnSpc>
              <a:spcBef>
                <a:spcPts val="100"/>
              </a:spcBef>
            </a:pPr>
            <a:r>
              <a:rPr sz="2400" b="1" dirty="0">
                <a:latin typeface="Arial"/>
                <a:cs typeface="Arial"/>
              </a:rPr>
              <a:t>↓↓ </a:t>
            </a:r>
            <a:r>
              <a:rPr sz="2400" b="1" spc="-90" dirty="0">
                <a:latin typeface="Arial"/>
                <a:cs typeface="Arial"/>
              </a:rPr>
              <a:t>a</a:t>
            </a:r>
            <a:r>
              <a:rPr sz="2000" b="1" spc="-90" dirty="0">
                <a:latin typeface="Times New Roman"/>
                <a:cs typeface="Times New Roman"/>
              </a:rPr>
              <a:t>ll</a:t>
            </a:r>
            <a:r>
              <a:rPr sz="2000" b="1" spc="-150" dirty="0">
                <a:latin typeface="Times New Roman"/>
                <a:cs typeface="Times New Roman"/>
              </a:rPr>
              <a:t> </a:t>
            </a:r>
            <a:r>
              <a:rPr sz="2000" b="1" spc="-50" dirty="0">
                <a:latin typeface="Times New Roman"/>
                <a:cs typeface="Times New Roman"/>
              </a:rPr>
              <a:t>MMR</a:t>
            </a:r>
            <a:endParaRPr sz="2000">
              <a:latin typeface="Times New Roman"/>
              <a:cs typeface="Times New Roman"/>
            </a:endParaRPr>
          </a:p>
          <a:p>
            <a:pPr marL="1270" algn="ctr">
              <a:lnSpc>
                <a:spcPct val="100000"/>
              </a:lnSpc>
              <a:spcBef>
                <a:spcPts val="25"/>
              </a:spcBef>
            </a:pPr>
            <a:r>
              <a:rPr sz="2000" b="1" spc="-60" dirty="0">
                <a:latin typeface="Times New Roman"/>
                <a:cs typeface="Times New Roman"/>
              </a:rPr>
              <a:t>&amp;</a:t>
            </a:r>
            <a:r>
              <a:rPr sz="2000" b="1" spc="-30" dirty="0">
                <a:latin typeface="Times New Roman"/>
                <a:cs typeface="Times New Roman"/>
              </a:rPr>
              <a:t> IMR</a:t>
            </a:r>
            <a:endParaRPr sz="2000">
              <a:latin typeface="Times New Roman"/>
              <a:cs typeface="Times New Roman"/>
            </a:endParaRPr>
          </a:p>
        </p:txBody>
      </p:sp>
      <p:sp>
        <p:nvSpPr>
          <p:cNvPr id="19" name="object 19"/>
          <p:cNvSpPr txBox="1"/>
          <p:nvPr/>
        </p:nvSpPr>
        <p:spPr>
          <a:xfrm>
            <a:off x="3978021" y="6177483"/>
            <a:ext cx="1720850" cy="330835"/>
          </a:xfrm>
          <a:prstGeom prst="rect">
            <a:avLst/>
          </a:prstGeom>
        </p:spPr>
        <p:txBody>
          <a:bodyPr vert="horz" wrap="square" lIns="0" tIns="12700" rIns="0" bIns="0" rtlCol="0">
            <a:spAutoFit/>
          </a:bodyPr>
          <a:lstStyle/>
          <a:p>
            <a:pPr marL="12700">
              <a:lnSpc>
                <a:spcPct val="100000"/>
              </a:lnSpc>
              <a:spcBef>
                <a:spcPts val="100"/>
              </a:spcBef>
            </a:pPr>
            <a:r>
              <a:rPr sz="2000" b="1" spc="-25" dirty="0">
                <a:latin typeface="Times New Roman"/>
                <a:cs typeface="Times New Roman"/>
              </a:rPr>
              <a:t>Cash</a:t>
            </a:r>
            <a:r>
              <a:rPr sz="2000" b="1" spc="-65" dirty="0">
                <a:latin typeface="Times New Roman"/>
                <a:cs typeface="Times New Roman"/>
              </a:rPr>
              <a:t> </a:t>
            </a:r>
            <a:r>
              <a:rPr sz="2000" b="1" spc="10" dirty="0">
                <a:latin typeface="Times New Roman"/>
                <a:cs typeface="Times New Roman"/>
              </a:rPr>
              <a:t>assistance</a:t>
            </a:r>
            <a:endParaRPr sz="2000">
              <a:latin typeface="Times New Roman"/>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30200" y="756919"/>
            <a:ext cx="8585200" cy="1332865"/>
          </a:xfrm>
          <a:prstGeom prst="rect">
            <a:avLst/>
          </a:prstGeom>
        </p:spPr>
        <p:txBody>
          <a:bodyPr vert="horz" wrap="square" lIns="0" tIns="49530" rIns="0" bIns="0" rtlCol="0">
            <a:spAutoFit/>
          </a:bodyPr>
          <a:lstStyle/>
          <a:p>
            <a:pPr marL="355600" marR="5080" indent="-342900" algn="just">
              <a:lnSpc>
                <a:spcPts val="2380"/>
              </a:lnSpc>
              <a:spcBef>
                <a:spcPts val="390"/>
              </a:spcBef>
              <a:buClr>
                <a:srgbClr val="EFA12D"/>
              </a:buClr>
              <a:buSzPct val="68181"/>
              <a:buFont typeface="Wingdings"/>
              <a:buChar char=""/>
              <a:tabLst>
                <a:tab pos="355600" algn="l"/>
                <a:tab pos="356235" algn="l"/>
              </a:tabLst>
            </a:pPr>
            <a:r>
              <a:rPr sz="1900" spc="-5" dirty="0">
                <a:solidFill>
                  <a:srgbClr val="4E3A2F"/>
                </a:solidFill>
                <a:latin typeface="Arial"/>
                <a:cs typeface="Arial"/>
              </a:rPr>
              <a:t>To reduce Maternal and Neonatal Mortality by promoting  institutional delivery among beneficiaries from BPL, SC and ST  family in rural and urban area.</a:t>
            </a:r>
            <a:endParaRPr sz="1900" spc="-5">
              <a:solidFill>
                <a:srgbClr val="4E3A2F"/>
              </a:solidFill>
              <a:latin typeface="Arial"/>
              <a:cs typeface="Arial"/>
            </a:endParaRPr>
          </a:p>
          <a:p>
            <a:pPr marL="433070" indent="-420370" algn="just">
              <a:lnSpc>
                <a:spcPct val="100000"/>
              </a:lnSpc>
              <a:spcBef>
                <a:spcPts val="220"/>
              </a:spcBef>
              <a:buClr>
                <a:srgbClr val="EFA12D"/>
              </a:buClr>
              <a:buSzPct val="68181"/>
              <a:buFont typeface="Wingdings"/>
              <a:buChar char=""/>
              <a:tabLst>
                <a:tab pos="433070" algn="l"/>
                <a:tab pos="433705" algn="l"/>
              </a:tabLst>
            </a:pPr>
            <a:r>
              <a:rPr sz="1900" spc="-5" dirty="0">
                <a:solidFill>
                  <a:srgbClr val="4E3A2F"/>
                </a:solidFill>
                <a:latin typeface="Arial"/>
                <a:cs typeface="Arial"/>
              </a:rPr>
              <a:t>Incentives for Institutional Delivery</a:t>
            </a:r>
            <a:endParaRPr sz="1900" spc="-5">
              <a:solidFill>
                <a:srgbClr val="4E3A2F"/>
              </a:solidFill>
              <a:latin typeface="Arial"/>
              <a:cs typeface="Arial"/>
            </a:endParaRPr>
          </a:p>
        </p:txBody>
      </p:sp>
      <p:sp>
        <p:nvSpPr>
          <p:cNvPr id="6" name="object 6"/>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42</a:t>
            </a:fld>
            <a:endParaRPr spc="-5" dirty="0"/>
          </a:p>
        </p:txBody>
      </p:sp>
      <p:sp>
        <p:nvSpPr>
          <p:cNvPr id="4" name="object 4"/>
          <p:cNvSpPr txBox="1"/>
          <p:nvPr/>
        </p:nvSpPr>
        <p:spPr>
          <a:xfrm>
            <a:off x="330200" y="5418226"/>
            <a:ext cx="8585200" cy="963930"/>
          </a:xfrm>
          <a:prstGeom prst="rect">
            <a:avLst/>
          </a:prstGeom>
        </p:spPr>
        <p:txBody>
          <a:bodyPr vert="horz" wrap="square" lIns="0" tIns="49530" rIns="0" bIns="0" rtlCol="0">
            <a:spAutoFit/>
          </a:bodyPr>
          <a:lstStyle/>
          <a:p>
            <a:pPr marL="355600" marR="5080" indent="-342900" algn="just">
              <a:lnSpc>
                <a:spcPts val="2380"/>
              </a:lnSpc>
              <a:spcBef>
                <a:spcPts val="390"/>
              </a:spcBef>
              <a:buClr>
                <a:srgbClr val="EFA12D"/>
              </a:buClr>
              <a:buSzPct val="68181"/>
              <a:buFont typeface="Wingdings"/>
              <a:buChar char=""/>
              <a:tabLst>
                <a:tab pos="355600" algn="l"/>
                <a:tab pos="356235" algn="l"/>
              </a:tabLst>
            </a:pPr>
            <a:r>
              <a:rPr sz="2200" spc="-5" dirty="0">
                <a:solidFill>
                  <a:srgbClr val="4E3A2F"/>
                </a:solidFill>
                <a:latin typeface="Arial"/>
                <a:cs typeface="Arial"/>
              </a:rPr>
              <a:t>The eligible beneficiary is from Below Poverty Line and if she  delivered at home in this case Rs. </a:t>
            </a:r>
            <a:r>
              <a:rPr sz="2200" dirty="0">
                <a:solidFill>
                  <a:srgbClr val="4E3A2F"/>
                </a:solidFill>
                <a:latin typeface="Arial"/>
                <a:cs typeface="Arial"/>
              </a:rPr>
              <a:t>500/-is </a:t>
            </a:r>
            <a:r>
              <a:rPr sz="2200" spc="-5" dirty="0">
                <a:solidFill>
                  <a:srgbClr val="4E3A2F"/>
                </a:solidFill>
                <a:latin typeface="Arial"/>
                <a:cs typeface="Arial"/>
              </a:rPr>
              <a:t>paid . In case of  L.S.C.S, Rs </a:t>
            </a:r>
            <a:r>
              <a:rPr sz="2200" dirty="0">
                <a:solidFill>
                  <a:srgbClr val="4E3A2F"/>
                </a:solidFill>
                <a:latin typeface="Arial"/>
                <a:cs typeface="Arial"/>
              </a:rPr>
              <a:t>1500/-is </a:t>
            </a:r>
            <a:r>
              <a:rPr sz="2200" spc="-5" dirty="0">
                <a:solidFill>
                  <a:srgbClr val="4E3A2F"/>
                </a:solidFill>
                <a:latin typeface="Arial"/>
                <a:cs typeface="Arial"/>
              </a:rPr>
              <a:t>to be given to</a:t>
            </a:r>
            <a:r>
              <a:rPr sz="2200" spc="30" dirty="0">
                <a:solidFill>
                  <a:srgbClr val="4E3A2F"/>
                </a:solidFill>
                <a:latin typeface="Arial"/>
                <a:cs typeface="Arial"/>
              </a:rPr>
              <a:t> </a:t>
            </a:r>
            <a:r>
              <a:rPr sz="2200" spc="-5" dirty="0">
                <a:solidFill>
                  <a:srgbClr val="4E3A2F"/>
                </a:solidFill>
                <a:latin typeface="Arial"/>
                <a:cs typeface="Arial"/>
              </a:rPr>
              <a:t>beneficiary</a:t>
            </a:r>
            <a:endParaRPr sz="2200">
              <a:latin typeface="Arial"/>
              <a:cs typeface="Arial"/>
            </a:endParaRPr>
          </a:p>
        </p:txBody>
      </p:sp>
      <p:graphicFrame>
        <p:nvGraphicFramePr>
          <p:cNvPr id="5" name="object 5"/>
          <p:cNvGraphicFramePr>
            <a:graphicFrameLocks noGrp="1"/>
          </p:cNvGraphicFramePr>
          <p:nvPr/>
        </p:nvGraphicFramePr>
        <p:xfrm>
          <a:off x="1447800" y="2209801"/>
          <a:ext cx="6248401" cy="3066615"/>
        </p:xfrm>
        <a:graphic>
          <a:graphicData uri="http://schemas.openxmlformats.org/drawingml/2006/table">
            <a:tbl>
              <a:tblPr firstRow="1" bandRow="1">
                <a:tableStyleId>{2D5ABB26-0587-4C30-8999-92F81FD0307C}</a:tableStyleId>
              </a:tblPr>
              <a:tblGrid>
                <a:gridCol w="914143">
                  <a:extLst>
                    <a:ext uri="{9D8B030D-6E8A-4147-A177-3AD203B41FA5}">
                      <a16:colId xmlns:a16="http://schemas.microsoft.com/office/drawing/2014/main" val="20000"/>
                    </a:ext>
                  </a:extLst>
                </a:gridCol>
                <a:gridCol w="964107">
                  <a:extLst>
                    <a:ext uri="{9D8B030D-6E8A-4147-A177-3AD203B41FA5}">
                      <a16:colId xmlns:a16="http://schemas.microsoft.com/office/drawing/2014/main" val="20001"/>
                    </a:ext>
                  </a:extLst>
                </a:gridCol>
                <a:gridCol w="888105">
                  <a:extLst>
                    <a:ext uri="{9D8B030D-6E8A-4147-A177-3AD203B41FA5}">
                      <a16:colId xmlns:a16="http://schemas.microsoft.com/office/drawing/2014/main" val="20002"/>
                    </a:ext>
                  </a:extLst>
                </a:gridCol>
                <a:gridCol w="766360">
                  <a:extLst>
                    <a:ext uri="{9D8B030D-6E8A-4147-A177-3AD203B41FA5}">
                      <a16:colId xmlns:a16="http://schemas.microsoft.com/office/drawing/2014/main" val="20003"/>
                    </a:ext>
                  </a:extLst>
                </a:gridCol>
                <a:gridCol w="1057703">
                  <a:extLst>
                    <a:ext uri="{9D8B030D-6E8A-4147-A177-3AD203B41FA5}">
                      <a16:colId xmlns:a16="http://schemas.microsoft.com/office/drawing/2014/main" val="20004"/>
                    </a:ext>
                  </a:extLst>
                </a:gridCol>
                <a:gridCol w="889512">
                  <a:extLst>
                    <a:ext uri="{9D8B030D-6E8A-4147-A177-3AD203B41FA5}">
                      <a16:colId xmlns:a16="http://schemas.microsoft.com/office/drawing/2014/main" val="20005"/>
                    </a:ext>
                  </a:extLst>
                </a:gridCol>
                <a:gridCol w="768471">
                  <a:extLst>
                    <a:ext uri="{9D8B030D-6E8A-4147-A177-3AD203B41FA5}">
                      <a16:colId xmlns:a16="http://schemas.microsoft.com/office/drawing/2014/main" val="20006"/>
                    </a:ext>
                  </a:extLst>
                </a:gridCol>
              </a:tblGrid>
              <a:tr h="609600">
                <a:tc gridSpan="2">
                  <a:txBody>
                    <a:bodyPr/>
                    <a:lstStyle/>
                    <a:p>
                      <a:pPr marL="962025" algn="ctr">
                        <a:lnSpc>
                          <a:spcPct val="100000"/>
                        </a:lnSpc>
                      </a:pPr>
                      <a:r>
                        <a:rPr sz="1800" b="1" spc="-10">
                          <a:solidFill>
                            <a:srgbClr val="FFFFFF"/>
                          </a:solidFill>
                          <a:latin typeface="Arial"/>
                          <a:cs typeface="Arial"/>
                        </a:rPr>
                        <a:t>RUR</a:t>
                      </a:r>
                      <a:endParaRPr sz="1800">
                        <a:latin typeface="Arial"/>
                        <a:cs typeface="Arial"/>
                      </a:endParaRPr>
                    </a:p>
                  </a:txBody>
                  <a:tcPr marL="0" marR="0" marT="0" marB="0" anchor="ctr">
                    <a:lnB w="28575">
                      <a:solidFill>
                        <a:srgbClr val="FFFFFF"/>
                      </a:solidFill>
                      <a:prstDash val="solid"/>
                    </a:lnB>
                    <a:solidFill>
                      <a:srgbClr val="000000"/>
                    </a:solidFill>
                  </a:tcPr>
                </a:tc>
                <a:tc hMerge="1">
                  <a:txBody>
                    <a:bodyPr/>
                    <a:lstStyle/>
                    <a:p>
                      <a:endParaRPr/>
                    </a:p>
                  </a:txBody>
                  <a:tcPr marL="0" marR="0" marT="0" marB="0"/>
                </a:tc>
                <a:tc>
                  <a:txBody>
                    <a:bodyPr/>
                    <a:lstStyle/>
                    <a:p>
                      <a:pPr marL="118110" algn="ctr">
                        <a:lnSpc>
                          <a:spcPct val="100000"/>
                        </a:lnSpc>
                        <a:spcBef>
                          <a:spcPts val="315"/>
                        </a:spcBef>
                      </a:pPr>
                      <a:r>
                        <a:rPr sz="1800" b="1" spc="-60" dirty="0">
                          <a:solidFill>
                            <a:srgbClr val="FFFFFF"/>
                          </a:solidFill>
                          <a:latin typeface="Arial"/>
                          <a:cs typeface="Arial"/>
                        </a:rPr>
                        <a:t>AL</a:t>
                      </a:r>
                      <a:endParaRPr sz="1800">
                        <a:latin typeface="Arial"/>
                        <a:cs typeface="Arial"/>
                      </a:endParaRPr>
                    </a:p>
                  </a:txBody>
                  <a:tcPr marL="0" marR="0" marT="40005" marB="0" anchor="ctr">
                    <a:lnB w="28575">
                      <a:solidFill>
                        <a:srgbClr val="FFFFFF"/>
                      </a:solidFill>
                      <a:prstDash val="solid"/>
                    </a:lnB>
                    <a:solidFill>
                      <a:srgbClr val="000000"/>
                    </a:solidFill>
                  </a:tcPr>
                </a:tc>
                <a:tc>
                  <a:txBody>
                    <a:bodyPr/>
                    <a:lstStyle/>
                    <a:p>
                      <a:pPr algn="ctr">
                        <a:lnSpc>
                          <a:spcPct val="100000"/>
                        </a:lnSpc>
                      </a:pPr>
                      <a:endParaRPr sz="2000">
                        <a:latin typeface="Times New Roman"/>
                        <a:cs typeface="Times New Roman"/>
                      </a:endParaRPr>
                    </a:p>
                  </a:txBody>
                  <a:tcPr marL="0" marR="0" marT="0" marB="0" anchor="ctr">
                    <a:lnB w="28575">
                      <a:solidFill>
                        <a:srgbClr val="FFFFFF"/>
                      </a:solidFill>
                      <a:prstDash val="solid"/>
                    </a:lnB>
                    <a:solidFill>
                      <a:srgbClr val="000000"/>
                    </a:solidFill>
                  </a:tcPr>
                </a:tc>
                <a:tc>
                  <a:txBody>
                    <a:bodyPr/>
                    <a:lstStyle/>
                    <a:p>
                      <a:pPr marL="182880" algn="ctr">
                        <a:lnSpc>
                          <a:spcPct val="100000"/>
                        </a:lnSpc>
                      </a:pPr>
                      <a:r>
                        <a:rPr sz="1800" b="1" spc="-10">
                          <a:solidFill>
                            <a:srgbClr val="FFFFFF"/>
                          </a:solidFill>
                          <a:latin typeface="Arial"/>
                          <a:cs typeface="Arial"/>
                        </a:rPr>
                        <a:t>UR</a:t>
                      </a:r>
                      <a:endParaRPr sz="1800">
                        <a:latin typeface="Arial"/>
                        <a:cs typeface="Arial"/>
                      </a:endParaRPr>
                    </a:p>
                  </a:txBody>
                  <a:tcPr marL="0" marR="0" marT="0" marB="0" anchor="ctr">
                    <a:lnB w="28575">
                      <a:solidFill>
                        <a:srgbClr val="FFFFFF"/>
                      </a:solidFill>
                      <a:prstDash val="solid"/>
                    </a:lnB>
                    <a:solidFill>
                      <a:srgbClr val="000000"/>
                    </a:solidFill>
                  </a:tcPr>
                </a:tc>
                <a:tc gridSpan="2">
                  <a:txBody>
                    <a:bodyPr/>
                    <a:lstStyle/>
                    <a:p>
                      <a:pPr marL="119380" algn="ctr">
                        <a:lnSpc>
                          <a:spcPct val="100000"/>
                        </a:lnSpc>
                        <a:spcBef>
                          <a:spcPts val="315"/>
                        </a:spcBef>
                      </a:pPr>
                      <a:r>
                        <a:rPr sz="1800" b="1" spc="-25" dirty="0">
                          <a:solidFill>
                            <a:srgbClr val="FFFFFF"/>
                          </a:solidFill>
                          <a:latin typeface="Arial"/>
                          <a:cs typeface="Arial"/>
                        </a:rPr>
                        <a:t>BAN</a:t>
                      </a:r>
                      <a:endParaRPr sz="1800">
                        <a:latin typeface="Arial"/>
                        <a:cs typeface="Arial"/>
                      </a:endParaRPr>
                    </a:p>
                  </a:txBody>
                  <a:tcPr marL="0" marR="0" marT="40005" marB="0" anchor="ctr">
                    <a:lnB w="28575">
                      <a:solidFill>
                        <a:srgbClr val="FFFFFF"/>
                      </a:solidFill>
                      <a:prstDash val="solid"/>
                    </a:lnB>
                    <a:solidFill>
                      <a:srgbClr val="000000"/>
                    </a:solidFill>
                  </a:tcPr>
                </a:tc>
                <a:tc hMerge="1">
                  <a:txBody>
                    <a:bodyPr/>
                    <a:lstStyle/>
                    <a:p>
                      <a:endParaRPr/>
                    </a:p>
                  </a:txBody>
                  <a:tcPr marL="0" marR="0" marT="0" marB="0"/>
                </a:tc>
                <a:extLst>
                  <a:ext uri="{0D108BD9-81ED-4DB2-BD59-A6C34878D82A}">
                    <a16:rowId xmlns:a16="http://schemas.microsoft.com/office/drawing/2014/main" val="10000"/>
                  </a:ext>
                </a:extLst>
              </a:tr>
              <a:tr h="609600">
                <a:tc>
                  <a:txBody>
                    <a:bodyPr/>
                    <a:lstStyle/>
                    <a:p>
                      <a:pPr>
                        <a:lnSpc>
                          <a:spcPct val="100000"/>
                        </a:lnSpc>
                      </a:pPr>
                      <a:endParaRPr sz="2000">
                        <a:latin typeface="Times New Roman"/>
                        <a:cs typeface="Times New Roman"/>
                      </a:endParaRPr>
                    </a:p>
                  </a:txBody>
                  <a:tcPr marL="0" marR="0" marT="0" marB="0">
                    <a:lnT w="28575">
                      <a:solidFill>
                        <a:srgbClr val="FFFFFF"/>
                      </a:solidFill>
                      <a:prstDash val="solid"/>
                    </a:lnT>
                    <a:solidFill>
                      <a:srgbClr val="906D64"/>
                    </a:solidFill>
                  </a:tcPr>
                </a:tc>
                <a:tc>
                  <a:txBody>
                    <a:bodyPr/>
                    <a:lstStyle/>
                    <a:p>
                      <a:pPr marL="98425">
                        <a:lnSpc>
                          <a:spcPct val="100000"/>
                        </a:lnSpc>
                        <a:spcBef>
                          <a:spcPts val="315"/>
                        </a:spcBef>
                      </a:pPr>
                      <a:r>
                        <a:rPr sz="1800" spc="-5">
                          <a:solidFill>
                            <a:srgbClr val="FFFFFF"/>
                          </a:solidFill>
                          <a:latin typeface="Arial"/>
                          <a:cs typeface="Arial"/>
                        </a:rPr>
                        <a:t>Mothe</a:t>
                      </a:r>
                      <a:r>
                        <a:rPr sz="1800">
                          <a:solidFill>
                            <a:srgbClr val="FFFFFF"/>
                          </a:solidFill>
                          <a:latin typeface="Arial"/>
                          <a:cs typeface="Arial"/>
                        </a:rPr>
                        <a:t>r</a:t>
                      </a:r>
                      <a:endParaRPr sz="1800">
                        <a:latin typeface="Arial"/>
                        <a:cs typeface="Arial"/>
                      </a:endParaRPr>
                    </a:p>
                  </a:txBody>
                  <a:tcPr marL="0" marR="0" marT="40005" marB="0" anchor="ctr">
                    <a:lnT w="28575">
                      <a:solidFill>
                        <a:srgbClr val="FFFFFF"/>
                      </a:solidFill>
                      <a:prstDash val="solid"/>
                    </a:lnT>
                    <a:solidFill>
                      <a:srgbClr val="906D64"/>
                    </a:solidFill>
                  </a:tcPr>
                </a:tc>
                <a:tc>
                  <a:txBody>
                    <a:bodyPr/>
                    <a:lstStyle/>
                    <a:p>
                      <a:pPr marL="118110">
                        <a:lnSpc>
                          <a:spcPct val="100000"/>
                        </a:lnSpc>
                        <a:spcBef>
                          <a:spcPts val="315"/>
                        </a:spcBef>
                      </a:pPr>
                      <a:r>
                        <a:rPr sz="1800" spc="-5" dirty="0">
                          <a:solidFill>
                            <a:srgbClr val="FFFFFF"/>
                          </a:solidFill>
                          <a:latin typeface="Arial"/>
                          <a:cs typeface="Arial"/>
                        </a:rPr>
                        <a:t>ASHA</a:t>
                      </a:r>
                      <a:endParaRPr sz="1800">
                        <a:latin typeface="Arial"/>
                        <a:cs typeface="Arial"/>
                      </a:endParaRPr>
                    </a:p>
                  </a:txBody>
                  <a:tcPr marL="0" marR="0" marT="40005" marB="0" anchor="ctr">
                    <a:lnT w="28575">
                      <a:solidFill>
                        <a:srgbClr val="FFFFFF"/>
                      </a:solidFill>
                      <a:prstDash val="solid"/>
                    </a:lnT>
                    <a:solidFill>
                      <a:srgbClr val="906D64"/>
                    </a:solidFill>
                  </a:tcPr>
                </a:tc>
                <a:tc>
                  <a:txBody>
                    <a:bodyPr/>
                    <a:lstStyle/>
                    <a:p>
                      <a:pPr marL="125095">
                        <a:lnSpc>
                          <a:spcPct val="100000"/>
                        </a:lnSpc>
                        <a:spcBef>
                          <a:spcPts val="315"/>
                        </a:spcBef>
                      </a:pPr>
                      <a:r>
                        <a:rPr sz="1800" spc="-40" dirty="0">
                          <a:solidFill>
                            <a:srgbClr val="FFFFFF"/>
                          </a:solidFill>
                          <a:latin typeface="Arial"/>
                          <a:cs typeface="Arial"/>
                        </a:rPr>
                        <a:t>Total</a:t>
                      </a:r>
                      <a:endParaRPr sz="1800">
                        <a:latin typeface="Arial"/>
                        <a:cs typeface="Arial"/>
                      </a:endParaRPr>
                    </a:p>
                  </a:txBody>
                  <a:tcPr marL="0" marR="0" marT="40005" marB="0" anchor="ctr">
                    <a:lnT w="28575">
                      <a:solidFill>
                        <a:srgbClr val="FFFFFF"/>
                      </a:solidFill>
                      <a:prstDash val="solid"/>
                    </a:lnT>
                    <a:solidFill>
                      <a:srgbClr val="906D64"/>
                    </a:solidFill>
                  </a:tcPr>
                </a:tc>
                <a:tc>
                  <a:txBody>
                    <a:bodyPr/>
                    <a:lstStyle/>
                    <a:p>
                      <a:pPr marL="182880">
                        <a:lnSpc>
                          <a:spcPct val="100000"/>
                        </a:lnSpc>
                        <a:spcBef>
                          <a:spcPts val="315"/>
                        </a:spcBef>
                      </a:pPr>
                      <a:r>
                        <a:rPr sz="1800" spc="-5">
                          <a:solidFill>
                            <a:srgbClr val="FFFFFF"/>
                          </a:solidFill>
                          <a:latin typeface="Arial"/>
                          <a:cs typeface="Arial"/>
                        </a:rPr>
                        <a:t>Moth</a:t>
                      </a:r>
                      <a:r>
                        <a:rPr lang="en-US" sz="1800" spc="-5" dirty="0">
                          <a:solidFill>
                            <a:srgbClr val="FFFFFF"/>
                          </a:solidFill>
                          <a:latin typeface="Arial"/>
                          <a:cs typeface="Arial"/>
                        </a:rPr>
                        <a:t>e</a:t>
                      </a:r>
                      <a:r>
                        <a:rPr sz="1800">
                          <a:solidFill>
                            <a:srgbClr val="FFFFFF"/>
                          </a:solidFill>
                          <a:latin typeface="Arial"/>
                          <a:cs typeface="Arial"/>
                        </a:rPr>
                        <a:t>r</a:t>
                      </a:r>
                      <a:endParaRPr sz="1800">
                        <a:latin typeface="Arial"/>
                        <a:cs typeface="Arial"/>
                      </a:endParaRPr>
                    </a:p>
                  </a:txBody>
                  <a:tcPr marL="0" marR="0" marT="40005" marB="0" anchor="ctr">
                    <a:lnT w="28575">
                      <a:solidFill>
                        <a:srgbClr val="FFFFFF"/>
                      </a:solidFill>
                      <a:prstDash val="solid"/>
                    </a:lnT>
                    <a:solidFill>
                      <a:srgbClr val="906D64"/>
                    </a:solidFill>
                  </a:tcPr>
                </a:tc>
                <a:tc>
                  <a:txBody>
                    <a:bodyPr/>
                    <a:lstStyle/>
                    <a:p>
                      <a:pPr marL="119380">
                        <a:lnSpc>
                          <a:spcPct val="100000"/>
                        </a:lnSpc>
                        <a:spcBef>
                          <a:spcPts val="315"/>
                        </a:spcBef>
                      </a:pPr>
                      <a:r>
                        <a:rPr sz="1800" spc="-5" dirty="0">
                          <a:solidFill>
                            <a:srgbClr val="FFFFFF"/>
                          </a:solidFill>
                          <a:latin typeface="Arial"/>
                          <a:cs typeface="Arial"/>
                        </a:rPr>
                        <a:t>ASHA</a:t>
                      </a:r>
                      <a:endParaRPr sz="1800">
                        <a:latin typeface="Arial"/>
                        <a:cs typeface="Arial"/>
                      </a:endParaRPr>
                    </a:p>
                  </a:txBody>
                  <a:tcPr marL="0" marR="0" marT="40005" marB="0" anchor="ctr">
                    <a:lnT w="28575">
                      <a:solidFill>
                        <a:srgbClr val="FFFFFF"/>
                      </a:solidFill>
                      <a:prstDash val="solid"/>
                    </a:lnT>
                    <a:solidFill>
                      <a:srgbClr val="906D64"/>
                    </a:solidFill>
                  </a:tcPr>
                </a:tc>
                <a:tc>
                  <a:txBody>
                    <a:bodyPr/>
                    <a:lstStyle/>
                    <a:p>
                      <a:pPr marL="127000">
                        <a:lnSpc>
                          <a:spcPct val="100000"/>
                        </a:lnSpc>
                        <a:spcBef>
                          <a:spcPts val="315"/>
                        </a:spcBef>
                      </a:pPr>
                      <a:r>
                        <a:rPr sz="1800" spc="-40" dirty="0">
                          <a:solidFill>
                            <a:srgbClr val="FFFFFF"/>
                          </a:solidFill>
                          <a:latin typeface="Arial"/>
                          <a:cs typeface="Arial"/>
                        </a:rPr>
                        <a:t>Total</a:t>
                      </a:r>
                      <a:endParaRPr sz="1800">
                        <a:latin typeface="Arial"/>
                        <a:cs typeface="Arial"/>
                      </a:endParaRPr>
                    </a:p>
                  </a:txBody>
                  <a:tcPr marL="0" marR="0" marT="40005" marB="0" anchor="ctr">
                    <a:lnT w="28575">
                      <a:solidFill>
                        <a:srgbClr val="FFFFFF"/>
                      </a:solidFill>
                      <a:prstDash val="solid"/>
                    </a:lnT>
                    <a:solidFill>
                      <a:srgbClr val="906D64"/>
                    </a:solidFill>
                  </a:tcPr>
                </a:tc>
                <a:extLst>
                  <a:ext uri="{0D108BD9-81ED-4DB2-BD59-A6C34878D82A}">
                    <a16:rowId xmlns:a16="http://schemas.microsoft.com/office/drawing/2014/main" val="10001"/>
                  </a:ext>
                </a:extLst>
              </a:tr>
              <a:tr h="348083">
                <a:tc>
                  <a:txBody>
                    <a:bodyPr/>
                    <a:lstStyle/>
                    <a:p>
                      <a:pPr marL="91440" algn="ctr">
                        <a:lnSpc>
                          <a:spcPct val="100000"/>
                        </a:lnSpc>
                        <a:spcBef>
                          <a:spcPts val="320"/>
                        </a:spcBef>
                      </a:pPr>
                      <a:r>
                        <a:rPr sz="1800" spc="-5" dirty="0">
                          <a:solidFill>
                            <a:srgbClr val="FFFFFF"/>
                          </a:solidFill>
                          <a:latin typeface="Arial"/>
                          <a:cs typeface="Arial"/>
                        </a:rPr>
                        <a:t>LPS</a:t>
                      </a:r>
                      <a:endParaRPr sz="1800">
                        <a:latin typeface="Arial"/>
                        <a:cs typeface="Arial"/>
                      </a:endParaRPr>
                    </a:p>
                  </a:txBody>
                  <a:tcPr marL="0" marR="0" marT="40640" marB="0" anchor="ctr">
                    <a:solidFill>
                      <a:srgbClr val="B58A80"/>
                    </a:solidFill>
                  </a:tcPr>
                </a:tc>
                <a:tc>
                  <a:txBody>
                    <a:bodyPr/>
                    <a:lstStyle/>
                    <a:p>
                      <a:pPr marL="98425" algn="ctr">
                        <a:lnSpc>
                          <a:spcPct val="100000"/>
                        </a:lnSpc>
                        <a:spcBef>
                          <a:spcPts val="320"/>
                        </a:spcBef>
                      </a:pPr>
                      <a:r>
                        <a:rPr sz="1800" spc="-10" dirty="0">
                          <a:solidFill>
                            <a:srgbClr val="FFFFFF"/>
                          </a:solidFill>
                          <a:latin typeface="Arial"/>
                          <a:cs typeface="Arial"/>
                        </a:rPr>
                        <a:t>1400</a:t>
                      </a:r>
                      <a:endParaRPr sz="1800">
                        <a:latin typeface="Arial"/>
                        <a:cs typeface="Arial"/>
                      </a:endParaRPr>
                    </a:p>
                  </a:txBody>
                  <a:tcPr marL="0" marR="0" marT="40640" marB="0" anchor="ctr">
                    <a:solidFill>
                      <a:srgbClr val="B58A80"/>
                    </a:solidFill>
                  </a:tcPr>
                </a:tc>
                <a:tc>
                  <a:txBody>
                    <a:bodyPr/>
                    <a:lstStyle/>
                    <a:p>
                      <a:pPr marL="118110" algn="ctr">
                        <a:lnSpc>
                          <a:spcPct val="100000"/>
                        </a:lnSpc>
                        <a:spcBef>
                          <a:spcPts val="320"/>
                        </a:spcBef>
                      </a:pPr>
                      <a:r>
                        <a:rPr sz="1800" spc="-10" dirty="0">
                          <a:solidFill>
                            <a:srgbClr val="FFFFFF"/>
                          </a:solidFill>
                          <a:latin typeface="Arial"/>
                          <a:cs typeface="Arial"/>
                        </a:rPr>
                        <a:t>600</a:t>
                      </a:r>
                      <a:endParaRPr sz="1800">
                        <a:latin typeface="Arial"/>
                        <a:cs typeface="Arial"/>
                      </a:endParaRPr>
                    </a:p>
                  </a:txBody>
                  <a:tcPr marL="0" marR="0" marT="40640" marB="0" anchor="ctr">
                    <a:solidFill>
                      <a:srgbClr val="B58A80"/>
                    </a:solidFill>
                  </a:tcPr>
                </a:tc>
                <a:tc>
                  <a:txBody>
                    <a:bodyPr/>
                    <a:lstStyle/>
                    <a:p>
                      <a:pPr marL="125095" algn="ctr">
                        <a:lnSpc>
                          <a:spcPct val="100000"/>
                        </a:lnSpc>
                        <a:spcBef>
                          <a:spcPts val="320"/>
                        </a:spcBef>
                      </a:pPr>
                      <a:r>
                        <a:rPr sz="1800" spc="-10" dirty="0">
                          <a:solidFill>
                            <a:srgbClr val="FFFFFF"/>
                          </a:solidFill>
                          <a:latin typeface="Arial"/>
                          <a:cs typeface="Arial"/>
                        </a:rPr>
                        <a:t>2000</a:t>
                      </a:r>
                      <a:endParaRPr sz="1800">
                        <a:latin typeface="Arial"/>
                        <a:cs typeface="Arial"/>
                      </a:endParaRPr>
                    </a:p>
                  </a:txBody>
                  <a:tcPr marL="0" marR="0" marT="40640" marB="0" anchor="ctr">
                    <a:solidFill>
                      <a:srgbClr val="B58A80"/>
                    </a:solidFill>
                  </a:tcPr>
                </a:tc>
                <a:tc>
                  <a:txBody>
                    <a:bodyPr/>
                    <a:lstStyle/>
                    <a:p>
                      <a:pPr marL="182880" algn="ctr">
                        <a:lnSpc>
                          <a:spcPct val="100000"/>
                        </a:lnSpc>
                        <a:spcBef>
                          <a:spcPts val="320"/>
                        </a:spcBef>
                      </a:pPr>
                      <a:r>
                        <a:rPr sz="1800" spc="-10" dirty="0">
                          <a:solidFill>
                            <a:srgbClr val="FFFFFF"/>
                          </a:solidFill>
                          <a:latin typeface="Arial"/>
                          <a:cs typeface="Arial"/>
                        </a:rPr>
                        <a:t>1000</a:t>
                      </a:r>
                      <a:endParaRPr sz="1800">
                        <a:latin typeface="Arial"/>
                        <a:cs typeface="Arial"/>
                      </a:endParaRPr>
                    </a:p>
                  </a:txBody>
                  <a:tcPr marL="0" marR="0" marT="40640" marB="0" anchor="ctr">
                    <a:solidFill>
                      <a:srgbClr val="B58A80"/>
                    </a:solidFill>
                  </a:tcPr>
                </a:tc>
                <a:tc>
                  <a:txBody>
                    <a:bodyPr/>
                    <a:lstStyle/>
                    <a:p>
                      <a:pPr marL="119380" algn="ctr">
                        <a:lnSpc>
                          <a:spcPct val="100000"/>
                        </a:lnSpc>
                        <a:spcBef>
                          <a:spcPts val="320"/>
                        </a:spcBef>
                      </a:pPr>
                      <a:r>
                        <a:rPr sz="1800" spc="-10" dirty="0">
                          <a:solidFill>
                            <a:srgbClr val="FFFFFF"/>
                          </a:solidFill>
                          <a:latin typeface="Arial"/>
                          <a:cs typeface="Arial"/>
                        </a:rPr>
                        <a:t>200</a:t>
                      </a:r>
                      <a:endParaRPr sz="1800">
                        <a:latin typeface="Arial"/>
                        <a:cs typeface="Arial"/>
                      </a:endParaRPr>
                    </a:p>
                  </a:txBody>
                  <a:tcPr marL="0" marR="0" marT="40640" marB="0" anchor="ctr">
                    <a:solidFill>
                      <a:srgbClr val="B58A80"/>
                    </a:solidFill>
                  </a:tcPr>
                </a:tc>
                <a:tc>
                  <a:txBody>
                    <a:bodyPr/>
                    <a:lstStyle/>
                    <a:p>
                      <a:pPr marL="127000" algn="ctr">
                        <a:lnSpc>
                          <a:spcPct val="100000"/>
                        </a:lnSpc>
                        <a:spcBef>
                          <a:spcPts val="320"/>
                        </a:spcBef>
                      </a:pPr>
                      <a:r>
                        <a:rPr sz="1800" spc="-10" dirty="0">
                          <a:solidFill>
                            <a:srgbClr val="FFFFFF"/>
                          </a:solidFill>
                          <a:latin typeface="Arial"/>
                          <a:cs typeface="Arial"/>
                        </a:rPr>
                        <a:t>1200</a:t>
                      </a:r>
                      <a:endParaRPr sz="1800">
                        <a:latin typeface="Arial"/>
                        <a:cs typeface="Arial"/>
                      </a:endParaRPr>
                    </a:p>
                  </a:txBody>
                  <a:tcPr marL="0" marR="0" marT="40640" marB="0" anchor="ctr">
                    <a:solidFill>
                      <a:srgbClr val="B58A80"/>
                    </a:solidFill>
                  </a:tcPr>
                </a:tc>
                <a:extLst>
                  <a:ext uri="{0D108BD9-81ED-4DB2-BD59-A6C34878D82A}">
                    <a16:rowId xmlns:a16="http://schemas.microsoft.com/office/drawing/2014/main" val="10002"/>
                  </a:ext>
                </a:extLst>
              </a:tr>
              <a:tr h="348689">
                <a:tc>
                  <a:txBody>
                    <a:bodyPr/>
                    <a:lstStyle/>
                    <a:p>
                      <a:pPr marL="91440" algn="ctr">
                        <a:lnSpc>
                          <a:spcPct val="100000"/>
                        </a:lnSpc>
                        <a:spcBef>
                          <a:spcPts val="320"/>
                        </a:spcBef>
                      </a:pPr>
                      <a:r>
                        <a:rPr sz="1800" spc="-5" dirty="0">
                          <a:solidFill>
                            <a:srgbClr val="FFFFFF"/>
                          </a:solidFill>
                          <a:latin typeface="Arial"/>
                          <a:cs typeface="Arial"/>
                        </a:rPr>
                        <a:t>HPS</a:t>
                      </a:r>
                      <a:endParaRPr sz="1800">
                        <a:latin typeface="Arial"/>
                        <a:cs typeface="Arial"/>
                      </a:endParaRPr>
                    </a:p>
                  </a:txBody>
                  <a:tcPr marL="0" marR="0" marT="40640" marB="0" anchor="ctr">
                    <a:solidFill>
                      <a:srgbClr val="906D64"/>
                    </a:solidFill>
                  </a:tcPr>
                </a:tc>
                <a:tc>
                  <a:txBody>
                    <a:bodyPr/>
                    <a:lstStyle/>
                    <a:p>
                      <a:pPr marL="98425" algn="ctr">
                        <a:lnSpc>
                          <a:spcPct val="100000"/>
                        </a:lnSpc>
                        <a:spcBef>
                          <a:spcPts val="320"/>
                        </a:spcBef>
                      </a:pPr>
                      <a:r>
                        <a:rPr sz="1800" spc="-10" dirty="0">
                          <a:solidFill>
                            <a:srgbClr val="FFFFFF"/>
                          </a:solidFill>
                          <a:latin typeface="Arial"/>
                          <a:cs typeface="Arial"/>
                        </a:rPr>
                        <a:t>700</a:t>
                      </a:r>
                      <a:endParaRPr sz="1800">
                        <a:latin typeface="Arial"/>
                        <a:cs typeface="Arial"/>
                      </a:endParaRPr>
                    </a:p>
                  </a:txBody>
                  <a:tcPr marL="0" marR="0" marT="40640" marB="0" anchor="ctr">
                    <a:solidFill>
                      <a:srgbClr val="906D64"/>
                    </a:solidFill>
                  </a:tcPr>
                </a:tc>
                <a:tc>
                  <a:txBody>
                    <a:bodyPr/>
                    <a:lstStyle/>
                    <a:p>
                      <a:pPr marL="118110" algn="ctr">
                        <a:lnSpc>
                          <a:spcPct val="100000"/>
                        </a:lnSpc>
                        <a:spcBef>
                          <a:spcPts val="320"/>
                        </a:spcBef>
                      </a:pPr>
                      <a:r>
                        <a:rPr sz="1800" spc="-10" dirty="0">
                          <a:solidFill>
                            <a:srgbClr val="FFFFFF"/>
                          </a:solidFill>
                          <a:latin typeface="Arial"/>
                          <a:cs typeface="Arial"/>
                        </a:rPr>
                        <a:t>200</a:t>
                      </a:r>
                      <a:endParaRPr sz="1800">
                        <a:latin typeface="Arial"/>
                        <a:cs typeface="Arial"/>
                      </a:endParaRPr>
                    </a:p>
                  </a:txBody>
                  <a:tcPr marL="0" marR="0" marT="40640" marB="0" anchor="ctr">
                    <a:solidFill>
                      <a:srgbClr val="906D64"/>
                    </a:solidFill>
                  </a:tcPr>
                </a:tc>
                <a:tc>
                  <a:txBody>
                    <a:bodyPr/>
                    <a:lstStyle/>
                    <a:p>
                      <a:pPr marL="125095" algn="ctr">
                        <a:lnSpc>
                          <a:spcPct val="100000"/>
                        </a:lnSpc>
                        <a:spcBef>
                          <a:spcPts val="320"/>
                        </a:spcBef>
                      </a:pPr>
                      <a:r>
                        <a:rPr sz="1800" spc="-10" dirty="0">
                          <a:solidFill>
                            <a:srgbClr val="FFFFFF"/>
                          </a:solidFill>
                          <a:latin typeface="Arial"/>
                          <a:cs typeface="Arial"/>
                        </a:rPr>
                        <a:t>900</a:t>
                      </a:r>
                      <a:endParaRPr sz="1800">
                        <a:latin typeface="Arial"/>
                        <a:cs typeface="Arial"/>
                      </a:endParaRPr>
                    </a:p>
                  </a:txBody>
                  <a:tcPr marL="0" marR="0" marT="40640" marB="0" anchor="ctr">
                    <a:solidFill>
                      <a:srgbClr val="906D64"/>
                    </a:solidFill>
                  </a:tcPr>
                </a:tc>
                <a:tc>
                  <a:txBody>
                    <a:bodyPr/>
                    <a:lstStyle/>
                    <a:p>
                      <a:pPr marL="182880" algn="ctr">
                        <a:lnSpc>
                          <a:spcPct val="100000"/>
                        </a:lnSpc>
                        <a:spcBef>
                          <a:spcPts val="320"/>
                        </a:spcBef>
                      </a:pPr>
                      <a:r>
                        <a:rPr sz="1800" spc="-10" dirty="0">
                          <a:solidFill>
                            <a:srgbClr val="FFFFFF"/>
                          </a:solidFill>
                          <a:latin typeface="Arial"/>
                          <a:cs typeface="Arial"/>
                        </a:rPr>
                        <a:t>600</a:t>
                      </a:r>
                      <a:endParaRPr sz="1800">
                        <a:latin typeface="Arial"/>
                        <a:cs typeface="Arial"/>
                      </a:endParaRPr>
                    </a:p>
                  </a:txBody>
                  <a:tcPr marL="0" marR="0" marT="40640" marB="0" anchor="ctr">
                    <a:solidFill>
                      <a:srgbClr val="906D64"/>
                    </a:solidFill>
                  </a:tcPr>
                </a:tc>
                <a:tc>
                  <a:txBody>
                    <a:bodyPr/>
                    <a:lstStyle/>
                    <a:p>
                      <a:pPr marL="119380" algn="ctr">
                        <a:lnSpc>
                          <a:spcPct val="100000"/>
                        </a:lnSpc>
                        <a:spcBef>
                          <a:spcPts val="320"/>
                        </a:spcBef>
                      </a:pPr>
                      <a:r>
                        <a:rPr sz="1800" spc="-10" dirty="0">
                          <a:solidFill>
                            <a:srgbClr val="FFFFFF"/>
                          </a:solidFill>
                          <a:latin typeface="Arial"/>
                          <a:cs typeface="Arial"/>
                        </a:rPr>
                        <a:t>200</a:t>
                      </a:r>
                      <a:endParaRPr sz="1800">
                        <a:latin typeface="Arial"/>
                        <a:cs typeface="Arial"/>
                      </a:endParaRPr>
                    </a:p>
                  </a:txBody>
                  <a:tcPr marL="0" marR="0" marT="40640" marB="0" anchor="ctr">
                    <a:solidFill>
                      <a:srgbClr val="906D64"/>
                    </a:solidFill>
                  </a:tcPr>
                </a:tc>
                <a:tc>
                  <a:txBody>
                    <a:bodyPr/>
                    <a:lstStyle/>
                    <a:p>
                      <a:pPr marL="127000" algn="ctr">
                        <a:lnSpc>
                          <a:spcPct val="100000"/>
                        </a:lnSpc>
                        <a:spcBef>
                          <a:spcPts val="320"/>
                        </a:spcBef>
                      </a:pPr>
                      <a:r>
                        <a:rPr sz="1800" spc="-10" dirty="0">
                          <a:solidFill>
                            <a:srgbClr val="FFFFFF"/>
                          </a:solidFill>
                          <a:latin typeface="Arial"/>
                          <a:cs typeface="Arial"/>
                        </a:rPr>
                        <a:t>800</a:t>
                      </a:r>
                      <a:endParaRPr sz="1800">
                        <a:latin typeface="Arial"/>
                        <a:cs typeface="Arial"/>
                      </a:endParaRPr>
                    </a:p>
                  </a:txBody>
                  <a:tcPr marL="0" marR="0" marT="40640" marB="0" anchor="ctr">
                    <a:solidFill>
                      <a:srgbClr val="906D64"/>
                    </a:solidFill>
                  </a:tcPr>
                </a:tc>
                <a:extLst>
                  <a:ext uri="{0D108BD9-81ED-4DB2-BD59-A6C34878D82A}">
                    <a16:rowId xmlns:a16="http://schemas.microsoft.com/office/drawing/2014/main" val="10003"/>
                  </a:ext>
                </a:extLst>
              </a:tr>
              <a:tr h="311156">
                <a:tc>
                  <a:txBody>
                    <a:bodyPr/>
                    <a:lstStyle/>
                    <a:p>
                      <a:pPr marL="91440" algn="ctr">
                        <a:lnSpc>
                          <a:spcPts val="2155"/>
                        </a:lnSpc>
                        <a:spcBef>
                          <a:spcPts val="315"/>
                        </a:spcBef>
                      </a:pPr>
                      <a:r>
                        <a:rPr sz="1800" spc="-5" dirty="0">
                          <a:solidFill>
                            <a:srgbClr val="FFFFFF"/>
                          </a:solidFill>
                          <a:latin typeface="Arial"/>
                          <a:cs typeface="Arial"/>
                        </a:rPr>
                        <a:t>HPS(n</a:t>
                      </a:r>
                      <a:endParaRPr sz="1800">
                        <a:latin typeface="Arial"/>
                        <a:cs typeface="Arial"/>
                      </a:endParaRPr>
                    </a:p>
                  </a:txBody>
                  <a:tcPr marL="0" marR="0" marT="40005" marB="0" anchor="ctr">
                    <a:solidFill>
                      <a:srgbClr val="B58A80"/>
                    </a:solidFill>
                  </a:tcPr>
                </a:tc>
                <a:tc>
                  <a:txBody>
                    <a:bodyPr/>
                    <a:lstStyle/>
                    <a:p>
                      <a:pPr algn="ctr">
                        <a:lnSpc>
                          <a:spcPct val="100000"/>
                        </a:lnSpc>
                      </a:pPr>
                      <a:endParaRPr sz="2000">
                        <a:latin typeface="Times New Roman"/>
                        <a:cs typeface="Times New Roman"/>
                      </a:endParaRPr>
                    </a:p>
                  </a:txBody>
                  <a:tcPr marL="0" marR="0" marT="0" marB="0" anchor="ctr">
                    <a:solidFill>
                      <a:srgbClr val="B58A80"/>
                    </a:solidFill>
                  </a:tcPr>
                </a:tc>
                <a:tc>
                  <a:txBody>
                    <a:bodyPr/>
                    <a:lstStyle/>
                    <a:p>
                      <a:pPr marL="118110" algn="ctr">
                        <a:lnSpc>
                          <a:spcPts val="2155"/>
                        </a:lnSpc>
                        <a:spcBef>
                          <a:spcPts val="315"/>
                        </a:spcBef>
                      </a:pPr>
                      <a:r>
                        <a:rPr sz="1800" spc="-10" dirty="0">
                          <a:solidFill>
                            <a:srgbClr val="FFFFFF"/>
                          </a:solidFill>
                          <a:latin typeface="Arial"/>
                          <a:cs typeface="Arial"/>
                        </a:rPr>
                        <a:t>600</a:t>
                      </a:r>
                      <a:endParaRPr sz="1800">
                        <a:latin typeface="Arial"/>
                        <a:cs typeface="Arial"/>
                      </a:endParaRPr>
                    </a:p>
                  </a:txBody>
                  <a:tcPr marL="0" marR="0" marT="40005" marB="0" anchor="ctr">
                    <a:solidFill>
                      <a:srgbClr val="B58A80"/>
                    </a:solidFill>
                  </a:tcPr>
                </a:tc>
                <a:tc>
                  <a:txBody>
                    <a:bodyPr/>
                    <a:lstStyle/>
                    <a:p>
                      <a:pPr algn="ctr">
                        <a:lnSpc>
                          <a:spcPct val="100000"/>
                        </a:lnSpc>
                      </a:pPr>
                      <a:endParaRPr sz="2000">
                        <a:latin typeface="Times New Roman"/>
                        <a:cs typeface="Times New Roman"/>
                      </a:endParaRPr>
                    </a:p>
                  </a:txBody>
                  <a:tcPr marL="0" marR="0" marT="0" marB="0" anchor="ctr">
                    <a:solidFill>
                      <a:srgbClr val="B58A80"/>
                    </a:solidFill>
                  </a:tcPr>
                </a:tc>
                <a:tc>
                  <a:txBody>
                    <a:bodyPr/>
                    <a:lstStyle/>
                    <a:p>
                      <a:pPr algn="ctr">
                        <a:lnSpc>
                          <a:spcPct val="100000"/>
                        </a:lnSpc>
                      </a:pPr>
                      <a:endParaRPr sz="2000">
                        <a:latin typeface="Times New Roman"/>
                        <a:cs typeface="Times New Roman"/>
                      </a:endParaRPr>
                    </a:p>
                  </a:txBody>
                  <a:tcPr marL="0" marR="0" marT="0" marB="0" anchor="ctr">
                    <a:solidFill>
                      <a:srgbClr val="B58A80"/>
                    </a:solidFill>
                  </a:tcPr>
                </a:tc>
                <a:tc>
                  <a:txBody>
                    <a:bodyPr/>
                    <a:lstStyle/>
                    <a:p>
                      <a:pPr algn="ctr">
                        <a:lnSpc>
                          <a:spcPct val="100000"/>
                        </a:lnSpc>
                      </a:pPr>
                      <a:endParaRPr sz="2000">
                        <a:latin typeface="Times New Roman"/>
                        <a:cs typeface="Times New Roman"/>
                      </a:endParaRPr>
                    </a:p>
                  </a:txBody>
                  <a:tcPr marL="0" marR="0" marT="0" marB="0" anchor="ctr">
                    <a:solidFill>
                      <a:srgbClr val="B58A80"/>
                    </a:solidFill>
                  </a:tcPr>
                </a:tc>
                <a:tc>
                  <a:txBody>
                    <a:bodyPr/>
                    <a:lstStyle/>
                    <a:p>
                      <a:pPr algn="ctr">
                        <a:lnSpc>
                          <a:spcPct val="100000"/>
                        </a:lnSpc>
                      </a:pPr>
                      <a:endParaRPr sz="2000">
                        <a:latin typeface="Times New Roman"/>
                        <a:cs typeface="Times New Roman"/>
                      </a:endParaRPr>
                    </a:p>
                  </a:txBody>
                  <a:tcPr marL="0" marR="0" marT="0" marB="0" anchor="ctr">
                    <a:solidFill>
                      <a:srgbClr val="B58A80"/>
                    </a:solidFill>
                  </a:tcPr>
                </a:tc>
                <a:extLst>
                  <a:ext uri="{0D108BD9-81ED-4DB2-BD59-A6C34878D82A}">
                    <a16:rowId xmlns:a16="http://schemas.microsoft.com/office/drawing/2014/main" val="10004"/>
                  </a:ext>
                </a:extLst>
              </a:tr>
              <a:tr h="261517">
                <a:tc>
                  <a:txBody>
                    <a:bodyPr/>
                    <a:lstStyle/>
                    <a:p>
                      <a:pPr marL="91440" algn="ctr">
                        <a:lnSpc>
                          <a:spcPts val="2060"/>
                        </a:lnSpc>
                      </a:pPr>
                      <a:r>
                        <a:rPr sz="1800" spc="-5" dirty="0">
                          <a:solidFill>
                            <a:srgbClr val="FFFFFF"/>
                          </a:solidFill>
                          <a:latin typeface="Arial"/>
                          <a:cs typeface="Arial"/>
                        </a:rPr>
                        <a:t>otified</a:t>
                      </a:r>
                      <a:endParaRPr sz="1800">
                        <a:latin typeface="Arial"/>
                        <a:cs typeface="Arial"/>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extLst>
                  <a:ext uri="{0D108BD9-81ED-4DB2-BD59-A6C34878D82A}">
                    <a16:rowId xmlns:a16="http://schemas.microsoft.com/office/drawing/2014/main" val="10005"/>
                  </a:ext>
                </a:extLst>
              </a:tr>
              <a:tr h="261517">
                <a:tc>
                  <a:txBody>
                    <a:bodyPr/>
                    <a:lstStyle/>
                    <a:p>
                      <a:pPr marL="91440" algn="ctr">
                        <a:lnSpc>
                          <a:spcPts val="2060"/>
                        </a:lnSpc>
                      </a:pPr>
                      <a:r>
                        <a:rPr sz="1800" spc="-5" dirty="0">
                          <a:solidFill>
                            <a:srgbClr val="FFFFFF"/>
                          </a:solidFill>
                          <a:latin typeface="Arial"/>
                          <a:cs typeface="Arial"/>
                        </a:rPr>
                        <a:t>tribal</a:t>
                      </a:r>
                      <a:endParaRPr sz="1800">
                        <a:latin typeface="Arial"/>
                        <a:cs typeface="Arial"/>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tc>
                  <a:txBody>
                    <a:bodyPr/>
                    <a:lstStyle/>
                    <a:p>
                      <a:pPr algn="ctr">
                        <a:lnSpc>
                          <a:spcPct val="100000"/>
                        </a:lnSpc>
                      </a:pPr>
                      <a:endParaRPr sz="1700">
                        <a:latin typeface="Times New Roman"/>
                        <a:cs typeface="Times New Roman"/>
                      </a:endParaRPr>
                    </a:p>
                  </a:txBody>
                  <a:tcPr marL="0" marR="0" marT="0" marB="0" anchor="ctr">
                    <a:solidFill>
                      <a:srgbClr val="B58A80"/>
                    </a:solidFill>
                  </a:tcPr>
                </a:tc>
                <a:extLst>
                  <a:ext uri="{0D108BD9-81ED-4DB2-BD59-A6C34878D82A}">
                    <a16:rowId xmlns:a16="http://schemas.microsoft.com/office/drawing/2014/main" val="10006"/>
                  </a:ext>
                </a:extLst>
              </a:tr>
              <a:tr h="297838">
                <a:tc>
                  <a:txBody>
                    <a:bodyPr/>
                    <a:lstStyle/>
                    <a:p>
                      <a:pPr marL="91440" algn="ctr">
                        <a:lnSpc>
                          <a:spcPts val="2065"/>
                        </a:lnSpc>
                      </a:pPr>
                      <a:r>
                        <a:rPr sz="1800" spc="-5" dirty="0">
                          <a:solidFill>
                            <a:srgbClr val="FFFFFF"/>
                          </a:solidFill>
                          <a:latin typeface="Arial"/>
                          <a:cs typeface="Arial"/>
                        </a:rPr>
                        <a:t>area)</a:t>
                      </a:r>
                      <a:endParaRPr sz="1800">
                        <a:latin typeface="Arial"/>
                        <a:cs typeface="Arial"/>
                      </a:endParaRPr>
                    </a:p>
                  </a:txBody>
                  <a:tcPr marL="0" marR="0" marT="0" marB="0" anchor="ctr">
                    <a:solidFill>
                      <a:srgbClr val="B58A80"/>
                    </a:solidFill>
                  </a:tcPr>
                </a:tc>
                <a:tc>
                  <a:txBody>
                    <a:bodyPr/>
                    <a:lstStyle/>
                    <a:p>
                      <a:pPr algn="ctr">
                        <a:lnSpc>
                          <a:spcPct val="100000"/>
                        </a:lnSpc>
                      </a:pPr>
                      <a:endParaRPr sz="1900">
                        <a:latin typeface="Times New Roman"/>
                        <a:cs typeface="Times New Roman"/>
                      </a:endParaRPr>
                    </a:p>
                  </a:txBody>
                  <a:tcPr marL="0" marR="0" marT="0" marB="0" anchor="ctr">
                    <a:solidFill>
                      <a:srgbClr val="B58A80"/>
                    </a:solidFill>
                  </a:tcPr>
                </a:tc>
                <a:tc>
                  <a:txBody>
                    <a:bodyPr/>
                    <a:lstStyle/>
                    <a:p>
                      <a:pPr algn="ctr">
                        <a:lnSpc>
                          <a:spcPct val="100000"/>
                        </a:lnSpc>
                      </a:pPr>
                      <a:endParaRPr sz="1900">
                        <a:latin typeface="Times New Roman"/>
                        <a:cs typeface="Times New Roman"/>
                      </a:endParaRPr>
                    </a:p>
                  </a:txBody>
                  <a:tcPr marL="0" marR="0" marT="0" marB="0" anchor="ctr">
                    <a:solidFill>
                      <a:srgbClr val="B58A80"/>
                    </a:solidFill>
                  </a:tcPr>
                </a:tc>
                <a:tc>
                  <a:txBody>
                    <a:bodyPr/>
                    <a:lstStyle/>
                    <a:p>
                      <a:pPr algn="ctr">
                        <a:lnSpc>
                          <a:spcPct val="100000"/>
                        </a:lnSpc>
                      </a:pPr>
                      <a:endParaRPr sz="1900">
                        <a:latin typeface="Times New Roman"/>
                        <a:cs typeface="Times New Roman"/>
                      </a:endParaRPr>
                    </a:p>
                  </a:txBody>
                  <a:tcPr marL="0" marR="0" marT="0" marB="0" anchor="ctr">
                    <a:solidFill>
                      <a:srgbClr val="B58A80"/>
                    </a:solidFill>
                  </a:tcPr>
                </a:tc>
                <a:tc>
                  <a:txBody>
                    <a:bodyPr/>
                    <a:lstStyle/>
                    <a:p>
                      <a:pPr algn="ctr">
                        <a:lnSpc>
                          <a:spcPct val="100000"/>
                        </a:lnSpc>
                      </a:pPr>
                      <a:endParaRPr sz="1900">
                        <a:latin typeface="Times New Roman"/>
                        <a:cs typeface="Times New Roman"/>
                      </a:endParaRPr>
                    </a:p>
                  </a:txBody>
                  <a:tcPr marL="0" marR="0" marT="0" marB="0" anchor="ctr">
                    <a:solidFill>
                      <a:srgbClr val="B58A80"/>
                    </a:solidFill>
                  </a:tcPr>
                </a:tc>
                <a:tc>
                  <a:txBody>
                    <a:bodyPr/>
                    <a:lstStyle/>
                    <a:p>
                      <a:pPr algn="ctr">
                        <a:lnSpc>
                          <a:spcPct val="100000"/>
                        </a:lnSpc>
                      </a:pPr>
                      <a:endParaRPr sz="1900">
                        <a:latin typeface="Times New Roman"/>
                        <a:cs typeface="Times New Roman"/>
                      </a:endParaRPr>
                    </a:p>
                  </a:txBody>
                  <a:tcPr marL="0" marR="0" marT="0" marB="0" anchor="ctr">
                    <a:solidFill>
                      <a:srgbClr val="B58A80"/>
                    </a:solidFill>
                  </a:tcPr>
                </a:tc>
                <a:tc>
                  <a:txBody>
                    <a:bodyPr/>
                    <a:lstStyle/>
                    <a:p>
                      <a:pPr algn="ctr">
                        <a:lnSpc>
                          <a:spcPct val="100000"/>
                        </a:lnSpc>
                      </a:pPr>
                      <a:endParaRPr sz="1900">
                        <a:latin typeface="Times New Roman"/>
                        <a:cs typeface="Times New Roman"/>
                      </a:endParaRPr>
                    </a:p>
                  </a:txBody>
                  <a:tcPr marL="0" marR="0" marT="0" marB="0" anchor="ctr">
                    <a:solidFill>
                      <a:srgbClr val="B58A8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2400" y="152400"/>
            <a:ext cx="8811895" cy="6172200"/>
          </a:xfrm>
          <a:custGeom>
            <a:avLst/>
            <a:gdLst/>
            <a:ahLst/>
            <a:cxnLst/>
            <a:rect l="l" t="t" r="r" b="b"/>
            <a:pathLst>
              <a:path w="8811895" h="6172200">
                <a:moveTo>
                  <a:pt x="0" y="6172200"/>
                </a:moveTo>
                <a:lnTo>
                  <a:pt x="8811768" y="6172200"/>
                </a:lnTo>
                <a:lnTo>
                  <a:pt x="8811768" y="0"/>
                </a:lnTo>
                <a:lnTo>
                  <a:pt x="0" y="0"/>
                </a:lnTo>
                <a:lnTo>
                  <a:pt x="0" y="6172200"/>
                </a:lnTo>
                <a:close/>
              </a:path>
            </a:pathLst>
          </a:custGeom>
          <a:solidFill>
            <a:srgbClr val="F7F8A4"/>
          </a:solidFill>
        </p:spPr>
        <p:txBody>
          <a:bodyPr wrap="square" lIns="0" tIns="0" rIns="0" bIns="0" rtlCol="0"/>
          <a:lstStyle/>
          <a:p>
            <a:endParaRPr/>
          </a:p>
        </p:txBody>
      </p:sp>
      <p:sp>
        <p:nvSpPr>
          <p:cNvPr id="4" name="object 4"/>
          <p:cNvSpPr/>
          <p:nvPr/>
        </p:nvSpPr>
        <p:spPr>
          <a:xfrm>
            <a:off x="152400" y="152400"/>
            <a:ext cx="8811895" cy="6172200"/>
          </a:xfrm>
          <a:custGeom>
            <a:avLst/>
            <a:gdLst/>
            <a:ahLst/>
            <a:cxnLst/>
            <a:rect l="l" t="t" r="r" b="b"/>
            <a:pathLst>
              <a:path w="8811895" h="6172200">
                <a:moveTo>
                  <a:pt x="0" y="6172200"/>
                </a:moveTo>
                <a:lnTo>
                  <a:pt x="8811768" y="6172200"/>
                </a:lnTo>
                <a:lnTo>
                  <a:pt x="8811768" y="0"/>
                </a:lnTo>
                <a:lnTo>
                  <a:pt x="0" y="0"/>
                </a:lnTo>
                <a:lnTo>
                  <a:pt x="0" y="6172200"/>
                </a:lnTo>
                <a:close/>
              </a:path>
            </a:pathLst>
          </a:custGeom>
          <a:ln w="9144">
            <a:solidFill>
              <a:srgbClr val="000000"/>
            </a:solidFill>
          </a:ln>
        </p:spPr>
        <p:txBody>
          <a:bodyPr wrap="square" lIns="0" tIns="0" rIns="0" bIns="0" rtlCol="0"/>
          <a:lstStyle/>
          <a:p>
            <a:endParaRPr/>
          </a:p>
        </p:txBody>
      </p:sp>
      <p:sp>
        <p:nvSpPr>
          <p:cNvPr id="6" name="object 6"/>
          <p:cNvSpPr txBox="1">
            <a:spLocks noGrp="1"/>
          </p:cNvSpPr>
          <p:nvPr>
            <p:ph type="title"/>
          </p:nvPr>
        </p:nvSpPr>
        <p:spPr>
          <a:xfrm>
            <a:off x="258266" y="241448"/>
            <a:ext cx="8504733" cy="444352"/>
          </a:xfrm>
          <a:prstGeom prst="rect">
            <a:avLst/>
          </a:prstGeom>
        </p:spPr>
        <p:txBody>
          <a:bodyPr vert="horz" wrap="square" lIns="0" tIns="13335" rIns="0" bIns="0" rtlCol="0">
            <a:spAutoFit/>
          </a:bodyPr>
          <a:lstStyle/>
          <a:p>
            <a:pPr marL="12700" algn="ctr">
              <a:lnSpc>
                <a:spcPct val="100000"/>
              </a:lnSpc>
              <a:spcBef>
                <a:spcPts val="105"/>
              </a:spcBef>
            </a:pPr>
            <a:r>
              <a:rPr lang="en-US" sz="2800" dirty="0">
                <a:solidFill>
                  <a:schemeClr val="tx1"/>
                </a:solidFill>
              </a:rPr>
              <a:t>NRHM OUTCOMES EXPECTED</a:t>
            </a:r>
          </a:p>
        </p:txBody>
      </p:sp>
      <p:sp>
        <p:nvSpPr>
          <p:cNvPr id="7" name="object 7"/>
          <p:cNvSpPr txBox="1"/>
          <p:nvPr/>
        </p:nvSpPr>
        <p:spPr>
          <a:xfrm>
            <a:off x="231140" y="723392"/>
            <a:ext cx="7014209" cy="3318510"/>
          </a:xfrm>
          <a:prstGeom prst="rect">
            <a:avLst/>
          </a:prstGeom>
        </p:spPr>
        <p:txBody>
          <a:bodyPr vert="horz" wrap="square" lIns="0" tIns="12065" rIns="0" bIns="0" rtlCol="0">
            <a:spAutoFit/>
          </a:bodyPr>
          <a:lstStyle/>
          <a:p>
            <a:pPr marL="3160395">
              <a:lnSpc>
                <a:spcPct val="100000"/>
              </a:lnSpc>
              <a:spcBef>
                <a:spcPts val="95"/>
              </a:spcBef>
            </a:pPr>
            <a:r>
              <a:rPr sz="2200" b="1" spc="-5" dirty="0">
                <a:solidFill>
                  <a:srgbClr val="339933"/>
                </a:solidFill>
                <a:latin typeface="Arial"/>
                <a:cs typeface="Arial"/>
              </a:rPr>
              <a:t>1. National</a:t>
            </a:r>
            <a:r>
              <a:rPr sz="2200" b="1" spc="20" dirty="0">
                <a:solidFill>
                  <a:srgbClr val="339933"/>
                </a:solidFill>
                <a:latin typeface="Arial"/>
                <a:cs typeface="Arial"/>
              </a:rPr>
              <a:t> </a:t>
            </a:r>
            <a:r>
              <a:rPr sz="2200" b="1" spc="-5" dirty="0">
                <a:solidFill>
                  <a:srgbClr val="339933"/>
                </a:solidFill>
                <a:latin typeface="Arial"/>
                <a:cs typeface="Arial"/>
              </a:rPr>
              <a:t>Level</a:t>
            </a:r>
            <a:endParaRPr sz="2200">
              <a:latin typeface="Arial"/>
              <a:cs typeface="Arial"/>
            </a:endParaRPr>
          </a:p>
          <a:p>
            <a:pPr marL="355600" indent="-342900">
              <a:lnSpc>
                <a:spcPct val="100000"/>
              </a:lnSpc>
              <a:spcBef>
                <a:spcPts val="1685"/>
              </a:spcBef>
              <a:buClr>
                <a:srgbClr val="EFA12D"/>
              </a:buClr>
              <a:buSzPct val="70000"/>
              <a:buFont typeface="Wingdings"/>
              <a:buChar char=""/>
              <a:tabLst>
                <a:tab pos="354965" algn="l"/>
                <a:tab pos="355600" algn="l"/>
                <a:tab pos="2755900" algn="l"/>
                <a:tab pos="2964815" algn="l"/>
              </a:tabLst>
            </a:pPr>
            <a:r>
              <a:rPr sz="2000" spc="-5" dirty="0">
                <a:solidFill>
                  <a:srgbClr val="FF3300"/>
                </a:solidFill>
                <a:latin typeface="Arial"/>
                <a:cs typeface="Arial"/>
              </a:rPr>
              <a:t>IMR	</a:t>
            </a:r>
            <a:r>
              <a:rPr sz="2000" dirty="0">
                <a:solidFill>
                  <a:srgbClr val="FF3300"/>
                </a:solidFill>
                <a:latin typeface="Arial"/>
                <a:cs typeface="Arial"/>
              </a:rPr>
              <a:t>:	</a:t>
            </a:r>
            <a:r>
              <a:rPr sz="2000" dirty="0">
                <a:solidFill>
                  <a:srgbClr val="006FC0"/>
                </a:solidFill>
                <a:latin typeface="Arial"/>
                <a:cs typeface="Arial"/>
              </a:rPr>
              <a:t>Reduced to 30/1000 Live</a:t>
            </a:r>
            <a:r>
              <a:rPr sz="2000" spc="-100" dirty="0">
                <a:solidFill>
                  <a:srgbClr val="006FC0"/>
                </a:solidFill>
                <a:latin typeface="Arial"/>
                <a:cs typeface="Arial"/>
              </a:rPr>
              <a:t> </a:t>
            </a:r>
            <a:r>
              <a:rPr sz="2000" dirty="0">
                <a:solidFill>
                  <a:srgbClr val="006FC0"/>
                </a:solidFill>
                <a:latin typeface="Arial"/>
                <a:cs typeface="Arial"/>
              </a:rPr>
              <a:t>Births</a:t>
            </a:r>
            <a:endParaRPr sz="2000">
              <a:latin typeface="Arial"/>
              <a:cs typeface="Arial"/>
            </a:endParaRPr>
          </a:p>
          <a:p>
            <a:pPr>
              <a:lnSpc>
                <a:spcPct val="100000"/>
              </a:lnSpc>
              <a:spcBef>
                <a:spcPts val="45"/>
              </a:spcBef>
              <a:buClr>
                <a:srgbClr val="EFA12D"/>
              </a:buClr>
              <a:buFont typeface="Wingdings"/>
              <a:buChar char=""/>
            </a:pPr>
            <a:endParaRPr sz="2050">
              <a:latin typeface="Times New Roman"/>
              <a:cs typeface="Times New Roman"/>
            </a:endParaRPr>
          </a:p>
          <a:p>
            <a:pPr marL="355600" indent="-342900">
              <a:lnSpc>
                <a:spcPct val="100000"/>
              </a:lnSpc>
              <a:buClr>
                <a:srgbClr val="EFA12D"/>
              </a:buClr>
              <a:buSzPct val="70000"/>
              <a:buFont typeface="Wingdings"/>
              <a:buChar char=""/>
              <a:tabLst>
                <a:tab pos="354965" algn="l"/>
                <a:tab pos="355600" algn="l"/>
                <a:tab pos="3803015" algn="l"/>
                <a:tab pos="5101590" algn="l"/>
              </a:tabLst>
            </a:pPr>
            <a:r>
              <a:rPr sz="2000" spc="-5" dirty="0">
                <a:solidFill>
                  <a:srgbClr val="FF3300"/>
                </a:solidFill>
                <a:latin typeface="Arial"/>
                <a:cs typeface="Arial"/>
              </a:rPr>
              <a:t>MMR	</a:t>
            </a:r>
            <a:r>
              <a:rPr sz="2000" dirty="0">
                <a:solidFill>
                  <a:srgbClr val="FF3300"/>
                </a:solidFill>
                <a:latin typeface="Arial"/>
                <a:cs typeface="Arial"/>
              </a:rPr>
              <a:t>:</a:t>
            </a:r>
            <a:r>
              <a:rPr sz="2000" spc="-5" dirty="0">
                <a:solidFill>
                  <a:srgbClr val="FF3300"/>
                </a:solidFill>
                <a:latin typeface="Arial"/>
                <a:cs typeface="Arial"/>
              </a:rPr>
              <a:t> </a:t>
            </a:r>
            <a:r>
              <a:rPr sz="2000" dirty="0">
                <a:solidFill>
                  <a:srgbClr val="006FC0"/>
                </a:solidFill>
                <a:latin typeface="Arial"/>
                <a:cs typeface="Arial"/>
              </a:rPr>
              <a:t>Reduced	</a:t>
            </a:r>
            <a:r>
              <a:rPr sz="2000" spc="-5" dirty="0">
                <a:solidFill>
                  <a:srgbClr val="006FC0"/>
                </a:solidFill>
                <a:latin typeface="Arial"/>
                <a:cs typeface="Arial"/>
              </a:rPr>
              <a:t>to</a:t>
            </a:r>
            <a:r>
              <a:rPr sz="2000" spc="-35" dirty="0">
                <a:solidFill>
                  <a:srgbClr val="006FC0"/>
                </a:solidFill>
                <a:latin typeface="Arial"/>
                <a:cs typeface="Arial"/>
              </a:rPr>
              <a:t> </a:t>
            </a:r>
            <a:r>
              <a:rPr sz="2000" dirty="0">
                <a:solidFill>
                  <a:srgbClr val="006FC0"/>
                </a:solidFill>
                <a:latin typeface="Arial"/>
                <a:cs typeface="Arial"/>
              </a:rPr>
              <a:t>100/100,000</a:t>
            </a:r>
            <a:endParaRPr sz="2000">
              <a:latin typeface="Arial"/>
              <a:cs typeface="Arial"/>
            </a:endParaRPr>
          </a:p>
          <a:p>
            <a:pPr>
              <a:lnSpc>
                <a:spcPct val="100000"/>
              </a:lnSpc>
              <a:spcBef>
                <a:spcPts val="45"/>
              </a:spcBef>
              <a:buClr>
                <a:srgbClr val="EFA12D"/>
              </a:buClr>
              <a:buFont typeface="Wingdings"/>
              <a:buChar char=""/>
            </a:pPr>
            <a:endParaRPr sz="2050">
              <a:latin typeface="Times New Roman"/>
              <a:cs typeface="Times New Roman"/>
            </a:endParaRPr>
          </a:p>
          <a:p>
            <a:pPr marL="355600" indent="-342900">
              <a:lnSpc>
                <a:spcPct val="100000"/>
              </a:lnSpc>
              <a:buClr>
                <a:srgbClr val="EFA12D"/>
              </a:buClr>
              <a:buSzPct val="70000"/>
              <a:buFont typeface="Wingdings"/>
              <a:buChar char=""/>
              <a:tabLst>
                <a:tab pos="354965" algn="l"/>
                <a:tab pos="355600" algn="l"/>
                <a:tab pos="2755900" algn="l"/>
                <a:tab pos="2964815" algn="l"/>
              </a:tabLst>
            </a:pPr>
            <a:r>
              <a:rPr sz="2000" spc="-5" dirty="0">
                <a:solidFill>
                  <a:srgbClr val="FF3300"/>
                </a:solidFill>
                <a:latin typeface="Arial"/>
                <a:cs typeface="Arial"/>
              </a:rPr>
              <a:t>TFR	</a:t>
            </a:r>
            <a:r>
              <a:rPr sz="2000" dirty="0">
                <a:solidFill>
                  <a:srgbClr val="FF3300"/>
                </a:solidFill>
                <a:latin typeface="Arial"/>
                <a:cs typeface="Arial"/>
              </a:rPr>
              <a:t>:	</a:t>
            </a:r>
            <a:r>
              <a:rPr sz="2000" dirty="0">
                <a:solidFill>
                  <a:srgbClr val="006FC0"/>
                </a:solidFill>
                <a:latin typeface="Arial"/>
                <a:cs typeface="Arial"/>
              </a:rPr>
              <a:t>Brought to</a:t>
            </a:r>
            <a:r>
              <a:rPr sz="2000" spc="-50" dirty="0">
                <a:solidFill>
                  <a:srgbClr val="006FC0"/>
                </a:solidFill>
                <a:latin typeface="Arial"/>
                <a:cs typeface="Arial"/>
              </a:rPr>
              <a:t> </a:t>
            </a:r>
            <a:r>
              <a:rPr sz="2000" dirty="0">
                <a:solidFill>
                  <a:srgbClr val="006FC0"/>
                </a:solidFill>
                <a:latin typeface="Arial"/>
                <a:cs typeface="Arial"/>
              </a:rPr>
              <a:t>2.1</a:t>
            </a:r>
            <a:endParaRPr sz="2000">
              <a:latin typeface="Arial"/>
              <a:cs typeface="Arial"/>
            </a:endParaRPr>
          </a:p>
          <a:p>
            <a:pPr>
              <a:lnSpc>
                <a:spcPct val="100000"/>
              </a:lnSpc>
              <a:spcBef>
                <a:spcPts val="40"/>
              </a:spcBef>
              <a:buClr>
                <a:srgbClr val="EFA12D"/>
              </a:buClr>
              <a:buFont typeface="Wingdings"/>
              <a:buChar char=""/>
            </a:pPr>
            <a:endParaRPr sz="2050">
              <a:latin typeface="Times New Roman"/>
              <a:cs typeface="Times New Roman"/>
            </a:endParaRPr>
          </a:p>
          <a:p>
            <a:pPr marL="355600" indent="-342900">
              <a:lnSpc>
                <a:spcPct val="100000"/>
              </a:lnSpc>
              <a:spcBef>
                <a:spcPts val="5"/>
              </a:spcBef>
              <a:buClr>
                <a:srgbClr val="EFA12D"/>
              </a:buClr>
              <a:buSzPct val="70000"/>
              <a:buFont typeface="Wingdings"/>
              <a:buChar char=""/>
              <a:tabLst>
                <a:tab pos="354965" algn="l"/>
                <a:tab pos="355600" algn="l"/>
                <a:tab pos="2755900" algn="l"/>
                <a:tab pos="2964815" algn="l"/>
              </a:tabLst>
            </a:pPr>
            <a:r>
              <a:rPr sz="2000" dirty="0">
                <a:solidFill>
                  <a:srgbClr val="FF3300"/>
                </a:solidFill>
                <a:latin typeface="Arial"/>
                <a:cs typeface="Arial"/>
              </a:rPr>
              <a:t>MMRR	:	</a:t>
            </a:r>
            <a:r>
              <a:rPr sz="2000" dirty="0">
                <a:solidFill>
                  <a:srgbClr val="006FC0"/>
                </a:solidFill>
                <a:latin typeface="Arial"/>
                <a:cs typeface="Arial"/>
              </a:rPr>
              <a:t>–50% upto 2010, Addl.10% by</a:t>
            </a:r>
            <a:r>
              <a:rPr sz="2000" spc="-254" dirty="0">
                <a:solidFill>
                  <a:srgbClr val="006FC0"/>
                </a:solidFill>
                <a:latin typeface="Arial"/>
                <a:cs typeface="Arial"/>
              </a:rPr>
              <a:t> </a:t>
            </a:r>
            <a:r>
              <a:rPr sz="2000" dirty="0">
                <a:solidFill>
                  <a:srgbClr val="006FC0"/>
                </a:solidFill>
                <a:latin typeface="Arial"/>
                <a:cs typeface="Arial"/>
              </a:rPr>
              <a:t>2012</a:t>
            </a:r>
            <a:endParaRPr sz="2000">
              <a:latin typeface="Arial"/>
              <a:cs typeface="Arial"/>
            </a:endParaRPr>
          </a:p>
          <a:p>
            <a:pPr>
              <a:lnSpc>
                <a:spcPct val="100000"/>
              </a:lnSpc>
              <a:spcBef>
                <a:spcPts val="40"/>
              </a:spcBef>
              <a:buClr>
                <a:srgbClr val="EFA12D"/>
              </a:buClr>
              <a:buFont typeface="Wingdings"/>
              <a:buChar char=""/>
            </a:pPr>
            <a:endParaRPr sz="2050">
              <a:latin typeface="Times New Roman"/>
              <a:cs typeface="Times New Roman"/>
            </a:endParaRPr>
          </a:p>
          <a:p>
            <a:pPr marL="355600" indent="-342900">
              <a:lnSpc>
                <a:spcPct val="100000"/>
              </a:lnSpc>
              <a:buClr>
                <a:srgbClr val="EFA12D"/>
              </a:buClr>
              <a:buSzPct val="70000"/>
              <a:buFont typeface="Wingdings"/>
              <a:buChar char=""/>
              <a:tabLst>
                <a:tab pos="354965" algn="l"/>
                <a:tab pos="355600" algn="l"/>
                <a:tab pos="2755900" algn="l"/>
                <a:tab pos="2964815" algn="l"/>
              </a:tabLst>
            </a:pPr>
            <a:r>
              <a:rPr sz="2000" dirty="0">
                <a:solidFill>
                  <a:srgbClr val="FF3300"/>
                </a:solidFill>
                <a:latin typeface="Arial"/>
                <a:cs typeface="Arial"/>
              </a:rPr>
              <a:t>Kala</a:t>
            </a:r>
            <a:r>
              <a:rPr sz="2000" spc="-114" dirty="0">
                <a:solidFill>
                  <a:srgbClr val="FF3300"/>
                </a:solidFill>
                <a:latin typeface="Arial"/>
                <a:cs typeface="Arial"/>
              </a:rPr>
              <a:t> </a:t>
            </a:r>
            <a:r>
              <a:rPr sz="2000" dirty="0">
                <a:solidFill>
                  <a:srgbClr val="FF3300"/>
                </a:solidFill>
                <a:latin typeface="Arial"/>
                <a:cs typeface="Arial"/>
              </a:rPr>
              <a:t>Azar	:	</a:t>
            </a:r>
            <a:r>
              <a:rPr sz="2000" dirty="0">
                <a:solidFill>
                  <a:srgbClr val="006FC0"/>
                </a:solidFill>
                <a:latin typeface="Arial"/>
                <a:cs typeface="Arial"/>
              </a:rPr>
              <a:t>to be </a:t>
            </a:r>
            <a:r>
              <a:rPr sz="2000" spc="-5" dirty="0">
                <a:solidFill>
                  <a:srgbClr val="006FC0"/>
                </a:solidFill>
                <a:latin typeface="Arial"/>
                <a:cs typeface="Arial"/>
              </a:rPr>
              <a:t>Eliminated </a:t>
            </a:r>
            <a:r>
              <a:rPr sz="2000" dirty="0">
                <a:solidFill>
                  <a:srgbClr val="006FC0"/>
                </a:solidFill>
                <a:latin typeface="Arial"/>
                <a:cs typeface="Arial"/>
              </a:rPr>
              <a:t>by</a:t>
            </a:r>
            <a:r>
              <a:rPr sz="2000" spc="-45" dirty="0">
                <a:solidFill>
                  <a:srgbClr val="006FC0"/>
                </a:solidFill>
                <a:latin typeface="Arial"/>
                <a:cs typeface="Arial"/>
              </a:rPr>
              <a:t> </a:t>
            </a:r>
            <a:r>
              <a:rPr sz="2000" dirty="0">
                <a:solidFill>
                  <a:srgbClr val="006FC0"/>
                </a:solidFill>
                <a:latin typeface="Arial"/>
                <a:cs typeface="Arial"/>
              </a:rPr>
              <a:t>2010.</a:t>
            </a:r>
            <a:endParaRPr sz="2000">
              <a:latin typeface="Arial"/>
              <a:cs typeface="Arial"/>
            </a:endParaRPr>
          </a:p>
        </p:txBody>
      </p:sp>
      <p:sp>
        <p:nvSpPr>
          <p:cNvPr id="8" name="object 8"/>
          <p:cNvSpPr txBox="1"/>
          <p:nvPr/>
        </p:nvSpPr>
        <p:spPr>
          <a:xfrm>
            <a:off x="231140" y="4320666"/>
            <a:ext cx="2503170" cy="635635"/>
          </a:xfrm>
          <a:prstGeom prst="rect">
            <a:avLst/>
          </a:prstGeom>
        </p:spPr>
        <p:txBody>
          <a:bodyPr vert="horz" wrap="square" lIns="0" tIns="12700" rIns="0" bIns="0" rtlCol="0">
            <a:spAutoFit/>
          </a:bodyPr>
          <a:lstStyle/>
          <a:p>
            <a:pPr marL="355600" marR="5080" indent="-342900">
              <a:lnSpc>
                <a:spcPct val="100000"/>
              </a:lnSpc>
              <a:spcBef>
                <a:spcPts val="100"/>
              </a:spcBef>
              <a:buClr>
                <a:srgbClr val="EFA12D"/>
              </a:buClr>
              <a:buSzPct val="70000"/>
              <a:buFont typeface="Wingdings"/>
              <a:buChar char=""/>
              <a:tabLst>
                <a:tab pos="354965" algn="l"/>
                <a:tab pos="355600" algn="l"/>
              </a:tabLst>
            </a:pPr>
            <a:r>
              <a:rPr sz="2000" dirty="0">
                <a:solidFill>
                  <a:srgbClr val="FF3300"/>
                </a:solidFill>
                <a:latin typeface="Arial"/>
                <a:cs typeface="Arial"/>
              </a:rPr>
              <a:t>Filaria /</a:t>
            </a:r>
            <a:r>
              <a:rPr sz="2000" spc="-80" dirty="0">
                <a:solidFill>
                  <a:srgbClr val="FF3300"/>
                </a:solidFill>
                <a:latin typeface="Arial"/>
                <a:cs typeface="Arial"/>
              </a:rPr>
              <a:t> </a:t>
            </a:r>
            <a:r>
              <a:rPr sz="2000" dirty="0">
                <a:solidFill>
                  <a:srgbClr val="FF3300"/>
                </a:solidFill>
                <a:latin typeface="Arial"/>
                <a:cs typeface="Arial"/>
              </a:rPr>
              <a:t>Microfilaria  Reduction</a:t>
            </a:r>
            <a:r>
              <a:rPr sz="2000" spc="-50" dirty="0">
                <a:solidFill>
                  <a:srgbClr val="FF3300"/>
                </a:solidFill>
                <a:latin typeface="Arial"/>
                <a:cs typeface="Arial"/>
              </a:rPr>
              <a:t> </a:t>
            </a:r>
            <a:r>
              <a:rPr sz="2000" dirty="0">
                <a:solidFill>
                  <a:srgbClr val="FF3300"/>
                </a:solidFill>
                <a:latin typeface="Arial"/>
                <a:cs typeface="Arial"/>
              </a:rPr>
              <a:t>Rate</a:t>
            </a:r>
            <a:endParaRPr sz="2000">
              <a:latin typeface="Arial"/>
              <a:cs typeface="Arial"/>
            </a:endParaRPr>
          </a:p>
        </p:txBody>
      </p:sp>
      <p:sp>
        <p:nvSpPr>
          <p:cNvPr id="9" name="object 9"/>
          <p:cNvSpPr txBox="1"/>
          <p:nvPr/>
        </p:nvSpPr>
        <p:spPr>
          <a:xfrm>
            <a:off x="2974594" y="4625466"/>
            <a:ext cx="3340100" cy="574675"/>
          </a:xfrm>
          <a:prstGeom prst="rect">
            <a:avLst/>
          </a:prstGeom>
        </p:spPr>
        <p:txBody>
          <a:bodyPr vert="horz" wrap="square" lIns="0" tIns="12700" rIns="0" bIns="0" rtlCol="0">
            <a:spAutoFit/>
          </a:bodyPr>
          <a:lstStyle/>
          <a:p>
            <a:pPr marL="12700">
              <a:lnSpc>
                <a:spcPts val="2160"/>
              </a:lnSpc>
              <a:spcBef>
                <a:spcPts val="100"/>
              </a:spcBef>
              <a:tabLst>
                <a:tab pos="221615" algn="l"/>
              </a:tabLst>
            </a:pPr>
            <a:r>
              <a:rPr sz="2000" dirty="0">
                <a:solidFill>
                  <a:srgbClr val="FF3300"/>
                </a:solidFill>
                <a:latin typeface="Arial"/>
                <a:cs typeface="Arial"/>
              </a:rPr>
              <a:t>:	</a:t>
            </a:r>
            <a:r>
              <a:rPr sz="2000" dirty="0">
                <a:solidFill>
                  <a:srgbClr val="006FC0"/>
                </a:solidFill>
                <a:latin typeface="Arial"/>
                <a:cs typeface="Arial"/>
              </a:rPr>
              <a:t>70% by 2010, by 2012</a:t>
            </a:r>
            <a:r>
              <a:rPr sz="2000" spc="-130" dirty="0">
                <a:solidFill>
                  <a:srgbClr val="006FC0"/>
                </a:solidFill>
                <a:latin typeface="Arial"/>
                <a:cs typeface="Arial"/>
              </a:rPr>
              <a:t> </a:t>
            </a:r>
            <a:r>
              <a:rPr sz="2000" dirty="0">
                <a:solidFill>
                  <a:srgbClr val="006FC0"/>
                </a:solidFill>
                <a:latin typeface="Arial"/>
                <a:cs typeface="Arial"/>
              </a:rPr>
              <a:t>80%</a:t>
            </a:r>
            <a:endParaRPr sz="2000">
              <a:latin typeface="Arial"/>
              <a:cs typeface="Arial"/>
            </a:endParaRPr>
          </a:p>
          <a:p>
            <a:pPr marL="355600">
              <a:lnSpc>
                <a:spcPts val="2160"/>
              </a:lnSpc>
            </a:pPr>
            <a:r>
              <a:rPr sz="2000" dirty="0">
                <a:solidFill>
                  <a:srgbClr val="006FC0"/>
                </a:solidFill>
                <a:latin typeface="Arial"/>
                <a:cs typeface="Arial"/>
              </a:rPr>
              <a:t>Elimination by</a:t>
            </a:r>
            <a:r>
              <a:rPr sz="2000" spc="-40" dirty="0">
                <a:solidFill>
                  <a:srgbClr val="006FC0"/>
                </a:solidFill>
                <a:latin typeface="Arial"/>
                <a:cs typeface="Arial"/>
              </a:rPr>
              <a:t> </a:t>
            </a:r>
            <a:r>
              <a:rPr sz="2000" dirty="0">
                <a:solidFill>
                  <a:srgbClr val="006FC0"/>
                </a:solidFill>
                <a:latin typeface="Arial"/>
                <a:cs typeface="Arial"/>
              </a:rPr>
              <a:t>2015</a:t>
            </a:r>
            <a:endParaRPr sz="2000">
              <a:latin typeface="Arial"/>
              <a:cs typeface="Arial"/>
            </a:endParaRPr>
          </a:p>
        </p:txBody>
      </p:sp>
      <p:sp>
        <p:nvSpPr>
          <p:cNvPr id="10" name="object 10"/>
          <p:cNvSpPr txBox="1"/>
          <p:nvPr/>
        </p:nvSpPr>
        <p:spPr>
          <a:xfrm>
            <a:off x="231140" y="5455411"/>
            <a:ext cx="2289810" cy="683895"/>
          </a:xfrm>
          <a:prstGeom prst="rect">
            <a:avLst/>
          </a:prstGeom>
        </p:spPr>
        <p:txBody>
          <a:bodyPr vert="horz" wrap="square" lIns="0" tIns="12700" rIns="0" bIns="0" rtlCol="0">
            <a:spAutoFit/>
          </a:bodyPr>
          <a:lstStyle/>
          <a:p>
            <a:pPr marL="355600" marR="5080" indent="-342900">
              <a:lnSpc>
                <a:spcPct val="108000"/>
              </a:lnSpc>
              <a:spcBef>
                <a:spcPts val="100"/>
              </a:spcBef>
              <a:buClr>
                <a:srgbClr val="EFA12D"/>
              </a:buClr>
              <a:buSzPct val="70000"/>
              <a:buFont typeface="Wingdings"/>
              <a:buChar char=""/>
              <a:tabLst>
                <a:tab pos="354965" algn="l"/>
                <a:tab pos="355600" algn="l"/>
              </a:tabLst>
            </a:pPr>
            <a:r>
              <a:rPr sz="2000" dirty="0">
                <a:solidFill>
                  <a:srgbClr val="FF3300"/>
                </a:solidFill>
                <a:latin typeface="Arial"/>
                <a:cs typeface="Arial"/>
              </a:rPr>
              <a:t>Dengue</a:t>
            </a:r>
            <a:r>
              <a:rPr sz="2000" spc="-100" dirty="0">
                <a:solidFill>
                  <a:srgbClr val="FF3300"/>
                </a:solidFill>
                <a:latin typeface="Arial"/>
                <a:cs typeface="Arial"/>
              </a:rPr>
              <a:t> </a:t>
            </a:r>
            <a:r>
              <a:rPr sz="2000" dirty="0">
                <a:solidFill>
                  <a:srgbClr val="FF3300"/>
                </a:solidFill>
                <a:latin typeface="Arial"/>
                <a:cs typeface="Arial"/>
              </a:rPr>
              <a:t>Mortality  Reduction</a:t>
            </a:r>
            <a:r>
              <a:rPr sz="2000" spc="-55" dirty="0">
                <a:solidFill>
                  <a:srgbClr val="FF3300"/>
                </a:solidFill>
                <a:latin typeface="Arial"/>
                <a:cs typeface="Arial"/>
              </a:rPr>
              <a:t> </a:t>
            </a:r>
            <a:r>
              <a:rPr sz="2000" dirty="0">
                <a:solidFill>
                  <a:srgbClr val="FF3300"/>
                </a:solidFill>
                <a:latin typeface="Arial"/>
                <a:cs typeface="Arial"/>
              </a:rPr>
              <a:t>Rate</a:t>
            </a:r>
            <a:endParaRPr sz="2000">
              <a:latin typeface="Arial"/>
              <a:cs typeface="Arial"/>
            </a:endParaRPr>
          </a:p>
        </p:txBody>
      </p:sp>
      <p:sp>
        <p:nvSpPr>
          <p:cNvPr id="11" name="object 11"/>
          <p:cNvSpPr txBox="1"/>
          <p:nvPr/>
        </p:nvSpPr>
        <p:spPr>
          <a:xfrm>
            <a:off x="2974594" y="5808370"/>
            <a:ext cx="3749040" cy="599440"/>
          </a:xfrm>
          <a:prstGeom prst="rect">
            <a:avLst/>
          </a:prstGeom>
        </p:spPr>
        <p:txBody>
          <a:bodyPr vert="horz" wrap="square" lIns="0" tIns="12700" rIns="0" bIns="0" rtlCol="0">
            <a:spAutoFit/>
          </a:bodyPr>
          <a:lstStyle/>
          <a:p>
            <a:pPr marL="12700">
              <a:lnSpc>
                <a:spcPts val="2255"/>
              </a:lnSpc>
              <a:spcBef>
                <a:spcPts val="100"/>
              </a:spcBef>
              <a:tabLst>
                <a:tab pos="221615" algn="l"/>
              </a:tabLst>
            </a:pPr>
            <a:r>
              <a:rPr sz="2000" dirty="0">
                <a:solidFill>
                  <a:srgbClr val="FF3300"/>
                </a:solidFill>
                <a:latin typeface="Arial"/>
                <a:cs typeface="Arial"/>
              </a:rPr>
              <a:t>:	</a:t>
            </a:r>
            <a:r>
              <a:rPr sz="2000" dirty="0">
                <a:solidFill>
                  <a:srgbClr val="006FC0"/>
                </a:solidFill>
                <a:latin typeface="Arial"/>
                <a:cs typeface="Arial"/>
              </a:rPr>
              <a:t>50% by 2010 and Sustaining</a:t>
            </a:r>
            <a:r>
              <a:rPr sz="2000" spc="-130" dirty="0">
                <a:solidFill>
                  <a:srgbClr val="006FC0"/>
                </a:solidFill>
                <a:latin typeface="Arial"/>
                <a:cs typeface="Arial"/>
              </a:rPr>
              <a:t> </a:t>
            </a:r>
            <a:r>
              <a:rPr sz="2000" dirty="0">
                <a:solidFill>
                  <a:srgbClr val="006FC0"/>
                </a:solidFill>
                <a:latin typeface="Arial"/>
                <a:cs typeface="Arial"/>
              </a:rPr>
              <a:t>at</a:t>
            </a:r>
            <a:endParaRPr sz="2000">
              <a:latin typeface="Arial"/>
              <a:cs typeface="Arial"/>
            </a:endParaRPr>
          </a:p>
          <a:p>
            <a:pPr marL="1257935">
              <a:lnSpc>
                <a:spcPts val="2255"/>
              </a:lnSpc>
            </a:pPr>
            <a:r>
              <a:rPr sz="2000" dirty="0">
                <a:solidFill>
                  <a:srgbClr val="006FC0"/>
                </a:solidFill>
                <a:latin typeface="Arial"/>
                <a:cs typeface="Arial"/>
              </a:rPr>
              <a:t>that Level Until</a:t>
            </a:r>
            <a:r>
              <a:rPr sz="2000" spc="-90" dirty="0">
                <a:solidFill>
                  <a:srgbClr val="006FC0"/>
                </a:solidFill>
                <a:latin typeface="Arial"/>
                <a:cs typeface="Arial"/>
              </a:rPr>
              <a:t> </a:t>
            </a:r>
            <a:r>
              <a:rPr sz="2000" dirty="0">
                <a:solidFill>
                  <a:srgbClr val="006FC0"/>
                </a:solidFill>
                <a:latin typeface="Arial"/>
                <a:cs typeface="Arial"/>
              </a:rPr>
              <a:t>2012</a:t>
            </a:r>
            <a:endParaRPr sz="2000">
              <a:latin typeface="Arial"/>
              <a:cs typeface="Arial"/>
            </a:endParaRPr>
          </a:p>
        </p:txBody>
      </p:sp>
      <p:sp>
        <p:nvSpPr>
          <p:cNvPr id="12" name="object 12"/>
          <p:cNvSpPr txBox="1"/>
          <p:nvPr/>
        </p:nvSpPr>
        <p:spPr>
          <a:xfrm>
            <a:off x="6556629" y="6352743"/>
            <a:ext cx="76073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C</a:t>
            </a:r>
            <a:r>
              <a:rPr sz="1800" spc="-15" dirty="0">
                <a:latin typeface="Arial"/>
                <a:cs typeface="Arial"/>
              </a:rPr>
              <a:t>o</a:t>
            </a:r>
            <a:r>
              <a:rPr sz="1800" spc="-5" dirty="0">
                <a:latin typeface="Arial"/>
                <a:cs typeface="Arial"/>
              </a:rPr>
              <a:t>nt</a:t>
            </a:r>
            <a:r>
              <a:rPr sz="1800" spc="-15" dirty="0">
                <a:latin typeface="Arial"/>
                <a:cs typeface="Arial"/>
              </a:rPr>
              <a:t>d</a:t>
            </a:r>
            <a:r>
              <a:rPr sz="1800" dirty="0">
                <a:latin typeface="Arial"/>
                <a:cs typeface="Arial"/>
              </a:rPr>
              <a:t>..</a:t>
            </a:r>
            <a:endParaRPr sz="1800">
              <a:latin typeface="Arial"/>
              <a:cs typeface="Arial"/>
            </a:endParaRPr>
          </a:p>
        </p:txBody>
      </p:sp>
      <p:sp>
        <p:nvSpPr>
          <p:cNvPr id="13" name="object 13"/>
          <p:cNvSpPr txBox="1"/>
          <p:nvPr/>
        </p:nvSpPr>
        <p:spPr>
          <a:xfrm>
            <a:off x="8713469" y="6503619"/>
            <a:ext cx="19621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D28E27"/>
                </a:solidFill>
                <a:latin typeface="Arial"/>
                <a:cs typeface="Arial"/>
              </a:rPr>
              <a:t>42</a:t>
            </a:r>
            <a:endParaRPr sz="120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7F8A4"/>
          </a:solidFill>
        </p:spPr>
        <p:txBody>
          <a:bodyPr wrap="square" lIns="0" tIns="0" rIns="0" bIns="0" rtlCol="0"/>
          <a:lstStyle/>
          <a:p>
            <a:r>
              <a:rPr lang="en-US" dirty="0"/>
              <a:t>      </a:t>
            </a:r>
          </a:p>
          <a:p>
            <a:r>
              <a:rPr lang="en-US" dirty="0"/>
              <a:t>        </a:t>
            </a:r>
            <a:r>
              <a:rPr lang="en-US" sz="2000" dirty="0">
                <a:solidFill>
                  <a:srgbClr val="FF0000"/>
                </a:solidFill>
              </a:rPr>
              <a:t>J..E Mortality Reduction                 </a:t>
            </a:r>
            <a:r>
              <a:rPr lang="en-US" dirty="0"/>
              <a:t>        </a:t>
            </a:r>
          </a:p>
          <a:p>
            <a:endParaRPr lang="en-US" dirty="0"/>
          </a:p>
          <a:p>
            <a:endParaRPr lang="en-US" dirty="0"/>
          </a:p>
          <a:p>
            <a:r>
              <a:rPr lang="en-US" dirty="0"/>
              <a:t>        </a:t>
            </a:r>
            <a:r>
              <a:rPr lang="en-US" sz="2000" dirty="0">
                <a:solidFill>
                  <a:srgbClr val="FF0000"/>
                </a:solidFill>
              </a:rPr>
              <a:t>Cataract Operation   </a:t>
            </a:r>
          </a:p>
          <a:p>
            <a:endParaRPr lang="en-US" sz="2000" dirty="0">
              <a:solidFill>
                <a:srgbClr val="FF0000"/>
              </a:solidFill>
            </a:endParaRPr>
          </a:p>
          <a:p>
            <a:endParaRPr lang="en-US" sz="2000" dirty="0">
              <a:solidFill>
                <a:srgbClr val="FF0000"/>
              </a:solidFill>
            </a:endParaRPr>
          </a:p>
          <a:p>
            <a:r>
              <a:rPr lang="en-US" sz="2000" dirty="0">
                <a:solidFill>
                  <a:srgbClr val="FF0000"/>
                </a:solidFill>
              </a:rPr>
              <a:t>        Leprosy Prevalence Rate   </a:t>
            </a:r>
          </a:p>
          <a:p>
            <a:endParaRPr lang="en-US" sz="2000" dirty="0">
              <a:solidFill>
                <a:srgbClr val="FF0000"/>
              </a:solidFill>
            </a:endParaRPr>
          </a:p>
          <a:p>
            <a:r>
              <a:rPr lang="en-US" sz="2000" dirty="0">
                <a:solidFill>
                  <a:srgbClr val="FF0000"/>
                </a:solidFill>
              </a:rPr>
              <a:t>        Tuberculosis DOTS Services</a:t>
            </a:r>
          </a:p>
          <a:p>
            <a:endParaRPr lang="en-US" sz="2000" dirty="0">
              <a:solidFill>
                <a:srgbClr val="FF0000"/>
              </a:solidFill>
            </a:endParaRPr>
          </a:p>
          <a:p>
            <a:endParaRPr lang="en-US" sz="2000" dirty="0">
              <a:solidFill>
                <a:srgbClr val="FF0000"/>
              </a:solidFill>
            </a:endParaRPr>
          </a:p>
          <a:p>
            <a:r>
              <a:rPr lang="en-US" sz="2000" dirty="0">
                <a:solidFill>
                  <a:srgbClr val="FF0000"/>
                </a:solidFill>
              </a:rPr>
              <a:t>        2000 Community Health</a:t>
            </a:r>
          </a:p>
          <a:p>
            <a:r>
              <a:rPr lang="en-US" sz="2000" dirty="0">
                <a:solidFill>
                  <a:srgbClr val="FF0000"/>
                </a:solidFill>
              </a:rPr>
              <a:t>         </a:t>
            </a:r>
            <a:r>
              <a:rPr lang="en-US" sz="2000" dirty="0" err="1">
                <a:solidFill>
                  <a:srgbClr val="FF0000"/>
                </a:solidFill>
              </a:rPr>
              <a:t>Centres</a:t>
            </a:r>
            <a:r>
              <a:rPr lang="en-US" sz="2000" dirty="0">
                <a:solidFill>
                  <a:srgbClr val="FF0000"/>
                </a:solidFill>
              </a:rPr>
              <a:t> to be Upgraded</a:t>
            </a:r>
          </a:p>
          <a:p>
            <a:endParaRPr lang="en-US" sz="2000" dirty="0">
              <a:solidFill>
                <a:srgbClr val="FF0000"/>
              </a:solidFill>
            </a:endParaRPr>
          </a:p>
          <a:p>
            <a:r>
              <a:rPr lang="en-US" sz="2000" dirty="0">
                <a:solidFill>
                  <a:srgbClr val="FF0000"/>
                </a:solidFill>
              </a:rPr>
              <a:t>      Utilization of First Referral Units  </a:t>
            </a:r>
          </a:p>
          <a:p>
            <a:endParaRPr lang="en-US" sz="2000" dirty="0">
              <a:solidFill>
                <a:srgbClr val="FF0000"/>
              </a:solidFill>
            </a:endParaRPr>
          </a:p>
          <a:p>
            <a:r>
              <a:rPr lang="en-US" sz="2000" dirty="0">
                <a:solidFill>
                  <a:srgbClr val="FF0000"/>
                </a:solidFill>
              </a:rPr>
              <a:t>       250,000 Women to be England</a:t>
            </a: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9144">
            <a:solidFill>
              <a:srgbClr val="000000"/>
            </a:solidFill>
          </a:ln>
        </p:spPr>
        <p:txBody>
          <a:bodyPr wrap="square" lIns="0" tIns="0" rIns="0" bIns="0" rtlCol="0"/>
          <a:lstStyle/>
          <a:p>
            <a:endParaRPr/>
          </a:p>
        </p:txBody>
      </p:sp>
      <p:sp>
        <p:nvSpPr>
          <p:cNvPr id="5" name="object 5"/>
          <p:cNvSpPr/>
          <p:nvPr/>
        </p:nvSpPr>
        <p:spPr>
          <a:xfrm>
            <a:off x="0" y="6851650"/>
            <a:ext cx="9144000" cy="0"/>
          </a:xfrm>
          <a:custGeom>
            <a:avLst/>
            <a:gdLst/>
            <a:ahLst/>
            <a:cxnLst/>
            <a:rect l="l" t="t" r="r" b="b"/>
            <a:pathLst>
              <a:path w="9144000">
                <a:moveTo>
                  <a:pt x="0" y="0"/>
                </a:moveTo>
                <a:lnTo>
                  <a:pt x="9144000" y="0"/>
                </a:lnTo>
              </a:path>
            </a:pathLst>
          </a:custGeom>
          <a:ln w="12700">
            <a:solidFill>
              <a:srgbClr val="FF3300"/>
            </a:solidFill>
          </a:ln>
        </p:spPr>
        <p:txBody>
          <a:bodyPr wrap="square" lIns="0" tIns="0" rIns="0" bIns="0" rtlCol="0"/>
          <a:lstStyle/>
          <a:p>
            <a:endParaRPr/>
          </a:p>
        </p:txBody>
      </p:sp>
      <p:sp>
        <p:nvSpPr>
          <p:cNvPr id="6" name="object 6"/>
          <p:cNvSpPr/>
          <p:nvPr/>
        </p:nvSpPr>
        <p:spPr>
          <a:xfrm>
            <a:off x="6350" y="12700"/>
            <a:ext cx="0" cy="6832600"/>
          </a:xfrm>
          <a:custGeom>
            <a:avLst/>
            <a:gdLst/>
            <a:ahLst/>
            <a:cxnLst/>
            <a:rect l="l" t="t" r="r" b="b"/>
            <a:pathLst>
              <a:path h="6832600">
                <a:moveTo>
                  <a:pt x="0" y="0"/>
                </a:moveTo>
                <a:lnTo>
                  <a:pt x="0" y="6832600"/>
                </a:lnTo>
              </a:path>
            </a:pathLst>
          </a:custGeom>
          <a:ln w="12700">
            <a:solidFill>
              <a:srgbClr val="FF3300"/>
            </a:solidFill>
          </a:ln>
        </p:spPr>
        <p:txBody>
          <a:bodyPr wrap="square" lIns="0" tIns="0" rIns="0" bIns="0" rtlCol="0"/>
          <a:lstStyle/>
          <a:p>
            <a:endParaRPr/>
          </a:p>
        </p:txBody>
      </p:sp>
      <p:sp>
        <p:nvSpPr>
          <p:cNvPr id="7" name="object 7"/>
          <p:cNvSpPr/>
          <p:nvPr/>
        </p:nvSpPr>
        <p:spPr>
          <a:xfrm>
            <a:off x="0" y="6350"/>
            <a:ext cx="9144000" cy="0"/>
          </a:xfrm>
          <a:custGeom>
            <a:avLst/>
            <a:gdLst/>
            <a:ahLst/>
            <a:cxnLst/>
            <a:rect l="l" t="t" r="r" b="b"/>
            <a:pathLst>
              <a:path w="9144000">
                <a:moveTo>
                  <a:pt x="0" y="0"/>
                </a:moveTo>
                <a:lnTo>
                  <a:pt x="9144000" y="0"/>
                </a:lnTo>
              </a:path>
            </a:pathLst>
          </a:custGeom>
          <a:ln w="12700">
            <a:solidFill>
              <a:srgbClr val="FF3300"/>
            </a:solidFill>
          </a:ln>
        </p:spPr>
        <p:txBody>
          <a:bodyPr wrap="square" lIns="0" tIns="0" rIns="0" bIns="0" rtlCol="0"/>
          <a:lstStyle/>
          <a:p>
            <a:endParaRPr/>
          </a:p>
        </p:txBody>
      </p:sp>
      <p:sp>
        <p:nvSpPr>
          <p:cNvPr id="8" name="object 8"/>
          <p:cNvSpPr/>
          <p:nvPr/>
        </p:nvSpPr>
        <p:spPr>
          <a:xfrm>
            <a:off x="12700" y="6838950"/>
            <a:ext cx="9118600" cy="0"/>
          </a:xfrm>
          <a:custGeom>
            <a:avLst/>
            <a:gdLst/>
            <a:ahLst/>
            <a:cxnLst/>
            <a:rect l="l" t="t" r="r" b="b"/>
            <a:pathLst>
              <a:path w="9118600">
                <a:moveTo>
                  <a:pt x="0" y="0"/>
                </a:moveTo>
                <a:lnTo>
                  <a:pt x="9118600" y="0"/>
                </a:lnTo>
              </a:path>
            </a:pathLst>
          </a:custGeom>
          <a:ln w="12700">
            <a:solidFill>
              <a:srgbClr val="FF3300"/>
            </a:solidFill>
          </a:ln>
        </p:spPr>
        <p:txBody>
          <a:bodyPr wrap="square" lIns="0" tIns="0" rIns="0" bIns="0" rtlCol="0"/>
          <a:lstStyle/>
          <a:p>
            <a:endParaRPr/>
          </a:p>
        </p:txBody>
      </p:sp>
      <p:sp>
        <p:nvSpPr>
          <p:cNvPr id="9" name="object 9"/>
          <p:cNvSpPr/>
          <p:nvPr/>
        </p:nvSpPr>
        <p:spPr>
          <a:xfrm>
            <a:off x="19050" y="25400"/>
            <a:ext cx="0" cy="6807200"/>
          </a:xfrm>
          <a:custGeom>
            <a:avLst/>
            <a:gdLst/>
            <a:ahLst/>
            <a:cxnLst/>
            <a:rect l="l" t="t" r="r" b="b"/>
            <a:pathLst>
              <a:path h="6807200">
                <a:moveTo>
                  <a:pt x="0" y="0"/>
                </a:moveTo>
                <a:lnTo>
                  <a:pt x="0" y="6807200"/>
                </a:lnTo>
              </a:path>
            </a:pathLst>
          </a:custGeom>
          <a:ln w="12700">
            <a:solidFill>
              <a:srgbClr val="FF3300"/>
            </a:solidFill>
          </a:ln>
        </p:spPr>
        <p:txBody>
          <a:bodyPr wrap="square" lIns="0" tIns="0" rIns="0" bIns="0" rtlCol="0"/>
          <a:lstStyle/>
          <a:p>
            <a:endParaRPr/>
          </a:p>
        </p:txBody>
      </p:sp>
      <p:sp>
        <p:nvSpPr>
          <p:cNvPr id="10" name="object 10"/>
          <p:cNvSpPr/>
          <p:nvPr/>
        </p:nvSpPr>
        <p:spPr>
          <a:xfrm>
            <a:off x="12700" y="19050"/>
            <a:ext cx="9118600" cy="0"/>
          </a:xfrm>
          <a:custGeom>
            <a:avLst/>
            <a:gdLst/>
            <a:ahLst/>
            <a:cxnLst/>
            <a:rect l="l" t="t" r="r" b="b"/>
            <a:pathLst>
              <a:path w="9118600">
                <a:moveTo>
                  <a:pt x="0" y="0"/>
                </a:moveTo>
                <a:lnTo>
                  <a:pt x="9118600" y="0"/>
                </a:lnTo>
              </a:path>
            </a:pathLst>
          </a:custGeom>
          <a:ln w="12700">
            <a:solidFill>
              <a:srgbClr val="FF3300"/>
            </a:solidFill>
          </a:ln>
        </p:spPr>
        <p:txBody>
          <a:bodyPr wrap="square" lIns="0" tIns="0" rIns="0" bIns="0" rtlCol="0"/>
          <a:lstStyle/>
          <a:p>
            <a:endParaRPr/>
          </a:p>
        </p:txBody>
      </p:sp>
      <p:sp>
        <p:nvSpPr>
          <p:cNvPr id="11" name="object 11"/>
          <p:cNvSpPr/>
          <p:nvPr/>
        </p:nvSpPr>
        <p:spPr>
          <a:xfrm>
            <a:off x="9137650" y="12700"/>
            <a:ext cx="0" cy="6832600"/>
          </a:xfrm>
          <a:custGeom>
            <a:avLst/>
            <a:gdLst/>
            <a:ahLst/>
            <a:cxnLst/>
            <a:rect l="l" t="t" r="r" b="b"/>
            <a:pathLst>
              <a:path h="6832600">
                <a:moveTo>
                  <a:pt x="0" y="0"/>
                </a:moveTo>
                <a:lnTo>
                  <a:pt x="0" y="6832597"/>
                </a:lnTo>
              </a:path>
            </a:pathLst>
          </a:custGeom>
          <a:ln w="12700">
            <a:solidFill>
              <a:srgbClr val="FF3300"/>
            </a:solidFill>
          </a:ln>
        </p:spPr>
        <p:txBody>
          <a:bodyPr wrap="square" lIns="0" tIns="0" rIns="0" bIns="0" rtlCol="0"/>
          <a:lstStyle/>
          <a:p>
            <a:endParaRPr/>
          </a:p>
        </p:txBody>
      </p:sp>
      <p:sp>
        <p:nvSpPr>
          <p:cNvPr id="12" name="object 12"/>
          <p:cNvSpPr/>
          <p:nvPr/>
        </p:nvSpPr>
        <p:spPr>
          <a:xfrm>
            <a:off x="25400" y="6826250"/>
            <a:ext cx="9093200" cy="0"/>
          </a:xfrm>
          <a:custGeom>
            <a:avLst/>
            <a:gdLst/>
            <a:ahLst/>
            <a:cxnLst/>
            <a:rect l="l" t="t" r="r" b="b"/>
            <a:pathLst>
              <a:path w="9093200">
                <a:moveTo>
                  <a:pt x="0" y="0"/>
                </a:moveTo>
                <a:lnTo>
                  <a:pt x="9093200" y="0"/>
                </a:lnTo>
              </a:path>
            </a:pathLst>
          </a:custGeom>
          <a:ln w="12700">
            <a:solidFill>
              <a:srgbClr val="FF3300"/>
            </a:solidFill>
          </a:ln>
        </p:spPr>
        <p:txBody>
          <a:bodyPr wrap="square" lIns="0" tIns="0" rIns="0" bIns="0" rtlCol="0"/>
          <a:lstStyle/>
          <a:p>
            <a:endParaRPr/>
          </a:p>
        </p:txBody>
      </p:sp>
      <p:sp>
        <p:nvSpPr>
          <p:cNvPr id="13" name="object 13"/>
          <p:cNvSpPr/>
          <p:nvPr/>
        </p:nvSpPr>
        <p:spPr>
          <a:xfrm>
            <a:off x="31750" y="38100"/>
            <a:ext cx="0" cy="6781800"/>
          </a:xfrm>
          <a:custGeom>
            <a:avLst/>
            <a:gdLst/>
            <a:ahLst/>
            <a:cxnLst/>
            <a:rect l="l" t="t" r="r" b="b"/>
            <a:pathLst>
              <a:path h="6781800">
                <a:moveTo>
                  <a:pt x="0" y="0"/>
                </a:moveTo>
                <a:lnTo>
                  <a:pt x="0" y="6781800"/>
                </a:lnTo>
              </a:path>
            </a:pathLst>
          </a:custGeom>
          <a:ln w="12700">
            <a:solidFill>
              <a:srgbClr val="FF3300"/>
            </a:solidFill>
          </a:ln>
        </p:spPr>
        <p:txBody>
          <a:bodyPr wrap="square" lIns="0" tIns="0" rIns="0" bIns="0" rtlCol="0"/>
          <a:lstStyle/>
          <a:p>
            <a:endParaRPr/>
          </a:p>
        </p:txBody>
      </p:sp>
      <p:sp>
        <p:nvSpPr>
          <p:cNvPr id="14" name="object 14"/>
          <p:cNvSpPr/>
          <p:nvPr/>
        </p:nvSpPr>
        <p:spPr>
          <a:xfrm>
            <a:off x="25400" y="31750"/>
            <a:ext cx="9093200" cy="0"/>
          </a:xfrm>
          <a:custGeom>
            <a:avLst/>
            <a:gdLst/>
            <a:ahLst/>
            <a:cxnLst/>
            <a:rect l="l" t="t" r="r" b="b"/>
            <a:pathLst>
              <a:path w="9093200">
                <a:moveTo>
                  <a:pt x="0" y="0"/>
                </a:moveTo>
                <a:lnTo>
                  <a:pt x="9093200" y="0"/>
                </a:lnTo>
              </a:path>
            </a:pathLst>
          </a:custGeom>
          <a:ln w="12700">
            <a:solidFill>
              <a:srgbClr val="FF3300"/>
            </a:solidFill>
          </a:ln>
        </p:spPr>
        <p:txBody>
          <a:bodyPr wrap="square" lIns="0" tIns="0" rIns="0" bIns="0" rtlCol="0"/>
          <a:lstStyle/>
          <a:p>
            <a:endParaRPr/>
          </a:p>
        </p:txBody>
      </p:sp>
      <p:sp>
        <p:nvSpPr>
          <p:cNvPr id="15" name="object 15"/>
          <p:cNvSpPr/>
          <p:nvPr/>
        </p:nvSpPr>
        <p:spPr>
          <a:xfrm>
            <a:off x="9124950" y="25400"/>
            <a:ext cx="0" cy="6807200"/>
          </a:xfrm>
          <a:custGeom>
            <a:avLst/>
            <a:gdLst/>
            <a:ahLst/>
            <a:cxnLst/>
            <a:rect l="l" t="t" r="r" b="b"/>
            <a:pathLst>
              <a:path h="6807200">
                <a:moveTo>
                  <a:pt x="0" y="0"/>
                </a:moveTo>
                <a:lnTo>
                  <a:pt x="0" y="6807197"/>
                </a:lnTo>
              </a:path>
            </a:pathLst>
          </a:custGeom>
          <a:ln w="12700">
            <a:solidFill>
              <a:srgbClr val="FF3300"/>
            </a:solidFill>
          </a:ln>
        </p:spPr>
        <p:txBody>
          <a:bodyPr wrap="square" lIns="0" tIns="0" rIns="0" bIns="0" rtlCol="0"/>
          <a:lstStyle/>
          <a:p>
            <a:endParaRPr/>
          </a:p>
        </p:txBody>
      </p:sp>
      <p:sp>
        <p:nvSpPr>
          <p:cNvPr id="17" name="object 17"/>
          <p:cNvSpPr/>
          <p:nvPr/>
        </p:nvSpPr>
        <p:spPr>
          <a:xfrm>
            <a:off x="9112250" y="38100"/>
            <a:ext cx="0" cy="6781800"/>
          </a:xfrm>
          <a:custGeom>
            <a:avLst/>
            <a:gdLst/>
            <a:ahLst/>
            <a:cxnLst/>
            <a:rect l="l" t="t" r="r" b="b"/>
            <a:pathLst>
              <a:path h="6781800">
                <a:moveTo>
                  <a:pt x="0" y="0"/>
                </a:moveTo>
                <a:lnTo>
                  <a:pt x="0" y="6781797"/>
                </a:lnTo>
              </a:path>
            </a:pathLst>
          </a:custGeom>
          <a:ln w="12700">
            <a:solidFill>
              <a:srgbClr val="FF3300"/>
            </a:solidFill>
          </a:ln>
        </p:spPr>
        <p:txBody>
          <a:bodyPr wrap="square" lIns="0" tIns="0" rIns="0" bIns="0" rtlCol="0"/>
          <a:lstStyle/>
          <a:p>
            <a:endParaRPr/>
          </a:p>
        </p:txBody>
      </p:sp>
      <p:sp>
        <p:nvSpPr>
          <p:cNvPr id="18" name="object 18"/>
          <p:cNvSpPr txBox="1"/>
          <p:nvPr/>
        </p:nvSpPr>
        <p:spPr>
          <a:xfrm>
            <a:off x="78739" y="345135"/>
            <a:ext cx="184785" cy="240029"/>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EFA12D"/>
                </a:solidFill>
                <a:latin typeface="Wingdings"/>
                <a:cs typeface="Wingdings"/>
              </a:rPr>
              <a:t></a:t>
            </a:r>
            <a:endParaRPr sz="1400">
              <a:latin typeface="Wingdings"/>
              <a:cs typeface="Wingdings"/>
            </a:endParaRPr>
          </a:p>
        </p:txBody>
      </p:sp>
      <p:sp>
        <p:nvSpPr>
          <p:cNvPr id="32" name="object 32"/>
          <p:cNvSpPr txBox="1"/>
          <p:nvPr/>
        </p:nvSpPr>
        <p:spPr>
          <a:xfrm>
            <a:off x="8700769" y="6518055"/>
            <a:ext cx="221615" cy="19621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44</a:t>
            </a:fld>
            <a:endParaRPr sz="1200">
              <a:latin typeface="Arial"/>
              <a:cs typeface="Arial"/>
            </a:endParaRPr>
          </a:p>
        </p:txBody>
      </p:sp>
      <p:sp>
        <p:nvSpPr>
          <p:cNvPr id="19" name="object 19"/>
          <p:cNvSpPr txBox="1">
            <a:spLocks noGrp="1"/>
          </p:cNvSpPr>
          <p:nvPr>
            <p:ph type="title"/>
          </p:nvPr>
        </p:nvSpPr>
        <p:spPr>
          <a:xfrm>
            <a:off x="4267201" y="268934"/>
            <a:ext cx="3357624" cy="629018"/>
          </a:xfrm>
          <a:prstGeom prst="rect">
            <a:avLst/>
          </a:prstGeom>
        </p:spPr>
        <p:txBody>
          <a:bodyPr vert="horz" wrap="square" lIns="0" tIns="13335" rIns="0" bIns="0" rtlCol="0">
            <a:spAutoFit/>
          </a:bodyPr>
          <a:lstStyle/>
          <a:p>
            <a:pPr marL="67310">
              <a:lnSpc>
                <a:spcPct val="100000"/>
              </a:lnSpc>
              <a:spcBef>
                <a:spcPts val="105"/>
              </a:spcBef>
            </a:pPr>
            <a:r>
              <a:rPr sz="2000" i="0">
                <a:solidFill>
                  <a:srgbClr val="0033CC"/>
                </a:solidFill>
                <a:latin typeface="Arial"/>
                <a:cs typeface="Arial"/>
              </a:rPr>
              <a:t>50</a:t>
            </a:r>
            <a:r>
              <a:rPr sz="2000" i="0" dirty="0">
                <a:solidFill>
                  <a:srgbClr val="0033CC"/>
                </a:solidFill>
                <a:latin typeface="Arial"/>
                <a:cs typeface="Arial"/>
              </a:rPr>
              <a:t>% by 2010 and</a:t>
            </a:r>
            <a:r>
              <a:rPr sz="2000" i="0" spc="-114" dirty="0">
                <a:solidFill>
                  <a:srgbClr val="0033CC"/>
                </a:solidFill>
                <a:latin typeface="Arial"/>
                <a:cs typeface="Arial"/>
              </a:rPr>
              <a:t> </a:t>
            </a:r>
            <a:r>
              <a:rPr sz="2000" i="0" dirty="0">
                <a:solidFill>
                  <a:srgbClr val="0033CC"/>
                </a:solidFill>
                <a:latin typeface="Arial"/>
                <a:cs typeface="Arial"/>
              </a:rPr>
              <a:t>sustaining</a:t>
            </a:r>
            <a:endParaRPr sz="2000">
              <a:latin typeface="Arial"/>
              <a:cs typeface="Arial"/>
            </a:endParaRPr>
          </a:p>
          <a:p>
            <a:pPr marL="12700">
              <a:lnSpc>
                <a:spcPct val="100000"/>
              </a:lnSpc>
            </a:pPr>
            <a:r>
              <a:rPr sz="2000" i="0" dirty="0">
                <a:solidFill>
                  <a:srgbClr val="0033CC"/>
                </a:solidFill>
                <a:latin typeface="Arial"/>
                <a:cs typeface="Arial"/>
              </a:rPr>
              <a:t>at that Level Until</a:t>
            </a:r>
            <a:r>
              <a:rPr sz="2000" i="0" spc="-80" dirty="0">
                <a:solidFill>
                  <a:srgbClr val="0033CC"/>
                </a:solidFill>
                <a:latin typeface="Arial"/>
                <a:cs typeface="Arial"/>
              </a:rPr>
              <a:t> </a:t>
            </a:r>
            <a:r>
              <a:rPr sz="2000" i="0" dirty="0">
                <a:solidFill>
                  <a:srgbClr val="0033CC"/>
                </a:solidFill>
                <a:latin typeface="Arial"/>
                <a:cs typeface="Arial"/>
              </a:rPr>
              <a:t>2012.</a:t>
            </a:r>
            <a:endParaRPr sz="2000">
              <a:latin typeface="Arial"/>
              <a:cs typeface="Arial"/>
            </a:endParaRPr>
          </a:p>
        </p:txBody>
      </p:sp>
      <p:sp>
        <p:nvSpPr>
          <p:cNvPr id="20" name="object 20"/>
          <p:cNvSpPr txBox="1"/>
          <p:nvPr/>
        </p:nvSpPr>
        <p:spPr>
          <a:xfrm>
            <a:off x="78739" y="1260094"/>
            <a:ext cx="184785" cy="239395"/>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EFA12D"/>
                </a:solidFill>
                <a:latin typeface="Wingdings"/>
                <a:cs typeface="Wingdings"/>
              </a:rPr>
              <a:t></a:t>
            </a:r>
            <a:endParaRPr sz="1400">
              <a:latin typeface="Wingdings"/>
              <a:cs typeface="Wingdings"/>
            </a:endParaRPr>
          </a:p>
        </p:txBody>
      </p:sp>
      <p:sp>
        <p:nvSpPr>
          <p:cNvPr id="21" name="object 21"/>
          <p:cNvSpPr txBox="1"/>
          <p:nvPr/>
        </p:nvSpPr>
        <p:spPr>
          <a:xfrm>
            <a:off x="4288663" y="1183894"/>
            <a:ext cx="2298700" cy="635635"/>
          </a:xfrm>
          <a:prstGeom prst="rect">
            <a:avLst/>
          </a:prstGeom>
        </p:spPr>
        <p:txBody>
          <a:bodyPr vert="horz" wrap="square" lIns="0" tIns="13335" rIns="0" bIns="0" rtlCol="0">
            <a:spAutoFit/>
          </a:bodyPr>
          <a:lstStyle/>
          <a:p>
            <a:pPr marL="12700" marR="5080">
              <a:lnSpc>
                <a:spcPct val="100000"/>
              </a:lnSpc>
              <a:spcBef>
                <a:spcPts val="105"/>
              </a:spcBef>
            </a:pPr>
            <a:r>
              <a:rPr sz="2000" dirty="0">
                <a:solidFill>
                  <a:srgbClr val="0033CC"/>
                </a:solidFill>
                <a:latin typeface="Arial"/>
                <a:cs typeface="Arial"/>
              </a:rPr>
              <a:t>Increase to 46</a:t>
            </a:r>
            <a:r>
              <a:rPr sz="2000" spc="-120" dirty="0">
                <a:solidFill>
                  <a:srgbClr val="0033CC"/>
                </a:solidFill>
                <a:latin typeface="Arial"/>
                <a:cs typeface="Arial"/>
              </a:rPr>
              <a:t> </a:t>
            </a:r>
            <a:r>
              <a:rPr sz="2000" dirty="0">
                <a:solidFill>
                  <a:srgbClr val="0033CC"/>
                </a:solidFill>
                <a:latin typeface="Arial"/>
                <a:cs typeface="Arial"/>
              </a:rPr>
              <a:t>lakhs  per year Until</a:t>
            </a:r>
            <a:r>
              <a:rPr sz="2000" spc="-95" dirty="0">
                <a:solidFill>
                  <a:srgbClr val="0033CC"/>
                </a:solidFill>
                <a:latin typeface="Arial"/>
                <a:cs typeface="Arial"/>
              </a:rPr>
              <a:t> </a:t>
            </a:r>
            <a:r>
              <a:rPr sz="2000" dirty="0">
                <a:solidFill>
                  <a:srgbClr val="0033CC"/>
                </a:solidFill>
                <a:latin typeface="Arial"/>
                <a:cs typeface="Arial"/>
              </a:rPr>
              <a:t>2012.</a:t>
            </a:r>
            <a:endParaRPr sz="2000">
              <a:latin typeface="Arial"/>
              <a:cs typeface="Arial"/>
            </a:endParaRPr>
          </a:p>
        </p:txBody>
      </p:sp>
      <p:sp>
        <p:nvSpPr>
          <p:cNvPr id="22" name="object 22"/>
          <p:cNvSpPr txBox="1"/>
          <p:nvPr/>
        </p:nvSpPr>
        <p:spPr>
          <a:xfrm>
            <a:off x="78739" y="2174875"/>
            <a:ext cx="184785" cy="239395"/>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EFA12D"/>
                </a:solidFill>
                <a:latin typeface="Wingdings"/>
                <a:cs typeface="Wingdings"/>
              </a:rPr>
              <a:t></a:t>
            </a:r>
            <a:endParaRPr sz="1400">
              <a:latin typeface="Wingdings"/>
              <a:cs typeface="Wingdings"/>
            </a:endParaRPr>
          </a:p>
        </p:txBody>
      </p:sp>
      <p:sp>
        <p:nvSpPr>
          <p:cNvPr id="23" name="object 23"/>
          <p:cNvSpPr txBox="1"/>
          <p:nvPr/>
        </p:nvSpPr>
        <p:spPr>
          <a:xfrm>
            <a:off x="4460875" y="2098675"/>
            <a:ext cx="268224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33CC"/>
                </a:solidFill>
                <a:latin typeface="Arial"/>
                <a:cs typeface="Arial"/>
              </a:rPr>
              <a:t>Brought to &lt; 1 /</a:t>
            </a:r>
            <a:r>
              <a:rPr sz="2000" spc="-155" dirty="0">
                <a:solidFill>
                  <a:srgbClr val="0033CC"/>
                </a:solidFill>
                <a:latin typeface="Arial"/>
                <a:cs typeface="Arial"/>
              </a:rPr>
              <a:t> </a:t>
            </a:r>
            <a:r>
              <a:rPr sz="2000" dirty="0">
                <a:solidFill>
                  <a:srgbClr val="0033CC"/>
                </a:solidFill>
                <a:latin typeface="Arial"/>
                <a:cs typeface="Arial"/>
              </a:rPr>
              <a:t>10,000.</a:t>
            </a:r>
            <a:endParaRPr sz="2000">
              <a:latin typeface="Arial"/>
              <a:cs typeface="Arial"/>
            </a:endParaRPr>
          </a:p>
        </p:txBody>
      </p:sp>
      <p:sp>
        <p:nvSpPr>
          <p:cNvPr id="24" name="object 24"/>
          <p:cNvSpPr txBox="1"/>
          <p:nvPr/>
        </p:nvSpPr>
        <p:spPr>
          <a:xfrm>
            <a:off x="78739" y="2784475"/>
            <a:ext cx="184785" cy="239395"/>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EFA12D"/>
                </a:solidFill>
                <a:latin typeface="Wingdings"/>
                <a:cs typeface="Wingdings"/>
              </a:rPr>
              <a:t></a:t>
            </a:r>
            <a:endParaRPr sz="1400">
              <a:latin typeface="Wingdings"/>
              <a:cs typeface="Wingdings"/>
            </a:endParaRPr>
          </a:p>
        </p:txBody>
      </p:sp>
      <p:sp>
        <p:nvSpPr>
          <p:cNvPr id="25" name="object 25"/>
          <p:cNvSpPr txBox="1"/>
          <p:nvPr/>
        </p:nvSpPr>
        <p:spPr>
          <a:xfrm>
            <a:off x="4220083" y="2708275"/>
            <a:ext cx="2686685" cy="635635"/>
          </a:xfrm>
          <a:prstGeom prst="rect">
            <a:avLst/>
          </a:prstGeom>
        </p:spPr>
        <p:txBody>
          <a:bodyPr vert="horz" wrap="square" lIns="0" tIns="13335" rIns="0" bIns="0" rtlCol="0">
            <a:spAutoFit/>
          </a:bodyPr>
          <a:lstStyle/>
          <a:p>
            <a:pPr marL="12700" marR="5080" indent="292100">
              <a:lnSpc>
                <a:spcPct val="100000"/>
              </a:lnSpc>
              <a:spcBef>
                <a:spcPts val="105"/>
              </a:spcBef>
            </a:pPr>
            <a:r>
              <a:rPr sz="2000" dirty="0">
                <a:solidFill>
                  <a:srgbClr val="0033CC"/>
                </a:solidFill>
                <a:latin typeface="Arial"/>
                <a:cs typeface="Arial"/>
              </a:rPr>
              <a:t>85% Cure Rate to</a:t>
            </a:r>
            <a:r>
              <a:rPr sz="2000" spc="-145" dirty="0">
                <a:solidFill>
                  <a:srgbClr val="0033CC"/>
                </a:solidFill>
                <a:latin typeface="Arial"/>
                <a:cs typeface="Arial"/>
              </a:rPr>
              <a:t> </a:t>
            </a:r>
            <a:r>
              <a:rPr sz="2000" dirty="0">
                <a:solidFill>
                  <a:srgbClr val="0033CC"/>
                </a:solidFill>
                <a:latin typeface="Arial"/>
                <a:cs typeface="Arial"/>
              </a:rPr>
              <a:t>be  Maintained.</a:t>
            </a:r>
            <a:endParaRPr sz="2000">
              <a:latin typeface="Arial"/>
              <a:cs typeface="Arial"/>
            </a:endParaRPr>
          </a:p>
        </p:txBody>
      </p:sp>
      <p:sp>
        <p:nvSpPr>
          <p:cNvPr id="26" name="object 26"/>
          <p:cNvSpPr txBox="1"/>
          <p:nvPr/>
        </p:nvSpPr>
        <p:spPr>
          <a:xfrm>
            <a:off x="78739" y="3699128"/>
            <a:ext cx="18478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EFA12D"/>
                </a:solidFill>
                <a:latin typeface="Wingdings"/>
                <a:cs typeface="Wingdings"/>
              </a:rPr>
              <a:t></a:t>
            </a:r>
            <a:endParaRPr sz="1400">
              <a:latin typeface="Wingdings"/>
              <a:cs typeface="Wingdings"/>
            </a:endParaRPr>
          </a:p>
        </p:txBody>
      </p:sp>
      <p:sp>
        <p:nvSpPr>
          <p:cNvPr id="27" name="object 27"/>
          <p:cNvSpPr txBox="1"/>
          <p:nvPr/>
        </p:nvSpPr>
        <p:spPr>
          <a:xfrm>
            <a:off x="4323715" y="3927728"/>
            <a:ext cx="3461385" cy="330835"/>
          </a:xfrm>
          <a:prstGeom prst="rect">
            <a:avLst/>
          </a:prstGeom>
        </p:spPr>
        <p:txBody>
          <a:bodyPr vert="horz" wrap="square" lIns="0" tIns="12700" rIns="0" bIns="0" rtlCol="0">
            <a:spAutoFit/>
          </a:bodyPr>
          <a:lstStyle/>
          <a:p>
            <a:pPr marL="12700">
              <a:lnSpc>
                <a:spcPct val="100000"/>
              </a:lnSpc>
              <a:spcBef>
                <a:spcPts val="100"/>
              </a:spcBef>
            </a:pPr>
            <a:r>
              <a:rPr sz="2000">
                <a:solidFill>
                  <a:srgbClr val="0033CC"/>
                </a:solidFill>
                <a:latin typeface="Arial"/>
                <a:cs typeface="Arial"/>
              </a:rPr>
              <a:t>Indian Public Health</a:t>
            </a:r>
            <a:r>
              <a:rPr sz="2000" spc="-80">
                <a:solidFill>
                  <a:srgbClr val="0033CC"/>
                </a:solidFill>
                <a:latin typeface="Arial"/>
                <a:cs typeface="Arial"/>
              </a:rPr>
              <a:t> </a:t>
            </a:r>
            <a:r>
              <a:rPr sz="2000">
                <a:solidFill>
                  <a:srgbClr val="0033CC"/>
                </a:solidFill>
                <a:latin typeface="Arial"/>
                <a:cs typeface="Arial"/>
              </a:rPr>
              <a:t>Standard.</a:t>
            </a:r>
            <a:endParaRPr sz="2000">
              <a:latin typeface="Arial"/>
              <a:cs typeface="Arial"/>
            </a:endParaRPr>
          </a:p>
        </p:txBody>
      </p:sp>
      <p:sp>
        <p:nvSpPr>
          <p:cNvPr id="28" name="object 28"/>
          <p:cNvSpPr txBox="1"/>
          <p:nvPr/>
        </p:nvSpPr>
        <p:spPr>
          <a:xfrm>
            <a:off x="78739" y="4613528"/>
            <a:ext cx="18478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EFA12D"/>
                </a:solidFill>
                <a:latin typeface="Wingdings"/>
                <a:cs typeface="Wingdings"/>
              </a:rPr>
              <a:t></a:t>
            </a:r>
            <a:endParaRPr sz="1400">
              <a:latin typeface="Wingdings"/>
              <a:cs typeface="Wingdings"/>
            </a:endParaRPr>
          </a:p>
        </p:txBody>
      </p:sp>
      <p:sp>
        <p:nvSpPr>
          <p:cNvPr id="29" name="object 29"/>
          <p:cNvSpPr txBox="1"/>
          <p:nvPr/>
        </p:nvSpPr>
        <p:spPr>
          <a:xfrm>
            <a:off x="4201795" y="4537328"/>
            <a:ext cx="3370579" cy="628377"/>
          </a:xfrm>
          <a:prstGeom prst="rect">
            <a:avLst/>
          </a:prstGeom>
        </p:spPr>
        <p:txBody>
          <a:bodyPr vert="horz" wrap="square" lIns="0" tIns="12700" rIns="0" bIns="0" rtlCol="0">
            <a:spAutoFit/>
          </a:bodyPr>
          <a:lstStyle/>
          <a:p>
            <a:pPr marL="12700">
              <a:lnSpc>
                <a:spcPct val="100000"/>
              </a:lnSpc>
              <a:spcBef>
                <a:spcPts val="100"/>
              </a:spcBef>
            </a:pPr>
            <a:r>
              <a:rPr lang="en-US" sz="2000" dirty="0">
                <a:solidFill>
                  <a:srgbClr val="0033CC"/>
                </a:solidFill>
                <a:latin typeface="Arial"/>
                <a:cs typeface="Arial"/>
              </a:rPr>
              <a:t>  </a:t>
            </a:r>
            <a:r>
              <a:rPr sz="2000">
                <a:solidFill>
                  <a:srgbClr val="0033CC"/>
                </a:solidFill>
                <a:latin typeface="Arial"/>
                <a:cs typeface="Arial"/>
              </a:rPr>
              <a:t>Increase </a:t>
            </a:r>
            <a:r>
              <a:rPr sz="2000" dirty="0">
                <a:solidFill>
                  <a:srgbClr val="0033CC"/>
                </a:solidFill>
                <a:latin typeface="Arial"/>
                <a:cs typeface="Arial"/>
              </a:rPr>
              <a:t>from &lt; 20% to 75%</a:t>
            </a:r>
            <a:r>
              <a:rPr sz="2000" spc="-180" dirty="0">
                <a:solidFill>
                  <a:srgbClr val="0033CC"/>
                </a:solidFill>
                <a:latin typeface="Arial"/>
                <a:cs typeface="Arial"/>
              </a:rPr>
              <a:t> </a:t>
            </a:r>
            <a:r>
              <a:rPr sz="2000" dirty="0">
                <a:solidFill>
                  <a:srgbClr val="0033CC"/>
                </a:solidFill>
                <a:latin typeface="Arial"/>
                <a:cs typeface="Arial"/>
              </a:rPr>
              <a:t>.</a:t>
            </a:r>
            <a:endParaRPr sz="2000">
              <a:latin typeface="Arial"/>
              <a:cs typeface="Arial"/>
            </a:endParaRPr>
          </a:p>
        </p:txBody>
      </p:sp>
      <p:sp>
        <p:nvSpPr>
          <p:cNvPr id="30" name="object 30"/>
          <p:cNvSpPr txBox="1"/>
          <p:nvPr/>
        </p:nvSpPr>
        <p:spPr>
          <a:xfrm>
            <a:off x="78739" y="5223509"/>
            <a:ext cx="18478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EFA12D"/>
                </a:solidFill>
                <a:latin typeface="Wingdings"/>
                <a:cs typeface="Wingdings"/>
              </a:rPr>
              <a:t></a:t>
            </a:r>
            <a:endParaRPr sz="1400">
              <a:latin typeface="Wingdings"/>
              <a:cs typeface="Wingdings"/>
            </a:endParaRPr>
          </a:p>
        </p:txBody>
      </p:sp>
      <p:sp>
        <p:nvSpPr>
          <p:cNvPr id="31" name="object 31"/>
          <p:cNvSpPr txBox="1"/>
          <p:nvPr/>
        </p:nvSpPr>
        <p:spPr>
          <a:xfrm>
            <a:off x="4204842" y="5147309"/>
            <a:ext cx="2856865" cy="574675"/>
          </a:xfrm>
          <a:prstGeom prst="rect">
            <a:avLst/>
          </a:prstGeom>
        </p:spPr>
        <p:txBody>
          <a:bodyPr vert="horz" wrap="square" lIns="0" tIns="74295" rIns="0" bIns="0" rtlCol="0">
            <a:spAutoFit/>
          </a:bodyPr>
          <a:lstStyle/>
          <a:p>
            <a:pPr marL="12700" marR="5080" indent="60960">
              <a:lnSpc>
                <a:spcPct val="80000"/>
              </a:lnSpc>
              <a:spcBef>
                <a:spcPts val="585"/>
              </a:spcBef>
            </a:pPr>
            <a:r>
              <a:rPr sz="2000" dirty="0">
                <a:solidFill>
                  <a:srgbClr val="0033CC"/>
                </a:solidFill>
                <a:latin typeface="Arial"/>
                <a:cs typeface="Arial"/>
              </a:rPr>
              <a:t>Accredited Social</a:t>
            </a:r>
            <a:r>
              <a:rPr sz="2000" spc="-90" dirty="0">
                <a:solidFill>
                  <a:srgbClr val="0033CC"/>
                </a:solidFill>
                <a:latin typeface="Arial"/>
                <a:cs typeface="Arial"/>
              </a:rPr>
              <a:t> </a:t>
            </a:r>
            <a:r>
              <a:rPr sz="2000" dirty="0">
                <a:solidFill>
                  <a:srgbClr val="0033CC"/>
                </a:solidFill>
                <a:latin typeface="Arial"/>
                <a:cs typeface="Arial"/>
              </a:rPr>
              <a:t>Health  Activists</a:t>
            </a:r>
            <a:endParaRPr sz="200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609600"/>
            <a:ext cx="9144000" cy="444352"/>
          </a:xfrm>
          <a:prstGeom prst="rect">
            <a:avLst/>
          </a:prstGeom>
        </p:spPr>
        <p:txBody>
          <a:bodyPr vert="horz" wrap="square" lIns="0" tIns="13335" rIns="0" bIns="0" rtlCol="0">
            <a:spAutoFit/>
          </a:bodyPr>
          <a:lstStyle/>
          <a:p>
            <a:pPr marL="12700" algn="ctr">
              <a:lnSpc>
                <a:spcPct val="100000"/>
              </a:lnSpc>
              <a:spcBef>
                <a:spcPts val="105"/>
              </a:spcBef>
            </a:pPr>
            <a:r>
              <a:rPr lang="en-US" sz="2800" dirty="0">
                <a:solidFill>
                  <a:schemeClr val="tx1"/>
                </a:solidFill>
              </a:rPr>
              <a:t>COMMUNITY LEVEL</a:t>
            </a:r>
          </a:p>
        </p:txBody>
      </p:sp>
      <p:sp>
        <p:nvSpPr>
          <p:cNvPr id="6" name="object 6"/>
          <p:cNvSpPr txBox="1"/>
          <p:nvPr/>
        </p:nvSpPr>
        <p:spPr>
          <a:xfrm>
            <a:off x="8700769" y="6518055"/>
            <a:ext cx="221615" cy="19621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45</a:t>
            </a:fld>
            <a:endParaRPr sz="1200">
              <a:latin typeface="Arial"/>
              <a:cs typeface="Arial"/>
            </a:endParaRPr>
          </a:p>
        </p:txBody>
      </p:sp>
      <p:sp>
        <p:nvSpPr>
          <p:cNvPr id="5" name="object 5"/>
          <p:cNvSpPr txBox="1"/>
          <p:nvPr/>
        </p:nvSpPr>
        <p:spPr>
          <a:xfrm>
            <a:off x="78739" y="1078483"/>
            <a:ext cx="8788400" cy="5330825"/>
          </a:xfrm>
          <a:prstGeom prst="rect">
            <a:avLst/>
          </a:prstGeom>
        </p:spPr>
        <p:txBody>
          <a:bodyPr vert="horz" wrap="square" lIns="0" tIns="13335" rIns="0" bIns="0" rtlCol="0">
            <a:spAutoFit/>
          </a:bodyPr>
          <a:lstStyle/>
          <a:p>
            <a:pPr marL="355600" marR="200660" indent="-342900">
              <a:lnSpc>
                <a:spcPct val="100000"/>
              </a:lnSpc>
              <a:spcBef>
                <a:spcPts val="105"/>
              </a:spcBef>
              <a:buClr>
                <a:srgbClr val="EFA12D"/>
              </a:buClr>
              <a:buSzPct val="70000"/>
              <a:buFont typeface="Wingdings"/>
              <a:buChar char=""/>
              <a:tabLst>
                <a:tab pos="354965" algn="l"/>
                <a:tab pos="355600" algn="l"/>
              </a:tabLst>
            </a:pPr>
            <a:r>
              <a:rPr sz="2000" spc="-5" dirty="0">
                <a:solidFill>
                  <a:srgbClr val="4E3A2F"/>
                </a:solidFill>
                <a:latin typeface="Arial"/>
                <a:cs typeface="Arial"/>
              </a:rPr>
              <a:t>Availability </a:t>
            </a:r>
            <a:r>
              <a:rPr sz="2000" dirty="0">
                <a:solidFill>
                  <a:srgbClr val="4E3A2F"/>
                </a:solidFill>
                <a:latin typeface="Arial"/>
                <a:cs typeface="Arial"/>
              </a:rPr>
              <a:t>of trained community level workers at </a:t>
            </a:r>
            <a:r>
              <a:rPr sz="2000" spc="-5" dirty="0">
                <a:solidFill>
                  <a:srgbClr val="4E3A2F"/>
                </a:solidFill>
                <a:latin typeface="Arial"/>
                <a:cs typeface="Arial"/>
              </a:rPr>
              <a:t>village </a:t>
            </a:r>
            <a:r>
              <a:rPr sz="2000" dirty="0">
                <a:solidFill>
                  <a:srgbClr val="4E3A2F"/>
                </a:solidFill>
                <a:latin typeface="Arial"/>
                <a:cs typeface="Arial"/>
              </a:rPr>
              <a:t>level, with a</a:t>
            </a:r>
            <a:r>
              <a:rPr sz="2000" spc="-95" dirty="0">
                <a:solidFill>
                  <a:srgbClr val="4E3A2F"/>
                </a:solidFill>
                <a:latin typeface="Arial"/>
                <a:cs typeface="Arial"/>
              </a:rPr>
              <a:t> </a:t>
            </a:r>
            <a:r>
              <a:rPr sz="2000" dirty="0">
                <a:solidFill>
                  <a:srgbClr val="4E3A2F"/>
                </a:solidFill>
                <a:latin typeface="Arial"/>
                <a:cs typeface="Arial"/>
              </a:rPr>
              <a:t>drug  kit.</a:t>
            </a:r>
            <a:endParaRPr sz="2000">
              <a:latin typeface="Arial"/>
              <a:cs typeface="Arial"/>
            </a:endParaRPr>
          </a:p>
          <a:p>
            <a:pPr>
              <a:lnSpc>
                <a:spcPct val="100000"/>
              </a:lnSpc>
              <a:spcBef>
                <a:spcPts val="20"/>
              </a:spcBef>
              <a:buClr>
                <a:srgbClr val="EFA12D"/>
              </a:buClr>
              <a:buFont typeface="Wingdings"/>
              <a:buChar char=""/>
            </a:pPr>
            <a:endParaRPr sz="2900">
              <a:latin typeface="Times New Roman"/>
              <a:cs typeface="Times New Roman"/>
            </a:endParaRPr>
          </a:p>
          <a:p>
            <a:pPr marL="355600" indent="-342900">
              <a:lnSpc>
                <a:spcPct val="100000"/>
              </a:lnSpc>
              <a:spcBef>
                <a:spcPts val="5"/>
              </a:spcBef>
              <a:buClr>
                <a:srgbClr val="EFA12D"/>
              </a:buClr>
              <a:buSzPct val="70000"/>
              <a:buFont typeface="Wingdings"/>
              <a:buChar char=""/>
              <a:tabLst>
                <a:tab pos="354965" algn="l"/>
                <a:tab pos="355600" algn="l"/>
              </a:tabLst>
            </a:pPr>
            <a:r>
              <a:rPr sz="2000" dirty="0">
                <a:solidFill>
                  <a:srgbClr val="4E3A2F"/>
                </a:solidFill>
                <a:latin typeface="Arial"/>
                <a:cs typeface="Arial"/>
              </a:rPr>
              <a:t>Health Day at Anganwadi level on a </a:t>
            </a:r>
            <a:r>
              <a:rPr sz="2000" spc="-5" dirty="0">
                <a:solidFill>
                  <a:srgbClr val="4E3A2F"/>
                </a:solidFill>
                <a:latin typeface="Arial"/>
                <a:cs typeface="Arial"/>
              </a:rPr>
              <a:t>fixed</a:t>
            </a:r>
            <a:r>
              <a:rPr sz="2000" spc="-204" dirty="0">
                <a:solidFill>
                  <a:srgbClr val="4E3A2F"/>
                </a:solidFill>
                <a:latin typeface="Arial"/>
                <a:cs typeface="Arial"/>
              </a:rPr>
              <a:t> </a:t>
            </a:r>
            <a:r>
              <a:rPr sz="2000" dirty="0">
                <a:solidFill>
                  <a:srgbClr val="4E3A2F"/>
                </a:solidFill>
                <a:latin typeface="Arial"/>
                <a:cs typeface="Arial"/>
              </a:rPr>
              <a:t>day/month.</a:t>
            </a:r>
            <a:endParaRPr sz="2000">
              <a:latin typeface="Arial"/>
              <a:cs typeface="Arial"/>
            </a:endParaRPr>
          </a:p>
          <a:p>
            <a:pPr>
              <a:lnSpc>
                <a:spcPct val="100000"/>
              </a:lnSpc>
              <a:spcBef>
                <a:spcPts val="25"/>
              </a:spcBef>
              <a:buClr>
                <a:srgbClr val="EFA12D"/>
              </a:buClr>
              <a:buFont typeface="Wingdings"/>
              <a:buChar char=""/>
            </a:pPr>
            <a:endParaRPr sz="2900">
              <a:latin typeface="Times New Roman"/>
              <a:cs typeface="Times New Roman"/>
            </a:endParaRPr>
          </a:p>
          <a:p>
            <a:pPr marL="355600" marR="5080" indent="-342900">
              <a:lnSpc>
                <a:spcPct val="100000"/>
              </a:lnSpc>
              <a:buClr>
                <a:srgbClr val="EFA12D"/>
              </a:buClr>
              <a:buSzPct val="70000"/>
              <a:buFont typeface="Wingdings"/>
              <a:buChar char=""/>
              <a:tabLst>
                <a:tab pos="354965" algn="l"/>
                <a:tab pos="355600" algn="l"/>
              </a:tabLst>
            </a:pPr>
            <a:r>
              <a:rPr sz="2000" spc="-5" dirty="0">
                <a:solidFill>
                  <a:srgbClr val="4E3A2F"/>
                </a:solidFill>
                <a:latin typeface="Arial"/>
                <a:cs typeface="Arial"/>
              </a:rPr>
              <a:t>Availability </a:t>
            </a:r>
            <a:r>
              <a:rPr sz="2000" dirty="0">
                <a:solidFill>
                  <a:srgbClr val="4E3A2F"/>
                </a:solidFill>
                <a:latin typeface="Arial"/>
                <a:cs typeface="Arial"/>
              </a:rPr>
              <a:t>of generic drugs for common ailments at subcentre and</a:t>
            </a:r>
            <a:r>
              <a:rPr sz="2000" spc="-145" dirty="0">
                <a:solidFill>
                  <a:srgbClr val="4E3A2F"/>
                </a:solidFill>
                <a:latin typeface="Arial"/>
                <a:cs typeface="Arial"/>
              </a:rPr>
              <a:t> </a:t>
            </a:r>
            <a:r>
              <a:rPr sz="2000" dirty="0">
                <a:solidFill>
                  <a:srgbClr val="4E3A2F"/>
                </a:solidFill>
                <a:latin typeface="Arial"/>
                <a:cs typeface="Arial"/>
              </a:rPr>
              <a:t>hospital  level.</a:t>
            </a:r>
            <a:endParaRPr sz="2000">
              <a:latin typeface="Arial"/>
              <a:cs typeface="Arial"/>
            </a:endParaRPr>
          </a:p>
          <a:p>
            <a:pPr>
              <a:lnSpc>
                <a:spcPct val="100000"/>
              </a:lnSpc>
              <a:spcBef>
                <a:spcPts val="25"/>
              </a:spcBef>
              <a:buClr>
                <a:srgbClr val="EFA12D"/>
              </a:buClr>
              <a:buFont typeface="Wingdings"/>
              <a:buChar char=""/>
            </a:pPr>
            <a:endParaRPr sz="2900">
              <a:latin typeface="Times New Roman"/>
              <a:cs typeface="Times New Roman"/>
            </a:endParaRPr>
          </a:p>
          <a:p>
            <a:pPr marL="355600" indent="-342900">
              <a:lnSpc>
                <a:spcPct val="100000"/>
              </a:lnSpc>
              <a:spcBef>
                <a:spcPts val="5"/>
              </a:spcBef>
              <a:buClr>
                <a:srgbClr val="EFA12D"/>
              </a:buClr>
              <a:buSzPct val="70000"/>
              <a:buFont typeface="Wingdings"/>
              <a:buChar char=""/>
              <a:tabLst>
                <a:tab pos="354965" algn="l"/>
                <a:tab pos="355600" algn="l"/>
              </a:tabLst>
            </a:pPr>
            <a:r>
              <a:rPr sz="2000" dirty="0">
                <a:solidFill>
                  <a:srgbClr val="4E3A2F"/>
                </a:solidFill>
                <a:latin typeface="Arial"/>
                <a:cs typeface="Arial"/>
              </a:rPr>
              <a:t>Good hospital</a:t>
            </a:r>
            <a:r>
              <a:rPr sz="2000" spc="-50" dirty="0">
                <a:solidFill>
                  <a:srgbClr val="4E3A2F"/>
                </a:solidFill>
                <a:latin typeface="Arial"/>
                <a:cs typeface="Arial"/>
              </a:rPr>
              <a:t> </a:t>
            </a:r>
            <a:r>
              <a:rPr sz="2000" dirty="0">
                <a:solidFill>
                  <a:srgbClr val="4E3A2F"/>
                </a:solidFill>
                <a:latin typeface="Arial"/>
                <a:cs typeface="Arial"/>
              </a:rPr>
              <a:t>care.</a:t>
            </a:r>
            <a:endParaRPr sz="2000">
              <a:latin typeface="Arial"/>
              <a:cs typeface="Arial"/>
            </a:endParaRPr>
          </a:p>
          <a:p>
            <a:pPr>
              <a:lnSpc>
                <a:spcPct val="100000"/>
              </a:lnSpc>
              <a:spcBef>
                <a:spcPts val="25"/>
              </a:spcBef>
              <a:buClr>
                <a:srgbClr val="EFA12D"/>
              </a:buClr>
              <a:buFont typeface="Wingdings"/>
              <a:buChar char=""/>
            </a:pPr>
            <a:endParaRPr sz="2900">
              <a:latin typeface="Times New Roman"/>
              <a:cs typeface="Times New Roman"/>
            </a:endParaRPr>
          </a:p>
          <a:p>
            <a:pPr marL="355600" indent="-342900">
              <a:lnSpc>
                <a:spcPct val="100000"/>
              </a:lnSpc>
              <a:buClr>
                <a:srgbClr val="EFA12D"/>
              </a:buClr>
              <a:buSzPct val="70000"/>
              <a:buFont typeface="Wingdings"/>
              <a:buChar char=""/>
              <a:tabLst>
                <a:tab pos="354965" algn="l"/>
                <a:tab pos="355600" algn="l"/>
              </a:tabLst>
            </a:pPr>
            <a:r>
              <a:rPr sz="2000" dirty="0">
                <a:solidFill>
                  <a:srgbClr val="4E3A2F"/>
                </a:solidFill>
                <a:latin typeface="Arial"/>
                <a:cs typeface="Arial"/>
              </a:rPr>
              <a:t>Improved access to Universal</a:t>
            </a:r>
            <a:r>
              <a:rPr sz="2000" spc="-120" dirty="0">
                <a:solidFill>
                  <a:srgbClr val="4E3A2F"/>
                </a:solidFill>
                <a:latin typeface="Arial"/>
                <a:cs typeface="Arial"/>
              </a:rPr>
              <a:t> </a:t>
            </a:r>
            <a:r>
              <a:rPr sz="2000" dirty="0">
                <a:solidFill>
                  <a:srgbClr val="4E3A2F"/>
                </a:solidFill>
                <a:latin typeface="Arial"/>
                <a:cs typeface="Arial"/>
              </a:rPr>
              <a:t>Immunisation.</a:t>
            </a:r>
            <a:endParaRPr sz="2000">
              <a:latin typeface="Arial"/>
              <a:cs typeface="Arial"/>
            </a:endParaRPr>
          </a:p>
          <a:p>
            <a:pPr>
              <a:lnSpc>
                <a:spcPct val="100000"/>
              </a:lnSpc>
              <a:spcBef>
                <a:spcPts val="25"/>
              </a:spcBef>
              <a:buClr>
                <a:srgbClr val="EFA12D"/>
              </a:buClr>
              <a:buFont typeface="Wingdings"/>
              <a:buChar char=""/>
            </a:pPr>
            <a:endParaRPr sz="2900">
              <a:latin typeface="Times New Roman"/>
              <a:cs typeface="Times New Roman"/>
            </a:endParaRPr>
          </a:p>
          <a:p>
            <a:pPr marL="355600" indent="-342900">
              <a:lnSpc>
                <a:spcPct val="100000"/>
              </a:lnSpc>
              <a:buClr>
                <a:srgbClr val="EFA12D"/>
              </a:buClr>
              <a:buSzPct val="70000"/>
              <a:buFont typeface="Wingdings"/>
              <a:buChar char=""/>
              <a:tabLst>
                <a:tab pos="354965" algn="l"/>
                <a:tab pos="355600" algn="l"/>
              </a:tabLst>
            </a:pPr>
            <a:r>
              <a:rPr sz="2000" dirty="0">
                <a:solidFill>
                  <a:srgbClr val="4E3A2F"/>
                </a:solidFill>
                <a:latin typeface="Arial"/>
                <a:cs typeface="Arial"/>
              </a:rPr>
              <a:t>Improved facilities for institutional</a:t>
            </a:r>
            <a:r>
              <a:rPr sz="2000" spc="-90" dirty="0">
                <a:solidFill>
                  <a:srgbClr val="4E3A2F"/>
                </a:solidFill>
                <a:latin typeface="Arial"/>
                <a:cs typeface="Arial"/>
              </a:rPr>
              <a:t> </a:t>
            </a:r>
            <a:r>
              <a:rPr sz="2000" spc="-20" dirty="0">
                <a:solidFill>
                  <a:srgbClr val="4E3A2F"/>
                </a:solidFill>
                <a:latin typeface="Arial"/>
                <a:cs typeface="Arial"/>
              </a:rPr>
              <a:t>delivery.</a:t>
            </a:r>
            <a:endParaRPr sz="2000">
              <a:latin typeface="Arial"/>
              <a:cs typeface="Arial"/>
            </a:endParaRPr>
          </a:p>
          <a:p>
            <a:pPr>
              <a:lnSpc>
                <a:spcPct val="100000"/>
              </a:lnSpc>
              <a:spcBef>
                <a:spcPts val="25"/>
              </a:spcBef>
              <a:buClr>
                <a:srgbClr val="EFA12D"/>
              </a:buClr>
              <a:buFont typeface="Wingdings"/>
              <a:buChar char=""/>
            </a:pPr>
            <a:endParaRPr sz="2900">
              <a:latin typeface="Times New Roman"/>
              <a:cs typeface="Times New Roman"/>
            </a:endParaRPr>
          </a:p>
          <a:p>
            <a:pPr marL="355600" indent="-342900">
              <a:lnSpc>
                <a:spcPct val="100000"/>
              </a:lnSpc>
              <a:buClr>
                <a:srgbClr val="EFA12D"/>
              </a:buClr>
              <a:buSzPct val="70000"/>
              <a:buFont typeface="Wingdings"/>
              <a:buChar char=""/>
              <a:tabLst>
                <a:tab pos="354965" algn="l"/>
                <a:tab pos="355600" algn="l"/>
              </a:tabLst>
            </a:pPr>
            <a:r>
              <a:rPr sz="2000" dirty="0">
                <a:solidFill>
                  <a:srgbClr val="4E3A2F"/>
                </a:solidFill>
                <a:latin typeface="Arial"/>
                <a:cs typeface="Arial"/>
              </a:rPr>
              <a:t>Provision of household</a:t>
            </a:r>
            <a:r>
              <a:rPr sz="2000" spc="-70" dirty="0">
                <a:solidFill>
                  <a:srgbClr val="4E3A2F"/>
                </a:solidFill>
                <a:latin typeface="Arial"/>
                <a:cs typeface="Arial"/>
              </a:rPr>
              <a:t> </a:t>
            </a:r>
            <a:r>
              <a:rPr sz="2000" dirty="0">
                <a:solidFill>
                  <a:srgbClr val="4E3A2F"/>
                </a:solidFill>
                <a:latin typeface="Arial"/>
                <a:cs typeface="Arial"/>
              </a:rPr>
              <a:t>toilets.</a:t>
            </a:r>
            <a:endParaRPr sz="200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 y="533400"/>
            <a:ext cx="9143999" cy="443711"/>
          </a:xfrm>
          <a:prstGeom prst="rect">
            <a:avLst/>
          </a:prstGeom>
        </p:spPr>
        <p:txBody>
          <a:bodyPr vert="horz" wrap="square" lIns="0" tIns="12700" rIns="0" bIns="0" rtlCol="0">
            <a:spAutoFit/>
          </a:bodyPr>
          <a:lstStyle/>
          <a:p>
            <a:pPr marL="12700" algn="ctr">
              <a:lnSpc>
                <a:spcPct val="100000"/>
              </a:lnSpc>
              <a:spcBef>
                <a:spcPts val="100"/>
              </a:spcBef>
            </a:pPr>
            <a:r>
              <a:rPr lang="en-US" sz="2800" dirty="0">
                <a:solidFill>
                  <a:schemeClr val="tx1"/>
                </a:solidFill>
              </a:rPr>
              <a:t>INNOVATIONS</a:t>
            </a:r>
          </a:p>
        </p:txBody>
      </p:sp>
      <p:sp>
        <p:nvSpPr>
          <p:cNvPr id="5" name="object 5"/>
          <p:cNvSpPr/>
          <p:nvPr/>
        </p:nvSpPr>
        <p:spPr>
          <a:xfrm>
            <a:off x="1979676" y="2486532"/>
            <a:ext cx="0" cy="601980"/>
          </a:xfrm>
          <a:custGeom>
            <a:avLst/>
            <a:gdLst/>
            <a:ahLst/>
            <a:cxnLst/>
            <a:rect l="l" t="t" r="r" b="b"/>
            <a:pathLst>
              <a:path h="601980">
                <a:moveTo>
                  <a:pt x="0" y="0"/>
                </a:moveTo>
                <a:lnTo>
                  <a:pt x="0" y="601471"/>
                </a:lnTo>
              </a:path>
            </a:pathLst>
          </a:custGeom>
          <a:ln w="12700">
            <a:solidFill>
              <a:srgbClr val="FFFFFF"/>
            </a:solidFill>
          </a:ln>
        </p:spPr>
        <p:txBody>
          <a:bodyPr wrap="square" lIns="0" tIns="0" rIns="0" bIns="0" rtlCol="0"/>
          <a:lstStyle/>
          <a:p>
            <a:endParaRPr/>
          </a:p>
        </p:txBody>
      </p:sp>
      <p:sp>
        <p:nvSpPr>
          <p:cNvPr id="6" name="object 6"/>
          <p:cNvSpPr/>
          <p:nvPr/>
        </p:nvSpPr>
        <p:spPr>
          <a:xfrm>
            <a:off x="7499604" y="2486532"/>
            <a:ext cx="0" cy="601980"/>
          </a:xfrm>
          <a:custGeom>
            <a:avLst/>
            <a:gdLst/>
            <a:ahLst/>
            <a:cxnLst/>
            <a:rect l="l" t="t" r="r" b="b"/>
            <a:pathLst>
              <a:path h="601980">
                <a:moveTo>
                  <a:pt x="0" y="0"/>
                </a:moveTo>
                <a:lnTo>
                  <a:pt x="0" y="601471"/>
                </a:lnTo>
              </a:path>
            </a:pathLst>
          </a:custGeom>
          <a:ln w="12700">
            <a:solidFill>
              <a:srgbClr val="FFFFFF"/>
            </a:solidFill>
          </a:ln>
        </p:spPr>
        <p:txBody>
          <a:bodyPr wrap="square" lIns="0" tIns="0" rIns="0" bIns="0" rtlCol="0"/>
          <a:lstStyle/>
          <a:p>
            <a:endParaRPr/>
          </a:p>
        </p:txBody>
      </p:sp>
      <p:sp>
        <p:nvSpPr>
          <p:cNvPr id="7" name="object 7"/>
          <p:cNvSpPr/>
          <p:nvPr/>
        </p:nvSpPr>
        <p:spPr>
          <a:xfrm>
            <a:off x="1973326" y="2486532"/>
            <a:ext cx="5532755" cy="12700"/>
          </a:xfrm>
          <a:custGeom>
            <a:avLst/>
            <a:gdLst/>
            <a:ahLst/>
            <a:cxnLst/>
            <a:rect l="l" t="t" r="r" b="b"/>
            <a:pathLst>
              <a:path w="5532755" h="12700">
                <a:moveTo>
                  <a:pt x="0" y="12700"/>
                </a:moveTo>
                <a:lnTo>
                  <a:pt x="5532628" y="12700"/>
                </a:lnTo>
                <a:lnTo>
                  <a:pt x="5532628" y="0"/>
                </a:lnTo>
                <a:lnTo>
                  <a:pt x="0" y="0"/>
                </a:lnTo>
                <a:lnTo>
                  <a:pt x="0" y="12700"/>
                </a:lnTo>
                <a:close/>
              </a:path>
            </a:pathLst>
          </a:custGeom>
          <a:solidFill>
            <a:srgbClr val="FFFFFF"/>
          </a:solidFill>
        </p:spPr>
        <p:txBody>
          <a:bodyPr wrap="square" lIns="0" tIns="0" rIns="0" bIns="0" rtlCol="0"/>
          <a:lstStyle/>
          <a:p>
            <a:endParaRPr/>
          </a:p>
        </p:txBody>
      </p:sp>
      <p:sp>
        <p:nvSpPr>
          <p:cNvPr id="8" name="object 8"/>
          <p:cNvSpPr/>
          <p:nvPr/>
        </p:nvSpPr>
        <p:spPr>
          <a:xfrm>
            <a:off x="1973326" y="3068954"/>
            <a:ext cx="5532755" cy="0"/>
          </a:xfrm>
          <a:custGeom>
            <a:avLst/>
            <a:gdLst/>
            <a:ahLst/>
            <a:cxnLst/>
            <a:rect l="l" t="t" r="r" b="b"/>
            <a:pathLst>
              <a:path w="5532755">
                <a:moveTo>
                  <a:pt x="0" y="0"/>
                </a:moveTo>
                <a:lnTo>
                  <a:pt x="5532628" y="0"/>
                </a:lnTo>
              </a:path>
            </a:pathLst>
          </a:custGeom>
          <a:ln w="38100">
            <a:solidFill>
              <a:srgbClr val="FFFFFF"/>
            </a:solidFill>
          </a:ln>
        </p:spPr>
        <p:txBody>
          <a:bodyPr wrap="square" lIns="0" tIns="0" rIns="0" bIns="0" rtlCol="0"/>
          <a:lstStyle/>
          <a:p>
            <a:endParaRPr/>
          </a:p>
        </p:txBody>
      </p:sp>
      <p:sp>
        <p:nvSpPr>
          <p:cNvPr id="9" name="object 9"/>
          <p:cNvSpPr txBox="1"/>
          <p:nvPr/>
        </p:nvSpPr>
        <p:spPr>
          <a:xfrm>
            <a:off x="1986026" y="2499232"/>
            <a:ext cx="5507355" cy="551180"/>
          </a:xfrm>
          <a:prstGeom prst="rect">
            <a:avLst/>
          </a:prstGeom>
          <a:solidFill>
            <a:srgbClr val="B58A80"/>
          </a:solidFill>
        </p:spPr>
        <p:txBody>
          <a:bodyPr vert="horz" wrap="square" lIns="0" tIns="29845" rIns="0" bIns="0" rtlCol="0">
            <a:spAutoFit/>
          </a:bodyPr>
          <a:lstStyle/>
          <a:p>
            <a:pPr marL="678815">
              <a:lnSpc>
                <a:spcPct val="100000"/>
              </a:lnSpc>
              <a:spcBef>
                <a:spcPts val="235"/>
              </a:spcBef>
            </a:pPr>
            <a:r>
              <a:rPr sz="2800" b="1" spc="-5" dirty="0">
                <a:solidFill>
                  <a:srgbClr val="4E3A2F"/>
                </a:solidFill>
                <a:latin typeface="Arial"/>
                <a:cs typeface="Arial"/>
              </a:rPr>
              <a:t>Boat Clinic – Ship of</a:t>
            </a:r>
            <a:r>
              <a:rPr sz="2800" b="1" spc="25" dirty="0">
                <a:solidFill>
                  <a:srgbClr val="4E3A2F"/>
                </a:solidFill>
                <a:latin typeface="Arial"/>
                <a:cs typeface="Arial"/>
              </a:rPr>
              <a:t> </a:t>
            </a:r>
            <a:r>
              <a:rPr sz="2800" b="1" spc="-5" dirty="0">
                <a:solidFill>
                  <a:srgbClr val="4E3A2F"/>
                </a:solidFill>
                <a:latin typeface="Arial"/>
                <a:cs typeface="Arial"/>
              </a:rPr>
              <a:t>Hope</a:t>
            </a:r>
            <a:endParaRPr sz="2800">
              <a:latin typeface="Arial"/>
              <a:cs typeface="Arial"/>
            </a:endParaRPr>
          </a:p>
        </p:txBody>
      </p:sp>
      <p:sp>
        <p:nvSpPr>
          <p:cNvPr id="10" name="object 10"/>
          <p:cNvSpPr/>
          <p:nvPr/>
        </p:nvSpPr>
        <p:spPr>
          <a:xfrm>
            <a:off x="972311" y="3140962"/>
            <a:ext cx="7344156" cy="3717034"/>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78739" y="1077591"/>
            <a:ext cx="8526145" cy="1269365"/>
          </a:xfrm>
          <a:prstGeom prst="rect">
            <a:avLst/>
          </a:prstGeom>
        </p:spPr>
        <p:txBody>
          <a:bodyPr vert="horz" wrap="square" lIns="0" tIns="85090" rIns="0" bIns="0" rtlCol="0">
            <a:spAutoFit/>
          </a:bodyPr>
          <a:lstStyle/>
          <a:p>
            <a:pPr marL="355600" indent="-342900">
              <a:lnSpc>
                <a:spcPct val="100000"/>
              </a:lnSpc>
              <a:spcBef>
                <a:spcPts val="670"/>
              </a:spcBef>
              <a:buClr>
                <a:srgbClr val="EFA12D"/>
              </a:buClr>
              <a:buSzPct val="68750"/>
              <a:buFont typeface="Wingdings"/>
              <a:buChar char=""/>
              <a:tabLst>
                <a:tab pos="354965" algn="l"/>
                <a:tab pos="355600" algn="l"/>
              </a:tabLst>
            </a:pPr>
            <a:r>
              <a:rPr sz="2400" spc="-5" dirty="0">
                <a:solidFill>
                  <a:srgbClr val="4E3A2F"/>
                </a:solidFill>
                <a:latin typeface="Arial"/>
                <a:cs typeface="Arial"/>
              </a:rPr>
              <a:t>Launched on 25</a:t>
            </a:r>
            <a:r>
              <a:rPr sz="2400" spc="-7" baseline="24305" dirty="0">
                <a:solidFill>
                  <a:srgbClr val="4E3A2F"/>
                </a:solidFill>
                <a:latin typeface="Arial"/>
                <a:cs typeface="Arial"/>
              </a:rPr>
              <a:t>th </a:t>
            </a:r>
            <a:r>
              <a:rPr sz="2400" spc="-5" dirty="0">
                <a:solidFill>
                  <a:srgbClr val="4E3A2F"/>
                </a:solidFill>
                <a:latin typeface="Arial"/>
                <a:cs typeface="Arial"/>
              </a:rPr>
              <a:t>May</a:t>
            </a:r>
            <a:r>
              <a:rPr sz="2400" spc="-190" dirty="0">
                <a:solidFill>
                  <a:srgbClr val="4E3A2F"/>
                </a:solidFill>
                <a:latin typeface="Arial"/>
                <a:cs typeface="Arial"/>
              </a:rPr>
              <a:t> </a:t>
            </a:r>
            <a:r>
              <a:rPr sz="2400" spc="-5" dirty="0">
                <a:solidFill>
                  <a:srgbClr val="4E3A2F"/>
                </a:solidFill>
                <a:latin typeface="Arial"/>
                <a:cs typeface="Arial"/>
              </a:rPr>
              <a:t>2005</a:t>
            </a:r>
            <a:endParaRPr sz="2400">
              <a:latin typeface="Arial"/>
              <a:cs typeface="Arial"/>
            </a:endParaRPr>
          </a:p>
          <a:p>
            <a:pPr marL="439420" indent="-426720">
              <a:lnSpc>
                <a:spcPct val="100000"/>
              </a:lnSpc>
              <a:spcBef>
                <a:spcPts val="580"/>
              </a:spcBef>
              <a:buClr>
                <a:srgbClr val="EFA12D"/>
              </a:buClr>
              <a:buSzPct val="68750"/>
              <a:buFont typeface="Wingdings"/>
              <a:buChar char=""/>
              <a:tabLst>
                <a:tab pos="438784" algn="l"/>
                <a:tab pos="439420" algn="l"/>
              </a:tabLst>
            </a:pPr>
            <a:r>
              <a:rPr sz="2400" spc="-5" dirty="0">
                <a:solidFill>
                  <a:srgbClr val="4E3A2F"/>
                </a:solidFill>
                <a:latin typeface="Arial"/>
                <a:cs typeface="Arial"/>
              </a:rPr>
              <a:t>Services </a:t>
            </a:r>
            <a:r>
              <a:rPr sz="2400" spc="-10" dirty="0">
                <a:solidFill>
                  <a:srgbClr val="4E3A2F"/>
                </a:solidFill>
                <a:latin typeface="Arial"/>
                <a:cs typeface="Arial"/>
              </a:rPr>
              <a:t>offered: </a:t>
            </a:r>
            <a:r>
              <a:rPr sz="2400" spc="-5" dirty="0">
                <a:solidFill>
                  <a:srgbClr val="4E3A2F"/>
                </a:solidFill>
                <a:latin typeface="Arial"/>
                <a:cs typeface="Arial"/>
              </a:rPr>
              <a:t>OPD services, ANC, Immunization,</a:t>
            </a:r>
            <a:r>
              <a:rPr sz="2400" spc="15" dirty="0">
                <a:solidFill>
                  <a:srgbClr val="4E3A2F"/>
                </a:solidFill>
                <a:latin typeface="Arial"/>
                <a:cs typeface="Arial"/>
              </a:rPr>
              <a:t> </a:t>
            </a:r>
            <a:r>
              <a:rPr sz="2400" spc="-5" dirty="0">
                <a:solidFill>
                  <a:srgbClr val="4E3A2F"/>
                </a:solidFill>
                <a:latin typeface="Arial"/>
                <a:cs typeface="Arial"/>
              </a:rPr>
              <a:t>Family</a:t>
            </a:r>
            <a:endParaRPr sz="2400">
              <a:latin typeface="Arial"/>
              <a:cs typeface="Arial"/>
            </a:endParaRPr>
          </a:p>
          <a:p>
            <a:pPr marL="355600">
              <a:lnSpc>
                <a:spcPct val="100000"/>
              </a:lnSpc>
            </a:pPr>
            <a:r>
              <a:rPr sz="2400" spc="-5" dirty="0">
                <a:solidFill>
                  <a:srgbClr val="4E3A2F"/>
                </a:solidFill>
                <a:latin typeface="Arial"/>
                <a:cs typeface="Arial"/>
              </a:rPr>
              <a:t>planning, Minor operative procedures, Basic</a:t>
            </a:r>
            <a:r>
              <a:rPr sz="2400" spc="110" dirty="0">
                <a:solidFill>
                  <a:srgbClr val="4E3A2F"/>
                </a:solidFill>
                <a:latin typeface="Arial"/>
                <a:cs typeface="Arial"/>
              </a:rPr>
              <a:t> </a:t>
            </a:r>
            <a:r>
              <a:rPr sz="2400" spc="-5" dirty="0">
                <a:solidFill>
                  <a:srgbClr val="4E3A2F"/>
                </a:solidFill>
                <a:latin typeface="Arial"/>
                <a:cs typeface="Arial"/>
              </a:rPr>
              <a:t>Laboratory</a:t>
            </a:r>
            <a:endParaRPr sz="2400">
              <a:latin typeface="Arial"/>
              <a:cs typeface="Arial"/>
            </a:endParaRPr>
          </a:p>
        </p:txBody>
      </p:sp>
      <p:sp>
        <p:nvSpPr>
          <p:cNvPr id="13" name="object 13"/>
          <p:cNvSpPr txBox="1"/>
          <p:nvPr/>
        </p:nvSpPr>
        <p:spPr>
          <a:xfrm>
            <a:off x="8700769" y="6518055"/>
            <a:ext cx="221615" cy="19621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46</a:t>
            </a:fld>
            <a:endParaRPr sz="1200">
              <a:latin typeface="Arial"/>
              <a:cs typeface="Arial"/>
            </a:endParaRPr>
          </a:p>
        </p:txBody>
      </p:sp>
      <p:sp>
        <p:nvSpPr>
          <p:cNvPr id="12" name="object 12"/>
          <p:cNvSpPr txBox="1"/>
          <p:nvPr/>
        </p:nvSpPr>
        <p:spPr>
          <a:xfrm>
            <a:off x="421640" y="2321178"/>
            <a:ext cx="119316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4E3A2F"/>
                </a:solidFill>
                <a:latin typeface="Arial"/>
                <a:cs typeface="Arial"/>
              </a:rPr>
              <a:t>S</a:t>
            </a:r>
            <a:r>
              <a:rPr sz="2400" spc="-15" dirty="0">
                <a:solidFill>
                  <a:srgbClr val="4E3A2F"/>
                </a:solidFill>
                <a:latin typeface="Arial"/>
                <a:cs typeface="Arial"/>
              </a:rPr>
              <a:t>e</a:t>
            </a:r>
            <a:r>
              <a:rPr sz="2400" spc="-5" dirty="0">
                <a:solidFill>
                  <a:srgbClr val="4E3A2F"/>
                </a:solidFill>
                <a:latin typeface="Arial"/>
                <a:cs typeface="Arial"/>
              </a:rPr>
              <a:t>rvices</a:t>
            </a:r>
            <a:endParaRPr sz="240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0" y="546889"/>
            <a:ext cx="9144000" cy="443711"/>
          </a:xfrm>
          <a:prstGeom prst="rect">
            <a:avLst/>
          </a:prstGeom>
        </p:spPr>
        <p:txBody>
          <a:bodyPr vert="horz" wrap="square" lIns="0" tIns="12700" rIns="0" bIns="0" rtlCol="0">
            <a:spAutoFit/>
          </a:bodyPr>
          <a:lstStyle/>
          <a:p>
            <a:pPr marL="35560" marR="5080" indent="-22860" algn="ctr">
              <a:lnSpc>
                <a:spcPct val="100000"/>
              </a:lnSpc>
              <a:spcBef>
                <a:spcPts val="100"/>
              </a:spcBef>
            </a:pPr>
            <a:r>
              <a:rPr lang="en-US" sz="2800" dirty="0">
                <a:solidFill>
                  <a:schemeClr val="tx1"/>
                </a:solidFill>
              </a:rPr>
              <a:t>MOBILE MEDICAL UNIT  HOSPITAL ON WHEELS</a:t>
            </a:r>
          </a:p>
        </p:txBody>
      </p:sp>
      <p:sp>
        <p:nvSpPr>
          <p:cNvPr id="6" name="object 6"/>
          <p:cNvSpPr/>
          <p:nvPr/>
        </p:nvSpPr>
        <p:spPr>
          <a:xfrm>
            <a:off x="611123" y="3860291"/>
            <a:ext cx="7848600" cy="299770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11555" y="1406397"/>
            <a:ext cx="0" cy="2448560"/>
          </a:xfrm>
          <a:custGeom>
            <a:avLst/>
            <a:gdLst/>
            <a:ahLst/>
            <a:cxnLst/>
            <a:rect l="l" t="t" r="r" b="b"/>
            <a:pathLst>
              <a:path h="2448560">
                <a:moveTo>
                  <a:pt x="0" y="0"/>
                </a:moveTo>
                <a:lnTo>
                  <a:pt x="0" y="2448560"/>
                </a:lnTo>
              </a:path>
            </a:pathLst>
          </a:custGeom>
          <a:ln w="12700">
            <a:solidFill>
              <a:srgbClr val="FFFFFF"/>
            </a:solidFill>
          </a:ln>
        </p:spPr>
        <p:txBody>
          <a:bodyPr wrap="square" lIns="0" tIns="0" rIns="0" bIns="0" rtlCol="0"/>
          <a:lstStyle/>
          <a:p>
            <a:endParaRPr/>
          </a:p>
        </p:txBody>
      </p:sp>
      <p:sp>
        <p:nvSpPr>
          <p:cNvPr id="8" name="object 8"/>
          <p:cNvSpPr/>
          <p:nvPr/>
        </p:nvSpPr>
        <p:spPr>
          <a:xfrm>
            <a:off x="8460485" y="1406397"/>
            <a:ext cx="0" cy="2448560"/>
          </a:xfrm>
          <a:custGeom>
            <a:avLst/>
            <a:gdLst/>
            <a:ahLst/>
            <a:cxnLst/>
            <a:rect l="l" t="t" r="r" b="b"/>
            <a:pathLst>
              <a:path h="2448560">
                <a:moveTo>
                  <a:pt x="0" y="0"/>
                </a:moveTo>
                <a:lnTo>
                  <a:pt x="0" y="2448560"/>
                </a:lnTo>
              </a:path>
            </a:pathLst>
          </a:custGeom>
          <a:ln w="12700">
            <a:solidFill>
              <a:srgbClr val="FFFFFF"/>
            </a:solidFill>
          </a:ln>
        </p:spPr>
        <p:txBody>
          <a:bodyPr wrap="square" lIns="0" tIns="0" rIns="0" bIns="0" rtlCol="0"/>
          <a:lstStyle/>
          <a:p>
            <a:endParaRPr/>
          </a:p>
        </p:txBody>
      </p:sp>
      <p:sp>
        <p:nvSpPr>
          <p:cNvPr id="9" name="object 9"/>
          <p:cNvSpPr/>
          <p:nvPr/>
        </p:nvSpPr>
        <p:spPr>
          <a:xfrm>
            <a:off x="605205" y="1406397"/>
            <a:ext cx="7861934" cy="12700"/>
          </a:xfrm>
          <a:custGeom>
            <a:avLst/>
            <a:gdLst/>
            <a:ahLst/>
            <a:cxnLst/>
            <a:rect l="l" t="t" r="r" b="b"/>
            <a:pathLst>
              <a:path w="7861934" h="12700">
                <a:moveTo>
                  <a:pt x="0" y="12700"/>
                </a:moveTo>
                <a:lnTo>
                  <a:pt x="7861630" y="12700"/>
                </a:lnTo>
                <a:lnTo>
                  <a:pt x="7861630" y="0"/>
                </a:lnTo>
                <a:lnTo>
                  <a:pt x="0" y="0"/>
                </a:lnTo>
                <a:lnTo>
                  <a:pt x="0" y="12700"/>
                </a:lnTo>
                <a:close/>
              </a:path>
            </a:pathLst>
          </a:custGeom>
          <a:solidFill>
            <a:srgbClr val="FFFFFF"/>
          </a:solidFill>
        </p:spPr>
        <p:txBody>
          <a:bodyPr wrap="square" lIns="0" tIns="0" rIns="0" bIns="0" rtlCol="0"/>
          <a:lstStyle/>
          <a:p>
            <a:endParaRPr/>
          </a:p>
        </p:txBody>
      </p:sp>
      <p:sp>
        <p:nvSpPr>
          <p:cNvPr id="10" name="object 10"/>
          <p:cNvSpPr/>
          <p:nvPr/>
        </p:nvSpPr>
        <p:spPr>
          <a:xfrm>
            <a:off x="605205" y="3835908"/>
            <a:ext cx="7861934" cy="0"/>
          </a:xfrm>
          <a:custGeom>
            <a:avLst/>
            <a:gdLst/>
            <a:ahLst/>
            <a:cxnLst/>
            <a:rect l="l" t="t" r="r" b="b"/>
            <a:pathLst>
              <a:path w="7861934">
                <a:moveTo>
                  <a:pt x="0" y="0"/>
                </a:moveTo>
                <a:lnTo>
                  <a:pt x="7861630" y="0"/>
                </a:lnTo>
              </a:path>
            </a:pathLst>
          </a:custGeom>
          <a:ln w="38100">
            <a:solidFill>
              <a:srgbClr val="FFFFFF"/>
            </a:solidFill>
          </a:ln>
        </p:spPr>
        <p:txBody>
          <a:bodyPr wrap="square" lIns="0" tIns="0" rIns="0" bIns="0" rtlCol="0"/>
          <a:lstStyle/>
          <a:p>
            <a:endParaRPr/>
          </a:p>
        </p:txBody>
      </p:sp>
      <p:sp>
        <p:nvSpPr>
          <p:cNvPr id="11" name="object 11"/>
          <p:cNvSpPr txBox="1"/>
          <p:nvPr/>
        </p:nvSpPr>
        <p:spPr>
          <a:xfrm>
            <a:off x="617905" y="1419097"/>
            <a:ext cx="7836534" cy="2397760"/>
          </a:xfrm>
          <a:prstGeom prst="rect">
            <a:avLst/>
          </a:prstGeom>
          <a:solidFill>
            <a:srgbClr val="B58A80"/>
          </a:solidFill>
        </p:spPr>
        <p:txBody>
          <a:bodyPr vert="horz" wrap="square" lIns="0" tIns="120014" rIns="0" bIns="0" rtlCol="0">
            <a:spAutoFit/>
          </a:bodyPr>
          <a:lstStyle/>
          <a:p>
            <a:pPr marL="85090">
              <a:lnSpc>
                <a:spcPct val="100000"/>
              </a:lnSpc>
              <a:spcBef>
                <a:spcPts val="944"/>
              </a:spcBef>
              <a:buSzPct val="94444"/>
              <a:buFont typeface="Arial"/>
              <a:buChar char="•"/>
              <a:tabLst>
                <a:tab pos="166370" algn="l"/>
              </a:tabLst>
            </a:pPr>
            <a:r>
              <a:rPr sz="1800" b="1" spc="-5" dirty="0">
                <a:latin typeface="Arial"/>
                <a:cs typeface="Arial"/>
              </a:rPr>
              <a:t>Launched </a:t>
            </a:r>
            <a:r>
              <a:rPr sz="1800" b="1" dirty="0">
                <a:latin typeface="Arial"/>
                <a:cs typeface="Arial"/>
              </a:rPr>
              <a:t>on </a:t>
            </a:r>
            <a:r>
              <a:rPr sz="1800" b="1" spc="-30" dirty="0">
                <a:latin typeface="Arial"/>
                <a:cs typeface="Arial"/>
              </a:rPr>
              <a:t>11</a:t>
            </a:r>
            <a:r>
              <a:rPr sz="1800" b="1" spc="-44" baseline="25462" dirty="0">
                <a:latin typeface="Arial"/>
                <a:cs typeface="Arial"/>
              </a:rPr>
              <a:t>th </a:t>
            </a:r>
            <a:r>
              <a:rPr sz="1800" b="1" spc="-10" dirty="0">
                <a:latin typeface="Arial"/>
                <a:cs typeface="Arial"/>
              </a:rPr>
              <a:t>November</a:t>
            </a:r>
            <a:r>
              <a:rPr sz="1800" b="1" spc="-60" dirty="0">
                <a:latin typeface="Arial"/>
                <a:cs typeface="Arial"/>
              </a:rPr>
              <a:t> </a:t>
            </a:r>
            <a:r>
              <a:rPr sz="1800" b="1" dirty="0">
                <a:latin typeface="Arial"/>
                <a:cs typeface="Arial"/>
              </a:rPr>
              <a:t>’07</a:t>
            </a:r>
            <a:endParaRPr sz="1800">
              <a:latin typeface="Arial"/>
              <a:cs typeface="Arial"/>
            </a:endParaRPr>
          </a:p>
          <a:p>
            <a:pPr marL="85090">
              <a:lnSpc>
                <a:spcPct val="100000"/>
              </a:lnSpc>
              <a:spcBef>
                <a:spcPts val="1085"/>
              </a:spcBef>
              <a:buSzPct val="94444"/>
              <a:buFont typeface="Arial"/>
              <a:buChar char="•"/>
              <a:tabLst>
                <a:tab pos="166370" algn="l"/>
              </a:tabLst>
            </a:pPr>
            <a:r>
              <a:rPr sz="1800" b="1" spc="-5" dirty="0">
                <a:latin typeface="Arial"/>
                <a:cs typeface="Arial"/>
              </a:rPr>
              <a:t>Operational </a:t>
            </a:r>
            <a:r>
              <a:rPr sz="1800" b="1" dirty="0">
                <a:latin typeface="Arial"/>
                <a:cs typeface="Arial"/>
              </a:rPr>
              <a:t>in </a:t>
            </a:r>
            <a:r>
              <a:rPr sz="1800" b="1" spc="-5" dirty="0">
                <a:latin typeface="Arial"/>
                <a:cs typeface="Arial"/>
              </a:rPr>
              <a:t>27</a:t>
            </a:r>
            <a:r>
              <a:rPr sz="1800" b="1" spc="-20" dirty="0">
                <a:latin typeface="Arial"/>
                <a:cs typeface="Arial"/>
              </a:rPr>
              <a:t> </a:t>
            </a:r>
            <a:r>
              <a:rPr sz="1800" b="1" spc="-5" dirty="0">
                <a:latin typeface="Arial"/>
                <a:cs typeface="Arial"/>
              </a:rPr>
              <a:t>districts</a:t>
            </a:r>
            <a:endParaRPr sz="1800">
              <a:latin typeface="Arial"/>
              <a:cs typeface="Arial"/>
            </a:endParaRPr>
          </a:p>
          <a:p>
            <a:pPr marL="85090" marR="114935">
              <a:lnSpc>
                <a:spcPct val="150000"/>
              </a:lnSpc>
              <a:buSzPct val="94444"/>
              <a:buFont typeface="Arial"/>
              <a:buChar char="•"/>
              <a:tabLst>
                <a:tab pos="166370" algn="l"/>
              </a:tabLst>
            </a:pPr>
            <a:r>
              <a:rPr sz="1800" b="1" dirty="0">
                <a:latin typeface="Arial"/>
                <a:cs typeface="Arial"/>
              </a:rPr>
              <a:t>Equipped </a:t>
            </a:r>
            <a:r>
              <a:rPr sz="1800" b="1" spc="5" dirty="0">
                <a:latin typeface="Arial"/>
                <a:cs typeface="Arial"/>
              </a:rPr>
              <a:t>with </a:t>
            </a:r>
            <a:r>
              <a:rPr sz="1800" b="1" spc="-5" dirty="0">
                <a:latin typeface="Arial"/>
                <a:cs typeface="Arial"/>
              </a:rPr>
              <a:t>Microscope, Semi </a:t>
            </a:r>
            <a:r>
              <a:rPr sz="1800" b="1" spc="-15" dirty="0">
                <a:latin typeface="Arial"/>
                <a:cs typeface="Arial"/>
              </a:rPr>
              <a:t>Auto </a:t>
            </a:r>
            <a:r>
              <a:rPr sz="1800" b="1" spc="-20" dirty="0">
                <a:latin typeface="Arial"/>
                <a:cs typeface="Arial"/>
              </a:rPr>
              <a:t>Analyzer, </a:t>
            </a:r>
            <a:r>
              <a:rPr sz="1800" b="1" spc="-5" dirty="0">
                <a:latin typeface="Arial"/>
                <a:cs typeface="Arial"/>
              </a:rPr>
              <a:t>Portable </a:t>
            </a:r>
            <a:r>
              <a:rPr sz="1800" b="1" spc="-25" dirty="0">
                <a:latin typeface="Arial"/>
                <a:cs typeface="Arial"/>
              </a:rPr>
              <a:t>X-ray, </a:t>
            </a:r>
            <a:r>
              <a:rPr sz="1800" b="1" dirty="0">
                <a:latin typeface="Arial"/>
                <a:cs typeface="Arial"/>
              </a:rPr>
              <a:t>USG,  ECG,</a:t>
            </a:r>
            <a:r>
              <a:rPr sz="1800" b="1" spc="-5" dirty="0">
                <a:latin typeface="Arial"/>
                <a:cs typeface="Arial"/>
              </a:rPr>
              <a:t> Generator</a:t>
            </a:r>
            <a:endParaRPr sz="1800">
              <a:latin typeface="Arial"/>
              <a:cs typeface="Arial"/>
            </a:endParaRPr>
          </a:p>
          <a:p>
            <a:pPr marL="85090">
              <a:lnSpc>
                <a:spcPct val="100000"/>
              </a:lnSpc>
              <a:spcBef>
                <a:spcPts val="1080"/>
              </a:spcBef>
              <a:buSzPct val="94444"/>
              <a:buFont typeface="Arial"/>
              <a:buChar char="•"/>
              <a:tabLst>
                <a:tab pos="166370" algn="l"/>
              </a:tabLst>
            </a:pPr>
            <a:r>
              <a:rPr sz="1800" b="1" dirty="0">
                <a:latin typeface="Arial"/>
                <a:cs typeface="Arial"/>
              </a:rPr>
              <a:t>2 MO, </a:t>
            </a:r>
            <a:r>
              <a:rPr sz="1800" b="1" spc="-10" dirty="0">
                <a:latin typeface="Arial"/>
                <a:cs typeface="Arial"/>
              </a:rPr>
              <a:t>Nurses,</a:t>
            </a:r>
            <a:r>
              <a:rPr sz="1800" b="1" dirty="0">
                <a:latin typeface="Arial"/>
                <a:cs typeface="Arial"/>
              </a:rPr>
              <a:t> </a:t>
            </a:r>
            <a:r>
              <a:rPr sz="1800" b="1" spc="-15" dirty="0">
                <a:latin typeface="Arial"/>
                <a:cs typeface="Arial"/>
              </a:rPr>
              <a:t>Technicians…</a:t>
            </a:r>
            <a:endParaRPr sz="1800">
              <a:latin typeface="Arial"/>
              <a:cs typeface="Arial"/>
            </a:endParaRPr>
          </a:p>
        </p:txBody>
      </p:sp>
      <p:sp>
        <p:nvSpPr>
          <p:cNvPr id="12" name="object 12"/>
          <p:cNvSpPr txBox="1"/>
          <p:nvPr/>
        </p:nvSpPr>
        <p:spPr>
          <a:xfrm>
            <a:off x="8700769" y="6518055"/>
            <a:ext cx="221615" cy="19621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47</a:t>
            </a:fld>
            <a:endParaRPr sz="120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609600"/>
            <a:ext cx="9144000" cy="444352"/>
          </a:xfrm>
          <a:prstGeom prst="rect">
            <a:avLst/>
          </a:prstGeom>
        </p:spPr>
        <p:txBody>
          <a:bodyPr vert="horz" wrap="square" lIns="0" tIns="13335" rIns="0" bIns="0" rtlCol="0">
            <a:spAutoFit/>
          </a:bodyPr>
          <a:lstStyle/>
          <a:p>
            <a:pPr marL="12700" algn="ctr">
              <a:lnSpc>
                <a:spcPct val="100000"/>
              </a:lnSpc>
              <a:spcBef>
                <a:spcPts val="105"/>
              </a:spcBef>
            </a:pPr>
            <a:r>
              <a:rPr lang="en-US" sz="2800" dirty="0">
                <a:solidFill>
                  <a:schemeClr val="tx1"/>
                </a:solidFill>
              </a:rPr>
              <a:t>ASHA RADIO</a:t>
            </a:r>
          </a:p>
        </p:txBody>
      </p:sp>
      <p:sp>
        <p:nvSpPr>
          <p:cNvPr id="5" name="object 5"/>
          <p:cNvSpPr/>
          <p:nvPr/>
        </p:nvSpPr>
        <p:spPr>
          <a:xfrm>
            <a:off x="4419600" y="1447800"/>
            <a:ext cx="4296156" cy="272491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57200" y="4184650"/>
            <a:ext cx="0" cy="2159000"/>
          </a:xfrm>
          <a:custGeom>
            <a:avLst/>
            <a:gdLst/>
            <a:ahLst/>
            <a:cxnLst/>
            <a:rect l="l" t="t" r="r" b="b"/>
            <a:pathLst>
              <a:path h="2159000">
                <a:moveTo>
                  <a:pt x="0" y="0"/>
                </a:moveTo>
                <a:lnTo>
                  <a:pt x="0" y="2159000"/>
                </a:lnTo>
              </a:path>
            </a:pathLst>
          </a:custGeom>
          <a:ln w="12700">
            <a:solidFill>
              <a:srgbClr val="FFFFFF"/>
            </a:solidFill>
          </a:ln>
        </p:spPr>
        <p:txBody>
          <a:bodyPr wrap="square" lIns="0" tIns="0" rIns="0" bIns="0" rtlCol="0"/>
          <a:lstStyle/>
          <a:p>
            <a:endParaRPr/>
          </a:p>
        </p:txBody>
      </p:sp>
      <p:sp>
        <p:nvSpPr>
          <p:cNvPr id="7" name="object 7"/>
          <p:cNvSpPr/>
          <p:nvPr/>
        </p:nvSpPr>
        <p:spPr>
          <a:xfrm>
            <a:off x="8534400" y="4184650"/>
            <a:ext cx="0" cy="2159000"/>
          </a:xfrm>
          <a:custGeom>
            <a:avLst/>
            <a:gdLst/>
            <a:ahLst/>
            <a:cxnLst/>
            <a:rect l="l" t="t" r="r" b="b"/>
            <a:pathLst>
              <a:path h="2159000">
                <a:moveTo>
                  <a:pt x="0" y="0"/>
                </a:moveTo>
                <a:lnTo>
                  <a:pt x="0" y="2159000"/>
                </a:lnTo>
              </a:path>
            </a:pathLst>
          </a:custGeom>
          <a:ln w="12700">
            <a:solidFill>
              <a:srgbClr val="FFFFFF"/>
            </a:solidFill>
          </a:ln>
        </p:spPr>
        <p:txBody>
          <a:bodyPr wrap="square" lIns="0" tIns="0" rIns="0" bIns="0" rtlCol="0"/>
          <a:lstStyle/>
          <a:p>
            <a:endParaRPr/>
          </a:p>
        </p:txBody>
      </p:sp>
      <p:sp>
        <p:nvSpPr>
          <p:cNvPr id="8" name="object 8"/>
          <p:cNvSpPr/>
          <p:nvPr/>
        </p:nvSpPr>
        <p:spPr>
          <a:xfrm>
            <a:off x="450850" y="4184650"/>
            <a:ext cx="8089900" cy="12700"/>
          </a:xfrm>
          <a:custGeom>
            <a:avLst/>
            <a:gdLst/>
            <a:ahLst/>
            <a:cxnLst/>
            <a:rect l="l" t="t" r="r" b="b"/>
            <a:pathLst>
              <a:path w="8089900" h="12700">
                <a:moveTo>
                  <a:pt x="0" y="12700"/>
                </a:moveTo>
                <a:lnTo>
                  <a:pt x="8089900" y="12700"/>
                </a:lnTo>
                <a:lnTo>
                  <a:pt x="8089900" y="0"/>
                </a:lnTo>
                <a:lnTo>
                  <a:pt x="0" y="0"/>
                </a:lnTo>
                <a:lnTo>
                  <a:pt x="0" y="12700"/>
                </a:lnTo>
                <a:close/>
              </a:path>
            </a:pathLst>
          </a:custGeom>
          <a:solidFill>
            <a:srgbClr val="FFFFFF"/>
          </a:solidFill>
        </p:spPr>
        <p:txBody>
          <a:bodyPr wrap="square" lIns="0" tIns="0" rIns="0" bIns="0" rtlCol="0"/>
          <a:lstStyle/>
          <a:p>
            <a:endParaRPr/>
          </a:p>
        </p:txBody>
      </p:sp>
      <p:sp>
        <p:nvSpPr>
          <p:cNvPr id="9" name="object 9"/>
          <p:cNvSpPr/>
          <p:nvPr/>
        </p:nvSpPr>
        <p:spPr>
          <a:xfrm>
            <a:off x="450850" y="6324600"/>
            <a:ext cx="8089900" cy="0"/>
          </a:xfrm>
          <a:custGeom>
            <a:avLst/>
            <a:gdLst/>
            <a:ahLst/>
            <a:cxnLst/>
            <a:rect l="l" t="t" r="r" b="b"/>
            <a:pathLst>
              <a:path w="8089900">
                <a:moveTo>
                  <a:pt x="0" y="0"/>
                </a:moveTo>
                <a:lnTo>
                  <a:pt x="8089900" y="0"/>
                </a:lnTo>
              </a:path>
            </a:pathLst>
          </a:custGeom>
          <a:ln w="38100">
            <a:solidFill>
              <a:srgbClr val="FFFFFF"/>
            </a:solidFill>
          </a:ln>
        </p:spPr>
        <p:txBody>
          <a:bodyPr wrap="square" lIns="0" tIns="0" rIns="0" bIns="0" rtlCol="0"/>
          <a:lstStyle/>
          <a:p>
            <a:endParaRPr/>
          </a:p>
        </p:txBody>
      </p:sp>
      <p:sp>
        <p:nvSpPr>
          <p:cNvPr id="10" name="object 10"/>
          <p:cNvSpPr txBox="1"/>
          <p:nvPr/>
        </p:nvSpPr>
        <p:spPr>
          <a:xfrm>
            <a:off x="463550" y="4197350"/>
            <a:ext cx="8064500" cy="2108200"/>
          </a:xfrm>
          <a:prstGeom prst="rect">
            <a:avLst/>
          </a:prstGeom>
          <a:solidFill>
            <a:srgbClr val="B58A80"/>
          </a:solidFill>
        </p:spPr>
        <p:txBody>
          <a:bodyPr vert="horz" wrap="square" lIns="0" tIns="34290" rIns="0" bIns="0" rtlCol="0">
            <a:spAutoFit/>
          </a:bodyPr>
          <a:lstStyle/>
          <a:p>
            <a:pPr marL="85090" marR="252095">
              <a:lnSpc>
                <a:spcPct val="100000"/>
              </a:lnSpc>
              <a:spcBef>
                <a:spcPts val="270"/>
              </a:spcBef>
              <a:buSzPct val="94444"/>
              <a:buFont typeface="Arial"/>
              <a:buChar char="•"/>
              <a:tabLst>
                <a:tab pos="166370" algn="l"/>
              </a:tabLst>
            </a:pPr>
            <a:r>
              <a:rPr sz="1800" b="1" dirty="0">
                <a:latin typeface="Arial"/>
                <a:cs typeface="Arial"/>
              </a:rPr>
              <a:t>Updating </a:t>
            </a:r>
            <a:r>
              <a:rPr sz="1800" b="1" spc="-5" dirty="0">
                <a:latin typeface="Arial"/>
                <a:cs typeface="Arial"/>
              </a:rPr>
              <a:t>the </a:t>
            </a:r>
            <a:r>
              <a:rPr sz="1800" b="1" spc="-15" dirty="0">
                <a:latin typeface="Arial"/>
                <a:cs typeface="Arial"/>
              </a:rPr>
              <a:t>ASHAs </a:t>
            </a:r>
            <a:r>
              <a:rPr sz="1800" b="1" spc="10" dirty="0">
                <a:latin typeface="Arial"/>
                <a:cs typeface="Arial"/>
              </a:rPr>
              <a:t>with </a:t>
            </a:r>
            <a:r>
              <a:rPr sz="1800" b="1" dirty="0">
                <a:latin typeface="Arial"/>
                <a:cs typeface="Arial"/>
              </a:rPr>
              <a:t>new </a:t>
            </a:r>
            <a:r>
              <a:rPr sz="1800" b="1" spc="-5" dirty="0">
                <a:latin typeface="Arial"/>
                <a:cs typeface="Arial"/>
              </a:rPr>
              <a:t>development </a:t>
            </a:r>
            <a:r>
              <a:rPr sz="1800" b="1" dirty="0">
                <a:latin typeface="Arial"/>
                <a:cs typeface="Arial"/>
              </a:rPr>
              <a:t>and </a:t>
            </a:r>
            <a:r>
              <a:rPr sz="1800" b="1" spc="-5" dirty="0">
                <a:latin typeface="Arial"/>
                <a:cs typeface="Arial"/>
              </a:rPr>
              <a:t>also informing them  </a:t>
            </a:r>
            <a:r>
              <a:rPr sz="1800" b="1" dirty="0">
                <a:latin typeface="Arial"/>
                <a:cs typeface="Arial"/>
              </a:rPr>
              <a:t>about the </a:t>
            </a:r>
            <a:r>
              <a:rPr sz="1800" b="1" spc="-5" dirty="0">
                <a:latin typeface="Arial"/>
                <a:cs typeface="Arial"/>
              </a:rPr>
              <a:t>mission for </a:t>
            </a:r>
            <a:r>
              <a:rPr sz="1800" b="1" dirty="0">
                <a:latin typeface="Arial"/>
                <a:cs typeface="Arial"/>
              </a:rPr>
              <a:t>upgrading </a:t>
            </a:r>
            <a:r>
              <a:rPr sz="1800" b="1" spc="-5" dirty="0">
                <a:latin typeface="Arial"/>
                <a:cs typeface="Arial"/>
              </a:rPr>
              <a:t>the standard </a:t>
            </a:r>
            <a:r>
              <a:rPr sz="1800" b="1" dirty="0">
                <a:latin typeface="Arial"/>
                <a:cs typeface="Arial"/>
              </a:rPr>
              <a:t>of life of </a:t>
            </a:r>
            <a:r>
              <a:rPr sz="1800" b="1" spc="-5" dirty="0">
                <a:latin typeface="Arial"/>
                <a:cs typeface="Arial"/>
              </a:rPr>
              <a:t>the rural </a:t>
            </a:r>
            <a:r>
              <a:rPr sz="1800" b="1" dirty="0">
                <a:latin typeface="Arial"/>
                <a:cs typeface="Arial"/>
              </a:rPr>
              <a:t>people  in </a:t>
            </a:r>
            <a:r>
              <a:rPr sz="1800" b="1" spc="-5" dirty="0">
                <a:latin typeface="Arial"/>
                <a:cs typeface="Arial"/>
              </a:rPr>
              <a:t>respect </a:t>
            </a:r>
            <a:r>
              <a:rPr sz="1800" b="1" dirty="0">
                <a:latin typeface="Arial"/>
                <a:cs typeface="Arial"/>
              </a:rPr>
              <a:t>to </a:t>
            </a:r>
            <a:r>
              <a:rPr sz="1800" b="1" spc="-5" dirty="0">
                <a:latin typeface="Arial"/>
                <a:cs typeface="Arial"/>
              </a:rPr>
              <a:t>health </a:t>
            </a:r>
            <a:r>
              <a:rPr sz="1800" b="1" dirty="0">
                <a:latin typeface="Arial"/>
                <a:cs typeface="Arial"/>
              </a:rPr>
              <a:t>and </a:t>
            </a:r>
            <a:r>
              <a:rPr sz="1800" b="1" spc="-5" dirty="0">
                <a:latin typeface="Arial"/>
                <a:cs typeface="Arial"/>
              </a:rPr>
              <a:t>hygiene </a:t>
            </a:r>
            <a:r>
              <a:rPr sz="1800" b="1" dirty="0">
                <a:latin typeface="Arial"/>
                <a:cs typeface="Arial"/>
              </a:rPr>
              <a:t>and </a:t>
            </a:r>
            <a:r>
              <a:rPr sz="1800" b="1" spc="-5" dirty="0">
                <a:latin typeface="Arial"/>
                <a:cs typeface="Arial"/>
              </a:rPr>
              <a:t>particularly </a:t>
            </a:r>
            <a:r>
              <a:rPr sz="1800" b="1" dirty="0">
                <a:latin typeface="Arial"/>
                <a:cs typeface="Arial"/>
              </a:rPr>
              <a:t>promoting </a:t>
            </a:r>
            <a:r>
              <a:rPr sz="1800" b="1" spc="-5" dirty="0">
                <a:latin typeface="Arial"/>
                <a:cs typeface="Arial"/>
              </a:rPr>
              <a:t>the healthy  environment for mother </a:t>
            </a:r>
            <a:r>
              <a:rPr sz="1800" b="1" dirty="0">
                <a:latin typeface="Arial"/>
                <a:cs typeface="Arial"/>
              </a:rPr>
              <a:t>and</a:t>
            </a:r>
            <a:r>
              <a:rPr sz="1800" b="1" spc="45" dirty="0">
                <a:latin typeface="Arial"/>
                <a:cs typeface="Arial"/>
              </a:rPr>
              <a:t> </a:t>
            </a:r>
            <a:r>
              <a:rPr sz="1800" b="1" dirty="0">
                <a:latin typeface="Arial"/>
                <a:cs typeface="Arial"/>
              </a:rPr>
              <a:t>child.</a:t>
            </a:r>
            <a:endParaRPr sz="1800">
              <a:latin typeface="Arial"/>
              <a:cs typeface="Arial"/>
            </a:endParaRPr>
          </a:p>
          <a:p>
            <a:pPr marL="85090">
              <a:lnSpc>
                <a:spcPct val="100000"/>
              </a:lnSpc>
              <a:buSzPct val="94444"/>
              <a:buFont typeface="Arial"/>
              <a:buChar char="•"/>
              <a:tabLst>
                <a:tab pos="166370" algn="l"/>
              </a:tabLst>
            </a:pPr>
            <a:r>
              <a:rPr sz="1800" b="1" spc="-5" dirty="0">
                <a:latin typeface="Arial"/>
                <a:cs typeface="Arial"/>
              </a:rPr>
              <a:t>Feedback Mechanism </a:t>
            </a:r>
            <a:r>
              <a:rPr sz="1800" b="1" dirty="0">
                <a:latin typeface="Arial"/>
                <a:cs typeface="Arial"/>
              </a:rPr>
              <a:t>: </a:t>
            </a:r>
            <a:r>
              <a:rPr sz="1800" b="1" spc="-5" dirty="0">
                <a:latin typeface="Arial"/>
                <a:cs typeface="Arial"/>
              </a:rPr>
              <a:t>Pre </a:t>
            </a:r>
            <a:r>
              <a:rPr sz="1800" b="1" dirty="0">
                <a:latin typeface="Arial"/>
                <a:cs typeface="Arial"/>
              </a:rPr>
              <a:t>paid post </a:t>
            </a:r>
            <a:r>
              <a:rPr sz="1800" b="1" spc="-5" dirty="0">
                <a:latin typeface="Arial"/>
                <a:cs typeface="Arial"/>
              </a:rPr>
              <a:t>cards </a:t>
            </a:r>
            <a:r>
              <a:rPr sz="1800" b="1" spc="5" dirty="0">
                <a:latin typeface="Arial"/>
                <a:cs typeface="Arial"/>
              </a:rPr>
              <a:t>with </a:t>
            </a:r>
            <a:r>
              <a:rPr sz="1800" b="1" dirty="0">
                <a:latin typeface="Arial"/>
                <a:cs typeface="Arial"/>
              </a:rPr>
              <a:t>printed </a:t>
            </a:r>
            <a:r>
              <a:rPr sz="1800" b="1" spc="-5" dirty="0">
                <a:latin typeface="Arial"/>
                <a:cs typeface="Arial"/>
              </a:rPr>
              <a:t>address</a:t>
            </a:r>
            <a:r>
              <a:rPr sz="1800" b="1" spc="-40" dirty="0">
                <a:latin typeface="Arial"/>
                <a:cs typeface="Arial"/>
              </a:rPr>
              <a:t> </a:t>
            </a:r>
            <a:r>
              <a:rPr sz="1800" b="1" dirty="0">
                <a:latin typeface="Arial"/>
                <a:cs typeface="Arial"/>
              </a:rPr>
              <a:t>of</a:t>
            </a:r>
            <a:endParaRPr sz="1800">
              <a:latin typeface="Arial"/>
              <a:cs typeface="Arial"/>
            </a:endParaRPr>
          </a:p>
          <a:p>
            <a:pPr marL="85090">
              <a:lnSpc>
                <a:spcPct val="100000"/>
              </a:lnSpc>
              <a:tabLst>
                <a:tab pos="1624965" algn="l"/>
              </a:tabLst>
            </a:pPr>
            <a:r>
              <a:rPr sz="1800" b="1" dirty="0">
                <a:latin typeface="Arial"/>
                <a:cs typeface="Arial"/>
              </a:rPr>
              <a:t>office</a:t>
            </a:r>
            <a:r>
              <a:rPr sz="1800" b="1" spc="-10" dirty="0">
                <a:latin typeface="Arial"/>
                <a:cs typeface="Arial"/>
              </a:rPr>
              <a:t> </a:t>
            </a:r>
            <a:r>
              <a:rPr sz="1800" b="1" dirty="0">
                <a:latin typeface="Arial"/>
                <a:cs typeface="Arial"/>
              </a:rPr>
              <a:t>of</a:t>
            </a:r>
            <a:r>
              <a:rPr sz="1800" b="1" spc="-5" dirty="0">
                <a:latin typeface="Arial"/>
                <a:cs typeface="Arial"/>
              </a:rPr>
              <a:t> </a:t>
            </a:r>
            <a:r>
              <a:rPr sz="1800" b="1" dirty="0">
                <a:latin typeface="Arial"/>
                <a:cs typeface="Arial"/>
              </a:rPr>
              <a:t>the	</a:t>
            </a:r>
            <a:r>
              <a:rPr sz="1800" b="1" spc="-15" dirty="0">
                <a:latin typeface="Arial"/>
                <a:cs typeface="Arial"/>
              </a:rPr>
              <a:t>AIR, </a:t>
            </a:r>
            <a:r>
              <a:rPr sz="1800" b="1" spc="-5" dirty="0">
                <a:latin typeface="Arial"/>
                <a:cs typeface="Arial"/>
              </a:rPr>
              <a:t>Each </a:t>
            </a:r>
            <a:r>
              <a:rPr sz="1800" b="1" spc="-15" dirty="0">
                <a:latin typeface="Arial"/>
                <a:cs typeface="Arial"/>
              </a:rPr>
              <a:t>ASHA </a:t>
            </a:r>
            <a:r>
              <a:rPr sz="1800" b="1" spc="10" dirty="0">
                <a:latin typeface="Arial"/>
                <a:cs typeface="Arial"/>
              </a:rPr>
              <a:t>will </a:t>
            </a:r>
            <a:r>
              <a:rPr sz="1800" b="1" dirty="0">
                <a:latin typeface="Arial"/>
                <a:cs typeface="Arial"/>
              </a:rPr>
              <a:t>be </a:t>
            </a:r>
            <a:r>
              <a:rPr sz="1800" b="1" spc="-10" dirty="0">
                <a:latin typeface="Arial"/>
                <a:cs typeface="Arial"/>
              </a:rPr>
              <a:t>given </a:t>
            </a:r>
            <a:r>
              <a:rPr sz="1800" b="1" spc="-5" dirty="0">
                <a:latin typeface="Arial"/>
                <a:cs typeface="Arial"/>
              </a:rPr>
              <a:t>12</a:t>
            </a:r>
            <a:r>
              <a:rPr sz="1800" b="1" spc="-50" dirty="0">
                <a:latin typeface="Arial"/>
                <a:cs typeface="Arial"/>
              </a:rPr>
              <a:t> </a:t>
            </a:r>
            <a:r>
              <a:rPr sz="1800" b="1" spc="-5" dirty="0">
                <a:latin typeface="Arial"/>
                <a:cs typeface="Arial"/>
              </a:rPr>
              <a:t>postcards.</a:t>
            </a:r>
            <a:endParaRPr sz="1800">
              <a:latin typeface="Arial"/>
              <a:cs typeface="Arial"/>
            </a:endParaRPr>
          </a:p>
        </p:txBody>
      </p:sp>
      <p:sp>
        <p:nvSpPr>
          <p:cNvPr id="11" name="object 11"/>
          <p:cNvSpPr/>
          <p:nvPr/>
        </p:nvSpPr>
        <p:spPr>
          <a:xfrm>
            <a:off x="457200" y="1447800"/>
            <a:ext cx="3886200" cy="2743200"/>
          </a:xfrm>
          <a:prstGeom prst="rect">
            <a:avLst/>
          </a:prstGeom>
          <a:blipFill>
            <a:blip r:embed="rId4" cstate="print"/>
            <a:stretch>
              <a:fillRect/>
            </a:stretch>
          </a:blipFill>
        </p:spPr>
        <p:txBody>
          <a:bodyPr wrap="square" lIns="0" tIns="0" rIns="0" bIns="0" rtlCol="0"/>
          <a:lstStyle/>
          <a:p>
            <a:endParaRPr/>
          </a:p>
        </p:txBody>
      </p:sp>
      <p:sp>
        <p:nvSpPr>
          <p:cNvPr id="17" name="object 17"/>
          <p:cNvSpPr txBox="1"/>
          <p:nvPr/>
        </p:nvSpPr>
        <p:spPr>
          <a:xfrm>
            <a:off x="8700769" y="6518055"/>
            <a:ext cx="221615" cy="19621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48</a:t>
            </a:fld>
            <a:endParaRPr sz="120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533400"/>
            <a:ext cx="9144000" cy="444352"/>
          </a:xfrm>
          <a:prstGeom prst="rect">
            <a:avLst/>
          </a:prstGeom>
        </p:spPr>
        <p:txBody>
          <a:bodyPr vert="horz" wrap="square" lIns="0" tIns="13335" rIns="0" bIns="0" rtlCol="0">
            <a:spAutoFit/>
          </a:bodyPr>
          <a:lstStyle/>
          <a:p>
            <a:pPr marL="12700" algn="ctr">
              <a:lnSpc>
                <a:spcPct val="100000"/>
              </a:lnSpc>
              <a:spcBef>
                <a:spcPts val="105"/>
              </a:spcBef>
            </a:pPr>
            <a:r>
              <a:rPr lang="en-US" sz="2800" dirty="0">
                <a:solidFill>
                  <a:schemeClr val="tx1"/>
                </a:solidFill>
              </a:rPr>
              <a:t>ANM MOBILE</a:t>
            </a:r>
          </a:p>
        </p:txBody>
      </p:sp>
      <p:sp>
        <p:nvSpPr>
          <p:cNvPr id="5" name="object 5"/>
          <p:cNvSpPr/>
          <p:nvPr/>
        </p:nvSpPr>
        <p:spPr>
          <a:xfrm>
            <a:off x="611123" y="3285744"/>
            <a:ext cx="7633716" cy="333908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09600" y="1262380"/>
            <a:ext cx="0" cy="2113915"/>
          </a:xfrm>
          <a:custGeom>
            <a:avLst/>
            <a:gdLst/>
            <a:ahLst/>
            <a:cxnLst/>
            <a:rect l="l" t="t" r="r" b="b"/>
            <a:pathLst>
              <a:path h="2113915">
                <a:moveTo>
                  <a:pt x="0" y="0"/>
                </a:moveTo>
                <a:lnTo>
                  <a:pt x="0" y="2113661"/>
                </a:lnTo>
              </a:path>
            </a:pathLst>
          </a:custGeom>
          <a:ln w="12700">
            <a:solidFill>
              <a:srgbClr val="FFFFFF"/>
            </a:solidFill>
          </a:ln>
        </p:spPr>
        <p:txBody>
          <a:bodyPr wrap="square" lIns="0" tIns="0" rIns="0" bIns="0" rtlCol="0"/>
          <a:lstStyle/>
          <a:p>
            <a:endParaRPr/>
          </a:p>
        </p:txBody>
      </p:sp>
      <p:sp>
        <p:nvSpPr>
          <p:cNvPr id="7" name="object 7"/>
          <p:cNvSpPr/>
          <p:nvPr/>
        </p:nvSpPr>
        <p:spPr>
          <a:xfrm>
            <a:off x="8244458" y="1262380"/>
            <a:ext cx="0" cy="2113915"/>
          </a:xfrm>
          <a:custGeom>
            <a:avLst/>
            <a:gdLst/>
            <a:ahLst/>
            <a:cxnLst/>
            <a:rect l="l" t="t" r="r" b="b"/>
            <a:pathLst>
              <a:path h="2113915">
                <a:moveTo>
                  <a:pt x="0" y="0"/>
                </a:moveTo>
                <a:lnTo>
                  <a:pt x="0" y="2113661"/>
                </a:lnTo>
              </a:path>
            </a:pathLst>
          </a:custGeom>
          <a:ln w="12700">
            <a:solidFill>
              <a:srgbClr val="FFFFFF"/>
            </a:solidFill>
          </a:ln>
        </p:spPr>
        <p:txBody>
          <a:bodyPr wrap="square" lIns="0" tIns="0" rIns="0" bIns="0" rtlCol="0"/>
          <a:lstStyle/>
          <a:p>
            <a:endParaRPr/>
          </a:p>
        </p:txBody>
      </p:sp>
      <p:sp>
        <p:nvSpPr>
          <p:cNvPr id="8" name="object 8"/>
          <p:cNvSpPr/>
          <p:nvPr/>
        </p:nvSpPr>
        <p:spPr>
          <a:xfrm>
            <a:off x="603250" y="1262380"/>
            <a:ext cx="7647940" cy="12700"/>
          </a:xfrm>
          <a:custGeom>
            <a:avLst/>
            <a:gdLst/>
            <a:ahLst/>
            <a:cxnLst/>
            <a:rect l="l" t="t" r="r" b="b"/>
            <a:pathLst>
              <a:path w="7647940" h="12700">
                <a:moveTo>
                  <a:pt x="0" y="12700"/>
                </a:moveTo>
                <a:lnTo>
                  <a:pt x="7647558" y="12700"/>
                </a:lnTo>
                <a:lnTo>
                  <a:pt x="7647558" y="0"/>
                </a:lnTo>
                <a:lnTo>
                  <a:pt x="0" y="0"/>
                </a:lnTo>
                <a:lnTo>
                  <a:pt x="0" y="12700"/>
                </a:lnTo>
                <a:close/>
              </a:path>
            </a:pathLst>
          </a:custGeom>
          <a:solidFill>
            <a:srgbClr val="FFFFFF"/>
          </a:solidFill>
        </p:spPr>
        <p:txBody>
          <a:bodyPr wrap="square" lIns="0" tIns="0" rIns="0" bIns="0" rtlCol="0"/>
          <a:lstStyle/>
          <a:p>
            <a:endParaRPr/>
          </a:p>
        </p:txBody>
      </p:sp>
      <p:sp>
        <p:nvSpPr>
          <p:cNvPr id="9" name="object 9"/>
          <p:cNvSpPr/>
          <p:nvPr/>
        </p:nvSpPr>
        <p:spPr>
          <a:xfrm>
            <a:off x="603250" y="3356990"/>
            <a:ext cx="7647940" cy="0"/>
          </a:xfrm>
          <a:custGeom>
            <a:avLst/>
            <a:gdLst/>
            <a:ahLst/>
            <a:cxnLst/>
            <a:rect l="l" t="t" r="r" b="b"/>
            <a:pathLst>
              <a:path w="7647940">
                <a:moveTo>
                  <a:pt x="0" y="0"/>
                </a:moveTo>
                <a:lnTo>
                  <a:pt x="7647558" y="0"/>
                </a:lnTo>
              </a:path>
            </a:pathLst>
          </a:custGeom>
          <a:ln w="38100">
            <a:solidFill>
              <a:srgbClr val="FFFFFF"/>
            </a:solidFill>
          </a:ln>
        </p:spPr>
        <p:txBody>
          <a:bodyPr wrap="square" lIns="0" tIns="0" rIns="0" bIns="0" rtlCol="0"/>
          <a:lstStyle/>
          <a:p>
            <a:endParaRPr/>
          </a:p>
        </p:txBody>
      </p:sp>
      <p:sp>
        <p:nvSpPr>
          <p:cNvPr id="10" name="object 10"/>
          <p:cNvSpPr txBox="1"/>
          <p:nvPr/>
        </p:nvSpPr>
        <p:spPr>
          <a:xfrm>
            <a:off x="615950" y="1275080"/>
            <a:ext cx="7622540" cy="2063114"/>
          </a:xfrm>
          <a:prstGeom prst="rect">
            <a:avLst/>
          </a:prstGeom>
          <a:solidFill>
            <a:srgbClr val="B58A80"/>
          </a:solidFill>
        </p:spPr>
        <p:txBody>
          <a:bodyPr vert="horz" wrap="square" lIns="0" tIns="32384" rIns="0" bIns="0" rtlCol="0">
            <a:spAutoFit/>
          </a:bodyPr>
          <a:lstStyle/>
          <a:p>
            <a:pPr marL="85090" marR="1289685">
              <a:lnSpc>
                <a:spcPct val="100000"/>
              </a:lnSpc>
              <a:spcBef>
                <a:spcPts val="254"/>
              </a:spcBef>
              <a:buSzPct val="95000"/>
              <a:buFont typeface="Arial"/>
              <a:buChar char="•"/>
              <a:tabLst>
                <a:tab pos="175260" algn="l"/>
              </a:tabLst>
            </a:pPr>
            <a:r>
              <a:rPr sz="2000" b="1" dirty="0">
                <a:latin typeface="Arial"/>
                <a:cs typeface="Arial"/>
              </a:rPr>
              <a:t>Can report any suspected cases to the PHC to</a:t>
            </a:r>
            <a:r>
              <a:rPr sz="2000" b="1" spc="-170" dirty="0">
                <a:latin typeface="Arial"/>
                <a:cs typeface="Arial"/>
              </a:rPr>
              <a:t> </a:t>
            </a:r>
            <a:r>
              <a:rPr sz="2000" b="1" dirty="0">
                <a:latin typeface="Arial"/>
                <a:cs typeface="Arial"/>
              </a:rPr>
              <a:t>take  </a:t>
            </a:r>
            <a:r>
              <a:rPr sz="2000" b="1" spc="-5" dirty="0">
                <a:latin typeface="Arial"/>
                <a:cs typeface="Arial"/>
              </a:rPr>
              <a:t>immediate </a:t>
            </a:r>
            <a:r>
              <a:rPr sz="2000" b="1" dirty="0">
                <a:latin typeface="Arial"/>
                <a:cs typeface="Arial"/>
              </a:rPr>
              <a:t>action before it results to</a:t>
            </a:r>
            <a:r>
              <a:rPr sz="2000" b="1" spc="-145" dirty="0">
                <a:latin typeface="Arial"/>
                <a:cs typeface="Arial"/>
              </a:rPr>
              <a:t> </a:t>
            </a:r>
            <a:r>
              <a:rPr sz="2000" b="1" dirty="0">
                <a:latin typeface="Arial"/>
                <a:cs typeface="Arial"/>
              </a:rPr>
              <a:t>outbreak.</a:t>
            </a:r>
            <a:endParaRPr sz="2000">
              <a:latin typeface="Arial"/>
              <a:cs typeface="Arial"/>
            </a:endParaRPr>
          </a:p>
          <a:p>
            <a:pPr>
              <a:lnSpc>
                <a:spcPct val="100000"/>
              </a:lnSpc>
              <a:spcBef>
                <a:spcPts val="45"/>
              </a:spcBef>
              <a:buFont typeface="Arial"/>
              <a:buChar char="•"/>
            </a:pPr>
            <a:endParaRPr sz="2050">
              <a:latin typeface="Times New Roman"/>
              <a:cs typeface="Times New Roman"/>
            </a:endParaRPr>
          </a:p>
          <a:p>
            <a:pPr marL="85090" marR="424180">
              <a:lnSpc>
                <a:spcPct val="100000"/>
              </a:lnSpc>
              <a:buSzPct val="95000"/>
              <a:buFont typeface="Arial"/>
              <a:buChar char="•"/>
              <a:tabLst>
                <a:tab pos="243840" algn="l"/>
              </a:tabLst>
            </a:pPr>
            <a:r>
              <a:rPr sz="2000" b="1" dirty="0">
                <a:latin typeface="Arial"/>
                <a:cs typeface="Arial"/>
              </a:rPr>
              <a:t>Can also facilitate for the referral transport so that</a:t>
            </a:r>
            <a:r>
              <a:rPr sz="2000" b="1" spc="-140" dirty="0">
                <a:latin typeface="Arial"/>
                <a:cs typeface="Arial"/>
              </a:rPr>
              <a:t> </a:t>
            </a:r>
            <a:r>
              <a:rPr sz="2000" b="1" dirty="0">
                <a:latin typeface="Arial"/>
                <a:cs typeface="Arial"/>
              </a:rPr>
              <a:t>people  can </a:t>
            </a:r>
            <a:r>
              <a:rPr sz="2000" b="1" spc="-5" dirty="0">
                <a:latin typeface="Arial"/>
                <a:cs typeface="Arial"/>
              </a:rPr>
              <a:t>avail </a:t>
            </a:r>
            <a:r>
              <a:rPr sz="2000" b="1" dirty="0">
                <a:latin typeface="Arial"/>
                <a:cs typeface="Arial"/>
              </a:rPr>
              <a:t>the facility as there are </a:t>
            </a:r>
            <a:r>
              <a:rPr sz="2000" b="1" spc="-5" dirty="0">
                <a:latin typeface="Arial"/>
                <a:cs typeface="Arial"/>
              </a:rPr>
              <a:t>villages </a:t>
            </a:r>
            <a:r>
              <a:rPr sz="2000" b="1" spc="5" dirty="0">
                <a:latin typeface="Arial"/>
                <a:cs typeface="Arial"/>
              </a:rPr>
              <a:t>where </a:t>
            </a:r>
            <a:r>
              <a:rPr sz="2000" b="1" dirty="0">
                <a:latin typeface="Arial"/>
                <a:cs typeface="Arial"/>
              </a:rPr>
              <a:t>public  transportation facility </a:t>
            </a:r>
            <a:r>
              <a:rPr sz="2000" b="1" spc="-5" dirty="0">
                <a:latin typeface="Arial"/>
                <a:cs typeface="Arial"/>
              </a:rPr>
              <a:t>is </a:t>
            </a:r>
            <a:r>
              <a:rPr sz="2000" b="1" dirty="0">
                <a:latin typeface="Arial"/>
                <a:cs typeface="Arial"/>
              </a:rPr>
              <a:t>not</a:t>
            </a:r>
            <a:r>
              <a:rPr sz="2000" b="1" spc="-114" dirty="0">
                <a:latin typeface="Arial"/>
                <a:cs typeface="Arial"/>
              </a:rPr>
              <a:t> </a:t>
            </a:r>
            <a:r>
              <a:rPr sz="2000" b="1" spc="-5" dirty="0">
                <a:latin typeface="Arial"/>
                <a:cs typeface="Arial"/>
              </a:rPr>
              <a:t>available.</a:t>
            </a:r>
            <a:endParaRPr sz="2000">
              <a:latin typeface="Arial"/>
              <a:cs typeface="Arial"/>
            </a:endParaRPr>
          </a:p>
        </p:txBody>
      </p:sp>
      <p:sp>
        <p:nvSpPr>
          <p:cNvPr id="11" name="object 11"/>
          <p:cNvSpPr txBox="1"/>
          <p:nvPr/>
        </p:nvSpPr>
        <p:spPr>
          <a:xfrm>
            <a:off x="8700769" y="6518055"/>
            <a:ext cx="221615" cy="19621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49</a:t>
            </a:fld>
            <a:endParaRPr sz="12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98219" y="1905000"/>
            <a:ext cx="6995159" cy="4064635"/>
          </a:xfrm>
          <a:custGeom>
            <a:avLst/>
            <a:gdLst/>
            <a:ahLst/>
            <a:cxnLst/>
            <a:rect l="l" t="t" r="r" b="b"/>
            <a:pathLst>
              <a:path w="6995159" h="4064635">
                <a:moveTo>
                  <a:pt x="4962906" y="0"/>
                </a:moveTo>
                <a:lnTo>
                  <a:pt x="4962906" y="1016126"/>
                </a:lnTo>
                <a:lnTo>
                  <a:pt x="0" y="1016126"/>
                </a:lnTo>
                <a:lnTo>
                  <a:pt x="0" y="3048381"/>
                </a:lnTo>
                <a:lnTo>
                  <a:pt x="4962906" y="3048381"/>
                </a:lnTo>
                <a:lnTo>
                  <a:pt x="4962906" y="4064508"/>
                </a:lnTo>
                <a:lnTo>
                  <a:pt x="6995159" y="2032254"/>
                </a:lnTo>
                <a:lnTo>
                  <a:pt x="4962906" y="0"/>
                </a:lnTo>
                <a:close/>
              </a:path>
            </a:pathLst>
          </a:custGeom>
          <a:solidFill>
            <a:schemeClr val="accent2">
              <a:lumMod val="40000"/>
              <a:lumOff val="60000"/>
            </a:schemeClr>
          </a:solidFill>
        </p:spPr>
        <p:txBody>
          <a:bodyPr wrap="square" lIns="0" tIns="0" rIns="0" bIns="0" rtlCol="0"/>
          <a:lstStyle/>
          <a:p>
            <a:endParaRPr/>
          </a:p>
        </p:txBody>
      </p:sp>
      <p:sp>
        <p:nvSpPr>
          <p:cNvPr id="4" name="object 4"/>
          <p:cNvSpPr/>
          <p:nvPr/>
        </p:nvSpPr>
        <p:spPr>
          <a:xfrm>
            <a:off x="381761" y="1981961"/>
            <a:ext cx="2595880" cy="3912235"/>
          </a:xfrm>
          <a:custGeom>
            <a:avLst/>
            <a:gdLst/>
            <a:ahLst/>
            <a:cxnLst/>
            <a:rect l="l" t="t" r="r" b="b"/>
            <a:pathLst>
              <a:path w="2595880" h="3912235">
                <a:moveTo>
                  <a:pt x="2162810" y="0"/>
                </a:moveTo>
                <a:lnTo>
                  <a:pt x="432574" y="0"/>
                </a:lnTo>
                <a:lnTo>
                  <a:pt x="385439" y="2538"/>
                </a:lnTo>
                <a:lnTo>
                  <a:pt x="339774" y="9977"/>
                </a:lnTo>
                <a:lnTo>
                  <a:pt x="295844" y="22053"/>
                </a:lnTo>
                <a:lnTo>
                  <a:pt x="253912" y="38502"/>
                </a:lnTo>
                <a:lnTo>
                  <a:pt x="214242" y="59059"/>
                </a:lnTo>
                <a:lnTo>
                  <a:pt x="177098" y="83462"/>
                </a:lnTo>
                <a:lnTo>
                  <a:pt x="142743" y="111446"/>
                </a:lnTo>
                <a:lnTo>
                  <a:pt x="111442" y="142746"/>
                </a:lnTo>
                <a:lnTo>
                  <a:pt x="83459" y="177100"/>
                </a:lnTo>
                <a:lnTo>
                  <a:pt x="59057" y="214244"/>
                </a:lnTo>
                <a:lnTo>
                  <a:pt x="38500" y="253912"/>
                </a:lnTo>
                <a:lnTo>
                  <a:pt x="22052" y="295842"/>
                </a:lnTo>
                <a:lnTo>
                  <a:pt x="9976" y="339770"/>
                </a:lnTo>
                <a:lnTo>
                  <a:pt x="2538" y="385431"/>
                </a:lnTo>
                <a:lnTo>
                  <a:pt x="0" y="432562"/>
                </a:lnTo>
                <a:lnTo>
                  <a:pt x="0" y="3479546"/>
                </a:lnTo>
                <a:lnTo>
                  <a:pt x="2538" y="3526678"/>
                </a:lnTo>
                <a:lnTo>
                  <a:pt x="9976" y="3572341"/>
                </a:lnTo>
                <a:lnTo>
                  <a:pt x="22052" y="3616269"/>
                </a:lnTo>
                <a:lnTo>
                  <a:pt x="38500" y="3658200"/>
                </a:lnTo>
                <a:lnTo>
                  <a:pt x="59057" y="3697869"/>
                </a:lnTo>
                <a:lnTo>
                  <a:pt x="83459" y="3735012"/>
                </a:lnTo>
                <a:lnTo>
                  <a:pt x="111442" y="3769366"/>
                </a:lnTo>
                <a:lnTo>
                  <a:pt x="142743" y="3800666"/>
                </a:lnTo>
                <a:lnTo>
                  <a:pt x="177098" y="3828649"/>
                </a:lnTo>
                <a:lnTo>
                  <a:pt x="214242" y="3853051"/>
                </a:lnTo>
                <a:lnTo>
                  <a:pt x="253912" y="3873607"/>
                </a:lnTo>
                <a:lnTo>
                  <a:pt x="295844" y="3890055"/>
                </a:lnTo>
                <a:lnTo>
                  <a:pt x="339774" y="3902131"/>
                </a:lnTo>
                <a:lnTo>
                  <a:pt x="385439" y="3909569"/>
                </a:lnTo>
                <a:lnTo>
                  <a:pt x="432574" y="3912107"/>
                </a:lnTo>
                <a:lnTo>
                  <a:pt x="2162810" y="3912107"/>
                </a:lnTo>
                <a:lnTo>
                  <a:pt x="2209940" y="3909569"/>
                </a:lnTo>
                <a:lnTo>
                  <a:pt x="2255601" y="3902131"/>
                </a:lnTo>
                <a:lnTo>
                  <a:pt x="2299529" y="3890055"/>
                </a:lnTo>
                <a:lnTo>
                  <a:pt x="2341459" y="3873607"/>
                </a:lnTo>
                <a:lnTo>
                  <a:pt x="2381127" y="3853051"/>
                </a:lnTo>
                <a:lnTo>
                  <a:pt x="2418271" y="3828649"/>
                </a:lnTo>
                <a:lnTo>
                  <a:pt x="2452625" y="3800666"/>
                </a:lnTo>
                <a:lnTo>
                  <a:pt x="2483925" y="3769366"/>
                </a:lnTo>
                <a:lnTo>
                  <a:pt x="2511909" y="3735012"/>
                </a:lnTo>
                <a:lnTo>
                  <a:pt x="2536312" y="3697869"/>
                </a:lnTo>
                <a:lnTo>
                  <a:pt x="2556869" y="3658200"/>
                </a:lnTo>
                <a:lnTo>
                  <a:pt x="2573318" y="3616269"/>
                </a:lnTo>
                <a:lnTo>
                  <a:pt x="2585394" y="3572341"/>
                </a:lnTo>
                <a:lnTo>
                  <a:pt x="2592833" y="3526678"/>
                </a:lnTo>
                <a:lnTo>
                  <a:pt x="2595372" y="3479546"/>
                </a:lnTo>
                <a:lnTo>
                  <a:pt x="2595372" y="432562"/>
                </a:lnTo>
                <a:lnTo>
                  <a:pt x="2592833" y="385431"/>
                </a:lnTo>
                <a:lnTo>
                  <a:pt x="2585394" y="339770"/>
                </a:lnTo>
                <a:lnTo>
                  <a:pt x="2573318" y="295842"/>
                </a:lnTo>
                <a:lnTo>
                  <a:pt x="2556869" y="253912"/>
                </a:lnTo>
                <a:lnTo>
                  <a:pt x="2536312" y="214244"/>
                </a:lnTo>
                <a:lnTo>
                  <a:pt x="2511909" y="177100"/>
                </a:lnTo>
                <a:lnTo>
                  <a:pt x="2483925" y="142746"/>
                </a:lnTo>
                <a:lnTo>
                  <a:pt x="2452625" y="111446"/>
                </a:lnTo>
                <a:lnTo>
                  <a:pt x="2418271" y="83462"/>
                </a:lnTo>
                <a:lnTo>
                  <a:pt x="2381127" y="59059"/>
                </a:lnTo>
                <a:lnTo>
                  <a:pt x="2341459" y="38502"/>
                </a:lnTo>
                <a:lnTo>
                  <a:pt x="2299529" y="22053"/>
                </a:lnTo>
                <a:lnTo>
                  <a:pt x="2255601" y="9977"/>
                </a:lnTo>
                <a:lnTo>
                  <a:pt x="2209940" y="2538"/>
                </a:lnTo>
                <a:lnTo>
                  <a:pt x="2162810" y="0"/>
                </a:lnTo>
                <a:close/>
              </a:path>
            </a:pathLst>
          </a:custGeom>
          <a:solidFill>
            <a:schemeClr val="accent2">
              <a:lumMod val="50000"/>
            </a:schemeClr>
          </a:solidFill>
        </p:spPr>
        <p:txBody>
          <a:bodyPr wrap="square" lIns="0" tIns="0" rIns="0" bIns="0" rtlCol="0"/>
          <a:lstStyle/>
          <a:p>
            <a:endParaRPr/>
          </a:p>
        </p:txBody>
      </p:sp>
      <p:sp>
        <p:nvSpPr>
          <p:cNvPr id="5" name="object 5"/>
          <p:cNvSpPr/>
          <p:nvPr/>
        </p:nvSpPr>
        <p:spPr>
          <a:xfrm>
            <a:off x="381761" y="1981961"/>
            <a:ext cx="2595880" cy="3912235"/>
          </a:xfrm>
          <a:custGeom>
            <a:avLst/>
            <a:gdLst/>
            <a:ahLst/>
            <a:cxnLst/>
            <a:rect l="l" t="t" r="r" b="b"/>
            <a:pathLst>
              <a:path w="2595880" h="3912235">
                <a:moveTo>
                  <a:pt x="0" y="432562"/>
                </a:moveTo>
                <a:lnTo>
                  <a:pt x="2538" y="385431"/>
                </a:lnTo>
                <a:lnTo>
                  <a:pt x="9976" y="339770"/>
                </a:lnTo>
                <a:lnTo>
                  <a:pt x="22052" y="295842"/>
                </a:lnTo>
                <a:lnTo>
                  <a:pt x="38500" y="253912"/>
                </a:lnTo>
                <a:lnTo>
                  <a:pt x="59057" y="214244"/>
                </a:lnTo>
                <a:lnTo>
                  <a:pt x="83459" y="177100"/>
                </a:lnTo>
                <a:lnTo>
                  <a:pt x="111442" y="142746"/>
                </a:lnTo>
                <a:lnTo>
                  <a:pt x="142743" y="111446"/>
                </a:lnTo>
                <a:lnTo>
                  <a:pt x="177098" y="83462"/>
                </a:lnTo>
                <a:lnTo>
                  <a:pt x="214242" y="59059"/>
                </a:lnTo>
                <a:lnTo>
                  <a:pt x="253912" y="38502"/>
                </a:lnTo>
                <a:lnTo>
                  <a:pt x="295844" y="22053"/>
                </a:lnTo>
                <a:lnTo>
                  <a:pt x="339774" y="9977"/>
                </a:lnTo>
                <a:lnTo>
                  <a:pt x="385439" y="2538"/>
                </a:lnTo>
                <a:lnTo>
                  <a:pt x="432574" y="0"/>
                </a:lnTo>
                <a:lnTo>
                  <a:pt x="2162810" y="0"/>
                </a:lnTo>
                <a:lnTo>
                  <a:pt x="2209940" y="2538"/>
                </a:lnTo>
                <a:lnTo>
                  <a:pt x="2255601" y="9977"/>
                </a:lnTo>
                <a:lnTo>
                  <a:pt x="2299529" y="22053"/>
                </a:lnTo>
                <a:lnTo>
                  <a:pt x="2341459" y="38502"/>
                </a:lnTo>
                <a:lnTo>
                  <a:pt x="2381127" y="59059"/>
                </a:lnTo>
                <a:lnTo>
                  <a:pt x="2418271" y="83462"/>
                </a:lnTo>
                <a:lnTo>
                  <a:pt x="2452625" y="111446"/>
                </a:lnTo>
                <a:lnTo>
                  <a:pt x="2483925" y="142746"/>
                </a:lnTo>
                <a:lnTo>
                  <a:pt x="2511909" y="177100"/>
                </a:lnTo>
                <a:lnTo>
                  <a:pt x="2536312" y="214244"/>
                </a:lnTo>
                <a:lnTo>
                  <a:pt x="2556869" y="253912"/>
                </a:lnTo>
                <a:lnTo>
                  <a:pt x="2573318" y="295842"/>
                </a:lnTo>
                <a:lnTo>
                  <a:pt x="2585394" y="339770"/>
                </a:lnTo>
                <a:lnTo>
                  <a:pt x="2592833" y="385431"/>
                </a:lnTo>
                <a:lnTo>
                  <a:pt x="2595372" y="432562"/>
                </a:lnTo>
                <a:lnTo>
                  <a:pt x="2595372" y="3479546"/>
                </a:lnTo>
                <a:lnTo>
                  <a:pt x="2592833" y="3526678"/>
                </a:lnTo>
                <a:lnTo>
                  <a:pt x="2585394" y="3572341"/>
                </a:lnTo>
                <a:lnTo>
                  <a:pt x="2573318" y="3616269"/>
                </a:lnTo>
                <a:lnTo>
                  <a:pt x="2556869" y="3658200"/>
                </a:lnTo>
                <a:lnTo>
                  <a:pt x="2536312" y="3697869"/>
                </a:lnTo>
                <a:lnTo>
                  <a:pt x="2511909" y="3735012"/>
                </a:lnTo>
                <a:lnTo>
                  <a:pt x="2483925" y="3769366"/>
                </a:lnTo>
                <a:lnTo>
                  <a:pt x="2452625" y="3800666"/>
                </a:lnTo>
                <a:lnTo>
                  <a:pt x="2418271" y="3828649"/>
                </a:lnTo>
                <a:lnTo>
                  <a:pt x="2381127" y="3853051"/>
                </a:lnTo>
                <a:lnTo>
                  <a:pt x="2341459" y="3873607"/>
                </a:lnTo>
                <a:lnTo>
                  <a:pt x="2299529" y="3890055"/>
                </a:lnTo>
                <a:lnTo>
                  <a:pt x="2255601" y="3902131"/>
                </a:lnTo>
                <a:lnTo>
                  <a:pt x="2209940" y="3909569"/>
                </a:lnTo>
                <a:lnTo>
                  <a:pt x="2162810" y="3912107"/>
                </a:lnTo>
                <a:lnTo>
                  <a:pt x="432574" y="3912107"/>
                </a:lnTo>
                <a:lnTo>
                  <a:pt x="385439" y="3909569"/>
                </a:lnTo>
                <a:lnTo>
                  <a:pt x="339774" y="3902131"/>
                </a:lnTo>
                <a:lnTo>
                  <a:pt x="295844" y="3890055"/>
                </a:lnTo>
                <a:lnTo>
                  <a:pt x="253912" y="3873607"/>
                </a:lnTo>
                <a:lnTo>
                  <a:pt x="214242" y="3853051"/>
                </a:lnTo>
                <a:lnTo>
                  <a:pt x="177098" y="3828649"/>
                </a:lnTo>
                <a:lnTo>
                  <a:pt x="142743" y="3800666"/>
                </a:lnTo>
                <a:lnTo>
                  <a:pt x="111442" y="3769366"/>
                </a:lnTo>
                <a:lnTo>
                  <a:pt x="83459" y="3735012"/>
                </a:lnTo>
                <a:lnTo>
                  <a:pt x="59057" y="3697869"/>
                </a:lnTo>
                <a:lnTo>
                  <a:pt x="38500" y="3658200"/>
                </a:lnTo>
                <a:lnTo>
                  <a:pt x="22052" y="3616269"/>
                </a:lnTo>
                <a:lnTo>
                  <a:pt x="9976" y="3572341"/>
                </a:lnTo>
                <a:lnTo>
                  <a:pt x="2538" y="3526678"/>
                </a:lnTo>
                <a:lnTo>
                  <a:pt x="0" y="3479546"/>
                </a:lnTo>
                <a:lnTo>
                  <a:pt x="0" y="432562"/>
                </a:lnTo>
                <a:close/>
              </a:path>
            </a:pathLst>
          </a:custGeom>
          <a:ln w="25908">
            <a:solidFill>
              <a:srgbClr val="FFFFFF"/>
            </a:solidFill>
          </a:ln>
        </p:spPr>
        <p:txBody>
          <a:bodyPr wrap="square" lIns="0" tIns="0" rIns="0" bIns="0" rtlCol="0"/>
          <a:lstStyle/>
          <a:p>
            <a:endParaRPr/>
          </a:p>
        </p:txBody>
      </p:sp>
      <p:sp>
        <p:nvSpPr>
          <p:cNvPr id="6" name="object 6"/>
          <p:cNvSpPr txBox="1"/>
          <p:nvPr/>
        </p:nvSpPr>
        <p:spPr>
          <a:xfrm>
            <a:off x="762000" y="2316374"/>
            <a:ext cx="1981199" cy="2682145"/>
          </a:xfrm>
          <a:prstGeom prst="rect">
            <a:avLst/>
          </a:prstGeom>
        </p:spPr>
        <p:txBody>
          <a:bodyPr vert="horz" wrap="square" lIns="0" tIns="95885" rIns="0" bIns="0" rtlCol="0">
            <a:spAutoFit/>
          </a:bodyPr>
          <a:lstStyle/>
          <a:p>
            <a:pPr marL="140335" indent="-128270" algn="ctr">
              <a:lnSpc>
                <a:spcPct val="100000"/>
              </a:lnSpc>
              <a:spcBef>
                <a:spcPts val="660"/>
              </a:spcBef>
            </a:pPr>
            <a:r>
              <a:rPr lang="en-US" sz="2400" spc="-5" dirty="0">
                <a:solidFill>
                  <a:schemeClr val="bg1"/>
                </a:solidFill>
                <a:cs typeface="Georgia"/>
              </a:rPr>
              <a:t>Assam</a:t>
            </a:r>
          </a:p>
          <a:p>
            <a:pPr marL="41275" marR="35560" indent="635" algn="ctr">
              <a:lnSpc>
                <a:spcPct val="119800"/>
              </a:lnSpc>
              <a:spcBef>
                <a:spcPts val="10"/>
              </a:spcBef>
            </a:pPr>
            <a:r>
              <a:rPr lang="en-US" sz="2400" spc="-5" dirty="0">
                <a:solidFill>
                  <a:schemeClr val="bg1"/>
                </a:solidFill>
                <a:cs typeface="Georgia"/>
              </a:rPr>
              <a:t>Bihar  </a:t>
            </a:r>
          </a:p>
          <a:p>
            <a:pPr marL="41275" marR="35560" indent="635" algn="ctr">
              <a:lnSpc>
                <a:spcPct val="119800"/>
              </a:lnSpc>
              <a:spcBef>
                <a:spcPts val="10"/>
              </a:spcBef>
            </a:pPr>
            <a:r>
              <a:rPr lang="en-US" sz="2400" spc="-5" dirty="0">
                <a:solidFill>
                  <a:schemeClr val="bg1"/>
                </a:solidFill>
                <a:cs typeface="Georgia"/>
              </a:rPr>
              <a:t>Orissa</a:t>
            </a:r>
          </a:p>
          <a:p>
            <a:pPr marL="41275" marR="35560" indent="635" algn="ctr">
              <a:lnSpc>
                <a:spcPct val="119800"/>
              </a:lnSpc>
              <a:spcBef>
                <a:spcPts val="10"/>
              </a:spcBef>
            </a:pPr>
            <a:r>
              <a:rPr lang="en-US" sz="2400" spc="-5" dirty="0">
                <a:solidFill>
                  <a:schemeClr val="bg1"/>
                </a:solidFill>
                <a:cs typeface="Georgia"/>
              </a:rPr>
              <a:t>UP</a:t>
            </a:r>
          </a:p>
          <a:p>
            <a:pPr marL="41275" marR="35560" indent="635" algn="ctr">
              <a:lnSpc>
                <a:spcPct val="119800"/>
              </a:lnSpc>
              <a:spcBef>
                <a:spcPts val="10"/>
              </a:spcBef>
            </a:pPr>
            <a:r>
              <a:rPr lang="en-US" sz="2400" spc="-5" dirty="0">
                <a:solidFill>
                  <a:schemeClr val="bg1"/>
                </a:solidFill>
                <a:cs typeface="Georgia"/>
              </a:rPr>
              <a:t>MP</a:t>
            </a:r>
          </a:p>
          <a:p>
            <a:pPr marL="41275" marR="35560" indent="635" algn="ctr">
              <a:lnSpc>
                <a:spcPct val="119800"/>
              </a:lnSpc>
              <a:spcBef>
                <a:spcPts val="10"/>
              </a:spcBef>
            </a:pPr>
            <a:r>
              <a:rPr lang="en-US" sz="2400" spc="-5" dirty="0">
                <a:solidFill>
                  <a:schemeClr val="bg1"/>
                </a:solidFill>
                <a:cs typeface="Georgia"/>
              </a:rPr>
              <a:t>AP</a:t>
            </a:r>
          </a:p>
        </p:txBody>
      </p:sp>
      <p:sp>
        <p:nvSpPr>
          <p:cNvPr id="7" name="object 7"/>
          <p:cNvSpPr/>
          <p:nvPr/>
        </p:nvSpPr>
        <p:spPr>
          <a:xfrm>
            <a:off x="3144773" y="1981961"/>
            <a:ext cx="2959735" cy="3912235"/>
          </a:xfrm>
          <a:custGeom>
            <a:avLst/>
            <a:gdLst/>
            <a:ahLst/>
            <a:cxnLst/>
            <a:rect l="l" t="t" r="r" b="b"/>
            <a:pathLst>
              <a:path w="2959735" h="3912235">
                <a:moveTo>
                  <a:pt x="2466340" y="0"/>
                </a:moveTo>
                <a:lnTo>
                  <a:pt x="493267" y="0"/>
                </a:lnTo>
                <a:lnTo>
                  <a:pt x="445764" y="2258"/>
                </a:lnTo>
                <a:lnTo>
                  <a:pt x="399538" y="8894"/>
                </a:lnTo>
                <a:lnTo>
                  <a:pt x="354795" y="19702"/>
                </a:lnTo>
                <a:lnTo>
                  <a:pt x="311744" y="34476"/>
                </a:lnTo>
                <a:lnTo>
                  <a:pt x="270590" y="53007"/>
                </a:lnTo>
                <a:lnTo>
                  <a:pt x="231540" y="75090"/>
                </a:lnTo>
                <a:lnTo>
                  <a:pt x="194801" y="100517"/>
                </a:lnTo>
                <a:lnTo>
                  <a:pt x="160580" y="129083"/>
                </a:lnTo>
                <a:lnTo>
                  <a:pt x="129083" y="160580"/>
                </a:lnTo>
                <a:lnTo>
                  <a:pt x="100517" y="194801"/>
                </a:lnTo>
                <a:lnTo>
                  <a:pt x="75090" y="231540"/>
                </a:lnTo>
                <a:lnTo>
                  <a:pt x="53007" y="270590"/>
                </a:lnTo>
                <a:lnTo>
                  <a:pt x="34476" y="311744"/>
                </a:lnTo>
                <a:lnTo>
                  <a:pt x="19702" y="354795"/>
                </a:lnTo>
                <a:lnTo>
                  <a:pt x="8894" y="399538"/>
                </a:lnTo>
                <a:lnTo>
                  <a:pt x="2258" y="445764"/>
                </a:lnTo>
                <a:lnTo>
                  <a:pt x="0" y="493267"/>
                </a:lnTo>
                <a:lnTo>
                  <a:pt x="0" y="3418840"/>
                </a:lnTo>
                <a:lnTo>
                  <a:pt x="2258" y="3466343"/>
                </a:lnTo>
                <a:lnTo>
                  <a:pt x="8894" y="3512569"/>
                </a:lnTo>
                <a:lnTo>
                  <a:pt x="19702" y="3557312"/>
                </a:lnTo>
                <a:lnTo>
                  <a:pt x="34476" y="3600363"/>
                </a:lnTo>
                <a:lnTo>
                  <a:pt x="53007" y="3641517"/>
                </a:lnTo>
                <a:lnTo>
                  <a:pt x="75090" y="3680567"/>
                </a:lnTo>
                <a:lnTo>
                  <a:pt x="100517" y="3717306"/>
                </a:lnTo>
                <a:lnTo>
                  <a:pt x="129083" y="3751527"/>
                </a:lnTo>
                <a:lnTo>
                  <a:pt x="160580" y="3783024"/>
                </a:lnTo>
                <a:lnTo>
                  <a:pt x="194801" y="3811590"/>
                </a:lnTo>
                <a:lnTo>
                  <a:pt x="231540" y="3837017"/>
                </a:lnTo>
                <a:lnTo>
                  <a:pt x="270590" y="3859100"/>
                </a:lnTo>
                <a:lnTo>
                  <a:pt x="311744" y="3877631"/>
                </a:lnTo>
                <a:lnTo>
                  <a:pt x="354795" y="3892405"/>
                </a:lnTo>
                <a:lnTo>
                  <a:pt x="399538" y="3903213"/>
                </a:lnTo>
                <a:lnTo>
                  <a:pt x="445764" y="3909849"/>
                </a:lnTo>
                <a:lnTo>
                  <a:pt x="493267" y="3912107"/>
                </a:lnTo>
                <a:lnTo>
                  <a:pt x="2466340" y="3912107"/>
                </a:lnTo>
                <a:lnTo>
                  <a:pt x="2513843" y="3909849"/>
                </a:lnTo>
                <a:lnTo>
                  <a:pt x="2560069" y="3903213"/>
                </a:lnTo>
                <a:lnTo>
                  <a:pt x="2604812" y="3892405"/>
                </a:lnTo>
                <a:lnTo>
                  <a:pt x="2647863" y="3877631"/>
                </a:lnTo>
                <a:lnTo>
                  <a:pt x="2689017" y="3859100"/>
                </a:lnTo>
                <a:lnTo>
                  <a:pt x="2728067" y="3837017"/>
                </a:lnTo>
                <a:lnTo>
                  <a:pt x="2764806" y="3811590"/>
                </a:lnTo>
                <a:lnTo>
                  <a:pt x="2799027" y="3783024"/>
                </a:lnTo>
                <a:lnTo>
                  <a:pt x="2830524" y="3751527"/>
                </a:lnTo>
                <a:lnTo>
                  <a:pt x="2859090" y="3717306"/>
                </a:lnTo>
                <a:lnTo>
                  <a:pt x="2884517" y="3680567"/>
                </a:lnTo>
                <a:lnTo>
                  <a:pt x="2906600" y="3641517"/>
                </a:lnTo>
                <a:lnTo>
                  <a:pt x="2925131" y="3600363"/>
                </a:lnTo>
                <a:lnTo>
                  <a:pt x="2939905" y="3557312"/>
                </a:lnTo>
                <a:lnTo>
                  <a:pt x="2950713" y="3512569"/>
                </a:lnTo>
                <a:lnTo>
                  <a:pt x="2957349" y="3466343"/>
                </a:lnTo>
                <a:lnTo>
                  <a:pt x="2959608" y="3418840"/>
                </a:lnTo>
                <a:lnTo>
                  <a:pt x="2959608" y="493267"/>
                </a:lnTo>
                <a:lnTo>
                  <a:pt x="2957349" y="445764"/>
                </a:lnTo>
                <a:lnTo>
                  <a:pt x="2950713" y="399538"/>
                </a:lnTo>
                <a:lnTo>
                  <a:pt x="2939905" y="354795"/>
                </a:lnTo>
                <a:lnTo>
                  <a:pt x="2925131" y="311744"/>
                </a:lnTo>
                <a:lnTo>
                  <a:pt x="2906600" y="270590"/>
                </a:lnTo>
                <a:lnTo>
                  <a:pt x="2884517" y="231540"/>
                </a:lnTo>
                <a:lnTo>
                  <a:pt x="2859090" y="194801"/>
                </a:lnTo>
                <a:lnTo>
                  <a:pt x="2830524" y="160580"/>
                </a:lnTo>
                <a:lnTo>
                  <a:pt x="2799027" y="129083"/>
                </a:lnTo>
                <a:lnTo>
                  <a:pt x="2764806" y="100517"/>
                </a:lnTo>
                <a:lnTo>
                  <a:pt x="2728067" y="75090"/>
                </a:lnTo>
                <a:lnTo>
                  <a:pt x="2689017" y="53007"/>
                </a:lnTo>
                <a:lnTo>
                  <a:pt x="2647863" y="34476"/>
                </a:lnTo>
                <a:lnTo>
                  <a:pt x="2604812" y="19702"/>
                </a:lnTo>
                <a:lnTo>
                  <a:pt x="2560069" y="8894"/>
                </a:lnTo>
                <a:lnTo>
                  <a:pt x="2513843" y="2258"/>
                </a:lnTo>
                <a:lnTo>
                  <a:pt x="2466340" y="0"/>
                </a:lnTo>
                <a:close/>
              </a:path>
            </a:pathLst>
          </a:custGeom>
          <a:solidFill>
            <a:schemeClr val="accent2">
              <a:lumMod val="75000"/>
            </a:schemeClr>
          </a:solidFill>
        </p:spPr>
        <p:txBody>
          <a:bodyPr wrap="square" lIns="0" tIns="0" rIns="0" bIns="0" rtlCol="0"/>
          <a:lstStyle/>
          <a:p>
            <a:endParaRPr/>
          </a:p>
        </p:txBody>
      </p:sp>
      <p:sp>
        <p:nvSpPr>
          <p:cNvPr id="8" name="object 8"/>
          <p:cNvSpPr/>
          <p:nvPr/>
        </p:nvSpPr>
        <p:spPr>
          <a:xfrm>
            <a:off x="3144773" y="1981961"/>
            <a:ext cx="2959735" cy="3912235"/>
          </a:xfrm>
          <a:custGeom>
            <a:avLst/>
            <a:gdLst/>
            <a:ahLst/>
            <a:cxnLst/>
            <a:rect l="l" t="t" r="r" b="b"/>
            <a:pathLst>
              <a:path w="2959735" h="3912235">
                <a:moveTo>
                  <a:pt x="0" y="493267"/>
                </a:moveTo>
                <a:lnTo>
                  <a:pt x="2258" y="445764"/>
                </a:lnTo>
                <a:lnTo>
                  <a:pt x="8894" y="399538"/>
                </a:lnTo>
                <a:lnTo>
                  <a:pt x="19702" y="354795"/>
                </a:lnTo>
                <a:lnTo>
                  <a:pt x="34476" y="311744"/>
                </a:lnTo>
                <a:lnTo>
                  <a:pt x="53007" y="270590"/>
                </a:lnTo>
                <a:lnTo>
                  <a:pt x="75090" y="231540"/>
                </a:lnTo>
                <a:lnTo>
                  <a:pt x="100517" y="194801"/>
                </a:lnTo>
                <a:lnTo>
                  <a:pt x="129083" y="160580"/>
                </a:lnTo>
                <a:lnTo>
                  <a:pt x="160580" y="129083"/>
                </a:lnTo>
                <a:lnTo>
                  <a:pt x="194801" y="100517"/>
                </a:lnTo>
                <a:lnTo>
                  <a:pt x="231540" y="75090"/>
                </a:lnTo>
                <a:lnTo>
                  <a:pt x="270590" y="53007"/>
                </a:lnTo>
                <a:lnTo>
                  <a:pt x="311744" y="34476"/>
                </a:lnTo>
                <a:lnTo>
                  <a:pt x="354795" y="19702"/>
                </a:lnTo>
                <a:lnTo>
                  <a:pt x="399538" y="8894"/>
                </a:lnTo>
                <a:lnTo>
                  <a:pt x="445764" y="2258"/>
                </a:lnTo>
                <a:lnTo>
                  <a:pt x="493267" y="0"/>
                </a:lnTo>
                <a:lnTo>
                  <a:pt x="2466340" y="0"/>
                </a:lnTo>
                <a:lnTo>
                  <a:pt x="2513843" y="2258"/>
                </a:lnTo>
                <a:lnTo>
                  <a:pt x="2560069" y="8894"/>
                </a:lnTo>
                <a:lnTo>
                  <a:pt x="2604812" y="19702"/>
                </a:lnTo>
                <a:lnTo>
                  <a:pt x="2647863" y="34476"/>
                </a:lnTo>
                <a:lnTo>
                  <a:pt x="2689017" y="53007"/>
                </a:lnTo>
                <a:lnTo>
                  <a:pt x="2728067" y="75090"/>
                </a:lnTo>
                <a:lnTo>
                  <a:pt x="2764806" y="100517"/>
                </a:lnTo>
                <a:lnTo>
                  <a:pt x="2799027" y="129083"/>
                </a:lnTo>
                <a:lnTo>
                  <a:pt x="2830524" y="160580"/>
                </a:lnTo>
                <a:lnTo>
                  <a:pt x="2859090" y="194801"/>
                </a:lnTo>
                <a:lnTo>
                  <a:pt x="2884517" y="231540"/>
                </a:lnTo>
                <a:lnTo>
                  <a:pt x="2906600" y="270590"/>
                </a:lnTo>
                <a:lnTo>
                  <a:pt x="2925131" y="311744"/>
                </a:lnTo>
                <a:lnTo>
                  <a:pt x="2939905" y="354795"/>
                </a:lnTo>
                <a:lnTo>
                  <a:pt x="2950713" y="399538"/>
                </a:lnTo>
                <a:lnTo>
                  <a:pt x="2957349" y="445764"/>
                </a:lnTo>
                <a:lnTo>
                  <a:pt x="2959608" y="493267"/>
                </a:lnTo>
                <a:lnTo>
                  <a:pt x="2959608" y="3418840"/>
                </a:lnTo>
                <a:lnTo>
                  <a:pt x="2957349" y="3466343"/>
                </a:lnTo>
                <a:lnTo>
                  <a:pt x="2950713" y="3512569"/>
                </a:lnTo>
                <a:lnTo>
                  <a:pt x="2939905" y="3557312"/>
                </a:lnTo>
                <a:lnTo>
                  <a:pt x="2925131" y="3600363"/>
                </a:lnTo>
                <a:lnTo>
                  <a:pt x="2906600" y="3641517"/>
                </a:lnTo>
                <a:lnTo>
                  <a:pt x="2884517" y="3680567"/>
                </a:lnTo>
                <a:lnTo>
                  <a:pt x="2859090" y="3717306"/>
                </a:lnTo>
                <a:lnTo>
                  <a:pt x="2830524" y="3751527"/>
                </a:lnTo>
                <a:lnTo>
                  <a:pt x="2799027" y="3783024"/>
                </a:lnTo>
                <a:lnTo>
                  <a:pt x="2764806" y="3811590"/>
                </a:lnTo>
                <a:lnTo>
                  <a:pt x="2728067" y="3837017"/>
                </a:lnTo>
                <a:lnTo>
                  <a:pt x="2689017" y="3859100"/>
                </a:lnTo>
                <a:lnTo>
                  <a:pt x="2647863" y="3877631"/>
                </a:lnTo>
                <a:lnTo>
                  <a:pt x="2604812" y="3892405"/>
                </a:lnTo>
                <a:lnTo>
                  <a:pt x="2560069" y="3903213"/>
                </a:lnTo>
                <a:lnTo>
                  <a:pt x="2513843" y="3909849"/>
                </a:lnTo>
                <a:lnTo>
                  <a:pt x="2466340" y="3912107"/>
                </a:lnTo>
                <a:lnTo>
                  <a:pt x="493267" y="3912107"/>
                </a:lnTo>
                <a:lnTo>
                  <a:pt x="445764" y="3909849"/>
                </a:lnTo>
                <a:lnTo>
                  <a:pt x="399538" y="3903213"/>
                </a:lnTo>
                <a:lnTo>
                  <a:pt x="354795" y="3892405"/>
                </a:lnTo>
                <a:lnTo>
                  <a:pt x="311744" y="3877631"/>
                </a:lnTo>
                <a:lnTo>
                  <a:pt x="270590" y="3859100"/>
                </a:lnTo>
                <a:lnTo>
                  <a:pt x="231540" y="3837017"/>
                </a:lnTo>
                <a:lnTo>
                  <a:pt x="194801" y="3811590"/>
                </a:lnTo>
                <a:lnTo>
                  <a:pt x="160580" y="3783024"/>
                </a:lnTo>
                <a:lnTo>
                  <a:pt x="129083" y="3751527"/>
                </a:lnTo>
                <a:lnTo>
                  <a:pt x="100517" y="3717306"/>
                </a:lnTo>
                <a:lnTo>
                  <a:pt x="75090" y="3680567"/>
                </a:lnTo>
                <a:lnTo>
                  <a:pt x="53007" y="3641517"/>
                </a:lnTo>
                <a:lnTo>
                  <a:pt x="34476" y="3600363"/>
                </a:lnTo>
                <a:lnTo>
                  <a:pt x="19702" y="3557312"/>
                </a:lnTo>
                <a:lnTo>
                  <a:pt x="8894" y="3512569"/>
                </a:lnTo>
                <a:lnTo>
                  <a:pt x="2258" y="3466343"/>
                </a:lnTo>
                <a:lnTo>
                  <a:pt x="0" y="3418840"/>
                </a:lnTo>
                <a:lnTo>
                  <a:pt x="0" y="493267"/>
                </a:lnTo>
                <a:close/>
              </a:path>
            </a:pathLst>
          </a:custGeom>
          <a:ln w="25908">
            <a:solidFill>
              <a:srgbClr val="FFFFFF"/>
            </a:solidFill>
          </a:ln>
        </p:spPr>
        <p:txBody>
          <a:bodyPr wrap="square" lIns="0" tIns="0" rIns="0" bIns="0" rtlCol="0"/>
          <a:lstStyle/>
          <a:p>
            <a:endParaRPr/>
          </a:p>
        </p:txBody>
      </p:sp>
      <p:sp>
        <p:nvSpPr>
          <p:cNvPr id="9" name="object 9"/>
          <p:cNvSpPr txBox="1"/>
          <p:nvPr/>
        </p:nvSpPr>
        <p:spPr>
          <a:xfrm>
            <a:off x="3657600" y="2438400"/>
            <a:ext cx="1882648" cy="2653665"/>
          </a:xfrm>
          <a:prstGeom prst="rect">
            <a:avLst/>
          </a:prstGeom>
        </p:spPr>
        <p:txBody>
          <a:bodyPr vert="horz" wrap="square" lIns="0" tIns="11430" rIns="0" bIns="0" rtlCol="0">
            <a:spAutoFit/>
          </a:bodyPr>
          <a:lstStyle/>
          <a:p>
            <a:pPr marL="12065" marR="5080" indent="-635" algn="ctr">
              <a:lnSpc>
                <a:spcPct val="119800"/>
              </a:lnSpc>
              <a:spcBef>
                <a:spcPts val="90"/>
              </a:spcBef>
            </a:pPr>
            <a:r>
              <a:rPr lang="en-US" sz="2400" spc="-5" dirty="0">
                <a:solidFill>
                  <a:schemeClr val="bg1"/>
                </a:solidFill>
                <a:cs typeface="Georgia"/>
              </a:rPr>
              <a:t>Rajasthan  Uttaranchal  Mizoram  Manipur  Meghalaya  </a:t>
            </a:r>
            <a:r>
              <a:rPr lang="en-US" sz="2400" spc="-5" dirty="0" err="1">
                <a:solidFill>
                  <a:schemeClr val="bg1"/>
                </a:solidFill>
                <a:cs typeface="Georgia"/>
              </a:rPr>
              <a:t>Chattisgarh</a:t>
            </a:r>
            <a:endParaRPr lang="en-US" sz="2400" spc="-5" dirty="0">
              <a:solidFill>
                <a:schemeClr val="bg1"/>
              </a:solidFill>
              <a:cs typeface="Georgia"/>
            </a:endParaRPr>
          </a:p>
        </p:txBody>
      </p:sp>
      <p:sp>
        <p:nvSpPr>
          <p:cNvPr id="10" name="object 10"/>
          <p:cNvSpPr/>
          <p:nvPr/>
        </p:nvSpPr>
        <p:spPr>
          <a:xfrm>
            <a:off x="6272021" y="1981961"/>
            <a:ext cx="2339340" cy="3912235"/>
          </a:xfrm>
          <a:custGeom>
            <a:avLst/>
            <a:gdLst/>
            <a:ahLst/>
            <a:cxnLst/>
            <a:rect l="l" t="t" r="r" b="b"/>
            <a:pathLst>
              <a:path w="2339340" h="3912235">
                <a:moveTo>
                  <a:pt x="1949450" y="0"/>
                </a:moveTo>
                <a:lnTo>
                  <a:pt x="389889" y="0"/>
                </a:lnTo>
                <a:lnTo>
                  <a:pt x="340995" y="3038"/>
                </a:lnTo>
                <a:lnTo>
                  <a:pt x="293910" y="11911"/>
                </a:lnTo>
                <a:lnTo>
                  <a:pt x="248999" y="26252"/>
                </a:lnTo>
                <a:lnTo>
                  <a:pt x="206629" y="45694"/>
                </a:lnTo>
                <a:lnTo>
                  <a:pt x="167165" y="69873"/>
                </a:lnTo>
                <a:lnTo>
                  <a:pt x="130974" y="98421"/>
                </a:lnTo>
                <a:lnTo>
                  <a:pt x="98421" y="130974"/>
                </a:lnTo>
                <a:lnTo>
                  <a:pt x="69873" y="167165"/>
                </a:lnTo>
                <a:lnTo>
                  <a:pt x="45694" y="206629"/>
                </a:lnTo>
                <a:lnTo>
                  <a:pt x="26252" y="248999"/>
                </a:lnTo>
                <a:lnTo>
                  <a:pt x="11911" y="293910"/>
                </a:lnTo>
                <a:lnTo>
                  <a:pt x="3038" y="340995"/>
                </a:lnTo>
                <a:lnTo>
                  <a:pt x="0" y="389889"/>
                </a:lnTo>
                <a:lnTo>
                  <a:pt x="0" y="3522218"/>
                </a:lnTo>
                <a:lnTo>
                  <a:pt x="3038" y="3571124"/>
                </a:lnTo>
                <a:lnTo>
                  <a:pt x="11911" y="3618218"/>
                </a:lnTo>
                <a:lnTo>
                  <a:pt x="26252" y="3663134"/>
                </a:lnTo>
                <a:lnTo>
                  <a:pt x="45694" y="3705506"/>
                </a:lnTo>
                <a:lnTo>
                  <a:pt x="69873" y="3744969"/>
                </a:lnTo>
                <a:lnTo>
                  <a:pt x="98421" y="3781158"/>
                </a:lnTo>
                <a:lnTo>
                  <a:pt x="130974" y="3813708"/>
                </a:lnTo>
                <a:lnTo>
                  <a:pt x="167165" y="3842252"/>
                </a:lnTo>
                <a:lnTo>
                  <a:pt x="206629" y="3866425"/>
                </a:lnTo>
                <a:lnTo>
                  <a:pt x="248999" y="3885863"/>
                </a:lnTo>
                <a:lnTo>
                  <a:pt x="293910" y="3900200"/>
                </a:lnTo>
                <a:lnTo>
                  <a:pt x="340995" y="3909070"/>
                </a:lnTo>
                <a:lnTo>
                  <a:pt x="389889" y="3912107"/>
                </a:lnTo>
                <a:lnTo>
                  <a:pt x="1949450" y="3912107"/>
                </a:lnTo>
                <a:lnTo>
                  <a:pt x="1998344" y="3909070"/>
                </a:lnTo>
                <a:lnTo>
                  <a:pt x="2045429" y="3900200"/>
                </a:lnTo>
                <a:lnTo>
                  <a:pt x="2090340" y="3885863"/>
                </a:lnTo>
                <a:lnTo>
                  <a:pt x="2132710" y="3866425"/>
                </a:lnTo>
                <a:lnTo>
                  <a:pt x="2172174" y="3842252"/>
                </a:lnTo>
                <a:lnTo>
                  <a:pt x="2208365" y="3813708"/>
                </a:lnTo>
                <a:lnTo>
                  <a:pt x="2240918" y="3781158"/>
                </a:lnTo>
                <a:lnTo>
                  <a:pt x="2269466" y="3744969"/>
                </a:lnTo>
                <a:lnTo>
                  <a:pt x="2293645" y="3705506"/>
                </a:lnTo>
                <a:lnTo>
                  <a:pt x="2313087" y="3663134"/>
                </a:lnTo>
                <a:lnTo>
                  <a:pt x="2327428" y="3618218"/>
                </a:lnTo>
                <a:lnTo>
                  <a:pt x="2336301" y="3571124"/>
                </a:lnTo>
                <a:lnTo>
                  <a:pt x="2339339" y="3522218"/>
                </a:lnTo>
                <a:lnTo>
                  <a:pt x="2339339" y="389889"/>
                </a:lnTo>
                <a:lnTo>
                  <a:pt x="2336301" y="340995"/>
                </a:lnTo>
                <a:lnTo>
                  <a:pt x="2327428" y="293910"/>
                </a:lnTo>
                <a:lnTo>
                  <a:pt x="2313087" y="248999"/>
                </a:lnTo>
                <a:lnTo>
                  <a:pt x="2293645" y="206629"/>
                </a:lnTo>
                <a:lnTo>
                  <a:pt x="2269466" y="167165"/>
                </a:lnTo>
                <a:lnTo>
                  <a:pt x="2240918" y="130974"/>
                </a:lnTo>
                <a:lnTo>
                  <a:pt x="2208365" y="98421"/>
                </a:lnTo>
                <a:lnTo>
                  <a:pt x="2172174" y="69873"/>
                </a:lnTo>
                <a:lnTo>
                  <a:pt x="2132710" y="45694"/>
                </a:lnTo>
                <a:lnTo>
                  <a:pt x="2090340" y="26252"/>
                </a:lnTo>
                <a:lnTo>
                  <a:pt x="2045429" y="11911"/>
                </a:lnTo>
                <a:lnTo>
                  <a:pt x="1998344" y="3038"/>
                </a:lnTo>
                <a:lnTo>
                  <a:pt x="1949450" y="0"/>
                </a:lnTo>
                <a:close/>
              </a:path>
            </a:pathLst>
          </a:custGeom>
          <a:solidFill>
            <a:schemeClr val="accent2">
              <a:lumMod val="60000"/>
              <a:lumOff val="40000"/>
            </a:schemeClr>
          </a:solidFill>
        </p:spPr>
        <p:txBody>
          <a:bodyPr wrap="square" lIns="0" tIns="0" rIns="0" bIns="0" rtlCol="0"/>
          <a:lstStyle/>
          <a:p>
            <a:endParaRPr/>
          </a:p>
        </p:txBody>
      </p:sp>
      <p:sp>
        <p:nvSpPr>
          <p:cNvPr id="11" name="object 11"/>
          <p:cNvSpPr/>
          <p:nvPr/>
        </p:nvSpPr>
        <p:spPr>
          <a:xfrm>
            <a:off x="6272021" y="1981961"/>
            <a:ext cx="2339340" cy="3912235"/>
          </a:xfrm>
          <a:custGeom>
            <a:avLst/>
            <a:gdLst/>
            <a:ahLst/>
            <a:cxnLst/>
            <a:rect l="l" t="t" r="r" b="b"/>
            <a:pathLst>
              <a:path w="2339340" h="3912235">
                <a:moveTo>
                  <a:pt x="0" y="389889"/>
                </a:moveTo>
                <a:lnTo>
                  <a:pt x="3038" y="340995"/>
                </a:lnTo>
                <a:lnTo>
                  <a:pt x="11911" y="293910"/>
                </a:lnTo>
                <a:lnTo>
                  <a:pt x="26252" y="248999"/>
                </a:lnTo>
                <a:lnTo>
                  <a:pt x="45694" y="206629"/>
                </a:lnTo>
                <a:lnTo>
                  <a:pt x="69873" y="167165"/>
                </a:lnTo>
                <a:lnTo>
                  <a:pt x="98421" y="130974"/>
                </a:lnTo>
                <a:lnTo>
                  <a:pt x="130974" y="98421"/>
                </a:lnTo>
                <a:lnTo>
                  <a:pt x="167165" y="69873"/>
                </a:lnTo>
                <a:lnTo>
                  <a:pt x="206629" y="45694"/>
                </a:lnTo>
                <a:lnTo>
                  <a:pt x="248999" y="26252"/>
                </a:lnTo>
                <a:lnTo>
                  <a:pt x="293910" y="11911"/>
                </a:lnTo>
                <a:lnTo>
                  <a:pt x="340995" y="3038"/>
                </a:lnTo>
                <a:lnTo>
                  <a:pt x="389889" y="0"/>
                </a:lnTo>
                <a:lnTo>
                  <a:pt x="1949450" y="0"/>
                </a:lnTo>
                <a:lnTo>
                  <a:pt x="1998344" y="3038"/>
                </a:lnTo>
                <a:lnTo>
                  <a:pt x="2045429" y="11911"/>
                </a:lnTo>
                <a:lnTo>
                  <a:pt x="2090340" y="26252"/>
                </a:lnTo>
                <a:lnTo>
                  <a:pt x="2132710" y="45694"/>
                </a:lnTo>
                <a:lnTo>
                  <a:pt x="2172174" y="69873"/>
                </a:lnTo>
                <a:lnTo>
                  <a:pt x="2208365" y="98421"/>
                </a:lnTo>
                <a:lnTo>
                  <a:pt x="2240918" y="130974"/>
                </a:lnTo>
                <a:lnTo>
                  <a:pt x="2269466" y="167165"/>
                </a:lnTo>
                <a:lnTo>
                  <a:pt x="2293645" y="206629"/>
                </a:lnTo>
                <a:lnTo>
                  <a:pt x="2313087" y="248999"/>
                </a:lnTo>
                <a:lnTo>
                  <a:pt x="2327428" y="293910"/>
                </a:lnTo>
                <a:lnTo>
                  <a:pt x="2336301" y="340995"/>
                </a:lnTo>
                <a:lnTo>
                  <a:pt x="2339339" y="389889"/>
                </a:lnTo>
                <a:lnTo>
                  <a:pt x="2339339" y="3522218"/>
                </a:lnTo>
                <a:lnTo>
                  <a:pt x="2336301" y="3571124"/>
                </a:lnTo>
                <a:lnTo>
                  <a:pt x="2327428" y="3618218"/>
                </a:lnTo>
                <a:lnTo>
                  <a:pt x="2313087" y="3663134"/>
                </a:lnTo>
                <a:lnTo>
                  <a:pt x="2293645" y="3705506"/>
                </a:lnTo>
                <a:lnTo>
                  <a:pt x="2269466" y="3744969"/>
                </a:lnTo>
                <a:lnTo>
                  <a:pt x="2240918" y="3781158"/>
                </a:lnTo>
                <a:lnTo>
                  <a:pt x="2208365" y="3813708"/>
                </a:lnTo>
                <a:lnTo>
                  <a:pt x="2172174" y="3842252"/>
                </a:lnTo>
                <a:lnTo>
                  <a:pt x="2132710" y="3866425"/>
                </a:lnTo>
                <a:lnTo>
                  <a:pt x="2090340" y="3885863"/>
                </a:lnTo>
                <a:lnTo>
                  <a:pt x="2045429" y="3900200"/>
                </a:lnTo>
                <a:lnTo>
                  <a:pt x="1998344" y="3909070"/>
                </a:lnTo>
                <a:lnTo>
                  <a:pt x="1949450" y="3912107"/>
                </a:lnTo>
                <a:lnTo>
                  <a:pt x="389889" y="3912107"/>
                </a:lnTo>
                <a:lnTo>
                  <a:pt x="340995" y="3909070"/>
                </a:lnTo>
                <a:lnTo>
                  <a:pt x="293910" y="3900200"/>
                </a:lnTo>
                <a:lnTo>
                  <a:pt x="248999" y="3885863"/>
                </a:lnTo>
                <a:lnTo>
                  <a:pt x="206629" y="3866425"/>
                </a:lnTo>
                <a:lnTo>
                  <a:pt x="167165" y="3842252"/>
                </a:lnTo>
                <a:lnTo>
                  <a:pt x="130974" y="3813708"/>
                </a:lnTo>
                <a:lnTo>
                  <a:pt x="98421" y="3781158"/>
                </a:lnTo>
                <a:lnTo>
                  <a:pt x="69873" y="3744969"/>
                </a:lnTo>
                <a:lnTo>
                  <a:pt x="45694" y="3705506"/>
                </a:lnTo>
                <a:lnTo>
                  <a:pt x="26252" y="3663134"/>
                </a:lnTo>
                <a:lnTo>
                  <a:pt x="11911" y="3618218"/>
                </a:lnTo>
                <a:lnTo>
                  <a:pt x="3038" y="3571124"/>
                </a:lnTo>
                <a:lnTo>
                  <a:pt x="0" y="3522218"/>
                </a:lnTo>
                <a:lnTo>
                  <a:pt x="0" y="389889"/>
                </a:lnTo>
                <a:close/>
              </a:path>
            </a:pathLst>
          </a:custGeom>
          <a:ln w="25908">
            <a:solidFill>
              <a:srgbClr val="FFFFFF"/>
            </a:solidFill>
          </a:ln>
        </p:spPr>
        <p:txBody>
          <a:bodyPr wrap="square" lIns="0" tIns="0" rIns="0" bIns="0" rtlCol="0"/>
          <a:lstStyle/>
          <a:p>
            <a:endParaRPr/>
          </a:p>
        </p:txBody>
      </p:sp>
      <p:sp>
        <p:nvSpPr>
          <p:cNvPr id="12" name="object 12"/>
          <p:cNvSpPr txBox="1"/>
          <p:nvPr/>
        </p:nvSpPr>
        <p:spPr>
          <a:xfrm>
            <a:off x="6553200" y="2546985"/>
            <a:ext cx="1904999" cy="2230611"/>
          </a:xfrm>
          <a:prstGeom prst="rect">
            <a:avLst/>
          </a:prstGeom>
        </p:spPr>
        <p:txBody>
          <a:bodyPr vert="horz" wrap="square" lIns="0" tIns="11430" rIns="0" bIns="0" rtlCol="0">
            <a:spAutoFit/>
          </a:bodyPr>
          <a:lstStyle/>
          <a:p>
            <a:pPr marL="12065" marR="5080" indent="-635" algn="ctr">
              <a:lnSpc>
                <a:spcPct val="119800"/>
              </a:lnSpc>
              <a:spcBef>
                <a:spcPts val="90"/>
              </a:spcBef>
            </a:pPr>
            <a:r>
              <a:rPr lang="en-US" sz="2400" spc="-5" dirty="0">
                <a:solidFill>
                  <a:schemeClr val="tx1">
                    <a:lumMod val="85000"/>
                    <a:lumOff val="15000"/>
                  </a:schemeClr>
                </a:solidFill>
                <a:cs typeface="Georgia"/>
              </a:rPr>
              <a:t>Tripura  Nagaland  Gujarat</a:t>
            </a:r>
          </a:p>
          <a:p>
            <a:pPr marL="299085" marR="292100" algn="ctr">
              <a:lnSpc>
                <a:spcPct val="119600"/>
              </a:lnSpc>
            </a:pPr>
            <a:r>
              <a:rPr lang="en-US" sz="2400" spc="-5" dirty="0">
                <a:solidFill>
                  <a:schemeClr val="tx1">
                    <a:lumMod val="85000"/>
                    <a:lumOff val="15000"/>
                  </a:schemeClr>
                </a:solidFill>
                <a:cs typeface="Georgia"/>
              </a:rPr>
              <a:t>J &amp; K  HP</a:t>
            </a:r>
          </a:p>
          <a:p>
            <a:pPr algn="ctr">
              <a:lnSpc>
                <a:spcPct val="100000"/>
              </a:lnSpc>
              <a:spcBef>
                <a:spcPts val="580"/>
              </a:spcBef>
            </a:pPr>
            <a:r>
              <a:rPr lang="en-US" sz="2400" spc="-5" dirty="0">
                <a:solidFill>
                  <a:schemeClr val="tx1">
                    <a:lumMod val="85000"/>
                    <a:lumOff val="15000"/>
                  </a:schemeClr>
                </a:solidFill>
                <a:cs typeface="Georgia"/>
              </a:rPr>
              <a:t>Sikkim</a:t>
            </a:r>
          </a:p>
        </p:txBody>
      </p:sp>
      <p:sp>
        <p:nvSpPr>
          <p:cNvPr id="13" name="object 13"/>
          <p:cNvSpPr txBox="1"/>
          <p:nvPr/>
        </p:nvSpPr>
        <p:spPr>
          <a:xfrm>
            <a:off x="8786114" y="6518055"/>
            <a:ext cx="139065" cy="19875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5</a:t>
            </a:fld>
            <a:endParaRPr sz="1200">
              <a:latin typeface="Arial"/>
              <a:cs typeface="Arial"/>
            </a:endParaRPr>
          </a:p>
        </p:txBody>
      </p:sp>
      <p:sp>
        <p:nvSpPr>
          <p:cNvPr id="14" name="object 4"/>
          <p:cNvSpPr txBox="1">
            <a:spLocks/>
          </p:cNvSpPr>
          <p:nvPr/>
        </p:nvSpPr>
        <p:spPr>
          <a:xfrm>
            <a:off x="0" y="575817"/>
            <a:ext cx="9144000" cy="56682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lang="en-US" sz="3600" dirty="0">
                <a:latin typeface="+mj-lt"/>
                <a:ea typeface="+mj-ea"/>
                <a:cs typeface="+mj-cs"/>
              </a:rPr>
              <a:t>STATES FOCUSSED INITIALLY UNDER NRHM</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0" y="470689"/>
            <a:ext cx="9144000" cy="443711"/>
          </a:xfrm>
          <a:prstGeom prst="rect">
            <a:avLst/>
          </a:prstGeom>
        </p:spPr>
        <p:txBody>
          <a:bodyPr vert="horz" wrap="square" lIns="0" tIns="12700" rIns="0" bIns="0" rtlCol="0">
            <a:spAutoFit/>
          </a:bodyPr>
          <a:lstStyle/>
          <a:p>
            <a:pPr marL="12700" algn="ctr">
              <a:lnSpc>
                <a:spcPct val="100000"/>
              </a:lnSpc>
              <a:spcBef>
                <a:spcPts val="100"/>
              </a:spcBef>
            </a:pPr>
            <a:r>
              <a:rPr lang="en-US" sz="2800" dirty="0">
                <a:solidFill>
                  <a:schemeClr val="tx1"/>
                </a:solidFill>
              </a:rPr>
              <a:t>ACHIEVEMENTS OF NRHM</a:t>
            </a:r>
          </a:p>
        </p:txBody>
      </p:sp>
      <p:sp>
        <p:nvSpPr>
          <p:cNvPr id="7" name="object 7"/>
          <p:cNvSpPr txBox="1"/>
          <p:nvPr/>
        </p:nvSpPr>
        <p:spPr>
          <a:xfrm>
            <a:off x="8700769" y="6518055"/>
            <a:ext cx="221615" cy="19621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50</a:t>
            </a:fld>
            <a:endParaRPr sz="1200">
              <a:latin typeface="Arial"/>
              <a:cs typeface="Arial"/>
            </a:endParaRPr>
          </a:p>
        </p:txBody>
      </p:sp>
      <p:sp>
        <p:nvSpPr>
          <p:cNvPr id="6" name="object 6"/>
          <p:cNvSpPr txBox="1"/>
          <p:nvPr/>
        </p:nvSpPr>
        <p:spPr>
          <a:xfrm>
            <a:off x="78739" y="1218089"/>
            <a:ext cx="8864600" cy="4573111"/>
          </a:xfrm>
          <a:prstGeom prst="rect">
            <a:avLst/>
          </a:prstGeom>
        </p:spPr>
        <p:txBody>
          <a:bodyPr vert="horz" wrap="square" lIns="0" tIns="13335" rIns="0" bIns="0" rtlCol="0">
            <a:spAutoFit/>
          </a:bodyPr>
          <a:lstStyle/>
          <a:p>
            <a:pPr marL="355600" indent="-342900">
              <a:lnSpc>
                <a:spcPct val="150000"/>
              </a:lnSpc>
              <a:spcBef>
                <a:spcPts val="105"/>
              </a:spcBef>
              <a:buClr>
                <a:srgbClr val="EFA12D"/>
              </a:buClr>
              <a:buSzPct val="70000"/>
              <a:buFont typeface="Wingdings"/>
              <a:buChar char=""/>
              <a:tabLst>
                <a:tab pos="354965" algn="l"/>
                <a:tab pos="355600" algn="l"/>
              </a:tabLst>
            </a:pPr>
            <a:r>
              <a:rPr sz="2000" dirty="0">
                <a:solidFill>
                  <a:srgbClr val="4E3A2F"/>
                </a:solidFill>
                <a:latin typeface="Arial"/>
                <a:cs typeface="Arial"/>
              </a:rPr>
              <a:t>More than 8.3 lakh ASHAs are connecting households to health</a:t>
            </a:r>
            <a:r>
              <a:rPr sz="2000" spc="-300" dirty="0">
                <a:solidFill>
                  <a:srgbClr val="4E3A2F"/>
                </a:solidFill>
                <a:latin typeface="Arial"/>
                <a:cs typeface="Arial"/>
              </a:rPr>
              <a:t> </a:t>
            </a:r>
            <a:r>
              <a:rPr sz="2000">
                <a:solidFill>
                  <a:srgbClr val="4E3A2F"/>
                </a:solidFill>
                <a:latin typeface="Arial"/>
                <a:cs typeface="Arial"/>
              </a:rPr>
              <a:t>facilities.</a:t>
            </a:r>
            <a:endParaRPr sz="2900">
              <a:latin typeface="Times New Roman"/>
              <a:cs typeface="Times New Roman"/>
            </a:endParaRPr>
          </a:p>
          <a:p>
            <a:pPr marL="355600" marR="5080" indent="-342900">
              <a:lnSpc>
                <a:spcPct val="150000"/>
              </a:lnSpc>
              <a:spcBef>
                <a:spcPts val="5"/>
              </a:spcBef>
              <a:buClr>
                <a:srgbClr val="EFA12D"/>
              </a:buClr>
              <a:buSzPct val="70000"/>
              <a:buFont typeface="Wingdings"/>
              <a:buChar char=""/>
              <a:tabLst>
                <a:tab pos="354965" algn="l"/>
                <a:tab pos="355600" algn="l"/>
              </a:tabLst>
            </a:pPr>
            <a:r>
              <a:rPr sz="2000" dirty="0">
                <a:solidFill>
                  <a:srgbClr val="4E3A2F"/>
                </a:solidFill>
                <a:latin typeface="Arial"/>
                <a:cs typeface="Arial"/>
              </a:rPr>
              <a:t>NRHM has provided an opportunity to provide cashless hospitalized</a:t>
            </a:r>
            <a:r>
              <a:rPr sz="2000" spc="-170" dirty="0">
                <a:solidFill>
                  <a:srgbClr val="4E3A2F"/>
                </a:solidFill>
                <a:latin typeface="Arial"/>
                <a:cs typeface="Arial"/>
              </a:rPr>
              <a:t> </a:t>
            </a:r>
            <a:r>
              <a:rPr sz="2000" dirty="0">
                <a:solidFill>
                  <a:srgbClr val="4E3A2F"/>
                </a:solidFill>
                <a:latin typeface="Arial"/>
                <a:cs typeface="Arial"/>
              </a:rPr>
              <a:t>service  to the poor through </a:t>
            </a:r>
            <a:r>
              <a:rPr sz="2000" i="1" dirty="0">
                <a:solidFill>
                  <a:srgbClr val="4E3A2F"/>
                </a:solidFill>
                <a:latin typeface="Arial"/>
                <a:cs typeface="Arial"/>
              </a:rPr>
              <a:t>Rogi Kalyan </a:t>
            </a:r>
            <a:r>
              <a:rPr sz="2000" i="1" spc="-5" dirty="0">
                <a:solidFill>
                  <a:srgbClr val="4E3A2F"/>
                </a:solidFill>
                <a:latin typeface="Arial"/>
                <a:cs typeface="Arial"/>
              </a:rPr>
              <a:t>Samiti</a:t>
            </a:r>
            <a:r>
              <a:rPr sz="2000" i="1" spc="-100" dirty="0">
                <a:solidFill>
                  <a:srgbClr val="4E3A2F"/>
                </a:solidFill>
                <a:latin typeface="Arial"/>
                <a:cs typeface="Arial"/>
              </a:rPr>
              <a:t> </a:t>
            </a:r>
            <a:r>
              <a:rPr sz="2000">
                <a:solidFill>
                  <a:srgbClr val="4E3A2F"/>
                </a:solidFill>
                <a:latin typeface="Arial"/>
                <a:cs typeface="Arial"/>
              </a:rPr>
              <a:t>resources</a:t>
            </a:r>
            <a:r>
              <a:rPr sz="2000" i="1">
                <a:solidFill>
                  <a:srgbClr val="4E3A2F"/>
                </a:solidFill>
                <a:latin typeface="Arial"/>
                <a:cs typeface="Arial"/>
              </a:rPr>
              <a:t>.</a:t>
            </a:r>
            <a:endParaRPr sz="2900">
              <a:latin typeface="Times New Roman"/>
              <a:cs typeface="Times New Roman"/>
            </a:endParaRPr>
          </a:p>
          <a:p>
            <a:pPr marL="355600" marR="189865" indent="-342900">
              <a:lnSpc>
                <a:spcPct val="150000"/>
              </a:lnSpc>
              <a:buClr>
                <a:srgbClr val="EFA12D"/>
              </a:buClr>
              <a:buSzPct val="70000"/>
              <a:buFont typeface="Wingdings"/>
              <a:buChar char=""/>
              <a:tabLst>
                <a:tab pos="354965" algn="l"/>
                <a:tab pos="355600" algn="l"/>
              </a:tabLst>
            </a:pPr>
            <a:r>
              <a:rPr sz="2000" dirty="0">
                <a:solidFill>
                  <a:srgbClr val="4E3A2F"/>
                </a:solidFill>
                <a:latin typeface="Arial"/>
                <a:cs typeface="Arial"/>
              </a:rPr>
              <a:t>Over 5 lakh </a:t>
            </a:r>
            <a:r>
              <a:rPr sz="2000" i="1" dirty="0">
                <a:solidFill>
                  <a:srgbClr val="4E3A2F"/>
                </a:solidFill>
                <a:latin typeface="Arial"/>
                <a:cs typeface="Arial"/>
              </a:rPr>
              <a:t>village – health nutrition and sanitation </a:t>
            </a:r>
            <a:r>
              <a:rPr sz="2000" i="1" spc="-5" dirty="0">
                <a:solidFill>
                  <a:srgbClr val="4E3A2F"/>
                </a:solidFill>
                <a:latin typeface="Arial"/>
                <a:cs typeface="Arial"/>
              </a:rPr>
              <a:t>committees </a:t>
            </a:r>
            <a:r>
              <a:rPr sz="2000" dirty="0">
                <a:solidFill>
                  <a:srgbClr val="4E3A2F"/>
                </a:solidFill>
                <a:latin typeface="Arial"/>
                <a:cs typeface="Arial"/>
              </a:rPr>
              <a:t>have</a:t>
            </a:r>
            <a:r>
              <a:rPr sz="2000" spc="-130" dirty="0">
                <a:solidFill>
                  <a:srgbClr val="4E3A2F"/>
                </a:solidFill>
                <a:latin typeface="Arial"/>
                <a:cs typeface="Arial"/>
              </a:rPr>
              <a:t> </a:t>
            </a:r>
            <a:r>
              <a:rPr sz="2000" dirty="0">
                <a:solidFill>
                  <a:srgbClr val="4E3A2F"/>
                </a:solidFill>
                <a:latin typeface="Arial"/>
                <a:cs typeface="Arial"/>
              </a:rPr>
              <a:t>been  </a:t>
            </a:r>
            <a:r>
              <a:rPr sz="2000">
                <a:solidFill>
                  <a:srgbClr val="4E3A2F"/>
                </a:solidFill>
                <a:latin typeface="Arial"/>
                <a:cs typeface="Arial"/>
              </a:rPr>
              <a:t>constituted.</a:t>
            </a:r>
            <a:endParaRPr sz="2900">
              <a:latin typeface="Times New Roman"/>
              <a:cs typeface="Times New Roman"/>
            </a:endParaRPr>
          </a:p>
          <a:p>
            <a:pPr marL="355600" indent="-342900">
              <a:lnSpc>
                <a:spcPct val="150000"/>
              </a:lnSpc>
              <a:buClr>
                <a:srgbClr val="EFA12D"/>
              </a:buClr>
              <a:buSzPct val="70000"/>
              <a:buFont typeface="Wingdings"/>
              <a:buChar char=""/>
              <a:tabLst>
                <a:tab pos="354965" algn="l"/>
                <a:tab pos="355600" algn="l"/>
              </a:tabLst>
            </a:pPr>
            <a:r>
              <a:rPr sz="2000" dirty="0">
                <a:solidFill>
                  <a:srgbClr val="4E3A2F"/>
                </a:solidFill>
                <a:latin typeface="Arial"/>
                <a:cs typeface="Arial"/>
              </a:rPr>
              <a:t>Subcentres have been strengthened by way of providing untied money</a:t>
            </a:r>
            <a:r>
              <a:rPr sz="2000" spc="-215" dirty="0">
                <a:solidFill>
                  <a:srgbClr val="4E3A2F"/>
                </a:solidFill>
                <a:latin typeface="Arial"/>
                <a:cs typeface="Arial"/>
              </a:rPr>
              <a:t> </a:t>
            </a:r>
            <a:r>
              <a:rPr sz="2000" dirty="0">
                <a:solidFill>
                  <a:srgbClr val="4E3A2F"/>
                </a:solidFill>
                <a:latin typeface="Arial"/>
                <a:cs typeface="Arial"/>
              </a:rPr>
              <a:t>of</a:t>
            </a:r>
            <a:endParaRPr sz="2000">
              <a:latin typeface="Arial"/>
              <a:cs typeface="Arial"/>
            </a:endParaRPr>
          </a:p>
          <a:p>
            <a:pPr marL="355600">
              <a:lnSpc>
                <a:spcPct val="150000"/>
              </a:lnSpc>
            </a:pPr>
            <a:r>
              <a:rPr sz="2000" dirty="0">
                <a:solidFill>
                  <a:srgbClr val="4E3A2F"/>
                </a:solidFill>
                <a:latin typeface="Arial"/>
                <a:cs typeface="Arial"/>
              </a:rPr>
              <a:t>Rs. 10,000 per annum and second ANM </a:t>
            </a:r>
            <a:r>
              <a:rPr sz="2000">
                <a:solidFill>
                  <a:srgbClr val="4E3A2F"/>
                </a:solidFill>
                <a:latin typeface="Arial"/>
                <a:cs typeface="Arial"/>
              </a:rPr>
              <a:t>at</a:t>
            </a:r>
            <a:r>
              <a:rPr sz="2000" spc="-285">
                <a:solidFill>
                  <a:srgbClr val="4E3A2F"/>
                </a:solidFill>
                <a:latin typeface="Arial"/>
                <a:cs typeface="Arial"/>
              </a:rPr>
              <a:t> </a:t>
            </a:r>
            <a:r>
              <a:rPr sz="2000">
                <a:solidFill>
                  <a:srgbClr val="4E3A2F"/>
                </a:solidFill>
                <a:latin typeface="Arial"/>
                <a:cs typeface="Arial"/>
              </a:rPr>
              <a:t>Subcentre</a:t>
            </a:r>
            <a:endParaRPr sz="2900">
              <a:latin typeface="Times New Roman"/>
              <a:cs typeface="Times New Roman"/>
            </a:endParaRPr>
          </a:p>
          <a:p>
            <a:pPr marL="355600" indent="-342900">
              <a:lnSpc>
                <a:spcPct val="150000"/>
              </a:lnSpc>
              <a:spcBef>
                <a:spcPts val="5"/>
              </a:spcBef>
              <a:buClr>
                <a:srgbClr val="EFA12D"/>
              </a:buClr>
              <a:buSzPct val="70000"/>
              <a:buFont typeface="Wingdings"/>
              <a:buChar char=""/>
              <a:tabLst>
                <a:tab pos="354965" algn="l"/>
                <a:tab pos="355600" algn="l"/>
              </a:tabLst>
            </a:pPr>
            <a:r>
              <a:rPr sz="2000" dirty="0">
                <a:solidFill>
                  <a:srgbClr val="4E3A2F"/>
                </a:solidFill>
                <a:latin typeface="Arial"/>
                <a:cs typeface="Arial"/>
              </a:rPr>
              <a:t>NRHM has benefited below poverty line women for safe</a:t>
            </a:r>
            <a:r>
              <a:rPr sz="2000" spc="-160" dirty="0">
                <a:solidFill>
                  <a:srgbClr val="4E3A2F"/>
                </a:solidFill>
                <a:latin typeface="Arial"/>
                <a:cs typeface="Arial"/>
              </a:rPr>
              <a:t> </a:t>
            </a:r>
            <a:r>
              <a:rPr sz="2000" spc="-20">
                <a:solidFill>
                  <a:srgbClr val="4E3A2F"/>
                </a:solidFill>
                <a:latin typeface="Arial"/>
                <a:cs typeface="Arial"/>
              </a:rPr>
              <a:t>delivery.</a:t>
            </a:r>
            <a:endParaRPr sz="2900">
              <a:latin typeface="Times New Roman"/>
              <a:cs typeface="Times New Roman"/>
            </a:endParaRPr>
          </a:p>
          <a:p>
            <a:pPr marL="355600" indent="-342900">
              <a:lnSpc>
                <a:spcPct val="150000"/>
              </a:lnSpc>
              <a:buClr>
                <a:srgbClr val="EFA12D"/>
              </a:buClr>
              <a:buSzPct val="70000"/>
              <a:buFont typeface="Wingdings"/>
              <a:buChar char=""/>
              <a:tabLst>
                <a:tab pos="354965" algn="l"/>
                <a:tab pos="355600" algn="l"/>
              </a:tabLst>
            </a:pPr>
            <a:r>
              <a:rPr sz="2000" dirty="0">
                <a:solidFill>
                  <a:srgbClr val="4E3A2F"/>
                </a:solidFill>
                <a:latin typeface="Arial"/>
                <a:cs typeface="Arial"/>
              </a:rPr>
              <a:t>Delivery huts have been constructed to promote safe delivery at</a:t>
            </a:r>
            <a:r>
              <a:rPr sz="2000" spc="-225" dirty="0">
                <a:solidFill>
                  <a:srgbClr val="4E3A2F"/>
                </a:solidFill>
                <a:latin typeface="Arial"/>
                <a:cs typeface="Arial"/>
              </a:rPr>
              <a:t> </a:t>
            </a:r>
            <a:r>
              <a:rPr sz="2000" dirty="0">
                <a:solidFill>
                  <a:srgbClr val="4E3A2F"/>
                </a:solidFill>
                <a:latin typeface="Arial"/>
                <a:cs typeface="Arial"/>
              </a:rPr>
              <a:t>village</a:t>
            </a:r>
            <a:endParaRPr sz="2000">
              <a:latin typeface="Arial"/>
              <a:cs typeface="Arial"/>
            </a:endParaRPr>
          </a:p>
          <a:p>
            <a:pPr marL="355600">
              <a:lnSpc>
                <a:spcPct val="150000"/>
              </a:lnSpc>
            </a:pPr>
            <a:r>
              <a:rPr sz="2000" dirty="0">
                <a:solidFill>
                  <a:srgbClr val="4E3A2F"/>
                </a:solidFill>
                <a:latin typeface="Arial"/>
                <a:cs typeface="Arial"/>
              </a:rPr>
              <a:t>level.</a:t>
            </a:r>
            <a:endParaRPr sz="200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04800" y="533400"/>
            <a:ext cx="1676400" cy="443711"/>
          </a:xfrm>
          <a:prstGeom prst="rect">
            <a:avLst/>
          </a:prstGeom>
        </p:spPr>
        <p:txBody>
          <a:bodyPr vert="horz" wrap="square" lIns="0" tIns="12700" rIns="0" bIns="0" rtlCol="0">
            <a:spAutoFit/>
          </a:bodyPr>
          <a:lstStyle/>
          <a:p>
            <a:pPr marL="12700">
              <a:lnSpc>
                <a:spcPct val="100000"/>
              </a:lnSpc>
              <a:spcBef>
                <a:spcPts val="100"/>
              </a:spcBef>
            </a:pPr>
            <a:r>
              <a:rPr lang="en-US" sz="2800" dirty="0">
                <a:solidFill>
                  <a:schemeClr val="tx1"/>
                </a:solidFill>
              </a:rPr>
              <a:t>CONT.....</a:t>
            </a:r>
          </a:p>
        </p:txBody>
      </p:sp>
      <p:sp>
        <p:nvSpPr>
          <p:cNvPr id="5" name="object 5"/>
          <p:cNvSpPr txBox="1"/>
          <p:nvPr/>
        </p:nvSpPr>
        <p:spPr>
          <a:xfrm>
            <a:off x="152400" y="1066800"/>
            <a:ext cx="8763000" cy="5553443"/>
          </a:xfrm>
          <a:prstGeom prst="rect">
            <a:avLst/>
          </a:prstGeom>
        </p:spPr>
        <p:txBody>
          <a:bodyPr vert="horz" wrap="square" lIns="0" tIns="13335" rIns="0" bIns="0" rtlCol="0">
            <a:spAutoFit/>
          </a:bodyPr>
          <a:lstStyle/>
          <a:p>
            <a:pPr marL="355600" indent="-342900" algn="just">
              <a:lnSpc>
                <a:spcPct val="150000"/>
              </a:lnSpc>
              <a:spcBef>
                <a:spcPts val="105"/>
              </a:spcBef>
              <a:buClr>
                <a:srgbClr val="EFA12D"/>
              </a:buClr>
              <a:buSzPct val="70000"/>
              <a:buFont typeface="Wingdings"/>
              <a:buChar char=""/>
              <a:tabLst>
                <a:tab pos="354965" algn="l"/>
                <a:tab pos="355600" algn="l"/>
              </a:tabLst>
            </a:pPr>
            <a:r>
              <a:rPr sz="2000" dirty="0">
                <a:solidFill>
                  <a:srgbClr val="4E3A2F"/>
                </a:solidFill>
                <a:latin typeface="Arial"/>
                <a:cs typeface="Arial"/>
              </a:rPr>
              <a:t>PHCs and CHCs have been strengthened by provision of untied fund</a:t>
            </a:r>
            <a:r>
              <a:rPr sz="2000" spc="-200" dirty="0">
                <a:solidFill>
                  <a:srgbClr val="4E3A2F"/>
                </a:solidFill>
                <a:latin typeface="Arial"/>
                <a:cs typeface="Arial"/>
              </a:rPr>
              <a:t> </a:t>
            </a:r>
            <a:r>
              <a:rPr sz="2000" dirty="0">
                <a:solidFill>
                  <a:srgbClr val="4E3A2F"/>
                </a:solidFill>
                <a:latin typeface="Arial"/>
                <a:cs typeface="Arial"/>
              </a:rPr>
              <a:t>of</a:t>
            </a:r>
            <a:endParaRPr sz="2000">
              <a:latin typeface="Arial"/>
              <a:cs typeface="Arial"/>
            </a:endParaRPr>
          </a:p>
          <a:p>
            <a:pPr marL="355600" algn="just">
              <a:lnSpc>
                <a:spcPct val="150000"/>
              </a:lnSpc>
            </a:pPr>
            <a:r>
              <a:rPr sz="2000" dirty="0">
                <a:solidFill>
                  <a:srgbClr val="4E3A2F"/>
                </a:solidFill>
                <a:latin typeface="Arial"/>
                <a:cs typeface="Arial"/>
              </a:rPr>
              <a:t>Rs.25,000 per annum per PHC and Rs.50,000 per annum per</a:t>
            </a:r>
            <a:r>
              <a:rPr sz="2000" spc="-190" dirty="0">
                <a:solidFill>
                  <a:srgbClr val="4E3A2F"/>
                </a:solidFill>
                <a:latin typeface="Arial"/>
                <a:cs typeface="Arial"/>
              </a:rPr>
              <a:t> </a:t>
            </a:r>
            <a:r>
              <a:rPr sz="2000">
                <a:solidFill>
                  <a:srgbClr val="4E3A2F"/>
                </a:solidFill>
                <a:latin typeface="Arial"/>
                <a:cs typeface="Arial"/>
              </a:rPr>
              <a:t>CHC.</a:t>
            </a:r>
            <a:endParaRPr sz="2500">
              <a:latin typeface="Times New Roman"/>
              <a:cs typeface="Times New Roman"/>
            </a:endParaRPr>
          </a:p>
          <a:p>
            <a:pPr marL="355600" indent="-342900" algn="just">
              <a:lnSpc>
                <a:spcPct val="150000"/>
              </a:lnSpc>
              <a:buClr>
                <a:srgbClr val="EFA12D"/>
              </a:buClr>
              <a:buSzPct val="70000"/>
              <a:buFont typeface="Wingdings"/>
              <a:buChar char=""/>
              <a:tabLst>
                <a:tab pos="354965" algn="l"/>
                <a:tab pos="355600" algn="l"/>
              </a:tabLst>
            </a:pPr>
            <a:r>
              <a:rPr sz="2000" dirty="0">
                <a:solidFill>
                  <a:srgbClr val="4E3A2F"/>
                </a:solidFill>
                <a:latin typeface="Arial"/>
                <a:cs typeface="Arial"/>
              </a:rPr>
              <a:t>District level plans have been formulated by 636</a:t>
            </a:r>
            <a:r>
              <a:rPr sz="2000" spc="-155" dirty="0">
                <a:solidFill>
                  <a:srgbClr val="4E3A2F"/>
                </a:solidFill>
                <a:latin typeface="Arial"/>
                <a:cs typeface="Arial"/>
              </a:rPr>
              <a:t> </a:t>
            </a:r>
            <a:r>
              <a:rPr sz="2000">
                <a:solidFill>
                  <a:srgbClr val="4E3A2F"/>
                </a:solidFill>
                <a:latin typeface="Arial"/>
                <a:cs typeface="Arial"/>
              </a:rPr>
              <a:t>districts.</a:t>
            </a:r>
            <a:endParaRPr sz="2500">
              <a:latin typeface="Times New Roman"/>
              <a:cs typeface="Times New Roman"/>
            </a:endParaRPr>
          </a:p>
          <a:p>
            <a:pPr marL="355600" indent="-342900" algn="just">
              <a:lnSpc>
                <a:spcPct val="150000"/>
              </a:lnSpc>
              <a:buClr>
                <a:srgbClr val="EFA12D"/>
              </a:buClr>
              <a:buSzPct val="70000"/>
              <a:buFont typeface="Wingdings"/>
              <a:buChar char=""/>
              <a:tabLst>
                <a:tab pos="354965" algn="l"/>
                <a:tab pos="355600" algn="l"/>
              </a:tabLst>
            </a:pPr>
            <a:r>
              <a:rPr sz="2000" dirty="0">
                <a:solidFill>
                  <a:srgbClr val="4E3A2F"/>
                </a:solidFill>
                <a:latin typeface="Arial"/>
                <a:cs typeface="Arial"/>
              </a:rPr>
              <a:t>District programme management units have been set</a:t>
            </a:r>
            <a:r>
              <a:rPr sz="2000" spc="-210" dirty="0">
                <a:solidFill>
                  <a:srgbClr val="4E3A2F"/>
                </a:solidFill>
                <a:latin typeface="Arial"/>
                <a:cs typeface="Arial"/>
              </a:rPr>
              <a:t> </a:t>
            </a:r>
            <a:r>
              <a:rPr sz="2000">
                <a:solidFill>
                  <a:srgbClr val="4E3A2F"/>
                </a:solidFill>
                <a:latin typeface="Arial"/>
                <a:cs typeface="Arial"/>
              </a:rPr>
              <a:t>up.</a:t>
            </a:r>
            <a:endParaRPr sz="2700">
              <a:latin typeface="Times New Roman"/>
              <a:cs typeface="Times New Roman"/>
            </a:endParaRPr>
          </a:p>
          <a:p>
            <a:pPr marL="355600" marR="135890" indent="-342900" algn="just">
              <a:lnSpc>
                <a:spcPct val="150000"/>
              </a:lnSpc>
              <a:buClr>
                <a:srgbClr val="EFA12D"/>
              </a:buClr>
              <a:buSzPct val="70000"/>
              <a:buFont typeface="Wingdings"/>
              <a:buChar char=""/>
              <a:tabLst>
                <a:tab pos="354965" algn="l"/>
                <a:tab pos="355600" algn="l"/>
              </a:tabLst>
            </a:pPr>
            <a:r>
              <a:rPr sz="2000" dirty="0">
                <a:solidFill>
                  <a:srgbClr val="4E3A2F"/>
                </a:solidFill>
                <a:latin typeface="Arial"/>
                <a:cs typeface="Arial"/>
              </a:rPr>
              <a:t>Upgrading of </a:t>
            </a:r>
            <a:r>
              <a:rPr sz="2000" spc="5" dirty="0">
                <a:solidFill>
                  <a:srgbClr val="4E3A2F"/>
                </a:solidFill>
                <a:latin typeface="Arial"/>
                <a:cs typeface="Arial"/>
              </a:rPr>
              <a:t>CHCs, </a:t>
            </a:r>
            <a:r>
              <a:rPr sz="2000" dirty="0">
                <a:solidFill>
                  <a:srgbClr val="4E3A2F"/>
                </a:solidFill>
                <a:latin typeface="Arial"/>
                <a:cs typeface="Arial"/>
              </a:rPr>
              <a:t>PHCs and SCs as per Indian public health</a:t>
            </a:r>
            <a:r>
              <a:rPr sz="2000" spc="-190" dirty="0">
                <a:solidFill>
                  <a:srgbClr val="4E3A2F"/>
                </a:solidFill>
                <a:latin typeface="Arial"/>
                <a:cs typeface="Arial"/>
              </a:rPr>
              <a:t> </a:t>
            </a:r>
            <a:r>
              <a:rPr sz="2000" dirty="0">
                <a:solidFill>
                  <a:srgbClr val="4E3A2F"/>
                </a:solidFill>
                <a:latin typeface="Arial"/>
                <a:cs typeface="Arial"/>
              </a:rPr>
              <a:t>standards  (</a:t>
            </a:r>
            <a:r>
              <a:rPr sz="2000">
                <a:solidFill>
                  <a:srgbClr val="4E3A2F"/>
                </a:solidFill>
                <a:latin typeface="Arial"/>
                <a:cs typeface="Arial"/>
              </a:rPr>
              <a:t>IPHS).</a:t>
            </a:r>
            <a:endParaRPr sz="2450">
              <a:latin typeface="Times New Roman"/>
              <a:cs typeface="Times New Roman"/>
            </a:endParaRPr>
          </a:p>
          <a:p>
            <a:pPr marL="355600" indent="-342900" algn="just">
              <a:lnSpc>
                <a:spcPct val="150000"/>
              </a:lnSpc>
              <a:buClr>
                <a:srgbClr val="EFA12D"/>
              </a:buClr>
              <a:buSzPct val="70000"/>
              <a:buFont typeface="Wingdings"/>
              <a:buChar char=""/>
              <a:tabLst>
                <a:tab pos="354965" algn="l"/>
                <a:tab pos="355600" algn="l"/>
              </a:tabLst>
            </a:pPr>
            <a:r>
              <a:rPr sz="2000" dirty="0">
                <a:solidFill>
                  <a:srgbClr val="4E3A2F"/>
                </a:solidFill>
                <a:latin typeface="Arial"/>
                <a:cs typeface="Arial"/>
              </a:rPr>
              <a:t>District, state, national health mission</a:t>
            </a:r>
            <a:r>
              <a:rPr sz="2000" spc="-140" dirty="0">
                <a:solidFill>
                  <a:srgbClr val="4E3A2F"/>
                </a:solidFill>
                <a:latin typeface="Arial"/>
                <a:cs typeface="Arial"/>
              </a:rPr>
              <a:t> </a:t>
            </a:r>
            <a:r>
              <a:rPr sz="2000">
                <a:solidFill>
                  <a:srgbClr val="4E3A2F"/>
                </a:solidFill>
                <a:latin typeface="Arial"/>
                <a:cs typeface="Arial"/>
              </a:rPr>
              <a:t>constituted.</a:t>
            </a:r>
            <a:endParaRPr sz="2500">
              <a:latin typeface="Times New Roman"/>
              <a:cs typeface="Times New Roman"/>
            </a:endParaRPr>
          </a:p>
          <a:p>
            <a:pPr marL="355600" indent="-342900" algn="just">
              <a:lnSpc>
                <a:spcPct val="150000"/>
              </a:lnSpc>
              <a:spcBef>
                <a:spcPts val="5"/>
              </a:spcBef>
              <a:buClr>
                <a:srgbClr val="EFA12D"/>
              </a:buClr>
              <a:buSzPct val="70000"/>
              <a:buFont typeface="Wingdings"/>
              <a:buChar char=""/>
              <a:tabLst>
                <a:tab pos="354965" algn="l"/>
                <a:tab pos="355600" algn="l"/>
              </a:tabLst>
            </a:pPr>
            <a:r>
              <a:rPr sz="2000" dirty="0">
                <a:solidFill>
                  <a:srgbClr val="4E3A2F"/>
                </a:solidFill>
                <a:latin typeface="Arial"/>
                <a:cs typeface="Arial"/>
              </a:rPr>
              <a:t>Public – private partnership with NGOs and private partnership has</a:t>
            </a:r>
            <a:r>
              <a:rPr sz="2000" spc="-215" dirty="0">
                <a:solidFill>
                  <a:srgbClr val="4E3A2F"/>
                </a:solidFill>
                <a:latin typeface="Arial"/>
                <a:cs typeface="Arial"/>
              </a:rPr>
              <a:t> </a:t>
            </a:r>
            <a:r>
              <a:rPr sz="2000">
                <a:solidFill>
                  <a:srgbClr val="4E3A2F"/>
                </a:solidFill>
                <a:latin typeface="Arial"/>
                <a:cs typeface="Arial"/>
              </a:rPr>
              <a:t>begun.</a:t>
            </a:r>
            <a:endParaRPr sz="2500">
              <a:latin typeface="Times New Roman"/>
              <a:cs typeface="Times New Roman"/>
            </a:endParaRPr>
          </a:p>
          <a:p>
            <a:pPr marL="355600" indent="-342900" algn="just">
              <a:lnSpc>
                <a:spcPct val="150000"/>
              </a:lnSpc>
              <a:buClr>
                <a:srgbClr val="EFA12D"/>
              </a:buClr>
              <a:buSzPct val="70000"/>
              <a:buFont typeface="Wingdings"/>
              <a:buChar char=""/>
              <a:tabLst>
                <a:tab pos="354965" algn="l"/>
                <a:tab pos="355600" algn="l"/>
              </a:tabLst>
            </a:pPr>
            <a:r>
              <a:rPr sz="2000" dirty="0">
                <a:solidFill>
                  <a:srgbClr val="4E3A2F"/>
                </a:solidFill>
                <a:latin typeface="Arial"/>
                <a:cs typeface="Arial"/>
              </a:rPr>
              <a:t>Indigenous system of medicine: </a:t>
            </a:r>
            <a:r>
              <a:rPr sz="2000" spc="-30" dirty="0">
                <a:solidFill>
                  <a:srgbClr val="4E3A2F"/>
                </a:solidFill>
                <a:latin typeface="Arial"/>
                <a:cs typeface="Arial"/>
              </a:rPr>
              <a:t>AYUSH </a:t>
            </a:r>
            <a:r>
              <a:rPr sz="2000" dirty="0">
                <a:solidFill>
                  <a:srgbClr val="4E3A2F"/>
                </a:solidFill>
                <a:latin typeface="Arial"/>
                <a:cs typeface="Arial"/>
              </a:rPr>
              <a:t>has been promoted and</a:t>
            </a:r>
            <a:r>
              <a:rPr sz="2000" spc="-254" dirty="0">
                <a:solidFill>
                  <a:srgbClr val="4E3A2F"/>
                </a:solidFill>
                <a:latin typeface="Arial"/>
                <a:cs typeface="Arial"/>
              </a:rPr>
              <a:t> </a:t>
            </a:r>
            <a:r>
              <a:rPr sz="2000" dirty="0">
                <a:solidFill>
                  <a:srgbClr val="4E3A2F"/>
                </a:solidFill>
                <a:latin typeface="Arial"/>
                <a:cs typeface="Arial"/>
              </a:rPr>
              <a:t>services</a:t>
            </a:r>
            <a:endParaRPr sz="2000">
              <a:latin typeface="Arial"/>
              <a:cs typeface="Arial"/>
            </a:endParaRPr>
          </a:p>
          <a:p>
            <a:pPr marL="355600" algn="just">
              <a:lnSpc>
                <a:spcPct val="150000"/>
              </a:lnSpc>
            </a:pPr>
            <a:r>
              <a:rPr sz="2000" dirty="0">
                <a:solidFill>
                  <a:srgbClr val="4E3A2F"/>
                </a:solidFill>
                <a:latin typeface="Arial"/>
                <a:cs typeface="Arial"/>
              </a:rPr>
              <a:t>set – up at </a:t>
            </a:r>
            <a:r>
              <a:rPr sz="2000">
                <a:solidFill>
                  <a:srgbClr val="4E3A2F"/>
                </a:solidFill>
                <a:latin typeface="Arial"/>
                <a:cs typeface="Arial"/>
              </a:rPr>
              <a:t>district</a:t>
            </a:r>
            <a:r>
              <a:rPr sz="2000" spc="-95">
                <a:solidFill>
                  <a:srgbClr val="4E3A2F"/>
                </a:solidFill>
                <a:latin typeface="Arial"/>
                <a:cs typeface="Arial"/>
              </a:rPr>
              <a:t> </a:t>
            </a:r>
            <a:r>
              <a:rPr sz="2000">
                <a:solidFill>
                  <a:srgbClr val="4E3A2F"/>
                </a:solidFill>
                <a:latin typeface="Arial"/>
                <a:cs typeface="Arial"/>
              </a:rPr>
              <a:t>level</a:t>
            </a:r>
            <a:endParaRPr sz="2500">
              <a:latin typeface="Times New Roman"/>
              <a:cs typeface="Times New Roman"/>
            </a:endParaRPr>
          </a:p>
          <a:p>
            <a:pPr marL="355600" indent="-342900" algn="just">
              <a:lnSpc>
                <a:spcPct val="150000"/>
              </a:lnSpc>
              <a:buClr>
                <a:srgbClr val="EFA12D"/>
              </a:buClr>
              <a:buSzPct val="70000"/>
              <a:buFont typeface="Wingdings"/>
              <a:buChar char=""/>
              <a:tabLst>
                <a:tab pos="354965" algn="l"/>
                <a:tab pos="355600" algn="l"/>
              </a:tabLst>
            </a:pPr>
            <a:r>
              <a:rPr sz="2000" dirty="0">
                <a:solidFill>
                  <a:srgbClr val="4E3A2F"/>
                </a:solidFill>
                <a:latin typeface="Arial"/>
                <a:cs typeface="Arial"/>
              </a:rPr>
              <a:t>First referral units (FRUs) for 24 – hour referral services and PHCs for </a:t>
            </a:r>
            <a:r>
              <a:rPr sz="2000">
                <a:solidFill>
                  <a:srgbClr val="4E3A2F"/>
                </a:solidFill>
                <a:latin typeface="Arial"/>
                <a:cs typeface="Arial"/>
              </a:rPr>
              <a:t>24</a:t>
            </a:r>
            <a:r>
              <a:rPr sz="2000" spc="-225">
                <a:solidFill>
                  <a:srgbClr val="4E3A2F"/>
                </a:solidFill>
                <a:latin typeface="Arial"/>
                <a:cs typeface="Arial"/>
              </a:rPr>
              <a:t> </a:t>
            </a:r>
            <a:r>
              <a:rPr lang="en-IN" sz="2000" dirty="0">
                <a:solidFill>
                  <a:srgbClr val="4E3A2F"/>
                </a:solidFill>
                <a:latin typeface="Arial"/>
                <a:cs typeface="Arial"/>
              </a:rPr>
              <a:t>hour referral services are</a:t>
            </a:r>
            <a:r>
              <a:rPr lang="en-IN" sz="2000" spc="-150" dirty="0">
                <a:solidFill>
                  <a:srgbClr val="4E3A2F"/>
                </a:solidFill>
                <a:latin typeface="Arial"/>
                <a:cs typeface="Arial"/>
              </a:rPr>
              <a:t> </a:t>
            </a:r>
            <a:r>
              <a:rPr lang="en-IN" sz="2000" dirty="0">
                <a:solidFill>
                  <a:srgbClr val="4E3A2F"/>
                </a:solidFill>
                <a:latin typeface="Arial"/>
                <a:cs typeface="Arial"/>
              </a:rPr>
              <a:t>progressing.</a:t>
            </a:r>
            <a:endParaRPr lang="en-IN" sz="2000" dirty="0">
              <a:latin typeface="Arial"/>
              <a:cs typeface="Arial"/>
            </a:endParaRPr>
          </a:p>
        </p:txBody>
      </p:sp>
      <p:sp>
        <p:nvSpPr>
          <p:cNvPr id="7" name="object 7"/>
          <p:cNvSpPr txBox="1"/>
          <p:nvPr/>
        </p:nvSpPr>
        <p:spPr>
          <a:xfrm>
            <a:off x="8713469" y="6503619"/>
            <a:ext cx="19621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D28E27"/>
                </a:solidFill>
                <a:latin typeface="Arial"/>
                <a:cs typeface="Arial"/>
              </a:rPr>
              <a:t>50</a:t>
            </a:r>
            <a:endParaRPr sz="1200">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819400" y="762000"/>
            <a:ext cx="3451225" cy="444352"/>
          </a:xfrm>
          <a:prstGeom prst="rect">
            <a:avLst/>
          </a:prstGeom>
        </p:spPr>
        <p:txBody>
          <a:bodyPr vert="horz" wrap="square" lIns="0" tIns="13335" rIns="0" bIns="0" rtlCol="0">
            <a:spAutoFit/>
          </a:bodyPr>
          <a:lstStyle/>
          <a:p>
            <a:pPr marL="12700">
              <a:lnSpc>
                <a:spcPct val="100000"/>
              </a:lnSpc>
              <a:spcBef>
                <a:spcPts val="105"/>
              </a:spcBef>
            </a:pPr>
            <a:r>
              <a:rPr lang="en-US" sz="2800" dirty="0">
                <a:solidFill>
                  <a:schemeClr val="tx1"/>
                </a:solidFill>
              </a:rPr>
              <a:t>HEALTH FINANCING</a:t>
            </a:r>
          </a:p>
        </p:txBody>
      </p:sp>
      <p:sp>
        <p:nvSpPr>
          <p:cNvPr id="4" name="object 4"/>
          <p:cNvSpPr txBox="1">
            <a:spLocks noGrp="1"/>
          </p:cNvSpPr>
          <p:nvPr>
            <p:ph sz="half" idx="1"/>
          </p:nvPr>
        </p:nvSpPr>
        <p:spPr>
          <a:xfrm>
            <a:off x="457200" y="2249424"/>
            <a:ext cx="4038600" cy="3742050"/>
          </a:xfrm>
          <a:prstGeom prst="rect">
            <a:avLst/>
          </a:prstGeom>
        </p:spPr>
        <p:txBody>
          <a:bodyPr vert="horz" wrap="square" lIns="0" tIns="86360" rIns="0" bIns="0" rtlCol="0">
            <a:spAutoFit/>
          </a:bodyPr>
          <a:lstStyle/>
          <a:p>
            <a:pPr marL="1680210" algn="just">
              <a:lnSpc>
                <a:spcPct val="100000"/>
              </a:lnSpc>
              <a:spcBef>
                <a:spcPts val="680"/>
              </a:spcBef>
              <a:buNone/>
            </a:pPr>
            <a:r>
              <a:rPr dirty="0"/>
              <a:t>NOW</a:t>
            </a:r>
          </a:p>
          <a:p>
            <a:pPr marL="355600" marR="5080" indent="-342900" algn="just">
              <a:lnSpc>
                <a:spcPct val="100000"/>
              </a:lnSpc>
              <a:spcBef>
                <a:spcPts val="580"/>
              </a:spcBef>
              <a:buClr>
                <a:srgbClr val="EFA12D"/>
              </a:buClr>
              <a:buSzPct val="68750"/>
              <a:buChar char="•"/>
              <a:tabLst>
                <a:tab pos="354965" algn="l"/>
                <a:tab pos="355600" algn="l"/>
              </a:tabLst>
            </a:pPr>
            <a:r>
              <a:rPr b="0" u="none" spc="-5" dirty="0">
                <a:latin typeface="Arial"/>
                <a:cs typeface="Arial"/>
              </a:rPr>
              <a:t>20% public expenditure  (0.9% </a:t>
            </a:r>
            <a:r>
              <a:rPr b="0" u="none" dirty="0">
                <a:latin typeface="Arial"/>
                <a:cs typeface="Arial"/>
              </a:rPr>
              <a:t>GDP), often  </a:t>
            </a:r>
            <a:r>
              <a:rPr b="0" u="none" spc="-10" dirty="0">
                <a:latin typeface="Arial"/>
                <a:cs typeface="Arial"/>
              </a:rPr>
              <a:t>inefficient </a:t>
            </a:r>
            <a:r>
              <a:rPr b="0" u="none" spc="-5" dirty="0">
                <a:latin typeface="Arial"/>
                <a:cs typeface="Arial"/>
              </a:rPr>
              <a:t>and</a:t>
            </a:r>
            <a:r>
              <a:rPr b="0" u="none" spc="30" dirty="0">
                <a:latin typeface="Arial"/>
                <a:cs typeface="Arial"/>
              </a:rPr>
              <a:t> </a:t>
            </a:r>
            <a:r>
              <a:rPr b="0" u="none" spc="-10" dirty="0">
                <a:latin typeface="Arial"/>
                <a:cs typeface="Arial"/>
              </a:rPr>
              <a:t>ineffective.</a:t>
            </a:r>
          </a:p>
          <a:p>
            <a:pPr algn="just">
              <a:lnSpc>
                <a:spcPct val="100000"/>
              </a:lnSpc>
              <a:spcBef>
                <a:spcPts val="5"/>
              </a:spcBef>
              <a:buClr>
                <a:srgbClr val="EFA12D"/>
              </a:buClr>
              <a:buFont typeface="Arial"/>
              <a:buChar char="•"/>
            </a:pPr>
            <a:endParaRPr sz="3500">
              <a:latin typeface="Times New Roman"/>
              <a:cs typeface="Times New Roman"/>
            </a:endParaRPr>
          </a:p>
          <a:p>
            <a:pPr marL="355600" marR="45085" indent="-342900" algn="just">
              <a:lnSpc>
                <a:spcPct val="100000"/>
              </a:lnSpc>
              <a:spcBef>
                <a:spcPts val="5"/>
              </a:spcBef>
              <a:buClr>
                <a:srgbClr val="EFA12D"/>
              </a:buClr>
              <a:buSzPct val="68750"/>
              <a:buChar char="•"/>
              <a:tabLst>
                <a:tab pos="354965" algn="l"/>
                <a:tab pos="355600" algn="l"/>
              </a:tabLst>
            </a:pPr>
            <a:r>
              <a:rPr b="0" u="none" spc="-5" dirty="0">
                <a:latin typeface="Arial"/>
                <a:cs typeface="Arial"/>
              </a:rPr>
              <a:t>80% private expenditure,  mostly </a:t>
            </a:r>
            <a:r>
              <a:rPr b="0" u="none" dirty="0">
                <a:latin typeface="Arial"/>
                <a:cs typeface="Arial"/>
              </a:rPr>
              <a:t>out of</a:t>
            </a:r>
            <a:r>
              <a:rPr b="0" u="none" spc="-20" dirty="0">
                <a:latin typeface="Arial"/>
                <a:cs typeface="Arial"/>
              </a:rPr>
              <a:t> </a:t>
            </a:r>
            <a:r>
              <a:rPr b="0" u="none" spc="-5" dirty="0">
                <a:latin typeface="Arial"/>
                <a:cs typeface="Arial"/>
              </a:rPr>
              <a:t>pocket.</a:t>
            </a:r>
          </a:p>
          <a:p>
            <a:pPr algn="just">
              <a:lnSpc>
                <a:spcPct val="100000"/>
              </a:lnSpc>
              <a:spcBef>
                <a:spcPts val="5"/>
              </a:spcBef>
              <a:buClr>
                <a:srgbClr val="EFA12D"/>
              </a:buClr>
              <a:buFont typeface="Arial"/>
              <a:buChar char="•"/>
            </a:pPr>
            <a:endParaRPr sz="3500">
              <a:latin typeface="Times New Roman"/>
              <a:cs typeface="Times New Roman"/>
            </a:endParaRPr>
          </a:p>
          <a:p>
            <a:pPr marL="355600" indent="-342900" algn="just">
              <a:lnSpc>
                <a:spcPct val="100000"/>
              </a:lnSpc>
              <a:buClr>
                <a:srgbClr val="EFA12D"/>
              </a:buClr>
              <a:buSzPct val="68750"/>
              <a:buChar char="•"/>
              <a:tabLst>
                <a:tab pos="354965" algn="l"/>
                <a:tab pos="355600" algn="l"/>
              </a:tabLst>
            </a:pPr>
            <a:r>
              <a:rPr b="0" u="none" spc="-5" dirty="0">
                <a:latin typeface="Arial"/>
                <a:cs typeface="Arial"/>
              </a:rPr>
              <a:t>15-20</a:t>
            </a:r>
            <a:r>
              <a:rPr b="0" u="none" spc="-5">
                <a:latin typeface="Arial"/>
                <a:cs typeface="Arial"/>
              </a:rPr>
              <a:t>%</a:t>
            </a:r>
            <a:r>
              <a:rPr b="0" u="none" spc="10">
                <a:latin typeface="Arial"/>
                <a:cs typeface="Arial"/>
              </a:rPr>
              <a:t> </a:t>
            </a:r>
            <a:r>
              <a:rPr b="0" u="none" spc="-5">
                <a:latin typeface="Arial"/>
                <a:cs typeface="Arial"/>
              </a:rPr>
              <a:t>MoHFW</a:t>
            </a:r>
            <a:r>
              <a:rPr lang="en-US" b="0" u="none" spc="-5" dirty="0">
                <a:latin typeface="Arial"/>
                <a:cs typeface="Arial"/>
              </a:rPr>
              <a:t> </a:t>
            </a:r>
            <a:r>
              <a:rPr b="0" u="none" spc="-5">
                <a:latin typeface="Arial"/>
                <a:cs typeface="Arial"/>
              </a:rPr>
              <a:t>expenditure </a:t>
            </a:r>
            <a:r>
              <a:rPr b="0" u="none" dirty="0">
                <a:latin typeface="Arial"/>
                <a:cs typeface="Arial"/>
              </a:rPr>
              <a:t>– rest</a:t>
            </a:r>
            <a:r>
              <a:rPr b="0" u="none" spc="-45" dirty="0">
                <a:latin typeface="Arial"/>
                <a:cs typeface="Arial"/>
              </a:rPr>
              <a:t> </a:t>
            </a:r>
            <a:r>
              <a:rPr b="0" u="none" spc="-5" dirty="0">
                <a:latin typeface="Arial"/>
                <a:cs typeface="Arial"/>
              </a:rPr>
              <a:t>by  </a:t>
            </a:r>
            <a:r>
              <a:rPr b="0" u="none" dirty="0">
                <a:latin typeface="Arial"/>
                <a:cs typeface="Arial"/>
              </a:rPr>
              <a:t>States.</a:t>
            </a:r>
          </a:p>
        </p:txBody>
      </p:sp>
      <p:sp>
        <p:nvSpPr>
          <p:cNvPr id="5" name="object 5"/>
          <p:cNvSpPr txBox="1">
            <a:spLocks noGrp="1"/>
          </p:cNvSpPr>
          <p:nvPr>
            <p:ph sz="half" idx="2"/>
          </p:nvPr>
        </p:nvSpPr>
        <p:spPr>
          <a:xfrm>
            <a:off x="4648200" y="2249424"/>
            <a:ext cx="4038600" cy="4011355"/>
          </a:xfrm>
          <a:prstGeom prst="rect">
            <a:avLst/>
          </a:prstGeom>
        </p:spPr>
        <p:txBody>
          <a:bodyPr vert="horz" wrap="square" lIns="0" tIns="86360" rIns="0" bIns="0" rtlCol="0">
            <a:spAutoFit/>
          </a:bodyPr>
          <a:lstStyle/>
          <a:p>
            <a:pPr marL="1477010" algn="just">
              <a:lnSpc>
                <a:spcPct val="100000"/>
              </a:lnSpc>
              <a:spcBef>
                <a:spcPts val="680"/>
              </a:spcBef>
              <a:buNone/>
            </a:pPr>
            <a:r>
              <a:rPr dirty="0"/>
              <a:t>By</a:t>
            </a:r>
            <a:r>
              <a:rPr spc="-10" dirty="0"/>
              <a:t> </a:t>
            </a:r>
            <a:r>
              <a:rPr dirty="0"/>
              <a:t>2012</a:t>
            </a:r>
          </a:p>
          <a:p>
            <a:pPr marL="355600" marR="537845" indent="-342900" algn="just">
              <a:lnSpc>
                <a:spcPct val="100000"/>
              </a:lnSpc>
              <a:spcBef>
                <a:spcPts val="580"/>
              </a:spcBef>
              <a:buClr>
                <a:srgbClr val="EFA12D"/>
              </a:buClr>
              <a:buSzPct val="68750"/>
              <a:buChar char="•"/>
              <a:tabLst>
                <a:tab pos="354965" algn="l"/>
                <a:tab pos="355600" algn="l"/>
              </a:tabLst>
            </a:pPr>
            <a:r>
              <a:rPr b="0" u="none" spc="-5" dirty="0">
                <a:latin typeface="Arial"/>
                <a:cs typeface="Arial"/>
              </a:rPr>
              <a:t>40% public expenditure  with improved  accountability and  </a:t>
            </a:r>
            <a:r>
              <a:rPr b="0" u="none" spc="-10" dirty="0">
                <a:latin typeface="Arial"/>
                <a:cs typeface="Arial"/>
              </a:rPr>
              <a:t>efficiency </a:t>
            </a:r>
            <a:r>
              <a:rPr b="0" u="none" dirty="0">
                <a:latin typeface="Arial"/>
                <a:cs typeface="Arial"/>
              </a:rPr>
              <a:t>( </a:t>
            </a:r>
            <a:r>
              <a:rPr b="0" u="none" spc="-5" dirty="0">
                <a:latin typeface="Arial"/>
                <a:cs typeface="Arial"/>
              </a:rPr>
              <a:t>2-3%</a:t>
            </a:r>
            <a:r>
              <a:rPr b="0" u="none" dirty="0">
                <a:latin typeface="Arial"/>
                <a:cs typeface="Arial"/>
              </a:rPr>
              <a:t> </a:t>
            </a:r>
            <a:r>
              <a:rPr b="0" u="none" spc="-5" dirty="0">
                <a:latin typeface="Arial"/>
                <a:cs typeface="Arial"/>
              </a:rPr>
              <a:t>GDP).</a:t>
            </a:r>
          </a:p>
          <a:p>
            <a:pPr algn="just">
              <a:lnSpc>
                <a:spcPct val="100000"/>
              </a:lnSpc>
              <a:spcBef>
                <a:spcPts val="5"/>
              </a:spcBef>
              <a:buClr>
                <a:srgbClr val="EFA12D"/>
              </a:buClr>
              <a:buFont typeface="Arial"/>
              <a:buChar char="•"/>
            </a:pPr>
            <a:endParaRPr sz="3500">
              <a:latin typeface="Times New Roman"/>
              <a:cs typeface="Times New Roman"/>
            </a:endParaRPr>
          </a:p>
          <a:p>
            <a:pPr marL="355600" marR="124460" indent="-342900" algn="just">
              <a:lnSpc>
                <a:spcPct val="100000"/>
              </a:lnSpc>
              <a:spcBef>
                <a:spcPts val="5"/>
              </a:spcBef>
              <a:buClr>
                <a:srgbClr val="EFA12D"/>
              </a:buClr>
              <a:buSzPct val="68750"/>
              <a:buChar char="•"/>
              <a:tabLst>
                <a:tab pos="354965" algn="l"/>
                <a:tab pos="355600" algn="l"/>
              </a:tabLst>
            </a:pPr>
            <a:r>
              <a:rPr b="0" u="none" dirty="0">
                <a:latin typeface="Arial"/>
                <a:cs typeface="Arial"/>
              </a:rPr>
              <a:t>Private </a:t>
            </a:r>
            <a:r>
              <a:rPr b="0" u="none" spc="-5" dirty="0">
                <a:latin typeface="Arial"/>
                <a:cs typeface="Arial"/>
              </a:rPr>
              <a:t>expenditure by risk  pooling/insurance.</a:t>
            </a:r>
          </a:p>
          <a:p>
            <a:pPr algn="just">
              <a:lnSpc>
                <a:spcPct val="100000"/>
              </a:lnSpc>
              <a:spcBef>
                <a:spcPts val="5"/>
              </a:spcBef>
              <a:buClr>
                <a:srgbClr val="EFA12D"/>
              </a:buClr>
              <a:buFont typeface="Arial"/>
              <a:buChar char="•"/>
            </a:pPr>
            <a:endParaRPr sz="3500">
              <a:latin typeface="Times New Roman"/>
              <a:cs typeface="Times New Roman"/>
            </a:endParaRPr>
          </a:p>
          <a:p>
            <a:pPr marL="355600" marR="5080" indent="-342900" algn="just">
              <a:lnSpc>
                <a:spcPct val="100000"/>
              </a:lnSpc>
              <a:spcBef>
                <a:spcPts val="5"/>
              </a:spcBef>
              <a:buClr>
                <a:srgbClr val="EFA12D"/>
              </a:buClr>
              <a:buSzPct val="68750"/>
              <a:buChar char="•"/>
              <a:tabLst>
                <a:tab pos="354965" algn="l"/>
                <a:tab pos="355600" algn="l"/>
              </a:tabLst>
            </a:pPr>
            <a:r>
              <a:rPr b="0" u="none" spc="-5" dirty="0">
                <a:latin typeface="Arial"/>
                <a:cs typeface="Arial"/>
              </a:rPr>
              <a:t>40% </a:t>
            </a:r>
            <a:r>
              <a:rPr b="0" u="none" dirty="0">
                <a:latin typeface="Arial"/>
                <a:cs typeface="Arial"/>
              </a:rPr>
              <a:t>GoI </a:t>
            </a:r>
            <a:r>
              <a:rPr b="0" u="none" spc="-5" dirty="0">
                <a:latin typeface="Arial"/>
                <a:cs typeface="Arial"/>
              </a:rPr>
              <a:t>expenditure </a:t>
            </a:r>
            <a:r>
              <a:rPr b="0" u="none" dirty="0">
                <a:latin typeface="Arial"/>
                <a:cs typeface="Arial"/>
              </a:rPr>
              <a:t>–</a:t>
            </a:r>
            <a:r>
              <a:rPr b="0" u="none" spc="-25" dirty="0">
                <a:latin typeface="Arial"/>
                <a:cs typeface="Arial"/>
              </a:rPr>
              <a:t> </a:t>
            </a:r>
            <a:r>
              <a:rPr b="0" u="none" dirty="0">
                <a:latin typeface="Arial"/>
                <a:cs typeface="Arial"/>
              </a:rPr>
              <a:t>rest  </a:t>
            </a:r>
            <a:r>
              <a:rPr b="0" u="none" spc="-5" dirty="0">
                <a:latin typeface="Arial"/>
                <a:cs typeface="Arial"/>
              </a:rPr>
              <a:t>by </a:t>
            </a:r>
            <a:r>
              <a:rPr b="0" u="none" dirty="0">
                <a:latin typeface="Arial"/>
                <a:cs typeface="Arial"/>
              </a:rPr>
              <a:t>States.</a:t>
            </a:r>
          </a:p>
        </p:txBody>
      </p:sp>
      <p:sp>
        <p:nvSpPr>
          <p:cNvPr id="6" name="object 6"/>
          <p:cNvSpPr txBox="1">
            <a:spLocks noGrp="1"/>
          </p:cNvSpPr>
          <p:nvPr>
            <p:ph type="sldNum" sz="quarter" idx="12"/>
          </p:nvPr>
        </p:nvSpPr>
        <p:spPr>
          <a:prstGeom prst="rect">
            <a:avLst/>
          </a:prstGeom>
        </p:spPr>
        <p:txBody>
          <a:bodyPr vert="horz" wrap="square" lIns="0" tIns="1270" rIns="0" bIns="0" rtlCol="0">
            <a:spAutoFit/>
          </a:bodyPr>
          <a:lstStyle/>
          <a:p>
            <a:pPr marL="27940">
              <a:lnSpc>
                <a:spcPct val="100000"/>
              </a:lnSpc>
              <a:spcBef>
                <a:spcPts val="10"/>
              </a:spcBef>
            </a:pPr>
            <a:fld id="{81D60167-4931-47E6-BA6A-407CBD079E47}" type="slidenum">
              <a:rPr spc="-5" dirty="0"/>
              <a:pPr marL="27940">
                <a:lnSpc>
                  <a:spcPct val="100000"/>
                </a:lnSpc>
                <a:spcBef>
                  <a:spcPts val="10"/>
                </a:spcBef>
              </a:pPr>
              <a:t>52</a:t>
            </a:fld>
            <a:endParaRPr spc="-5"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0" y="609600"/>
            <a:ext cx="9144000" cy="443711"/>
          </a:xfrm>
          <a:prstGeom prst="rect">
            <a:avLst/>
          </a:prstGeom>
        </p:spPr>
        <p:txBody>
          <a:bodyPr vert="horz" wrap="square" lIns="0" tIns="12700" rIns="0" bIns="0" rtlCol="0">
            <a:spAutoFit/>
          </a:bodyPr>
          <a:lstStyle/>
          <a:p>
            <a:pPr marL="12700" algn="ctr">
              <a:lnSpc>
                <a:spcPct val="100000"/>
              </a:lnSpc>
              <a:spcBef>
                <a:spcPts val="100"/>
              </a:spcBef>
            </a:pPr>
            <a:r>
              <a:rPr lang="en-US" sz="2800" dirty="0">
                <a:solidFill>
                  <a:schemeClr val="tx1"/>
                </a:solidFill>
              </a:rPr>
              <a:t>PARADIGM SHIFT DUE TO NRHM</a:t>
            </a:r>
          </a:p>
        </p:txBody>
      </p:sp>
      <p:sp>
        <p:nvSpPr>
          <p:cNvPr id="7" name="object 7"/>
          <p:cNvSpPr txBox="1">
            <a:spLocks noGrp="1"/>
          </p:cNvSpPr>
          <p:nvPr>
            <p:ph type="sldNum" sz="quarter" idx="12"/>
          </p:nvPr>
        </p:nvSpPr>
        <p:spPr>
          <a:prstGeom prst="rect">
            <a:avLst/>
          </a:prstGeom>
        </p:spPr>
        <p:txBody>
          <a:bodyPr vert="horz" wrap="square" lIns="0" tIns="1270" rIns="0" bIns="0" rtlCol="0">
            <a:spAutoFit/>
          </a:bodyPr>
          <a:lstStyle/>
          <a:p>
            <a:pPr marL="27940">
              <a:lnSpc>
                <a:spcPct val="100000"/>
              </a:lnSpc>
              <a:spcBef>
                <a:spcPts val="10"/>
              </a:spcBef>
            </a:pPr>
            <a:fld id="{81D60167-4931-47E6-BA6A-407CBD079E47}" type="slidenum">
              <a:rPr spc="-5" dirty="0"/>
              <a:pPr marL="27940">
                <a:lnSpc>
                  <a:spcPct val="100000"/>
                </a:lnSpc>
                <a:spcBef>
                  <a:spcPts val="10"/>
                </a:spcBef>
              </a:pPr>
              <a:t>53</a:t>
            </a:fld>
            <a:endParaRPr spc="-5" dirty="0"/>
          </a:p>
        </p:txBody>
      </p:sp>
      <p:sp>
        <p:nvSpPr>
          <p:cNvPr id="5" name="object 5"/>
          <p:cNvSpPr txBox="1"/>
          <p:nvPr/>
        </p:nvSpPr>
        <p:spPr>
          <a:xfrm>
            <a:off x="78739" y="1141298"/>
            <a:ext cx="4144645" cy="5337175"/>
          </a:xfrm>
          <a:prstGeom prst="rect">
            <a:avLst/>
          </a:prstGeom>
        </p:spPr>
        <p:txBody>
          <a:bodyPr vert="horz" wrap="square" lIns="0" tIns="13335" rIns="0" bIns="0" rtlCol="0">
            <a:spAutoFit/>
          </a:bodyPr>
          <a:lstStyle/>
          <a:p>
            <a:pPr marL="563880">
              <a:lnSpc>
                <a:spcPct val="100000"/>
              </a:lnSpc>
              <a:spcBef>
                <a:spcPts val="105"/>
              </a:spcBef>
            </a:pPr>
            <a:r>
              <a:rPr sz="2600" u="heavy" dirty="0">
                <a:solidFill>
                  <a:srgbClr val="4E3A2F"/>
                </a:solidFill>
                <a:uFill>
                  <a:solidFill>
                    <a:srgbClr val="4E3A2F"/>
                  </a:solidFill>
                </a:uFill>
                <a:latin typeface="Arial"/>
                <a:cs typeface="Arial"/>
              </a:rPr>
              <a:t>Moves</a:t>
            </a:r>
            <a:r>
              <a:rPr sz="2600" u="heavy" spc="-25" dirty="0">
                <a:solidFill>
                  <a:srgbClr val="4E3A2F"/>
                </a:solidFill>
                <a:uFill>
                  <a:solidFill>
                    <a:srgbClr val="4E3A2F"/>
                  </a:solidFill>
                </a:uFill>
                <a:latin typeface="Arial"/>
                <a:cs typeface="Arial"/>
              </a:rPr>
              <a:t> </a:t>
            </a:r>
            <a:r>
              <a:rPr sz="2600" u="heavy" dirty="0">
                <a:solidFill>
                  <a:srgbClr val="4E3A2F"/>
                </a:solidFill>
                <a:uFill>
                  <a:solidFill>
                    <a:srgbClr val="4E3A2F"/>
                  </a:solidFill>
                </a:uFill>
                <a:latin typeface="Arial"/>
                <a:cs typeface="Arial"/>
              </a:rPr>
              <a:t>From</a:t>
            </a:r>
            <a:endParaRPr sz="2600">
              <a:latin typeface="Arial"/>
              <a:cs typeface="Arial"/>
            </a:endParaRPr>
          </a:p>
          <a:p>
            <a:pPr marL="527685" marR="426720" indent="-514984">
              <a:lnSpc>
                <a:spcPts val="2500"/>
              </a:lnSpc>
              <a:spcBef>
                <a:spcPts val="600"/>
              </a:spcBef>
              <a:buClr>
                <a:srgbClr val="EFA12D"/>
              </a:buClr>
              <a:buSzPct val="69230"/>
              <a:buAutoNum type="arabicPeriod"/>
              <a:tabLst>
                <a:tab pos="527685" algn="l"/>
                <a:tab pos="528320" algn="l"/>
              </a:tabLst>
            </a:pPr>
            <a:r>
              <a:rPr sz="2600" dirty="0">
                <a:solidFill>
                  <a:srgbClr val="4E3A2F"/>
                </a:solidFill>
                <a:latin typeface="Arial"/>
                <a:cs typeface="Arial"/>
              </a:rPr>
              <a:t>Current public  expenditure on</a:t>
            </a:r>
            <a:r>
              <a:rPr sz="2600" spc="-60" dirty="0">
                <a:solidFill>
                  <a:srgbClr val="4E3A2F"/>
                </a:solidFill>
                <a:latin typeface="Arial"/>
                <a:cs typeface="Arial"/>
              </a:rPr>
              <a:t> </a:t>
            </a:r>
            <a:r>
              <a:rPr sz="2600" dirty="0">
                <a:solidFill>
                  <a:srgbClr val="4E3A2F"/>
                </a:solidFill>
                <a:latin typeface="Arial"/>
                <a:cs typeface="Arial"/>
              </a:rPr>
              <a:t>health  0.9% of</a:t>
            </a:r>
            <a:r>
              <a:rPr sz="2600" spc="-10" dirty="0">
                <a:solidFill>
                  <a:srgbClr val="4E3A2F"/>
                </a:solidFill>
                <a:latin typeface="Arial"/>
                <a:cs typeface="Arial"/>
              </a:rPr>
              <a:t> </a:t>
            </a:r>
            <a:r>
              <a:rPr sz="2600" spc="-80" dirty="0">
                <a:solidFill>
                  <a:srgbClr val="4E3A2F"/>
                </a:solidFill>
                <a:latin typeface="Arial"/>
                <a:cs typeface="Arial"/>
              </a:rPr>
              <a:t>GDP.</a:t>
            </a:r>
            <a:endParaRPr sz="2600">
              <a:latin typeface="Arial"/>
              <a:cs typeface="Arial"/>
            </a:endParaRPr>
          </a:p>
          <a:p>
            <a:pPr marL="527685" indent="-514984">
              <a:lnSpc>
                <a:spcPct val="100000"/>
              </a:lnSpc>
              <a:spcBef>
                <a:spcPts val="15"/>
              </a:spcBef>
              <a:buClr>
                <a:srgbClr val="EFA12D"/>
              </a:buClr>
              <a:buSzPct val="69230"/>
              <a:buAutoNum type="arabicPeriod"/>
              <a:tabLst>
                <a:tab pos="527685" algn="l"/>
                <a:tab pos="528320" algn="l"/>
              </a:tabLst>
            </a:pPr>
            <a:r>
              <a:rPr sz="2600" dirty="0">
                <a:solidFill>
                  <a:srgbClr val="4E3A2F"/>
                </a:solidFill>
                <a:latin typeface="Arial"/>
                <a:cs typeface="Arial"/>
              </a:rPr>
              <a:t>Inflexible</a:t>
            </a:r>
            <a:r>
              <a:rPr sz="2600" spc="-5" dirty="0">
                <a:solidFill>
                  <a:srgbClr val="4E3A2F"/>
                </a:solidFill>
                <a:latin typeface="Arial"/>
                <a:cs typeface="Arial"/>
              </a:rPr>
              <a:t> </a:t>
            </a:r>
            <a:r>
              <a:rPr sz="2600" dirty="0">
                <a:solidFill>
                  <a:srgbClr val="4E3A2F"/>
                </a:solidFill>
                <a:latin typeface="Arial"/>
                <a:cs typeface="Arial"/>
              </a:rPr>
              <a:t>Financing</a:t>
            </a:r>
            <a:endParaRPr sz="2600">
              <a:latin typeface="Arial"/>
              <a:cs typeface="Arial"/>
            </a:endParaRPr>
          </a:p>
          <a:p>
            <a:pPr marL="527685" marR="630555" indent="-514984">
              <a:lnSpc>
                <a:spcPts val="2500"/>
              </a:lnSpc>
              <a:spcBef>
                <a:spcPts val="600"/>
              </a:spcBef>
              <a:buClr>
                <a:srgbClr val="EFA12D"/>
              </a:buClr>
              <a:buSzPct val="69230"/>
              <a:buAutoNum type="arabicPeriod"/>
              <a:tabLst>
                <a:tab pos="527685" algn="l"/>
                <a:tab pos="528320" algn="l"/>
              </a:tabLst>
            </a:pPr>
            <a:r>
              <a:rPr sz="2600" dirty="0">
                <a:solidFill>
                  <a:srgbClr val="4E3A2F"/>
                </a:solidFill>
                <a:latin typeface="Arial"/>
                <a:cs typeface="Arial"/>
              </a:rPr>
              <a:t>Dysfunctional</a:t>
            </a:r>
            <a:r>
              <a:rPr sz="2600" spc="-75" dirty="0">
                <a:solidFill>
                  <a:srgbClr val="4E3A2F"/>
                </a:solidFill>
                <a:latin typeface="Arial"/>
                <a:cs typeface="Arial"/>
              </a:rPr>
              <a:t> </a:t>
            </a:r>
            <a:r>
              <a:rPr sz="2600" dirty="0">
                <a:solidFill>
                  <a:srgbClr val="4E3A2F"/>
                </a:solidFill>
                <a:latin typeface="Arial"/>
                <a:cs typeface="Arial"/>
              </a:rPr>
              <a:t>health  infrastructure.</a:t>
            </a:r>
            <a:endParaRPr sz="2600">
              <a:latin typeface="Arial"/>
              <a:cs typeface="Arial"/>
            </a:endParaRPr>
          </a:p>
          <a:p>
            <a:pPr marL="527685" marR="5080" indent="-514984">
              <a:lnSpc>
                <a:spcPct val="80000"/>
              </a:lnSpc>
              <a:spcBef>
                <a:spcPts val="640"/>
              </a:spcBef>
              <a:buClr>
                <a:srgbClr val="EFA12D"/>
              </a:buClr>
              <a:buSzPct val="69230"/>
              <a:buAutoNum type="arabicPeriod"/>
              <a:tabLst>
                <a:tab pos="527685" algn="l"/>
                <a:tab pos="528320" algn="l"/>
              </a:tabLst>
            </a:pPr>
            <a:r>
              <a:rPr sz="2600" dirty="0">
                <a:solidFill>
                  <a:srgbClr val="4E3A2F"/>
                </a:solidFill>
                <a:latin typeface="Arial"/>
                <a:cs typeface="Arial"/>
              </a:rPr>
              <a:t>No standards</a:t>
            </a:r>
            <a:r>
              <a:rPr sz="2600" spc="-65" dirty="0">
                <a:solidFill>
                  <a:srgbClr val="4E3A2F"/>
                </a:solidFill>
                <a:latin typeface="Arial"/>
                <a:cs typeface="Arial"/>
              </a:rPr>
              <a:t> </a:t>
            </a:r>
            <a:r>
              <a:rPr sz="2600" dirty="0">
                <a:solidFill>
                  <a:srgbClr val="4E3A2F"/>
                </a:solidFill>
                <a:latin typeface="Arial"/>
                <a:cs typeface="Arial"/>
              </a:rPr>
              <a:t>prescribed  for</a:t>
            </a:r>
            <a:r>
              <a:rPr sz="2600" spc="-5" dirty="0">
                <a:solidFill>
                  <a:srgbClr val="4E3A2F"/>
                </a:solidFill>
                <a:latin typeface="Arial"/>
                <a:cs typeface="Arial"/>
              </a:rPr>
              <a:t> </a:t>
            </a:r>
            <a:r>
              <a:rPr sz="2600" spc="-25" dirty="0">
                <a:solidFill>
                  <a:srgbClr val="4E3A2F"/>
                </a:solidFill>
                <a:latin typeface="Arial"/>
                <a:cs typeface="Arial"/>
              </a:rPr>
              <a:t>quality.</a:t>
            </a:r>
            <a:endParaRPr sz="2600">
              <a:latin typeface="Arial"/>
              <a:cs typeface="Arial"/>
            </a:endParaRPr>
          </a:p>
          <a:p>
            <a:pPr>
              <a:lnSpc>
                <a:spcPct val="100000"/>
              </a:lnSpc>
              <a:spcBef>
                <a:spcPts val="45"/>
              </a:spcBef>
              <a:buClr>
                <a:srgbClr val="EFA12D"/>
              </a:buClr>
              <a:buFont typeface="Arial"/>
              <a:buAutoNum type="arabicPeriod"/>
            </a:pPr>
            <a:endParaRPr sz="3200">
              <a:latin typeface="Times New Roman"/>
              <a:cs typeface="Times New Roman"/>
            </a:endParaRPr>
          </a:p>
          <a:p>
            <a:pPr marL="527685" marR="133350" indent="-514984">
              <a:lnSpc>
                <a:spcPts val="2500"/>
              </a:lnSpc>
              <a:buClr>
                <a:srgbClr val="EFA12D"/>
              </a:buClr>
              <a:buSzPct val="69230"/>
              <a:buAutoNum type="arabicPeriod"/>
              <a:tabLst>
                <a:tab pos="527685" algn="l"/>
                <a:tab pos="528320" algn="l"/>
              </a:tabLst>
            </a:pPr>
            <a:r>
              <a:rPr sz="2600" dirty="0">
                <a:solidFill>
                  <a:srgbClr val="4E3A2F"/>
                </a:solidFill>
                <a:latin typeface="Arial"/>
                <a:cs typeface="Arial"/>
              </a:rPr>
              <a:t>Central Govt.</a:t>
            </a:r>
            <a:r>
              <a:rPr sz="2600" spc="-60" dirty="0">
                <a:solidFill>
                  <a:srgbClr val="4E3A2F"/>
                </a:solidFill>
                <a:latin typeface="Arial"/>
                <a:cs typeface="Arial"/>
              </a:rPr>
              <a:t> </a:t>
            </a:r>
            <a:r>
              <a:rPr sz="2600" dirty="0">
                <a:solidFill>
                  <a:srgbClr val="4E3A2F"/>
                </a:solidFill>
                <a:latin typeface="Arial"/>
                <a:cs typeface="Arial"/>
              </a:rPr>
              <a:t>Financing  Confined to select  Programmes or  Programme disease  centric.</a:t>
            </a:r>
            <a:endParaRPr sz="2600">
              <a:latin typeface="Arial"/>
              <a:cs typeface="Arial"/>
            </a:endParaRPr>
          </a:p>
        </p:txBody>
      </p:sp>
      <p:sp>
        <p:nvSpPr>
          <p:cNvPr id="6" name="object 6"/>
          <p:cNvSpPr txBox="1"/>
          <p:nvPr/>
        </p:nvSpPr>
        <p:spPr>
          <a:xfrm>
            <a:off x="4727575" y="1069594"/>
            <a:ext cx="4128770" cy="4940935"/>
          </a:xfrm>
          <a:prstGeom prst="rect">
            <a:avLst/>
          </a:prstGeom>
        </p:spPr>
        <p:txBody>
          <a:bodyPr vert="horz" wrap="square" lIns="0" tIns="13335" rIns="0" bIns="0" rtlCol="0">
            <a:spAutoFit/>
          </a:bodyPr>
          <a:lstStyle/>
          <a:p>
            <a:pPr marL="1847850">
              <a:lnSpc>
                <a:spcPct val="100000"/>
              </a:lnSpc>
              <a:spcBef>
                <a:spcPts val="105"/>
              </a:spcBef>
            </a:pPr>
            <a:r>
              <a:rPr sz="2600" u="heavy" spc="-45" dirty="0">
                <a:solidFill>
                  <a:srgbClr val="4E3A2F"/>
                </a:solidFill>
                <a:uFill>
                  <a:solidFill>
                    <a:srgbClr val="4E3A2F"/>
                  </a:solidFill>
                </a:uFill>
                <a:latin typeface="Arial"/>
                <a:cs typeface="Arial"/>
              </a:rPr>
              <a:t>TO</a:t>
            </a:r>
            <a:endParaRPr sz="2600">
              <a:latin typeface="Arial"/>
              <a:cs typeface="Arial"/>
            </a:endParaRPr>
          </a:p>
          <a:p>
            <a:pPr marL="527685" marR="632460" indent="-514984">
              <a:lnSpc>
                <a:spcPct val="80000"/>
              </a:lnSpc>
              <a:spcBef>
                <a:spcPts val="620"/>
              </a:spcBef>
              <a:buClr>
                <a:srgbClr val="EFA12D"/>
              </a:buClr>
              <a:buSzPct val="69230"/>
              <a:buAutoNum type="arabicPeriod"/>
              <a:tabLst>
                <a:tab pos="527685" algn="l"/>
                <a:tab pos="528320" algn="l"/>
              </a:tabLst>
            </a:pPr>
            <a:r>
              <a:rPr sz="2600" dirty="0">
                <a:solidFill>
                  <a:srgbClr val="4E3A2F"/>
                </a:solidFill>
                <a:latin typeface="Arial"/>
                <a:cs typeface="Arial"/>
              </a:rPr>
              <a:t>Increase Public  expenditure 2-3%</a:t>
            </a:r>
            <a:r>
              <a:rPr sz="2600" spc="-75" dirty="0">
                <a:solidFill>
                  <a:srgbClr val="4E3A2F"/>
                </a:solidFill>
                <a:latin typeface="Arial"/>
                <a:cs typeface="Arial"/>
              </a:rPr>
              <a:t> </a:t>
            </a:r>
            <a:r>
              <a:rPr sz="2600" dirty="0">
                <a:solidFill>
                  <a:srgbClr val="4E3A2F"/>
                </a:solidFill>
                <a:latin typeface="Arial"/>
                <a:cs typeface="Arial"/>
              </a:rPr>
              <a:t>of  GDP by</a:t>
            </a:r>
            <a:r>
              <a:rPr sz="2600" spc="-65" dirty="0">
                <a:solidFill>
                  <a:srgbClr val="4E3A2F"/>
                </a:solidFill>
                <a:latin typeface="Arial"/>
                <a:cs typeface="Arial"/>
              </a:rPr>
              <a:t> </a:t>
            </a:r>
            <a:r>
              <a:rPr sz="2600" dirty="0">
                <a:solidFill>
                  <a:srgbClr val="4E3A2F"/>
                </a:solidFill>
                <a:latin typeface="Arial"/>
                <a:cs typeface="Arial"/>
              </a:rPr>
              <a:t>2012.</a:t>
            </a:r>
            <a:endParaRPr sz="2600">
              <a:latin typeface="Arial"/>
              <a:cs typeface="Arial"/>
            </a:endParaRPr>
          </a:p>
          <a:p>
            <a:pPr marL="527685" indent="-514984">
              <a:lnSpc>
                <a:spcPct val="100000"/>
              </a:lnSpc>
              <a:buClr>
                <a:srgbClr val="EFA12D"/>
              </a:buClr>
              <a:buSzPct val="69230"/>
              <a:buAutoNum type="arabicPeriod"/>
              <a:tabLst>
                <a:tab pos="527685" algn="l"/>
                <a:tab pos="528320" algn="l"/>
              </a:tabLst>
            </a:pPr>
            <a:r>
              <a:rPr sz="2600" dirty="0">
                <a:solidFill>
                  <a:srgbClr val="4E3A2F"/>
                </a:solidFill>
                <a:latin typeface="Arial"/>
                <a:cs typeface="Arial"/>
              </a:rPr>
              <a:t>Flexible</a:t>
            </a:r>
            <a:r>
              <a:rPr sz="2600" spc="-30" dirty="0">
                <a:solidFill>
                  <a:srgbClr val="4E3A2F"/>
                </a:solidFill>
                <a:latin typeface="Arial"/>
                <a:cs typeface="Arial"/>
              </a:rPr>
              <a:t> </a:t>
            </a:r>
            <a:r>
              <a:rPr sz="2600" dirty="0">
                <a:solidFill>
                  <a:srgbClr val="4E3A2F"/>
                </a:solidFill>
                <a:latin typeface="Arial"/>
                <a:cs typeface="Arial"/>
              </a:rPr>
              <a:t>financing</a:t>
            </a:r>
            <a:endParaRPr sz="2600">
              <a:latin typeface="Arial"/>
              <a:cs typeface="Arial"/>
            </a:endParaRPr>
          </a:p>
          <a:p>
            <a:pPr marL="527685" marR="230504" indent="-514984">
              <a:lnSpc>
                <a:spcPct val="80000"/>
              </a:lnSpc>
              <a:spcBef>
                <a:spcPts val="625"/>
              </a:spcBef>
              <a:buClr>
                <a:srgbClr val="EFA12D"/>
              </a:buClr>
              <a:buSzPct val="69230"/>
              <a:buAutoNum type="arabicPeriod"/>
              <a:tabLst>
                <a:tab pos="527685" algn="l"/>
                <a:tab pos="528320" algn="l"/>
              </a:tabLst>
            </a:pPr>
            <a:r>
              <a:rPr sz="2600" dirty="0">
                <a:solidFill>
                  <a:srgbClr val="4E3A2F"/>
                </a:solidFill>
                <a:latin typeface="Arial"/>
                <a:cs typeface="Arial"/>
              </a:rPr>
              <a:t>Fully Functional</a:t>
            </a:r>
            <a:r>
              <a:rPr sz="2600" spc="-90" dirty="0">
                <a:solidFill>
                  <a:srgbClr val="4E3A2F"/>
                </a:solidFill>
                <a:latin typeface="Arial"/>
                <a:cs typeface="Arial"/>
              </a:rPr>
              <a:t> </a:t>
            </a:r>
            <a:r>
              <a:rPr sz="2600" dirty="0">
                <a:solidFill>
                  <a:srgbClr val="4E3A2F"/>
                </a:solidFill>
                <a:latin typeface="Arial"/>
                <a:cs typeface="Arial"/>
              </a:rPr>
              <a:t>Health  Facilities</a:t>
            </a:r>
            <a:endParaRPr sz="2600">
              <a:latin typeface="Arial"/>
              <a:cs typeface="Arial"/>
            </a:endParaRPr>
          </a:p>
          <a:p>
            <a:pPr marL="527685" marR="320040" indent="-514984">
              <a:lnSpc>
                <a:spcPct val="80000"/>
              </a:lnSpc>
              <a:spcBef>
                <a:spcPts val="625"/>
              </a:spcBef>
              <a:buClr>
                <a:srgbClr val="EFA12D"/>
              </a:buClr>
              <a:buSzPct val="69230"/>
              <a:buAutoNum type="arabicPeriod"/>
              <a:tabLst>
                <a:tab pos="527685" algn="l"/>
                <a:tab pos="528320" algn="l"/>
              </a:tabLst>
            </a:pPr>
            <a:r>
              <a:rPr sz="2600" dirty="0">
                <a:solidFill>
                  <a:srgbClr val="4E3A2F"/>
                </a:solidFill>
                <a:latin typeface="Arial"/>
                <a:cs typeface="Arial"/>
              </a:rPr>
              <a:t>IPHS for physical  infrastructure, human  resources,</a:t>
            </a:r>
            <a:r>
              <a:rPr sz="2600" spc="-65" dirty="0">
                <a:solidFill>
                  <a:srgbClr val="4E3A2F"/>
                </a:solidFill>
                <a:latin typeface="Arial"/>
                <a:cs typeface="Arial"/>
              </a:rPr>
              <a:t> </a:t>
            </a:r>
            <a:r>
              <a:rPr sz="2600" dirty="0">
                <a:solidFill>
                  <a:srgbClr val="4E3A2F"/>
                </a:solidFill>
                <a:latin typeface="Arial"/>
                <a:cs typeface="Arial"/>
              </a:rPr>
              <a:t>equipment,  drugs</a:t>
            </a:r>
            <a:endParaRPr sz="2600">
              <a:latin typeface="Arial"/>
              <a:cs typeface="Arial"/>
            </a:endParaRPr>
          </a:p>
          <a:p>
            <a:pPr marL="527685" marR="5080" indent="-514984">
              <a:lnSpc>
                <a:spcPct val="80000"/>
              </a:lnSpc>
              <a:spcBef>
                <a:spcPts val="630"/>
              </a:spcBef>
              <a:buClr>
                <a:srgbClr val="EFA12D"/>
              </a:buClr>
              <a:buSzPct val="69230"/>
              <a:buAutoNum type="arabicPeriod"/>
              <a:tabLst>
                <a:tab pos="527685" algn="l"/>
                <a:tab pos="528320" algn="l"/>
              </a:tabLst>
            </a:pPr>
            <a:r>
              <a:rPr sz="2600" dirty="0">
                <a:solidFill>
                  <a:srgbClr val="4E3A2F"/>
                </a:solidFill>
                <a:latin typeface="Arial"/>
                <a:cs typeface="Arial"/>
              </a:rPr>
              <a:t>Financing now is  directed to</a:t>
            </a:r>
            <a:r>
              <a:rPr sz="2600" spc="-45" dirty="0">
                <a:solidFill>
                  <a:srgbClr val="4E3A2F"/>
                </a:solidFill>
                <a:latin typeface="Arial"/>
                <a:cs typeface="Arial"/>
              </a:rPr>
              <a:t> </a:t>
            </a:r>
            <a:r>
              <a:rPr sz="2600" dirty="0">
                <a:solidFill>
                  <a:srgbClr val="4E3A2F"/>
                </a:solidFill>
                <a:latin typeface="Arial"/>
                <a:cs typeface="Arial"/>
              </a:rPr>
              <a:t>Development  of state health</a:t>
            </a:r>
            <a:r>
              <a:rPr sz="2600" spc="-20" dirty="0">
                <a:solidFill>
                  <a:srgbClr val="4E3A2F"/>
                </a:solidFill>
                <a:latin typeface="Arial"/>
                <a:cs typeface="Arial"/>
              </a:rPr>
              <a:t> </a:t>
            </a:r>
            <a:r>
              <a:rPr sz="2600" dirty="0">
                <a:solidFill>
                  <a:srgbClr val="4E3A2F"/>
                </a:solidFill>
                <a:latin typeface="Arial"/>
                <a:cs typeface="Arial"/>
              </a:rPr>
              <a:t>system.</a:t>
            </a:r>
            <a:endParaRPr sz="26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12"/>
          </p:nvPr>
        </p:nvSpPr>
        <p:spPr>
          <a:prstGeom prst="rect">
            <a:avLst/>
          </a:prstGeom>
        </p:spPr>
        <p:txBody>
          <a:bodyPr vert="horz" wrap="square" lIns="0" tIns="1270" rIns="0" bIns="0" rtlCol="0">
            <a:spAutoFit/>
          </a:bodyPr>
          <a:lstStyle/>
          <a:p>
            <a:pPr marL="27940">
              <a:lnSpc>
                <a:spcPct val="100000"/>
              </a:lnSpc>
              <a:spcBef>
                <a:spcPts val="10"/>
              </a:spcBef>
            </a:pPr>
            <a:fld id="{81D60167-4931-47E6-BA6A-407CBD079E47}" type="slidenum">
              <a:rPr spc="-5" dirty="0"/>
              <a:pPr marL="27940">
                <a:lnSpc>
                  <a:spcPct val="100000"/>
                </a:lnSpc>
                <a:spcBef>
                  <a:spcPts val="10"/>
                </a:spcBef>
              </a:pPr>
              <a:t>54</a:t>
            </a:fld>
            <a:endParaRPr spc="-5" dirty="0"/>
          </a:p>
        </p:txBody>
      </p:sp>
      <p:sp>
        <p:nvSpPr>
          <p:cNvPr id="4" name="object 4"/>
          <p:cNvSpPr txBox="1"/>
          <p:nvPr/>
        </p:nvSpPr>
        <p:spPr>
          <a:xfrm>
            <a:off x="383540" y="1037336"/>
            <a:ext cx="3615690" cy="5099050"/>
          </a:xfrm>
          <a:prstGeom prst="rect">
            <a:avLst/>
          </a:prstGeom>
        </p:spPr>
        <p:txBody>
          <a:bodyPr vert="horz" wrap="square" lIns="0" tIns="52705" rIns="0" bIns="0" rtlCol="0">
            <a:spAutoFit/>
          </a:bodyPr>
          <a:lstStyle/>
          <a:p>
            <a:pPr marL="527685" marR="190500" indent="-514984">
              <a:lnSpc>
                <a:spcPct val="90000"/>
              </a:lnSpc>
              <a:spcBef>
                <a:spcPts val="415"/>
              </a:spcBef>
              <a:buClr>
                <a:srgbClr val="EFA12D"/>
              </a:buClr>
              <a:buSzPct val="69230"/>
              <a:buAutoNum type="arabicPeriod" startAt="6"/>
              <a:tabLst>
                <a:tab pos="527685" algn="l"/>
                <a:tab pos="528320" algn="l"/>
                <a:tab pos="2366645" algn="l"/>
              </a:tabLst>
            </a:pPr>
            <a:r>
              <a:rPr sz="2600" spc="-25" dirty="0">
                <a:solidFill>
                  <a:srgbClr val="4E3A2F"/>
                </a:solidFill>
                <a:latin typeface="Arial"/>
                <a:cs typeface="Arial"/>
              </a:rPr>
              <a:t>Time </a:t>
            </a:r>
            <a:r>
              <a:rPr sz="2600" spc="5" dirty="0">
                <a:solidFill>
                  <a:srgbClr val="4E3A2F"/>
                </a:solidFill>
                <a:latin typeface="Arial"/>
                <a:cs typeface="Arial"/>
              </a:rPr>
              <a:t>consuming  </a:t>
            </a:r>
            <a:r>
              <a:rPr sz="2600" dirty="0">
                <a:solidFill>
                  <a:srgbClr val="4E3A2F"/>
                </a:solidFill>
                <a:latin typeface="Arial"/>
                <a:cs typeface="Arial"/>
              </a:rPr>
              <a:t>re</a:t>
            </a:r>
            <a:r>
              <a:rPr sz="2600" spc="10" dirty="0">
                <a:solidFill>
                  <a:srgbClr val="4E3A2F"/>
                </a:solidFill>
                <a:latin typeface="Arial"/>
                <a:cs typeface="Arial"/>
              </a:rPr>
              <a:t>c</a:t>
            </a:r>
            <a:r>
              <a:rPr sz="2600" dirty="0">
                <a:solidFill>
                  <a:srgbClr val="4E3A2F"/>
                </a:solidFill>
                <a:latin typeface="Arial"/>
                <a:cs typeface="Arial"/>
              </a:rPr>
              <a:t>ruit</a:t>
            </a:r>
            <a:r>
              <a:rPr sz="2600" spc="5" dirty="0">
                <a:solidFill>
                  <a:srgbClr val="4E3A2F"/>
                </a:solidFill>
                <a:latin typeface="Arial"/>
                <a:cs typeface="Arial"/>
              </a:rPr>
              <a:t>m</a:t>
            </a:r>
            <a:r>
              <a:rPr sz="2600" dirty="0">
                <a:solidFill>
                  <a:srgbClr val="4E3A2F"/>
                </a:solidFill>
                <a:latin typeface="Arial"/>
                <a:cs typeface="Arial"/>
              </a:rPr>
              <a:t>e</a:t>
            </a:r>
            <a:r>
              <a:rPr sz="2600" spc="10" dirty="0">
                <a:solidFill>
                  <a:srgbClr val="4E3A2F"/>
                </a:solidFill>
                <a:latin typeface="Arial"/>
                <a:cs typeface="Arial"/>
              </a:rPr>
              <a:t>n</a:t>
            </a:r>
            <a:r>
              <a:rPr sz="2600" dirty="0">
                <a:solidFill>
                  <a:srgbClr val="4E3A2F"/>
                </a:solidFill>
                <a:latin typeface="Arial"/>
                <a:cs typeface="Arial"/>
              </a:rPr>
              <a:t>t	s</a:t>
            </a:r>
            <a:r>
              <a:rPr sz="2600" spc="10" dirty="0">
                <a:solidFill>
                  <a:srgbClr val="4E3A2F"/>
                </a:solidFill>
                <a:latin typeface="Arial"/>
                <a:cs typeface="Arial"/>
              </a:rPr>
              <a:t>y</a:t>
            </a:r>
            <a:r>
              <a:rPr sz="2600" spc="5" dirty="0">
                <a:solidFill>
                  <a:srgbClr val="4E3A2F"/>
                </a:solidFill>
                <a:latin typeface="Arial"/>
                <a:cs typeface="Arial"/>
              </a:rPr>
              <a:t>s</a:t>
            </a:r>
            <a:r>
              <a:rPr sz="2600" dirty="0">
                <a:solidFill>
                  <a:srgbClr val="4E3A2F"/>
                </a:solidFill>
                <a:latin typeface="Arial"/>
                <a:cs typeface="Arial"/>
              </a:rPr>
              <a:t>tem  </a:t>
            </a:r>
            <a:r>
              <a:rPr sz="2600" spc="5" dirty="0">
                <a:solidFill>
                  <a:srgbClr val="4E3A2F"/>
                </a:solidFill>
                <a:latin typeface="Arial"/>
                <a:cs typeface="Arial"/>
              </a:rPr>
              <a:t>and inadequate  </a:t>
            </a:r>
            <a:r>
              <a:rPr sz="2600" dirty="0">
                <a:solidFill>
                  <a:srgbClr val="4E3A2F"/>
                </a:solidFill>
                <a:latin typeface="Arial"/>
                <a:cs typeface="Arial"/>
              </a:rPr>
              <a:t>provision of </a:t>
            </a:r>
            <a:r>
              <a:rPr sz="2600" spc="5" dirty="0">
                <a:solidFill>
                  <a:srgbClr val="4E3A2F"/>
                </a:solidFill>
                <a:latin typeface="Arial"/>
                <a:cs typeface="Arial"/>
              </a:rPr>
              <a:t>human  resources.</a:t>
            </a:r>
            <a:endParaRPr sz="2600">
              <a:latin typeface="Arial"/>
              <a:cs typeface="Arial"/>
            </a:endParaRPr>
          </a:p>
          <a:p>
            <a:pPr marL="527685" marR="5080" indent="-514984">
              <a:lnSpc>
                <a:spcPts val="2810"/>
              </a:lnSpc>
              <a:spcBef>
                <a:spcPts val="665"/>
              </a:spcBef>
              <a:buClr>
                <a:srgbClr val="EFA12D"/>
              </a:buClr>
              <a:buSzPct val="69230"/>
              <a:buAutoNum type="arabicPeriod" startAt="6"/>
              <a:tabLst>
                <a:tab pos="527685" algn="l"/>
                <a:tab pos="528320" algn="l"/>
              </a:tabLst>
            </a:pPr>
            <a:r>
              <a:rPr sz="2600" spc="5" dirty="0">
                <a:solidFill>
                  <a:srgbClr val="4E3A2F"/>
                </a:solidFill>
                <a:latin typeface="Arial"/>
                <a:cs typeface="Arial"/>
              </a:rPr>
              <a:t>Low </a:t>
            </a:r>
            <a:r>
              <a:rPr sz="2600" dirty="0">
                <a:solidFill>
                  <a:srgbClr val="4E3A2F"/>
                </a:solidFill>
                <a:latin typeface="Arial"/>
                <a:cs typeface="Arial"/>
              </a:rPr>
              <a:t>level</a:t>
            </a:r>
            <a:r>
              <a:rPr sz="2600" spc="-90" dirty="0">
                <a:solidFill>
                  <a:srgbClr val="4E3A2F"/>
                </a:solidFill>
                <a:latin typeface="Arial"/>
                <a:cs typeface="Arial"/>
              </a:rPr>
              <a:t> </a:t>
            </a:r>
            <a:r>
              <a:rPr sz="2600" spc="5" dirty="0">
                <a:solidFill>
                  <a:srgbClr val="4E3A2F"/>
                </a:solidFill>
                <a:latin typeface="Arial"/>
                <a:cs typeface="Arial"/>
              </a:rPr>
              <a:t>community  </a:t>
            </a:r>
            <a:r>
              <a:rPr sz="2600" dirty="0">
                <a:solidFill>
                  <a:srgbClr val="4E3A2F"/>
                </a:solidFill>
                <a:latin typeface="Arial"/>
                <a:cs typeface="Arial"/>
              </a:rPr>
              <a:t>participation.</a:t>
            </a:r>
            <a:endParaRPr sz="2600">
              <a:latin typeface="Arial"/>
              <a:cs typeface="Arial"/>
            </a:endParaRPr>
          </a:p>
          <a:p>
            <a:pPr marL="527685" marR="352425" indent="-514984">
              <a:lnSpc>
                <a:spcPts val="2810"/>
              </a:lnSpc>
              <a:spcBef>
                <a:spcPts val="620"/>
              </a:spcBef>
              <a:buClr>
                <a:srgbClr val="EFA12D"/>
              </a:buClr>
              <a:buSzPct val="69230"/>
              <a:buAutoNum type="arabicPeriod" startAt="6"/>
              <a:tabLst>
                <a:tab pos="527685" algn="l"/>
                <a:tab pos="528320" algn="l"/>
              </a:tabLst>
            </a:pPr>
            <a:r>
              <a:rPr sz="2600" dirty="0">
                <a:solidFill>
                  <a:srgbClr val="4E3A2F"/>
                </a:solidFill>
                <a:latin typeface="Arial"/>
                <a:cs typeface="Arial"/>
              </a:rPr>
              <a:t>Poor</a:t>
            </a:r>
            <a:r>
              <a:rPr sz="2600" spc="-75" dirty="0">
                <a:solidFill>
                  <a:srgbClr val="4E3A2F"/>
                </a:solidFill>
                <a:latin typeface="Arial"/>
                <a:cs typeface="Arial"/>
              </a:rPr>
              <a:t> </a:t>
            </a:r>
            <a:r>
              <a:rPr sz="2600" spc="5" dirty="0">
                <a:solidFill>
                  <a:srgbClr val="4E3A2F"/>
                </a:solidFill>
                <a:latin typeface="Arial"/>
                <a:cs typeface="Arial"/>
              </a:rPr>
              <a:t>management  </a:t>
            </a:r>
            <a:r>
              <a:rPr sz="2600" spc="-20" dirty="0">
                <a:solidFill>
                  <a:srgbClr val="4E3A2F"/>
                </a:solidFill>
                <a:latin typeface="Arial"/>
                <a:cs typeface="Arial"/>
              </a:rPr>
              <a:t>capacity.</a:t>
            </a:r>
            <a:endParaRPr sz="2600">
              <a:latin typeface="Arial"/>
              <a:cs typeface="Arial"/>
            </a:endParaRPr>
          </a:p>
          <a:p>
            <a:pPr marL="527685" indent="-514984">
              <a:lnSpc>
                <a:spcPct val="100000"/>
              </a:lnSpc>
              <a:spcBef>
                <a:spcPts val="270"/>
              </a:spcBef>
              <a:buClr>
                <a:srgbClr val="EFA12D"/>
              </a:buClr>
              <a:buSzPct val="69230"/>
              <a:buAutoNum type="arabicPeriod" startAt="6"/>
              <a:tabLst>
                <a:tab pos="527685" algn="l"/>
                <a:tab pos="528320" algn="l"/>
              </a:tabLst>
            </a:pPr>
            <a:r>
              <a:rPr sz="2600" spc="5" dirty="0">
                <a:solidFill>
                  <a:srgbClr val="4E3A2F"/>
                </a:solidFill>
                <a:latin typeface="Arial"/>
                <a:cs typeface="Arial"/>
              </a:rPr>
              <a:t>Lack </a:t>
            </a:r>
            <a:r>
              <a:rPr sz="2600" dirty="0">
                <a:solidFill>
                  <a:srgbClr val="4E3A2F"/>
                </a:solidFill>
                <a:latin typeface="Arial"/>
                <a:cs typeface="Arial"/>
              </a:rPr>
              <a:t>of</a:t>
            </a:r>
            <a:r>
              <a:rPr sz="2600" spc="-40" dirty="0">
                <a:solidFill>
                  <a:srgbClr val="4E3A2F"/>
                </a:solidFill>
                <a:latin typeface="Arial"/>
                <a:cs typeface="Arial"/>
              </a:rPr>
              <a:t> </a:t>
            </a:r>
            <a:r>
              <a:rPr sz="2600" spc="5" dirty="0">
                <a:solidFill>
                  <a:srgbClr val="4E3A2F"/>
                </a:solidFill>
                <a:latin typeface="Arial"/>
                <a:cs typeface="Arial"/>
              </a:rPr>
              <a:t>coverage</a:t>
            </a:r>
            <a:endParaRPr sz="2600">
              <a:latin typeface="Arial"/>
              <a:cs typeface="Arial"/>
            </a:endParaRPr>
          </a:p>
          <a:p>
            <a:pPr>
              <a:lnSpc>
                <a:spcPct val="100000"/>
              </a:lnSpc>
              <a:spcBef>
                <a:spcPts val="15"/>
              </a:spcBef>
            </a:pPr>
            <a:endParaRPr sz="3550">
              <a:latin typeface="Times New Roman"/>
              <a:cs typeface="Times New Roman"/>
            </a:endParaRPr>
          </a:p>
          <a:p>
            <a:pPr marL="527685" marR="67310" indent="-515620">
              <a:lnSpc>
                <a:spcPts val="2810"/>
              </a:lnSpc>
              <a:tabLst>
                <a:tab pos="520065" algn="l"/>
              </a:tabLst>
            </a:pPr>
            <a:r>
              <a:rPr sz="1800" spc="-5" dirty="0">
                <a:solidFill>
                  <a:srgbClr val="EFA12D"/>
                </a:solidFill>
                <a:latin typeface="Arial"/>
                <a:cs typeface="Arial"/>
              </a:rPr>
              <a:t>10	</a:t>
            </a:r>
            <a:r>
              <a:rPr sz="2600" dirty="0">
                <a:solidFill>
                  <a:srgbClr val="4E3A2F"/>
                </a:solidFill>
                <a:latin typeface="Arial"/>
                <a:cs typeface="Arial"/>
              </a:rPr>
              <a:t>Centralized</a:t>
            </a:r>
            <a:r>
              <a:rPr sz="2600" spc="-40" dirty="0">
                <a:solidFill>
                  <a:srgbClr val="4E3A2F"/>
                </a:solidFill>
                <a:latin typeface="Arial"/>
                <a:cs typeface="Arial"/>
              </a:rPr>
              <a:t> </a:t>
            </a:r>
            <a:r>
              <a:rPr sz="2600" dirty="0">
                <a:solidFill>
                  <a:srgbClr val="4E3A2F"/>
                </a:solidFill>
                <a:latin typeface="Arial"/>
                <a:cs typeface="Arial"/>
              </a:rPr>
              <a:t>planning  </a:t>
            </a:r>
            <a:r>
              <a:rPr sz="2600" spc="5" dirty="0">
                <a:solidFill>
                  <a:srgbClr val="4E3A2F"/>
                </a:solidFill>
                <a:latin typeface="Arial"/>
                <a:cs typeface="Arial"/>
              </a:rPr>
              <a:t>and</a:t>
            </a:r>
            <a:r>
              <a:rPr sz="2600" spc="-10" dirty="0">
                <a:solidFill>
                  <a:srgbClr val="4E3A2F"/>
                </a:solidFill>
                <a:latin typeface="Arial"/>
                <a:cs typeface="Arial"/>
              </a:rPr>
              <a:t> </a:t>
            </a:r>
            <a:r>
              <a:rPr sz="2600" dirty="0">
                <a:solidFill>
                  <a:srgbClr val="4E3A2F"/>
                </a:solidFill>
                <a:latin typeface="Arial"/>
                <a:cs typeface="Arial"/>
              </a:rPr>
              <a:t>evaluation.</a:t>
            </a:r>
            <a:endParaRPr sz="2600">
              <a:latin typeface="Arial"/>
              <a:cs typeface="Arial"/>
            </a:endParaRPr>
          </a:p>
        </p:txBody>
      </p:sp>
      <p:sp>
        <p:nvSpPr>
          <p:cNvPr id="5" name="object 5"/>
          <p:cNvSpPr txBox="1"/>
          <p:nvPr/>
        </p:nvSpPr>
        <p:spPr>
          <a:xfrm>
            <a:off x="4727575" y="964768"/>
            <a:ext cx="4106545" cy="5020310"/>
          </a:xfrm>
          <a:prstGeom prst="rect">
            <a:avLst/>
          </a:prstGeom>
        </p:spPr>
        <p:txBody>
          <a:bodyPr vert="horz" wrap="square" lIns="0" tIns="52705" rIns="0" bIns="0" rtlCol="0">
            <a:spAutoFit/>
          </a:bodyPr>
          <a:lstStyle/>
          <a:p>
            <a:pPr marL="527685" marR="5080" indent="-514984">
              <a:lnSpc>
                <a:spcPct val="90000"/>
              </a:lnSpc>
              <a:spcBef>
                <a:spcPts val="415"/>
              </a:spcBef>
              <a:buClr>
                <a:srgbClr val="EFA12D"/>
              </a:buClr>
              <a:buSzPct val="69230"/>
              <a:buAutoNum type="arabicPeriod" startAt="6"/>
              <a:tabLst>
                <a:tab pos="527685" algn="l"/>
                <a:tab pos="528320" algn="l"/>
              </a:tabLst>
            </a:pPr>
            <a:r>
              <a:rPr sz="2600" dirty="0">
                <a:solidFill>
                  <a:srgbClr val="4E3A2F"/>
                </a:solidFill>
                <a:latin typeface="Arial"/>
                <a:cs typeface="Arial"/>
              </a:rPr>
              <a:t>Contractual  appointments, local  residency and</a:t>
            </a:r>
            <a:r>
              <a:rPr sz="2600" spc="-75" dirty="0">
                <a:solidFill>
                  <a:srgbClr val="4E3A2F"/>
                </a:solidFill>
                <a:latin typeface="Arial"/>
                <a:cs typeface="Arial"/>
              </a:rPr>
              <a:t> </a:t>
            </a:r>
            <a:r>
              <a:rPr sz="2600" dirty="0">
                <a:solidFill>
                  <a:srgbClr val="4E3A2F"/>
                </a:solidFill>
                <a:latin typeface="Arial"/>
                <a:cs typeface="Arial"/>
              </a:rPr>
              <a:t>additional  human</a:t>
            </a:r>
            <a:r>
              <a:rPr sz="2600" spc="-20" dirty="0">
                <a:solidFill>
                  <a:srgbClr val="4E3A2F"/>
                </a:solidFill>
                <a:latin typeface="Arial"/>
                <a:cs typeface="Arial"/>
              </a:rPr>
              <a:t> </a:t>
            </a:r>
            <a:r>
              <a:rPr sz="2600" dirty="0">
                <a:solidFill>
                  <a:srgbClr val="4E3A2F"/>
                </a:solidFill>
                <a:latin typeface="Arial"/>
                <a:cs typeface="Arial"/>
              </a:rPr>
              <a:t>resources.</a:t>
            </a:r>
            <a:endParaRPr sz="2600">
              <a:latin typeface="Arial"/>
              <a:cs typeface="Arial"/>
            </a:endParaRPr>
          </a:p>
          <a:p>
            <a:pPr marL="527685" marR="353060" indent="-514984">
              <a:lnSpc>
                <a:spcPts val="2810"/>
              </a:lnSpc>
              <a:spcBef>
                <a:spcPts val="665"/>
              </a:spcBef>
              <a:buClr>
                <a:srgbClr val="EFA12D"/>
              </a:buClr>
              <a:buSzPct val="69230"/>
              <a:buAutoNum type="arabicPeriod" startAt="6"/>
              <a:tabLst>
                <a:tab pos="527685" algn="l"/>
                <a:tab pos="528320" algn="l"/>
              </a:tabLst>
            </a:pPr>
            <a:r>
              <a:rPr sz="2600" dirty="0">
                <a:solidFill>
                  <a:srgbClr val="4E3A2F"/>
                </a:solidFill>
                <a:latin typeface="Arial"/>
                <a:cs typeface="Arial"/>
              </a:rPr>
              <a:t>Increasing</a:t>
            </a:r>
            <a:r>
              <a:rPr sz="2600" spc="-60" dirty="0">
                <a:solidFill>
                  <a:srgbClr val="4E3A2F"/>
                </a:solidFill>
                <a:latin typeface="Arial"/>
                <a:cs typeface="Arial"/>
              </a:rPr>
              <a:t> </a:t>
            </a:r>
            <a:r>
              <a:rPr sz="2600" dirty="0">
                <a:solidFill>
                  <a:srgbClr val="4E3A2F"/>
                </a:solidFill>
                <a:latin typeface="Arial"/>
                <a:cs typeface="Arial"/>
              </a:rPr>
              <a:t>community  participation.</a:t>
            </a:r>
            <a:endParaRPr sz="2600">
              <a:latin typeface="Arial"/>
              <a:cs typeface="Arial"/>
            </a:endParaRPr>
          </a:p>
          <a:p>
            <a:pPr marL="527685" marR="167640" indent="-514984">
              <a:lnSpc>
                <a:spcPts val="2810"/>
              </a:lnSpc>
              <a:spcBef>
                <a:spcPts val="625"/>
              </a:spcBef>
              <a:buClr>
                <a:srgbClr val="EFA12D"/>
              </a:buClr>
              <a:buSzPct val="69230"/>
              <a:buAutoNum type="arabicPeriod" startAt="6"/>
              <a:tabLst>
                <a:tab pos="527685" algn="l"/>
                <a:tab pos="528320" algn="l"/>
              </a:tabLst>
            </a:pPr>
            <a:r>
              <a:rPr sz="2600" dirty="0">
                <a:solidFill>
                  <a:srgbClr val="4E3A2F"/>
                </a:solidFill>
                <a:latin typeface="Arial"/>
                <a:cs typeface="Arial"/>
              </a:rPr>
              <a:t>Improved</a:t>
            </a:r>
            <a:r>
              <a:rPr sz="2600" spc="-55" dirty="0">
                <a:solidFill>
                  <a:srgbClr val="4E3A2F"/>
                </a:solidFill>
                <a:latin typeface="Arial"/>
                <a:cs typeface="Arial"/>
              </a:rPr>
              <a:t> </a:t>
            </a:r>
            <a:r>
              <a:rPr sz="2600" dirty="0">
                <a:solidFill>
                  <a:srgbClr val="4E3A2F"/>
                </a:solidFill>
                <a:latin typeface="Arial"/>
                <a:cs typeface="Arial"/>
              </a:rPr>
              <a:t>management  </a:t>
            </a:r>
            <a:r>
              <a:rPr sz="2600" spc="-20" dirty="0">
                <a:solidFill>
                  <a:srgbClr val="4E3A2F"/>
                </a:solidFill>
                <a:latin typeface="Arial"/>
                <a:cs typeface="Arial"/>
              </a:rPr>
              <a:t>capacity.</a:t>
            </a:r>
            <a:endParaRPr sz="2600">
              <a:latin typeface="Arial"/>
              <a:cs typeface="Arial"/>
            </a:endParaRPr>
          </a:p>
          <a:p>
            <a:pPr marL="527685" marR="655320" indent="-514984">
              <a:lnSpc>
                <a:spcPts val="2810"/>
              </a:lnSpc>
              <a:spcBef>
                <a:spcPts val="620"/>
              </a:spcBef>
              <a:buClr>
                <a:srgbClr val="EFA12D"/>
              </a:buClr>
              <a:buSzPct val="69230"/>
              <a:buAutoNum type="arabicPeriod" startAt="6"/>
              <a:tabLst>
                <a:tab pos="527685" algn="l"/>
                <a:tab pos="528320" algn="l"/>
              </a:tabLst>
            </a:pPr>
            <a:r>
              <a:rPr sz="2600" dirty="0">
                <a:solidFill>
                  <a:srgbClr val="4E3A2F"/>
                </a:solidFill>
                <a:latin typeface="Arial"/>
                <a:cs typeface="Arial"/>
              </a:rPr>
              <a:t>Integrating vertical  health and Family  </a:t>
            </a:r>
            <a:r>
              <a:rPr sz="2600" spc="-10" dirty="0">
                <a:solidFill>
                  <a:srgbClr val="4E3A2F"/>
                </a:solidFill>
                <a:latin typeface="Arial"/>
                <a:cs typeface="Arial"/>
              </a:rPr>
              <a:t>Welfare</a:t>
            </a:r>
            <a:r>
              <a:rPr sz="2600" spc="-60" dirty="0">
                <a:solidFill>
                  <a:srgbClr val="4E3A2F"/>
                </a:solidFill>
                <a:latin typeface="Arial"/>
                <a:cs typeface="Arial"/>
              </a:rPr>
              <a:t> </a:t>
            </a:r>
            <a:r>
              <a:rPr sz="2600" dirty="0">
                <a:solidFill>
                  <a:srgbClr val="4E3A2F"/>
                </a:solidFill>
                <a:latin typeface="Arial"/>
                <a:cs typeface="Arial"/>
              </a:rPr>
              <a:t>programme</a:t>
            </a:r>
            <a:endParaRPr sz="2600">
              <a:latin typeface="Arial"/>
              <a:cs typeface="Arial"/>
            </a:endParaRPr>
          </a:p>
          <a:p>
            <a:pPr marL="527685" marR="504190" indent="-514984">
              <a:lnSpc>
                <a:spcPts val="2810"/>
              </a:lnSpc>
              <a:spcBef>
                <a:spcPts val="620"/>
              </a:spcBef>
              <a:buClr>
                <a:srgbClr val="EFA12D"/>
              </a:buClr>
              <a:buSzPct val="69230"/>
              <a:buAutoNum type="arabicPeriod" startAt="6"/>
              <a:tabLst>
                <a:tab pos="527685" algn="l"/>
                <a:tab pos="528320" algn="l"/>
              </a:tabLst>
            </a:pPr>
            <a:r>
              <a:rPr sz="2600" dirty="0">
                <a:solidFill>
                  <a:srgbClr val="4E3A2F"/>
                </a:solidFill>
                <a:latin typeface="Arial"/>
                <a:cs typeface="Arial"/>
              </a:rPr>
              <a:t>Decentralized</a:t>
            </a:r>
            <a:r>
              <a:rPr sz="2600" spc="-95" dirty="0">
                <a:solidFill>
                  <a:srgbClr val="4E3A2F"/>
                </a:solidFill>
                <a:latin typeface="Arial"/>
                <a:cs typeface="Arial"/>
              </a:rPr>
              <a:t> </a:t>
            </a:r>
            <a:r>
              <a:rPr sz="2600" dirty="0">
                <a:solidFill>
                  <a:srgbClr val="4E3A2F"/>
                </a:solidFill>
                <a:latin typeface="Arial"/>
                <a:cs typeface="Arial"/>
              </a:rPr>
              <a:t>district  health action</a:t>
            </a:r>
            <a:r>
              <a:rPr sz="2600" spc="-30" dirty="0">
                <a:solidFill>
                  <a:srgbClr val="4E3A2F"/>
                </a:solidFill>
                <a:latin typeface="Arial"/>
                <a:cs typeface="Arial"/>
              </a:rPr>
              <a:t> </a:t>
            </a:r>
            <a:r>
              <a:rPr sz="2600" dirty="0">
                <a:solidFill>
                  <a:srgbClr val="4E3A2F"/>
                </a:solidFill>
                <a:latin typeface="Arial"/>
                <a:cs typeface="Arial"/>
              </a:rPr>
              <a:t>plans.</a:t>
            </a:r>
            <a:endParaRPr sz="2600">
              <a:latin typeface="Arial"/>
              <a:cs typeface="Arial"/>
            </a:endParaRPr>
          </a:p>
        </p:txBody>
      </p:sp>
      <p:sp>
        <p:nvSpPr>
          <p:cNvPr id="8" name="object 4"/>
          <p:cNvSpPr txBox="1">
            <a:spLocks/>
          </p:cNvSpPr>
          <p:nvPr/>
        </p:nvSpPr>
        <p:spPr>
          <a:xfrm>
            <a:off x="304800" y="533400"/>
            <a:ext cx="1676400" cy="443711"/>
          </a:xfrm>
          <a:prstGeom prst="rect">
            <a:avLst/>
          </a:prstGeom>
        </p:spPr>
        <p:txBody>
          <a:bodyPr vert="horz" wrap="square" lIns="0" tIns="12700" rIns="0" bIns="0" rtlCol="0" anchor="ctr">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CONT.....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609600"/>
            <a:ext cx="9144000" cy="443711"/>
          </a:xfrm>
          <a:prstGeom prst="rect">
            <a:avLst/>
          </a:prstGeom>
        </p:spPr>
        <p:txBody>
          <a:bodyPr vert="horz" wrap="square" lIns="0" tIns="12700" rIns="0" bIns="0" rtlCol="0">
            <a:spAutoFit/>
          </a:bodyPr>
          <a:lstStyle/>
          <a:p>
            <a:pPr marL="12700" algn="ctr">
              <a:lnSpc>
                <a:spcPct val="100000"/>
              </a:lnSpc>
              <a:spcBef>
                <a:spcPts val="100"/>
              </a:spcBef>
            </a:pPr>
            <a:r>
              <a:rPr lang="en-US" sz="2800" dirty="0">
                <a:solidFill>
                  <a:schemeClr val="tx1"/>
                </a:solidFill>
              </a:rPr>
              <a:t>OUTCOME INDICATORS BY 2017</a:t>
            </a:r>
          </a:p>
        </p:txBody>
      </p:sp>
      <p:sp>
        <p:nvSpPr>
          <p:cNvPr id="6" name="object 6"/>
          <p:cNvSpPr txBox="1">
            <a:spLocks noGrp="1"/>
          </p:cNvSpPr>
          <p:nvPr>
            <p:ph type="sldNum" sz="quarter" idx="12"/>
          </p:nvPr>
        </p:nvSpPr>
        <p:spPr>
          <a:prstGeom prst="rect">
            <a:avLst/>
          </a:prstGeom>
        </p:spPr>
        <p:txBody>
          <a:bodyPr vert="horz" wrap="square" lIns="0" tIns="1270" rIns="0" bIns="0" rtlCol="0">
            <a:spAutoFit/>
          </a:bodyPr>
          <a:lstStyle/>
          <a:p>
            <a:pPr marL="27940">
              <a:lnSpc>
                <a:spcPct val="100000"/>
              </a:lnSpc>
              <a:spcBef>
                <a:spcPts val="10"/>
              </a:spcBef>
            </a:pPr>
            <a:fld id="{81D60167-4931-47E6-BA6A-407CBD079E47}" type="slidenum">
              <a:rPr spc="-5" dirty="0"/>
              <a:pPr marL="27940">
                <a:lnSpc>
                  <a:spcPct val="100000"/>
                </a:lnSpc>
                <a:spcBef>
                  <a:spcPts val="10"/>
                </a:spcBef>
              </a:pPr>
              <a:t>55</a:t>
            </a:fld>
            <a:endParaRPr spc="-5" dirty="0"/>
          </a:p>
        </p:txBody>
      </p:sp>
      <p:sp>
        <p:nvSpPr>
          <p:cNvPr id="5" name="object 5"/>
          <p:cNvSpPr txBox="1"/>
          <p:nvPr/>
        </p:nvSpPr>
        <p:spPr>
          <a:xfrm>
            <a:off x="78739" y="1560067"/>
            <a:ext cx="8989060" cy="4690110"/>
          </a:xfrm>
          <a:prstGeom prst="rect">
            <a:avLst/>
          </a:prstGeom>
        </p:spPr>
        <p:txBody>
          <a:bodyPr vert="horz" wrap="square" lIns="0" tIns="12700" rIns="0" bIns="0" rtlCol="0">
            <a:spAutoFit/>
          </a:bodyPr>
          <a:lstStyle/>
          <a:p>
            <a:pPr marL="355600" indent="-342900">
              <a:lnSpc>
                <a:spcPct val="100000"/>
              </a:lnSpc>
              <a:spcBef>
                <a:spcPts val="100"/>
              </a:spcBef>
              <a:buClr>
                <a:srgbClr val="EFA12D"/>
              </a:buClr>
              <a:buSzPct val="70000"/>
              <a:buFont typeface="Wingdings"/>
              <a:buChar char=""/>
              <a:tabLst>
                <a:tab pos="354965" algn="l"/>
                <a:tab pos="355600" algn="l"/>
              </a:tabLst>
            </a:pPr>
            <a:r>
              <a:rPr sz="3000" spc="-5" dirty="0">
                <a:solidFill>
                  <a:srgbClr val="4E3A2F"/>
                </a:solidFill>
                <a:latin typeface="Arial"/>
                <a:cs typeface="Arial"/>
              </a:rPr>
              <a:t>Reduce infant </a:t>
            </a:r>
            <a:r>
              <a:rPr sz="3000" dirty="0">
                <a:solidFill>
                  <a:srgbClr val="4E3A2F"/>
                </a:solidFill>
                <a:latin typeface="Arial"/>
                <a:cs typeface="Arial"/>
              </a:rPr>
              <a:t>mortality </a:t>
            </a:r>
            <a:r>
              <a:rPr sz="3000" spc="-5" dirty="0">
                <a:solidFill>
                  <a:srgbClr val="4E3A2F"/>
                </a:solidFill>
                <a:latin typeface="Arial"/>
                <a:cs typeface="Arial"/>
              </a:rPr>
              <a:t>rate to</a:t>
            </a:r>
            <a:r>
              <a:rPr sz="3000" spc="-20" dirty="0">
                <a:solidFill>
                  <a:srgbClr val="4E3A2F"/>
                </a:solidFill>
                <a:latin typeface="Arial"/>
                <a:cs typeface="Arial"/>
              </a:rPr>
              <a:t> </a:t>
            </a:r>
            <a:r>
              <a:rPr sz="3000" spc="-5" dirty="0">
                <a:solidFill>
                  <a:srgbClr val="4E3A2F"/>
                </a:solidFill>
                <a:latin typeface="Arial"/>
                <a:cs typeface="Arial"/>
              </a:rPr>
              <a:t>25.</a:t>
            </a:r>
            <a:endParaRPr sz="3000">
              <a:latin typeface="Arial"/>
              <a:cs typeface="Arial"/>
            </a:endParaRPr>
          </a:p>
          <a:p>
            <a:pPr marL="355600" indent="-342900">
              <a:lnSpc>
                <a:spcPct val="100000"/>
              </a:lnSpc>
              <a:buClr>
                <a:srgbClr val="EFA12D"/>
              </a:buClr>
              <a:buSzPct val="70000"/>
              <a:buFont typeface="Wingdings"/>
              <a:buChar char=""/>
              <a:tabLst>
                <a:tab pos="354965" algn="l"/>
                <a:tab pos="355600" algn="l"/>
              </a:tabLst>
            </a:pPr>
            <a:r>
              <a:rPr sz="3000" dirty="0">
                <a:solidFill>
                  <a:srgbClr val="4E3A2F"/>
                </a:solidFill>
                <a:latin typeface="Arial"/>
                <a:cs typeface="Arial"/>
              </a:rPr>
              <a:t>Reduce </a:t>
            </a:r>
            <a:r>
              <a:rPr sz="3000" spc="-5" dirty="0">
                <a:solidFill>
                  <a:srgbClr val="4E3A2F"/>
                </a:solidFill>
                <a:latin typeface="Arial"/>
                <a:cs typeface="Arial"/>
              </a:rPr>
              <a:t>maternal mortality </a:t>
            </a:r>
            <a:r>
              <a:rPr sz="3000" dirty="0">
                <a:solidFill>
                  <a:srgbClr val="4E3A2F"/>
                </a:solidFill>
                <a:latin typeface="Arial"/>
                <a:cs typeface="Arial"/>
              </a:rPr>
              <a:t>rate </a:t>
            </a:r>
            <a:r>
              <a:rPr sz="3000" spc="-5" dirty="0">
                <a:solidFill>
                  <a:srgbClr val="4E3A2F"/>
                </a:solidFill>
                <a:latin typeface="Arial"/>
                <a:cs typeface="Arial"/>
              </a:rPr>
              <a:t>to</a:t>
            </a:r>
            <a:r>
              <a:rPr sz="3000" spc="-50" dirty="0">
                <a:solidFill>
                  <a:srgbClr val="4E3A2F"/>
                </a:solidFill>
                <a:latin typeface="Arial"/>
                <a:cs typeface="Arial"/>
              </a:rPr>
              <a:t> </a:t>
            </a:r>
            <a:r>
              <a:rPr sz="3000" spc="-5" dirty="0">
                <a:solidFill>
                  <a:srgbClr val="4E3A2F"/>
                </a:solidFill>
                <a:latin typeface="Arial"/>
                <a:cs typeface="Arial"/>
              </a:rPr>
              <a:t>100.</a:t>
            </a:r>
            <a:endParaRPr sz="3000">
              <a:latin typeface="Arial"/>
              <a:cs typeface="Arial"/>
            </a:endParaRPr>
          </a:p>
          <a:p>
            <a:pPr marL="355600" indent="-342900">
              <a:lnSpc>
                <a:spcPct val="100000"/>
              </a:lnSpc>
              <a:buClr>
                <a:srgbClr val="EFA12D"/>
              </a:buClr>
              <a:buSzPct val="70000"/>
              <a:buFont typeface="Wingdings"/>
              <a:buChar char=""/>
              <a:tabLst>
                <a:tab pos="354965" algn="l"/>
                <a:tab pos="355600" algn="l"/>
              </a:tabLst>
            </a:pPr>
            <a:r>
              <a:rPr sz="3000" spc="-5" dirty="0">
                <a:solidFill>
                  <a:srgbClr val="4E3A2F"/>
                </a:solidFill>
                <a:latin typeface="Arial"/>
                <a:cs typeface="Arial"/>
              </a:rPr>
              <a:t>Reduction </a:t>
            </a:r>
            <a:r>
              <a:rPr sz="3000" dirty="0">
                <a:solidFill>
                  <a:srgbClr val="4E3A2F"/>
                </a:solidFill>
                <a:latin typeface="Arial"/>
                <a:cs typeface="Arial"/>
              </a:rPr>
              <a:t>of </a:t>
            </a:r>
            <a:r>
              <a:rPr sz="3000" spc="-5" dirty="0">
                <a:solidFill>
                  <a:srgbClr val="4E3A2F"/>
                </a:solidFill>
                <a:latin typeface="Arial"/>
                <a:cs typeface="Arial"/>
              </a:rPr>
              <a:t>total fertility rate to</a:t>
            </a:r>
            <a:r>
              <a:rPr sz="3000" spc="10" dirty="0">
                <a:solidFill>
                  <a:srgbClr val="4E3A2F"/>
                </a:solidFill>
                <a:latin typeface="Arial"/>
                <a:cs typeface="Arial"/>
              </a:rPr>
              <a:t> </a:t>
            </a:r>
            <a:r>
              <a:rPr sz="3000" spc="-5" dirty="0">
                <a:solidFill>
                  <a:srgbClr val="4E3A2F"/>
                </a:solidFill>
                <a:latin typeface="Arial"/>
                <a:cs typeface="Arial"/>
              </a:rPr>
              <a:t>2.1.</a:t>
            </a:r>
            <a:endParaRPr sz="3000">
              <a:latin typeface="Arial"/>
              <a:cs typeface="Arial"/>
            </a:endParaRPr>
          </a:p>
          <a:p>
            <a:pPr marL="355600" marR="5080" indent="-342900">
              <a:lnSpc>
                <a:spcPts val="2880"/>
              </a:lnSpc>
              <a:spcBef>
                <a:spcPts val="695"/>
              </a:spcBef>
              <a:buClr>
                <a:srgbClr val="EFA12D"/>
              </a:buClr>
              <a:buSzPct val="70000"/>
              <a:buFont typeface="Wingdings"/>
              <a:buChar char=""/>
              <a:tabLst>
                <a:tab pos="354965" algn="l"/>
                <a:tab pos="355600" algn="l"/>
                <a:tab pos="1862455" algn="l"/>
                <a:tab pos="3917315" algn="l"/>
                <a:tab pos="4431030" algn="l"/>
                <a:tab pos="5600065" algn="l"/>
                <a:tab pos="7150734" algn="l"/>
                <a:tab pos="7642859" algn="l"/>
              </a:tabLst>
            </a:pPr>
            <a:r>
              <a:rPr sz="3000" spc="-5" dirty="0">
                <a:solidFill>
                  <a:srgbClr val="4E3A2F"/>
                </a:solidFill>
                <a:latin typeface="Arial"/>
                <a:cs typeface="Arial"/>
              </a:rPr>
              <a:t>Redu</a:t>
            </a:r>
            <a:r>
              <a:rPr sz="3000" spc="-25" dirty="0">
                <a:solidFill>
                  <a:srgbClr val="4E3A2F"/>
                </a:solidFill>
                <a:latin typeface="Arial"/>
                <a:cs typeface="Arial"/>
              </a:rPr>
              <a:t>c</a:t>
            </a:r>
            <a:r>
              <a:rPr sz="3000" spc="-5" dirty="0">
                <a:solidFill>
                  <a:srgbClr val="4E3A2F"/>
                </a:solidFill>
                <a:latin typeface="Arial"/>
                <a:cs typeface="Arial"/>
              </a:rPr>
              <a:t>e</a:t>
            </a:r>
            <a:r>
              <a:rPr sz="3000" dirty="0">
                <a:solidFill>
                  <a:srgbClr val="4E3A2F"/>
                </a:solidFill>
                <a:latin typeface="Arial"/>
                <a:cs typeface="Arial"/>
              </a:rPr>
              <a:t>	</a:t>
            </a:r>
            <a:r>
              <a:rPr sz="3000" spc="-5" dirty="0">
                <a:solidFill>
                  <a:srgbClr val="4E3A2F"/>
                </a:solidFill>
                <a:latin typeface="Arial"/>
                <a:cs typeface="Arial"/>
              </a:rPr>
              <a:t>prev</a:t>
            </a:r>
            <a:r>
              <a:rPr sz="3000" spc="-20" dirty="0">
                <a:solidFill>
                  <a:srgbClr val="4E3A2F"/>
                </a:solidFill>
                <a:latin typeface="Arial"/>
                <a:cs typeface="Arial"/>
              </a:rPr>
              <a:t>a</a:t>
            </a:r>
            <a:r>
              <a:rPr sz="3000" spc="-5" dirty="0">
                <a:solidFill>
                  <a:srgbClr val="4E3A2F"/>
                </a:solidFill>
                <a:latin typeface="Arial"/>
                <a:cs typeface="Arial"/>
              </a:rPr>
              <a:t>le</a:t>
            </a:r>
            <a:r>
              <a:rPr sz="3000" spc="-25" dirty="0">
                <a:solidFill>
                  <a:srgbClr val="4E3A2F"/>
                </a:solidFill>
                <a:latin typeface="Arial"/>
                <a:cs typeface="Arial"/>
              </a:rPr>
              <a:t>n</a:t>
            </a:r>
            <a:r>
              <a:rPr sz="3000" spc="-5" dirty="0">
                <a:solidFill>
                  <a:srgbClr val="4E3A2F"/>
                </a:solidFill>
                <a:latin typeface="Arial"/>
                <a:cs typeface="Arial"/>
              </a:rPr>
              <a:t>ce</a:t>
            </a:r>
            <a:r>
              <a:rPr sz="3000" dirty="0">
                <a:solidFill>
                  <a:srgbClr val="4E3A2F"/>
                </a:solidFill>
                <a:latin typeface="Arial"/>
                <a:cs typeface="Arial"/>
              </a:rPr>
              <a:t>	of	</a:t>
            </a:r>
            <a:r>
              <a:rPr sz="3000" spc="-5" dirty="0">
                <a:solidFill>
                  <a:srgbClr val="4E3A2F"/>
                </a:solidFill>
                <a:latin typeface="Arial"/>
                <a:cs typeface="Arial"/>
              </a:rPr>
              <a:t>under</a:t>
            </a:r>
            <a:r>
              <a:rPr sz="3000" dirty="0">
                <a:solidFill>
                  <a:srgbClr val="4E3A2F"/>
                </a:solidFill>
                <a:latin typeface="Arial"/>
                <a:cs typeface="Arial"/>
              </a:rPr>
              <a:t>	nut</a:t>
            </a:r>
            <a:r>
              <a:rPr sz="3000" spc="-10" dirty="0">
                <a:solidFill>
                  <a:srgbClr val="4E3A2F"/>
                </a:solidFill>
                <a:latin typeface="Arial"/>
                <a:cs typeface="Arial"/>
              </a:rPr>
              <a:t>r</a:t>
            </a:r>
            <a:r>
              <a:rPr sz="3000" spc="-5" dirty="0">
                <a:solidFill>
                  <a:srgbClr val="4E3A2F"/>
                </a:solidFill>
                <a:latin typeface="Arial"/>
                <a:cs typeface="Arial"/>
              </a:rPr>
              <a:t>ition</a:t>
            </a:r>
            <a:r>
              <a:rPr sz="3000" dirty="0">
                <a:solidFill>
                  <a:srgbClr val="4E3A2F"/>
                </a:solidFill>
                <a:latin typeface="Arial"/>
                <a:cs typeface="Arial"/>
              </a:rPr>
              <a:t>	i</a:t>
            </a:r>
            <a:r>
              <a:rPr sz="3000" spc="-5" dirty="0">
                <a:solidFill>
                  <a:srgbClr val="4E3A2F"/>
                </a:solidFill>
                <a:latin typeface="Arial"/>
                <a:cs typeface="Arial"/>
              </a:rPr>
              <a:t>n</a:t>
            </a:r>
            <a:r>
              <a:rPr sz="3000" dirty="0">
                <a:solidFill>
                  <a:srgbClr val="4E3A2F"/>
                </a:solidFill>
                <a:latin typeface="Arial"/>
                <a:cs typeface="Arial"/>
              </a:rPr>
              <a:t>	</a:t>
            </a:r>
            <a:r>
              <a:rPr sz="3000" spc="-5" dirty="0">
                <a:solidFill>
                  <a:srgbClr val="4E3A2F"/>
                </a:solidFill>
                <a:latin typeface="Arial"/>
                <a:cs typeface="Arial"/>
              </a:rPr>
              <a:t>chi</a:t>
            </a:r>
            <a:r>
              <a:rPr sz="3000" spc="-20" dirty="0">
                <a:solidFill>
                  <a:srgbClr val="4E3A2F"/>
                </a:solidFill>
                <a:latin typeface="Arial"/>
                <a:cs typeface="Arial"/>
              </a:rPr>
              <a:t>l</a:t>
            </a:r>
            <a:r>
              <a:rPr sz="3000" spc="-5" dirty="0">
                <a:solidFill>
                  <a:srgbClr val="4E3A2F"/>
                </a:solidFill>
                <a:latin typeface="Arial"/>
                <a:cs typeface="Arial"/>
              </a:rPr>
              <a:t>dren  under 3 years to</a:t>
            </a:r>
            <a:r>
              <a:rPr sz="3000" spc="-10" dirty="0">
                <a:solidFill>
                  <a:srgbClr val="4E3A2F"/>
                </a:solidFill>
                <a:latin typeface="Arial"/>
                <a:cs typeface="Arial"/>
              </a:rPr>
              <a:t> </a:t>
            </a:r>
            <a:r>
              <a:rPr sz="3000" spc="-5" dirty="0">
                <a:solidFill>
                  <a:srgbClr val="4E3A2F"/>
                </a:solidFill>
                <a:latin typeface="Arial"/>
                <a:cs typeface="Arial"/>
              </a:rPr>
              <a:t>27%.</a:t>
            </a:r>
            <a:endParaRPr sz="3000">
              <a:latin typeface="Arial"/>
              <a:cs typeface="Arial"/>
            </a:endParaRPr>
          </a:p>
          <a:p>
            <a:pPr marL="355600" marR="6985" indent="-342900">
              <a:lnSpc>
                <a:spcPts val="2880"/>
              </a:lnSpc>
              <a:spcBef>
                <a:spcPts val="725"/>
              </a:spcBef>
              <a:buClr>
                <a:srgbClr val="EFA12D"/>
              </a:buClr>
              <a:buSzPct val="70000"/>
              <a:buFont typeface="Wingdings"/>
              <a:buChar char=""/>
              <a:tabLst>
                <a:tab pos="354965" algn="l"/>
                <a:tab pos="355600" algn="l"/>
                <a:tab pos="2394585" algn="l"/>
                <a:tab pos="3041015" algn="l"/>
                <a:tab pos="4827270" algn="l"/>
                <a:tab pos="6318250" algn="l"/>
                <a:tab pos="7872730" algn="l"/>
              </a:tabLst>
            </a:pPr>
            <a:r>
              <a:rPr sz="3000" spc="-5" dirty="0">
                <a:solidFill>
                  <a:srgbClr val="4E3A2F"/>
                </a:solidFill>
                <a:latin typeface="Arial"/>
                <a:cs typeface="Arial"/>
              </a:rPr>
              <a:t>Reduc</a:t>
            </a:r>
            <a:r>
              <a:rPr sz="3000" spc="-20" dirty="0">
                <a:solidFill>
                  <a:srgbClr val="4E3A2F"/>
                </a:solidFill>
                <a:latin typeface="Arial"/>
                <a:cs typeface="Arial"/>
              </a:rPr>
              <a:t>t</a:t>
            </a:r>
            <a:r>
              <a:rPr sz="3000" spc="-5" dirty="0">
                <a:solidFill>
                  <a:srgbClr val="4E3A2F"/>
                </a:solidFill>
                <a:latin typeface="Arial"/>
                <a:cs typeface="Arial"/>
              </a:rPr>
              <a:t>i</a:t>
            </a:r>
            <a:r>
              <a:rPr sz="3000" spc="-25" dirty="0">
                <a:solidFill>
                  <a:srgbClr val="4E3A2F"/>
                </a:solidFill>
                <a:latin typeface="Arial"/>
                <a:cs typeface="Arial"/>
              </a:rPr>
              <a:t>o</a:t>
            </a:r>
            <a:r>
              <a:rPr sz="3000" spc="-5" dirty="0">
                <a:solidFill>
                  <a:srgbClr val="4E3A2F"/>
                </a:solidFill>
                <a:latin typeface="Arial"/>
                <a:cs typeface="Arial"/>
              </a:rPr>
              <a:t>n</a:t>
            </a:r>
            <a:r>
              <a:rPr sz="3000" dirty="0">
                <a:solidFill>
                  <a:srgbClr val="4E3A2F"/>
                </a:solidFill>
                <a:latin typeface="Arial"/>
                <a:cs typeface="Arial"/>
              </a:rPr>
              <a:t>	of	</a:t>
            </a:r>
            <a:r>
              <a:rPr sz="3000" spc="-5" dirty="0">
                <a:solidFill>
                  <a:srgbClr val="4E3A2F"/>
                </a:solidFill>
                <a:latin typeface="Arial"/>
                <a:cs typeface="Arial"/>
              </a:rPr>
              <a:t>anae</a:t>
            </a:r>
            <a:r>
              <a:rPr sz="3000" spc="-20" dirty="0">
                <a:solidFill>
                  <a:srgbClr val="4E3A2F"/>
                </a:solidFill>
                <a:latin typeface="Arial"/>
                <a:cs typeface="Arial"/>
              </a:rPr>
              <a:t>m</a:t>
            </a:r>
            <a:r>
              <a:rPr sz="3000" spc="-5" dirty="0">
                <a:solidFill>
                  <a:srgbClr val="4E3A2F"/>
                </a:solidFill>
                <a:latin typeface="Arial"/>
                <a:cs typeface="Arial"/>
              </a:rPr>
              <a:t>ia</a:t>
            </a:r>
            <a:r>
              <a:rPr sz="3000" dirty="0">
                <a:solidFill>
                  <a:srgbClr val="4E3A2F"/>
                </a:solidFill>
                <a:latin typeface="Arial"/>
                <a:cs typeface="Arial"/>
              </a:rPr>
              <a:t>	</a:t>
            </a:r>
            <a:r>
              <a:rPr sz="3000" spc="-5" dirty="0">
                <a:solidFill>
                  <a:srgbClr val="4E3A2F"/>
                </a:solidFill>
                <a:latin typeface="Arial"/>
                <a:cs typeface="Arial"/>
              </a:rPr>
              <a:t>among</a:t>
            </a:r>
            <a:r>
              <a:rPr sz="3000" dirty="0">
                <a:solidFill>
                  <a:srgbClr val="4E3A2F"/>
                </a:solidFill>
                <a:latin typeface="Arial"/>
                <a:cs typeface="Arial"/>
              </a:rPr>
              <a:t>	</a:t>
            </a:r>
            <a:r>
              <a:rPr sz="3000" spc="-5" dirty="0">
                <a:solidFill>
                  <a:srgbClr val="4E3A2F"/>
                </a:solidFill>
                <a:latin typeface="Arial"/>
                <a:cs typeface="Arial"/>
              </a:rPr>
              <a:t>women</a:t>
            </a:r>
            <a:r>
              <a:rPr sz="3000" dirty="0">
                <a:solidFill>
                  <a:srgbClr val="4E3A2F"/>
                </a:solidFill>
                <a:latin typeface="Arial"/>
                <a:cs typeface="Arial"/>
              </a:rPr>
              <a:t>	</a:t>
            </a:r>
            <a:r>
              <a:rPr sz="3000" spc="-5" dirty="0">
                <a:solidFill>
                  <a:srgbClr val="4E3A2F"/>
                </a:solidFill>
                <a:latin typeface="Arial"/>
                <a:cs typeface="Arial"/>
              </a:rPr>
              <a:t>(15-49  years) to</a:t>
            </a:r>
            <a:r>
              <a:rPr sz="3000" spc="5" dirty="0">
                <a:solidFill>
                  <a:srgbClr val="4E3A2F"/>
                </a:solidFill>
                <a:latin typeface="Arial"/>
                <a:cs typeface="Arial"/>
              </a:rPr>
              <a:t> </a:t>
            </a:r>
            <a:r>
              <a:rPr sz="3000" spc="-5" dirty="0">
                <a:solidFill>
                  <a:srgbClr val="4E3A2F"/>
                </a:solidFill>
                <a:latin typeface="Arial"/>
                <a:cs typeface="Arial"/>
              </a:rPr>
              <a:t>28%.</a:t>
            </a:r>
            <a:endParaRPr sz="3000">
              <a:latin typeface="Arial"/>
              <a:cs typeface="Arial"/>
            </a:endParaRPr>
          </a:p>
          <a:p>
            <a:pPr marL="355600" indent="-342900">
              <a:lnSpc>
                <a:spcPct val="100000"/>
              </a:lnSpc>
              <a:spcBef>
                <a:spcPts val="25"/>
              </a:spcBef>
              <a:buClr>
                <a:srgbClr val="EFA12D"/>
              </a:buClr>
              <a:buSzPct val="70000"/>
              <a:buFont typeface="Wingdings"/>
              <a:buChar char=""/>
              <a:tabLst>
                <a:tab pos="354965" algn="l"/>
                <a:tab pos="355600" algn="l"/>
              </a:tabLst>
            </a:pPr>
            <a:r>
              <a:rPr sz="3000" dirty="0">
                <a:solidFill>
                  <a:srgbClr val="4E3A2F"/>
                </a:solidFill>
                <a:latin typeface="Arial"/>
                <a:cs typeface="Arial"/>
              </a:rPr>
              <a:t>Raise child sex </a:t>
            </a:r>
            <a:r>
              <a:rPr sz="3000" spc="-5" dirty="0">
                <a:solidFill>
                  <a:srgbClr val="4E3A2F"/>
                </a:solidFill>
                <a:latin typeface="Arial"/>
                <a:cs typeface="Arial"/>
              </a:rPr>
              <a:t>ratio from 914 to</a:t>
            </a:r>
            <a:r>
              <a:rPr sz="3000" spc="-40" dirty="0">
                <a:solidFill>
                  <a:srgbClr val="4E3A2F"/>
                </a:solidFill>
                <a:latin typeface="Arial"/>
                <a:cs typeface="Arial"/>
              </a:rPr>
              <a:t> </a:t>
            </a:r>
            <a:r>
              <a:rPr sz="3000" spc="-5" dirty="0">
                <a:solidFill>
                  <a:srgbClr val="4E3A2F"/>
                </a:solidFill>
                <a:latin typeface="Arial"/>
                <a:cs typeface="Arial"/>
              </a:rPr>
              <a:t>950.</a:t>
            </a:r>
            <a:endParaRPr sz="3000">
              <a:latin typeface="Arial"/>
              <a:cs typeface="Arial"/>
            </a:endParaRPr>
          </a:p>
          <a:p>
            <a:pPr marL="355600" marR="5080" indent="-342900" algn="just">
              <a:lnSpc>
                <a:spcPct val="80000"/>
              </a:lnSpc>
              <a:spcBef>
                <a:spcPts val="720"/>
              </a:spcBef>
              <a:buClr>
                <a:srgbClr val="EFA12D"/>
              </a:buClr>
              <a:buSzPct val="70000"/>
              <a:buFont typeface="Wingdings"/>
              <a:buChar char=""/>
              <a:tabLst>
                <a:tab pos="355600" algn="l"/>
              </a:tabLst>
            </a:pPr>
            <a:r>
              <a:rPr sz="3000" spc="-5" dirty="0">
                <a:solidFill>
                  <a:srgbClr val="4E3A2F"/>
                </a:solidFill>
                <a:latin typeface="Arial"/>
                <a:cs typeface="Arial"/>
              </a:rPr>
              <a:t>Prevention and reduction of </a:t>
            </a:r>
            <a:r>
              <a:rPr sz="3000" dirty="0">
                <a:solidFill>
                  <a:srgbClr val="4E3A2F"/>
                </a:solidFill>
                <a:latin typeface="Arial"/>
                <a:cs typeface="Arial"/>
              </a:rPr>
              <a:t>burden </a:t>
            </a:r>
            <a:r>
              <a:rPr sz="3000" spc="-5" dirty="0">
                <a:solidFill>
                  <a:srgbClr val="4E3A2F"/>
                </a:solidFill>
                <a:latin typeface="Arial"/>
                <a:cs typeface="Arial"/>
              </a:rPr>
              <a:t>of  communicable disease </a:t>
            </a:r>
            <a:r>
              <a:rPr sz="3000" dirty="0">
                <a:solidFill>
                  <a:srgbClr val="4E3A2F"/>
                </a:solidFill>
                <a:latin typeface="Arial"/>
                <a:cs typeface="Arial"/>
              </a:rPr>
              <a:t>, </a:t>
            </a:r>
            <a:r>
              <a:rPr sz="3000" spc="-5" dirty="0">
                <a:solidFill>
                  <a:srgbClr val="4E3A2F"/>
                </a:solidFill>
                <a:latin typeface="Arial"/>
                <a:cs typeface="Arial"/>
              </a:rPr>
              <a:t>non-communicable  disease and</a:t>
            </a:r>
            <a:r>
              <a:rPr sz="3000" spc="-35" dirty="0">
                <a:solidFill>
                  <a:srgbClr val="4E3A2F"/>
                </a:solidFill>
                <a:latin typeface="Arial"/>
                <a:cs typeface="Arial"/>
              </a:rPr>
              <a:t> </a:t>
            </a:r>
            <a:r>
              <a:rPr sz="3000" spc="-5" dirty="0">
                <a:solidFill>
                  <a:srgbClr val="4E3A2F"/>
                </a:solidFill>
                <a:latin typeface="Arial"/>
                <a:cs typeface="Arial"/>
              </a:rPr>
              <a:t>injuries.</a:t>
            </a:r>
            <a:endParaRPr sz="30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0" y="575817"/>
            <a:ext cx="9144000" cy="443711"/>
          </a:xfrm>
          <a:prstGeom prst="rect">
            <a:avLst/>
          </a:prstGeom>
        </p:spPr>
        <p:txBody>
          <a:bodyPr vert="horz" wrap="square" lIns="0" tIns="12700" rIns="0" bIns="0" rtlCol="0">
            <a:spAutoFit/>
          </a:bodyPr>
          <a:lstStyle/>
          <a:p>
            <a:pPr marL="12700" algn="ctr">
              <a:lnSpc>
                <a:spcPct val="100000"/>
              </a:lnSpc>
              <a:spcBef>
                <a:spcPts val="100"/>
              </a:spcBef>
            </a:pPr>
            <a:r>
              <a:rPr lang="en-US" sz="2800" dirty="0">
                <a:solidFill>
                  <a:schemeClr val="tx1"/>
                </a:solidFill>
              </a:rPr>
              <a:t>REFRENCES</a:t>
            </a:r>
          </a:p>
        </p:txBody>
      </p:sp>
      <p:sp>
        <p:nvSpPr>
          <p:cNvPr id="6" name="object 6"/>
          <p:cNvSpPr txBox="1">
            <a:spLocks noGrp="1"/>
          </p:cNvSpPr>
          <p:nvPr>
            <p:ph type="sldNum" sz="quarter" idx="12"/>
          </p:nvPr>
        </p:nvSpPr>
        <p:spPr>
          <a:prstGeom prst="rect">
            <a:avLst/>
          </a:prstGeom>
        </p:spPr>
        <p:txBody>
          <a:bodyPr vert="horz" wrap="square" lIns="0" tIns="1270" rIns="0" bIns="0" rtlCol="0">
            <a:spAutoFit/>
          </a:bodyPr>
          <a:lstStyle/>
          <a:p>
            <a:pPr marL="27940">
              <a:lnSpc>
                <a:spcPct val="100000"/>
              </a:lnSpc>
              <a:spcBef>
                <a:spcPts val="10"/>
              </a:spcBef>
            </a:pPr>
            <a:fld id="{81D60167-4931-47E6-BA6A-407CBD079E47}" type="slidenum">
              <a:rPr spc="-5" dirty="0"/>
              <a:pPr marL="27940">
                <a:lnSpc>
                  <a:spcPct val="100000"/>
                </a:lnSpc>
                <a:spcBef>
                  <a:spcPts val="10"/>
                </a:spcBef>
              </a:pPr>
              <a:t>56</a:t>
            </a:fld>
            <a:endParaRPr spc="-5" dirty="0"/>
          </a:p>
        </p:txBody>
      </p:sp>
      <p:sp>
        <p:nvSpPr>
          <p:cNvPr id="5" name="object 5"/>
          <p:cNvSpPr txBox="1"/>
          <p:nvPr/>
        </p:nvSpPr>
        <p:spPr>
          <a:xfrm>
            <a:off x="383540" y="1575002"/>
            <a:ext cx="8105775" cy="4416425"/>
          </a:xfrm>
          <a:prstGeom prst="rect">
            <a:avLst/>
          </a:prstGeom>
        </p:spPr>
        <p:txBody>
          <a:bodyPr vert="horz" wrap="square" lIns="0" tIns="13335" rIns="0" bIns="0" rtlCol="0">
            <a:spAutoFit/>
          </a:bodyPr>
          <a:lstStyle/>
          <a:p>
            <a:pPr marL="355600" marR="474980" indent="-342900">
              <a:lnSpc>
                <a:spcPct val="100000"/>
              </a:lnSpc>
              <a:spcBef>
                <a:spcPts val="105"/>
              </a:spcBef>
              <a:buClr>
                <a:srgbClr val="EFA12D"/>
              </a:buClr>
              <a:buSzPct val="70312"/>
              <a:buFont typeface="Wingdings"/>
              <a:buChar char=""/>
              <a:tabLst>
                <a:tab pos="354965" algn="l"/>
                <a:tab pos="355600" algn="l"/>
              </a:tabLst>
            </a:pPr>
            <a:r>
              <a:rPr sz="3200" spc="-10" dirty="0">
                <a:solidFill>
                  <a:srgbClr val="4E3A2F"/>
                </a:solidFill>
                <a:latin typeface="Arial"/>
                <a:cs typeface="Arial"/>
              </a:rPr>
              <a:t>Park’s </a:t>
            </a:r>
            <a:r>
              <a:rPr sz="3200" spc="-5" dirty="0">
                <a:solidFill>
                  <a:srgbClr val="4E3A2F"/>
                </a:solidFill>
                <a:latin typeface="Arial"/>
                <a:cs typeface="Arial"/>
              </a:rPr>
              <a:t>textbook </a:t>
            </a:r>
            <a:r>
              <a:rPr sz="3200" dirty="0">
                <a:solidFill>
                  <a:srgbClr val="4E3A2F"/>
                </a:solidFill>
                <a:latin typeface="Arial"/>
                <a:cs typeface="Arial"/>
              </a:rPr>
              <a:t>of Preventive and</a:t>
            </a:r>
            <a:r>
              <a:rPr sz="3200" spc="-100" dirty="0">
                <a:solidFill>
                  <a:srgbClr val="4E3A2F"/>
                </a:solidFill>
                <a:latin typeface="Arial"/>
                <a:cs typeface="Arial"/>
              </a:rPr>
              <a:t> </a:t>
            </a:r>
            <a:r>
              <a:rPr sz="3200" dirty="0">
                <a:solidFill>
                  <a:srgbClr val="4E3A2F"/>
                </a:solidFill>
                <a:latin typeface="Arial"/>
                <a:cs typeface="Arial"/>
              </a:rPr>
              <a:t>Social  </a:t>
            </a:r>
            <a:r>
              <a:rPr sz="3200" spc="-5" dirty="0">
                <a:solidFill>
                  <a:srgbClr val="4E3A2F"/>
                </a:solidFill>
                <a:latin typeface="Arial"/>
                <a:cs typeface="Arial"/>
              </a:rPr>
              <a:t>Medicine</a:t>
            </a:r>
            <a:endParaRPr sz="3200">
              <a:latin typeface="Arial"/>
              <a:cs typeface="Arial"/>
            </a:endParaRPr>
          </a:p>
          <a:p>
            <a:pPr marL="355600" marR="5080" indent="-342900">
              <a:lnSpc>
                <a:spcPct val="100000"/>
              </a:lnSpc>
              <a:spcBef>
                <a:spcPts val="770"/>
              </a:spcBef>
              <a:buClr>
                <a:srgbClr val="EFA12D"/>
              </a:buClr>
              <a:buSzPct val="70312"/>
              <a:buFont typeface="Wingdings"/>
              <a:buChar char=""/>
              <a:tabLst>
                <a:tab pos="354965" algn="l"/>
                <a:tab pos="355600" algn="l"/>
              </a:tabLst>
            </a:pPr>
            <a:r>
              <a:rPr sz="3200" spc="-45" dirty="0">
                <a:solidFill>
                  <a:srgbClr val="4E3A2F"/>
                </a:solidFill>
                <a:latin typeface="Arial"/>
                <a:cs typeface="Arial"/>
              </a:rPr>
              <a:t>Textbook </a:t>
            </a:r>
            <a:r>
              <a:rPr sz="3200" dirty="0">
                <a:solidFill>
                  <a:srgbClr val="4E3A2F"/>
                </a:solidFill>
                <a:latin typeface="Arial"/>
                <a:cs typeface="Arial"/>
              </a:rPr>
              <a:t>of </a:t>
            </a:r>
            <a:r>
              <a:rPr sz="3200" spc="-5" dirty="0">
                <a:solidFill>
                  <a:srgbClr val="4E3A2F"/>
                </a:solidFill>
                <a:latin typeface="Arial"/>
                <a:cs typeface="Arial"/>
              </a:rPr>
              <a:t>Community Medicine </a:t>
            </a:r>
            <a:r>
              <a:rPr sz="3200" dirty="0">
                <a:solidFill>
                  <a:srgbClr val="4E3A2F"/>
                </a:solidFill>
                <a:latin typeface="Arial"/>
                <a:cs typeface="Arial"/>
              </a:rPr>
              <a:t>–</a:t>
            </a:r>
            <a:r>
              <a:rPr sz="3200" spc="-35" dirty="0">
                <a:solidFill>
                  <a:srgbClr val="4E3A2F"/>
                </a:solidFill>
                <a:latin typeface="Arial"/>
                <a:cs typeface="Arial"/>
              </a:rPr>
              <a:t> </a:t>
            </a:r>
            <a:r>
              <a:rPr sz="3200" spc="-5" dirty="0">
                <a:solidFill>
                  <a:srgbClr val="4E3A2F"/>
                </a:solidFill>
                <a:latin typeface="Arial"/>
                <a:cs typeface="Arial"/>
              </a:rPr>
              <a:t>Sunder  Lal, Adarsh,</a:t>
            </a:r>
            <a:r>
              <a:rPr sz="3200" spc="-204" dirty="0">
                <a:solidFill>
                  <a:srgbClr val="4E3A2F"/>
                </a:solidFill>
                <a:latin typeface="Arial"/>
                <a:cs typeface="Arial"/>
              </a:rPr>
              <a:t> </a:t>
            </a:r>
            <a:r>
              <a:rPr sz="3200" dirty="0">
                <a:solidFill>
                  <a:srgbClr val="4E3A2F"/>
                </a:solidFill>
                <a:latin typeface="Arial"/>
                <a:cs typeface="Arial"/>
              </a:rPr>
              <a:t>Pankaj</a:t>
            </a:r>
            <a:endParaRPr sz="3200">
              <a:latin typeface="Arial"/>
              <a:cs typeface="Arial"/>
            </a:endParaRPr>
          </a:p>
          <a:p>
            <a:pPr marL="355600" indent="-342900">
              <a:lnSpc>
                <a:spcPct val="100000"/>
              </a:lnSpc>
              <a:spcBef>
                <a:spcPts val="770"/>
              </a:spcBef>
              <a:buClr>
                <a:srgbClr val="EFA12D"/>
              </a:buClr>
              <a:buSzPct val="70312"/>
              <a:buFont typeface="Wingdings"/>
              <a:buChar char=""/>
              <a:tabLst>
                <a:tab pos="354965" algn="l"/>
                <a:tab pos="355600" algn="l"/>
              </a:tabLst>
            </a:pPr>
            <a:r>
              <a:rPr sz="3200" spc="-30" dirty="0">
                <a:solidFill>
                  <a:srgbClr val="4E3A2F"/>
                </a:solidFill>
                <a:latin typeface="Arial"/>
                <a:cs typeface="Arial"/>
                <a:hlinkClick r:id="rId3"/>
              </a:rPr>
              <a:t>www.nrhm.gov.in</a:t>
            </a:r>
            <a:endParaRPr sz="3200">
              <a:latin typeface="Arial"/>
              <a:cs typeface="Arial"/>
            </a:endParaRPr>
          </a:p>
          <a:p>
            <a:pPr marL="355600" indent="-342900">
              <a:lnSpc>
                <a:spcPct val="100000"/>
              </a:lnSpc>
              <a:spcBef>
                <a:spcPts val="770"/>
              </a:spcBef>
              <a:buClr>
                <a:srgbClr val="EFA12D"/>
              </a:buClr>
              <a:buSzPct val="70312"/>
              <a:buFont typeface="Wingdings"/>
              <a:buChar char=""/>
              <a:tabLst>
                <a:tab pos="354965" algn="l"/>
                <a:tab pos="355600" algn="l"/>
              </a:tabLst>
            </a:pPr>
            <a:r>
              <a:rPr sz="3200" spc="-25" dirty="0">
                <a:solidFill>
                  <a:srgbClr val="4E3A2F"/>
                </a:solidFill>
                <a:latin typeface="Arial"/>
                <a:cs typeface="Arial"/>
                <a:hlinkClick r:id="rId4"/>
              </a:rPr>
              <a:t>www.upnrhm.gov.in</a:t>
            </a:r>
            <a:endParaRPr sz="3200">
              <a:latin typeface="Arial"/>
              <a:cs typeface="Arial"/>
            </a:endParaRPr>
          </a:p>
          <a:p>
            <a:pPr marL="355600" indent="-342900">
              <a:lnSpc>
                <a:spcPct val="100000"/>
              </a:lnSpc>
              <a:spcBef>
                <a:spcPts val="765"/>
              </a:spcBef>
              <a:buClr>
                <a:srgbClr val="EFA12D"/>
              </a:buClr>
              <a:buSzPct val="70312"/>
              <a:buFont typeface="Wingdings"/>
              <a:buChar char=""/>
              <a:tabLst>
                <a:tab pos="354965" algn="l"/>
                <a:tab pos="355600" algn="l"/>
              </a:tabLst>
            </a:pPr>
            <a:r>
              <a:rPr sz="3200" spc="-5" dirty="0">
                <a:solidFill>
                  <a:srgbClr val="4E3A2F"/>
                </a:solidFill>
                <a:latin typeface="Arial"/>
                <a:cs typeface="Arial"/>
              </a:rPr>
              <a:t>pglibrary-publichealth.wikispaces.com/file</a:t>
            </a:r>
            <a:endParaRPr sz="3200">
              <a:latin typeface="Arial"/>
              <a:cs typeface="Arial"/>
            </a:endParaRPr>
          </a:p>
          <a:p>
            <a:pPr marL="355600" indent="-342900">
              <a:lnSpc>
                <a:spcPct val="100000"/>
              </a:lnSpc>
              <a:spcBef>
                <a:spcPts val="770"/>
              </a:spcBef>
              <a:buClr>
                <a:srgbClr val="EFA12D"/>
              </a:buClr>
              <a:buSzPct val="70312"/>
              <a:buFont typeface="Wingdings"/>
              <a:buChar char=""/>
              <a:tabLst>
                <a:tab pos="354965" algn="l"/>
                <a:tab pos="355600" algn="l"/>
              </a:tabLst>
            </a:pPr>
            <a:r>
              <a:rPr sz="3200" spc="-30" dirty="0">
                <a:solidFill>
                  <a:srgbClr val="4E3A2F"/>
                </a:solidFill>
                <a:latin typeface="Arial"/>
                <a:cs typeface="Arial"/>
                <a:hlinkClick r:id="rId5"/>
              </a:rPr>
              <a:t>www.nhm.gov.in</a:t>
            </a:r>
            <a:endParaRPr sz="320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196" y="1072896"/>
            <a:ext cx="3799332" cy="6614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292" y="364236"/>
            <a:ext cx="3785615" cy="123139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83540" y="511809"/>
            <a:ext cx="3079115" cy="696595"/>
          </a:xfrm>
          <a:prstGeom prst="rect">
            <a:avLst/>
          </a:prstGeom>
        </p:spPr>
        <p:txBody>
          <a:bodyPr vert="horz" wrap="square" lIns="0" tIns="13335" rIns="0" bIns="0" rtlCol="0">
            <a:spAutoFit/>
          </a:bodyPr>
          <a:lstStyle/>
          <a:p>
            <a:pPr marL="12700">
              <a:lnSpc>
                <a:spcPct val="100000"/>
              </a:lnSpc>
              <a:spcBef>
                <a:spcPts val="105"/>
              </a:spcBef>
            </a:pPr>
            <a:r>
              <a:rPr sz="4400" b="1" spc="-455" dirty="0">
                <a:solidFill>
                  <a:srgbClr val="4E3A2F"/>
                </a:solidFill>
                <a:latin typeface="Arial"/>
                <a:cs typeface="Arial"/>
              </a:rPr>
              <a:t>THANK</a:t>
            </a:r>
            <a:r>
              <a:rPr sz="4400" b="1" spc="-225" dirty="0">
                <a:solidFill>
                  <a:srgbClr val="4E3A2F"/>
                </a:solidFill>
                <a:latin typeface="Arial"/>
                <a:cs typeface="Arial"/>
              </a:rPr>
              <a:t> </a:t>
            </a:r>
            <a:r>
              <a:rPr sz="4400" b="1" spc="-434" dirty="0">
                <a:solidFill>
                  <a:srgbClr val="4E3A2F"/>
                </a:solidFill>
                <a:latin typeface="Arial"/>
                <a:cs typeface="Arial"/>
              </a:rPr>
              <a:t>YOU..</a:t>
            </a:r>
            <a:endParaRPr sz="4400">
              <a:latin typeface="Arial"/>
              <a:cs typeface="Arial"/>
            </a:endParaRPr>
          </a:p>
        </p:txBody>
      </p:sp>
      <p:sp>
        <p:nvSpPr>
          <p:cNvPr id="9" name="object 9"/>
          <p:cNvSpPr txBox="1">
            <a:spLocks noGrp="1"/>
          </p:cNvSpPr>
          <p:nvPr>
            <p:ph type="sldNum" sz="quarter" idx="12"/>
          </p:nvPr>
        </p:nvSpPr>
        <p:spPr>
          <a:prstGeom prst="rect">
            <a:avLst/>
          </a:prstGeom>
        </p:spPr>
        <p:txBody>
          <a:bodyPr vert="horz" wrap="square" lIns="0" tIns="1270" rIns="0" bIns="0" rtlCol="0">
            <a:spAutoFit/>
          </a:bodyPr>
          <a:lstStyle/>
          <a:p>
            <a:pPr marL="27940">
              <a:lnSpc>
                <a:spcPct val="100000"/>
              </a:lnSpc>
              <a:spcBef>
                <a:spcPts val="10"/>
              </a:spcBef>
            </a:pPr>
            <a:fld id="{81D60167-4931-47E6-BA6A-407CBD079E47}" type="slidenum">
              <a:rPr spc="-5" dirty="0"/>
              <a:pPr marL="27940">
                <a:lnSpc>
                  <a:spcPct val="100000"/>
                </a:lnSpc>
                <a:spcBef>
                  <a:spcPts val="10"/>
                </a:spcBef>
              </a:pPr>
              <a:t>57</a:t>
            </a:fld>
            <a:endParaRPr spc="-5" dirty="0"/>
          </a:p>
        </p:txBody>
      </p:sp>
      <p:sp>
        <p:nvSpPr>
          <p:cNvPr id="5" name="object 5"/>
          <p:cNvSpPr/>
          <p:nvPr/>
        </p:nvSpPr>
        <p:spPr>
          <a:xfrm>
            <a:off x="0" y="2924555"/>
            <a:ext cx="3564636" cy="393344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564635" y="0"/>
            <a:ext cx="3526536" cy="5286756"/>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564635" y="4262627"/>
            <a:ext cx="3602736" cy="259537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092695" y="0"/>
            <a:ext cx="2051303" cy="6857998"/>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0" y="533400"/>
            <a:ext cx="9144000" cy="689932"/>
          </a:xfrm>
          <a:prstGeom prst="rect">
            <a:avLst/>
          </a:prstGeom>
        </p:spPr>
        <p:txBody>
          <a:bodyPr vert="horz" wrap="square" lIns="0" tIns="12700" rIns="0" bIns="0" rtlCol="0">
            <a:spAutoFit/>
          </a:bodyPr>
          <a:lstStyle/>
          <a:p>
            <a:pPr marL="12700" algn="ctr">
              <a:lnSpc>
                <a:spcPct val="100000"/>
              </a:lnSpc>
              <a:spcBef>
                <a:spcPts val="100"/>
              </a:spcBef>
            </a:pPr>
            <a:r>
              <a:rPr lang="en-US" sz="4400" dirty="0">
                <a:solidFill>
                  <a:schemeClr val="tx1"/>
                </a:solidFill>
              </a:rPr>
              <a:t>NRHM – ILLUSTRATIVE STRUCTURE</a:t>
            </a:r>
          </a:p>
        </p:txBody>
      </p:sp>
      <p:sp>
        <p:nvSpPr>
          <p:cNvPr id="7" name="object 7"/>
          <p:cNvSpPr/>
          <p:nvPr/>
        </p:nvSpPr>
        <p:spPr>
          <a:xfrm>
            <a:off x="3563873" y="1197102"/>
            <a:ext cx="2171700" cy="1397635"/>
          </a:xfrm>
          <a:custGeom>
            <a:avLst/>
            <a:gdLst/>
            <a:ahLst/>
            <a:cxnLst/>
            <a:rect l="l" t="t" r="r" b="b"/>
            <a:pathLst>
              <a:path w="2171700" h="1397635">
                <a:moveTo>
                  <a:pt x="1085850" y="0"/>
                </a:moveTo>
                <a:lnTo>
                  <a:pt x="0" y="1397508"/>
                </a:lnTo>
                <a:lnTo>
                  <a:pt x="2171700" y="1397508"/>
                </a:lnTo>
                <a:lnTo>
                  <a:pt x="1085850" y="0"/>
                </a:lnTo>
                <a:close/>
              </a:path>
            </a:pathLst>
          </a:custGeom>
          <a:solidFill>
            <a:srgbClr val="EFA12D"/>
          </a:solidFill>
        </p:spPr>
        <p:txBody>
          <a:bodyPr wrap="square" lIns="0" tIns="0" rIns="0" bIns="0" rtlCol="0"/>
          <a:lstStyle/>
          <a:p>
            <a:endParaRPr/>
          </a:p>
        </p:txBody>
      </p:sp>
      <p:sp>
        <p:nvSpPr>
          <p:cNvPr id="8" name="object 8"/>
          <p:cNvSpPr/>
          <p:nvPr/>
        </p:nvSpPr>
        <p:spPr>
          <a:xfrm>
            <a:off x="3563873" y="1197102"/>
            <a:ext cx="2171700" cy="1397635"/>
          </a:xfrm>
          <a:custGeom>
            <a:avLst/>
            <a:gdLst/>
            <a:ahLst/>
            <a:cxnLst/>
            <a:rect l="l" t="t" r="r" b="b"/>
            <a:pathLst>
              <a:path w="2171700" h="1397635">
                <a:moveTo>
                  <a:pt x="0" y="1397508"/>
                </a:moveTo>
                <a:lnTo>
                  <a:pt x="1085850" y="0"/>
                </a:lnTo>
                <a:lnTo>
                  <a:pt x="2171700" y="1397508"/>
                </a:lnTo>
                <a:lnTo>
                  <a:pt x="0" y="1397508"/>
                </a:lnTo>
                <a:close/>
              </a:path>
            </a:pathLst>
          </a:custGeom>
          <a:ln w="25908">
            <a:solidFill>
              <a:srgbClr val="FFFFFF"/>
            </a:solidFill>
          </a:ln>
        </p:spPr>
        <p:txBody>
          <a:bodyPr wrap="square" lIns="0" tIns="0" rIns="0" bIns="0" rtlCol="0"/>
          <a:lstStyle/>
          <a:p>
            <a:endParaRPr/>
          </a:p>
        </p:txBody>
      </p:sp>
      <p:sp>
        <p:nvSpPr>
          <p:cNvPr id="9" name="object 9"/>
          <p:cNvSpPr txBox="1"/>
          <p:nvPr/>
        </p:nvSpPr>
        <p:spPr>
          <a:xfrm>
            <a:off x="4267200" y="1447800"/>
            <a:ext cx="848994" cy="1012825"/>
          </a:xfrm>
          <a:prstGeom prst="rect">
            <a:avLst/>
          </a:prstGeom>
        </p:spPr>
        <p:txBody>
          <a:bodyPr vert="horz" wrap="square" lIns="0" tIns="12065" rIns="0" bIns="0" rtlCol="0">
            <a:spAutoFit/>
          </a:bodyPr>
          <a:lstStyle/>
          <a:p>
            <a:pPr marL="12065" marR="5080" indent="-635" algn="ctr">
              <a:lnSpc>
                <a:spcPct val="120000"/>
              </a:lnSpc>
              <a:spcBef>
                <a:spcPts val="95"/>
              </a:spcBef>
            </a:pPr>
            <a:r>
              <a:rPr sz="1800" spc="-5" dirty="0">
                <a:solidFill>
                  <a:srgbClr val="3A2C23"/>
                </a:solidFill>
                <a:latin typeface="Arial"/>
                <a:cs typeface="Arial"/>
              </a:rPr>
              <a:t>Block  </a:t>
            </a:r>
            <a:r>
              <a:rPr sz="1800" spc="-10" dirty="0">
                <a:solidFill>
                  <a:srgbClr val="3A2C23"/>
                </a:solidFill>
                <a:latin typeface="Arial"/>
                <a:cs typeface="Arial"/>
              </a:rPr>
              <a:t>Level  </a:t>
            </a:r>
            <a:r>
              <a:rPr sz="1800" spc="-5" dirty="0">
                <a:solidFill>
                  <a:srgbClr val="3A2C23"/>
                </a:solidFill>
                <a:latin typeface="Arial"/>
                <a:cs typeface="Arial"/>
              </a:rPr>
              <a:t>H</a:t>
            </a:r>
            <a:r>
              <a:rPr sz="1800" spc="-15" dirty="0">
                <a:solidFill>
                  <a:srgbClr val="3A2C23"/>
                </a:solidFill>
                <a:latin typeface="Arial"/>
                <a:cs typeface="Arial"/>
              </a:rPr>
              <a:t>o</a:t>
            </a:r>
            <a:r>
              <a:rPr sz="1800" spc="-5" dirty="0">
                <a:solidFill>
                  <a:srgbClr val="3A2C23"/>
                </a:solidFill>
                <a:latin typeface="Arial"/>
                <a:cs typeface="Arial"/>
              </a:rPr>
              <a:t>sp</a:t>
            </a:r>
            <a:r>
              <a:rPr sz="1800" spc="-15" dirty="0">
                <a:solidFill>
                  <a:srgbClr val="3A2C23"/>
                </a:solidFill>
                <a:latin typeface="Arial"/>
                <a:cs typeface="Arial"/>
              </a:rPr>
              <a:t>i</a:t>
            </a:r>
            <a:r>
              <a:rPr sz="1800" spc="-5" dirty="0">
                <a:solidFill>
                  <a:srgbClr val="3A2C23"/>
                </a:solidFill>
                <a:latin typeface="Arial"/>
                <a:cs typeface="Arial"/>
              </a:rPr>
              <a:t>tal</a:t>
            </a:r>
            <a:endParaRPr sz="1800">
              <a:latin typeface="Arial"/>
              <a:cs typeface="Arial"/>
            </a:endParaRPr>
          </a:p>
        </p:txBody>
      </p:sp>
      <p:sp>
        <p:nvSpPr>
          <p:cNvPr id="10" name="object 10"/>
          <p:cNvSpPr/>
          <p:nvPr/>
        </p:nvSpPr>
        <p:spPr>
          <a:xfrm>
            <a:off x="2484882" y="2623566"/>
            <a:ext cx="4343400" cy="1397635"/>
          </a:xfrm>
          <a:custGeom>
            <a:avLst/>
            <a:gdLst/>
            <a:ahLst/>
            <a:cxnLst/>
            <a:rect l="l" t="t" r="r" b="b"/>
            <a:pathLst>
              <a:path w="4343400" h="1397635">
                <a:moveTo>
                  <a:pt x="3257423" y="0"/>
                </a:moveTo>
                <a:lnTo>
                  <a:pt x="1085977" y="0"/>
                </a:lnTo>
                <a:lnTo>
                  <a:pt x="0" y="1397508"/>
                </a:lnTo>
                <a:lnTo>
                  <a:pt x="4343400" y="1397508"/>
                </a:lnTo>
                <a:lnTo>
                  <a:pt x="3257423" y="0"/>
                </a:lnTo>
                <a:close/>
              </a:path>
            </a:pathLst>
          </a:custGeom>
          <a:solidFill>
            <a:srgbClr val="EFA12D"/>
          </a:solidFill>
        </p:spPr>
        <p:txBody>
          <a:bodyPr wrap="square" lIns="0" tIns="0" rIns="0" bIns="0" rtlCol="0"/>
          <a:lstStyle/>
          <a:p>
            <a:endParaRPr/>
          </a:p>
        </p:txBody>
      </p:sp>
      <p:sp>
        <p:nvSpPr>
          <p:cNvPr id="11" name="object 11"/>
          <p:cNvSpPr/>
          <p:nvPr/>
        </p:nvSpPr>
        <p:spPr>
          <a:xfrm>
            <a:off x="2484882" y="2623566"/>
            <a:ext cx="4343400" cy="1397635"/>
          </a:xfrm>
          <a:custGeom>
            <a:avLst/>
            <a:gdLst/>
            <a:ahLst/>
            <a:cxnLst/>
            <a:rect l="l" t="t" r="r" b="b"/>
            <a:pathLst>
              <a:path w="4343400" h="1397635">
                <a:moveTo>
                  <a:pt x="0" y="1397508"/>
                </a:moveTo>
                <a:lnTo>
                  <a:pt x="1085977" y="0"/>
                </a:lnTo>
                <a:lnTo>
                  <a:pt x="3257423" y="0"/>
                </a:lnTo>
                <a:lnTo>
                  <a:pt x="4343400" y="1397508"/>
                </a:lnTo>
                <a:lnTo>
                  <a:pt x="0" y="1397508"/>
                </a:lnTo>
                <a:close/>
              </a:path>
            </a:pathLst>
          </a:custGeom>
          <a:ln w="25908">
            <a:solidFill>
              <a:srgbClr val="FFFFFF"/>
            </a:solidFill>
          </a:ln>
        </p:spPr>
        <p:txBody>
          <a:bodyPr wrap="square" lIns="0" tIns="0" rIns="0" bIns="0" rtlCol="0"/>
          <a:lstStyle/>
          <a:p>
            <a:endParaRPr/>
          </a:p>
        </p:txBody>
      </p:sp>
      <p:sp>
        <p:nvSpPr>
          <p:cNvPr id="12" name="object 12"/>
          <p:cNvSpPr txBox="1"/>
          <p:nvPr/>
        </p:nvSpPr>
        <p:spPr>
          <a:xfrm>
            <a:off x="3748278" y="2930778"/>
            <a:ext cx="1817370" cy="683895"/>
          </a:xfrm>
          <a:prstGeom prst="rect">
            <a:avLst/>
          </a:prstGeom>
        </p:spPr>
        <p:txBody>
          <a:bodyPr vert="horz" wrap="square" lIns="0" tIns="12700" rIns="0" bIns="0" rtlCol="0">
            <a:spAutoFit/>
          </a:bodyPr>
          <a:lstStyle/>
          <a:p>
            <a:pPr marL="401320" marR="5080" indent="-389255">
              <a:lnSpc>
                <a:spcPct val="120000"/>
              </a:lnSpc>
              <a:spcBef>
                <a:spcPts val="100"/>
              </a:spcBef>
            </a:pPr>
            <a:r>
              <a:rPr sz="1800" spc="-5" dirty="0">
                <a:latin typeface="Arial"/>
                <a:cs typeface="Arial"/>
              </a:rPr>
              <a:t>Clusters of </a:t>
            </a:r>
            <a:r>
              <a:rPr sz="1800" dirty="0">
                <a:latin typeface="Arial"/>
                <a:cs typeface="Arial"/>
              </a:rPr>
              <a:t>GPs</a:t>
            </a:r>
            <a:r>
              <a:rPr sz="1800" spc="-55" dirty="0">
                <a:latin typeface="Arial"/>
                <a:cs typeface="Arial"/>
              </a:rPr>
              <a:t> </a:t>
            </a:r>
            <a:r>
              <a:rPr sz="1800" dirty="0">
                <a:latin typeface="Arial"/>
                <a:cs typeface="Arial"/>
              </a:rPr>
              <a:t>–  </a:t>
            </a:r>
            <a:r>
              <a:rPr sz="1800" spc="-5" dirty="0">
                <a:latin typeface="Arial"/>
                <a:cs typeface="Arial"/>
              </a:rPr>
              <a:t>PHC</a:t>
            </a:r>
            <a:r>
              <a:rPr sz="1800" spc="-20" dirty="0">
                <a:latin typeface="Arial"/>
                <a:cs typeface="Arial"/>
              </a:rPr>
              <a:t> </a:t>
            </a:r>
            <a:r>
              <a:rPr sz="1800" spc="-5" dirty="0">
                <a:latin typeface="Arial"/>
                <a:cs typeface="Arial"/>
              </a:rPr>
              <a:t>level</a:t>
            </a:r>
            <a:endParaRPr sz="1800">
              <a:latin typeface="Arial"/>
              <a:cs typeface="Arial"/>
            </a:endParaRPr>
          </a:p>
        </p:txBody>
      </p:sp>
      <p:sp>
        <p:nvSpPr>
          <p:cNvPr id="13" name="object 13"/>
          <p:cNvSpPr/>
          <p:nvPr/>
        </p:nvSpPr>
        <p:spPr>
          <a:xfrm>
            <a:off x="1392174" y="3992117"/>
            <a:ext cx="6515100" cy="1397635"/>
          </a:xfrm>
          <a:custGeom>
            <a:avLst/>
            <a:gdLst/>
            <a:ahLst/>
            <a:cxnLst/>
            <a:rect l="l" t="t" r="r" b="b"/>
            <a:pathLst>
              <a:path w="6515100" h="1397635">
                <a:moveTo>
                  <a:pt x="5429123" y="0"/>
                </a:moveTo>
                <a:lnTo>
                  <a:pt x="1085977" y="0"/>
                </a:lnTo>
                <a:lnTo>
                  <a:pt x="0" y="1397507"/>
                </a:lnTo>
                <a:lnTo>
                  <a:pt x="6515100" y="1397507"/>
                </a:lnTo>
                <a:lnTo>
                  <a:pt x="5429123" y="0"/>
                </a:lnTo>
                <a:close/>
              </a:path>
            </a:pathLst>
          </a:custGeom>
          <a:solidFill>
            <a:srgbClr val="EFA12D"/>
          </a:solidFill>
        </p:spPr>
        <p:txBody>
          <a:bodyPr wrap="square" lIns="0" tIns="0" rIns="0" bIns="0" rtlCol="0"/>
          <a:lstStyle/>
          <a:p>
            <a:endParaRPr/>
          </a:p>
        </p:txBody>
      </p:sp>
      <p:sp>
        <p:nvSpPr>
          <p:cNvPr id="14" name="object 14"/>
          <p:cNvSpPr/>
          <p:nvPr/>
        </p:nvSpPr>
        <p:spPr>
          <a:xfrm>
            <a:off x="1392174" y="3992117"/>
            <a:ext cx="6515100" cy="1397635"/>
          </a:xfrm>
          <a:custGeom>
            <a:avLst/>
            <a:gdLst/>
            <a:ahLst/>
            <a:cxnLst/>
            <a:rect l="l" t="t" r="r" b="b"/>
            <a:pathLst>
              <a:path w="6515100" h="1397635">
                <a:moveTo>
                  <a:pt x="0" y="1397507"/>
                </a:moveTo>
                <a:lnTo>
                  <a:pt x="1085977" y="0"/>
                </a:lnTo>
                <a:lnTo>
                  <a:pt x="5429123" y="0"/>
                </a:lnTo>
                <a:lnTo>
                  <a:pt x="6515100" y="1397507"/>
                </a:lnTo>
                <a:lnTo>
                  <a:pt x="0" y="1397507"/>
                </a:lnTo>
                <a:close/>
              </a:path>
            </a:pathLst>
          </a:custGeom>
          <a:ln w="25908">
            <a:solidFill>
              <a:srgbClr val="FFFFFF"/>
            </a:solidFill>
          </a:ln>
        </p:spPr>
        <p:txBody>
          <a:bodyPr wrap="square" lIns="0" tIns="0" rIns="0" bIns="0" rtlCol="0"/>
          <a:lstStyle/>
          <a:p>
            <a:endParaRPr/>
          </a:p>
        </p:txBody>
      </p:sp>
      <p:sp>
        <p:nvSpPr>
          <p:cNvPr id="15" name="object 15"/>
          <p:cNvSpPr txBox="1"/>
          <p:nvPr/>
        </p:nvSpPr>
        <p:spPr>
          <a:xfrm>
            <a:off x="3474211" y="4299584"/>
            <a:ext cx="2348865" cy="683895"/>
          </a:xfrm>
          <a:prstGeom prst="rect">
            <a:avLst/>
          </a:prstGeom>
        </p:spPr>
        <p:txBody>
          <a:bodyPr vert="horz" wrap="square" lIns="0" tIns="12700" rIns="0" bIns="0" rtlCol="0">
            <a:spAutoFit/>
          </a:bodyPr>
          <a:lstStyle/>
          <a:p>
            <a:pPr marL="12700" marR="5080" indent="208279">
              <a:lnSpc>
                <a:spcPct val="120000"/>
              </a:lnSpc>
              <a:spcBef>
                <a:spcPts val="100"/>
              </a:spcBef>
            </a:pPr>
            <a:r>
              <a:rPr sz="1800" dirty="0">
                <a:latin typeface="Arial"/>
                <a:cs typeface="Arial"/>
              </a:rPr>
              <a:t>Gram </a:t>
            </a:r>
            <a:r>
              <a:rPr sz="1800" spc="-10" dirty="0">
                <a:latin typeface="Arial"/>
                <a:cs typeface="Arial"/>
              </a:rPr>
              <a:t>Panchayat </a:t>
            </a:r>
            <a:r>
              <a:rPr sz="1800" dirty="0">
                <a:latin typeface="Arial"/>
                <a:cs typeface="Arial"/>
              </a:rPr>
              <a:t>–  </a:t>
            </a:r>
            <a:r>
              <a:rPr sz="1800" spc="-5" dirty="0">
                <a:latin typeface="Arial"/>
                <a:cs typeface="Arial"/>
              </a:rPr>
              <a:t>Sub health centre</a:t>
            </a:r>
            <a:r>
              <a:rPr sz="1800" spc="-30" dirty="0">
                <a:latin typeface="Arial"/>
                <a:cs typeface="Arial"/>
              </a:rPr>
              <a:t> </a:t>
            </a:r>
            <a:r>
              <a:rPr sz="1800" spc="-5" dirty="0">
                <a:latin typeface="Arial"/>
                <a:cs typeface="Arial"/>
              </a:rPr>
              <a:t>level</a:t>
            </a:r>
            <a:endParaRPr sz="1800">
              <a:latin typeface="Arial"/>
              <a:cs typeface="Arial"/>
            </a:endParaRPr>
          </a:p>
        </p:txBody>
      </p:sp>
      <p:sp>
        <p:nvSpPr>
          <p:cNvPr id="16" name="object 16"/>
          <p:cNvSpPr/>
          <p:nvPr/>
        </p:nvSpPr>
        <p:spPr>
          <a:xfrm>
            <a:off x="305561" y="5389626"/>
            <a:ext cx="8686800" cy="1397635"/>
          </a:xfrm>
          <a:custGeom>
            <a:avLst/>
            <a:gdLst/>
            <a:ahLst/>
            <a:cxnLst/>
            <a:rect l="l" t="t" r="r" b="b"/>
            <a:pathLst>
              <a:path w="8686800" h="1397634">
                <a:moveTo>
                  <a:pt x="7600823" y="0"/>
                </a:moveTo>
                <a:lnTo>
                  <a:pt x="1085977" y="0"/>
                </a:lnTo>
                <a:lnTo>
                  <a:pt x="0" y="1397508"/>
                </a:lnTo>
                <a:lnTo>
                  <a:pt x="8686800" y="1397508"/>
                </a:lnTo>
                <a:lnTo>
                  <a:pt x="7600823" y="0"/>
                </a:lnTo>
                <a:close/>
              </a:path>
            </a:pathLst>
          </a:custGeom>
          <a:solidFill>
            <a:srgbClr val="EFA12D"/>
          </a:solidFill>
        </p:spPr>
        <p:txBody>
          <a:bodyPr wrap="square" lIns="0" tIns="0" rIns="0" bIns="0" rtlCol="0"/>
          <a:lstStyle/>
          <a:p>
            <a:endParaRPr/>
          </a:p>
        </p:txBody>
      </p:sp>
      <p:sp>
        <p:nvSpPr>
          <p:cNvPr id="17" name="object 17"/>
          <p:cNvSpPr/>
          <p:nvPr/>
        </p:nvSpPr>
        <p:spPr>
          <a:xfrm>
            <a:off x="305561" y="5389626"/>
            <a:ext cx="8686800" cy="1397635"/>
          </a:xfrm>
          <a:custGeom>
            <a:avLst/>
            <a:gdLst/>
            <a:ahLst/>
            <a:cxnLst/>
            <a:rect l="l" t="t" r="r" b="b"/>
            <a:pathLst>
              <a:path w="8686800" h="1397634">
                <a:moveTo>
                  <a:pt x="0" y="1397508"/>
                </a:moveTo>
                <a:lnTo>
                  <a:pt x="1085977" y="0"/>
                </a:lnTo>
                <a:lnTo>
                  <a:pt x="7600823" y="0"/>
                </a:lnTo>
                <a:lnTo>
                  <a:pt x="8686800" y="1397508"/>
                </a:lnTo>
                <a:lnTo>
                  <a:pt x="0" y="1397508"/>
                </a:lnTo>
                <a:close/>
              </a:path>
            </a:pathLst>
          </a:custGeom>
          <a:ln w="25908">
            <a:solidFill>
              <a:srgbClr val="FFFFFF"/>
            </a:solidFill>
          </a:ln>
        </p:spPr>
        <p:txBody>
          <a:bodyPr wrap="square" lIns="0" tIns="0" rIns="0" bIns="0" rtlCol="0"/>
          <a:lstStyle/>
          <a:p>
            <a:endParaRPr/>
          </a:p>
        </p:txBody>
      </p:sp>
      <p:sp>
        <p:nvSpPr>
          <p:cNvPr id="18" name="object 18"/>
          <p:cNvSpPr txBox="1"/>
          <p:nvPr/>
        </p:nvSpPr>
        <p:spPr>
          <a:xfrm>
            <a:off x="3541014" y="5697496"/>
            <a:ext cx="2214880" cy="683895"/>
          </a:xfrm>
          <a:prstGeom prst="rect">
            <a:avLst/>
          </a:prstGeom>
        </p:spPr>
        <p:txBody>
          <a:bodyPr vert="horz" wrap="square" lIns="0" tIns="67310" rIns="0" bIns="0" rtlCol="0">
            <a:spAutoFit/>
          </a:bodyPr>
          <a:lstStyle/>
          <a:p>
            <a:pPr algn="ctr">
              <a:lnSpc>
                <a:spcPct val="100000"/>
              </a:lnSpc>
              <a:spcBef>
                <a:spcPts val="530"/>
              </a:spcBef>
            </a:pPr>
            <a:r>
              <a:rPr sz="1800" spc="-10" dirty="0">
                <a:latin typeface="Arial"/>
                <a:cs typeface="Arial"/>
              </a:rPr>
              <a:t>Village </a:t>
            </a:r>
            <a:r>
              <a:rPr sz="1800" spc="-5" dirty="0">
                <a:latin typeface="Arial"/>
                <a:cs typeface="Arial"/>
              </a:rPr>
              <a:t>level</a:t>
            </a:r>
            <a:r>
              <a:rPr sz="1800" spc="5" dirty="0">
                <a:latin typeface="Arial"/>
                <a:cs typeface="Arial"/>
              </a:rPr>
              <a:t> </a:t>
            </a:r>
            <a:r>
              <a:rPr sz="1800" dirty="0">
                <a:latin typeface="Arial"/>
                <a:cs typeface="Arial"/>
              </a:rPr>
              <a:t>–</a:t>
            </a:r>
            <a:endParaRPr sz="1800">
              <a:latin typeface="Arial"/>
              <a:cs typeface="Arial"/>
            </a:endParaRPr>
          </a:p>
          <a:p>
            <a:pPr algn="ctr">
              <a:lnSpc>
                <a:spcPct val="100000"/>
              </a:lnSpc>
              <a:spcBef>
                <a:spcPts val="430"/>
              </a:spcBef>
            </a:pPr>
            <a:r>
              <a:rPr sz="1800" spc="-5" dirty="0">
                <a:latin typeface="Arial"/>
                <a:cs typeface="Arial"/>
              </a:rPr>
              <a:t>ASHA, </a:t>
            </a:r>
            <a:r>
              <a:rPr sz="1800" spc="-45" dirty="0">
                <a:latin typeface="Arial"/>
                <a:cs typeface="Arial"/>
              </a:rPr>
              <a:t>AWW, </a:t>
            </a:r>
            <a:r>
              <a:rPr sz="1800" spc="-5" dirty="0">
                <a:latin typeface="Arial"/>
                <a:cs typeface="Arial"/>
              </a:rPr>
              <a:t>VH,</a:t>
            </a:r>
            <a:r>
              <a:rPr sz="1800" spc="-105" dirty="0">
                <a:latin typeface="Arial"/>
                <a:cs typeface="Arial"/>
              </a:rPr>
              <a:t> </a:t>
            </a:r>
            <a:r>
              <a:rPr sz="1800" dirty="0">
                <a:latin typeface="Arial"/>
                <a:cs typeface="Arial"/>
              </a:rPr>
              <a:t>SC</a:t>
            </a:r>
            <a:endParaRPr sz="1800">
              <a:latin typeface="Arial"/>
              <a:cs typeface="Arial"/>
            </a:endParaRPr>
          </a:p>
        </p:txBody>
      </p:sp>
      <p:sp>
        <p:nvSpPr>
          <p:cNvPr id="19" name="object 19"/>
          <p:cNvSpPr txBox="1"/>
          <p:nvPr/>
        </p:nvSpPr>
        <p:spPr>
          <a:xfrm>
            <a:off x="8786114" y="6518055"/>
            <a:ext cx="139065" cy="198755"/>
          </a:xfrm>
          <a:prstGeom prst="rect">
            <a:avLst/>
          </a:prstGeom>
        </p:spPr>
        <p:txBody>
          <a:bodyPr vert="horz" wrap="square" lIns="0" tIns="0" rIns="0" bIns="0" rtlCol="0">
            <a:spAutoFit/>
          </a:bodyPr>
          <a:lstStyle/>
          <a:p>
            <a:pPr marL="25400">
              <a:lnSpc>
                <a:spcPts val="1425"/>
              </a:lnSpc>
            </a:pPr>
            <a:fld id="{81D60167-4931-47E6-BA6A-407CBD079E47}" type="slidenum">
              <a:rPr sz="1200" spc="-5" dirty="0">
                <a:solidFill>
                  <a:srgbClr val="D28E27"/>
                </a:solidFill>
                <a:latin typeface="Arial"/>
                <a:cs typeface="Arial"/>
              </a:rPr>
              <a:pPr marL="25400">
                <a:lnSpc>
                  <a:spcPts val="1425"/>
                </a:lnSpc>
              </a:pPr>
              <a:t>6</a:t>
            </a:fld>
            <a:endParaRPr sz="12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23103" y="1840994"/>
            <a:ext cx="1994916" cy="11567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45964" y="1997965"/>
            <a:ext cx="1944624" cy="90982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06161" y="1873759"/>
            <a:ext cx="1828799" cy="99060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106161" y="1873759"/>
            <a:ext cx="1828800" cy="990600"/>
          </a:xfrm>
          <a:prstGeom prst="rect">
            <a:avLst/>
          </a:prstGeom>
          <a:ln w="10667">
            <a:solidFill>
              <a:srgbClr val="EFA12D"/>
            </a:solidFill>
          </a:ln>
        </p:spPr>
        <p:txBody>
          <a:bodyPr vert="horz" wrap="square" lIns="0" tIns="213995" rIns="0" bIns="0" rtlCol="0">
            <a:spAutoFit/>
          </a:bodyPr>
          <a:lstStyle/>
          <a:p>
            <a:pPr marL="156210" marR="149225" indent="299720">
              <a:lnSpc>
                <a:spcPct val="100000"/>
              </a:lnSpc>
              <a:spcBef>
                <a:spcPts val="1685"/>
              </a:spcBef>
            </a:pPr>
            <a:r>
              <a:rPr sz="1800" b="1" spc="-5" dirty="0">
                <a:latin typeface="Arial"/>
                <a:cs typeface="Arial"/>
              </a:rPr>
              <a:t>Dept. </a:t>
            </a:r>
            <a:r>
              <a:rPr sz="1800" b="1" dirty="0">
                <a:latin typeface="Arial"/>
                <a:cs typeface="Arial"/>
              </a:rPr>
              <a:t>of  </a:t>
            </a:r>
            <a:r>
              <a:rPr sz="1800" b="1" spc="-5" dirty="0">
                <a:latin typeface="Arial"/>
                <a:cs typeface="Arial"/>
              </a:rPr>
              <a:t>family</a:t>
            </a:r>
            <a:r>
              <a:rPr sz="1800" b="1" spc="-90" dirty="0">
                <a:latin typeface="Arial"/>
                <a:cs typeface="Arial"/>
              </a:rPr>
              <a:t> </a:t>
            </a:r>
            <a:r>
              <a:rPr sz="1800" b="1" spc="5" dirty="0">
                <a:latin typeface="Arial"/>
                <a:cs typeface="Arial"/>
              </a:rPr>
              <a:t>welfare</a:t>
            </a:r>
            <a:endParaRPr sz="1800">
              <a:latin typeface="Arial"/>
              <a:cs typeface="Arial"/>
            </a:endParaRPr>
          </a:p>
        </p:txBody>
      </p:sp>
      <p:sp>
        <p:nvSpPr>
          <p:cNvPr id="6" name="object 6"/>
          <p:cNvSpPr/>
          <p:nvPr/>
        </p:nvSpPr>
        <p:spPr>
          <a:xfrm>
            <a:off x="7156704" y="1568196"/>
            <a:ext cx="1918716" cy="115671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271004" y="1860806"/>
            <a:ext cx="1687068" cy="118414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239761" y="1600961"/>
            <a:ext cx="1752600" cy="990600"/>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7239761" y="1600961"/>
            <a:ext cx="1752600" cy="990600"/>
          </a:xfrm>
          <a:prstGeom prst="rect">
            <a:avLst/>
          </a:prstGeom>
          <a:ln w="10667">
            <a:solidFill>
              <a:srgbClr val="EFA12D"/>
            </a:solidFill>
          </a:ln>
        </p:spPr>
        <p:txBody>
          <a:bodyPr vert="horz" wrap="square" lIns="0" tIns="76835" rIns="0" bIns="0" rtlCol="0">
            <a:spAutoFit/>
          </a:bodyPr>
          <a:lstStyle/>
          <a:p>
            <a:pPr marL="247650" marR="240665" indent="-64135" algn="ctr">
              <a:lnSpc>
                <a:spcPct val="100000"/>
              </a:lnSpc>
              <a:spcBef>
                <a:spcPts val="605"/>
              </a:spcBef>
            </a:pPr>
            <a:r>
              <a:rPr sz="1800" b="1" spc="-5" dirty="0">
                <a:latin typeface="Arial"/>
                <a:cs typeface="Arial"/>
              </a:rPr>
              <a:t>Dept. </a:t>
            </a:r>
            <a:r>
              <a:rPr sz="1800" b="1" dirty="0">
                <a:latin typeface="Arial"/>
                <a:cs typeface="Arial"/>
              </a:rPr>
              <a:t>of  women</a:t>
            </a:r>
            <a:r>
              <a:rPr sz="1800" b="1" spc="-110" dirty="0">
                <a:latin typeface="Arial"/>
                <a:cs typeface="Arial"/>
              </a:rPr>
              <a:t> </a:t>
            </a:r>
            <a:r>
              <a:rPr sz="1800" b="1" spc="-5" dirty="0">
                <a:latin typeface="Arial"/>
                <a:cs typeface="Arial"/>
              </a:rPr>
              <a:t>and  </a:t>
            </a:r>
            <a:r>
              <a:rPr sz="1800" b="1" dirty="0">
                <a:latin typeface="Arial"/>
                <a:cs typeface="Arial"/>
              </a:rPr>
              <a:t>child</a:t>
            </a:r>
            <a:endParaRPr sz="1800">
              <a:latin typeface="Arial"/>
              <a:cs typeface="Arial"/>
            </a:endParaRPr>
          </a:p>
        </p:txBody>
      </p:sp>
      <p:sp>
        <p:nvSpPr>
          <p:cNvPr id="10" name="object 10"/>
          <p:cNvSpPr/>
          <p:nvPr/>
        </p:nvSpPr>
        <p:spPr>
          <a:xfrm>
            <a:off x="832103" y="861061"/>
            <a:ext cx="3137916" cy="67056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62000" y="912878"/>
            <a:ext cx="3275076" cy="635508"/>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915161" y="893828"/>
            <a:ext cx="2971800" cy="504444"/>
          </a:xfrm>
          <a:prstGeom prst="rect">
            <a:avLst/>
          </a:prstGeom>
          <a:blipFill>
            <a:blip r:embed="rId10" cstate="print"/>
            <a:stretch>
              <a:fillRect/>
            </a:stretch>
          </a:blipFill>
        </p:spPr>
        <p:txBody>
          <a:bodyPr wrap="square" lIns="0" tIns="0" rIns="0" bIns="0" rtlCol="0"/>
          <a:lstStyle/>
          <a:p>
            <a:endParaRPr/>
          </a:p>
        </p:txBody>
      </p:sp>
      <p:sp>
        <p:nvSpPr>
          <p:cNvPr id="13" name="object 13"/>
          <p:cNvSpPr txBox="1"/>
          <p:nvPr/>
        </p:nvSpPr>
        <p:spPr>
          <a:xfrm>
            <a:off x="915161" y="893828"/>
            <a:ext cx="2971800" cy="504825"/>
          </a:xfrm>
          <a:prstGeom prst="rect">
            <a:avLst/>
          </a:prstGeom>
          <a:ln w="10668">
            <a:solidFill>
              <a:srgbClr val="EFA12D"/>
            </a:solidFill>
          </a:ln>
        </p:spPr>
        <p:txBody>
          <a:bodyPr vert="horz" wrap="square" lIns="0" tIns="108585" rIns="0" bIns="0" rtlCol="0">
            <a:spAutoFit/>
          </a:bodyPr>
          <a:lstStyle/>
          <a:p>
            <a:pPr marL="62230">
              <a:lnSpc>
                <a:spcPct val="100000"/>
              </a:lnSpc>
              <a:spcBef>
                <a:spcPts val="855"/>
              </a:spcBef>
            </a:pPr>
            <a:r>
              <a:rPr sz="1800" b="1" spc="-5" dirty="0">
                <a:latin typeface="Arial"/>
                <a:cs typeface="Arial"/>
              </a:rPr>
              <a:t>National mission steering</a:t>
            </a:r>
            <a:endParaRPr sz="1800">
              <a:latin typeface="Arial"/>
              <a:cs typeface="Arial"/>
            </a:endParaRPr>
          </a:p>
        </p:txBody>
      </p:sp>
      <p:sp>
        <p:nvSpPr>
          <p:cNvPr id="14" name="object 14"/>
          <p:cNvSpPr/>
          <p:nvPr/>
        </p:nvSpPr>
        <p:spPr>
          <a:xfrm>
            <a:off x="755904" y="1581914"/>
            <a:ext cx="3290316" cy="525779"/>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1072896" y="1560578"/>
            <a:ext cx="2653283" cy="635508"/>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838961" y="1614680"/>
            <a:ext cx="3124200" cy="359663"/>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838961" y="1614680"/>
            <a:ext cx="3124200" cy="360045"/>
          </a:xfrm>
          <a:custGeom>
            <a:avLst/>
            <a:gdLst/>
            <a:ahLst/>
            <a:cxnLst/>
            <a:rect l="l" t="t" r="r" b="b"/>
            <a:pathLst>
              <a:path w="3124200" h="360044">
                <a:moveTo>
                  <a:pt x="0" y="359663"/>
                </a:moveTo>
                <a:lnTo>
                  <a:pt x="3124200" y="359663"/>
                </a:lnTo>
                <a:lnTo>
                  <a:pt x="3124200" y="0"/>
                </a:lnTo>
                <a:lnTo>
                  <a:pt x="0" y="0"/>
                </a:lnTo>
                <a:lnTo>
                  <a:pt x="0" y="359663"/>
                </a:lnTo>
                <a:close/>
              </a:path>
            </a:pathLst>
          </a:custGeom>
          <a:ln w="10668">
            <a:solidFill>
              <a:srgbClr val="EFA12D"/>
            </a:solidFill>
          </a:ln>
        </p:spPr>
        <p:txBody>
          <a:bodyPr wrap="square" lIns="0" tIns="0" rIns="0" bIns="0" rtlCol="0"/>
          <a:lstStyle/>
          <a:p>
            <a:endParaRPr/>
          </a:p>
        </p:txBody>
      </p:sp>
      <p:sp>
        <p:nvSpPr>
          <p:cNvPr id="18" name="object 18"/>
          <p:cNvSpPr/>
          <p:nvPr/>
        </p:nvSpPr>
        <p:spPr>
          <a:xfrm>
            <a:off x="755904" y="2080262"/>
            <a:ext cx="3366516" cy="460248"/>
          </a:xfrm>
          <a:prstGeom prst="rect">
            <a:avLst/>
          </a:prstGeom>
          <a:blipFill>
            <a:blip r:embed="rId14" cstate="print"/>
            <a:stretch>
              <a:fillRect/>
            </a:stretch>
          </a:blipFill>
        </p:spPr>
        <p:txBody>
          <a:bodyPr wrap="square" lIns="0" tIns="0" rIns="0" bIns="0" rtlCol="0"/>
          <a:lstStyle/>
          <a:p>
            <a:endParaRPr/>
          </a:p>
        </p:txBody>
      </p:sp>
      <p:sp>
        <p:nvSpPr>
          <p:cNvPr id="19" name="object 19"/>
          <p:cNvSpPr/>
          <p:nvPr/>
        </p:nvSpPr>
        <p:spPr>
          <a:xfrm>
            <a:off x="996696" y="2026921"/>
            <a:ext cx="2881883" cy="635508"/>
          </a:xfrm>
          <a:prstGeom prst="rect">
            <a:avLst/>
          </a:prstGeom>
          <a:blipFill>
            <a:blip r:embed="rId15" cstate="print"/>
            <a:stretch>
              <a:fillRect/>
            </a:stretch>
          </a:blipFill>
        </p:spPr>
        <p:txBody>
          <a:bodyPr wrap="square" lIns="0" tIns="0" rIns="0" bIns="0" rtlCol="0"/>
          <a:lstStyle/>
          <a:p>
            <a:endParaRPr/>
          </a:p>
        </p:txBody>
      </p:sp>
      <p:sp>
        <p:nvSpPr>
          <p:cNvPr id="20" name="object 20"/>
          <p:cNvSpPr/>
          <p:nvPr/>
        </p:nvSpPr>
        <p:spPr>
          <a:xfrm>
            <a:off x="838961" y="2113027"/>
            <a:ext cx="3200400" cy="294132"/>
          </a:xfrm>
          <a:prstGeom prst="rect">
            <a:avLst/>
          </a:prstGeom>
          <a:blipFill>
            <a:blip r:embed="rId16" cstate="print"/>
            <a:stretch>
              <a:fillRect/>
            </a:stretch>
          </a:blipFill>
        </p:spPr>
        <p:txBody>
          <a:bodyPr wrap="square" lIns="0" tIns="0" rIns="0" bIns="0" rtlCol="0"/>
          <a:lstStyle/>
          <a:p>
            <a:endParaRPr/>
          </a:p>
        </p:txBody>
      </p:sp>
      <p:sp>
        <p:nvSpPr>
          <p:cNvPr id="21" name="object 21"/>
          <p:cNvSpPr/>
          <p:nvPr/>
        </p:nvSpPr>
        <p:spPr>
          <a:xfrm>
            <a:off x="838961" y="2113027"/>
            <a:ext cx="3200400" cy="294640"/>
          </a:xfrm>
          <a:custGeom>
            <a:avLst/>
            <a:gdLst/>
            <a:ahLst/>
            <a:cxnLst/>
            <a:rect l="l" t="t" r="r" b="b"/>
            <a:pathLst>
              <a:path w="3200400" h="294639">
                <a:moveTo>
                  <a:pt x="0" y="294132"/>
                </a:moveTo>
                <a:lnTo>
                  <a:pt x="3200400" y="294132"/>
                </a:lnTo>
                <a:lnTo>
                  <a:pt x="3200400" y="0"/>
                </a:lnTo>
                <a:lnTo>
                  <a:pt x="0" y="0"/>
                </a:lnTo>
                <a:lnTo>
                  <a:pt x="0" y="294132"/>
                </a:lnTo>
                <a:close/>
              </a:path>
            </a:pathLst>
          </a:custGeom>
          <a:ln w="10668">
            <a:solidFill>
              <a:srgbClr val="EFA12D"/>
            </a:solidFill>
          </a:ln>
        </p:spPr>
        <p:txBody>
          <a:bodyPr wrap="square" lIns="0" tIns="0" rIns="0" bIns="0" rtlCol="0"/>
          <a:lstStyle/>
          <a:p>
            <a:endParaRPr/>
          </a:p>
        </p:txBody>
      </p:sp>
      <p:sp>
        <p:nvSpPr>
          <p:cNvPr id="22" name="object 22"/>
          <p:cNvSpPr txBox="1"/>
          <p:nvPr/>
        </p:nvSpPr>
        <p:spPr>
          <a:xfrm>
            <a:off x="1212494" y="1638048"/>
            <a:ext cx="2463800" cy="765810"/>
          </a:xfrm>
          <a:prstGeom prst="rect">
            <a:avLst/>
          </a:prstGeom>
        </p:spPr>
        <p:txBody>
          <a:bodyPr vert="horz" wrap="square" lIns="0" tIns="12700" rIns="0" bIns="0" rtlCol="0">
            <a:spAutoFit/>
          </a:bodyPr>
          <a:lstStyle/>
          <a:p>
            <a:pPr marR="81280" algn="ctr">
              <a:lnSpc>
                <a:spcPct val="100000"/>
              </a:lnSpc>
              <a:spcBef>
                <a:spcPts val="100"/>
              </a:spcBef>
            </a:pPr>
            <a:r>
              <a:rPr sz="1800" b="1" spc="-5" dirty="0">
                <a:latin typeface="Arial"/>
                <a:cs typeface="Arial"/>
              </a:rPr>
              <a:t>State health</a:t>
            </a:r>
            <a:r>
              <a:rPr sz="1800" b="1" spc="-15" dirty="0">
                <a:latin typeface="Arial"/>
                <a:cs typeface="Arial"/>
              </a:rPr>
              <a:t> </a:t>
            </a:r>
            <a:r>
              <a:rPr sz="1800" b="1" spc="-5" dirty="0">
                <a:latin typeface="Arial"/>
                <a:cs typeface="Arial"/>
              </a:rPr>
              <a:t>mission</a:t>
            </a:r>
            <a:endParaRPr sz="1800">
              <a:latin typeface="Arial"/>
              <a:cs typeface="Arial"/>
            </a:endParaRPr>
          </a:p>
          <a:p>
            <a:pPr marR="5080" algn="ctr">
              <a:lnSpc>
                <a:spcPct val="100000"/>
              </a:lnSpc>
              <a:spcBef>
                <a:spcPts val="1510"/>
              </a:spcBef>
            </a:pPr>
            <a:r>
              <a:rPr sz="1800" b="1" spc="-5" dirty="0">
                <a:latin typeface="Arial"/>
                <a:cs typeface="Arial"/>
              </a:rPr>
              <a:t>District health</a:t>
            </a:r>
            <a:r>
              <a:rPr sz="1800" b="1" spc="-10" dirty="0">
                <a:latin typeface="Arial"/>
                <a:cs typeface="Arial"/>
              </a:rPr>
              <a:t> </a:t>
            </a:r>
            <a:r>
              <a:rPr sz="1800" b="1" spc="-5" dirty="0">
                <a:latin typeface="Arial"/>
                <a:cs typeface="Arial"/>
              </a:rPr>
              <a:t>mission</a:t>
            </a:r>
            <a:endParaRPr sz="1800">
              <a:latin typeface="Arial"/>
              <a:cs typeface="Arial"/>
            </a:endParaRPr>
          </a:p>
        </p:txBody>
      </p:sp>
      <p:sp>
        <p:nvSpPr>
          <p:cNvPr id="23" name="object 23"/>
          <p:cNvSpPr/>
          <p:nvPr/>
        </p:nvSpPr>
        <p:spPr>
          <a:xfrm>
            <a:off x="679704" y="2691386"/>
            <a:ext cx="3518916" cy="534924"/>
          </a:xfrm>
          <a:prstGeom prst="rect">
            <a:avLst/>
          </a:prstGeom>
          <a:blipFill>
            <a:blip r:embed="rId17" cstate="print"/>
            <a:stretch>
              <a:fillRect/>
            </a:stretch>
          </a:blipFill>
        </p:spPr>
        <p:txBody>
          <a:bodyPr wrap="square" lIns="0" tIns="0" rIns="0" bIns="0" rtlCol="0"/>
          <a:lstStyle/>
          <a:p>
            <a:endParaRPr/>
          </a:p>
        </p:txBody>
      </p:sp>
      <p:sp>
        <p:nvSpPr>
          <p:cNvPr id="24" name="object 24"/>
          <p:cNvSpPr/>
          <p:nvPr/>
        </p:nvSpPr>
        <p:spPr>
          <a:xfrm>
            <a:off x="1155191" y="2676146"/>
            <a:ext cx="2563368" cy="633984"/>
          </a:xfrm>
          <a:prstGeom prst="rect">
            <a:avLst/>
          </a:prstGeom>
          <a:blipFill>
            <a:blip r:embed="rId18" cstate="print"/>
            <a:stretch>
              <a:fillRect/>
            </a:stretch>
          </a:blipFill>
        </p:spPr>
        <p:txBody>
          <a:bodyPr wrap="square" lIns="0" tIns="0" rIns="0" bIns="0" rtlCol="0"/>
          <a:lstStyle/>
          <a:p>
            <a:endParaRPr/>
          </a:p>
        </p:txBody>
      </p:sp>
      <p:sp>
        <p:nvSpPr>
          <p:cNvPr id="25" name="object 25"/>
          <p:cNvSpPr/>
          <p:nvPr/>
        </p:nvSpPr>
        <p:spPr>
          <a:xfrm>
            <a:off x="762762" y="2724152"/>
            <a:ext cx="3352800" cy="368808"/>
          </a:xfrm>
          <a:prstGeom prst="rect">
            <a:avLst/>
          </a:prstGeom>
          <a:blipFill>
            <a:blip r:embed="rId19" cstate="print"/>
            <a:stretch>
              <a:fillRect/>
            </a:stretch>
          </a:blipFill>
        </p:spPr>
        <p:txBody>
          <a:bodyPr wrap="square" lIns="0" tIns="0" rIns="0" bIns="0" rtlCol="0"/>
          <a:lstStyle/>
          <a:p>
            <a:endParaRPr/>
          </a:p>
        </p:txBody>
      </p:sp>
      <p:sp>
        <p:nvSpPr>
          <p:cNvPr id="26" name="object 26"/>
          <p:cNvSpPr txBox="1"/>
          <p:nvPr/>
        </p:nvSpPr>
        <p:spPr>
          <a:xfrm>
            <a:off x="762762" y="2724152"/>
            <a:ext cx="3352800" cy="368935"/>
          </a:xfrm>
          <a:prstGeom prst="rect">
            <a:avLst/>
          </a:prstGeom>
          <a:ln w="10668">
            <a:solidFill>
              <a:srgbClr val="EFA12D"/>
            </a:solidFill>
          </a:ln>
        </p:spPr>
        <p:txBody>
          <a:bodyPr vert="horz" wrap="square" lIns="0" tIns="41275" rIns="0" bIns="0" rtlCol="0">
            <a:spAutoFit/>
          </a:bodyPr>
          <a:lstStyle/>
          <a:p>
            <a:pPr marL="607695">
              <a:lnSpc>
                <a:spcPct val="100000"/>
              </a:lnSpc>
              <a:spcBef>
                <a:spcPts val="325"/>
              </a:spcBef>
            </a:pPr>
            <a:r>
              <a:rPr sz="1800" b="1" spc="-5" dirty="0">
                <a:latin typeface="Arial"/>
                <a:cs typeface="Arial"/>
              </a:rPr>
              <a:t>Block</a:t>
            </a:r>
            <a:r>
              <a:rPr sz="1800" b="1" spc="-15" dirty="0">
                <a:latin typeface="Arial"/>
                <a:cs typeface="Arial"/>
              </a:rPr>
              <a:t> </a:t>
            </a:r>
            <a:r>
              <a:rPr sz="1800" b="1" dirty="0">
                <a:latin typeface="Arial"/>
                <a:cs typeface="Arial"/>
              </a:rPr>
              <a:t>coordination</a:t>
            </a:r>
            <a:endParaRPr sz="1800">
              <a:latin typeface="Arial"/>
              <a:cs typeface="Arial"/>
            </a:endParaRPr>
          </a:p>
        </p:txBody>
      </p:sp>
      <p:sp>
        <p:nvSpPr>
          <p:cNvPr id="27" name="object 27"/>
          <p:cNvSpPr/>
          <p:nvPr/>
        </p:nvSpPr>
        <p:spPr>
          <a:xfrm>
            <a:off x="2660904" y="4215386"/>
            <a:ext cx="1461516" cy="534924"/>
          </a:xfrm>
          <a:prstGeom prst="rect">
            <a:avLst/>
          </a:prstGeom>
          <a:blipFill>
            <a:blip r:embed="rId20" cstate="print"/>
            <a:stretch>
              <a:fillRect/>
            </a:stretch>
          </a:blipFill>
        </p:spPr>
        <p:txBody>
          <a:bodyPr wrap="square" lIns="0" tIns="0" rIns="0" bIns="0" rtlCol="0"/>
          <a:lstStyle/>
          <a:p>
            <a:endParaRPr/>
          </a:p>
        </p:txBody>
      </p:sp>
      <p:sp>
        <p:nvSpPr>
          <p:cNvPr id="28" name="object 28"/>
          <p:cNvSpPr/>
          <p:nvPr/>
        </p:nvSpPr>
        <p:spPr>
          <a:xfrm>
            <a:off x="2933700" y="4200145"/>
            <a:ext cx="911351" cy="633983"/>
          </a:xfrm>
          <a:prstGeom prst="rect">
            <a:avLst/>
          </a:prstGeom>
          <a:blipFill>
            <a:blip r:embed="rId21" cstate="print"/>
            <a:stretch>
              <a:fillRect/>
            </a:stretch>
          </a:blipFill>
        </p:spPr>
        <p:txBody>
          <a:bodyPr wrap="square" lIns="0" tIns="0" rIns="0" bIns="0" rtlCol="0"/>
          <a:lstStyle/>
          <a:p>
            <a:endParaRPr/>
          </a:p>
        </p:txBody>
      </p:sp>
      <p:sp>
        <p:nvSpPr>
          <p:cNvPr id="29" name="object 29"/>
          <p:cNvSpPr/>
          <p:nvPr/>
        </p:nvSpPr>
        <p:spPr>
          <a:xfrm>
            <a:off x="2743961" y="4248151"/>
            <a:ext cx="1295400" cy="368807"/>
          </a:xfrm>
          <a:prstGeom prst="rect">
            <a:avLst/>
          </a:prstGeom>
          <a:blipFill>
            <a:blip r:embed="rId22" cstate="print"/>
            <a:stretch>
              <a:fillRect/>
            </a:stretch>
          </a:blipFill>
        </p:spPr>
        <p:txBody>
          <a:bodyPr wrap="square" lIns="0" tIns="0" rIns="0" bIns="0" rtlCol="0"/>
          <a:lstStyle/>
          <a:p>
            <a:endParaRPr/>
          </a:p>
        </p:txBody>
      </p:sp>
      <p:sp>
        <p:nvSpPr>
          <p:cNvPr id="30" name="object 30"/>
          <p:cNvSpPr/>
          <p:nvPr/>
        </p:nvSpPr>
        <p:spPr>
          <a:xfrm>
            <a:off x="2743961" y="4248151"/>
            <a:ext cx="1295400" cy="368935"/>
          </a:xfrm>
          <a:custGeom>
            <a:avLst/>
            <a:gdLst/>
            <a:ahLst/>
            <a:cxnLst/>
            <a:rect l="l" t="t" r="r" b="b"/>
            <a:pathLst>
              <a:path w="1295400" h="368935">
                <a:moveTo>
                  <a:pt x="0" y="368808"/>
                </a:moveTo>
                <a:lnTo>
                  <a:pt x="1295400" y="368808"/>
                </a:lnTo>
                <a:lnTo>
                  <a:pt x="1295400" y="0"/>
                </a:lnTo>
                <a:lnTo>
                  <a:pt x="0" y="0"/>
                </a:lnTo>
                <a:lnTo>
                  <a:pt x="0" y="368808"/>
                </a:lnTo>
                <a:close/>
              </a:path>
            </a:pathLst>
          </a:custGeom>
          <a:ln w="10668">
            <a:solidFill>
              <a:srgbClr val="EFA12D"/>
            </a:solidFill>
          </a:ln>
        </p:spPr>
        <p:txBody>
          <a:bodyPr wrap="square" lIns="0" tIns="0" rIns="0" bIns="0" rtlCol="0"/>
          <a:lstStyle/>
          <a:p>
            <a:endParaRPr/>
          </a:p>
        </p:txBody>
      </p:sp>
      <p:sp>
        <p:nvSpPr>
          <p:cNvPr id="31" name="object 31"/>
          <p:cNvSpPr txBox="1"/>
          <p:nvPr/>
        </p:nvSpPr>
        <p:spPr>
          <a:xfrm>
            <a:off x="3149854" y="4277107"/>
            <a:ext cx="495300" cy="299720"/>
          </a:xfrm>
          <a:prstGeom prst="rect">
            <a:avLst/>
          </a:prstGeom>
        </p:spPr>
        <p:txBody>
          <a:bodyPr vert="horz" wrap="square" lIns="0" tIns="12700" rIns="0" bIns="0" rtlCol="0">
            <a:spAutoFit/>
          </a:bodyPr>
          <a:lstStyle/>
          <a:p>
            <a:pPr>
              <a:lnSpc>
                <a:spcPct val="100000"/>
              </a:lnSpc>
              <a:spcBef>
                <a:spcPts val="100"/>
              </a:spcBef>
            </a:pPr>
            <a:r>
              <a:rPr sz="1800" b="1" spc="-5" dirty="0">
                <a:latin typeface="Arial"/>
                <a:cs typeface="Arial"/>
              </a:rPr>
              <a:t>VHC</a:t>
            </a:r>
            <a:endParaRPr sz="1800">
              <a:latin typeface="Arial"/>
              <a:cs typeface="Arial"/>
            </a:endParaRPr>
          </a:p>
        </p:txBody>
      </p:sp>
      <p:sp>
        <p:nvSpPr>
          <p:cNvPr id="32" name="object 32"/>
          <p:cNvSpPr/>
          <p:nvPr/>
        </p:nvSpPr>
        <p:spPr>
          <a:xfrm>
            <a:off x="603504" y="4215386"/>
            <a:ext cx="1613915" cy="534924"/>
          </a:xfrm>
          <a:prstGeom prst="rect">
            <a:avLst/>
          </a:prstGeom>
          <a:blipFill>
            <a:blip r:embed="rId23" cstate="print"/>
            <a:stretch>
              <a:fillRect/>
            </a:stretch>
          </a:blipFill>
        </p:spPr>
        <p:txBody>
          <a:bodyPr wrap="square" lIns="0" tIns="0" rIns="0" bIns="0" rtlCol="0"/>
          <a:lstStyle/>
          <a:p>
            <a:endParaRPr/>
          </a:p>
        </p:txBody>
      </p:sp>
      <p:sp>
        <p:nvSpPr>
          <p:cNvPr id="33" name="object 33"/>
          <p:cNvSpPr/>
          <p:nvPr/>
        </p:nvSpPr>
        <p:spPr>
          <a:xfrm>
            <a:off x="864108" y="4200145"/>
            <a:ext cx="1089660" cy="633983"/>
          </a:xfrm>
          <a:prstGeom prst="rect">
            <a:avLst/>
          </a:prstGeom>
          <a:blipFill>
            <a:blip r:embed="rId24" cstate="print"/>
            <a:stretch>
              <a:fillRect/>
            </a:stretch>
          </a:blipFill>
        </p:spPr>
        <p:txBody>
          <a:bodyPr wrap="square" lIns="0" tIns="0" rIns="0" bIns="0" rtlCol="0"/>
          <a:lstStyle/>
          <a:p>
            <a:endParaRPr/>
          </a:p>
        </p:txBody>
      </p:sp>
      <p:sp>
        <p:nvSpPr>
          <p:cNvPr id="34" name="object 34"/>
          <p:cNvSpPr/>
          <p:nvPr/>
        </p:nvSpPr>
        <p:spPr>
          <a:xfrm>
            <a:off x="686562" y="4248151"/>
            <a:ext cx="1447800" cy="368807"/>
          </a:xfrm>
          <a:prstGeom prst="rect">
            <a:avLst/>
          </a:prstGeom>
          <a:blipFill>
            <a:blip r:embed="rId25" cstate="print"/>
            <a:stretch>
              <a:fillRect/>
            </a:stretch>
          </a:blipFill>
        </p:spPr>
        <p:txBody>
          <a:bodyPr wrap="square" lIns="0" tIns="0" rIns="0" bIns="0" rtlCol="0"/>
          <a:lstStyle/>
          <a:p>
            <a:endParaRPr/>
          </a:p>
        </p:txBody>
      </p:sp>
      <p:sp>
        <p:nvSpPr>
          <p:cNvPr id="35" name="object 35"/>
          <p:cNvSpPr/>
          <p:nvPr/>
        </p:nvSpPr>
        <p:spPr>
          <a:xfrm>
            <a:off x="686562" y="4248151"/>
            <a:ext cx="1447800" cy="368935"/>
          </a:xfrm>
          <a:custGeom>
            <a:avLst/>
            <a:gdLst/>
            <a:ahLst/>
            <a:cxnLst/>
            <a:rect l="l" t="t" r="r" b="b"/>
            <a:pathLst>
              <a:path w="1447800" h="368935">
                <a:moveTo>
                  <a:pt x="0" y="368808"/>
                </a:moveTo>
                <a:lnTo>
                  <a:pt x="1447800" y="368808"/>
                </a:lnTo>
                <a:lnTo>
                  <a:pt x="1447800" y="0"/>
                </a:lnTo>
                <a:lnTo>
                  <a:pt x="0" y="0"/>
                </a:lnTo>
                <a:lnTo>
                  <a:pt x="0" y="368808"/>
                </a:lnTo>
                <a:close/>
              </a:path>
            </a:pathLst>
          </a:custGeom>
          <a:ln w="10668">
            <a:solidFill>
              <a:srgbClr val="EFA12D"/>
            </a:solidFill>
          </a:ln>
        </p:spPr>
        <p:txBody>
          <a:bodyPr wrap="square" lIns="0" tIns="0" rIns="0" bIns="0" rtlCol="0"/>
          <a:lstStyle/>
          <a:p>
            <a:endParaRPr/>
          </a:p>
        </p:txBody>
      </p:sp>
      <p:sp>
        <p:nvSpPr>
          <p:cNvPr id="36" name="object 36"/>
          <p:cNvSpPr txBox="1"/>
          <p:nvPr/>
        </p:nvSpPr>
        <p:spPr>
          <a:xfrm>
            <a:off x="1079906" y="4277107"/>
            <a:ext cx="609600" cy="299720"/>
          </a:xfrm>
          <a:prstGeom prst="rect">
            <a:avLst/>
          </a:prstGeom>
        </p:spPr>
        <p:txBody>
          <a:bodyPr vert="horz" wrap="square" lIns="0" tIns="12700" rIns="0" bIns="0" rtlCol="0">
            <a:spAutoFit/>
          </a:bodyPr>
          <a:lstStyle/>
          <a:p>
            <a:pPr>
              <a:lnSpc>
                <a:spcPct val="100000"/>
              </a:lnSpc>
              <a:spcBef>
                <a:spcPts val="100"/>
              </a:spcBef>
            </a:pPr>
            <a:r>
              <a:rPr sz="1800" b="1" spc="-5" dirty="0">
                <a:latin typeface="Arial"/>
                <a:cs typeface="Arial"/>
              </a:rPr>
              <a:t>Gr</a:t>
            </a:r>
            <a:r>
              <a:rPr sz="1800" b="1" spc="-15" dirty="0">
                <a:latin typeface="Arial"/>
                <a:cs typeface="Arial"/>
              </a:rPr>
              <a:t>a</a:t>
            </a:r>
            <a:r>
              <a:rPr sz="1800" b="1" spc="-5" dirty="0">
                <a:latin typeface="Arial"/>
                <a:cs typeface="Arial"/>
              </a:rPr>
              <a:t>m</a:t>
            </a:r>
            <a:endParaRPr sz="1800">
              <a:latin typeface="Arial"/>
              <a:cs typeface="Arial"/>
            </a:endParaRPr>
          </a:p>
        </p:txBody>
      </p:sp>
      <p:sp>
        <p:nvSpPr>
          <p:cNvPr id="37" name="object 37"/>
          <p:cNvSpPr/>
          <p:nvPr/>
        </p:nvSpPr>
        <p:spPr>
          <a:xfrm>
            <a:off x="5023103" y="6184394"/>
            <a:ext cx="2375916" cy="699516"/>
          </a:xfrm>
          <a:prstGeom prst="rect">
            <a:avLst/>
          </a:prstGeom>
          <a:blipFill>
            <a:blip r:embed="rId26" cstate="print"/>
            <a:stretch>
              <a:fillRect/>
            </a:stretch>
          </a:blipFill>
        </p:spPr>
        <p:txBody>
          <a:bodyPr wrap="square" lIns="0" tIns="0" rIns="0" bIns="0" rtlCol="0"/>
          <a:lstStyle/>
          <a:p>
            <a:endParaRPr/>
          </a:p>
        </p:txBody>
      </p:sp>
      <p:sp>
        <p:nvSpPr>
          <p:cNvPr id="38" name="object 38"/>
          <p:cNvSpPr/>
          <p:nvPr/>
        </p:nvSpPr>
        <p:spPr>
          <a:xfrm>
            <a:off x="5673852" y="6249926"/>
            <a:ext cx="1069848" cy="635508"/>
          </a:xfrm>
          <a:prstGeom prst="rect">
            <a:avLst/>
          </a:prstGeom>
          <a:blipFill>
            <a:blip r:embed="rId27" cstate="print"/>
            <a:stretch>
              <a:fillRect/>
            </a:stretch>
          </a:blipFill>
        </p:spPr>
        <p:txBody>
          <a:bodyPr wrap="square" lIns="0" tIns="0" rIns="0" bIns="0" rtlCol="0"/>
          <a:lstStyle/>
          <a:p>
            <a:endParaRPr/>
          </a:p>
        </p:txBody>
      </p:sp>
      <p:sp>
        <p:nvSpPr>
          <p:cNvPr id="39" name="object 39"/>
          <p:cNvSpPr/>
          <p:nvPr/>
        </p:nvSpPr>
        <p:spPr>
          <a:xfrm>
            <a:off x="5106161" y="6217159"/>
            <a:ext cx="2209799" cy="533400"/>
          </a:xfrm>
          <a:prstGeom prst="rect">
            <a:avLst/>
          </a:prstGeom>
          <a:blipFill>
            <a:blip r:embed="rId28" cstate="print"/>
            <a:stretch>
              <a:fillRect/>
            </a:stretch>
          </a:blipFill>
        </p:spPr>
        <p:txBody>
          <a:bodyPr wrap="square" lIns="0" tIns="0" rIns="0" bIns="0" rtlCol="0"/>
          <a:lstStyle/>
          <a:p>
            <a:endParaRPr/>
          </a:p>
        </p:txBody>
      </p:sp>
      <p:sp>
        <p:nvSpPr>
          <p:cNvPr id="40" name="object 40"/>
          <p:cNvSpPr/>
          <p:nvPr/>
        </p:nvSpPr>
        <p:spPr>
          <a:xfrm>
            <a:off x="5106161" y="6217159"/>
            <a:ext cx="2209800" cy="533400"/>
          </a:xfrm>
          <a:custGeom>
            <a:avLst/>
            <a:gdLst/>
            <a:ahLst/>
            <a:cxnLst/>
            <a:rect l="l" t="t" r="r" b="b"/>
            <a:pathLst>
              <a:path w="2209800" h="533400">
                <a:moveTo>
                  <a:pt x="0" y="533400"/>
                </a:moveTo>
                <a:lnTo>
                  <a:pt x="2209799" y="533400"/>
                </a:lnTo>
                <a:lnTo>
                  <a:pt x="2209799" y="0"/>
                </a:lnTo>
                <a:lnTo>
                  <a:pt x="0" y="0"/>
                </a:lnTo>
                <a:lnTo>
                  <a:pt x="0" y="533400"/>
                </a:lnTo>
                <a:close/>
              </a:path>
            </a:pathLst>
          </a:custGeom>
          <a:ln w="10668">
            <a:solidFill>
              <a:srgbClr val="EFA12D"/>
            </a:solidFill>
          </a:ln>
        </p:spPr>
        <p:txBody>
          <a:bodyPr wrap="square" lIns="0" tIns="0" rIns="0" bIns="0" rtlCol="0"/>
          <a:lstStyle/>
          <a:p>
            <a:endParaRPr/>
          </a:p>
        </p:txBody>
      </p:sp>
      <p:sp>
        <p:nvSpPr>
          <p:cNvPr id="41" name="object 41"/>
          <p:cNvSpPr txBox="1"/>
          <p:nvPr/>
        </p:nvSpPr>
        <p:spPr>
          <a:xfrm>
            <a:off x="5877559" y="6328361"/>
            <a:ext cx="667385" cy="299720"/>
          </a:xfrm>
          <a:prstGeom prst="rect">
            <a:avLst/>
          </a:prstGeom>
        </p:spPr>
        <p:txBody>
          <a:bodyPr vert="horz" wrap="square" lIns="0" tIns="12700" rIns="0" bIns="0" rtlCol="0">
            <a:spAutoFit/>
          </a:bodyPr>
          <a:lstStyle/>
          <a:p>
            <a:pPr marL="12700">
              <a:lnSpc>
                <a:spcPct val="100000"/>
              </a:lnSpc>
              <a:spcBef>
                <a:spcPts val="100"/>
              </a:spcBef>
            </a:pPr>
            <a:r>
              <a:rPr sz="1800" b="1" spc="-60" dirty="0">
                <a:latin typeface="Arial"/>
                <a:cs typeface="Arial"/>
              </a:rPr>
              <a:t>A</a:t>
            </a:r>
            <a:r>
              <a:rPr sz="1800" b="1" spc="-5" dirty="0">
                <a:latin typeface="Arial"/>
                <a:cs typeface="Arial"/>
              </a:rPr>
              <a:t>S</a:t>
            </a:r>
            <a:r>
              <a:rPr sz="1800" b="1" dirty="0">
                <a:latin typeface="Arial"/>
                <a:cs typeface="Arial"/>
              </a:rPr>
              <a:t>H</a:t>
            </a:r>
            <a:r>
              <a:rPr sz="1800" b="1" spc="-5" dirty="0">
                <a:latin typeface="Arial"/>
                <a:cs typeface="Arial"/>
              </a:rPr>
              <a:t>A</a:t>
            </a:r>
            <a:endParaRPr sz="1800">
              <a:latin typeface="Arial"/>
              <a:cs typeface="Arial"/>
            </a:endParaRPr>
          </a:p>
        </p:txBody>
      </p:sp>
      <p:sp>
        <p:nvSpPr>
          <p:cNvPr id="42" name="object 42"/>
          <p:cNvSpPr/>
          <p:nvPr/>
        </p:nvSpPr>
        <p:spPr>
          <a:xfrm>
            <a:off x="6242303" y="5346194"/>
            <a:ext cx="2299716" cy="699515"/>
          </a:xfrm>
          <a:prstGeom prst="rect">
            <a:avLst/>
          </a:prstGeom>
          <a:blipFill>
            <a:blip r:embed="rId29" cstate="print"/>
            <a:stretch>
              <a:fillRect/>
            </a:stretch>
          </a:blipFill>
        </p:spPr>
        <p:txBody>
          <a:bodyPr wrap="square" lIns="0" tIns="0" rIns="0" bIns="0" rtlCol="0"/>
          <a:lstStyle/>
          <a:p>
            <a:endParaRPr/>
          </a:p>
        </p:txBody>
      </p:sp>
      <p:sp>
        <p:nvSpPr>
          <p:cNvPr id="43" name="object 43"/>
          <p:cNvSpPr/>
          <p:nvPr/>
        </p:nvSpPr>
        <p:spPr>
          <a:xfrm>
            <a:off x="6899147" y="5411726"/>
            <a:ext cx="982979" cy="635507"/>
          </a:xfrm>
          <a:prstGeom prst="rect">
            <a:avLst/>
          </a:prstGeom>
          <a:blipFill>
            <a:blip r:embed="rId30" cstate="print"/>
            <a:stretch>
              <a:fillRect/>
            </a:stretch>
          </a:blipFill>
        </p:spPr>
        <p:txBody>
          <a:bodyPr wrap="square" lIns="0" tIns="0" rIns="0" bIns="0" rtlCol="0"/>
          <a:lstStyle/>
          <a:p>
            <a:endParaRPr/>
          </a:p>
        </p:txBody>
      </p:sp>
      <p:sp>
        <p:nvSpPr>
          <p:cNvPr id="44" name="object 44"/>
          <p:cNvSpPr/>
          <p:nvPr/>
        </p:nvSpPr>
        <p:spPr>
          <a:xfrm>
            <a:off x="6325361" y="5378959"/>
            <a:ext cx="2133599" cy="533400"/>
          </a:xfrm>
          <a:prstGeom prst="rect">
            <a:avLst/>
          </a:prstGeom>
          <a:blipFill>
            <a:blip r:embed="rId31" cstate="print"/>
            <a:stretch>
              <a:fillRect/>
            </a:stretch>
          </a:blipFill>
        </p:spPr>
        <p:txBody>
          <a:bodyPr wrap="square" lIns="0" tIns="0" rIns="0" bIns="0" rtlCol="0"/>
          <a:lstStyle/>
          <a:p>
            <a:endParaRPr/>
          </a:p>
        </p:txBody>
      </p:sp>
      <p:sp>
        <p:nvSpPr>
          <p:cNvPr id="45" name="object 45"/>
          <p:cNvSpPr/>
          <p:nvPr/>
        </p:nvSpPr>
        <p:spPr>
          <a:xfrm>
            <a:off x="6325361" y="5378959"/>
            <a:ext cx="2133600" cy="533400"/>
          </a:xfrm>
          <a:custGeom>
            <a:avLst/>
            <a:gdLst/>
            <a:ahLst/>
            <a:cxnLst/>
            <a:rect l="l" t="t" r="r" b="b"/>
            <a:pathLst>
              <a:path w="2133600" h="533400">
                <a:moveTo>
                  <a:pt x="0" y="533400"/>
                </a:moveTo>
                <a:lnTo>
                  <a:pt x="2133599" y="533400"/>
                </a:lnTo>
                <a:lnTo>
                  <a:pt x="2133599" y="0"/>
                </a:lnTo>
                <a:lnTo>
                  <a:pt x="0" y="0"/>
                </a:lnTo>
                <a:lnTo>
                  <a:pt x="0" y="533400"/>
                </a:lnTo>
                <a:close/>
              </a:path>
            </a:pathLst>
          </a:custGeom>
          <a:ln w="10668">
            <a:solidFill>
              <a:srgbClr val="EFA12D"/>
            </a:solidFill>
          </a:ln>
        </p:spPr>
        <p:txBody>
          <a:bodyPr wrap="square" lIns="0" tIns="0" rIns="0" bIns="0" rtlCol="0"/>
          <a:lstStyle/>
          <a:p>
            <a:endParaRPr/>
          </a:p>
        </p:txBody>
      </p:sp>
      <p:sp>
        <p:nvSpPr>
          <p:cNvPr id="46" name="object 46"/>
          <p:cNvSpPr txBox="1"/>
          <p:nvPr/>
        </p:nvSpPr>
        <p:spPr>
          <a:xfrm>
            <a:off x="7103109" y="5490212"/>
            <a:ext cx="578485" cy="299720"/>
          </a:xfrm>
          <a:prstGeom prst="rect">
            <a:avLst/>
          </a:prstGeom>
        </p:spPr>
        <p:txBody>
          <a:bodyPr vert="horz" wrap="square" lIns="0" tIns="12700" rIns="0" bIns="0" rtlCol="0">
            <a:spAutoFit/>
          </a:bodyPr>
          <a:lstStyle/>
          <a:p>
            <a:pPr marL="12700">
              <a:lnSpc>
                <a:spcPct val="100000"/>
              </a:lnSpc>
              <a:spcBef>
                <a:spcPts val="100"/>
              </a:spcBef>
            </a:pPr>
            <a:r>
              <a:rPr sz="1800" b="1" spc="-155" dirty="0">
                <a:latin typeface="Arial"/>
                <a:cs typeface="Arial"/>
              </a:rPr>
              <a:t>A</a:t>
            </a:r>
            <a:r>
              <a:rPr sz="1800" b="1" dirty="0">
                <a:latin typeface="Arial"/>
                <a:cs typeface="Arial"/>
              </a:rPr>
              <a:t>WM</a:t>
            </a:r>
            <a:endParaRPr sz="1800">
              <a:latin typeface="Arial"/>
              <a:cs typeface="Arial"/>
            </a:endParaRPr>
          </a:p>
        </p:txBody>
      </p:sp>
      <p:sp>
        <p:nvSpPr>
          <p:cNvPr id="47" name="object 47"/>
          <p:cNvSpPr/>
          <p:nvPr/>
        </p:nvSpPr>
        <p:spPr>
          <a:xfrm>
            <a:off x="4108703" y="5346194"/>
            <a:ext cx="2223516" cy="699515"/>
          </a:xfrm>
          <a:prstGeom prst="rect">
            <a:avLst/>
          </a:prstGeom>
          <a:blipFill>
            <a:blip r:embed="rId32" cstate="print"/>
            <a:stretch>
              <a:fillRect/>
            </a:stretch>
          </a:blipFill>
        </p:spPr>
        <p:txBody>
          <a:bodyPr wrap="square" lIns="0" tIns="0" rIns="0" bIns="0" rtlCol="0"/>
          <a:lstStyle/>
          <a:p>
            <a:endParaRPr/>
          </a:p>
        </p:txBody>
      </p:sp>
      <p:sp>
        <p:nvSpPr>
          <p:cNvPr id="48" name="object 48"/>
          <p:cNvSpPr/>
          <p:nvPr/>
        </p:nvSpPr>
        <p:spPr>
          <a:xfrm>
            <a:off x="4747259" y="5411726"/>
            <a:ext cx="943356" cy="635507"/>
          </a:xfrm>
          <a:prstGeom prst="rect">
            <a:avLst/>
          </a:prstGeom>
          <a:blipFill>
            <a:blip r:embed="rId33" cstate="print"/>
            <a:stretch>
              <a:fillRect/>
            </a:stretch>
          </a:blipFill>
        </p:spPr>
        <p:txBody>
          <a:bodyPr wrap="square" lIns="0" tIns="0" rIns="0" bIns="0" rtlCol="0"/>
          <a:lstStyle/>
          <a:p>
            <a:endParaRPr/>
          </a:p>
        </p:txBody>
      </p:sp>
      <p:sp>
        <p:nvSpPr>
          <p:cNvPr id="49" name="object 49"/>
          <p:cNvSpPr/>
          <p:nvPr/>
        </p:nvSpPr>
        <p:spPr>
          <a:xfrm>
            <a:off x="4191761" y="5378959"/>
            <a:ext cx="2057400" cy="533400"/>
          </a:xfrm>
          <a:prstGeom prst="rect">
            <a:avLst/>
          </a:prstGeom>
          <a:blipFill>
            <a:blip r:embed="rId34" cstate="print"/>
            <a:stretch>
              <a:fillRect/>
            </a:stretch>
          </a:blipFill>
        </p:spPr>
        <p:txBody>
          <a:bodyPr wrap="square" lIns="0" tIns="0" rIns="0" bIns="0" rtlCol="0"/>
          <a:lstStyle/>
          <a:p>
            <a:endParaRPr/>
          </a:p>
        </p:txBody>
      </p:sp>
      <p:sp>
        <p:nvSpPr>
          <p:cNvPr id="50" name="object 50"/>
          <p:cNvSpPr/>
          <p:nvPr/>
        </p:nvSpPr>
        <p:spPr>
          <a:xfrm>
            <a:off x="4191761" y="5378959"/>
            <a:ext cx="2057400" cy="533400"/>
          </a:xfrm>
          <a:custGeom>
            <a:avLst/>
            <a:gdLst/>
            <a:ahLst/>
            <a:cxnLst/>
            <a:rect l="l" t="t" r="r" b="b"/>
            <a:pathLst>
              <a:path w="2057400" h="533400">
                <a:moveTo>
                  <a:pt x="0" y="533400"/>
                </a:moveTo>
                <a:lnTo>
                  <a:pt x="2057400" y="533400"/>
                </a:lnTo>
                <a:lnTo>
                  <a:pt x="2057400" y="0"/>
                </a:lnTo>
                <a:lnTo>
                  <a:pt x="0" y="0"/>
                </a:lnTo>
                <a:lnTo>
                  <a:pt x="0" y="533400"/>
                </a:lnTo>
                <a:close/>
              </a:path>
            </a:pathLst>
          </a:custGeom>
          <a:ln w="10668">
            <a:solidFill>
              <a:srgbClr val="EFA12D"/>
            </a:solidFill>
          </a:ln>
        </p:spPr>
        <p:txBody>
          <a:bodyPr wrap="square" lIns="0" tIns="0" rIns="0" bIns="0" rtlCol="0"/>
          <a:lstStyle/>
          <a:p>
            <a:endParaRPr/>
          </a:p>
        </p:txBody>
      </p:sp>
      <p:sp>
        <p:nvSpPr>
          <p:cNvPr id="51" name="object 51"/>
          <p:cNvSpPr txBox="1"/>
          <p:nvPr/>
        </p:nvSpPr>
        <p:spPr>
          <a:xfrm>
            <a:off x="4950967" y="5490212"/>
            <a:ext cx="539750" cy="299720"/>
          </a:xfrm>
          <a:prstGeom prst="rect">
            <a:avLst/>
          </a:prstGeom>
        </p:spPr>
        <p:txBody>
          <a:bodyPr vert="horz" wrap="square" lIns="0" tIns="12700" rIns="0" bIns="0" rtlCol="0">
            <a:spAutoFit/>
          </a:bodyPr>
          <a:lstStyle/>
          <a:p>
            <a:pPr marL="12700">
              <a:lnSpc>
                <a:spcPct val="100000"/>
              </a:lnSpc>
              <a:spcBef>
                <a:spcPts val="100"/>
              </a:spcBef>
            </a:pPr>
            <a:r>
              <a:rPr sz="1800" b="1" spc="-60" dirty="0">
                <a:latin typeface="Arial"/>
                <a:cs typeface="Arial"/>
              </a:rPr>
              <a:t>A</a:t>
            </a:r>
            <a:r>
              <a:rPr sz="1800" b="1" spc="-5" dirty="0">
                <a:latin typeface="Arial"/>
                <a:cs typeface="Arial"/>
              </a:rPr>
              <a:t>NM</a:t>
            </a:r>
            <a:endParaRPr sz="1800">
              <a:latin typeface="Arial"/>
              <a:cs typeface="Arial"/>
            </a:endParaRPr>
          </a:p>
        </p:txBody>
      </p:sp>
      <p:sp>
        <p:nvSpPr>
          <p:cNvPr id="52" name="object 52"/>
          <p:cNvSpPr/>
          <p:nvPr/>
        </p:nvSpPr>
        <p:spPr>
          <a:xfrm>
            <a:off x="527304" y="5498594"/>
            <a:ext cx="2528316" cy="1080515"/>
          </a:xfrm>
          <a:prstGeom prst="rect">
            <a:avLst/>
          </a:prstGeom>
          <a:blipFill>
            <a:blip r:embed="rId35" cstate="print"/>
            <a:stretch>
              <a:fillRect/>
            </a:stretch>
          </a:blipFill>
        </p:spPr>
        <p:txBody>
          <a:bodyPr wrap="square" lIns="0" tIns="0" rIns="0" bIns="0" rtlCol="0"/>
          <a:lstStyle/>
          <a:p>
            <a:endParaRPr/>
          </a:p>
        </p:txBody>
      </p:sp>
      <p:sp>
        <p:nvSpPr>
          <p:cNvPr id="53" name="object 53"/>
          <p:cNvSpPr/>
          <p:nvPr/>
        </p:nvSpPr>
        <p:spPr>
          <a:xfrm>
            <a:off x="610362" y="5531359"/>
            <a:ext cx="2362200" cy="914400"/>
          </a:xfrm>
          <a:prstGeom prst="rect">
            <a:avLst/>
          </a:prstGeom>
          <a:blipFill>
            <a:blip r:embed="rId36" cstate="print"/>
            <a:stretch>
              <a:fillRect/>
            </a:stretch>
          </a:blipFill>
        </p:spPr>
        <p:txBody>
          <a:bodyPr wrap="square" lIns="0" tIns="0" rIns="0" bIns="0" rtlCol="0"/>
          <a:lstStyle/>
          <a:p>
            <a:endParaRPr/>
          </a:p>
        </p:txBody>
      </p:sp>
      <p:sp>
        <p:nvSpPr>
          <p:cNvPr id="54" name="object 54"/>
          <p:cNvSpPr/>
          <p:nvPr/>
        </p:nvSpPr>
        <p:spPr>
          <a:xfrm>
            <a:off x="610362" y="5531359"/>
            <a:ext cx="2362200" cy="914400"/>
          </a:xfrm>
          <a:custGeom>
            <a:avLst/>
            <a:gdLst/>
            <a:ahLst/>
            <a:cxnLst/>
            <a:rect l="l" t="t" r="r" b="b"/>
            <a:pathLst>
              <a:path w="2362200" h="914400">
                <a:moveTo>
                  <a:pt x="0" y="914400"/>
                </a:moveTo>
                <a:lnTo>
                  <a:pt x="2362200" y="914400"/>
                </a:lnTo>
                <a:lnTo>
                  <a:pt x="2362200" y="0"/>
                </a:lnTo>
                <a:lnTo>
                  <a:pt x="0" y="0"/>
                </a:lnTo>
                <a:lnTo>
                  <a:pt x="0" y="914400"/>
                </a:lnTo>
                <a:close/>
              </a:path>
            </a:pathLst>
          </a:custGeom>
          <a:ln w="10668">
            <a:solidFill>
              <a:srgbClr val="EFA12D"/>
            </a:solidFill>
          </a:ln>
        </p:spPr>
        <p:txBody>
          <a:bodyPr wrap="square" lIns="0" tIns="0" rIns="0" bIns="0" rtlCol="0"/>
          <a:lstStyle/>
          <a:p>
            <a:endParaRPr/>
          </a:p>
        </p:txBody>
      </p:sp>
      <p:sp>
        <p:nvSpPr>
          <p:cNvPr id="55" name="object 55"/>
          <p:cNvSpPr txBox="1"/>
          <p:nvPr/>
        </p:nvSpPr>
        <p:spPr>
          <a:xfrm>
            <a:off x="1288161" y="5833061"/>
            <a:ext cx="100330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CLIENTS</a:t>
            </a:r>
            <a:endParaRPr sz="1800">
              <a:latin typeface="Arial"/>
              <a:cs typeface="Arial"/>
            </a:endParaRPr>
          </a:p>
        </p:txBody>
      </p:sp>
      <p:sp>
        <p:nvSpPr>
          <p:cNvPr id="56" name="object 56"/>
          <p:cNvSpPr/>
          <p:nvPr/>
        </p:nvSpPr>
        <p:spPr>
          <a:xfrm>
            <a:off x="1136903" y="3380233"/>
            <a:ext cx="2299716" cy="608076"/>
          </a:xfrm>
          <a:prstGeom prst="rect">
            <a:avLst/>
          </a:prstGeom>
          <a:blipFill>
            <a:blip r:embed="rId37" cstate="print"/>
            <a:stretch>
              <a:fillRect/>
            </a:stretch>
          </a:blipFill>
        </p:spPr>
        <p:txBody>
          <a:bodyPr wrap="square" lIns="0" tIns="0" rIns="0" bIns="0" rtlCol="0"/>
          <a:lstStyle/>
          <a:p>
            <a:endParaRPr/>
          </a:p>
        </p:txBody>
      </p:sp>
      <p:sp>
        <p:nvSpPr>
          <p:cNvPr id="57" name="object 57"/>
          <p:cNvSpPr/>
          <p:nvPr/>
        </p:nvSpPr>
        <p:spPr>
          <a:xfrm>
            <a:off x="1176527" y="3401570"/>
            <a:ext cx="2217420" cy="635507"/>
          </a:xfrm>
          <a:prstGeom prst="rect">
            <a:avLst/>
          </a:prstGeom>
          <a:blipFill>
            <a:blip r:embed="rId38" cstate="print"/>
            <a:stretch>
              <a:fillRect/>
            </a:stretch>
          </a:blipFill>
        </p:spPr>
        <p:txBody>
          <a:bodyPr wrap="square" lIns="0" tIns="0" rIns="0" bIns="0" rtlCol="0"/>
          <a:lstStyle/>
          <a:p>
            <a:endParaRPr/>
          </a:p>
        </p:txBody>
      </p:sp>
      <p:sp>
        <p:nvSpPr>
          <p:cNvPr id="58" name="object 58"/>
          <p:cNvSpPr/>
          <p:nvPr/>
        </p:nvSpPr>
        <p:spPr>
          <a:xfrm>
            <a:off x="1219961" y="3412999"/>
            <a:ext cx="2133600" cy="441960"/>
          </a:xfrm>
          <a:prstGeom prst="rect">
            <a:avLst/>
          </a:prstGeom>
          <a:blipFill>
            <a:blip r:embed="rId39" cstate="print"/>
            <a:stretch>
              <a:fillRect/>
            </a:stretch>
          </a:blipFill>
        </p:spPr>
        <p:txBody>
          <a:bodyPr wrap="square" lIns="0" tIns="0" rIns="0" bIns="0" rtlCol="0"/>
          <a:lstStyle/>
          <a:p>
            <a:endParaRPr/>
          </a:p>
        </p:txBody>
      </p:sp>
      <p:sp>
        <p:nvSpPr>
          <p:cNvPr id="59" name="object 59"/>
          <p:cNvSpPr txBox="1"/>
          <p:nvPr/>
        </p:nvSpPr>
        <p:spPr>
          <a:xfrm>
            <a:off x="1219961" y="3412999"/>
            <a:ext cx="2133600" cy="441959"/>
          </a:xfrm>
          <a:prstGeom prst="rect">
            <a:avLst/>
          </a:prstGeom>
          <a:ln w="10668">
            <a:solidFill>
              <a:srgbClr val="EFA12D"/>
            </a:solidFill>
          </a:ln>
        </p:spPr>
        <p:txBody>
          <a:bodyPr vert="horz" wrap="square" lIns="0" tIns="77470" rIns="0" bIns="0" rtlCol="0">
            <a:spAutoFit/>
          </a:bodyPr>
          <a:lstStyle/>
          <a:p>
            <a:pPr marL="172085">
              <a:lnSpc>
                <a:spcPct val="100000"/>
              </a:lnSpc>
              <a:spcBef>
                <a:spcPts val="610"/>
              </a:spcBef>
            </a:pPr>
            <a:r>
              <a:rPr sz="1800" b="1" spc="-5" dirty="0">
                <a:latin typeface="Arial"/>
                <a:cs typeface="Arial"/>
              </a:rPr>
              <a:t>Gram</a:t>
            </a:r>
            <a:r>
              <a:rPr sz="1800" b="1" spc="-20" dirty="0">
                <a:latin typeface="Arial"/>
                <a:cs typeface="Arial"/>
              </a:rPr>
              <a:t> </a:t>
            </a:r>
            <a:r>
              <a:rPr sz="1800" b="1" spc="-5" dirty="0">
                <a:latin typeface="Arial"/>
                <a:cs typeface="Arial"/>
              </a:rPr>
              <a:t>panchayat</a:t>
            </a:r>
            <a:endParaRPr sz="1800">
              <a:latin typeface="Arial"/>
              <a:cs typeface="Arial"/>
            </a:endParaRPr>
          </a:p>
        </p:txBody>
      </p:sp>
      <p:sp>
        <p:nvSpPr>
          <p:cNvPr id="60" name="object 60"/>
          <p:cNvSpPr/>
          <p:nvPr/>
        </p:nvSpPr>
        <p:spPr>
          <a:xfrm>
            <a:off x="1217675" y="3834386"/>
            <a:ext cx="769619" cy="606551"/>
          </a:xfrm>
          <a:prstGeom prst="rect">
            <a:avLst/>
          </a:prstGeom>
          <a:blipFill>
            <a:blip r:embed="rId40" cstate="print"/>
            <a:stretch>
              <a:fillRect/>
            </a:stretch>
          </a:blipFill>
        </p:spPr>
        <p:txBody>
          <a:bodyPr wrap="square" lIns="0" tIns="0" rIns="0" bIns="0" rtlCol="0"/>
          <a:lstStyle/>
          <a:p>
            <a:endParaRPr/>
          </a:p>
        </p:txBody>
      </p:sp>
      <p:sp>
        <p:nvSpPr>
          <p:cNvPr id="61" name="object 61"/>
          <p:cNvSpPr/>
          <p:nvPr/>
        </p:nvSpPr>
        <p:spPr>
          <a:xfrm>
            <a:off x="1372361" y="3861944"/>
            <a:ext cx="537210" cy="374015"/>
          </a:xfrm>
          <a:custGeom>
            <a:avLst/>
            <a:gdLst/>
            <a:ahLst/>
            <a:cxnLst/>
            <a:rect l="l" t="t" r="r" b="b"/>
            <a:pathLst>
              <a:path w="537210" h="374014">
                <a:moveTo>
                  <a:pt x="41021" y="299338"/>
                </a:moveTo>
                <a:lnTo>
                  <a:pt x="0" y="374014"/>
                </a:lnTo>
                <a:lnTo>
                  <a:pt x="84328" y="362076"/>
                </a:lnTo>
                <a:lnTo>
                  <a:pt x="71265" y="343153"/>
                </a:lnTo>
                <a:lnTo>
                  <a:pt x="55879" y="343153"/>
                </a:lnTo>
                <a:lnTo>
                  <a:pt x="48640" y="332739"/>
                </a:lnTo>
                <a:lnTo>
                  <a:pt x="59089" y="325514"/>
                </a:lnTo>
                <a:lnTo>
                  <a:pt x="41021" y="299338"/>
                </a:lnTo>
                <a:close/>
              </a:path>
              <a:path w="537210" h="374014">
                <a:moveTo>
                  <a:pt x="59089" y="325514"/>
                </a:moveTo>
                <a:lnTo>
                  <a:pt x="48640" y="332739"/>
                </a:lnTo>
                <a:lnTo>
                  <a:pt x="55879" y="343153"/>
                </a:lnTo>
                <a:lnTo>
                  <a:pt x="66293" y="335951"/>
                </a:lnTo>
                <a:lnTo>
                  <a:pt x="59089" y="325514"/>
                </a:lnTo>
                <a:close/>
              </a:path>
              <a:path w="537210" h="374014">
                <a:moveTo>
                  <a:pt x="66293" y="335951"/>
                </a:moveTo>
                <a:lnTo>
                  <a:pt x="55879" y="343153"/>
                </a:lnTo>
                <a:lnTo>
                  <a:pt x="71265" y="343153"/>
                </a:lnTo>
                <a:lnTo>
                  <a:pt x="66293" y="335951"/>
                </a:lnTo>
                <a:close/>
              </a:path>
              <a:path w="537210" h="374014">
                <a:moveTo>
                  <a:pt x="529844" y="0"/>
                </a:moveTo>
                <a:lnTo>
                  <a:pt x="59089" y="325514"/>
                </a:lnTo>
                <a:lnTo>
                  <a:pt x="66293" y="335951"/>
                </a:lnTo>
                <a:lnTo>
                  <a:pt x="536956" y="10413"/>
                </a:lnTo>
                <a:lnTo>
                  <a:pt x="529844" y="0"/>
                </a:lnTo>
                <a:close/>
              </a:path>
            </a:pathLst>
          </a:custGeom>
          <a:solidFill>
            <a:srgbClr val="EFA12D"/>
          </a:solidFill>
        </p:spPr>
        <p:txBody>
          <a:bodyPr wrap="square" lIns="0" tIns="0" rIns="0" bIns="0" rtlCol="0"/>
          <a:lstStyle/>
          <a:p>
            <a:endParaRPr/>
          </a:p>
        </p:txBody>
      </p:sp>
      <p:sp>
        <p:nvSpPr>
          <p:cNvPr id="62" name="object 62"/>
          <p:cNvSpPr/>
          <p:nvPr/>
        </p:nvSpPr>
        <p:spPr>
          <a:xfrm>
            <a:off x="6412991" y="5897882"/>
            <a:ext cx="659891" cy="510540"/>
          </a:xfrm>
          <a:prstGeom prst="rect">
            <a:avLst/>
          </a:prstGeom>
          <a:blipFill>
            <a:blip r:embed="rId41" cstate="print"/>
            <a:stretch>
              <a:fillRect/>
            </a:stretch>
          </a:blipFill>
        </p:spPr>
        <p:txBody>
          <a:bodyPr wrap="square" lIns="0" tIns="0" rIns="0" bIns="0" rtlCol="0"/>
          <a:lstStyle/>
          <a:p>
            <a:endParaRPr/>
          </a:p>
        </p:txBody>
      </p:sp>
      <p:sp>
        <p:nvSpPr>
          <p:cNvPr id="63" name="object 63"/>
          <p:cNvSpPr/>
          <p:nvPr/>
        </p:nvSpPr>
        <p:spPr>
          <a:xfrm>
            <a:off x="6553961" y="5900307"/>
            <a:ext cx="465455" cy="316865"/>
          </a:xfrm>
          <a:custGeom>
            <a:avLst/>
            <a:gdLst/>
            <a:ahLst/>
            <a:cxnLst/>
            <a:rect l="l" t="t" r="r" b="b"/>
            <a:pathLst>
              <a:path w="465454" h="316864">
                <a:moveTo>
                  <a:pt x="48133" y="232524"/>
                </a:moveTo>
                <a:lnTo>
                  <a:pt x="0" y="316852"/>
                </a:lnTo>
                <a:lnTo>
                  <a:pt x="96393" y="304800"/>
                </a:lnTo>
                <a:lnTo>
                  <a:pt x="85674" y="288747"/>
                </a:lnTo>
                <a:lnTo>
                  <a:pt x="68326" y="288747"/>
                </a:lnTo>
                <a:lnTo>
                  <a:pt x="52197" y="264642"/>
                </a:lnTo>
                <a:lnTo>
                  <a:pt x="64225" y="256624"/>
                </a:lnTo>
                <a:lnTo>
                  <a:pt x="48133" y="232524"/>
                </a:lnTo>
                <a:close/>
              </a:path>
              <a:path w="465454" h="316864">
                <a:moveTo>
                  <a:pt x="64225" y="256624"/>
                </a:moveTo>
                <a:lnTo>
                  <a:pt x="52197" y="264642"/>
                </a:lnTo>
                <a:lnTo>
                  <a:pt x="68326" y="288747"/>
                </a:lnTo>
                <a:lnTo>
                  <a:pt x="80329" y="280742"/>
                </a:lnTo>
                <a:lnTo>
                  <a:pt x="64225" y="256624"/>
                </a:lnTo>
                <a:close/>
              </a:path>
              <a:path w="465454" h="316864">
                <a:moveTo>
                  <a:pt x="80329" y="280742"/>
                </a:moveTo>
                <a:lnTo>
                  <a:pt x="68326" y="288747"/>
                </a:lnTo>
                <a:lnTo>
                  <a:pt x="85674" y="288747"/>
                </a:lnTo>
                <a:lnTo>
                  <a:pt x="80329" y="280742"/>
                </a:lnTo>
                <a:close/>
              </a:path>
              <a:path w="465454" h="316864">
                <a:moveTo>
                  <a:pt x="449199" y="0"/>
                </a:moveTo>
                <a:lnTo>
                  <a:pt x="64225" y="256624"/>
                </a:lnTo>
                <a:lnTo>
                  <a:pt x="80329" y="280742"/>
                </a:lnTo>
                <a:lnTo>
                  <a:pt x="465201" y="24091"/>
                </a:lnTo>
                <a:lnTo>
                  <a:pt x="449199" y="0"/>
                </a:lnTo>
                <a:close/>
              </a:path>
            </a:pathLst>
          </a:custGeom>
          <a:solidFill>
            <a:srgbClr val="EFA12D"/>
          </a:solidFill>
        </p:spPr>
        <p:txBody>
          <a:bodyPr wrap="square" lIns="0" tIns="0" rIns="0" bIns="0" rtlCol="0"/>
          <a:lstStyle/>
          <a:p>
            <a:endParaRPr/>
          </a:p>
        </p:txBody>
      </p:sp>
      <p:sp>
        <p:nvSpPr>
          <p:cNvPr id="64" name="object 64"/>
          <p:cNvSpPr/>
          <p:nvPr/>
        </p:nvSpPr>
        <p:spPr>
          <a:xfrm>
            <a:off x="2510027" y="3835909"/>
            <a:ext cx="617219" cy="605027"/>
          </a:xfrm>
          <a:prstGeom prst="rect">
            <a:avLst/>
          </a:prstGeom>
          <a:blipFill>
            <a:blip r:embed="rId42" cstate="print"/>
            <a:stretch>
              <a:fillRect/>
            </a:stretch>
          </a:blipFill>
        </p:spPr>
        <p:txBody>
          <a:bodyPr wrap="square" lIns="0" tIns="0" rIns="0" bIns="0" rtlCol="0"/>
          <a:lstStyle/>
          <a:p>
            <a:endParaRPr/>
          </a:p>
        </p:txBody>
      </p:sp>
      <p:sp>
        <p:nvSpPr>
          <p:cNvPr id="65" name="object 65"/>
          <p:cNvSpPr/>
          <p:nvPr/>
        </p:nvSpPr>
        <p:spPr>
          <a:xfrm>
            <a:off x="2587117" y="3862580"/>
            <a:ext cx="385445" cy="373380"/>
          </a:xfrm>
          <a:custGeom>
            <a:avLst/>
            <a:gdLst/>
            <a:ahLst/>
            <a:cxnLst/>
            <a:rect l="l" t="t" r="r" b="b"/>
            <a:pathLst>
              <a:path w="385444" h="373379">
                <a:moveTo>
                  <a:pt x="326280" y="324922"/>
                </a:moveTo>
                <a:lnTo>
                  <a:pt x="304164" y="347725"/>
                </a:lnTo>
                <a:lnTo>
                  <a:pt x="385444" y="373379"/>
                </a:lnTo>
                <a:lnTo>
                  <a:pt x="371548" y="333755"/>
                </a:lnTo>
                <a:lnTo>
                  <a:pt x="335406" y="333755"/>
                </a:lnTo>
                <a:lnTo>
                  <a:pt x="326280" y="324922"/>
                </a:lnTo>
                <a:close/>
              </a:path>
              <a:path w="385444" h="373379">
                <a:moveTo>
                  <a:pt x="335158" y="315768"/>
                </a:moveTo>
                <a:lnTo>
                  <a:pt x="326280" y="324922"/>
                </a:lnTo>
                <a:lnTo>
                  <a:pt x="335406" y="333755"/>
                </a:lnTo>
                <a:lnTo>
                  <a:pt x="344296" y="324611"/>
                </a:lnTo>
                <a:lnTo>
                  <a:pt x="335158" y="315768"/>
                </a:lnTo>
                <a:close/>
              </a:path>
              <a:path w="385444" h="373379">
                <a:moveTo>
                  <a:pt x="357250" y="292988"/>
                </a:moveTo>
                <a:lnTo>
                  <a:pt x="335158" y="315768"/>
                </a:lnTo>
                <a:lnTo>
                  <a:pt x="344296" y="324611"/>
                </a:lnTo>
                <a:lnTo>
                  <a:pt x="335406" y="333755"/>
                </a:lnTo>
                <a:lnTo>
                  <a:pt x="371548" y="333755"/>
                </a:lnTo>
                <a:lnTo>
                  <a:pt x="357250" y="292988"/>
                </a:lnTo>
                <a:close/>
              </a:path>
              <a:path w="385444" h="373379">
                <a:moveTo>
                  <a:pt x="8889" y="0"/>
                </a:moveTo>
                <a:lnTo>
                  <a:pt x="0" y="9143"/>
                </a:lnTo>
                <a:lnTo>
                  <a:pt x="326280" y="324922"/>
                </a:lnTo>
                <a:lnTo>
                  <a:pt x="335158" y="315768"/>
                </a:lnTo>
                <a:lnTo>
                  <a:pt x="8889" y="0"/>
                </a:lnTo>
                <a:close/>
              </a:path>
            </a:pathLst>
          </a:custGeom>
          <a:solidFill>
            <a:srgbClr val="EFA12D"/>
          </a:solidFill>
        </p:spPr>
        <p:txBody>
          <a:bodyPr wrap="square" lIns="0" tIns="0" rIns="0" bIns="0" rtlCol="0"/>
          <a:lstStyle/>
          <a:p>
            <a:endParaRPr/>
          </a:p>
        </p:txBody>
      </p:sp>
      <p:sp>
        <p:nvSpPr>
          <p:cNvPr id="66" name="object 66"/>
          <p:cNvSpPr/>
          <p:nvPr/>
        </p:nvSpPr>
        <p:spPr>
          <a:xfrm>
            <a:off x="5120640" y="5897882"/>
            <a:ext cx="659891" cy="510540"/>
          </a:xfrm>
          <a:prstGeom prst="rect">
            <a:avLst/>
          </a:prstGeom>
          <a:blipFill>
            <a:blip r:embed="rId43" cstate="print"/>
            <a:stretch>
              <a:fillRect/>
            </a:stretch>
          </a:blipFill>
        </p:spPr>
        <p:txBody>
          <a:bodyPr wrap="square" lIns="0" tIns="0" rIns="0" bIns="0" rtlCol="0"/>
          <a:lstStyle/>
          <a:p>
            <a:endParaRPr/>
          </a:p>
        </p:txBody>
      </p:sp>
      <p:sp>
        <p:nvSpPr>
          <p:cNvPr id="67" name="object 67"/>
          <p:cNvSpPr/>
          <p:nvPr/>
        </p:nvSpPr>
        <p:spPr>
          <a:xfrm>
            <a:off x="5174360" y="5900307"/>
            <a:ext cx="465455" cy="316865"/>
          </a:xfrm>
          <a:custGeom>
            <a:avLst/>
            <a:gdLst/>
            <a:ahLst/>
            <a:cxnLst/>
            <a:rect l="l" t="t" r="r" b="b"/>
            <a:pathLst>
              <a:path w="465454" h="316864">
                <a:moveTo>
                  <a:pt x="384871" y="280742"/>
                </a:moveTo>
                <a:lnTo>
                  <a:pt x="368808" y="304800"/>
                </a:lnTo>
                <a:lnTo>
                  <a:pt x="465200" y="316852"/>
                </a:lnTo>
                <a:lnTo>
                  <a:pt x="449159" y="288747"/>
                </a:lnTo>
                <a:lnTo>
                  <a:pt x="396875" y="288747"/>
                </a:lnTo>
                <a:lnTo>
                  <a:pt x="384871" y="280742"/>
                </a:lnTo>
                <a:close/>
              </a:path>
              <a:path w="465454" h="316864">
                <a:moveTo>
                  <a:pt x="400970" y="256633"/>
                </a:moveTo>
                <a:lnTo>
                  <a:pt x="384871" y="280742"/>
                </a:lnTo>
                <a:lnTo>
                  <a:pt x="396875" y="288747"/>
                </a:lnTo>
                <a:lnTo>
                  <a:pt x="413003" y="264655"/>
                </a:lnTo>
                <a:lnTo>
                  <a:pt x="400970" y="256633"/>
                </a:lnTo>
                <a:close/>
              </a:path>
              <a:path w="465454" h="316864">
                <a:moveTo>
                  <a:pt x="417067" y="232524"/>
                </a:moveTo>
                <a:lnTo>
                  <a:pt x="400970" y="256633"/>
                </a:lnTo>
                <a:lnTo>
                  <a:pt x="413003" y="264655"/>
                </a:lnTo>
                <a:lnTo>
                  <a:pt x="396875" y="288747"/>
                </a:lnTo>
                <a:lnTo>
                  <a:pt x="449159" y="288747"/>
                </a:lnTo>
                <a:lnTo>
                  <a:pt x="417067" y="232524"/>
                </a:lnTo>
                <a:close/>
              </a:path>
              <a:path w="465454" h="316864">
                <a:moveTo>
                  <a:pt x="16001" y="0"/>
                </a:moveTo>
                <a:lnTo>
                  <a:pt x="0" y="24091"/>
                </a:lnTo>
                <a:lnTo>
                  <a:pt x="384871" y="280742"/>
                </a:lnTo>
                <a:lnTo>
                  <a:pt x="400970" y="256633"/>
                </a:lnTo>
                <a:lnTo>
                  <a:pt x="16001" y="0"/>
                </a:lnTo>
                <a:close/>
              </a:path>
            </a:pathLst>
          </a:custGeom>
          <a:solidFill>
            <a:srgbClr val="EFA12D"/>
          </a:solidFill>
        </p:spPr>
        <p:txBody>
          <a:bodyPr wrap="square" lIns="0" tIns="0" rIns="0" bIns="0" rtlCol="0"/>
          <a:lstStyle/>
          <a:p>
            <a:endParaRPr/>
          </a:p>
        </p:txBody>
      </p:sp>
      <p:sp>
        <p:nvSpPr>
          <p:cNvPr id="68" name="object 68"/>
          <p:cNvSpPr/>
          <p:nvPr/>
        </p:nvSpPr>
        <p:spPr>
          <a:xfrm>
            <a:off x="7098792" y="2857502"/>
            <a:ext cx="969263" cy="2255520"/>
          </a:xfrm>
          <a:prstGeom prst="rect">
            <a:avLst/>
          </a:prstGeom>
          <a:blipFill>
            <a:blip r:embed="rId44" cstate="print"/>
            <a:stretch>
              <a:fillRect/>
            </a:stretch>
          </a:blipFill>
        </p:spPr>
        <p:txBody>
          <a:bodyPr wrap="square" lIns="0" tIns="0" rIns="0" bIns="0" rtlCol="0"/>
          <a:lstStyle/>
          <a:p>
            <a:endParaRPr/>
          </a:p>
        </p:txBody>
      </p:sp>
      <p:sp>
        <p:nvSpPr>
          <p:cNvPr id="69" name="object 69"/>
          <p:cNvSpPr/>
          <p:nvPr/>
        </p:nvSpPr>
        <p:spPr>
          <a:xfrm>
            <a:off x="7229220" y="2859280"/>
            <a:ext cx="786130" cy="2062480"/>
          </a:xfrm>
          <a:custGeom>
            <a:avLst/>
            <a:gdLst/>
            <a:ahLst/>
            <a:cxnLst/>
            <a:rect l="l" t="t" r="r" b="b"/>
            <a:pathLst>
              <a:path w="786129" h="2062479">
                <a:moveTo>
                  <a:pt x="0" y="1965959"/>
                </a:moveTo>
                <a:lnTo>
                  <a:pt x="10540" y="2062479"/>
                </a:lnTo>
                <a:lnTo>
                  <a:pt x="77613" y="1999614"/>
                </a:lnTo>
                <a:lnTo>
                  <a:pt x="49275" y="1999614"/>
                </a:lnTo>
                <a:lnTo>
                  <a:pt x="22098" y="1989581"/>
                </a:lnTo>
                <a:lnTo>
                  <a:pt x="27131" y="1975991"/>
                </a:lnTo>
                <a:lnTo>
                  <a:pt x="0" y="1965959"/>
                </a:lnTo>
                <a:close/>
              </a:path>
              <a:path w="786129" h="2062479">
                <a:moveTo>
                  <a:pt x="27131" y="1975991"/>
                </a:moveTo>
                <a:lnTo>
                  <a:pt x="22098" y="1989581"/>
                </a:lnTo>
                <a:lnTo>
                  <a:pt x="49275" y="1999614"/>
                </a:lnTo>
                <a:lnTo>
                  <a:pt x="54304" y="1986038"/>
                </a:lnTo>
                <a:lnTo>
                  <a:pt x="27131" y="1975991"/>
                </a:lnTo>
                <a:close/>
              </a:path>
              <a:path w="786129" h="2062479">
                <a:moveTo>
                  <a:pt x="54304" y="1986038"/>
                </a:moveTo>
                <a:lnTo>
                  <a:pt x="49275" y="1999614"/>
                </a:lnTo>
                <a:lnTo>
                  <a:pt x="77613" y="1999614"/>
                </a:lnTo>
                <a:lnTo>
                  <a:pt x="81406" y="1996058"/>
                </a:lnTo>
                <a:lnTo>
                  <a:pt x="54304" y="1986038"/>
                </a:lnTo>
                <a:close/>
              </a:path>
              <a:path w="786129" h="2062479">
                <a:moveTo>
                  <a:pt x="758951" y="0"/>
                </a:moveTo>
                <a:lnTo>
                  <a:pt x="27131" y="1975991"/>
                </a:lnTo>
                <a:lnTo>
                  <a:pt x="54304" y="1986038"/>
                </a:lnTo>
                <a:lnTo>
                  <a:pt x="786129" y="10159"/>
                </a:lnTo>
                <a:lnTo>
                  <a:pt x="758951" y="0"/>
                </a:lnTo>
                <a:close/>
              </a:path>
            </a:pathLst>
          </a:custGeom>
          <a:solidFill>
            <a:srgbClr val="EFA12D"/>
          </a:solidFill>
        </p:spPr>
        <p:txBody>
          <a:bodyPr wrap="square" lIns="0" tIns="0" rIns="0" bIns="0" rtlCol="0"/>
          <a:lstStyle/>
          <a:p>
            <a:endParaRPr/>
          </a:p>
        </p:txBody>
      </p:sp>
      <p:sp>
        <p:nvSpPr>
          <p:cNvPr id="70" name="object 70"/>
          <p:cNvSpPr/>
          <p:nvPr/>
        </p:nvSpPr>
        <p:spPr>
          <a:xfrm>
            <a:off x="6028944" y="2857502"/>
            <a:ext cx="818388" cy="2255520"/>
          </a:xfrm>
          <a:prstGeom prst="rect">
            <a:avLst/>
          </a:prstGeom>
          <a:blipFill>
            <a:blip r:embed="rId45" cstate="print"/>
            <a:stretch>
              <a:fillRect/>
            </a:stretch>
          </a:blipFill>
        </p:spPr>
        <p:txBody>
          <a:bodyPr wrap="square" lIns="0" tIns="0" rIns="0" bIns="0" rtlCol="0"/>
          <a:lstStyle/>
          <a:p>
            <a:endParaRPr/>
          </a:p>
        </p:txBody>
      </p:sp>
      <p:sp>
        <p:nvSpPr>
          <p:cNvPr id="71" name="object 71"/>
          <p:cNvSpPr/>
          <p:nvPr/>
        </p:nvSpPr>
        <p:spPr>
          <a:xfrm>
            <a:off x="6082919" y="2860296"/>
            <a:ext cx="640715" cy="2061845"/>
          </a:xfrm>
          <a:custGeom>
            <a:avLst/>
            <a:gdLst/>
            <a:ahLst/>
            <a:cxnLst/>
            <a:rect l="l" t="t" r="r" b="b"/>
            <a:pathLst>
              <a:path w="640715" h="2061845">
                <a:moveTo>
                  <a:pt x="584901" y="1982263"/>
                </a:moveTo>
                <a:lnTo>
                  <a:pt x="557149" y="1990470"/>
                </a:lnTo>
                <a:lnTo>
                  <a:pt x="623442" y="2061464"/>
                </a:lnTo>
                <a:lnTo>
                  <a:pt x="635059" y="1996185"/>
                </a:lnTo>
                <a:lnTo>
                  <a:pt x="589026" y="1996185"/>
                </a:lnTo>
                <a:lnTo>
                  <a:pt x="584901" y="1982263"/>
                </a:lnTo>
                <a:close/>
              </a:path>
              <a:path w="640715" h="2061845">
                <a:moveTo>
                  <a:pt x="612605" y="1974070"/>
                </a:moveTo>
                <a:lnTo>
                  <a:pt x="584901" y="1982263"/>
                </a:lnTo>
                <a:lnTo>
                  <a:pt x="589026" y="1996185"/>
                </a:lnTo>
                <a:lnTo>
                  <a:pt x="616711" y="1987931"/>
                </a:lnTo>
                <a:lnTo>
                  <a:pt x="612605" y="1974070"/>
                </a:lnTo>
                <a:close/>
              </a:path>
              <a:path w="640715" h="2061845">
                <a:moveTo>
                  <a:pt x="640460" y="1965833"/>
                </a:moveTo>
                <a:lnTo>
                  <a:pt x="612605" y="1974070"/>
                </a:lnTo>
                <a:lnTo>
                  <a:pt x="616711" y="1987931"/>
                </a:lnTo>
                <a:lnTo>
                  <a:pt x="589026" y="1996185"/>
                </a:lnTo>
                <a:lnTo>
                  <a:pt x="635059" y="1996185"/>
                </a:lnTo>
                <a:lnTo>
                  <a:pt x="640460" y="1965833"/>
                </a:lnTo>
                <a:close/>
              </a:path>
              <a:path w="640715" h="2061845">
                <a:moveTo>
                  <a:pt x="27685" y="0"/>
                </a:moveTo>
                <a:lnTo>
                  <a:pt x="0" y="8127"/>
                </a:lnTo>
                <a:lnTo>
                  <a:pt x="584901" y="1982263"/>
                </a:lnTo>
                <a:lnTo>
                  <a:pt x="612605" y="1974070"/>
                </a:lnTo>
                <a:lnTo>
                  <a:pt x="27685" y="0"/>
                </a:lnTo>
                <a:close/>
              </a:path>
            </a:pathLst>
          </a:custGeom>
          <a:solidFill>
            <a:srgbClr val="EFA12D"/>
          </a:solidFill>
        </p:spPr>
        <p:txBody>
          <a:bodyPr wrap="square" lIns="0" tIns="0" rIns="0" bIns="0" rtlCol="0"/>
          <a:lstStyle/>
          <a:p>
            <a:endParaRPr/>
          </a:p>
        </p:txBody>
      </p:sp>
      <p:sp>
        <p:nvSpPr>
          <p:cNvPr id="72" name="object 72"/>
          <p:cNvSpPr/>
          <p:nvPr/>
        </p:nvSpPr>
        <p:spPr>
          <a:xfrm>
            <a:off x="4056888" y="4989576"/>
            <a:ext cx="4687823" cy="2020824"/>
          </a:xfrm>
          <a:prstGeom prst="rect">
            <a:avLst/>
          </a:prstGeom>
          <a:blipFill>
            <a:blip r:embed="rId46" cstate="print"/>
            <a:stretch>
              <a:fillRect/>
            </a:stretch>
          </a:blipFill>
        </p:spPr>
        <p:txBody>
          <a:bodyPr wrap="square" lIns="0" tIns="0" rIns="0" bIns="0" rtlCol="0"/>
          <a:lstStyle/>
          <a:p>
            <a:endParaRPr/>
          </a:p>
        </p:txBody>
      </p:sp>
      <p:sp>
        <p:nvSpPr>
          <p:cNvPr id="73" name="object 73"/>
          <p:cNvSpPr/>
          <p:nvPr/>
        </p:nvSpPr>
        <p:spPr>
          <a:xfrm>
            <a:off x="4114800" y="4997198"/>
            <a:ext cx="4572000" cy="1905000"/>
          </a:xfrm>
          <a:custGeom>
            <a:avLst/>
            <a:gdLst/>
            <a:ahLst/>
            <a:cxnLst/>
            <a:rect l="l" t="t" r="r" b="b"/>
            <a:pathLst>
              <a:path w="4572000" h="1905000">
                <a:moveTo>
                  <a:pt x="0" y="1905000"/>
                </a:moveTo>
                <a:lnTo>
                  <a:pt x="4572000" y="1905000"/>
                </a:lnTo>
                <a:lnTo>
                  <a:pt x="4572000" y="0"/>
                </a:lnTo>
                <a:lnTo>
                  <a:pt x="0" y="0"/>
                </a:lnTo>
                <a:lnTo>
                  <a:pt x="0" y="1905000"/>
                </a:lnTo>
                <a:close/>
              </a:path>
            </a:pathLst>
          </a:custGeom>
          <a:ln w="9144">
            <a:solidFill>
              <a:srgbClr val="EFA12D"/>
            </a:solidFill>
          </a:ln>
        </p:spPr>
        <p:txBody>
          <a:bodyPr wrap="square" lIns="0" tIns="0" rIns="0" bIns="0" rtlCol="0"/>
          <a:lstStyle/>
          <a:p>
            <a:endParaRPr/>
          </a:p>
        </p:txBody>
      </p:sp>
      <p:sp>
        <p:nvSpPr>
          <p:cNvPr id="74" name="object 74"/>
          <p:cNvSpPr/>
          <p:nvPr/>
        </p:nvSpPr>
        <p:spPr>
          <a:xfrm>
            <a:off x="399288" y="798578"/>
            <a:ext cx="4002024" cy="4154424"/>
          </a:xfrm>
          <a:prstGeom prst="rect">
            <a:avLst/>
          </a:prstGeom>
          <a:blipFill>
            <a:blip r:embed="rId47" cstate="print"/>
            <a:stretch>
              <a:fillRect/>
            </a:stretch>
          </a:blipFill>
        </p:spPr>
        <p:txBody>
          <a:bodyPr wrap="square" lIns="0" tIns="0" rIns="0" bIns="0" rtlCol="0"/>
          <a:lstStyle/>
          <a:p>
            <a:endParaRPr/>
          </a:p>
        </p:txBody>
      </p:sp>
      <p:sp>
        <p:nvSpPr>
          <p:cNvPr id="75" name="object 75"/>
          <p:cNvSpPr/>
          <p:nvPr/>
        </p:nvSpPr>
        <p:spPr>
          <a:xfrm>
            <a:off x="457200" y="806198"/>
            <a:ext cx="3886200" cy="4038600"/>
          </a:xfrm>
          <a:custGeom>
            <a:avLst/>
            <a:gdLst/>
            <a:ahLst/>
            <a:cxnLst/>
            <a:rect l="l" t="t" r="r" b="b"/>
            <a:pathLst>
              <a:path w="3886200" h="4038600">
                <a:moveTo>
                  <a:pt x="0" y="4038600"/>
                </a:moveTo>
                <a:lnTo>
                  <a:pt x="3886200" y="4038600"/>
                </a:lnTo>
                <a:lnTo>
                  <a:pt x="3886200" y="0"/>
                </a:lnTo>
                <a:lnTo>
                  <a:pt x="0" y="0"/>
                </a:lnTo>
                <a:lnTo>
                  <a:pt x="0" y="4038600"/>
                </a:lnTo>
                <a:close/>
              </a:path>
            </a:pathLst>
          </a:custGeom>
          <a:ln w="9144">
            <a:solidFill>
              <a:srgbClr val="EFA12D"/>
            </a:solidFill>
          </a:ln>
        </p:spPr>
        <p:txBody>
          <a:bodyPr wrap="square" lIns="0" tIns="0" rIns="0" bIns="0" rtlCol="0"/>
          <a:lstStyle/>
          <a:p>
            <a:endParaRPr/>
          </a:p>
        </p:txBody>
      </p:sp>
      <p:sp>
        <p:nvSpPr>
          <p:cNvPr id="76" name="object 76"/>
          <p:cNvSpPr/>
          <p:nvPr/>
        </p:nvSpPr>
        <p:spPr>
          <a:xfrm>
            <a:off x="2907792" y="5897882"/>
            <a:ext cx="1261871" cy="281940"/>
          </a:xfrm>
          <a:prstGeom prst="rect">
            <a:avLst/>
          </a:prstGeom>
          <a:blipFill>
            <a:blip r:embed="rId48" cstate="print"/>
            <a:stretch>
              <a:fillRect/>
            </a:stretch>
          </a:blipFill>
        </p:spPr>
        <p:txBody>
          <a:bodyPr wrap="square" lIns="0" tIns="0" rIns="0" bIns="0" rtlCol="0"/>
          <a:lstStyle/>
          <a:p>
            <a:endParaRPr/>
          </a:p>
        </p:txBody>
      </p:sp>
      <p:sp>
        <p:nvSpPr>
          <p:cNvPr id="77" name="object 77"/>
          <p:cNvSpPr/>
          <p:nvPr/>
        </p:nvSpPr>
        <p:spPr>
          <a:xfrm>
            <a:off x="3048761" y="5945126"/>
            <a:ext cx="1066800" cy="86995"/>
          </a:xfrm>
          <a:custGeom>
            <a:avLst/>
            <a:gdLst/>
            <a:ahLst/>
            <a:cxnLst/>
            <a:rect l="l" t="t" r="r" b="b"/>
            <a:pathLst>
              <a:path w="1066800" h="86995">
                <a:moveTo>
                  <a:pt x="86868" y="0"/>
                </a:moveTo>
                <a:lnTo>
                  <a:pt x="0" y="43434"/>
                </a:lnTo>
                <a:lnTo>
                  <a:pt x="86868" y="86868"/>
                </a:lnTo>
                <a:lnTo>
                  <a:pt x="86868" y="57912"/>
                </a:lnTo>
                <a:lnTo>
                  <a:pt x="72389" y="57912"/>
                </a:lnTo>
                <a:lnTo>
                  <a:pt x="72389" y="28956"/>
                </a:lnTo>
                <a:lnTo>
                  <a:pt x="86868" y="28956"/>
                </a:lnTo>
                <a:lnTo>
                  <a:pt x="86868" y="0"/>
                </a:lnTo>
                <a:close/>
              </a:path>
              <a:path w="1066800" h="86995">
                <a:moveTo>
                  <a:pt x="86868" y="28956"/>
                </a:moveTo>
                <a:lnTo>
                  <a:pt x="72389" y="28956"/>
                </a:lnTo>
                <a:lnTo>
                  <a:pt x="72389" y="57912"/>
                </a:lnTo>
                <a:lnTo>
                  <a:pt x="86868" y="57912"/>
                </a:lnTo>
                <a:lnTo>
                  <a:pt x="86868" y="28956"/>
                </a:lnTo>
                <a:close/>
              </a:path>
              <a:path w="1066800" h="86995">
                <a:moveTo>
                  <a:pt x="1066800" y="28956"/>
                </a:moveTo>
                <a:lnTo>
                  <a:pt x="86868" y="28956"/>
                </a:lnTo>
                <a:lnTo>
                  <a:pt x="86868" y="57912"/>
                </a:lnTo>
                <a:lnTo>
                  <a:pt x="1066800" y="57912"/>
                </a:lnTo>
                <a:lnTo>
                  <a:pt x="1066800" y="28956"/>
                </a:lnTo>
                <a:close/>
              </a:path>
            </a:pathLst>
          </a:custGeom>
          <a:solidFill>
            <a:srgbClr val="EFA12D"/>
          </a:solidFill>
        </p:spPr>
        <p:txBody>
          <a:bodyPr wrap="square" lIns="0" tIns="0" rIns="0" bIns="0" rtlCol="0"/>
          <a:lstStyle/>
          <a:p>
            <a:endParaRPr/>
          </a:p>
        </p:txBody>
      </p:sp>
      <p:sp>
        <p:nvSpPr>
          <p:cNvPr id="78" name="object 78"/>
          <p:cNvSpPr txBox="1">
            <a:spLocks noGrp="1"/>
          </p:cNvSpPr>
          <p:nvPr>
            <p:ph type="title"/>
          </p:nvPr>
        </p:nvSpPr>
        <p:spPr>
          <a:xfrm>
            <a:off x="0" y="224468"/>
            <a:ext cx="9144000" cy="689932"/>
          </a:xfrm>
          <a:prstGeom prst="rect">
            <a:avLst/>
          </a:prstGeom>
        </p:spPr>
        <p:txBody>
          <a:bodyPr vert="horz" wrap="square" lIns="0" tIns="12700" rIns="0" bIns="0" rtlCol="0">
            <a:spAutoFit/>
          </a:bodyPr>
          <a:lstStyle/>
          <a:p>
            <a:pPr marL="12700" algn="ctr">
              <a:lnSpc>
                <a:spcPct val="100000"/>
              </a:lnSpc>
              <a:spcBef>
                <a:spcPts val="100"/>
              </a:spcBef>
            </a:pPr>
            <a:r>
              <a:rPr lang="en-US" sz="4400" dirty="0">
                <a:solidFill>
                  <a:schemeClr val="tx1"/>
                </a:solidFill>
              </a:rPr>
              <a:t>The Institutional Structure</a:t>
            </a:r>
          </a:p>
        </p:txBody>
      </p:sp>
      <p:sp>
        <p:nvSpPr>
          <p:cNvPr id="79" name="object 79"/>
          <p:cNvSpPr/>
          <p:nvPr/>
        </p:nvSpPr>
        <p:spPr>
          <a:xfrm>
            <a:off x="5391911" y="4940809"/>
            <a:ext cx="2167128" cy="586740"/>
          </a:xfrm>
          <a:prstGeom prst="rect">
            <a:avLst/>
          </a:prstGeom>
          <a:blipFill>
            <a:blip r:embed="rId49" cstate="print"/>
            <a:stretch>
              <a:fillRect/>
            </a:stretch>
          </a:blipFill>
        </p:spPr>
        <p:txBody>
          <a:bodyPr wrap="square" lIns="0" tIns="0" rIns="0" bIns="0" rtlCol="0"/>
          <a:lstStyle/>
          <a:p>
            <a:endParaRPr/>
          </a:p>
        </p:txBody>
      </p:sp>
      <p:sp>
        <p:nvSpPr>
          <p:cNvPr id="80" name="object 80"/>
          <p:cNvSpPr txBox="1"/>
          <p:nvPr/>
        </p:nvSpPr>
        <p:spPr>
          <a:xfrm>
            <a:off x="5571235" y="4994530"/>
            <a:ext cx="181292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Service</a:t>
            </a:r>
            <a:r>
              <a:rPr sz="1800" b="1" spc="-25" dirty="0">
                <a:latin typeface="Arial"/>
                <a:cs typeface="Arial"/>
              </a:rPr>
              <a:t> </a:t>
            </a:r>
            <a:r>
              <a:rPr sz="1800" b="1" spc="-5" dirty="0">
                <a:latin typeface="Arial"/>
                <a:cs typeface="Arial"/>
              </a:rPr>
              <a:t>provider</a:t>
            </a:r>
            <a:endParaRPr sz="1800">
              <a:latin typeface="Arial"/>
              <a:cs typeface="Arial"/>
            </a:endParaRPr>
          </a:p>
        </p:txBody>
      </p:sp>
      <p:sp>
        <p:nvSpPr>
          <p:cNvPr id="81" name="object 81"/>
          <p:cNvSpPr txBox="1"/>
          <p:nvPr/>
        </p:nvSpPr>
        <p:spPr>
          <a:xfrm>
            <a:off x="412191" y="6512765"/>
            <a:ext cx="110489"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D28E27"/>
                </a:solidFill>
                <a:latin typeface="Arial"/>
                <a:cs typeface="Arial"/>
              </a:rPr>
              <a:t>6</a:t>
            </a:r>
            <a:endParaRPr sz="12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066798"/>
            <a:ext cx="9144000" cy="5791198"/>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0" y="561533"/>
            <a:ext cx="9144000" cy="505267"/>
          </a:xfrm>
          <a:prstGeom prst="rect">
            <a:avLst/>
          </a:prstGeom>
        </p:spPr>
        <p:txBody>
          <a:bodyPr vert="horz" wrap="square" lIns="0" tIns="12700" rIns="0" bIns="0" rtlCol="0">
            <a:spAutoFit/>
          </a:bodyPr>
          <a:lstStyle/>
          <a:p>
            <a:pPr marL="12700" marR="5080" algn="ctr">
              <a:lnSpc>
                <a:spcPct val="100000"/>
              </a:lnSpc>
              <a:spcBef>
                <a:spcPts val="100"/>
              </a:spcBef>
            </a:pPr>
            <a:r>
              <a:rPr lang="en-US" sz="3200" dirty="0">
                <a:solidFill>
                  <a:schemeClr val="tx1"/>
                </a:solidFill>
              </a:rPr>
              <a:t>INSTITUTIONAL ARRANGEMETS UNDER  NRHM</a:t>
            </a:r>
          </a:p>
        </p:txBody>
      </p:sp>
      <p:sp>
        <p:nvSpPr>
          <p:cNvPr id="7" name="object 7"/>
          <p:cNvSpPr txBox="1"/>
          <p:nvPr/>
        </p:nvSpPr>
        <p:spPr>
          <a:xfrm>
            <a:off x="330200" y="1077591"/>
            <a:ext cx="8337550" cy="6126036"/>
          </a:xfrm>
          <a:prstGeom prst="rect">
            <a:avLst/>
          </a:prstGeom>
        </p:spPr>
        <p:txBody>
          <a:bodyPr vert="horz" wrap="square" lIns="0" tIns="85090" rIns="0" bIns="0" rtlCol="0">
            <a:spAutoFit/>
          </a:bodyPr>
          <a:lstStyle/>
          <a:p>
            <a:pPr marL="351155">
              <a:lnSpc>
                <a:spcPct val="100000"/>
              </a:lnSpc>
              <a:spcBef>
                <a:spcPts val="670"/>
              </a:spcBef>
            </a:pPr>
            <a:r>
              <a:rPr lang="en-US" sz="2000" b="1" spc="-5" dirty="0">
                <a:solidFill>
                  <a:schemeClr val="tx2"/>
                </a:solidFill>
                <a:cs typeface="Georgia"/>
              </a:rPr>
              <a:t>STATE LEVEL</a:t>
            </a:r>
          </a:p>
          <a:p>
            <a:pPr marL="355600" indent="-342900" algn="just">
              <a:lnSpc>
                <a:spcPct val="150000"/>
              </a:lnSpc>
              <a:spcBef>
                <a:spcPts val="580"/>
              </a:spcBef>
              <a:buClr>
                <a:srgbClr val="EFA12D"/>
              </a:buClr>
              <a:buSzPct val="68750"/>
              <a:buChar char="•"/>
              <a:tabLst>
                <a:tab pos="355600" algn="l"/>
                <a:tab pos="356235" algn="l"/>
              </a:tabLst>
            </a:pPr>
            <a:r>
              <a:rPr lang="en-US" sz="2000" spc="-5" dirty="0">
                <a:solidFill>
                  <a:schemeClr val="tx2"/>
                </a:solidFill>
                <a:cs typeface="Georgia"/>
              </a:rPr>
              <a:t>State Health Mission chaired by </a:t>
            </a:r>
            <a:r>
              <a:rPr lang="en-US" sz="2000" spc="-5" dirty="0" err="1">
                <a:solidFill>
                  <a:schemeClr val="tx2"/>
                </a:solidFill>
                <a:cs typeface="Georgia"/>
              </a:rPr>
              <a:t>Hon’ble</a:t>
            </a:r>
            <a:r>
              <a:rPr lang="en-US" sz="2000" spc="-5" dirty="0">
                <a:solidFill>
                  <a:schemeClr val="tx2"/>
                </a:solidFill>
                <a:cs typeface="Georgia"/>
              </a:rPr>
              <a:t> Chief Minister.</a:t>
            </a:r>
          </a:p>
          <a:p>
            <a:pPr marL="355600" indent="-342900" algn="just">
              <a:lnSpc>
                <a:spcPct val="150000"/>
              </a:lnSpc>
              <a:spcBef>
                <a:spcPts val="575"/>
              </a:spcBef>
              <a:buClr>
                <a:srgbClr val="EFA12D"/>
              </a:buClr>
              <a:buSzPct val="68750"/>
              <a:buChar char="•"/>
              <a:tabLst>
                <a:tab pos="355600" algn="l"/>
                <a:tab pos="356235" algn="l"/>
              </a:tabLst>
            </a:pPr>
            <a:r>
              <a:rPr lang="en-US" sz="2000" spc="-5" dirty="0">
                <a:solidFill>
                  <a:schemeClr val="tx2"/>
                </a:solidFill>
                <a:cs typeface="Georgia"/>
              </a:rPr>
              <a:t>State Health Society chaired by Chief Secretary.</a:t>
            </a:r>
          </a:p>
          <a:p>
            <a:pPr marL="355600" indent="-342900" algn="just">
              <a:lnSpc>
                <a:spcPct val="150000"/>
              </a:lnSpc>
              <a:spcBef>
                <a:spcPts val="580"/>
              </a:spcBef>
              <a:buClr>
                <a:srgbClr val="EFA12D"/>
              </a:buClr>
              <a:buSzPct val="68750"/>
              <a:buChar char="•"/>
              <a:tabLst>
                <a:tab pos="355600" algn="l"/>
                <a:tab pos="356235" algn="l"/>
              </a:tabLst>
            </a:pPr>
            <a:r>
              <a:rPr lang="en-US" sz="2000" spc="-5" dirty="0">
                <a:solidFill>
                  <a:schemeClr val="tx2"/>
                </a:solidFill>
                <a:cs typeface="Georgia"/>
              </a:rPr>
              <a:t>Merger of all vertical societies into State Health Society.</a:t>
            </a:r>
          </a:p>
          <a:p>
            <a:pPr marL="355600" marR="5080" indent="-342900" algn="just">
              <a:lnSpc>
                <a:spcPct val="150000"/>
              </a:lnSpc>
              <a:spcBef>
                <a:spcPts val="575"/>
              </a:spcBef>
              <a:buClr>
                <a:srgbClr val="EFA12D"/>
              </a:buClr>
              <a:buSzPct val="68750"/>
              <a:buChar char="•"/>
              <a:tabLst>
                <a:tab pos="355600" algn="l"/>
                <a:tab pos="356235" algn="l"/>
              </a:tabLst>
            </a:pPr>
            <a:r>
              <a:rPr lang="en-US" sz="2000" spc="-5" dirty="0">
                <a:solidFill>
                  <a:schemeClr val="tx2"/>
                </a:solidFill>
                <a:cs typeface="Georgia"/>
              </a:rPr>
              <a:t>State Level Planning and Monitoring Committee headed by  </a:t>
            </a:r>
            <a:r>
              <a:rPr lang="en-US" sz="2000" spc="-5" dirty="0" err="1">
                <a:solidFill>
                  <a:schemeClr val="tx2"/>
                </a:solidFill>
                <a:cs typeface="Georgia"/>
              </a:rPr>
              <a:t>Hon’ble</a:t>
            </a:r>
            <a:r>
              <a:rPr lang="en-US" sz="2000" spc="-5" dirty="0">
                <a:solidFill>
                  <a:schemeClr val="tx2"/>
                </a:solidFill>
                <a:cs typeface="Georgia"/>
              </a:rPr>
              <a:t> Health Minister</a:t>
            </a:r>
          </a:p>
          <a:p>
            <a:pPr>
              <a:lnSpc>
                <a:spcPct val="100000"/>
              </a:lnSpc>
              <a:spcBef>
                <a:spcPts val="5"/>
              </a:spcBef>
            </a:pPr>
            <a:endParaRPr lang="en-US" sz="2000" spc="-5" dirty="0">
              <a:solidFill>
                <a:schemeClr val="tx2"/>
              </a:solidFill>
              <a:cs typeface="Georgia"/>
            </a:endParaRPr>
          </a:p>
          <a:p>
            <a:pPr marL="433070">
              <a:lnSpc>
                <a:spcPct val="100000"/>
              </a:lnSpc>
              <a:spcBef>
                <a:spcPts val="5"/>
              </a:spcBef>
            </a:pPr>
            <a:r>
              <a:rPr lang="en-US" sz="2000" b="1" spc="-5" dirty="0">
                <a:solidFill>
                  <a:schemeClr val="tx2"/>
                </a:solidFill>
                <a:cs typeface="Georgia"/>
              </a:rPr>
              <a:t>DISTRICT LEVEL</a:t>
            </a:r>
          </a:p>
          <a:p>
            <a:pPr marL="355600" indent="-342900" algn="just">
              <a:spcBef>
                <a:spcPts val="1475"/>
              </a:spcBef>
              <a:buClr>
                <a:srgbClr val="EFA12D"/>
              </a:buClr>
              <a:buSzPct val="68750"/>
              <a:buFont typeface="Wingdings"/>
              <a:buChar char=""/>
              <a:tabLst>
                <a:tab pos="355600" algn="l"/>
                <a:tab pos="356235" algn="l"/>
              </a:tabLst>
            </a:pPr>
            <a:r>
              <a:rPr lang="en-US" sz="2000" spc="-5" dirty="0">
                <a:solidFill>
                  <a:schemeClr val="tx2"/>
                </a:solidFill>
                <a:cs typeface="Georgia"/>
              </a:rPr>
              <a:t>District Health Mission chaired by Chairman </a:t>
            </a:r>
            <a:r>
              <a:rPr lang="en-US" sz="2000" spc="-5" dirty="0" err="1">
                <a:solidFill>
                  <a:schemeClr val="tx2"/>
                </a:solidFill>
                <a:cs typeface="Georgia"/>
              </a:rPr>
              <a:t>Zila</a:t>
            </a:r>
            <a:r>
              <a:rPr lang="en-US" sz="2000" spc="-5" dirty="0">
                <a:solidFill>
                  <a:schemeClr val="tx2"/>
                </a:solidFill>
                <a:cs typeface="Georgia"/>
              </a:rPr>
              <a:t> </a:t>
            </a:r>
            <a:r>
              <a:rPr lang="en-US" sz="2000" spc="-5" dirty="0" err="1">
                <a:solidFill>
                  <a:schemeClr val="tx2"/>
                </a:solidFill>
                <a:cs typeface="Georgia"/>
              </a:rPr>
              <a:t>Parishad</a:t>
            </a:r>
            <a:r>
              <a:rPr lang="en-US" sz="2000" spc="-5" dirty="0">
                <a:solidFill>
                  <a:schemeClr val="tx2"/>
                </a:solidFill>
                <a:cs typeface="Georgia"/>
              </a:rPr>
              <a:t>.</a:t>
            </a:r>
          </a:p>
          <a:p>
            <a:pPr marL="355600" indent="-342900" algn="just">
              <a:spcBef>
                <a:spcPts val="2014"/>
              </a:spcBef>
              <a:buClr>
                <a:srgbClr val="EFA12D"/>
              </a:buClr>
              <a:buSzPct val="68750"/>
              <a:buFont typeface="Wingdings"/>
              <a:buChar char=""/>
              <a:tabLst>
                <a:tab pos="355600" algn="l"/>
                <a:tab pos="356235" algn="l"/>
              </a:tabLst>
            </a:pPr>
            <a:r>
              <a:rPr lang="en-US" sz="2000" spc="-5" dirty="0">
                <a:solidFill>
                  <a:schemeClr val="tx2"/>
                </a:solidFill>
                <a:cs typeface="Georgia"/>
              </a:rPr>
              <a:t>District Health Society chaired by Deputy Commissioner.</a:t>
            </a:r>
          </a:p>
          <a:p>
            <a:pPr marL="355600" indent="-342900" algn="just">
              <a:spcBef>
                <a:spcPts val="2014"/>
              </a:spcBef>
              <a:buClr>
                <a:srgbClr val="EFA12D"/>
              </a:buClr>
              <a:buSzPct val="68750"/>
              <a:buFont typeface="Wingdings"/>
              <a:buChar char=""/>
              <a:tabLst>
                <a:tab pos="355600" algn="l"/>
                <a:tab pos="356235" algn="l"/>
              </a:tabLst>
            </a:pPr>
            <a:r>
              <a:rPr lang="en-IN" sz="2000" spc="-5" dirty="0">
                <a:solidFill>
                  <a:schemeClr val="tx2"/>
                </a:solidFill>
                <a:cs typeface="Georgia"/>
              </a:rPr>
              <a:t>District Planning and Monitoring Committee headed by </a:t>
            </a:r>
            <a:r>
              <a:rPr lang="en-IN" sz="2000" spc="-5" dirty="0" err="1">
                <a:solidFill>
                  <a:schemeClr val="tx2"/>
                </a:solidFill>
                <a:cs typeface="Georgia"/>
              </a:rPr>
              <a:t>Zila</a:t>
            </a:r>
            <a:r>
              <a:rPr lang="en-IN" sz="2000" spc="-5" dirty="0">
                <a:solidFill>
                  <a:schemeClr val="tx2"/>
                </a:solidFill>
                <a:cs typeface="Georgia"/>
              </a:rPr>
              <a:t> </a:t>
            </a:r>
            <a:r>
              <a:rPr lang="en-IN" sz="2000" spc="-5" dirty="0" err="1">
                <a:solidFill>
                  <a:schemeClr val="tx2"/>
                </a:solidFill>
                <a:cs typeface="Georgia"/>
              </a:rPr>
              <a:t>Parishad</a:t>
            </a:r>
            <a:r>
              <a:rPr lang="en-IN" sz="2000" spc="-5" dirty="0">
                <a:solidFill>
                  <a:schemeClr val="tx2"/>
                </a:solidFill>
                <a:cs typeface="Georgia"/>
              </a:rPr>
              <a:t> Chairman.</a:t>
            </a:r>
          </a:p>
          <a:p>
            <a:pPr marL="355600" indent="-342900">
              <a:lnSpc>
                <a:spcPct val="100000"/>
              </a:lnSpc>
              <a:spcBef>
                <a:spcPts val="2014"/>
              </a:spcBef>
              <a:buClr>
                <a:srgbClr val="EFA12D"/>
              </a:buClr>
              <a:buSzPct val="68750"/>
              <a:buFont typeface="Wingdings"/>
              <a:buChar char=""/>
              <a:tabLst>
                <a:tab pos="355600" algn="l"/>
                <a:tab pos="356235" algn="l"/>
              </a:tabLst>
            </a:pPr>
            <a:endParaRPr lang="en-US" sz="2000" spc="-5" dirty="0">
              <a:solidFill>
                <a:schemeClr val="tx2"/>
              </a:solidFill>
              <a:cs typeface="Georgia"/>
            </a:endParaRPr>
          </a:p>
        </p:txBody>
      </p:sp>
      <p:sp>
        <p:nvSpPr>
          <p:cNvPr id="9" name="object 9"/>
          <p:cNvSpPr txBox="1"/>
          <p:nvPr/>
        </p:nvSpPr>
        <p:spPr>
          <a:xfrm>
            <a:off x="8798814" y="6503619"/>
            <a:ext cx="110489"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D28E27"/>
                </a:solidFill>
                <a:latin typeface="Arial"/>
                <a:cs typeface="Arial"/>
              </a:rPr>
              <a:t>7</a:t>
            </a:r>
            <a:endParaRPr sz="12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5112" y="1046988"/>
            <a:ext cx="8628888" cy="182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066798"/>
            <a:ext cx="9144000" cy="5791198"/>
          </a:xfrm>
          <a:prstGeom prst="rect">
            <a:avLst/>
          </a:prstGeom>
          <a:blipFill>
            <a:blip r:embed="rId3" cstate="print"/>
            <a:stretch>
              <a:fillRect/>
            </a:stretch>
          </a:blipFill>
        </p:spPr>
        <p:txBody>
          <a:bodyPr wrap="square" lIns="0" tIns="0" rIns="0" bIns="0" rtlCol="0"/>
          <a:lstStyle/>
          <a:p>
            <a:endParaRPr/>
          </a:p>
        </p:txBody>
      </p:sp>
      <p:sp>
        <p:nvSpPr>
          <p:cNvPr id="9" name="object 9"/>
          <p:cNvSpPr txBox="1">
            <a:spLocks noGrp="1"/>
          </p:cNvSpPr>
          <p:nvPr>
            <p:ph type="sldNum" sz="quarter" idx="12"/>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pPr marL="25400">
                <a:lnSpc>
                  <a:spcPts val="1425"/>
                </a:lnSpc>
              </a:pPr>
              <a:t>9</a:t>
            </a:fld>
            <a:endParaRPr spc="-5" dirty="0"/>
          </a:p>
        </p:txBody>
      </p:sp>
      <p:sp>
        <p:nvSpPr>
          <p:cNvPr id="6" name="object 6"/>
          <p:cNvSpPr txBox="1"/>
          <p:nvPr/>
        </p:nvSpPr>
        <p:spPr>
          <a:xfrm>
            <a:off x="228600" y="1055518"/>
            <a:ext cx="8084819" cy="5320687"/>
          </a:xfrm>
          <a:prstGeom prst="rect">
            <a:avLst/>
          </a:prstGeom>
        </p:spPr>
        <p:txBody>
          <a:bodyPr vert="horz" wrap="square" lIns="0" tIns="201930" rIns="0" bIns="0" rtlCol="0">
            <a:spAutoFit/>
          </a:bodyPr>
          <a:lstStyle/>
          <a:p>
            <a:pPr marL="299085" indent="-286385">
              <a:lnSpc>
                <a:spcPct val="100000"/>
              </a:lnSpc>
              <a:spcBef>
                <a:spcPts val="1365"/>
              </a:spcBef>
              <a:buClr>
                <a:srgbClr val="EFA12D"/>
              </a:buClr>
              <a:buSzPct val="68181"/>
              <a:tabLst>
                <a:tab pos="299085" algn="l"/>
                <a:tab pos="299720" algn="l"/>
              </a:tabLst>
            </a:pPr>
            <a:r>
              <a:rPr lang="en-US" sz="2000" b="1" spc="-5" dirty="0">
                <a:solidFill>
                  <a:schemeClr val="tx2"/>
                </a:solidFill>
                <a:cs typeface="Georgia"/>
              </a:rPr>
              <a:t>BLOCK LEVEL</a:t>
            </a:r>
          </a:p>
          <a:p>
            <a:pPr marL="299085" indent="-286385">
              <a:lnSpc>
                <a:spcPct val="150000"/>
              </a:lnSpc>
              <a:spcBef>
                <a:spcPts val="1365"/>
              </a:spcBef>
              <a:buClr>
                <a:srgbClr val="EFA12D"/>
              </a:buClr>
              <a:buSzPct val="68181"/>
              <a:buFont typeface="Wingdings"/>
              <a:buChar char=""/>
              <a:tabLst>
                <a:tab pos="299085" algn="l"/>
                <a:tab pos="299720" algn="l"/>
              </a:tabLst>
            </a:pPr>
            <a:r>
              <a:rPr lang="en-US" sz="2000" spc="-5" dirty="0">
                <a:solidFill>
                  <a:schemeClr val="tx2"/>
                </a:solidFill>
                <a:cs typeface="Georgia"/>
              </a:rPr>
              <a:t>Block Planning and Monitoring Committees at Block PHC.</a:t>
            </a:r>
          </a:p>
          <a:p>
            <a:pPr marL="299085" indent="-286385">
              <a:lnSpc>
                <a:spcPct val="150000"/>
              </a:lnSpc>
              <a:spcBef>
                <a:spcPts val="1850"/>
              </a:spcBef>
              <a:buClr>
                <a:srgbClr val="EFA12D"/>
              </a:buClr>
              <a:buSzPct val="68181"/>
              <a:buFont typeface="Wingdings"/>
              <a:buChar char=""/>
              <a:tabLst>
                <a:tab pos="299085" algn="l"/>
                <a:tab pos="299720" algn="l"/>
              </a:tabLst>
            </a:pPr>
            <a:r>
              <a:rPr lang="en-US" sz="2000" spc="-5" dirty="0">
                <a:solidFill>
                  <a:schemeClr val="tx2"/>
                </a:solidFill>
                <a:cs typeface="Georgia"/>
              </a:rPr>
              <a:t>PHC Planning and Monitoring Committees at PHC level.</a:t>
            </a:r>
          </a:p>
          <a:p>
            <a:pPr marL="299085" indent="-286385">
              <a:lnSpc>
                <a:spcPct val="150000"/>
              </a:lnSpc>
              <a:spcBef>
                <a:spcPts val="1845"/>
              </a:spcBef>
              <a:buClr>
                <a:srgbClr val="EFA12D"/>
              </a:buClr>
              <a:buSzPct val="68181"/>
              <a:buFont typeface="Wingdings"/>
              <a:buChar char=""/>
              <a:tabLst>
                <a:tab pos="299085" algn="l"/>
                <a:tab pos="299720" algn="l"/>
              </a:tabLst>
            </a:pPr>
            <a:r>
              <a:rPr lang="en-US" sz="2000" spc="-5" dirty="0" err="1">
                <a:solidFill>
                  <a:schemeClr val="tx2"/>
                </a:solidFill>
                <a:cs typeface="Georgia"/>
              </a:rPr>
              <a:t>Rogi</a:t>
            </a:r>
            <a:r>
              <a:rPr lang="en-US" sz="2000" spc="-5" dirty="0">
                <a:solidFill>
                  <a:schemeClr val="tx2"/>
                </a:solidFill>
                <a:cs typeface="Georgia"/>
              </a:rPr>
              <a:t> </a:t>
            </a:r>
            <a:r>
              <a:rPr lang="en-US" sz="2000" spc="-5" dirty="0" err="1">
                <a:solidFill>
                  <a:schemeClr val="tx2"/>
                </a:solidFill>
                <a:cs typeface="Georgia"/>
              </a:rPr>
              <a:t>Kalyan</a:t>
            </a:r>
            <a:r>
              <a:rPr lang="en-US" sz="2000" spc="-5" dirty="0">
                <a:solidFill>
                  <a:schemeClr val="tx2"/>
                </a:solidFill>
                <a:cs typeface="Georgia"/>
              </a:rPr>
              <a:t> </a:t>
            </a:r>
            <a:r>
              <a:rPr lang="en-US" sz="2000" spc="-5" dirty="0" err="1">
                <a:solidFill>
                  <a:schemeClr val="tx2"/>
                </a:solidFill>
                <a:cs typeface="Georgia"/>
              </a:rPr>
              <a:t>Samities</a:t>
            </a:r>
            <a:r>
              <a:rPr lang="en-US" sz="2000" spc="-5" dirty="0">
                <a:solidFill>
                  <a:schemeClr val="tx2"/>
                </a:solidFill>
                <a:cs typeface="Georgia"/>
              </a:rPr>
              <a:t> for CHCs</a:t>
            </a:r>
          </a:p>
          <a:p>
            <a:pPr marL="355600" indent="-342900">
              <a:lnSpc>
                <a:spcPct val="100000"/>
              </a:lnSpc>
              <a:spcBef>
                <a:spcPts val="1365"/>
              </a:spcBef>
              <a:buClr>
                <a:srgbClr val="EFA12D"/>
              </a:buClr>
              <a:buSzPct val="68181"/>
              <a:tabLst>
                <a:tab pos="354965" algn="l"/>
                <a:tab pos="355600" algn="l"/>
                <a:tab pos="5382260" algn="l"/>
              </a:tabLst>
            </a:pPr>
            <a:endParaRPr lang="en-US" sz="2000" spc="-5" dirty="0">
              <a:solidFill>
                <a:schemeClr val="tx2"/>
              </a:solidFill>
              <a:cs typeface="Georgia"/>
            </a:endParaRPr>
          </a:p>
          <a:p>
            <a:pPr marL="355600" indent="-342900">
              <a:lnSpc>
                <a:spcPct val="100000"/>
              </a:lnSpc>
              <a:spcBef>
                <a:spcPts val="1365"/>
              </a:spcBef>
              <a:buClr>
                <a:srgbClr val="EFA12D"/>
              </a:buClr>
              <a:buSzPct val="68181"/>
              <a:tabLst>
                <a:tab pos="354965" algn="l"/>
                <a:tab pos="355600" algn="l"/>
                <a:tab pos="5382260" algn="l"/>
              </a:tabLst>
            </a:pPr>
            <a:r>
              <a:rPr lang="en-US" sz="2000" b="1" spc="-5" dirty="0">
                <a:solidFill>
                  <a:schemeClr val="tx2"/>
                </a:solidFill>
                <a:cs typeface="Georgia"/>
              </a:rPr>
              <a:t>Village level</a:t>
            </a:r>
            <a:endParaRPr lang="en-IN" sz="2000" b="1" spc="-5" dirty="0">
              <a:solidFill>
                <a:schemeClr val="tx2"/>
              </a:solidFill>
              <a:cs typeface="Georgia"/>
            </a:endParaRPr>
          </a:p>
          <a:p>
            <a:pPr marL="355600" indent="-342900" algn="just">
              <a:lnSpc>
                <a:spcPct val="150000"/>
              </a:lnSpc>
              <a:spcBef>
                <a:spcPts val="1365"/>
              </a:spcBef>
              <a:buClr>
                <a:srgbClr val="EFA12D"/>
              </a:buClr>
              <a:buSzPct val="68181"/>
              <a:buFont typeface="Wingdings"/>
              <a:buChar char=""/>
              <a:tabLst>
                <a:tab pos="354965" algn="l"/>
                <a:tab pos="355600" algn="l"/>
                <a:tab pos="5382260" algn="l"/>
              </a:tabLst>
            </a:pPr>
            <a:r>
              <a:rPr lang="en-IN" sz="2000" spc="-5" dirty="0">
                <a:solidFill>
                  <a:schemeClr val="tx2"/>
                </a:solidFill>
                <a:cs typeface="Georgia"/>
              </a:rPr>
              <a:t>Village Health &amp; Sanitation Committees in each village.</a:t>
            </a:r>
          </a:p>
          <a:p>
            <a:pPr marL="355600" indent="-342900" algn="just">
              <a:lnSpc>
                <a:spcPct val="150000"/>
              </a:lnSpc>
              <a:spcBef>
                <a:spcPts val="1845"/>
              </a:spcBef>
              <a:buClr>
                <a:srgbClr val="EFA12D"/>
              </a:buClr>
              <a:buSzPct val="68181"/>
              <a:buFont typeface="Wingdings"/>
              <a:buChar char=""/>
              <a:tabLst>
                <a:tab pos="354965" algn="l"/>
                <a:tab pos="355600" algn="l"/>
                <a:tab pos="1879600" algn="l"/>
                <a:tab pos="2846070" algn="l"/>
                <a:tab pos="3856354" algn="l"/>
                <a:tab pos="4944745" algn="l"/>
                <a:tab pos="6094095" algn="l"/>
                <a:tab pos="6625590" algn="l"/>
              </a:tabLst>
            </a:pPr>
            <a:r>
              <a:rPr lang="en-IN" sz="2000" spc="-5" dirty="0">
                <a:solidFill>
                  <a:schemeClr val="tx2"/>
                </a:solidFill>
                <a:cs typeface="Georgia"/>
              </a:rPr>
              <a:t>Accredited	Social	Health	Activist	(ASHA)	for	every 1000 population.</a:t>
            </a:r>
          </a:p>
        </p:txBody>
      </p:sp>
      <p:sp>
        <p:nvSpPr>
          <p:cNvPr id="11" name="object 6"/>
          <p:cNvSpPr txBox="1">
            <a:spLocks noGrp="1"/>
          </p:cNvSpPr>
          <p:nvPr>
            <p:ph type="title"/>
          </p:nvPr>
        </p:nvSpPr>
        <p:spPr>
          <a:xfrm>
            <a:off x="0" y="561533"/>
            <a:ext cx="9144000" cy="505267"/>
          </a:xfrm>
          <a:prstGeom prst="rect">
            <a:avLst/>
          </a:prstGeom>
        </p:spPr>
        <p:txBody>
          <a:bodyPr vert="horz" wrap="square" lIns="0" tIns="12700" rIns="0" bIns="0" rtlCol="0">
            <a:spAutoFit/>
          </a:bodyPr>
          <a:lstStyle/>
          <a:p>
            <a:pPr marL="12700" marR="5080" algn="ctr">
              <a:lnSpc>
                <a:spcPct val="100000"/>
              </a:lnSpc>
              <a:spcBef>
                <a:spcPts val="100"/>
              </a:spcBef>
            </a:pPr>
            <a:r>
              <a:rPr lang="en-US" sz="3200" dirty="0">
                <a:solidFill>
                  <a:schemeClr val="tx1"/>
                </a:solidFill>
              </a:rPr>
              <a:t>INSTITUTIONAL ARRANGEMETS UNDER  NRHM</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Override1.xml><?xml version="1.0" encoding="utf-8"?>
<a:themeOverride xmlns:a="http://schemas.openxmlformats.org/drawingml/2006/main">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themeOverride>
</file>

<file path=ppt/theme/themeOverride2.xml><?xml version="1.0" encoding="utf-8"?>
<a:themeOverride xmlns:a="http://schemas.openxmlformats.org/drawingml/2006/main">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themeOverride>
</file>

<file path=docProps/app.xml><?xml version="1.0" encoding="utf-8"?>
<Properties xmlns="http://schemas.openxmlformats.org/officeDocument/2006/extended-properties" xmlns:vt="http://schemas.openxmlformats.org/officeDocument/2006/docPropsVTypes">
  <Template/>
  <TotalTime>661</TotalTime>
  <Words>2912</Words>
  <Application>Microsoft Office PowerPoint</Application>
  <PresentationFormat>On-screen Show (4:3)</PresentationFormat>
  <Paragraphs>513</Paragraphs>
  <Slides>57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Courier New</vt:lpstr>
      <vt:lpstr>Georgia</vt:lpstr>
      <vt:lpstr>Times New Roman</vt:lpstr>
      <vt:lpstr>Trebuchet MS</vt:lpstr>
      <vt:lpstr>Wingdings</vt:lpstr>
      <vt:lpstr>Wingdings 2</vt:lpstr>
      <vt:lpstr>Urban</vt:lpstr>
      <vt:lpstr>National Rular Health Mission</vt:lpstr>
      <vt:lpstr>THE CONTENTS</vt:lpstr>
      <vt:lpstr>NATIONAL RURAL HEALTH MISSION</vt:lpstr>
      <vt:lpstr>DEFINITION </vt:lpstr>
      <vt:lpstr>PowerPoint Presentation</vt:lpstr>
      <vt:lpstr>NRHM – ILLUSTRATIVE STRUCTURE</vt:lpstr>
      <vt:lpstr>The Institutional Structure</vt:lpstr>
      <vt:lpstr>INSTITUTIONAL ARRANGEMETS UNDER  NRHM</vt:lpstr>
      <vt:lpstr>INSTITUTIONAL ARRANGEMETS UNDER  NRHM</vt:lpstr>
      <vt:lpstr>NRHM  MAIN APPROACHES</vt:lpstr>
      <vt:lpstr>OBJECTIVES OF THE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OF ACTION - COMPONENTS</vt:lpstr>
      <vt:lpstr>COMPONENT A: ASHA</vt:lpstr>
      <vt:lpstr>PowerPoint Presentation</vt:lpstr>
      <vt:lpstr>RESPONSIBILITY OF ASHA</vt:lpstr>
      <vt:lpstr>CONTD…</vt:lpstr>
      <vt:lpstr>COMPONENT (B): STRENGTHENING SUB-  CENTRES</vt:lpstr>
      <vt:lpstr>COMPONENT (C): STRENGTHENING PRIMARY  HEALTH CENTRES</vt:lpstr>
      <vt:lpstr>COMPONENT (D): STRENGTHENING CHCS FOR  FIRST REFERRAL UNITS</vt:lpstr>
      <vt:lpstr>COMPONENT (E): DISTRICT HEALTH PLAN</vt:lpstr>
      <vt:lpstr>COMPONENT (F): CONVERGING SANITATION  AND HYGIENE UNDER NRHM</vt:lpstr>
      <vt:lpstr>COMPONENT (G): STRENGTHENING DISEASE  CONTROL PROGRAMMES</vt:lpstr>
      <vt:lpstr>COMPONENT (G): STRENGTHENING DISEASE  CONTROL PROGRAMMES</vt:lpstr>
      <vt:lpstr>COMPONENT(H) PUBLIC-PRIVATE PARTNERSHIP FOR  PUBLIC HEALTH GOALS, INCLUDING REGULATION OF  PRIVATE SECTOR</vt:lpstr>
      <vt:lpstr>COMPONENT (I): NEW HEALTH FINANCING  MECHANISMS</vt:lpstr>
      <vt:lpstr>COMPONENT (J): REORIENTING HEALTH/MEDICAL  EDUCATION TO SUPPORT RURAL HEALTH ISSUES</vt:lpstr>
      <vt:lpstr>REPRODUCTIVE CHILD HEALTH PROGRAMME</vt:lpstr>
      <vt:lpstr>STRATEGIES :</vt:lpstr>
      <vt:lpstr>JANANI SURAKSHA YOJANA</vt:lpstr>
      <vt:lpstr>JANANI SURAKSHA YOJANA AND ASHA</vt:lpstr>
      <vt:lpstr>PowerPoint Presentation</vt:lpstr>
      <vt:lpstr>NRHM OUTCOMES EXPECTED</vt:lpstr>
      <vt:lpstr>50% by 2010 and sustaining at that Level Until 2012.</vt:lpstr>
      <vt:lpstr>COMMUNITY LEVEL</vt:lpstr>
      <vt:lpstr>INNOVATIONS</vt:lpstr>
      <vt:lpstr>MOBILE MEDICAL UNIT  HOSPITAL ON WHEELS</vt:lpstr>
      <vt:lpstr>ASHA RADIO</vt:lpstr>
      <vt:lpstr>ANM MOBILE</vt:lpstr>
      <vt:lpstr>ACHIEVEMENTS OF NRHM</vt:lpstr>
      <vt:lpstr>CONT.....</vt:lpstr>
      <vt:lpstr>HEALTH FINANCING</vt:lpstr>
      <vt:lpstr>PARADIGM SHIFT DUE TO NRHM</vt:lpstr>
      <vt:lpstr>PowerPoint Presentation</vt:lpstr>
      <vt:lpstr>OUTCOME INDICATORS BY 2017</vt:lpstr>
      <vt:lpstr>REFRENCES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nileshhimani309@outlook.com</cp:lastModifiedBy>
  <cp:revision>55</cp:revision>
  <dcterms:created xsi:type="dcterms:W3CDTF">2018-11-29T05:29:39Z</dcterms:created>
  <dcterms:modified xsi:type="dcterms:W3CDTF">2020-08-14T09:02:37Z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2016-02-29T00:00:00Z</vt:filetime>
  </property>
  <property fmtid="{D5CDD505-2E9C-101B-9397-08002B2CF9AE}" pid="3" name="Creator">
    <vt:lpwstr>Microsoft® PowerPoint® 2013</vt:lpwstr>
  </property>
  <property fmtid="{D5CDD505-2E9C-101B-9397-08002B2CF9AE}" pid="4" name="LastSaved">
    <vt:filetime>2018-11-29T00:00:00Z</vt:filetime>
  </property>
</Properties>
</file>