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0663" y="2744723"/>
            <a:ext cx="7738872" cy="2679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15568" y="1531619"/>
            <a:ext cx="6790944" cy="2666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60294" y="31241"/>
            <a:ext cx="358140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740" y="2762102"/>
            <a:ext cx="5556885" cy="2799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9037" y="2209800"/>
            <a:ext cx="676592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1620" marR="5080" indent="-1519555">
              <a:lnSpc>
                <a:spcPct val="100000"/>
              </a:lnSpc>
              <a:spcBef>
                <a:spcPts val="100"/>
              </a:spcBef>
              <a:tabLst>
                <a:tab pos="2181225" algn="l"/>
                <a:tab pos="3980179" algn="l"/>
              </a:tabLst>
            </a:pPr>
            <a:r>
              <a:rPr sz="4800" spc="-114" dirty="0">
                <a:solidFill>
                  <a:srgbClr val="000000"/>
                </a:solidFill>
              </a:rPr>
              <a:t>J</a:t>
            </a:r>
            <a:r>
              <a:rPr sz="4800" dirty="0">
                <a:solidFill>
                  <a:srgbClr val="000000"/>
                </a:solidFill>
              </a:rPr>
              <a:t>AN</a:t>
            </a:r>
            <a:r>
              <a:rPr sz="4800" spc="-15" dirty="0">
                <a:solidFill>
                  <a:srgbClr val="000000"/>
                </a:solidFill>
              </a:rPr>
              <a:t>A</a:t>
            </a:r>
            <a:r>
              <a:rPr sz="4800" dirty="0">
                <a:solidFill>
                  <a:srgbClr val="000000"/>
                </a:solidFill>
              </a:rPr>
              <a:t>NI	SISHU	SURA</a:t>
            </a:r>
            <a:r>
              <a:rPr sz="4800" spc="-35" dirty="0">
                <a:solidFill>
                  <a:srgbClr val="000000"/>
                </a:solidFill>
              </a:rPr>
              <a:t>K</a:t>
            </a:r>
            <a:r>
              <a:rPr sz="4800" dirty="0">
                <a:solidFill>
                  <a:srgbClr val="000000"/>
                </a:solidFill>
              </a:rPr>
              <a:t>SHA  </a:t>
            </a:r>
            <a:r>
              <a:rPr sz="4800" spc="-60" dirty="0">
                <a:solidFill>
                  <a:srgbClr val="000000"/>
                </a:solidFill>
              </a:rPr>
              <a:t>KARYAKRAM </a:t>
            </a:r>
            <a:r>
              <a:rPr sz="4800" dirty="0">
                <a:solidFill>
                  <a:srgbClr val="000000"/>
                </a:solidFill>
              </a:rPr>
              <a:t>( </a:t>
            </a:r>
            <a:r>
              <a:rPr sz="4800" spc="-5" dirty="0">
                <a:solidFill>
                  <a:srgbClr val="000000"/>
                </a:solidFill>
              </a:rPr>
              <a:t>JSSK</a:t>
            </a:r>
            <a:r>
              <a:rPr sz="4800" spc="15" dirty="0">
                <a:solidFill>
                  <a:srgbClr val="000000"/>
                </a:solidFill>
              </a:rPr>
              <a:t> </a:t>
            </a:r>
            <a:r>
              <a:rPr sz="4800" dirty="0">
                <a:solidFill>
                  <a:srgbClr val="000000"/>
                </a:solidFill>
              </a:rPr>
              <a:t>)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5410200" y="5029200"/>
            <a:ext cx="3602608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IN" sz="2400" b="1" dirty="0"/>
              <a:t>Mr. Adithya S.</a:t>
            </a:r>
          </a:p>
          <a:p>
            <a:r>
              <a:rPr lang="en-IN" sz="2400" b="1" dirty="0" smtClean="0"/>
              <a:t>Asst Professor </a:t>
            </a:r>
            <a:endParaRPr lang="en-IN" sz="2400" b="1" dirty="0"/>
          </a:p>
          <a:p>
            <a:r>
              <a:rPr lang="en-IN" sz="2400" b="1" dirty="0"/>
              <a:t>SNC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702F38-E7FE-4D04-A99F-D87EF228FC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8381" y="213476"/>
            <a:ext cx="12954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5E128C-0848-49FC-B841-1EDE1FAF45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30682"/>
            <a:ext cx="1217379" cy="12963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</a:t>
            </a:r>
            <a:r>
              <a:rPr spc="-55" dirty="0"/>
              <a:t>n</a:t>
            </a:r>
            <a:r>
              <a:rPr dirty="0"/>
              <a:t>t</a:t>
            </a:r>
            <a:r>
              <a:rPr spc="-60" dirty="0"/>
              <a:t>r</a:t>
            </a:r>
            <a:r>
              <a:rPr dirty="0"/>
              <a:t>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658113"/>
            <a:ext cx="7868284" cy="328739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96875" indent="-372110">
              <a:lnSpc>
                <a:spcPct val="100000"/>
              </a:lnSpc>
              <a:spcBef>
                <a:spcPts val="1420"/>
              </a:spcBef>
              <a:buAutoNum type="arabicPeriod" startAt="5"/>
              <a:tabLst>
                <a:tab pos="396875" algn="l"/>
                <a:tab pos="39751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National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Rural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Health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Mission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:-</a:t>
            </a:r>
            <a:endParaRPr sz="2400">
              <a:latin typeface="Calibri"/>
              <a:cs typeface="Calibri"/>
            </a:endParaRPr>
          </a:p>
          <a:p>
            <a:pPr marL="557530" lvl="1" indent="-380365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556895" algn="l"/>
                <a:tab pos="558165" algn="l"/>
              </a:tabLst>
            </a:pPr>
            <a:r>
              <a:rPr sz="2400" spc="-5" dirty="0">
                <a:latin typeface="Calibri"/>
                <a:cs typeface="Calibri"/>
              </a:rPr>
              <a:t>Launched on 5</a:t>
            </a:r>
            <a:r>
              <a:rPr sz="2400" spc="-7" baseline="24305" dirty="0">
                <a:latin typeface="Calibri"/>
                <a:cs typeface="Calibri"/>
              </a:rPr>
              <a:t>th </a:t>
            </a:r>
            <a:r>
              <a:rPr sz="2400" dirty="0">
                <a:latin typeface="Calibri"/>
                <a:cs typeface="Calibri"/>
              </a:rPr>
              <a:t>April,</a:t>
            </a:r>
            <a:r>
              <a:rPr sz="2400" spc="-1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2005</a:t>
            </a:r>
            <a:endParaRPr sz="2400">
              <a:latin typeface="Calibri"/>
              <a:cs typeface="Calibri"/>
            </a:endParaRPr>
          </a:p>
          <a:p>
            <a:pPr marL="557530" lvl="1" indent="-38036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556895" algn="l"/>
                <a:tab pos="558165" algn="l"/>
              </a:tabLst>
            </a:pPr>
            <a:r>
              <a:rPr sz="2400" dirty="0">
                <a:latin typeface="Calibri"/>
                <a:cs typeface="Calibri"/>
              </a:rPr>
              <a:t>Main </a:t>
            </a:r>
            <a:r>
              <a:rPr sz="2400" spc="-5" dirty="0">
                <a:latin typeface="Calibri"/>
                <a:cs typeface="Calibri"/>
              </a:rPr>
              <a:t>aim </a:t>
            </a:r>
            <a:r>
              <a:rPr sz="2400" spc="-10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provide </a:t>
            </a:r>
            <a:r>
              <a:rPr sz="2400" spc="-5" dirty="0">
                <a:latin typeface="Calibri"/>
                <a:cs typeface="Calibri"/>
              </a:rPr>
              <a:t>equitable, </a:t>
            </a:r>
            <a:r>
              <a:rPr sz="2400" dirty="0">
                <a:latin typeface="Calibri"/>
                <a:cs typeface="Calibri"/>
              </a:rPr>
              <a:t>accessible and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affordable</a:t>
            </a:r>
            <a:endParaRPr sz="2400">
              <a:latin typeface="Calibri"/>
              <a:cs typeface="Calibri"/>
            </a:endParaRPr>
          </a:p>
          <a:p>
            <a:pPr marL="1778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Calibri"/>
                <a:cs typeface="Calibri"/>
              </a:rPr>
              <a:t>health </a:t>
            </a:r>
            <a:r>
              <a:rPr sz="2400" spc="-15" dirty="0">
                <a:latin typeface="Calibri"/>
                <a:cs typeface="Calibri"/>
              </a:rPr>
              <a:t>care</a:t>
            </a:r>
            <a:endParaRPr sz="2400">
              <a:latin typeface="Calibri"/>
              <a:cs typeface="Calibri"/>
            </a:endParaRPr>
          </a:p>
          <a:p>
            <a:pPr marL="177800" marR="17780" lvl="1">
              <a:lnSpc>
                <a:spcPts val="4320"/>
              </a:lnSpc>
              <a:spcBef>
                <a:spcPts val="385"/>
              </a:spcBef>
              <a:buFont typeface="Wingdings"/>
              <a:buChar char=""/>
              <a:tabLst>
                <a:tab pos="556895" algn="l"/>
                <a:tab pos="558165" algn="l"/>
                <a:tab pos="2700020" algn="l"/>
                <a:tab pos="3448685" algn="l"/>
                <a:tab pos="5125085" algn="l"/>
                <a:tab pos="7430134" algn="l"/>
              </a:tabLst>
            </a:pPr>
            <a:r>
              <a:rPr sz="2400" dirty="0">
                <a:latin typeface="Calibri"/>
                <a:cs typeface="Calibri"/>
              </a:rPr>
              <a:t>Ma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es	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	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unde</a:t>
            </a:r>
            <a:r>
              <a:rPr sz="2400" dirty="0">
                <a:latin typeface="Calibri"/>
                <a:cs typeface="Calibri"/>
              </a:rPr>
              <a:t>r	NRHM 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edu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	t</a:t>
            </a:r>
            <a:r>
              <a:rPr sz="2400" spc="-1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  </a:t>
            </a:r>
            <a:r>
              <a:rPr sz="2400" spc="-10" dirty="0">
                <a:latin typeface="Calibri"/>
                <a:cs typeface="Calibri"/>
              </a:rPr>
              <a:t>maternal </a:t>
            </a:r>
            <a:r>
              <a:rPr sz="2400" spc="-5" dirty="0">
                <a:latin typeface="Calibri"/>
                <a:cs typeface="Calibri"/>
              </a:rPr>
              <a:t>mortality </a:t>
            </a:r>
            <a:r>
              <a:rPr sz="2400" dirty="0">
                <a:latin typeface="Calibri"/>
                <a:cs typeface="Calibri"/>
              </a:rPr>
              <a:t>including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Janani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Suraksha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Yojana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3800" y="4038600"/>
            <a:ext cx="914400" cy="64643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135"/>
              </a:spcBef>
            </a:pPr>
            <a:r>
              <a:rPr sz="3600" b="1" spc="-30" dirty="0">
                <a:solidFill>
                  <a:srgbClr val="FF0000"/>
                </a:solidFill>
                <a:latin typeface="Calibri"/>
                <a:cs typeface="Calibri"/>
              </a:rPr>
              <a:t>JSY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3600" y="4876800"/>
            <a:ext cx="2438400" cy="46228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402590" indent="-31115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401955" algn="l"/>
                <a:tab pos="402590" algn="l"/>
              </a:tabLst>
            </a:pPr>
            <a:r>
              <a:rPr sz="2400" dirty="0">
                <a:latin typeface="Calibri"/>
                <a:cs typeface="Calibri"/>
              </a:rPr>
              <a:t>12 April,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2005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3600" y="5486400"/>
            <a:ext cx="4572000" cy="46228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402590" indent="-31115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401955" algn="l"/>
                <a:tab pos="402590" algn="l"/>
              </a:tabLst>
            </a:pPr>
            <a:r>
              <a:rPr sz="2400" spc="-10" dirty="0">
                <a:latin typeface="Calibri"/>
                <a:cs typeface="Calibri"/>
              </a:rPr>
              <a:t>Centrally sponsored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scheme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3600" y="6096000"/>
            <a:ext cx="6172200" cy="46228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402590" indent="-31115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401955" algn="l"/>
                <a:tab pos="402590" algn="l"/>
              </a:tabLst>
            </a:pPr>
            <a:r>
              <a:rPr sz="2400" spc="-5" dirty="0">
                <a:latin typeface="Calibri"/>
                <a:cs typeface="Calibri"/>
              </a:rPr>
              <a:t>Cash </a:t>
            </a:r>
            <a:r>
              <a:rPr sz="2400" spc="-10" dirty="0">
                <a:latin typeface="Calibri"/>
                <a:cs typeface="Calibri"/>
              </a:rPr>
              <a:t>assistance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institutional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care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</a:t>
            </a:r>
            <a:r>
              <a:rPr spc="-55" dirty="0"/>
              <a:t>n</a:t>
            </a:r>
            <a:r>
              <a:rPr dirty="0"/>
              <a:t>t</a:t>
            </a:r>
            <a:r>
              <a:rPr spc="-60" dirty="0"/>
              <a:t>r</a:t>
            </a:r>
            <a:r>
              <a:rPr dirty="0"/>
              <a:t>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0" y="1143000"/>
            <a:ext cx="2743200" cy="52324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253365">
              <a:lnSpc>
                <a:spcPct val="100000"/>
              </a:lnSpc>
              <a:spcBef>
                <a:spcPts val="175"/>
              </a:spcBef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Concerns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JSY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84471" y="1829561"/>
            <a:ext cx="120650" cy="381000"/>
          </a:xfrm>
          <a:custGeom>
            <a:avLst/>
            <a:gdLst/>
            <a:ahLst/>
            <a:cxnLst/>
            <a:rect l="l" t="t" r="r" b="b"/>
            <a:pathLst>
              <a:path w="120650" h="381000">
                <a:moveTo>
                  <a:pt x="14477" y="262636"/>
                </a:moveTo>
                <a:lnTo>
                  <a:pt x="8254" y="266191"/>
                </a:lnTo>
                <a:lnTo>
                  <a:pt x="2158" y="269748"/>
                </a:lnTo>
                <a:lnTo>
                  <a:pt x="0" y="277749"/>
                </a:lnTo>
                <a:lnTo>
                  <a:pt x="3555" y="283972"/>
                </a:lnTo>
                <a:lnTo>
                  <a:pt x="59689" y="381000"/>
                </a:lnTo>
                <a:lnTo>
                  <a:pt x="74792" y="355346"/>
                </a:lnTo>
                <a:lnTo>
                  <a:pt x="46862" y="355346"/>
                </a:lnTo>
                <a:lnTo>
                  <a:pt x="47068" y="307440"/>
                </a:lnTo>
                <a:lnTo>
                  <a:pt x="26035" y="271017"/>
                </a:lnTo>
                <a:lnTo>
                  <a:pt x="22478" y="264795"/>
                </a:lnTo>
                <a:lnTo>
                  <a:pt x="14477" y="262636"/>
                </a:lnTo>
                <a:close/>
              </a:path>
              <a:path w="120650" h="381000">
                <a:moveTo>
                  <a:pt x="47068" y="307440"/>
                </a:moveTo>
                <a:lnTo>
                  <a:pt x="46862" y="355346"/>
                </a:lnTo>
                <a:lnTo>
                  <a:pt x="72770" y="355346"/>
                </a:lnTo>
                <a:lnTo>
                  <a:pt x="72798" y="348868"/>
                </a:lnTo>
                <a:lnTo>
                  <a:pt x="48640" y="348741"/>
                </a:lnTo>
                <a:lnTo>
                  <a:pt x="59901" y="329662"/>
                </a:lnTo>
                <a:lnTo>
                  <a:pt x="47068" y="307440"/>
                </a:lnTo>
                <a:close/>
              </a:path>
              <a:path w="120650" h="381000">
                <a:moveTo>
                  <a:pt x="105917" y="263016"/>
                </a:moveTo>
                <a:lnTo>
                  <a:pt x="97916" y="265049"/>
                </a:lnTo>
                <a:lnTo>
                  <a:pt x="94361" y="271272"/>
                </a:lnTo>
                <a:lnTo>
                  <a:pt x="72976" y="307507"/>
                </a:lnTo>
                <a:lnTo>
                  <a:pt x="72770" y="355346"/>
                </a:lnTo>
                <a:lnTo>
                  <a:pt x="74792" y="355346"/>
                </a:lnTo>
                <a:lnTo>
                  <a:pt x="116586" y="284352"/>
                </a:lnTo>
                <a:lnTo>
                  <a:pt x="120268" y="278257"/>
                </a:lnTo>
                <a:lnTo>
                  <a:pt x="118237" y="270255"/>
                </a:lnTo>
                <a:lnTo>
                  <a:pt x="112013" y="266700"/>
                </a:lnTo>
                <a:lnTo>
                  <a:pt x="105917" y="263016"/>
                </a:lnTo>
                <a:close/>
              </a:path>
              <a:path w="120650" h="381000">
                <a:moveTo>
                  <a:pt x="59901" y="329662"/>
                </a:moveTo>
                <a:lnTo>
                  <a:pt x="48640" y="348741"/>
                </a:lnTo>
                <a:lnTo>
                  <a:pt x="70992" y="348868"/>
                </a:lnTo>
                <a:lnTo>
                  <a:pt x="59901" y="329662"/>
                </a:lnTo>
                <a:close/>
              </a:path>
              <a:path w="120650" h="381000">
                <a:moveTo>
                  <a:pt x="72976" y="307507"/>
                </a:moveTo>
                <a:lnTo>
                  <a:pt x="59901" y="329662"/>
                </a:lnTo>
                <a:lnTo>
                  <a:pt x="70992" y="348868"/>
                </a:lnTo>
                <a:lnTo>
                  <a:pt x="72798" y="348868"/>
                </a:lnTo>
                <a:lnTo>
                  <a:pt x="72976" y="307507"/>
                </a:lnTo>
                <a:close/>
              </a:path>
              <a:path w="120650" h="381000">
                <a:moveTo>
                  <a:pt x="74294" y="0"/>
                </a:moveTo>
                <a:lnTo>
                  <a:pt x="48387" y="0"/>
                </a:lnTo>
                <a:lnTo>
                  <a:pt x="47230" y="269748"/>
                </a:lnTo>
                <a:lnTo>
                  <a:pt x="47107" y="307507"/>
                </a:lnTo>
                <a:lnTo>
                  <a:pt x="59901" y="329662"/>
                </a:lnTo>
                <a:lnTo>
                  <a:pt x="72976" y="307507"/>
                </a:lnTo>
                <a:lnTo>
                  <a:pt x="74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38400" y="2209800"/>
            <a:ext cx="4267200" cy="46228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204"/>
              </a:spcBef>
            </a:pPr>
            <a:r>
              <a:rPr sz="2400" spc="-5" dirty="0">
                <a:latin typeface="Calibri"/>
                <a:cs typeface="Calibri"/>
              </a:rPr>
              <a:t>High out of </a:t>
            </a:r>
            <a:r>
              <a:rPr sz="2400" spc="-15" dirty="0">
                <a:latin typeface="Calibri"/>
                <a:cs typeface="Calibri"/>
              </a:rPr>
              <a:t>pocket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expenses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9828" y="2833242"/>
            <a:ext cx="32404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55904" algn="l"/>
                <a:tab pos="256540" algn="l"/>
              </a:tabLst>
            </a:pPr>
            <a:r>
              <a:rPr sz="2400" spc="-5" dirty="0">
                <a:latin typeface="Calibri"/>
                <a:cs typeface="Calibri"/>
              </a:rPr>
              <a:t>OPD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fees</a:t>
            </a:r>
            <a:endParaRPr sz="2400">
              <a:latin typeface="Calibri"/>
              <a:cs typeface="Calibri"/>
            </a:endParaRPr>
          </a:p>
          <a:p>
            <a:pPr marL="256540" indent="-243840">
              <a:lnSpc>
                <a:spcPct val="100000"/>
              </a:lnSpc>
              <a:buFont typeface="Arial"/>
              <a:buChar char="•"/>
              <a:tabLst>
                <a:tab pos="255904" algn="l"/>
                <a:tab pos="256540" algn="l"/>
              </a:tabLst>
            </a:pPr>
            <a:r>
              <a:rPr sz="2400" spc="-10" dirty="0">
                <a:latin typeface="Calibri"/>
                <a:cs typeface="Calibri"/>
              </a:rPr>
              <a:t>Diagnostic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tests</a:t>
            </a:r>
            <a:endParaRPr sz="2400">
              <a:latin typeface="Calibri"/>
              <a:cs typeface="Calibri"/>
            </a:endParaRPr>
          </a:p>
          <a:p>
            <a:pPr marL="256540" indent="-243840">
              <a:lnSpc>
                <a:spcPct val="100000"/>
              </a:lnSpc>
              <a:buFont typeface="Arial"/>
              <a:buChar char="•"/>
              <a:tabLst>
                <a:tab pos="255904" algn="l"/>
                <a:tab pos="256540" algn="l"/>
              </a:tabLst>
            </a:pPr>
            <a:r>
              <a:rPr sz="2400" dirty="0">
                <a:latin typeface="Calibri"/>
                <a:cs typeface="Calibri"/>
              </a:rPr>
              <a:t>Admission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fees</a:t>
            </a:r>
            <a:endParaRPr sz="2400">
              <a:latin typeface="Calibri"/>
              <a:cs typeface="Calibri"/>
            </a:endParaRPr>
          </a:p>
          <a:p>
            <a:pPr marL="256540" indent="-243840">
              <a:lnSpc>
                <a:spcPct val="100000"/>
              </a:lnSpc>
              <a:buFont typeface="Arial"/>
              <a:buChar char="•"/>
              <a:tabLst>
                <a:tab pos="255904" algn="l"/>
                <a:tab pos="256540" algn="l"/>
              </a:tabLst>
            </a:pPr>
            <a:r>
              <a:rPr sz="2400" spc="-5" dirty="0">
                <a:latin typeface="Calibri"/>
                <a:cs typeface="Calibri"/>
              </a:rPr>
              <a:t>Drugs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Consumables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8400" y="4572000"/>
            <a:ext cx="4267200" cy="46228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210"/>
              </a:spcBef>
            </a:pPr>
            <a:r>
              <a:rPr sz="2400" spc="-5" dirty="0">
                <a:latin typeface="Calibri"/>
                <a:cs typeface="Calibri"/>
              </a:rPr>
              <a:t>Spending </a:t>
            </a:r>
            <a:r>
              <a:rPr sz="2400" spc="-10" dirty="0">
                <a:latin typeface="Calibri"/>
                <a:cs typeface="Calibri"/>
              </a:rPr>
              <a:t>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Transport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38400" y="5562600"/>
            <a:ext cx="4267200" cy="46228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210"/>
              </a:spcBef>
            </a:pPr>
            <a:r>
              <a:rPr sz="2400" spc="-5" dirty="0">
                <a:latin typeface="Calibri"/>
                <a:cs typeface="Calibri"/>
              </a:rPr>
              <a:t>Spending </a:t>
            </a:r>
            <a:r>
              <a:rPr sz="2400" spc="-10" dirty="0">
                <a:latin typeface="Calibri"/>
                <a:cs typeface="Calibri"/>
              </a:rPr>
              <a:t>on Diet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</a:t>
            </a:r>
            <a:r>
              <a:rPr spc="-55" dirty="0"/>
              <a:t>n</a:t>
            </a:r>
            <a:r>
              <a:rPr dirty="0"/>
              <a:t>t</a:t>
            </a:r>
            <a:r>
              <a:rPr spc="-60" dirty="0"/>
              <a:t>r</a:t>
            </a:r>
            <a:r>
              <a:rPr dirty="0"/>
              <a:t>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001013"/>
            <a:ext cx="8301355" cy="5048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95"/>
              </a:spcBef>
              <a:tabLst>
                <a:tab pos="1417955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Janani	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Shishu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Suraksha Karyakram(JSSK)</a:t>
            </a:r>
            <a:r>
              <a:rPr sz="2800" b="1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:-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Calibri"/>
              <a:cs typeface="Calibri"/>
            </a:endParaRPr>
          </a:p>
          <a:p>
            <a:pPr marL="459105" indent="-447040" algn="just">
              <a:lnSpc>
                <a:spcPct val="100000"/>
              </a:lnSpc>
              <a:buFont typeface="Wingdings"/>
              <a:buChar char=""/>
              <a:tabLst>
                <a:tab pos="459740" algn="l"/>
              </a:tabLst>
            </a:pPr>
            <a:r>
              <a:rPr sz="2400" spc="-5" dirty="0">
                <a:latin typeface="Calibri"/>
                <a:cs typeface="Calibri"/>
              </a:rPr>
              <a:t>Launched on </a:t>
            </a:r>
            <a:r>
              <a:rPr sz="2400" b="1" spc="-5" dirty="0">
                <a:latin typeface="Calibri"/>
                <a:cs typeface="Calibri"/>
              </a:rPr>
              <a:t>June 1,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2011.</a:t>
            </a:r>
            <a:endParaRPr sz="2400">
              <a:latin typeface="Calibri"/>
              <a:cs typeface="Calibri"/>
            </a:endParaRPr>
          </a:p>
          <a:p>
            <a:pPr marL="459105" indent="-447040" algn="just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From </a:t>
            </a:r>
            <a:r>
              <a:rPr sz="2400" b="1" spc="-15" dirty="0">
                <a:latin typeface="Calibri"/>
                <a:cs typeface="Calibri"/>
              </a:rPr>
              <a:t>Mewat,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Haryana.</a:t>
            </a:r>
            <a:endParaRPr sz="2400">
              <a:latin typeface="Calibri"/>
              <a:cs typeface="Calibri"/>
            </a:endParaRPr>
          </a:p>
          <a:p>
            <a:pPr marL="12700" marR="5715" algn="just">
              <a:lnSpc>
                <a:spcPct val="150000"/>
              </a:lnSpc>
              <a:buFont typeface="Wingdings"/>
              <a:buChar char=""/>
              <a:tabLst>
                <a:tab pos="461009" algn="l"/>
              </a:tabLst>
            </a:pPr>
            <a:r>
              <a:rPr sz="2400" spc="-25" dirty="0">
                <a:latin typeface="Calibri"/>
                <a:cs typeface="Calibri"/>
              </a:rPr>
              <a:t>Invokes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new </a:t>
            </a:r>
            <a:r>
              <a:rPr sz="2400" spc="-10" dirty="0">
                <a:latin typeface="Calibri"/>
                <a:cs typeface="Calibri"/>
              </a:rPr>
              <a:t>approach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healthcare, </a:t>
            </a:r>
            <a:r>
              <a:rPr sz="2400" spc="-5" dirty="0">
                <a:latin typeface="Calibri"/>
                <a:cs typeface="Calibri"/>
              </a:rPr>
              <a:t>placing 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first  </a:t>
            </a:r>
            <a:r>
              <a:rPr sz="2400" dirty="0">
                <a:latin typeface="Calibri"/>
                <a:cs typeface="Calibri"/>
              </a:rPr>
              <a:t>time, </a:t>
            </a:r>
            <a:r>
              <a:rPr sz="2400" spc="-10" dirty="0">
                <a:latin typeface="Calibri"/>
                <a:cs typeface="Calibri"/>
              </a:rPr>
              <a:t>utmost </a:t>
            </a:r>
            <a:r>
              <a:rPr sz="2400" spc="-5" dirty="0">
                <a:latin typeface="Calibri"/>
                <a:cs typeface="Calibri"/>
              </a:rPr>
              <a:t>emphasis on </a:t>
            </a:r>
            <a:r>
              <a:rPr sz="2400" b="1" spc="-5" dirty="0">
                <a:latin typeface="Calibri"/>
                <a:cs typeface="Calibri"/>
              </a:rPr>
              <a:t>entitlements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b="1" spc="-10" dirty="0">
                <a:latin typeface="Calibri"/>
                <a:cs typeface="Calibri"/>
              </a:rPr>
              <a:t>elimination </a:t>
            </a:r>
            <a:r>
              <a:rPr sz="2400" b="1" spc="-5" dirty="0">
                <a:latin typeface="Calibri"/>
                <a:cs typeface="Calibri"/>
              </a:rPr>
              <a:t>of out-  </a:t>
            </a:r>
            <a:r>
              <a:rPr sz="2400" b="1" spc="-10" dirty="0">
                <a:latin typeface="Calibri"/>
                <a:cs typeface="Calibri"/>
              </a:rPr>
              <a:t>of-pocket expenses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both </a:t>
            </a:r>
            <a:r>
              <a:rPr sz="2400" b="1" spc="-10" dirty="0">
                <a:latin typeface="Calibri"/>
                <a:cs typeface="Calibri"/>
              </a:rPr>
              <a:t>pregnant </a:t>
            </a:r>
            <a:r>
              <a:rPr sz="2400" b="1" spc="-5" dirty="0">
                <a:latin typeface="Calibri"/>
                <a:cs typeface="Calibri"/>
              </a:rPr>
              <a:t>women </a:t>
            </a:r>
            <a:r>
              <a:rPr sz="2400" b="1" dirty="0">
                <a:latin typeface="Calibri"/>
                <a:cs typeface="Calibri"/>
              </a:rPr>
              <a:t>and sick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neonates.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buFont typeface="Wingdings"/>
              <a:buChar char=""/>
              <a:tabLst>
                <a:tab pos="461009" algn="l"/>
              </a:tabLst>
            </a:pPr>
            <a:r>
              <a:rPr sz="2400" spc="-5" dirty="0">
                <a:latin typeface="Calibri"/>
                <a:cs typeface="Calibri"/>
              </a:rPr>
              <a:t>Entitles all </a:t>
            </a:r>
            <a:r>
              <a:rPr sz="2400" spc="-10" dirty="0">
                <a:latin typeface="Calibri"/>
                <a:cs typeface="Calibri"/>
              </a:rPr>
              <a:t>pregnant women </a:t>
            </a:r>
            <a:r>
              <a:rPr sz="2400" spc="-5" dirty="0">
                <a:latin typeface="Calibri"/>
                <a:cs typeface="Calibri"/>
              </a:rPr>
              <a:t>delivering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public health  institutions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absolutely </a:t>
            </a:r>
            <a:r>
              <a:rPr sz="2400" b="1" spc="-10" dirty="0">
                <a:latin typeface="Calibri"/>
                <a:cs typeface="Calibri"/>
              </a:rPr>
              <a:t>free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10" dirty="0">
                <a:latin typeface="Calibri"/>
                <a:cs typeface="Calibri"/>
              </a:rPr>
              <a:t>no-expense </a:t>
            </a:r>
            <a:r>
              <a:rPr sz="2400" b="1" spc="-20" dirty="0">
                <a:latin typeface="Calibri"/>
                <a:cs typeface="Calibri"/>
              </a:rPr>
              <a:t>delivery, </a:t>
            </a:r>
            <a:r>
              <a:rPr sz="2400" b="1" spc="-5" dirty="0">
                <a:latin typeface="Calibri"/>
                <a:cs typeface="Calibri"/>
              </a:rPr>
              <a:t>including  caesarian</a:t>
            </a:r>
            <a:r>
              <a:rPr sz="2400" b="1" spc="-20" dirty="0">
                <a:latin typeface="Calibri"/>
                <a:cs typeface="Calibri"/>
              </a:rPr>
              <a:t> delivery.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</a:t>
            </a:r>
            <a:r>
              <a:rPr spc="-55" dirty="0"/>
              <a:t>n</a:t>
            </a:r>
            <a:r>
              <a:rPr dirty="0"/>
              <a:t>t</a:t>
            </a:r>
            <a:r>
              <a:rPr spc="-60" dirty="0"/>
              <a:t>r</a:t>
            </a:r>
            <a:r>
              <a:rPr dirty="0"/>
              <a:t>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750253"/>
            <a:ext cx="8151495" cy="53905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869"/>
              </a:spcBef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JSSK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:-</a:t>
            </a:r>
            <a:endParaRPr sz="2800">
              <a:latin typeface="Calibri"/>
              <a:cs typeface="Calibri"/>
            </a:endParaRPr>
          </a:p>
          <a:p>
            <a:pPr marL="461009" indent="-448945" algn="just">
              <a:lnSpc>
                <a:spcPct val="100000"/>
              </a:lnSpc>
              <a:spcBef>
                <a:spcPts val="665"/>
              </a:spcBef>
              <a:buFont typeface="Wingdings"/>
              <a:buChar char=""/>
              <a:tabLst>
                <a:tab pos="461645" algn="l"/>
              </a:tabLst>
            </a:pPr>
            <a:r>
              <a:rPr sz="2400" spc="-10" dirty="0">
                <a:latin typeface="Calibri"/>
                <a:cs typeface="Calibri"/>
              </a:rPr>
              <a:t>Entitlements would </a:t>
            </a:r>
            <a:r>
              <a:rPr sz="2400" spc="-5" dirty="0">
                <a:latin typeface="Calibri"/>
                <a:cs typeface="Calibri"/>
              </a:rPr>
              <a:t>include </a:t>
            </a:r>
            <a:r>
              <a:rPr sz="2400" b="1" spc="-10" dirty="0">
                <a:latin typeface="Calibri"/>
                <a:cs typeface="Calibri"/>
              </a:rPr>
              <a:t>free </a:t>
            </a:r>
            <a:r>
              <a:rPr sz="2400" b="1" dirty="0">
                <a:latin typeface="Calibri"/>
                <a:cs typeface="Calibri"/>
              </a:rPr>
              <a:t>drugs and </a:t>
            </a:r>
            <a:r>
              <a:rPr sz="2400" b="1" spc="-5" dirty="0">
                <a:latin typeface="Calibri"/>
                <a:cs typeface="Calibri"/>
              </a:rPr>
              <a:t>consumables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26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free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latin typeface="Calibri"/>
                <a:cs typeface="Calibri"/>
              </a:rPr>
              <a:t>diagnostics</a:t>
            </a:r>
            <a:r>
              <a:rPr sz="2400" spc="-5" dirty="0">
                <a:latin typeface="Calibri"/>
                <a:cs typeface="Calibri"/>
              </a:rPr>
              <a:t>,  </a:t>
            </a:r>
            <a:r>
              <a:rPr sz="2400" b="1" spc="-10" dirty="0">
                <a:latin typeface="Calibri"/>
                <a:cs typeface="Calibri"/>
              </a:rPr>
              <a:t>free  </a:t>
            </a:r>
            <a:r>
              <a:rPr sz="2400" b="1" spc="-5" dirty="0">
                <a:latin typeface="Calibri"/>
                <a:cs typeface="Calibri"/>
              </a:rPr>
              <a:t>blood</a:t>
            </a:r>
            <a:r>
              <a:rPr sz="2400" spc="-5" dirty="0">
                <a:latin typeface="Calibri"/>
                <a:cs typeface="Calibri"/>
              </a:rPr>
              <a:t>,  </a:t>
            </a:r>
            <a:r>
              <a:rPr sz="2400" b="1" spc="-10" dirty="0">
                <a:latin typeface="Calibri"/>
                <a:cs typeface="Calibri"/>
              </a:rPr>
              <a:t>free  </a:t>
            </a:r>
            <a:r>
              <a:rPr sz="2400" b="1" spc="-5" dirty="0">
                <a:latin typeface="Calibri"/>
                <a:cs typeface="Calibri"/>
              </a:rPr>
              <a:t>diet  </a:t>
            </a:r>
            <a:r>
              <a:rPr sz="2400" spc="-15" dirty="0">
                <a:latin typeface="Calibri"/>
                <a:cs typeface="Calibri"/>
              </a:rPr>
              <a:t>for  </a:t>
            </a:r>
            <a:r>
              <a:rPr sz="2400" spc="-5" dirty="0">
                <a:latin typeface="Calibri"/>
                <a:cs typeface="Calibri"/>
              </a:rPr>
              <a:t>the  </a:t>
            </a:r>
            <a:r>
              <a:rPr sz="2400" spc="-15" dirty="0">
                <a:latin typeface="Calibri"/>
                <a:cs typeface="Calibri"/>
              </a:rPr>
              <a:t>duration 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woman’s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</a:pPr>
            <a:r>
              <a:rPr sz="2400" spc="-30" dirty="0">
                <a:latin typeface="Calibri"/>
                <a:cs typeface="Calibri"/>
              </a:rPr>
              <a:t>stay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30" dirty="0">
                <a:latin typeface="Calibri"/>
                <a:cs typeface="Calibri"/>
              </a:rPr>
              <a:t>facility, </a:t>
            </a:r>
            <a:r>
              <a:rPr sz="2400" spc="-10" dirty="0">
                <a:latin typeface="Calibri"/>
                <a:cs typeface="Calibri"/>
              </a:rPr>
              <a:t>expected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b="1" spc="-10" dirty="0">
                <a:latin typeface="Calibri"/>
                <a:cs typeface="Calibri"/>
              </a:rPr>
              <a:t>three </a:t>
            </a:r>
            <a:r>
              <a:rPr sz="2400" b="1" spc="-15" dirty="0">
                <a:latin typeface="Calibri"/>
                <a:cs typeface="Calibri"/>
              </a:rPr>
              <a:t>days </a:t>
            </a:r>
            <a:r>
              <a:rPr sz="2400" b="1" spc="-5" dirty="0">
                <a:latin typeface="Calibri"/>
                <a:cs typeface="Calibri"/>
              </a:rPr>
              <a:t>in case </a:t>
            </a:r>
            <a:r>
              <a:rPr sz="2400" b="1" dirty="0">
                <a:latin typeface="Calibri"/>
                <a:cs typeface="Calibri"/>
              </a:rPr>
              <a:t>of normal  </a:t>
            </a:r>
            <a:r>
              <a:rPr sz="2400" b="1" spc="-5" dirty="0">
                <a:latin typeface="Calibri"/>
                <a:cs typeface="Calibri"/>
              </a:rPr>
              <a:t>delivery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b="1" spc="-10" dirty="0">
                <a:latin typeface="Calibri"/>
                <a:cs typeface="Calibri"/>
              </a:rPr>
              <a:t>seven </a:t>
            </a:r>
            <a:r>
              <a:rPr sz="2400" b="1" spc="-15" dirty="0">
                <a:latin typeface="Calibri"/>
                <a:cs typeface="Calibri"/>
              </a:rPr>
              <a:t>days </a:t>
            </a:r>
            <a:r>
              <a:rPr sz="2400" b="1" spc="-5" dirty="0">
                <a:latin typeface="Calibri"/>
                <a:cs typeface="Calibri"/>
              </a:rPr>
              <a:t>in case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caesarian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section.</a:t>
            </a:r>
            <a:endParaRPr sz="2400">
              <a:latin typeface="Calibri"/>
              <a:cs typeface="Calibri"/>
            </a:endParaRPr>
          </a:p>
          <a:p>
            <a:pPr marL="12700" marR="7620" algn="just">
              <a:lnSpc>
                <a:spcPct val="150000"/>
              </a:lnSpc>
              <a:spcBef>
                <a:spcPts val="5"/>
              </a:spcBef>
              <a:buFont typeface="Wingdings"/>
              <a:buChar char=""/>
              <a:tabLst>
                <a:tab pos="461645" algn="l"/>
              </a:tabLst>
            </a:pPr>
            <a:r>
              <a:rPr sz="2400" b="1" spc="-10" dirty="0">
                <a:latin typeface="Calibri"/>
                <a:cs typeface="Calibri"/>
              </a:rPr>
              <a:t>Free transport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5" dirty="0">
                <a:latin typeface="Calibri"/>
                <a:cs typeface="Calibri"/>
              </a:rPr>
              <a:t>home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facility, </a:t>
            </a:r>
            <a:r>
              <a:rPr sz="2400" spc="-10" dirty="0">
                <a:latin typeface="Calibri"/>
                <a:cs typeface="Calibri"/>
              </a:rPr>
              <a:t>between facilities </a:t>
            </a:r>
            <a:r>
              <a:rPr sz="2400" dirty="0">
                <a:latin typeface="Calibri"/>
                <a:cs typeface="Calibri"/>
              </a:rPr>
              <a:t>in  </a:t>
            </a:r>
            <a:r>
              <a:rPr sz="2400" spc="-5" dirty="0">
                <a:latin typeface="Calibri"/>
                <a:cs typeface="Calibri"/>
              </a:rPr>
              <a:t>case of </a:t>
            </a:r>
            <a:r>
              <a:rPr sz="2400" spc="-20" dirty="0">
                <a:latin typeface="Calibri"/>
                <a:cs typeface="Calibri"/>
              </a:rPr>
              <a:t>referral, </a:t>
            </a:r>
            <a:r>
              <a:rPr sz="2400" dirty="0">
                <a:latin typeface="Calibri"/>
                <a:cs typeface="Calibri"/>
              </a:rPr>
              <a:t>and also </a:t>
            </a:r>
            <a:r>
              <a:rPr sz="2400" spc="-10" dirty="0">
                <a:latin typeface="Calibri"/>
                <a:cs typeface="Calibri"/>
              </a:rPr>
              <a:t>drop-back </a:t>
            </a:r>
            <a:r>
              <a:rPr sz="2400" spc="-5" dirty="0">
                <a:latin typeface="Calibri"/>
                <a:cs typeface="Calibri"/>
              </a:rPr>
              <a:t>home </a:t>
            </a:r>
            <a:r>
              <a:rPr sz="2400" spc="-10" dirty="0">
                <a:latin typeface="Calibri"/>
                <a:cs typeface="Calibri"/>
              </a:rPr>
              <a:t>after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delivery.</a:t>
            </a:r>
            <a:endParaRPr sz="2400">
              <a:latin typeface="Calibri"/>
              <a:cs typeface="Calibri"/>
            </a:endParaRPr>
          </a:p>
          <a:p>
            <a:pPr marL="12700" marR="8890" algn="just">
              <a:lnSpc>
                <a:spcPct val="150000"/>
              </a:lnSpc>
              <a:buFont typeface="Wingdings"/>
              <a:buChar char=""/>
              <a:tabLst>
                <a:tab pos="530225" algn="l"/>
              </a:tabLst>
            </a:pPr>
            <a:r>
              <a:rPr sz="2400" spc="-5" dirty="0">
                <a:latin typeface="Calibri"/>
                <a:cs typeface="Calibri"/>
              </a:rPr>
              <a:t>This </a:t>
            </a:r>
            <a:r>
              <a:rPr sz="2400" spc="-10" dirty="0">
                <a:latin typeface="Calibri"/>
                <a:cs typeface="Calibri"/>
              </a:rPr>
              <a:t>initiative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estimated to </a:t>
            </a:r>
            <a:r>
              <a:rPr sz="2400" b="1" spc="-10" dirty="0">
                <a:latin typeface="Calibri"/>
                <a:cs typeface="Calibri"/>
              </a:rPr>
              <a:t>benefit </a:t>
            </a:r>
            <a:r>
              <a:rPr sz="2400" b="1" spc="-15" dirty="0">
                <a:latin typeface="Calibri"/>
                <a:cs typeface="Calibri"/>
              </a:rPr>
              <a:t>more </a:t>
            </a:r>
            <a:r>
              <a:rPr sz="2400" b="1" spc="-5" dirty="0">
                <a:latin typeface="Calibri"/>
                <a:cs typeface="Calibri"/>
              </a:rPr>
              <a:t>than </a:t>
            </a:r>
            <a:r>
              <a:rPr sz="2400" b="1" dirty="0">
                <a:latin typeface="Calibri"/>
                <a:cs typeface="Calibri"/>
              </a:rPr>
              <a:t>1 </a:t>
            </a:r>
            <a:r>
              <a:rPr sz="2400" b="1" spc="-15" dirty="0">
                <a:latin typeface="Calibri"/>
                <a:cs typeface="Calibri"/>
              </a:rPr>
              <a:t>crore  </a:t>
            </a:r>
            <a:r>
              <a:rPr sz="2400" b="1" spc="-10" dirty="0">
                <a:latin typeface="Calibri"/>
                <a:cs typeface="Calibri"/>
              </a:rPr>
              <a:t>pregnant </a:t>
            </a:r>
            <a:r>
              <a:rPr sz="2400" b="1" spc="-5" dirty="0">
                <a:latin typeface="Calibri"/>
                <a:cs typeface="Calibri"/>
              </a:rPr>
              <a:t>women and newborns </a:t>
            </a:r>
            <a:r>
              <a:rPr sz="2400" dirty="0">
                <a:latin typeface="Calibri"/>
                <a:cs typeface="Calibri"/>
              </a:rPr>
              <a:t>who access </a:t>
            </a:r>
            <a:r>
              <a:rPr sz="2400" spc="-10" dirty="0">
                <a:latin typeface="Calibri"/>
                <a:cs typeface="Calibri"/>
              </a:rPr>
              <a:t>government  </a:t>
            </a:r>
            <a:r>
              <a:rPr sz="2400" spc="-5" dirty="0">
                <a:latin typeface="Calibri"/>
                <a:cs typeface="Calibri"/>
              </a:rPr>
              <a:t>health institutions every year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both urban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rural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area.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</a:t>
            </a:r>
            <a:r>
              <a:rPr spc="-55" dirty="0"/>
              <a:t>n</a:t>
            </a:r>
            <a:r>
              <a:rPr dirty="0"/>
              <a:t>t</a:t>
            </a:r>
            <a:r>
              <a:rPr spc="-60" dirty="0"/>
              <a:t>r</a:t>
            </a:r>
            <a:r>
              <a:rPr dirty="0"/>
              <a:t>oduction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5715000" y="1295398"/>
            <a:ext cx="3429000" cy="5562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94886" y="1663953"/>
            <a:ext cx="1536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9435" algn="l"/>
                <a:tab pos="1053465" algn="l"/>
              </a:tabLst>
            </a:pP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	</a:t>
            </a:r>
            <a:r>
              <a:rPr sz="2400" b="1" dirty="0">
                <a:latin typeface="Calibri"/>
                <a:cs typeface="Calibri"/>
              </a:rPr>
              <a:t>all	sick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001013"/>
            <a:ext cx="3091180" cy="1603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JSSK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:-</a:t>
            </a:r>
            <a:endParaRPr sz="2800">
              <a:latin typeface="Calibri"/>
              <a:cs typeface="Calibri"/>
            </a:endParaRPr>
          </a:p>
          <a:p>
            <a:pPr marL="461009" indent="-448945">
              <a:lnSpc>
                <a:spcPct val="100000"/>
              </a:lnSpc>
              <a:spcBef>
                <a:spcPts val="1865"/>
              </a:spcBef>
              <a:buFont typeface="Wingdings"/>
              <a:buChar char=""/>
              <a:tabLst>
                <a:tab pos="460375" algn="l"/>
                <a:tab pos="461645" algn="l"/>
                <a:tab pos="1499870" algn="l"/>
              </a:tabLst>
            </a:pPr>
            <a:r>
              <a:rPr sz="2400" spc="-5" dirty="0">
                <a:latin typeface="Calibri"/>
                <a:cs typeface="Calibri"/>
              </a:rPr>
              <a:t>Similar	</a:t>
            </a:r>
            <a:r>
              <a:rPr sz="2400" spc="-10" dirty="0">
                <a:latin typeface="Calibri"/>
                <a:cs typeface="Calibri"/>
              </a:rPr>
              <a:t>entitlements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latin typeface="Calibri"/>
                <a:cs typeface="Calibri"/>
              </a:rPr>
              <a:t>newborns </a:t>
            </a:r>
            <a:r>
              <a:rPr sz="2400" spc="-10" dirty="0">
                <a:latin typeface="Calibri"/>
                <a:cs typeface="Calibri"/>
              </a:rPr>
              <a:t>(upto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year).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859148"/>
            <a:ext cx="4312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4135" algn="l"/>
                <a:tab pos="1976755" algn="l"/>
                <a:tab pos="3296920" algn="l"/>
                <a:tab pos="3756025" algn="l"/>
              </a:tabLst>
            </a:pP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	the	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acilitie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,	in	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579222"/>
            <a:ext cx="4796790" cy="167132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459105" indent="-447040">
              <a:lnSpc>
                <a:spcPct val="100000"/>
              </a:lnSpc>
              <a:spcBef>
                <a:spcPts val="1535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b="1" spc="-10" dirty="0">
                <a:latin typeface="Calibri"/>
                <a:cs typeface="Calibri"/>
              </a:rPr>
              <a:t>Free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treatment</a:t>
            </a:r>
            <a:endParaRPr sz="2400">
              <a:latin typeface="Calibri"/>
              <a:cs typeface="Calibri"/>
            </a:endParaRPr>
          </a:p>
          <a:p>
            <a:pPr marL="461009" indent="-44894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60375" algn="l"/>
                <a:tab pos="461645" algn="l"/>
                <a:tab pos="2467610" algn="l"/>
                <a:tab pos="4316730" algn="l"/>
              </a:tabLst>
            </a:pPr>
            <a:r>
              <a:rPr sz="2400" b="1" dirty="0">
                <a:latin typeface="Calibri"/>
                <a:cs typeface="Calibri"/>
              </a:rPr>
              <a:t>F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1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5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ans</a:t>
            </a:r>
            <a:r>
              <a:rPr sz="2400" b="1" spc="-10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ort	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acility	and</a:t>
            </a:r>
            <a:endParaRPr sz="24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225396"/>
            <a:ext cx="4794250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  <a:tabLst>
                <a:tab pos="1064260" algn="l"/>
                <a:tab pos="1669414" algn="l"/>
                <a:tab pos="2380615" algn="l"/>
                <a:tab pos="2778760" algn="l"/>
                <a:tab pos="3632200" algn="l"/>
                <a:tab pos="4368800" algn="l"/>
              </a:tabLst>
            </a:pP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al	and	</a:t>
            </a:r>
            <a:r>
              <a:rPr sz="2400" spc="-5" dirty="0">
                <a:latin typeface="Calibri"/>
                <a:cs typeface="Calibri"/>
              </a:rPr>
              <a:t>ba</a:t>
            </a:r>
            <a:r>
              <a:rPr sz="2400" dirty="0">
                <a:latin typeface="Calibri"/>
                <a:cs typeface="Calibri"/>
              </a:rPr>
              <a:t>ck	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	</a:t>
            </a:r>
            <a:r>
              <a:rPr sz="2400" spc="-15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om</a:t>
            </a:r>
            <a:r>
              <a:rPr sz="2400" dirty="0">
                <a:latin typeface="Calibri"/>
                <a:cs typeface="Calibri"/>
              </a:rPr>
              <a:t>e	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	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he  </a:t>
            </a:r>
            <a:r>
              <a:rPr sz="2400" spc="-25" dirty="0">
                <a:latin typeface="Calibri"/>
                <a:cs typeface="Calibri"/>
              </a:rPr>
              <a:t>facility.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0294" y="31241"/>
            <a:ext cx="30079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176760"/>
            <a:ext cx="7767955" cy="4963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715" algn="just">
              <a:lnSpc>
                <a:spcPct val="150100"/>
              </a:lnSpc>
              <a:spcBef>
                <a:spcPts val="90"/>
              </a:spcBef>
              <a:buFont typeface="Wingdings"/>
              <a:buChar char=""/>
              <a:tabLst>
                <a:tab pos="461645" algn="l"/>
              </a:tabLst>
            </a:pPr>
            <a:r>
              <a:rPr sz="2400" b="1" spc="-5" dirty="0">
                <a:latin typeface="Calibri"/>
                <a:cs typeface="Calibri"/>
              </a:rPr>
              <a:t>Eliminating the </a:t>
            </a:r>
            <a:r>
              <a:rPr sz="2400" b="1" spc="-10" dirty="0">
                <a:latin typeface="Calibri"/>
                <a:cs typeface="Calibri"/>
              </a:rPr>
              <a:t>out-of-pocket </a:t>
            </a:r>
            <a:r>
              <a:rPr sz="2400" b="1" spc="-5" dirty="0">
                <a:latin typeface="Calibri"/>
                <a:cs typeface="Calibri"/>
              </a:rPr>
              <a:t>expenses </a:t>
            </a: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families of  pregnant women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sick newborns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government </a:t>
            </a:r>
            <a:r>
              <a:rPr sz="2400" spc="-5" dirty="0">
                <a:latin typeface="Calibri"/>
                <a:cs typeface="Calibri"/>
              </a:rPr>
              <a:t>health  facilities.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buFont typeface="Wingdings"/>
              <a:buChar char=""/>
              <a:tabLst>
                <a:tab pos="461645" algn="l"/>
              </a:tabLst>
            </a:pPr>
            <a:r>
              <a:rPr sz="2400" b="1" spc="-110" dirty="0">
                <a:latin typeface="Calibri"/>
                <a:cs typeface="Calibri"/>
              </a:rPr>
              <a:t>To </a:t>
            </a:r>
            <a:r>
              <a:rPr sz="2400" b="1" spc="-10" dirty="0">
                <a:latin typeface="Calibri"/>
                <a:cs typeface="Calibri"/>
              </a:rPr>
              <a:t>increase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dirty="0">
                <a:latin typeface="Calibri"/>
                <a:cs typeface="Calibri"/>
              </a:rPr>
              <a:t>access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dirty="0">
                <a:latin typeface="Calibri"/>
                <a:cs typeface="Calibri"/>
              </a:rPr>
              <a:t>health </a:t>
            </a:r>
            <a:r>
              <a:rPr sz="2400" b="1" spc="-10" dirty="0">
                <a:latin typeface="Calibri"/>
                <a:cs typeface="Calibri"/>
              </a:rPr>
              <a:t>care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pregnant  women </a:t>
            </a:r>
            <a:r>
              <a:rPr sz="2400" dirty="0">
                <a:latin typeface="Calibri"/>
                <a:cs typeface="Calibri"/>
              </a:rPr>
              <a:t>who </a:t>
            </a:r>
            <a:r>
              <a:rPr sz="2400" spc="-10" dirty="0">
                <a:latin typeface="Calibri"/>
                <a:cs typeface="Calibri"/>
              </a:rPr>
              <a:t>still </a:t>
            </a:r>
            <a:r>
              <a:rPr sz="2400" spc="-5" dirty="0">
                <a:latin typeface="Calibri"/>
                <a:cs typeface="Calibri"/>
              </a:rPr>
              <a:t>deliver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home </a:t>
            </a:r>
            <a:r>
              <a:rPr sz="2400" dirty="0">
                <a:latin typeface="Calibri"/>
                <a:cs typeface="Calibri"/>
              </a:rPr>
              <a:t>( </a:t>
            </a:r>
            <a:r>
              <a:rPr sz="2400" spc="-15" dirty="0">
                <a:latin typeface="Calibri"/>
                <a:cs typeface="Calibri"/>
              </a:rPr>
              <a:t>estimated to </a:t>
            </a:r>
            <a:r>
              <a:rPr sz="2400" spc="-5" dirty="0">
                <a:latin typeface="Calibri"/>
                <a:cs typeface="Calibri"/>
              </a:rPr>
              <a:t>be 70 </a:t>
            </a:r>
            <a:r>
              <a:rPr sz="2400" dirty="0">
                <a:latin typeface="Calibri"/>
                <a:cs typeface="Calibri"/>
              </a:rPr>
              <a:t>lakh </a:t>
            </a:r>
            <a:r>
              <a:rPr sz="2400" spc="-5" dirty="0">
                <a:latin typeface="Calibri"/>
                <a:cs typeface="Calibri"/>
              </a:rPr>
              <a:t>per  year).</a:t>
            </a:r>
            <a:endParaRPr sz="2400">
              <a:latin typeface="Calibri"/>
              <a:cs typeface="Calibri"/>
            </a:endParaRPr>
          </a:p>
          <a:p>
            <a:pPr marL="459105" indent="-447040" algn="just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740" algn="l"/>
              </a:tabLst>
            </a:pPr>
            <a:r>
              <a:rPr sz="2400" b="1" spc="-5" dirty="0">
                <a:latin typeface="Calibri"/>
                <a:cs typeface="Calibri"/>
              </a:rPr>
              <a:t>Timely </a:t>
            </a:r>
            <a:r>
              <a:rPr sz="2400" b="1" dirty="0">
                <a:latin typeface="Calibri"/>
                <a:cs typeface="Calibri"/>
              </a:rPr>
              <a:t>access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dirty="0">
                <a:latin typeface="Calibri"/>
                <a:cs typeface="Calibri"/>
              </a:rPr>
              <a:t>health </a:t>
            </a:r>
            <a:r>
              <a:rPr sz="2400" b="1" spc="-10" dirty="0">
                <a:latin typeface="Calibri"/>
                <a:cs typeface="Calibri"/>
              </a:rPr>
              <a:t>care </a:t>
            </a:r>
            <a:r>
              <a:rPr sz="2400" b="1" spc="-15" dirty="0">
                <a:latin typeface="Calibri"/>
                <a:cs typeface="Calibri"/>
              </a:rPr>
              <a:t>for </a:t>
            </a:r>
            <a:r>
              <a:rPr sz="2400" b="1" dirty="0">
                <a:latin typeface="Calibri"/>
                <a:cs typeface="Calibri"/>
              </a:rPr>
              <a:t>sick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newborns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  <a:buFont typeface="Wingdings"/>
              <a:buChar char=""/>
              <a:tabLst>
                <a:tab pos="461645" algn="l"/>
              </a:tabLst>
            </a:pPr>
            <a:r>
              <a:rPr sz="2400" spc="-5" dirty="0">
                <a:latin typeface="Calibri"/>
                <a:cs typeface="Calibri"/>
              </a:rPr>
              <a:t>Supplementing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cash </a:t>
            </a:r>
            <a:r>
              <a:rPr sz="2400" spc="-10" dirty="0">
                <a:latin typeface="Calibri"/>
                <a:cs typeface="Calibri"/>
              </a:rPr>
              <a:t>assistance given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pregnant  woman </a:t>
            </a:r>
            <a:r>
              <a:rPr sz="2400" spc="-5" dirty="0">
                <a:latin typeface="Calibri"/>
                <a:cs typeface="Calibri"/>
              </a:rPr>
              <a:t>under </a:t>
            </a:r>
            <a:r>
              <a:rPr sz="2400" spc="-80" dirty="0">
                <a:latin typeface="Calibri"/>
                <a:cs typeface="Calibri"/>
              </a:rPr>
              <a:t>JSY.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43434"/>
            <a:ext cx="8202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Free </a:t>
            </a:r>
            <a:r>
              <a:rPr sz="4000" spc="-10" dirty="0"/>
              <a:t>Entitlements </a:t>
            </a:r>
            <a:r>
              <a:rPr sz="4000" spc="-25" dirty="0"/>
              <a:t>for </a:t>
            </a:r>
            <a:r>
              <a:rPr sz="4000" spc="-15" dirty="0"/>
              <a:t>pregnant</a:t>
            </a:r>
            <a:r>
              <a:rPr sz="4000" spc="70" dirty="0"/>
              <a:t> </a:t>
            </a:r>
            <a:r>
              <a:rPr sz="4000" spc="-15" dirty="0"/>
              <a:t>women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340" y="566673"/>
            <a:ext cx="8524240" cy="496443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59105" indent="-447040">
              <a:lnSpc>
                <a:spcPct val="100000"/>
              </a:lnSpc>
              <a:spcBef>
                <a:spcPts val="15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Free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20" dirty="0">
                <a:latin typeface="Calibri"/>
                <a:cs typeface="Calibri"/>
              </a:rPr>
              <a:t>zero </a:t>
            </a:r>
            <a:r>
              <a:rPr sz="2400" spc="-10" dirty="0">
                <a:latin typeface="Calibri"/>
                <a:cs typeface="Calibri"/>
              </a:rPr>
              <a:t>expense </a:t>
            </a:r>
            <a:r>
              <a:rPr sz="2400" b="1" spc="-5" dirty="0">
                <a:latin typeface="Calibri"/>
                <a:cs typeface="Calibri"/>
              </a:rPr>
              <a:t>Delivery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5" dirty="0">
                <a:latin typeface="Calibri"/>
                <a:cs typeface="Calibri"/>
              </a:rPr>
              <a:t>caesarian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section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Free </a:t>
            </a:r>
            <a:r>
              <a:rPr sz="2400" b="1" spc="-5" dirty="0">
                <a:latin typeface="Calibri"/>
                <a:cs typeface="Calibri"/>
              </a:rPr>
              <a:t>Drugs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consumables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Free </a:t>
            </a:r>
            <a:r>
              <a:rPr sz="2400" b="1" spc="-5" dirty="0">
                <a:latin typeface="Calibri"/>
                <a:cs typeface="Calibri"/>
              </a:rPr>
              <a:t>Essential Diagnostic </a:t>
            </a:r>
            <a:r>
              <a:rPr sz="2400" b="1" spc="-15" dirty="0">
                <a:latin typeface="Calibri"/>
                <a:cs typeface="Calibri"/>
              </a:rPr>
              <a:t>tests </a:t>
            </a:r>
            <a:r>
              <a:rPr sz="2400" spc="-5" dirty="0">
                <a:latin typeface="Calibri"/>
                <a:cs typeface="Calibri"/>
              </a:rPr>
              <a:t>(blood </a:t>
            </a:r>
            <a:r>
              <a:rPr sz="2400" spc="-10" dirty="0">
                <a:latin typeface="Calibri"/>
                <a:cs typeface="Calibri"/>
              </a:rPr>
              <a:t>tests, </a:t>
            </a:r>
            <a:r>
              <a:rPr sz="2400" spc="-5" dirty="0">
                <a:latin typeface="Calibri"/>
                <a:cs typeface="Calibri"/>
              </a:rPr>
              <a:t>urine </a:t>
            </a:r>
            <a:r>
              <a:rPr sz="2400" spc="-10" dirty="0">
                <a:latin typeface="Calibri"/>
                <a:cs typeface="Calibri"/>
              </a:rPr>
              <a:t>tests, </a:t>
            </a:r>
            <a:r>
              <a:rPr sz="2400" dirty="0">
                <a:latin typeface="Calibri"/>
                <a:cs typeface="Calibri"/>
              </a:rPr>
              <a:t>USG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etc.)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Free </a:t>
            </a:r>
            <a:r>
              <a:rPr sz="2400" b="1" spc="-10" dirty="0">
                <a:latin typeface="Calibri"/>
                <a:cs typeface="Calibri"/>
              </a:rPr>
              <a:t>Diet </a:t>
            </a:r>
            <a:r>
              <a:rPr sz="2400" spc="-5" dirty="0">
                <a:latin typeface="Calibri"/>
                <a:cs typeface="Calibri"/>
              </a:rPr>
              <a:t>during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stay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5" dirty="0">
                <a:latin typeface="Calibri"/>
                <a:cs typeface="Calibri"/>
              </a:rPr>
              <a:t>health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institution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Free provision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Blood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Free </a:t>
            </a:r>
            <a:r>
              <a:rPr sz="2400" b="1" spc="-20" dirty="0">
                <a:latin typeface="Calibri"/>
                <a:cs typeface="Calibri"/>
              </a:rPr>
              <a:t>Transport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5" dirty="0">
                <a:latin typeface="Calibri"/>
                <a:cs typeface="Calibri"/>
              </a:rPr>
              <a:t>home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Health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institutions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Free </a:t>
            </a:r>
            <a:r>
              <a:rPr sz="2400" spc="-25" dirty="0">
                <a:latin typeface="Calibri"/>
                <a:cs typeface="Calibri"/>
              </a:rPr>
              <a:t>Transport </a:t>
            </a:r>
            <a:r>
              <a:rPr sz="2400" spc="-5" dirty="0">
                <a:latin typeface="Calibri"/>
                <a:cs typeface="Calibri"/>
              </a:rPr>
              <a:t>between facilities,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case 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referral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5" dirty="0">
                <a:latin typeface="Calibri"/>
                <a:cs typeface="Calibri"/>
              </a:rPr>
              <a:t>Drop </a:t>
            </a:r>
            <a:r>
              <a:rPr sz="2400" spc="-5" dirty="0">
                <a:latin typeface="Calibri"/>
                <a:cs typeface="Calibri"/>
              </a:rPr>
              <a:t>back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home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5" dirty="0">
                <a:latin typeface="Calibri"/>
                <a:cs typeface="Calibri"/>
              </a:rPr>
              <a:t>institutions </a:t>
            </a:r>
            <a:r>
              <a:rPr sz="2400" spc="-10" dirty="0">
                <a:latin typeface="Calibri"/>
                <a:cs typeface="Calibri"/>
              </a:rPr>
              <a:t>after </a:t>
            </a:r>
            <a:r>
              <a:rPr sz="2400" spc="-5" dirty="0">
                <a:latin typeface="Calibri"/>
                <a:cs typeface="Calibri"/>
              </a:rPr>
              <a:t>48 </a:t>
            </a:r>
            <a:r>
              <a:rPr sz="2400" spc="-15" dirty="0">
                <a:latin typeface="Calibri"/>
                <a:cs typeface="Calibri"/>
              </a:rPr>
              <a:t>hrs.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30" dirty="0">
                <a:latin typeface="Calibri"/>
                <a:cs typeface="Calibri"/>
              </a:rPr>
              <a:t>stay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b="1" spc="-10" dirty="0">
                <a:latin typeface="Calibri"/>
                <a:cs typeface="Calibri"/>
              </a:rPr>
              <a:t>Exemption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all kind </a:t>
            </a:r>
            <a:r>
              <a:rPr sz="2400" spc="-5" dirty="0">
                <a:latin typeface="Calibri"/>
                <a:cs typeface="Calibri"/>
              </a:rPr>
              <a:t>of user </a:t>
            </a:r>
            <a:r>
              <a:rPr sz="2400" spc="-10" dirty="0">
                <a:latin typeface="Calibri"/>
                <a:cs typeface="Calibri"/>
              </a:rPr>
              <a:t>charges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640" y="43434"/>
            <a:ext cx="75920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Free </a:t>
            </a:r>
            <a:r>
              <a:rPr sz="4000" spc="-10" dirty="0"/>
              <a:t>Entitlements </a:t>
            </a:r>
            <a:r>
              <a:rPr sz="4000" spc="-25" dirty="0"/>
              <a:t>for </a:t>
            </a:r>
            <a:r>
              <a:rPr sz="4000" spc="-5" dirty="0"/>
              <a:t>sick</a:t>
            </a:r>
            <a:r>
              <a:rPr sz="4000" spc="65" dirty="0"/>
              <a:t> </a:t>
            </a:r>
            <a:r>
              <a:rPr sz="4000" spc="-10" dirty="0"/>
              <a:t>newborns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3540" y="871473"/>
            <a:ext cx="6805930" cy="496443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59105" indent="-447040">
              <a:lnSpc>
                <a:spcPct val="100000"/>
              </a:lnSpc>
              <a:spcBef>
                <a:spcPts val="15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Free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20" dirty="0">
                <a:latin typeface="Calibri"/>
                <a:cs typeface="Calibri"/>
              </a:rPr>
              <a:t>zero </a:t>
            </a:r>
            <a:r>
              <a:rPr sz="2400" spc="-10" dirty="0">
                <a:latin typeface="Calibri"/>
                <a:cs typeface="Calibri"/>
              </a:rPr>
              <a:t>expense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treatment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Free </a:t>
            </a:r>
            <a:r>
              <a:rPr sz="2400" b="1" spc="-5" dirty="0">
                <a:latin typeface="Calibri"/>
                <a:cs typeface="Calibri"/>
              </a:rPr>
              <a:t>Drugs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5" dirty="0">
                <a:latin typeface="Calibri"/>
                <a:cs typeface="Calibri"/>
              </a:rPr>
              <a:t>consumables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Free </a:t>
            </a:r>
            <a:r>
              <a:rPr sz="2400" b="1" spc="-5" dirty="0">
                <a:latin typeface="Calibri"/>
                <a:cs typeface="Calibri"/>
              </a:rPr>
              <a:t>Essential </a:t>
            </a:r>
            <a:r>
              <a:rPr sz="2400" b="1" spc="-10" dirty="0">
                <a:latin typeface="Calibri"/>
                <a:cs typeface="Calibri"/>
              </a:rPr>
              <a:t>Diagnostic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tests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Free provision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Blood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20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Free </a:t>
            </a:r>
            <a:r>
              <a:rPr sz="2400" b="1" spc="-20" dirty="0">
                <a:latin typeface="Calibri"/>
                <a:cs typeface="Calibri"/>
              </a:rPr>
              <a:t>Transport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5" dirty="0">
                <a:latin typeface="Calibri"/>
                <a:cs typeface="Calibri"/>
              </a:rPr>
              <a:t>home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Health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institutions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Free </a:t>
            </a:r>
            <a:r>
              <a:rPr sz="2400" spc="-25" dirty="0">
                <a:latin typeface="Calibri"/>
                <a:cs typeface="Calibri"/>
              </a:rPr>
              <a:t>Transport </a:t>
            </a:r>
            <a:r>
              <a:rPr sz="2400" spc="-5" dirty="0">
                <a:latin typeface="Calibri"/>
                <a:cs typeface="Calibri"/>
              </a:rPr>
              <a:t>between facilities,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case 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referral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Drop </a:t>
            </a:r>
            <a:r>
              <a:rPr sz="2400" spc="-5" dirty="0">
                <a:latin typeface="Calibri"/>
                <a:cs typeface="Calibri"/>
              </a:rPr>
              <a:t>back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home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institutions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b="1" spc="-10" dirty="0">
                <a:latin typeface="Calibri"/>
                <a:cs typeface="Calibri"/>
              </a:rPr>
              <a:t>Exemption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all kinds </a:t>
            </a:r>
            <a:r>
              <a:rPr sz="2400" spc="-5" dirty="0">
                <a:latin typeface="Calibri"/>
                <a:cs typeface="Calibri"/>
              </a:rPr>
              <a:t>of user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charges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762000"/>
            <a:ext cx="4038599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43434"/>
            <a:ext cx="6772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Implementation </a:t>
            </a:r>
            <a:r>
              <a:rPr sz="4000" spc="-5" dirty="0"/>
              <a:t>of the</a:t>
            </a:r>
            <a:r>
              <a:rPr sz="4000" spc="10" dirty="0"/>
              <a:t> </a:t>
            </a:r>
            <a:r>
              <a:rPr sz="4000" spc="-10" dirty="0"/>
              <a:t>initiative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3540" y="608338"/>
            <a:ext cx="8074025" cy="5135880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70"/>
              </a:spcBef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Actions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at 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state</a:t>
            </a:r>
            <a:r>
              <a:rPr sz="32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level:-</a:t>
            </a:r>
            <a:endParaRPr sz="3200">
              <a:latin typeface="Calibri"/>
              <a:cs typeface="Calibri"/>
            </a:endParaRPr>
          </a:p>
          <a:p>
            <a:pPr marL="763905" indent="-447040">
              <a:lnSpc>
                <a:spcPct val="100000"/>
              </a:lnSpc>
              <a:spcBef>
                <a:spcPts val="1400"/>
              </a:spcBef>
              <a:buFont typeface="Wingdings"/>
              <a:buChar char=""/>
              <a:tabLst>
                <a:tab pos="763905" algn="l"/>
                <a:tab pos="764540" algn="l"/>
              </a:tabLst>
            </a:pPr>
            <a:r>
              <a:rPr sz="2400" spc="-5" dirty="0">
                <a:latin typeface="Calibri"/>
                <a:cs typeface="Calibri"/>
              </a:rPr>
              <a:t>Issue </a:t>
            </a:r>
            <a:r>
              <a:rPr sz="2400" b="1" spc="-10" dirty="0">
                <a:latin typeface="Calibri"/>
                <a:cs typeface="Calibri"/>
              </a:rPr>
              <a:t>government </a:t>
            </a:r>
            <a:r>
              <a:rPr sz="2400" b="1" spc="-5" dirty="0">
                <a:latin typeface="Calibri"/>
                <a:cs typeface="Calibri"/>
              </a:rPr>
              <a:t>order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spc="-10" dirty="0">
                <a:latin typeface="Calibri"/>
                <a:cs typeface="Calibri"/>
              </a:rPr>
              <a:t>free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entitlements</a:t>
            </a:r>
            <a:endParaRPr sz="2400">
              <a:latin typeface="Calibri"/>
              <a:cs typeface="Calibri"/>
            </a:endParaRPr>
          </a:p>
          <a:p>
            <a:pPr marL="763905" indent="-447040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763905" algn="l"/>
                <a:tab pos="764540" algn="l"/>
              </a:tabLst>
            </a:pPr>
            <a:r>
              <a:rPr sz="2400" spc="-10" dirty="0">
                <a:latin typeface="Calibri"/>
                <a:cs typeface="Calibri"/>
              </a:rPr>
              <a:t>Nominate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b="1" spc="-20" dirty="0">
                <a:latin typeface="Calibri"/>
                <a:cs typeface="Calibri"/>
              </a:rPr>
              <a:t>State </a:t>
            </a:r>
            <a:r>
              <a:rPr sz="2400" b="1" dirty="0">
                <a:latin typeface="Calibri"/>
                <a:cs typeface="Calibri"/>
              </a:rPr>
              <a:t>Nodal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Officer</a:t>
            </a:r>
            <a:endParaRPr sz="2400">
              <a:latin typeface="Calibri"/>
              <a:cs typeface="Calibri"/>
            </a:endParaRPr>
          </a:p>
          <a:p>
            <a:pPr marL="7639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763905" algn="l"/>
                <a:tab pos="764540" algn="l"/>
              </a:tabLst>
            </a:pPr>
            <a:r>
              <a:rPr sz="2400" spc="-10" dirty="0">
                <a:latin typeface="Calibri"/>
                <a:cs typeface="Calibri"/>
              </a:rPr>
              <a:t>Institute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b="1" spc="-10" dirty="0">
                <a:latin typeface="Calibri"/>
                <a:cs typeface="Calibri"/>
              </a:rPr>
              <a:t>grievance redressal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mechanism</a:t>
            </a:r>
            <a:endParaRPr sz="2400">
              <a:latin typeface="Calibri"/>
              <a:cs typeface="Calibri"/>
            </a:endParaRPr>
          </a:p>
          <a:p>
            <a:pPr marL="317500" marR="7620">
              <a:lnSpc>
                <a:spcPts val="4320"/>
              </a:lnSpc>
              <a:spcBef>
                <a:spcPts val="380"/>
              </a:spcBef>
              <a:buFont typeface="Wingdings"/>
              <a:buChar char=""/>
              <a:tabLst>
                <a:tab pos="765175" algn="l"/>
                <a:tab pos="766445" algn="l"/>
                <a:tab pos="1791335" algn="l"/>
              </a:tabLst>
            </a:pPr>
            <a:r>
              <a:rPr sz="2400" spc="-10" dirty="0">
                <a:latin typeface="Calibri"/>
                <a:cs typeface="Calibri"/>
              </a:rPr>
              <a:t>Ensure	</a:t>
            </a:r>
            <a:r>
              <a:rPr sz="2400" spc="-5" dirty="0">
                <a:latin typeface="Calibri"/>
                <a:cs typeface="Calibri"/>
              </a:rPr>
              <a:t>regular </a:t>
            </a:r>
            <a:r>
              <a:rPr sz="2400" spc="-15" dirty="0">
                <a:latin typeface="Calibri"/>
                <a:cs typeface="Calibri"/>
              </a:rPr>
              <a:t>procurement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availability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drugs </a:t>
            </a:r>
            <a:r>
              <a:rPr sz="2400" b="1" dirty="0">
                <a:latin typeface="Calibri"/>
                <a:cs typeface="Calibri"/>
              </a:rPr>
              <a:t>and  </a:t>
            </a:r>
            <a:r>
              <a:rPr sz="2400" b="1" spc="-5" dirty="0">
                <a:latin typeface="Calibri"/>
                <a:cs typeface="Calibri"/>
              </a:rPr>
              <a:t>consumables</a:t>
            </a:r>
            <a:endParaRPr sz="2400">
              <a:latin typeface="Calibri"/>
              <a:cs typeface="Calibri"/>
            </a:endParaRPr>
          </a:p>
          <a:p>
            <a:pPr marL="763905" indent="-447040">
              <a:lnSpc>
                <a:spcPct val="100000"/>
              </a:lnSpc>
              <a:spcBef>
                <a:spcPts val="1060"/>
              </a:spcBef>
              <a:buFont typeface="Wingdings"/>
              <a:buChar char=""/>
              <a:tabLst>
                <a:tab pos="763905" algn="l"/>
                <a:tab pos="764540" algn="l"/>
              </a:tabLst>
            </a:pPr>
            <a:r>
              <a:rPr sz="2400" spc="-10" dirty="0">
                <a:latin typeface="Calibri"/>
                <a:cs typeface="Calibri"/>
              </a:rPr>
              <a:t>Ensure </a:t>
            </a:r>
            <a:r>
              <a:rPr sz="2400" b="1" spc="-5" dirty="0">
                <a:latin typeface="Calibri"/>
                <a:cs typeface="Calibri"/>
              </a:rPr>
              <a:t>functional </a:t>
            </a:r>
            <a:r>
              <a:rPr sz="2400" b="1" dirty="0">
                <a:latin typeface="Calibri"/>
                <a:cs typeface="Calibri"/>
              </a:rPr>
              <a:t>lab </a:t>
            </a:r>
            <a:r>
              <a:rPr sz="2400" b="1" spc="-10" dirty="0">
                <a:latin typeface="Calibri"/>
                <a:cs typeface="Calibri"/>
              </a:rPr>
              <a:t>facilities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5" dirty="0">
                <a:latin typeface="Calibri"/>
                <a:cs typeface="Calibri"/>
              </a:rPr>
              <a:t>diagnostic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services</a:t>
            </a:r>
            <a:endParaRPr sz="2400">
              <a:latin typeface="Calibri"/>
              <a:cs typeface="Calibri"/>
            </a:endParaRPr>
          </a:p>
          <a:p>
            <a:pPr marL="765810" indent="-44894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765175" algn="l"/>
                <a:tab pos="766445" algn="l"/>
              </a:tabLst>
            </a:pPr>
            <a:r>
              <a:rPr sz="2400" spc="-10" dirty="0">
                <a:latin typeface="Calibri"/>
                <a:cs typeface="Calibri"/>
              </a:rPr>
              <a:t>Establish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operationalise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blood</a:t>
            </a:r>
            <a:r>
              <a:rPr sz="2400" b="1" spc="2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banks</a:t>
            </a:r>
            <a:r>
              <a:rPr sz="2400" b="1" spc="229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District</a:t>
            </a:r>
            <a:r>
              <a:rPr sz="2400" spc="2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levels</a:t>
            </a:r>
            <a:endParaRPr sz="2400">
              <a:latin typeface="Calibri"/>
              <a:cs typeface="Calibri"/>
            </a:endParaRPr>
          </a:p>
          <a:p>
            <a:pPr marL="317500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latin typeface="Calibri"/>
                <a:cs typeface="Calibri"/>
              </a:rPr>
              <a:t>and </a:t>
            </a:r>
            <a:r>
              <a:rPr sz="2400" b="1" spc="-5" dirty="0">
                <a:latin typeface="Calibri"/>
                <a:cs typeface="Calibri"/>
              </a:rPr>
              <a:t>blood </a:t>
            </a:r>
            <a:r>
              <a:rPr sz="2400" b="1" spc="-20" dirty="0">
                <a:latin typeface="Calibri"/>
                <a:cs typeface="Calibri"/>
              </a:rPr>
              <a:t>storage </a:t>
            </a:r>
            <a:r>
              <a:rPr sz="2400" b="1" spc="-15" dirty="0">
                <a:latin typeface="Calibri"/>
                <a:cs typeface="Calibri"/>
              </a:rPr>
              <a:t>centers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identified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FRUs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7294" y="43434"/>
            <a:ext cx="6038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Actions </a:t>
            </a:r>
            <a:r>
              <a:rPr sz="4000" spc="-25" dirty="0"/>
              <a:t>at </a:t>
            </a:r>
            <a:r>
              <a:rPr sz="4000" spc="-40" dirty="0"/>
              <a:t>state</a:t>
            </a:r>
            <a:r>
              <a:rPr sz="4000" spc="40" dirty="0"/>
              <a:t> </a:t>
            </a:r>
            <a:r>
              <a:rPr sz="4000" spc="-20" dirty="0"/>
              <a:t>level(contd.)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88340" y="1024360"/>
            <a:ext cx="7693659" cy="3317875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459105" indent="-447040">
              <a:lnSpc>
                <a:spcPct val="100000"/>
              </a:lnSpc>
              <a:spcBef>
                <a:spcPts val="1535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Establish </a:t>
            </a:r>
            <a:r>
              <a:rPr sz="2400" spc="-5" dirty="0">
                <a:latin typeface="Calibri"/>
                <a:cs typeface="Calibri"/>
              </a:rPr>
              <a:t>district </a:t>
            </a:r>
            <a:r>
              <a:rPr sz="2400" dirty="0">
                <a:latin typeface="Calibri"/>
                <a:cs typeface="Calibri"/>
              </a:rPr>
              <a:t>wise </a:t>
            </a:r>
            <a:r>
              <a:rPr sz="2400" spc="-10" dirty="0">
                <a:latin typeface="Calibri"/>
                <a:cs typeface="Calibri"/>
              </a:rPr>
              <a:t>assured </a:t>
            </a:r>
            <a:r>
              <a:rPr sz="2400" b="1" spc="-20" dirty="0">
                <a:latin typeface="Calibri"/>
                <a:cs typeface="Calibri"/>
              </a:rPr>
              <a:t>referral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linkages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Provide </a:t>
            </a:r>
            <a:r>
              <a:rPr sz="2400" b="1" spc="-15" dirty="0">
                <a:latin typeface="Calibri"/>
                <a:cs typeface="Calibri"/>
              </a:rPr>
              <a:t>required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finances</a:t>
            </a:r>
            <a:endParaRPr sz="2400">
              <a:latin typeface="Calibri"/>
              <a:cs typeface="Calibri"/>
            </a:endParaRPr>
          </a:p>
          <a:p>
            <a:pPr marL="12700" marR="8255">
              <a:lnSpc>
                <a:spcPct val="150000"/>
              </a:lnSpc>
              <a:spcBef>
                <a:spcPts val="5"/>
              </a:spcBef>
              <a:buFont typeface="Wingdings"/>
              <a:buChar char=""/>
              <a:tabLst>
                <a:tab pos="459105" algn="l"/>
                <a:tab pos="459740" algn="l"/>
                <a:tab pos="2884170" algn="l"/>
                <a:tab pos="4413250" algn="l"/>
                <a:tab pos="6345555" algn="l"/>
              </a:tabLst>
            </a:pPr>
            <a:r>
              <a:rPr sz="2400" spc="-5" dirty="0">
                <a:latin typeface="Calibri"/>
                <a:cs typeface="Calibri"/>
              </a:rPr>
              <a:t>Regularly</a:t>
            </a:r>
            <a:r>
              <a:rPr sz="2400" spc="4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monitor	</a:t>
            </a:r>
            <a:r>
              <a:rPr sz="2400" b="1" spc="-5" dirty="0">
                <a:latin typeface="Calibri"/>
                <a:cs typeface="Calibri"/>
              </a:rPr>
              <a:t>and</a:t>
            </a:r>
            <a:r>
              <a:rPr sz="2400" b="1" spc="4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report	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459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designated	</a:t>
            </a:r>
            <a:r>
              <a:rPr sz="2400" spc="-15" dirty="0">
                <a:latin typeface="Calibri"/>
                <a:cs typeface="Calibri"/>
              </a:rPr>
              <a:t>formats </a:t>
            </a:r>
            <a:r>
              <a:rPr sz="2400" spc="-25" dirty="0">
                <a:latin typeface="Calibri"/>
                <a:cs typeface="Calibri"/>
              </a:rPr>
              <a:t>at  </a:t>
            </a:r>
            <a:r>
              <a:rPr sz="2400" spc="-5" dirty="0">
                <a:latin typeface="Calibri"/>
                <a:cs typeface="Calibri"/>
              </a:rPr>
              <a:t>specified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periodicity</a:t>
            </a:r>
            <a:endParaRPr sz="2400">
              <a:latin typeface="Calibri"/>
              <a:cs typeface="Calibri"/>
            </a:endParaRPr>
          </a:p>
          <a:p>
            <a:pPr marL="461009" indent="-44894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60375" algn="l"/>
                <a:tab pos="461645" algn="l"/>
              </a:tabLst>
            </a:pPr>
            <a:r>
              <a:rPr sz="2400" b="1" spc="-10" dirty="0">
                <a:latin typeface="Calibri"/>
                <a:cs typeface="Calibri"/>
              </a:rPr>
              <a:t>Review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implementation </a:t>
            </a:r>
            <a:r>
              <a:rPr sz="2400" b="1" spc="-15" dirty="0">
                <a:latin typeface="Calibri"/>
                <a:cs typeface="Calibri"/>
              </a:rPr>
              <a:t>status </a:t>
            </a:r>
            <a:r>
              <a:rPr sz="2400" spc="-5" dirty="0">
                <a:latin typeface="Calibri"/>
                <a:cs typeface="Calibri"/>
              </a:rPr>
              <a:t>during </a:t>
            </a:r>
            <a:r>
              <a:rPr sz="2400" spc="-10" dirty="0">
                <a:latin typeface="Calibri"/>
                <a:cs typeface="Calibri"/>
              </a:rPr>
              <a:t>district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CMOs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Calibri"/>
                <a:cs typeface="Calibri"/>
              </a:rPr>
              <a:t>meetings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4348" y="0"/>
            <a:ext cx="3471672" cy="1376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5203" y="31241"/>
            <a:ext cx="25660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</a:t>
            </a:r>
            <a:r>
              <a:rPr spc="-65" dirty="0"/>
              <a:t>n</a:t>
            </a:r>
            <a:r>
              <a:rPr spc="-60" dirty="0"/>
              <a:t>t</a:t>
            </a:r>
            <a:r>
              <a:rPr spc="-5" dirty="0"/>
              <a:t>e</a:t>
            </a:r>
            <a:r>
              <a:rPr spc="-55" dirty="0"/>
              <a:t>n</a:t>
            </a:r>
            <a:r>
              <a:rPr dirty="0"/>
              <a:t>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299717"/>
            <a:ext cx="694182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6435" indent="-67437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686435" algn="l"/>
                <a:tab pos="687070" algn="l"/>
              </a:tabLst>
            </a:pPr>
            <a:r>
              <a:rPr sz="3600" b="1" spc="-10" dirty="0">
                <a:latin typeface="Calibri"/>
                <a:cs typeface="Calibri"/>
              </a:rPr>
              <a:t>Introduction</a:t>
            </a:r>
            <a:endParaRPr sz="3600">
              <a:latin typeface="Calibri"/>
              <a:cs typeface="Calibri"/>
            </a:endParaRPr>
          </a:p>
          <a:p>
            <a:pPr marL="686435" indent="-674370">
              <a:lnSpc>
                <a:spcPct val="100000"/>
              </a:lnSpc>
              <a:buFont typeface="Wingdings"/>
              <a:buChar char=""/>
              <a:tabLst>
                <a:tab pos="686435" algn="l"/>
                <a:tab pos="687070" algn="l"/>
              </a:tabLst>
            </a:pPr>
            <a:r>
              <a:rPr sz="3600" b="1" spc="-10" dirty="0">
                <a:latin typeface="Calibri"/>
                <a:cs typeface="Calibri"/>
              </a:rPr>
              <a:t>Objectives</a:t>
            </a:r>
            <a:endParaRPr sz="3600">
              <a:latin typeface="Calibri"/>
              <a:cs typeface="Calibri"/>
            </a:endParaRPr>
          </a:p>
          <a:p>
            <a:pPr marL="686435" indent="-674370">
              <a:lnSpc>
                <a:spcPct val="100000"/>
              </a:lnSpc>
              <a:buFont typeface="Wingdings"/>
              <a:buChar char=""/>
              <a:tabLst>
                <a:tab pos="686435" algn="l"/>
                <a:tab pos="687070" algn="l"/>
              </a:tabLst>
            </a:pPr>
            <a:r>
              <a:rPr sz="3600" b="1" spc="-10" dirty="0">
                <a:latin typeface="Calibri"/>
                <a:cs typeface="Calibri"/>
              </a:rPr>
              <a:t>Entitlements </a:t>
            </a:r>
            <a:r>
              <a:rPr sz="3600" b="1" dirty="0">
                <a:latin typeface="Calibri"/>
                <a:cs typeface="Calibri"/>
              </a:rPr>
              <a:t>under the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scheme</a:t>
            </a:r>
            <a:endParaRPr sz="3600">
              <a:latin typeface="Calibri"/>
              <a:cs typeface="Calibri"/>
            </a:endParaRPr>
          </a:p>
          <a:p>
            <a:pPr marL="686435" indent="-674370">
              <a:lnSpc>
                <a:spcPct val="100000"/>
              </a:lnSpc>
              <a:buFont typeface="Wingdings"/>
              <a:buChar char=""/>
              <a:tabLst>
                <a:tab pos="686435" algn="l"/>
                <a:tab pos="687070" algn="l"/>
              </a:tabLst>
            </a:pPr>
            <a:r>
              <a:rPr sz="3600" b="1" spc="-10" dirty="0">
                <a:latin typeface="Calibri"/>
                <a:cs typeface="Calibri"/>
              </a:rPr>
              <a:t>Implementation </a:t>
            </a:r>
            <a:r>
              <a:rPr sz="3600" b="1" spc="-5" dirty="0">
                <a:latin typeface="Calibri"/>
                <a:cs typeface="Calibri"/>
              </a:rPr>
              <a:t>of </a:t>
            </a:r>
            <a:r>
              <a:rPr sz="3600" b="1" dirty="0">
                <a:latin typeface="Calibri"/>
                <a:cs typeface="Calibri"/>
              </a:rPr>
              <a:t>the </a:t>
            </a:r>
            <a:r>
              <a:rPr sz="3600" b="1" spc="-10" dirty="0">
                <a:latin typeface="Calibri"/>
                <a:cs typeface="Calibri"/>
              </a:rPr>
              <a:t>initiative</a:t>
            </a:r>
            <a:endParaRPr sz="3600">
              <a:latin typeface="Calibri"/>
              <a:cs typeface="Calibri"/>
            </a:endParaRPr>
          </a:p>
          <a:p>
            <a:pPr marL="686435" indent="-6743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686435" algn="l"/>
                <a:tab pos="687070" algn="l"/>
              </a:tabLst>
            </a:pPr>
            <a:r>
              <a:rPr sz="3600" b="1" spc="-10" dirty="0">
                <a:latin typeface="Calibri"/>
                <a:cs typeface="Calibri"/>
              </a:rPr>
              <a:t>Implementation </a:t>
            </a:r>
            <a:r>
              <a:rPr sz="3600" b="1" spc="-20" dirty="0">
                <a:latin typeface="Calibri"/>
                <a:cs typeface="Calibri"/>
              </a:rPr>
              <a:t>status </a:t>
            </a:r>
            <a:r>
              <a:rPr sz="3600" b="1" spc="-5" dirty="0">
                <a:latin typeface="Calibri"/>
                <a:cs typeface="Calibri"/>
              </a:rPr>
              <a:t>of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Rohtak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794" y="43434"/>
            <a:ext cx="4871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Actions </a:t>
            </a:r>
            <a:r>
              <a:rPr sz="4000" spc="-25" dirty="0"/>
              <a:t>at </a:t>
            </a:r>
            <a:r>
              <a:rPr sz="4000" spc="-10" dirty="0"/>
              <a:t>District</a:t>
            </a:r>
            <a:r>
              <a:rPr sz="4000" spc="20" dirty="0"/>
              <a:t> </a:t>
            </a:r>
            <a:r>
              <a:rPr sz="4000" spc="-15" dirty="0"/>
              <a:t>level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59740" y="795273"/>
            <a:ext cx="8148320" cy="496443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59105" indent="-447040">
              <a:lnSpc>
                <a:spcPct val="100000"/>
              </a:lnSpc>
              <a:spcBef>
                <a:spcPts val="15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5" dirty="0">
                <a:latin typeface="Calibri"/>
                <a:cs typeface="Calibri"/>
              </a:rPr>
              <a:t>Nominate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b="1" spc="-10" dirty="0">
                <a:latin typeface="Calibri"/>
                <a:cs typeface="Calibri"/>
              </a:rPr>
              <a:t>District </a:t>
            </a:r>
            <a:r>
              <a:rPr sz="2400" b="1" dirty="0">
                <a:latin typeface="Calibri"/>
                <a:cs typeface="Calibri"/>
              </a:rPr>
              <a:t>Nodal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Officer</a:t>
            </a:r>
            <a:endParaRPr sz="2400">
              <a:latin typeface="Calibri"/>
              <a:cs typeface="Calibri"/>
            </a:endParaRPr>
          </a:p>
          <a:p>
            <a:pPr marL="12700" marR="6985">
              <a:lnSpc>
                <a:spcPts val="4320"/>
              </a:lnSpc>
              <a:spcBef>
                <a:spcPts val="384"/>
              </a:spcBef>
              <a:buFont typeface="Wingdings"/>
              <a:buChar char=""/>
              <a:tabLst>
                <a:tab pos="460375" algn="l"/>
                <a:tab pos="461009" algn="l"/>
              </a:tabLst>
            </a:pPr>
            <a:r>
              <a:rPr sz="2400" b="1" spc="-15" dirty="0">
                <a:latin typeface="Calibri"/>
                <a:cs typeface="Calibri"/>
              </a:rPr>
              <a:t>Circulate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5" dirty="0">
                <a:latin typeface="Calibri"/>
                <a:cs typeface="Calibri"/>
              </a:rPr>
              <a:t>government </a:t>
            </a:r>
            <a:r>
              <a:rPr sz="2400" b="1" spc="-5" dirty="0">
                <a:latin typeface="Calibri"/>
                <a:cs typeface="Calibri"/>
              </a:rPr>
              <a:t>order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spc="-10" dirty="0">
                <a:latin typeface="Calibri"/>
                <a:cs typeface="Calibri"/>
              </a:rPr>
              <a:t>free </a:t>
            </a:r>
            <a:r>
              <a:rPr sz="2400" spc="-5" dirty="0">
                <a:latin typeface="Calibri"/>
                <a:cs typeface="Calibri"/>
              </a:rPr>
              <a:t>entitlements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all  </a:t>
            </a:r>
            <a:r>
              <a:rPr sz="2400" spc="-10" dirty="0">
                <a:latin typeface="Calibri"/>
                <a:cs typeface="Calibri"/>
              </a:rPr>
              <a:t>facility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in-charges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055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dirty="0">
                <a:latin typeface="Calibri"/>
                <a:cs typeface="Calibri"/>
              </a:rPr>
              <a:t>Widely </a:t>
            </a:r>
            <a:r>
              <a:rPr sz="2400" b="1" spc="-5" dirty="0">
                <a:latin typeface="Calibri"/>
                <a:cs typeface="Calibri"/>
              </a:rPr>
              <a:t>publicise </a:t>
            </a:r>
            <a:r>
              <a:rPr sz="2400" spc="-10" dirty="0">
                <a:latin typeface="Calibri"/>
                <a:cs typeface="Calibri"/>
              </a:rPr>
              <a:t>free </a:t>
            </a:r>
            <a:r>
              <a:rPr sz="2400" spc="-5" dirty="0">
                <a:latin typeface="Calibri"/>
                <a:cs typeface="Calibri"/>
              </a:rPr>
              <a:t>entitlements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public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domain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Institute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b="1" spc="-10" dirty="0">
                <a:latin typeface="Calibri"/>
                <a:cs typeface="Calibri"/>
              </a:rPr>
              <a:t>grievance redressal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mechanism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5" dirty="0">
                <a:latin typeface="Calibri"/>
                <a:cs typeface="Calibri"/>
              </a:rPr>
              <a:t>Regularly </a:t>
            </a:r>
            <a:r>
              <a:rPr sz="2400" spc="-10" dirty="0">
                <a:latin typeface="Calibri"/>
                <a:cs typeface="Calibri"/>
              </a:rPr>
              <a:t>review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stocks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drugs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consumables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Ensure </a:t>
            </a:r>
            <a:r>
              <a:rPr sz="2400" b="1" spc="-5" dirty="0">
                <a:latin typeface="Calibri"/>
                <a:cs typeface="Calibri"/>
              </a:rPr>
              <a:t>functional </a:t>
            </a:r>
            <a:r>
              <a:rPr sz="2400" b="1" dirty="0">
                <a:latin typeface="Calibri"/>
                <a:cs typeface="Calibri"/>
              </a:rPr>
              <a:t>lab </a:t>
            </a:r>
            <a:r>
              <a:rPr sz="2400" b="1" spc="-10" dirty="0">
                <a:latin typeface="Calibri"/>
                <a:cs typeface="Calibri"/>
              </a:rPr>
              <a:t>facilities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5" dirty="0">
                <a:latin typeface="Calibri"/>
                <a:cs typeface="Calibri"/>
              </a:rPr>
              <a:t>diagnostic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services</a:t>
            </a:r>
            <a:endParaRPr sz="2400">
              <a:latin typeface="Calibri"/>
              <a:cs typeface="Calibri"/>
            </a:endParaRPr>
          </a:p>
          <a:p>
            <a:pPr marL="460375" indent="-448309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60375" algn="l"/>
                <a:tab pos="461009" algn="l"/>
                <a:tab pos="1826260" algn="l"/>
                <a:tab pos="2590165" algn="l"/>
                <a:tab pos="3586479" algn="l"/>
                <a:tab pos="4549775" algn="l"/>
                <a:tab pos="5401945" algn="l"/>
                <a:tab pos="5952490" algn="l"/>
                <a:tab pos="7656195" algn="l"/>
              </a:tabLst>
            </a:pPr>
            <a:r>
              <a:rPr sz="2400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ep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	time	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un</a:t>
            </a:r>
            <a:r>
              <a:rPr sz="2400" dirty="0">
                <a:latin typeface="Calibri"/>
                <a:cs typeface="Calibri"/>
              </a:rPr>
              <a:t>d	action	</a:t>
            </a:r>
            <a:r>
              <a:rPr sz="2400" spc="-5" dirty="0">
                <a:latin typeface="Calibri"/>
                <a:cs typeface="Calibri"/>
              </a:rPr>
              <a:t>plan</a:t>
            </a:r>
            <a:r>
              <a:rPr sz="2400" dirty="0">
                <a:latin typeface="Calibri"/>
                <a:cs typeface="Calibri"/>
              </a:rPr>
              <a:t>s	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	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ab</a:t>
            </a:r>
            <a:r>
              <a:rPr sz="2400" b="1" spc="-10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10" dirty="0">
                <a:latin typeface="Calibri"/>
                <a:cs typeface="Calibri"/>
              </a:rPr>
              <a:t>h</a:t>
            </a:r>
            <a:r>
              <a:rPr sz="2400" b="1" spc="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ng	and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10" dirty="0">
                <a:latin typeface="Calibri"/>
                <a:cs typeface="Calibri"/>
              </a:rPr>
              <a:t>operationalising </a:t>
            </a:r>
            <a:r>
              <a:rPr sz="2400" b="1" spc="-5" dirty="0">
                <a:latin typeface="Calibri"/>
                <a:cs typeface="Calibri"/>
              </a:rPr>
              <a:t>blood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bank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43434"/>
            <a:ext cx="6515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Actions </a:t>
            </a:r>
            <a:r>
              <a:rPr sz="4000" spc="-25" dirty="0"/>
              <a:t>at </a:t>
            </a:r>
            <a:r>
              <a:rPr sz="4000" spc="-10" dirty="0"/>
              <a:t>District</a:t>
            </a:r>
            <a:r>
              <a:rPr sz="4000" spc="70" dirty="0"/>
              <a:t> </a:t>
            </a:r>
            <a:r>
              <a:rPr sz="4000" spc="-20" dirty="0"/>
              <a:t>level(contd.)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59740" y="948160"/>
            <a:ext cx="8145780" cy="167132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459105" indent="-447040">
              <a:lnSpc>
                <a:spcPct val="100000"/>
              </a:lnSpc>
              <a:spcBef>
                <a:spcPts val="1535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b="1" spc="-10" dirty="0">
                <a:latin typeface="Calibri"/>
                <a:cs typeface="Calibri"/>
              </a:rPr>
              <a:t>Review </a:t>
            </a:r>
            <a:r>
              <a:rPr sz="2400" b="1" spc="-20" dirty="0">
                <a:latin typeface="Calibri"/>
                <a:cs typeface="Calibri"/>
              </a:rPr>
              <a:t>referral </a:t>
            </a:r>
            <a:r>
              <a:rPr sz="2400" b="1" spc="-10" dirty="0">
                <a:latin typeface="Calibri"/>
                <a:cs typeface="Calibri"/>
              </a:rPr>
              <a:t>linkages </a:t>
            </a:r>
            <a:r>
              <a:rPr sz="2400" dirty="0">
                <a:latin typeface="Calibri"/>
                <a:cs typeface="Calibri"/>
              </a:rPr>
              <a:t>and their </a:t>
            </a:r>
            <a:r>
              <a:rPr sz="2400" spc="-10" dirty="0">
                <a:latin typeface="Calibri"/>
                <a:cs typeface="Calibri"/>
              </a:rPr>
              <a:t>utilization by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beneficiaries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Provide </a:t>
            </a:r>
            <a:r>
              <a:rPr sz="2400" b="1" spc="-15" dirty="0">
                <a:latin typeface="Calibri"/>
                <a:cs typeface="Calibri"/>
              </a:rPr>
              <a:t>required </a:t>
            </a:r>
            <a:r>
              <a:rPr sz="2400" b="1" spc="-5" dirty="0">
                <a:latin typeface="Calibri"/>
                <a:cs typeface="Calibri"/>
              </a:rPr>
              <a:t>finances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facility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in-charges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459105" algn="l"/>
                <a:tab pos="459740" algn="l"/>
                <a:tab pos="1797050" algn="l"/>
                <a:tab pos="3014980" algn="l"/>
                <a:tab pos="3683000" algn="l"/>
                <a:tab pos="4674870" algn="l"/>
                <a:tab pos="5187315" algn="l"/>
                <a:tab pos="6737350" algn="l"/>
                <a:tab pos="7889875" algn="l"/>
              </a:tabLst>
            </a:pP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ul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ly	</a:t>
            </a:r>
            <a:r>
              <a:rPr sz="2400" b="1" spc="-5" dirty="0">
                <a:latin typeface="Calibri"/>
                <a:cs typeface="Calibri"/>
              </a:rPr>
              <a:t>m</a:t>
            </a:r>
            <a:r>
              <a:rPr sz="2400" b="1" spc="5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or	a</a:t>
            </a:r>
            <a:r>
              <a:rPr sz="2400" b="1" spc="-1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d	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epor</a:t>
            </a:r>
            <a:r>
              <a:rPr sz="2400" b="1" dirty="0">
                <a:latin typeface="Calibri"/>
                <a:cs typeface="Calibri"/>
              </a:rPr>
              <a:t>t	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	</a:t>
            </a:r>
            <a:r>
              <a:rPr sz="2400" spc="-5" dirty="0">
                <a:latin typeface="Calibri"/>
                <a:cs typeface="Calibri"/>
              </a:rPr>
              <a:t>design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ed	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orm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ts	</a:t>
            </a:r>
            <a:r>
              <a:rPr sz="2400" spc="-25" dirty="0">
                <a:latin typeface="Calibri"/>
                <a:cs typeface="Calibri"/>
              </a:rPr>
              <a:t>at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2646" y="3325190"/>
            <a:ext cx="7861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96736" y="3325190"/>
            <a:ext cx="8261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during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25461" y="3325190"/>
            <a:ext cx="14814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5825" algn="l"/>
              </a:tabLst>
            </a:pPr>
            <a:r>
              <a:rPr sz="2400" dirty="0">
                <a:latin typeface="Calibri"/>
                <a:cs typeface="Calibri"/>
              </a:rPr>
              <a:t>Bl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ck	MOs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2594461"/>
            <a:ext cx="4275455" cy="167132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400" spc="-5" dirty="0">
                <a:latin typeface="Calibri"/>
                <a:cs typeface="Calibri"/>
              </a:rPr>
              <a:t>specified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periodicity</a:t>
            </a:r>
            <a:endParaRPr sz="2400">
              <a:latin typeface="Calibri"/>
              <a:cs typeface="Calibri"/>
            </a:endParaRPr>
          </a:p>
          <a:p>
            <a:pPr marL="460375" indent="-448309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60375" algn="l"/>
                <a:tab pos="461009" algn="l"/>
                <a:tab pos="1593215" algn="l"/>
                <a:tab pos="2226945" algn="l"/>
              </a:tabLst>
            </a:pPr>
            <a:r>
              <a:rPr sz="2400" b="1" spc="-10" dirty="0">
                <a:latin typeface="Calibri"/>
                <a:cs typeface="Calibri"/>
              </a:rPr>
              <a:t>Review	the	implementation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Calibri"/>
                <a:cs typeface="Calibri"/>
              </a:rPr>
              <a:t>meetings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3434"/>
            <a:ext cx="77368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85035" marR="5080" indent="-2172335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Dissemination of the </a:t>
            </a:r>
            <a:r>
              <a:rPr sz="4000" spc="-10" dirty="0"/>
              <a:t>entitlements </a:t>
            </a:r>
            <a:r>
              <a:rPr sz="4000" spc="-5" dirty="0"/>
              <a:t>in  public</a:t>
            </a:r>
            <a:r>
              <a:rPr sz="4000" spc="10" dirty="0"/>
              <a:t> </a:t>
            </a:r>
            <a:r>
              <a:rPr sz="4000" spc="-5" dirty="0"/>
              <a:t>domain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59740" y="1404492"/>
            <a:ext cx="8223250" cy="222123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91795" indent="-379730">
              <a:lnSpc>
                <a:spcPct val="100000"/>
              </a:lnSpc>
              <a:spcBef>
                <a:spcPts val="1540"/>
              </a:spcBef>
              <a:buFont typeface="Wingdings"/>
              <a:buChar char=""/>
              <a:tabLst>
                <a:tab pos="391795" algn="l"/>
                <a:tab pos="392430" algn="l"/>
              </a:tabLst>
            </a:pPr>
            <a:r>
              <a:rPr sz="2400" b="1" spc="-5" dirty="0">
                <a:latin typeface="Calibri"/>
                <a:cs typeface="Calibri"/>
              </a:rPr>
              <a:t>Publicise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entitlements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b="1" spc="-10" dirty="0">
                <a:latin typeface="Calibri"/>
                <a:cs typeface="Calibri"/>
              </a:rPr>
              <a:t>print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5" dirty="0">
                <a:latin typeface="Calibri"/>
                <a:cs typeface="Calibri"/>
              </a:rPr>
              <a:t>electronic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media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  <a:buFont typeface="Wingdings"/>
              <a:buChar char=""/>
              <a:tabLst>
                <a:tab pos="460375" algn="l"/>
                <a:tab pos="461009" algn="l"/>
              </a:tabLst>
            </a:pPr>
            <a:r>
              <a:rPr sz="2400" b="1" spc="-15" dirty="0">
                <a:latin typeface="Calibri"/>
                <a:cs typeface="Calibri"/>
              </a:rPr>
              <a:t>Display </a:t>
            </a:r>
            <a:r>
              <a:rPr sz="2400" b="1" spc="-5" dirty="0">
                <a:latin typeface="Calibri"/>
                <a:cs typeface="Calibri"/>
              </a:rPr>
              <a:t>them </a:t>
            </a:r>
            <a:r>
              <a:rPr sz="2400" b="1" dirty="0">
                <a:latin typeface="Calibri"/>
                <a:cs typeface="Calibri"/>
              </a:rPr>
              <a:t>on </a:t>
            </a:r>
            <a:r>
              <a:rPr sz="2400" b="1" spc="-10" dirty="0">
                <a:latin typeface="Calibri"/>
                <a:cs typeface="Calibri"/>
              </a:rPr>
              <a:t>adequate </a:t>
            </a:r>
            <a:r>
              <a:rPr sz="2400" b="1" spc="-15" dirty="0">
                <a:latin typeface="Calibri"/>
                <a:cs typeface="Calibri"/>
              </a:rPr>
              <a:t>size </a:t>
            </a:r>
            <a:r>
              <a:rPr sz="2400" b="1" spc="-10" dirty="0">
                <a:latin typeface="Calibri"/>
                <a:cs typeface="Calibri"/>
              </a:rPr>
              <a:t>hoardings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10" dirty="0">
                <a:latin typeface="Calibri"/>
                <a:cs typeface="Calibri"/>
              </a:rPr>
              <a:t>boards 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10" dirty="0">
                <a:latin typeface="Calibri"/>
                <a:cs typeface="Calibri"/>
              </a:rPr>
              <a:t>which  </a:t>
            </a:r>
            <a:r>
              <a:rPr sz="2400" dirty="0">
                <a:latin typeface="Calibri"/>
                <a:cs typeface="Calibri"/>
              </a:rPr>
              <a:t>is clearly </a:t>
            </a:r>
            <a:r>
              <a:rPr sz="2400" spc="-5" dirty="0">
                <a:latin typeface="Calibri"/>
                <a:cs typeface="Calibri"/>
              </a:rPr>
              <a:t>visible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10" dirty="0">
                <a:latin typeface="Calibri"/>
                <a:cs typeface="Calibri"/>
              </a:rPr>
              <a:t>distance </a:t>
            </a:r>
            <a:r>
              <a:rPr sz="2400" dirty="0">
                <a:latin typeface="Calibri"/>
                <a:cs typeface="Calibri"/>
              </a:rPr>
              <a:t>in all </a:t>
            </a:r>
            <a:r>
              <a:rPr sz="2400" spc="-10" dirty="0">
                <a:latin typeface="Calibri"/>
                <a:cs typeface="Calibri"/>
              </a:rPr>
              <a:t>government </a:t>
            </a:r>
            <a:r>
              <a:rPr sz="2400" spc="-5" dirty="0">
                <a:latin typeface="Calibri"/>
                <a:cs typeface="Calibri"/>
              </a:rPr>
              <a:t>health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facilities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b="1" spc="-15" dirty="0">
                <a:latin typeface="Calibri"/>
                <a:cs typeface="Calibri"/>
              </a:rPr>
              <a:t>IEC </a:t>
            </a:r>
            <a:r>
              <a:rPr sz="2400" b="1" spc="-10" dirty="0">
                <a:latin typeface="Calibri"/>
                <a:cs typeface="Calibri"/>
              </a:rPr>
              <a:t>budget </a:t>
            </a:r>
            <a:r>
              <a:rPr sz="2400" spc="-5" dirty="0">
                <a:latin typeface="Calibri"/>
                <a:cs typeface="Calibri"/>
              </a:rPr>
              <a:t>sanctioned under </a:t>
            </a:r>
            <a:r>
              <a:rPr sz="2400" spc="-10" dirty="0">
                <a:latin typeface="Calibri"/>
                <a:cs typeface="Calibri"/>
              </a:rPr>
              <a:t>RCH/NRHM can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657598"/>
            <a:ext cx="91440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0094" y="43434"/>
            <a:ext cx="6617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Ensure </a:t>
            </a:r>
            <a:r>
              <a:rPr sz="4000" spc="-10" dirty="0"/>
              <a:t>Drugs </a:t>
            </a:r>
            <a:r>
              <a:rPr sz="4000" spc="-5" dirty="0"/>
              <a:t>and</a:t>
            </a:r>
            <a:r>
              <a:rPr sz="4000" spc="20" dirty="0"/>
              <a:t> </a:t>
            </a:r>
            <a:r>
              <a:rPr sz="4000" spc="-5" dirty="0"/>
              <a:t>Consumables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2140" y="795273"/>
            <a:ext cx="7578725" cy="551307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59105" indent="-447040">
              <a:lnSpc>
                <a:spcPct val="100000"/>
              </a:lnSpc>
              <a:spcBef>
                <a:spcPts val="15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b="1" spc="-5" dirty="0">
                <a:latin typeface="Calibri"/>
                <a:cs typeface="Calibri"/>
              </a:rPr>
              <a:t>Essential drugs </a:t>
            </a:r>
            <a:r>
              <a:rPr sz="2400" b="1" spc="-10" dirty="0">
                <a:latin typeface="Calibri"/>
                <a:cs typeface="Calibri"/>
              </a:rPr>
              <a:t>list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5" dirty="0">
                <a:latin typeface="Calibri"/>
                <a:cs typeface="Calibri"/>
              </a:rPr>
              <a:t>be notified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RCH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services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  <a:tab pos="4126229" algn="l"/>
              </a:tabLst>
            </a:pPr>
            <a:r>
              <a:rPr sz="2400" spc="-10" dirty="0">
                <a:latin typeface="Calibri"/>
                <a:cs typeface="Calibri"/>
              </a:rPr>
              <a:t>Ensure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regular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procurement	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availability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5" dirty="0">
                <a:latin typeface="Calibri"/>
                <a:cs typeface="Calibri"/>
              </a:rPr>
              <a:t>Daily </a:t>
            </a:r>
            <a:r>
              <a:rPr sz="2400" spc="-10" dirty="0">
                <a:latin typeface="Calibri"/>
                <a:cs typeface="Calibri"/>
              </a:rPr>
              <a:t>availability </a:t>
            </a:r>
            <a:r>
              <a:rPr sz="2400" spc="-5" dirty="0">
                <a:latin typeface="Calibri"/>
                <a:cs typeface="Calibri"/>
              </a:rPr>
              <a:t>of drugs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5" dirty="0">
                <a:latin typeface="Calibri"/>
                <a:cs typeface="Calibri"/>
              </a:rPr>
              <a:t>be </a:t>
            </a:r>
            <a:r>
              <a:rPr sz="2400" b="1" spc="-15" dirty="0">
                <a:latin typeface="Calibri"/>
                <a:cs typeface="Calibri"/>
              </a:rPr>
              <a:t>displayed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health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facility</a:t>
            </a:r>
            <a:endParaRPr sz="2400">
              <a:latin typeface="Calibri"/>
              <a:cs typeface="Calibri"/>
            </a:endParaRPr>
          </a:p>
          <a:p>
            <a:pPr marL="459105" marR="800735" indent="-459105">
              <a:lnSpc>
                <a:spcPct val="150000"/>
              </a:lnSpc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b="1" spc="-5" dirty="0">
                <a:latin typeface="Calibri"/>
                <a:cs typeface="Calibri"/>
              </a:rPr>
              <a:t>Empower the </a:t>
            </a:r>
            <a:r>
              <a:rPr sz="2400" b="1" dirty="0">
                <a:latin typeface="Calibri"/>
                <a:cs typeface="Calibri"/>
              </a:rPr>
              <a:t>head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district/ health </a:t>
            </a:r>
            <a:r>
              <a:rPr sz="2400" spc="-10" dirty="0">
                <a:latin typeface="Calibri"/>
                <a:cs typeface="Calibri"/>
              </a:rPr>
              <a:t>facility </a:t>
            </a:r>
            <a:r>
              <a:rPr sz="2400" spc="-25" dirty="0">
                <a:latin typeface="Calibri"/>
                <a:cs typeface="Calibri"/>
              </a:rPr>
              <a:t>to  </a:t>
            </a:r>
            <a:r>
              <a:rPr sz="2400" spc="-15" dirty="0">
                <a:latin typeface="Calibri"/>
                <a:cs typeface="Calibri"/>
              </a:rPr>
              <a:t>procure </a:t>
            </a:r>
            <a:r>
              <a:rPr sz="2400" spc="-5" dirty="0">
                <a:latin typeface="Calibri"/>
                <a:cs typeface="Calibri"/>
              </a:rPr>
              <a:t>drugs </a:t>
            </a:r>
            <a:r>
              <a:rPr sz="2400" spc="-15" dirty="0">
                <a:latin typeface="Calibri"/>
                <a:cs typeface="Calibri"/>
              </a:rPr>
              <a:t>to prevent stock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outs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Ensure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quality </a:t>
            </a:r>
            <a:r>
              <a:rPr sz="2400" b="1" dirty="0">
                <a:latin typeface="Calibri"/>
                <a:cs typeface="Calibri"/>
              </a:rPr>
              <a:t>and shelf </a:t>
            </a:r>
            <a:r>
              <a:rPr sz="2400" b="1" spc="-15" dirty="0">
                <a:latin typeface="Calibri"/>
                <a:cs typeface="Calibri"/>
              </a:rPr>
              <a:t>life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drugs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Ensure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proper </a:t>
            </a:r>
            <a:r>
              <a:rPr sz="2400" b="1" spc="-15" dirty="0">
                <a:latin typeface="Calibri"/>
                <a:cs typeface="Calibri"/>
              </a:rPr>
              <a:t>inventory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each </a:t>
            </a:r>
            <a:r>
              <a:rPr sz="2400" spc="-5" dirty="0">
                <a:latin typeface="Calibri"/>
                <a:cs typeface="Calibri"/>
              </a:rPr>
              <a:t>health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facility</a:t>
            </a:r>
            <a:endParaRPr sz="2400">
              <a:latin typeface="Calibri"/>
              <a:cs typeface="Calibri"/>
            </a:endParaRPr>
          </a:p>
          <a:p>
            <a:pPr marL="422909" marR="93980" indent="-410845">
              <a:lnSpc>
                <a:spcPct val="150000"/>
              </a:lnSpc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dirty="0"/>
              <a:t>	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charge </a:t>
            </a:r>
            <a:r>
              <a:rPr sz="2400" spc="-5" dirty="0">
                <a:latin typeface="Calibri"/>
                <a:cs typeface="Calibri"/>
              </a:rPr>
              <a:t>Pharmacist of the </a:t>
            </a:r>
            <a:r>
              <a:rPr sz="2400" spc="-10" dirty="0">
                <a:latin typeface="Calibri"/>
                <a:cs typeface="Calibri"/>
              </a:rPr>
              <a:t>facility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ensure the  </a:t>
            </a:r>
            <a:r>
              <a:rPr sz="2400" spc="-10" dirty="0">
                <a:latin typeface="Calibri"/>
                <a:cs typeface="Calibri"/>
              </a:rPr>
              <a:t>availability </a:t>
            </a:r>
            <a:r>
              <a:rPr sz="2400" spc="-5" dirty="0">
                <a:latin typeface="Calibri"/>
                <a:cs typeface="Calibri"/>
              </a:rPr>
              <a:t>of drugs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dispensing </a:t>
            </a:r>
            <a:r>
              <a:rPr sz="2400" spc="-10" dirty="0">
                <a:latin typeface="Calibri"/>
                <a:cs typeface="Calibri"/>
              </a:rPr>
              <a:t>points </a:t>
            </a:r>
            <a:r>
              <a:rPr sz="2400" spc="-5" dirty="0">
                <a:latin typeface="Calibri"/>
                <a:cs typeface="Calibri"/>
              </a:rPr>
              <a:t>i.e. </a:t>
            </a:r>
            <a:r>
              <a:rPr sz="2400" dirty="0">
                <a:latin typeface="Calibri"/>
                <a:cs typeface="Calibri"/>
              </a:rPr>
              <a:t>labour </a:t>
            </a:r>
            <a:r>
              <a:rPr sz="2400" spc="-15" dirty="0">
                <a:latin typeface="Calibri"/>
                <a:cs typeface="Calibri"/>
              </a:rPr>
              <a:t>room,  </a:t>
            </a:r>
            <a:r>
              <a:rPr sz="2400" spc="-110" dirty="0">
                <a:latin typeface="Calibri"/>
                <a:cs typeface="Calibri"/>
              </a:rPr>
              <a:t>OT, </a:t>
            </a:r>
            <a:r>
              <a:rPr sz="2400" spc="-5" dirty="0">
                <a:latin typeface="Calibri"/>
                <a:cs typeface="Calibri"/>
              </a:rPr>
              <a:t>casualty </a:t>
            </a:r>
            <a:r>
              <a:rPr sz="2400" spc="-10" dirty="0">
                <a:latin typeface="Calibri"/>
                <a:cs typeface="Calibri"/>
              </a:rPr>
              <a:t>etc. </a:t>
            </a:r>
            <a:r>
              <a:rPr sz="2400" b="1" spc="-15" dirty="0">
                <a:latin typeface="Calibri"/>
                <a:cs typeface="Calibri"/>
              </a:rPr>
              <a:t>after </a:t>
            </a:r>
            <a:r>
              <a:rPr sz="2400" b="1" spc="-10" dirty="0">
                <a:latin typeface="Calibri"/>
                <a:cs typeface="Calibri"/>
              </a:rPr>
              <a:t>routine</a:t>
            </a:r>
            <a:r>
              <a:rPr sz="2400" b="1" spc="9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hours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0094" y="43434"/>
            <a:ext cx="6617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Ensure </a:t>
            </a:r>
            <a:r>
              <a:rPr sz="4000" spc="-10" dirty="0"/>
              <a:t>Drugs </a:t>
            </a:r>
            <a:r>
              <a:rPr sz="4000" spc="-5" dirty="0"/>
              <a:t>and</a:t>
            </a:r>
            <a:r>
              <a:rPr sz="4000" spc="20" dirty="0"/>
              <a:t> </a:t>
            </a:r>
            <a:r>
              <a:rPr sz="4000" spc="-5" dirty="0"/>
              <a:t>Consumables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2140" y="948160"/>
            <a:ext cx="7844155" cy="167132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459105" indent="-447040">
              <a:lnSpc>
                <a:spcPct val="100000"/>
              </a:lnSpc>
              <a:spcBef>
                <a:spcPts val="1535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Ensure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‘First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spc="-15" dirty="0">
                <a:latin typeface="Calibri"/>
                <a:cs typeface="Calibri"/>
              </a:rPr>
              <a:t>First </a:t>
            </a:r>
            <a:r>
              <a:rPr sz="2400" spc="-5" dirty="0">
                <a:latin typeface="Calibri"/>
                <a:cs typeface="Calibri"/>
              </a:rPr>
              <a:t>Out </a:t>
            </a:r>
            <a:r>
              <a:rPr sz="2400" dirty="0">
                <a:latin typeface="Calibri"/>
                <a:cs typeface="Calibri"/>
              </a:rPr>
              <a:t>’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protocol</a:t>
            </a:r>
            <a:endParaRPr sz="2400">
              <a:latin typeface="Calibri"/>
              <a:cs typeface="Calibri"/>
            </a:endParaRPr>
          </a:p>
          <a:p>
            <a:pPr marL="461009" indent="-44894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60375" algn="l"/>
                <a:tab pos="461645" algn="l"/>
              </a:tabLst>
            </a:pPr>
            <a:r>
              <a:rPr sz="2400" spc="-10" dirty="0">
                <a:latin typeface="Calibri"/>
                <a:cs typeface="Calibri"/>
              </a:rPr>
              <a:t>Ensure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proper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storage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drug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stores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clean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tidy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400" spc="-10" dirty="0">
                <a:latin typeface="Calibri"/>
                <a:cs typeface="Calibri"/>
              </a:rPr>
              <a:t>adequate ventilation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cooling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743198"/>
            <a:ext cx="9144000" cy="411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3436" y="0"/>
            <a:ext cx="6205727" cy="1377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</a:t>
            </a:r>
            <a:r>
              <a:rPr spc="-55" dirty="0"/>
              <a:t>n</a:t>
            </a:r>
            <a:r>
              <a:rPr dirty="0"/>
              <a:t>t</a:t>
            </a:r>
            <a:r>
              <a:rPr spc="-60" dirty="0"/>
              <a:t>r</a:t>
            </a:r>
            <a:r>
              <a:rPr dirty="0"/>
              <a:t>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305813"/>
            <a:ext cx="6186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7210" indent="-52514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Wingdings"/>
              <a:buChar char=""/>
              <a:tabLst>
                <a:tab pos="536575" algn="l"/>
                <a:tab pos="537845" algn="l"/>
              </a:tabLst>
            </a:pP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Maternal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mortality </a:t>
            </a:r>
            <a:r>
              <a:rPr sz="2800" b="1" spc="-5" dirty="0">
                <a:latin typeface="Calibri"/>
                <a:cs typeface="Calibri"/>
              </a:rPr>
              <a:t>is a </a:t>
            </a:r>
            <a:r>
              <a:rPr sz="2800" b="1" spc="-10" dirty="0">
                <a:latin typeface="Calibri"/>
                <a:cs typeface="Calibri"/>
              </a:rPr>
              <a:t>global</a:t>
            </a:r>
            <a:r>
              <a:rPr sz="2800" b="1" spc="150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tragedy.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7800" y="2514600"/>
            <a:ext cx="2286000" cy="52324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180"/>
              </a:spcBef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WORLD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2600" y="2514600"/>
            <a:ext cx="2286000" cy="52324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20419">
              <a:lnSpc>
                <a:spcPct val="100000"/>
              </a:lnSpc>
              <a:spcBef>
                <a:spcPts val="180"/>
              </a:spcBef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INDIA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54148" y="3202685"/>
            <a:ext cx="120650" cy="381000"/>
          </a:xfrm>
          <a:custGeom>
            <a:avLst/>
            <a:gdLst/>
            <a:ahLst/>
            <a:cxnLst/>
            <a:rect l="l" t="t" r="r" b="b"/>
            <a:pathLst>
              <a:path w="120650" h="381000">
                <a:moveTo>
                  <a:pt x="14477" y="262636"/>
                </a:moveTo>
                <a:lnTo>
                  <a:pt x="8254" y="266191"/>
                </a:lnTo>
                <a:lnTo>
                  <a:pt x="2158" y="269748"/>
                </a:lnTo>
                <a:lnTo>
                  <a:pt x="0" y="277749"/>
                </a:lnTo>
                <a:lnTo>
                  <a:pt x="3556" y="283972"/>
                </a:lnTo>
                <a:lnTo>
                  <a:pt x="59689" y="381000"/>
                </a:lnTo>
                <a:lnTo>
                  <a:pt x="74792" y="355346"/>
                </a:lnTo>
                <a:lnTo>
                  <a:pt x="46862" y="355346"/>
                </a:lnTo>
                <a:lnTo>
                  <a:pt x="46973" y="329635"/>
                </a:lnTo>
                <a:lnTo>
                  <a:pt x="47040" y="307391"/>
                </a:lnTo>
                <a:lnTo>
                  <a:pt x="26034" y="271017"/>
                </a:lnTo>
                <a:lnTo>
                  <a:pt x="22478" y="264794"/>
                </a:lnTo>
                <a:lnTo>
                  <a:pt x="14477" y="262636"/>
                </a:lnTo>
                <a:close/>
              </a:path>
              <a:path w="120650" h="381000">
                <a:moveTo>
                  <a:pt x="47068" y="307440"/>
                </a:moveTo>
                <a:lnTo>
                  <a:pt x="46862" y="355346"/>
                </a:lnTo>
                <a:lnTo>
                  <a:pt x="72770" y="355346"/>
                </a:lnTo>
                <a:lnTo>
                  <a:pt x="72798" y="348868"/>
                </a:lnTo>
                <a:lnTo>
                  <a:pt x="48640" y="348741"/>
                </a:lnTo>
                <a:lnTo>
                  <a:pt x="59885" y="329635"/>
                </a:lnTo>
                <a:lnTo>
                  <a:pt x="47068" y="307440"/>
                </a:lnTo>
                <a:close/>
              </a:path>
              <a:path w="120650" h="381000">
                <a:moveTo>
                  <a:pt x="105918" y="263016"/>
                </a:moveTo>
                <a:lnTo>
                  <a:pt x="97916" y="265049"/>
                </a:lnTo>
                <a:lnTo>
                  <a:pt x="72976" y="307391"/>
                </a:lnTo>
                <a:lnTo>
                  <a:pt x="72770" y="355346"/>
                </a:lnTo>
                <a:lnTo>
                  <a:pt x="74792" y="355346"/>
                </a:lnTo>
                <a:lnTo>
                  <a:pt x="116585" y="284352"/>
                </a:lnTo>
                <a:lnTo>
                  <a:pt x="120268" y="278256"/>
                </a:lnTo>
                <a:lnTo>
                  <a:pt x="118237" y="270255"/>
                </a:lnTo>
                <a:lnTo>
                  <a:pt x="112013" y="266700"/>
                </a:lnTo>
                <a:lnTo>
                  <a:pt x="105918" y="263016"/>
                </a:lnTo>
                <a:close/>
              </a:path>
              <a:path w="120650" h="381000">
                <a:moveTo>
                  <a:pt x="59885" y="329635"/>
                </a:moveTo>
                <a:lnTo>
                  <a:pt x="48640" y="348741"/>
                </a:lnTo>
                <a:lnTo>
                  <a:pt x="70993" y="348868"/>
                </a:lnTo>
                <a:lnTo>
                  <a:pt x="59885" y="329635"/>
                </a:lnTo>
                <a:close/>
              </a:path>
              <a:path w="120650" h="381000">
                <a:moveTo>
                  <a:pt x="72976" y="307391"/>
                </a:moveTo>
                <a:lnTo>
                  <a:pt x="59885" y="329635"/>
                </a:lnTo>
                <a:lnTo>
                  <a:pt x="70993" y="348868"/>
                </a:lnTo>
                <a:lnTo>
                  <a:pt x="72798" y="348868"/>
                </a:lnTo>
                <a:lnTo>
                  <a:pt x="72976" y="307391"/>
                </a:lnTo>
                <a:close/>
              </a:path>
              <a:path w="120650" h="381000">
                <a:moveTo>
                  <a:pt x="74294" y="0"/>
                </a:moveTo>
                <a:lnTo>
                  <a:pt x="48387" y="0"/>
                </a:lnTo>
                <a:lnTo>
                  <a:pt x="47068" y="307440"/>
                </a:lnTo>
                <a:lnTo>
                  <a:pt x="59885" y="329635"/>
                </a:lnTo>
                <a:lnTo>
                  <a:pt x="72976" y="307391"/>
                </a:lnTo>
                <a:lnTo>
                  <a:pt x="74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99071" y="3202685"/>
            <a:ext cx="120650" cy="381000"/>
          </a:xfrm>
          <a:custGeom>
            <a:avLst/>
            <a:gdLst/>
            <a:ahLst/>
            <a:cxnLst/>
            <a:rect l="l" t="t" r="r" b="b"/>
            <a:pathLst>
              <a:path w="120650" h="381000">
                <a:moveTo>
                  <a:pt x="14477" y="262636"/>
                </a:moveTo>
                <a:lnTo>
                  <a:pt x="8254" y="266191"/>
                </a:lnTo>
                <a:lnTo>
                  <a:pt x="2158" y="269748"/>
                </a:lnTo>
                <a:lnTo>
                  <a:pt x="0" y="277749"/>
                </a:lnTo>
                <a:lnTo>
                  <a:pt x="3555" y="283972"/>
                </a:lnTo>
                <a:lnTo>
                  <a:pt x="59689" y="381000"/>
                </a:lnTo>
                <a:lnTo>
                  <a:pt x="74792" y="355346"/>
                </a:lnTo>
                <a:lnTo>
                  <a:pt x="46862" y="355346"/>
                </a:lnTo>
                <a:lnTo>
                  <a:pt x="47040" y="307391"/>
                </a:lnTo>
                <a:lnTo>
                  <a:pt x="26034" y="271017"/>
                </a:lnTo>
                <a:lnTo>
                  <a:pt x="22478" y="264794"/>
                </a:lnTo>
                <a:lnTo>
                  <a:pt x="14477" y="262636"/>
                </a:lnTo>
                <a:close/>
              </a:path>
              <a:path w="120650" h="381000">
                <a:moveTo>
                  <a:pt x="47051" y="307410"/>
                </a:moveTo>
                <a:lnTo>
                  <a:pt x="46862" y="355346"/>
                </a:lnTo>
                <a:lnTo>
                  <a:pt x="72771" y="355346"/>
                </a:lnTo>
                <a:lnTo>
                  <a:pt x="72798" y="348868"/>
                </a:lnTo>
                <a:lnTo>
                  <a:pt x="48641" y="348741"/>
                </a:lnTo>
                <a:lnTo>
                  <a:pt x="59885" y="329635"/>
                </a:lnTo>
                <a:lnTo>
                  <a:pt x="47051" y="307410"/>
                </a:lnTo>
                <a:close/>
              </a:path>
              <a:path w="120650" h="381000">
                <a:moveTo>
                  <a:pt x="105918" y="263016"/>
                </a:moveTo>
                <a:lnTo>
                  <a:pt x="97917" y="265049"/>
                </a:lnTo>
                <a:lnTo>
                  <a:pt x="72976" y="307391"/>
                </a:lnTo>
                <a:lnTo>
                  <a:pt x="72771" y="355346"/>
                </a:lnTo>
                <a:lnTo>
                  <a:pt x="74792" y="355346"/>
                </a:lnTo>
                <a:lnTo>
                  <a:pt x="116585" y="284352"/>
                </a:lnTo>
                <a:lnTo>
                  <a:pt x="120269" y="278256"/>
                </a:lnTo>
                <a:lnTo>
                  <a:pt x="118236" y="270255"/>
                </a:lnTo>
                <a:lnTo>
                  <a:pt x="112013" y="266700"/>
                </a:lnTo>
                <a:lnTo>
                  <a:pt x="105918" y="263016"/>
                </a:lnTo>
                <a:close/>
              </a:path>
              <a:path w="120650" h="381000">
                <a:moveTo>
                  <a:pt x="59885" y="329635"/>
                </a:moveTo>
                <a:lnTo>
                  <a:pt x="48641" y="348741"/>
                </a:lnTo>
                <a:lnTo>
                  <a:pt x="70993" y="348868"/>
                </a:lnTo>
                <a:lnTo>
                  <a:pt x="59885" y="329635"/>
                </a:lnTo>
                <a:close/>
              </a:path>
              <a:path w="120650" h="381000">
                <a:moveTo>
                  <a:pt x="72976" y="307391"/>
                </a:moveTo>
                <a:lnTo>
                  <a:pt x="59885" y="329635"/>
                </a:lnTo>
                <a:lnTo>
                  <a:pt x="70993" y="348868"/>
                </a:lnTo>
                <a:lnTo>
                  <a:pt x="72798" y="348868"/>
                </a:lnTo>
                <a:lnTo>
                  <a:pt x="72976" y="307391"/>
                </a:lnTo>
                <a:close/>
              </a:path>
              <a:path w="120650" h="381000">
                <a:moveTo>
                  <a:pt x="74295" y="0"/>
                </a:moveTo>
                <a:lnTo>
                  <a:pt x="48259" y="0"/>
                </a:lnTo>
                <a:lnTo>
                  <a:pt x="47051" y="307410"/>
                </a:lnTo>
                <a:lnTo>
                  <a:pt x="59885" y="329635"/>
                </a:lnTo>
                <a:lnTo>
                  <a:pt x="72965" y="307410"/>
                </a:lnTo>
                <a:lnTo>
                  <a:pt x="742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4540" y="3824096"/>
            <a:ext cx="37052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marR="271145" indent="-3232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3215" algn="l"/>
                <a:tab pos="324485" algn="l"/>
                <a:tab pos="1384935" algn="l"/>
              </a:tabLst>
            </a:pPr>
            <a:r>
              <a:rPr sz="2400" spc="-5" dirty="0">
                <a:latin typeface="Calibri"/>
                <a:cs typeface="Calibri"/>
              </a:rPr>
              <a:t>303000	</a:t>
            </a:r>
            <a:r>
              <a:rPr sz="2400" spc="-10" dirty="0">
                <a:latin typeface="Calibri"/>
                <a:cs typeface="Calibri"/>
              </a:rPr>
              <a:t>Maternal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deaths  </a:t>
            </a:r>
            <a:r>
              <a:rPr sz="2400" dirty="0">
                <a:latin typeface="Calibri"/>
                <a:cs typeface="Calibri"/>
              </a:rPr>
              <a:t>annually</a:t>
            </a:r>
            <a:endParaRPr sz="2400">
              <a:latin typeface="Calibri"/>
              <a:cs typeface="Calibri"/>
            </a:endParaRPr>
          </a:p>
          <a:p>
            <a:pPr marL="323850" indent="-311785">
              <a:lnSpc>
                <a:spcPct val="100000"/>
              </a:lnSpc>
              <a:buFont typeface="Arial"/>
              <a:buChar char="•"/>
              <a:tabLst>
                <a:tab pos="323215" algn="l"/>
                <a:tab pos="324485" algn="l"/>
              </a:tabLst>
            </a:pPr>
            <a:r>
              <a:rPr sz="2400" spc="-5" dirty="0">
                <a:latin typeface="Calibri"/>
                <a:cs typeface="Calibri"/>
              </a:rPr>
              <a:t>99%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Developing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countries</a:t>
            </a:r>
            <a:endParaRPr sz="2400">
              <a:latin typeface="Calibri"/>
              <a:cs typeface="Calibri"/>
            </a:endParaRPr>
          </a:p>
          <a:p>
            <a:pPr marL="461009" indent="-448945">
              <a:lnSpc>
                <a:spcPct val="100000"/>
              </a:lnSpc>
              <a:buFont typeface="Arial"/>
              <a:buChar char="•"/>
              <a:tabLst>
                <a:tab pos="460375" algn="l"/>
                <a:tab pos="461645" algn="l"/>
              </a:tabLst>
            </a:pPr>
            <a:r>
              <a:rPr sz="2400" dirty="0">
                <a:latin typeface="Calibri"/>
                <a:cs typeface="Calibri"/>
              </a:rPr>
              <a:t>1% - </a:t>
            </a:r>
            <a:r>
              <a:rPr sz="2400" spc="-5" dirty="0">
                <a:latin typeface="Calibri"/>
                <a:cs typeface="Calibri"/>
              </a:rPr>
              <a:t>Developed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countries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7428" y="3824096"/>
            <a:ext cx="328485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marR="5080" indent="-3232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3215" algn="l"/>
                <a:tab pos="323850" algn="l"/>
                <a:tab pos="1230630" algn="l"/>
              </a:tabLst>
            </a:pPr>
            <a:r>
              <a:rPr sz="2400" spc="-5" dirty="0">
                <a:latin typeface="Calibri"/>
                <a:cs typeface="Calibri"/>
              </a:rPr>
              <a:t>67000	</a:t>
            </a:r>
            <a:r>
              <a:rPr sz="2400" spc="-10" dirty="0">
                <a:latin typeface="Calibri"/>
                <a:cs typeface="Calibri"/>
              </a:rPr>
              <a:t>Maternal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deaths  </a:t>
            </a:r>
            <a:r>
              <a:rPr sz="2400" dirty="0">
                <a:latin typeface="Calibri"/>
                <a:cs typeface="Calibri"/>
              </a:rPr>
              <a:t>annually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43434"/>
            <a:ext cx="5062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Ensure provision </a:t>
            </a:r>
            <a:r>
              <a:rPr sz="4000" spc="-5" dirty="0"/>
              <a:t>of</a:t>
            </a:r>
            <a:r>
              <a:rPr sz="4000" spc="25" dirty="0"/>
              <a:t> </a:t>
            </a:r>
            <a:r>
              <a:rPr sz="4000" spc="-10" dirty="0"/>
              <a:t>Diet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340" y="719073"/>
            <a:ext cx="845375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460375" algn="l"/>
                <a:tab pos="461009" algn="l"/>
                <a:tab pos="1430020" algn="l"/>
                <a:tab pos="2731770" algn="l"/>
                <a:tab pos="4826000" algn="l"/>
                <a:tab pos="5938520" algn="l"/>
              </a:tabLst>
            </a:pPr>
            <a:r>
              <a:rPr sz="2400" spc="-10" dirty="0">
                <a:latin typeface="Calibri"/>
                <a:cs typeface="Calibri"/>
              </a:rPr>
              <a:t>Ensure	</a:t>
            </a:r>
            <a:r>
              <a:rPr sz="2400" b="1" spc="-10" dirty="0">
                <a:latin typeface="Calibri"/>
                <a:cs typeface="Calibri"/>
              </a:rPr>
              <a:t>provision	</a:t>
            </a:r>
            <a:r>
              <a:rPr sz="2400" b="1" dirty="0">
                <a:latin typeface="Calibri"/>
                <a:cs typeface="Calibri"/>
              </a:rPr>
              <a:t>of  </a:t>
            </a:r>
            <a:r>
              <a:rPr sz="2400" b="1" spc="-5" dirty="0">
                <a:latin typeface="Calibri"/>
                <a:cs typeface="Calibri"/>
              </a:rPr>
              <a:t>diet</a:t>
            </a:r>
            <a:r>
              <a:rPr sz="2400" b="1" spc="3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4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	</a:t>
            </a:r>
            <a:r>
              <a:rPr sz="2400" spc="-5" dirty="0">
                <a:latin typeface="Calibri"/>
                <a:cs typeface="Calibri"/>
              </a:rPr>
              <a:t>delivery	</a:t>
            </a:r>
            <a:r>
              <a:rPr sz="2400" spc="-10" dirty="0">
                <a:latin typeface="Calibri"/>
                <a:cs typeface="Calibri"/>
              </a:rPr>
              <a:t>points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10" dirty="0">
                <a:latin typeface="Calibri"/>
                <a:cs typeface="Calibri"/>
              </a:rPr>
              <a:t>District  Hospital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PHC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:-</a:t>
            </a:r>
            <a:endParaRPr sz="2400">
              <a:latin typeface="Calibri"/>
              <a:cs typeface="Calibri"/>
            </a:endParaRPr>
          </a:p>
          <a:p>
            <a:pPr marL="2265045">
              <a:lnSpc>
                <a:spcPct val="100000"/>
              </a:lnSpc>
              <a:spcBef>
                <a:spcPts val="1440"/>
              </a:spcBef>
            </a:pP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b="1" dirty="0">
                <a:latin typeface="Calibri"/>
                <a:cs typeface="Calibri"/>
              </a:rPr>
              <a:t>3 </a:t>
            </a:r>
            <a:r>
              <a:rPr sz="2400" b="1" spc="-15" dirty="0">
                <a:latin typeface="Calibri"/>
                <a:cs typeface="Calibri"/>
              </a:rPr>
              <a:t>days </a:t>
            </a:r>
            <a:r>
              <a:rPr sz="2400" b="1" spc="-5" dirty="0">
                <a:latin typeface="Calibri"/>
                <a:cs typeface="Calibri"/>
              </a:rPr>
              <a:t>in case </a:t>
            </a:r>
            <a:r>
              <a:rPr sz="2400" b="1" dirty="0">
                <a:latin typeface="Calibri"/>
                <a:cs typeface="Calibri"/>
              </a:rPr>
              <a:t>of normal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delivery</a:t>
            </a:r>
            <a:endParaRPr sz="2400">
              <a:latin typeface="Calibri"/>
              <a:cs typeface="Calibri"/>
            </a:endParaRPr>
          </a:p>
          <a:p>
            <a:pPr marL="2265045">
              <a:lnSpc>
                <a:spcPct val="100000"/>
              </a:lnSpc>
              <a:spcBef>
                <a:spcPts val="1440"/>
              </a:spcBef>
            </a:pP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b="1" dirty="0">
                <a:latin typeface="Calibri"/>
                <a:cs typeface="Calibri"/>
              </a:rPr>
              <a:t>7 </a:t>
            </a:r>
            <a:r>
              <a:rPr sz="2400" b="1" spc="-15" dirty="0">
                <a:latin typeface="Calibri"/>
                <a:cs typeface="Calibri"/>
              </a:rPr>
              <a:t>days </a:t>
            </a:r>
            <a:r>
              <a:rPr sz="2400" b="1" spc="-5" dirty="0">
                <a:latin typeface="Calibri"/>
                <a:cs typeface="Calibri"/>
              </a:rPr>
              <a:t>in case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caesarian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section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4320"/>
              </a:lnSpc>
              <a:spcBef>
                <a:spcPts val="385"/>
              </a:spcBef>
              <a:buFont typeface="Wingdings"/>
              <a:buChar char=""/>
              <a:tabLst>
                <a:tab pos="460375" algn="l"/>
                <a:tab pos="461009" algn="l"/>
              </a:tabLst>
            </a:pPr>
            <a:r>
              <a:rPr sz="2400" spc="-5" dirty="0">
                <a:latin typeface="Calibri"/>
                <a:cs typeface="Calibri"/>
              </a:rPr>
              <a:t>If </a:t>
            </a:r>
            <a:r>
              <a:rPr sz="2400" spc="-10" dirty="0">
                <a:latin typeface="Calibri"/>
                <a:cs typeface="Calibri"/>
              </a:rPr>
              <a:t>proper kitchen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manpower </a:t>
            </a:r>
            <a:r>
              <a:rPr sz="2400" spc="-1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spc="-10" dirty="0">
                <a:latin typeface="Calibri"/>
                <a:cs typeface="Calibri"/>
              </a:rPr>
              <a:t>available, </a:t>
            </a:r>
            <a:r>
              <a:rPr sz="2400" dirty="0">
                <a:latin typeface="Calibri"/>
                <a:cs typeface="Calibri"/>
              </a:rPr>
              <a:t>this service </a:t>
            </a:r>
            <a:r>
              <a:rPr sz="2400" b="1" spc="-5" dirty="0">
                <a:latin typeface="Calibri"/>
                <a:cs typeface="Calibri"/>
              </a:rPr>
              <a:t>can  be outsourced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06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Local </a:t>
            </a:r>
            <a:r>
              <a:rPr sz="2400" spc="-5" dirty="0">
                <a:latin typeface="Calibri"/>
                <a:cs typeface="Calibri"/>
              </a:rPr>
              <a:t>seasonal </a:t>
            </a:r>
            <a:r>
              <a:rPr sz="2400" spc="-15" dirty="0">
                <a:latin typeface="Calibri"/>
                <a:cs typeface="Calibri"/>
              </a:rPr>
              <a:t>foods, </a:t>
            </a:r>
            <a:r>
              <a:rPr sz="2400" spc="-10" dirty="0">
                <a:latin typeface="Calibri"/>
                <a:cs typeface="Calibri"/>
              </a:rPr>
              <a:t>vegetables, </a:t>
            </a:r>
            <a:r>
              <a:rPr sz="2400" spc="-5" dirty="0">
                <a:latin typeface="Calibri"/>
                <a:cs typeface="Calibri"/>
              </a:rPr>
              <a:t>fruits, </a:t>
            </a:r>
            <a:r>
              <a:rPr sz="2400" dirty="0">
                <a:latin typeface="Calibri"/>
                <a:cs typeface="Calibri"/>
              </a:rPr>
              <a:t>milk and</a:t>
            </a:r>
            <a:r>
              <a:rPr sz="2400" spc="5" dirty="0">
                <a:latin typeface="Calibri"/>
                <a:cs typeface="Calibri"/>
              </a:rPr>
              <a:t> eggs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dirty="0">
                <a:latin typeface="Calibri"/>
                <a:cs typeface="Calibri"/>
              </a:rPr>
              <a:t>MO </a:t>
            </a:r>
            <a:r>
              <a:rPr sz="2400" spc="-10" dirty="0">
                <a:latin typeface="Calibri"/>
                <a:cs typeface="Calibri"/>
              </a:rPr>
              <a:t>in-charge </a:t>
            </a:r>
            <a:r>
              <a:rPr sz="2400" spc="-5" dirty="0">
                <a:latin typeface="Calibri"/>
                <a:cs typeface="Calibri"/>
              </a:rPr>
              <a:t>should </a:t>
            </a:r>
            <a:r>
              <a:rPr sz="2400" b="1" spc="-10" dirty="0">
                <a:latin typeface="Calibri"/>
                <a:cs typeface="Calibri"/>
              </a:rPr>
              <a:t>monitor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quality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dirty="0">
                <a:latin typeface="Calibri"/>
                <a:cs typeface="Calibri"/>
              </a:rPr>
              <a:t>Health </a:t>
            </a:r>
            <a:r>
              <a:rPr sz="2400" spc="-10" dirty="0">
                <a:latin typeface="Calibri"/>
                <a:cs typeface="Calibri"/>
              </a:rPr>
              <a:t>facility </a:t>
            </a:r>
            <a:r>
              <a:rPr sz="2400" spc="-5" dirty="0">
                <a:latin typeface="Calibri"/>
                <a:cs typeface="Calibri"/>
              </a:rPr>
              <a:t>should </a:t>
            </a:r>
            <a:r>
              <a:rPr sz="2400" spc="-10" dirty="0">
                <a:latin typeface="Calibri"/>
                <a:cs typeface="Calibri"/>
              </a:rPr>
              <a:t>receive </a:t>
            </a:r>
            <a:r>
              <a:rPr sz="2400" b="1" spc="-5" dirty="0">
                <a:latin typeface="Calibri"/>
                <a:cs typeface="Calibri"/>
              </a:rPr>
              <a:t>funds in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advance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7294" y="43434"/>
            <a:ext cx="5755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Ensure availability </a:t>
            </a:r>
            <a:r>
              <a:rPr sz="4000" spc="-5" dirty="0"/>
              <a:t>of</a:t>
            </a:r>
            <a:r>
              <a:rPr sz="4000" spc="50" dirty="0"/>
              <a:t> </a:t>
            </a:r>
            <a:r>
              <a:rPr sz="4000" spc="-5" dirty="0"/>
              <a:t>Blood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248400" y="838200"/>
            <a:ext cx="2895599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566673"/>
            <a:ext cx="5554980" cy="11226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60375" indent="-448309">
              <a:lnSpc>
                <a:spcPct val="100000"/>
              </a:lnSpc>
              <a:spcBef>
                <a:spcPts val="1540"/>
              </a:spcBef>
              <a:buFont typeface="Wingdings"/>
              <a:buChar char=""/>
              <a:tabLst>
                <a:tab pos="460375" algn="l"/>
                <a:tab pos="461009" algn="l"/>
                <a:tab pos="1669414" algn="l"/>
                <a:tab pos="2472055" algn="l"/>
                <a:tab pos="3509010" algn="l"/>
                <a:tab pos="4511675" algn="l"/>
                <a:tab pos="5284470" algn="l"/>
              </a:tabLst>
            </a:pPr>
            <a:r>
              <a:rPr sz="2400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	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ime	</a:t>
            </a:r>
            <a:r>
              <a:rPr sz="2400" spc="-5" dirty="0">
                <a:latin typeface="Calibri"/>
                <a:cs typeface="Calibri"/>
              </a:rPr>
              <a:t>boun</a:t>
            </a:r>
            <a:r>
              <a:rPr sz="2400" dirty="0">
                <a:latin typeface="Calibri"/>
                <a:cs typeface="Calibri"/>
              </a:rPr>
              <a:t>d	acti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	</a:t>
            </a:r>
            <a:r>
              <a:rPr sz="2400" spc="-5" dirty="0">
                <a:latin typeface="Calibri"/>
                <a:cs typeface="Calibri"/>
              </a:rPr>
              <a:t>pl</a:t>
            </a:r>
            <a:r>
              <a:rPr sz="2400" dirty="0">
                <a:latin typeface="Calibri"/>
                <a:cs typeface="Calibri"/>
              </a:rPr>
              <a:t>an	</a:t>
            </a:r>
            <a:r>
              <a:rPr sz="2400" spc="-25" dirty="0"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10" dirty="0">
                <a:latin typeface="Calibri"/>
                <a:cs typeface="Calibri"/>
              </a:rPr>
              <a:t>establish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10" dirty="0">
                <a:latin typeface="Calibri"/>
                <a:cs typeface="Calibri"/>
              </a:rPr>
              <a:t>operationalise </a:t>
            </a:r>
            <a:r>
              <a:rPr sz="2400" b="1" spc="-5" dirty="0">
                <a:latin typeface="Calibri"/>
                <a:cs typeface="Calibri"/>
              </a:rPr>
              <a:t>blood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banks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1663146"/>
            <a:ext cx="3577590" cy="11239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459105" indent="-447040">
              <a:lnSpc>
                <a:spcPct val="100000"/>
              </a:lnSpc>
              <a:spcBef>
                <a:spcPts val="1545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spc="-5" dirty="0">
                <a:latin typeface="Calibri"/>
                <a:cs typeface="Calibri"/>
              </a:rPr>
              <a:t>Maintain </a:t>
            </a:r>
            <a:r>
              <a:rPr sz="2400" b="1" spc="-10" dirty="0">
                <a:latin typeface="Calibri"/>
                <a:cs typeface="Calibri"/>
              </a:rPr>
              <a:t>adequate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stock</a:t>
            </a:r>
            <a:endParaRPr sz="2400">
              <a:latin typeface="Calibri"/>
              <a:cs typeface="Calibri"/>
            </a:endParaRPr>
          </a:p>
          <a:p>
            <a:pPr marL="460375" indent="-448309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460375" algn="l"/>
                <a:tab pos="461009" algn="l"/>
                <a:tab pos="1577975" algn="l"/>
                <a:tab pos="3169285" algn="l"/>
              </a:tabLst>
            </a:pPr>
            <a:r>
              <a:rPr sz="2400" spc="-10" dirty="0">
                <a:latin typeface="Calibri"/>
                <a:cs typeface="Calibri"/>
              </a:rPr>
              <a:t>Ensure	availability	of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3883" y="2395854"/>
            <a:ext cx="18726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1125" algn="l"/>
              </a:tabLst>
            </a:pP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ts	and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pc="-5" dirty="0"/>
              <a:t>consumables</a:t>
            </a:r>
          </a:p>
          <a:p>
            <a:pPr marL="12700" marR="5080" algn="just">
              <a:lnSpc>
                <a:spcPct val="150000"/>
              </a:lnSpc>
              <a:buFont typeface="Wingdings"/>
              <a:buChar char=""/>
              <a:tabLst>
                <a:tab pos="461009" algn="l"/>
              </a:tabLst>
            </a:pPr>
            <a:r>
              <a:rPr b="0" spc="-10" dirty="0">
                <a:latin typeface="Calibri"/>
                <a:cs typeface="Calibri"/>
              </a:rPr>
              <a:t>Ensure </a:t>
            </a:r>
            <a:r>
              <a:rPr spc="-10" dirty="0"/>
              <a:t>mandatory </a:t>
            </a:r>
            <a:r>
              <a:rPr spc="-5" dirty="0"/>
              <a:t>screening </a:t>
            </a:r>
            <a:r>
              <a:rPr b="0" spc="-5" dirty="0">
                <a:latin typeface="Calibri"/>
                <a:cs typeface="Calibri"/>
              </a:rPr>
              <a:t>of blood  </a:t>
            </a:r>
            <a:r>
              <a:rPr b="0" dirty="0">
                <a:latin typeface="Calibri"/>
                <a:cs typeface="Calibri"/>
              </a:rPr>
              <a:t>and </a:t>
            </a:r>
            <a:r>
              <a:rPr b="0" spc="-15" dirty="0">
                <a:latin typeface="Calibri"/>
                <a:cs typeface="Calibri"/>
              </a:rPr>
              <a:t>organise </a:t>
            </a:r>
            <a:r>
              <a:rPr b="0" spc="-5" dirty="0">
                <a:latin typeface="Calibri"/>
                <a:cs typeface="Calibri"/>
              </a:rPr>
              <a:t>periodic </a:t>
            </a:r>
            <a:r>
              <a:rPr b="0" spc="-10" dirty="0">
                <a:latin typeface="Calibri"/>
                <a:cs typeface="Calibri"/>
              </a:rPr>
              <a:t>voluntary </a:t>
            </a:r>
            <a:r>
              <a:rPr spc="-5" dirty="0"/>
              <a:t>blood  donation camps</a:t>
            </a:r>
          </a:p>
          <a:p>
            <a:pPr marL="459105" indent="-447040" algn="just">
              <a:lnSpc>
                <a:spcPct val="100000"/>
              </a:lnSpc>
              <a:spcBef>
                <a:spcPts val="1685"/>
              </a:spcBef>
              <a:buFont typeface="Wingdings"/>
              <a:buChar char=""/>
              <a:tabLst>
                <a:tab pos="459740" algn="l"/>
              </a:tabLst>
            </a:pPr>
            <a:r>
              <a:rPr b="0" spc="-10" dirty="0">
                <a:latin typeface="Calibri"/>
                <a:cs typeface="Calibri"/>
              </a:rPr>
              <a:t>Provide </a:t>
            </a:r>
            <a:r>
              <a:rPr spc="-10" dirty="0"/>
              <a:t>adequate </a:t>
            </a:r>
            <a:r>
              <a:rPr spc="-5" dirty="0"/>
              <a:t>funds </a:t>
            </a:r>
            <a:r>
              <a:rPr b="0" spc="-15" dirty="0">
                <a:latin typeface="Calibri"/>
                <a:cs typeface="Calibri"/>
              </a:rPr>
              <a:t>to </a:t>
            </a:r>
            <a:r>
              <a:rPr b="0" spc="-10" dirty="0">
                <a:latin typeface="Calibri"/>
                <a:cs typeface="Calibri"/>
              </a:rPr>
              <a:t>blood</a:t>
            </a:r>
            <a:r>
              <a:rPr b="0" spc="4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bank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5994" y="43434"/>
            <a:ext cx="37769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Referral</a:t>
            </a:r>
            <a:r>
              <a:rPr sz="4000" spc="-25" dirty="0"/>
              <a:t> </a:t>
            </a:r>
            <a:r>
              <a:rPr sz="4000" spc="-15" dirty="0"/>
              <a:t>transport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2140" y="566673"/>
            <a:ext cx="7921625" cy="386651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59105" indent="-447040">
              <a:lnSpc>
                <a:spcPct val="100000"/>
              </a:lnSpc>
              <a:spcBef>
                <a:spcPts val="1540"/>
              </a:spcBef>
              <a:buFont typeface="Wingdings"/>
              <a:buChar char=""/>
              <a:tabLst>
                <a:tab pos="459105" algn="l"/>
                <a:tab pos="459740" algn="l"/>
                <a:tab pos="3380740" algn="l"/>
                <a:tab pos="4647565" algn="l"/>
              </a:tabLst>
            </a:pPr>
            <a:r>
              <a:rPr sz="2400" spc="-10" dirty="0">
                <a:latin typeface="Calibri"/>
                <a:cs typeface="Calibri"/>
              </a:rPr>
              <a:t>Ensure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universal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reach	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24	</a:t>
            </a:r>
            <a:r>
              <a:rPr sz="2400" b="1" dirty="0">
                <a:latin typeface="Calibri"/>
                <a:cs typeface="Calibri"/>
              </a:rPr>
              <a:t>7 </a:t>
            </a:r>
            <a:r>
              <a:rPr sz="2400" b="1" spc="-20" dirty="0">
                <a:latin typeface="Calibri"/>
                <a:cs typeface="Calibri"/>
              </a:rPr>
              <a:t>referral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services</a:t>
            </a:r>
            <a:endParaRPr sz="2400">
              <a:latin typeface="Calibri"/>
              <a:cs typeface="Calibri"/>
            </a:endParaRPr>
          </a:p>
          <a:p>
            <a:pPr marL="12700" marR="9525">
              <a:lnSpc>
                <a:spcPct val="150000"/>
              </a:lnSpc>
              <a:buFont typeface="Wingdings"/>
              <a:buChar char=""/>
              <a:tabLst>
                <a:tab pos="460375" algn="l"/>
                <a:tab pos="461645" algn="l"/>
                <a:tab pos="1707514" algn="l"/>
                <a:tab pos="2279015" algn="l"/>
                <a:tab pos="3348990" algn="l"/>
                <a:tab pos="4058920" algn="l"/>
                <a:tab pos="4363720" algn="l"/>
                <a:tab pos="5257165" algn="l"/>
                <a:tab pos="5833110" algn="l"/>
                <a:tab pos="6501130" algn="l"/>
                <a:tab pos="7661275" algn="l"/>
              </a:tabLst>
            </a:pP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ablish	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all	c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	with	a	</a:t>
            </a:r>
            <a:r>
              <a:rPr sz="2400" b="1" dirty="0">
                <a:latin typeface="Calibri"/>
                <a:cs typeface="Calibri"/>
              </a:rPr>
              <a:t>single	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oll	</a:t>
            </a:r>
            <a:r>
              <a:rPr sz="2400" b="1" spc="-5" dirty="0">
                <a:latin typeface="Calibri"/>
                <a:cs typeface="Calibri"/>
              </a:rPr>
              <a:t>f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e	numb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r	</a:t>
            </a:r>
            <a:r>
              <a:rPr sz="2400" spc="-25" dirty="0">
                <a:latin typeface="Calibri"/>
                <a:cs typeface="Calibri"/>
              </a:rPr>
              <a:t>at  </a:t>
            </a:r>
            <a:r>
              <a:rPr sz="2400" spc="-5" dirty="0">
                <a:latin typeface="Calibri"/>
                <a:cs typeface="Calibri"/>
              </a:rPr>
              <a:t>District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20" dirty="0">
                <a:latin typeface="Calibri"/>
                <a:cs typeface="Calibri"/>
              </a:rPr>
              <a:t>State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level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  <a:buFont typeface="Wingdings"/>
              <a:buChar char=""/>
              <a:tabLst>
                <a:tab pos="391795" algn="l"/>
                <a:tab pos="393065" algn="l"/>
                <a:tab pos="1068705" algn="l"/>
                <a:tab pos="2146300" algn="l"/>
                <a:tab pos="3801745" algn="l"/>
                <a:tab pos="4510405" algn="l"/>
                <a:tab pos="5223510" algn="l"/>
                <a:tab pos="5714365" algn="l"/>
                <a:tab pos="6920230" algn="l"/>
              </a:tabLst>
            </a:pPr>
            <a:r>
              <a:rPr sz="2400" dirty="0">
                <a:latin typeface="Calibri"/>
                <a:cs typeface="Calibri"/>
              </a:rPr>
              <a:t>M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y	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vide	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dirty="0">
                <a:latin typeface="Calibri"/>
                <a:cs typeface="Calibri"/>
              </a:rPr>
              <a:t>b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lances	</a:t>
            </a:r>
            <a:r>
              <a:rPr sz="2400" b="1" spc="-5" dirty="0">
                <a:latin typeface="Calibri"/>
                <a:cs typeface="Calibri"/>
              </a:rPr>
              <a:t>wi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h	</a:t>
            </a:r>
            <a:r>
              <a:rPr sz="2400" b="1" spc="-10" dirty="0">
                <a:latin typeface="Calibri"/>
                <a:cs typeface="Calibri"/>
              </a:rPr>
              <a:t>GP</a:t>
            </a:r>
            <a:r>
              <a:rPr sz="2400" b="1" spc="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,	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	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	t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ing  and</a:t>
            </a:r>
            <a:r>
              <a:rPr sz="2400" spc="-5" dirty="0">
                <a:latin typeface="Calibri"/>
                <a:cs typeface="Calibri"/>
              </a:rPr>
              <a:t> management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59105" algn="l"/>
                <a:tab pos="459740" algn="l"/>
                <a:tab pos="2252980" algn="l"/>
              </a:tabLst>
            </a:pPr>
            <a:r>
              <a:rPr sz="2400" spc="-5" dirty="0">
                <a:latin typeface="Calibri"/>
                <a:cs typeface="Calibri"/>
              </a:rPr>
              <a:t>Publicise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free	</a:t>
            </a:r>
            <a:r>
              <a:rPr sz="2400" spc="-10" dirty="0">
                <a:latin typeface="Calibri"/>
                <a:cs typeface="Calibri"/>
              </a:rPr>
              <a:t>transport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b="1" spc="-10" dirty="0">
                <a:latin typeface="Calibri"/>
                <a:cs typeface="Calibri"/>
              </a:rPr>
              <a:t>print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5" dirty="0">
                <a:latin typeface="Calibri"/>
                <a:cs typeface="Calibri"/>
              </a:rPr>
              <a:t>electronic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media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459105" algn="l"/>
                <a:tab pos="459740" algn="l"/>
              </a:tabLst>
            </a:pPr>
            <a:r>
              <a:rPr sz="2400" b="1" spc="-10" dirty="0">
                <a:latin typeface="Calibri"/>
                <a:cs typeface="Calibri"/>
              </a:rPr>
              <a:t>Monitor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5" dirty="0">
                <a:latin typeface="Calibri"/>
                <a:cs typeface="Calibri"/>
              </a:rPr>
              <a:t>supervise </a:t>
            </a:r>
            <a:r>
              <a:rPr sz="2400" dirty="0">
                <a:latin typeface="Calibri"/>
                <a:cs typeface="Calibri"/>
              </a:rPr>
              <a:t>services </a:t>
            </a:r>
            <a:r>
              <a:rPr sz="2400" spc="-10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10" dirty="0">
                <a:latin typeface="Calibri"/>
                <a:cs typeface="Calibri"/>
              </a:rPr>
              <a:t>levels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0" y="868552"/>
            <a:ext cx="228600" cy="167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495798"/>
            <a:ext cx="914400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1594" y="43434"/>
            <a:ext cx="54190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Monitoring </a:t>
            </a:r>
            <a:r>
              <a:rPr sz="4000" spc="-5" dirty="0"/>
              <a:t>and </a:t>
            </a:r>
            <a:r>
              <a:rPr sz="4000" spc="-15" dirty="0"/>
              <a:t>follow</a:t>
            </a:r>
            <a:r>
              <a:rPr sz="4000" spc="-10" dirty="0"/>
              <a:t> </a:t>
            </a:r>
            <a:r>
              <a:rPr sz="4000" spc="-5" dirty="0"/>
              <a:t>up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590800" y="1219200"/>
            <a:ext cx="3124200" cy="52324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175"/>
              </a:spcBef>
            </a:pPr>
            <a:r>
              <a:rPr sz="2800" spc="-10" dirty="0">
                <a:latin typeface="Calibri"/>
                <a:cs typeface="Calibri"/>
              </a:rPr>
              <a:t>National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level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50208" y="1969007"/>
            <a:ext cx="407034" cy="864235"/>
            <a:chOff x="3950208" y="1969007"/>
            <a:chExt cx="407034" cy="864235"/>
          </a:xfrm>
        </p:grpSpPr>
        <p:sp>
          <p:nvSpPr>
            <p:cNvPr id="5" name="object 5"/>
            <p:cNvSpPr/>
            <p:nvPr/>
          </p:nvSpPr>
          <p:spPr>
            <a:xfrm>
              <a:off x="3963162" y="1981961"/>
              <a:ext cx="381000" cy="838200"/>
            </a:xfrm>
            <a:custGeom>
              <a:avLst/>
              <a:gdLst/>
              <a:ahLst/>
              <a:cxnLst/>
              <a:rect l="l" t="t" r="r" b="b"/>
              <a:pathLst>
                <a:path w="381000" h="838200">
                  <a:moveTo>
                    <a:pt x="285750" y="0"/>
                  </a:moveTo>
                  <a:lnTo>
                    <a:pt x="95250" y="0"/>
                  </a:lnTo>
                  <a:lnTo>
                    <a:pt x="95250" y="647700"/>
                  </a:lnTo>
                  <a:lnTo>
                    <a:pt x="0" y="647700"/>
                  </a:lnTo>
                  <a:lnTo>
                    <a:pt x="190500" y="838200"/>
                  </a:lnTo>
                  <a:lnTo>
                    <a:pt x="381000" y="647700"/>
                  </a:lnTo>
                  <a:lnTo>
                    <a:pt x="285750" y="64770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63162" y="1981961"/>
              <a:ext cx="381000" cy="838200"/>
            </a:xfrm>
            <a:custGeom>
              <a:avLst/>
              <a:gdLst/>
              <a:ahLst/>
              <a:cxnLst/>
              <a:rect l="l" t="t" r="r" b="b"/>
              <a:pathLst>
                <a:path w="381000" h="838200">
                  <a:moveTo>
                    <a:pt x="0" y="647700"/>
                  </a:moveTo>
                  <a:lnTo>
                    <a:pt x="95250" y="647700"/>
                  </a:lnTo>
                  <a:lnTo>
                    <a:pt x="95250" y="0"/>
                  </a:lnTo>
                  <a:lnTo>
                    <a:pt x="285750" y="0"/>
                  </a:lnTo>
                  <a:lnTo>
                    <a:pt x="285750" y="647700"/>
                  </a:lnTo>
                  <a:lnTo>
                    <a:pt x="381000" y="647700"/>
                  </a:lnTo>
                  <a:lnTo>
                    <a:pt x="190500" y="838200"/>
                  </a:lnTo>
                  <a:lnTo>
                    <a:pt x="0" y="64770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86000" y="2895600"/>
            <a:ext cx="3886200" cy="95440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1440" marR="128905">
              <a:lnSpc>
                <a:spcPct val="100000"/>
              </a:lnSpc>
              <a:spcBef>
                <a:spcPts val="180"/>
              </a:spcBef>
            </a:pPr>
            <a:r>
              <a:rPr sz="2800" spc="-10" dirty="0">
                <a:latin typeface="Calibri"/>
                <a:cs typeface="Calibri"/>
              </a:rPr>
              <a:t>National Health </a:t>
            </a:r>
            <a:r>
              <a:rPr sz="2800" spc="-25" dirty="0">
                <a:latin typeface="Calibri"/>
                <a:cs typeface="Calibri"/>
              </a:rPr>
              <a:t>Systems  </a:t>
            </a:r>
            <a:r>
              <a:rPr sz="2800" spc="-15" dirty="0">
                <a:latin typeface="Calibri"/>
                <a:cs typeface="Calibri"/>
              </a:rPr>
              <a:t>Resource </a:t>
            </a:r>
            <a:r>
              <a:rPr sz="2800" spc="-20" dirty="0">
                <a:latin typeface="Calibri"/>
                <a:cs typeface="Calibri"/>
              </a:rPr>
              <a:t>Centre </a:t>
            </a:r>
            <a:r>
              <a:rPr sz="2800" spc="-10" dirty="0">
                <a:latin typeface="Calibri"/>
                <a:cs typeface="Calibri"/>
              </a:rPr>
              <a:t>(NHSRC)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50208" y="4026408"/>
            <a:ext cx="407034" cy="864235"/>
            <a:chOff x="3950208" y="4026408"/>
            <a:chExt cx="407034" cy="864235"/>
          </a:xfrm>
        </p:grpSpPr>
        <p:sp>
          <p:nvSpPr>
            <p:cNvPr id="9" name="object 9"/>
            <p:cNvSpPr/>
            <p:nvPr/>
          </p:nvSpPr>
          <p:spPr>
            <a:xfrm>
              <a:off x="3963162" y="4039362"/>
              <a:ext cx="381000" cy="838200"/>
            </a:xfrm>
            <a:custGeom>
              <a:avLst/>
              <a:gdLst/>
              <a:ahLst/>
              <a:cxnLst/>
              <a:rect l="l" t="t" r="r" b="b"/>
              <a:pathLst>
                <a:path w="381000" h="838200">
                  <a:moveTo>
                    <a:pt x="285750" y="0"/>
                  </a:moveTo>
                  <a:lnTo>
                    <a:pt x="95250" y="0"/>
                  </a:lnTo>
                  <a:lnTo>
                    <a:pt x="95250" y="647700"/>
                  </a:lnTo>
                  <a:lnTo>
                    <a:pt x="0" y="647700"/>
                  </a:lnTo>
                  <a:lnTo>
                    <a:pt x="190500" y="838200"/>
                  </a:lnTo>
                  <a:lnTo>
                    <a:pt x="381000" y="647700"/>
                  </a:lnTo>
                  <a:lnTo>
                    <a:pt x="285750" y="64770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63162" y="4039362"/>
              <a:ext cx="381000" cy="838200"/>
            </a:xfrm>
            <a:custGeom>
              <a:avLst/>
              <a:gdLst/>
              <a:ahLst/>
              <a:cxnLst/>
              <a:rect l="l" t="t" r="r" b="b"/>
              <a:pathLst>
                <a:path w="381000" h="838200">
                  <a:moveTo>
                    <a:pt x="0" y="647700"/>
                  </a:moveTo>
                  <a:lnTo>
                    <a:pt x="95250" y="647700"/>
                  </a:lnTo>
                  <a:lnTo>
                    <a:pt x="95250" y="0"/>
                  </a:lnTo>
                  <a:lnTo>
                    <a:pt x="285750" y="0"/>
                  </a:lnTo>
                  <a:lnTo>
                    <a:pt x="285750" y="647700"/>
                  </a:lnTo>
                  <a:lnTo>
                    <a:pt x="381000" y="647700"/>
                  </a:lnTo>
                  <a:lnTo>
                    <a:pt x="190500" y="838200"/>
                  </a:lnTo>
                  <a:lnTo>
                    <a:pt x="0" y="64770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86000" y="5029200"/>
            <a:ext cx="3886200" cy="138557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91440" marR="191770">
              <a:lnSpc>
                <a:spcPct val="100000"/>
              </a:lnSpc>
              <a:spcBef>
                <a:spcPts val="185"/>
              </a:spcBef>
            </a:pPr>
            <a:r>
              <a:rPr sz="2800" spc="-10" dirty="0">
                <a:latin typeface="Calibri"/>
                <a:cs typeface="Calibri"/>
              </a:rPr>
              <a:t>Maternal health division,  </a:t>
            </a:r>
            <a:r>
              <a:rPr sz="2800" spc="-15" dirty="0">
                <a:latin typeface="Calibri"/>
                <a:cs typeface="Calibri"/>
              </a:rPr>
              <a:t>Ministry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Health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20" dirty="0">
                <a:latin typeface="Calibri"/>
                <a:cs typeface="Calibri"/>
              </a:rPr>
              <a:t>Family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Welfare(MoHFW)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1594" y="43434"/>
            <a:ext cx="54190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Monitoring </a:t>
            </a:r>
            <a:r>
              <a:rPr sz="4000" spc="-5" dirty="0"/>
              <a:t>and </a:t>
            </a:r>
            <a:r>
              <a:rPr sz="4000" spc="-15" dirty="0"/>
              <a:t>follow</a:t>
            </a:r>
            <a:r>
              <a:rPr sz="4000" spc="-10" dirty="0"/>
              <a:t> </a:t>
            </a:r>
            <a:r>
              <a:rPr sz="4000" spc="-5" dirty="0"/>
              <a:t>up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371600" y="1219200"/>
            <a:ext cx="2438400" cy="52324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175"/>
              </a:spcBef>
            </a:pPr>
            <a:r>
              <a:rPr sz="2800" spc="-25" dirty="0">
                <a:latin typeface="Calibri"/>
                <a:cs typeface="Calibri"/>
              </a:rPr>
              <a:t>State</a:t>
            </a:r>
            <a:r>
              <a:rPr sz="2800" spc="-15" dirty="0">
                <a:latin typeface="Calibri"/>
                <a:cs typeface="Calibri"/>
              </a:rPr>
              <a:t> level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6400" y="1219200"/>
            <a:ext cx="2667000" cy="52324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175"/>
              </a:spcBef>
            </a:pPr>
            <a:r>
              <a:rPr sz="2800" spc="-15" dirty="0">
                <a:latin typeface="Calibri"/>
                <a:cs typeface="Calibri"/>
              </a:rPr>
              <a:t>District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level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50007" y="1740407"/>
            <a:ext cx="407034" cy="864235"/>
            <a:chOff x="2350007" y="1740407"/>
            <a:chExt cx="407034" cy="864235"/>
          </a:xfrm>
        </p:grpSpPr>
        <p:sp>
          <p:nvSpPr>
            <p:cNvPr id="6" name="object 6"/>
            <p:cNvSpPr/>
            <p:nvPr/>
          </p:nvSpPr>
          <p:spPr>
            <a:xfrm>
              <a:off x="2362961" y="1753361"/>
              <a:ext cx="381000" cy="838200"/>
            </a:xfrm>
            <a:custGeom>
              <a:avLst/>
              <a:gdLst/>
              <a:ahLst/>
              <a:cxnLst/>
              <a:rect l="l" t="t" r="r" b="b"/>
              <a:pathLst>
                <a:path w="381000" h="838200">
                  <a:moveTo>
                    <a:pt x="285750" y="0"/>
                  </a:moveTo>
                  <a:lnTo>
                    <a:pt x="95250" y="0"/>
                  </a:lnTo>
                  <a:lnTo>
                    <a:pt x="95250" y="647700"/>
                  </a:lnTo>
                  <a:lnTo>
                    <a:pt x="0" y="647700"/>
                  </a:lnTo>
                  <a:lnTo>
                    <a:pt x="190500" y="838200"/>
                  </a:lnTo>
                  <a:lnTo>
                    <a:pt x="381000" y="647700"/>
                  </a:lnTo>
                  <a:lnTo>
                    <a:pt x="285750" y="64770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62961" y="1753361"/>
              <a:ext cx="381000" cy="838200"/>
            </a:xfrm>
            <a:custGeom>
              <a:avLst/>
              <a:gdLst/>
              <a:ahLst/>
              <a:cxnLst/>
              <a:rect l="l" t="t" r="r" b="b"/>
              <a:pathLst>
                <a:path w="381000" h="838200">
                  <a:moveTo>
                    <a:pt x="0" y="647700"/>
                  </a:moveTo>
                  <a:lnTo>
                    <a:pt x="95250" y="647700"/>
                  </a:lnTo>
                  <a:lnTo>
                    <a:pt x="95250" y="0"/>
                  </a:lnTo>
                  <a:lnTo>
                    <a:pt x="285750" y="0"/>
                  </a:lnTo>
                  <a:lnTo>
                    <a:pt x="285750" y="647700"/>
                  </a:lnTo>
                  <a:lnTo>
                    <a:pt x="381000" y="647700"/>
                  </a:lnTo>
                  <a:lnTo>
                    <a:pt x="190500" y="838200"/>
                  </a:lnTo>
                  <a:lnTo>
                    <a:pt x="0" y="64770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693407" y="1740407"/>
            <a:ext cx="407034" cy="864235"/>
            <a:chOff x="6693407" y="1740407"/>
            <a:chExt cx="407034" cy="864235"/>
          </a:xfrm>
        </p:grpSpPr>
        <p:sp>
          <p:nvSpPr>
            <p:cNvPr id="9" name="object 9"/>
            <p:cNvSpPr/>
            <p:nvPr/>
          </p:nvSpPr>
          <p:spPr>
            <a:xfrm>
              <a:off x="6706361" y="1753361"/>
              <a:ext cx="381000" cy="838200"/>
            </a:xfrm>
            <a:custGeom>
              <a:avLst/>
              <a:gdLst/>
              <a:ahLst/>
              <a:cxnLst/>
              <a:rect l="l" t="t" r="r" b="b"/>
              <a:pathLst>
                <a:path w="381000" h="838200">
                  <a:moveTo>
                    <a:pt x="285750" y="0"/>
                  </a:moveTo>
                  <a:lnTo>
                    <a:pt x="95250" y="0"/>
                  </a:lnTo>
                  <a:lnTo>
                    <a:pt x="95250" y="647700"/>
                  </a:lnTo>
                  <a:lnTo>
                    <a:pt x="0" y="647700"/>
                  </a:lnTo>
                  <a:lnTo>
                    <a:pt x="190500" y="838200"/>
                  </a:lnTo>
                  <a:lnTo>
                    <a:pt x="381000" y="647700"/>
                  </a:lnTo>
                  <a:lnTo>
                    <a:pt x="285750" y="64770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06361" y="1753361"/>
              <a:ext cx="381000" cy="838200"/>
            </a:xfrm>
            <a:custGeom>
              <a:avLst/>
              <a:gdLst/>
              <a:ahLst/>
              <a:cxnLst/>
              <a:rect l="l" t="t" r="r" b="b"/>
              <a:pathLst>
                <a:path w="381000" h="838200">
                  <a:moveTo>
                    <a:pt x="0" y="647700"/>
                  </a:moveTo>
                  <a:lnTo>
                    <a:pt x="95250" y="647700"/>
                  </a:lnTo>
                  <a:lnTo>
                    <a:pt x="95250" y="0"/>
                  </a:lnTo>
                  <a:lnTo>
                    <a:pt x="285750" y="0"/>
                  </a:lnTo>
                  <a:lnTo>
                    <a:pt x="285750" y="647700"/>
                  </a:lnTo>
                  <a:lnTo>
                    <a:pt x="381000" y="647700"/>
                  </a:lnTo>
                  <a:lnTo>
                    <a:pt x="190500" y="838200"/>
                  </a:lnTo>
                  <a:lnTo>
                    <a:pt x="0" y="64770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14400" y="2743200"/>
            <a:ext cx="3276600" cy="52324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252729">
              <a:lnSpc>
                <a:spcPct val="100000"/>
              </a:lnSpc>
              <a:spcBef>
                <a:spcPts val="180"/>
              </a:spcBef>
            </a:pPr>
            <a:r>
              <a:rPr sz="2800" spc="-25" dirty="0">
                <a:latin typeface="Calibri"/>
                <a:cs typeface="Calibri"/>
              </a:rPr>
              <a:t>State </a:t>
            </a:r>
            <a:r>
              <a:rPr sz="2800" spc="-10" dirty="0">
                <a:latin typeface="Calibri"/>
                <a:cs typeface="Calibri"/>
              </a:rPr>
              <a:t>Nodal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Officer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81600" y="2743200"/>
            <a:ext cx="3505200" cy="52324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253365">
              <a:lnSpc>
                <a:spcPct val="100000"/>
              </a:lnSpc>
              <a:spcBef>
                <a:spcPts val="180"/>
              </a:spcBef>
            </a:pPr>
            <a:r>
              <a:rPr sz="2800" spc="-15" dirty="0">
                <a:latin typeface="Calibri"/>
                <a:cs typeface="Calibri"/>
              </a:rPr>
              <a:t>District </a:t>
            </a:r>
            <a:r>
              <a:rPr sz="2800" spc="-5" dirty="0">
                <a:latin typeface="Calibri"/>
                <a:cs typeface="Calibri"/>
              </a:rPr>
              <a:t>Nodal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Officer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4540" y="3920109"/>
            <a:ext cx="7614284" cy="167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  <a:buFont typeface="Wingdings"/>
              <a:buChar char=""/>
              <a:tabLst>
                <a:tab pos="461645" algn="l"/>
              </a:tabLst>
            </a:pPr>
            <a:r>
              <a:rPr sz="2400" spc="-5" dirty="0">
                <a:latin typeface="Calibri"/>
                <a:cs typeface="Calibri"/>
              </a:rPr>
              <a:t>In CMOs </a:t>
            </a:r>
            <a:r>
              <a:rPr sz="2400" dirty="0">
                <a:latin typeface="Calibri"/>
                <a:cs typeface="Calibri"/>
              </a:rPr>
              <a:t>meeting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25" dirty="0">
                <a:latin typeface="Calibri"/>
                <a:cs typeface="Calibri"/>
              </a:rPr>
              <a:t>state </a:t>
            </a:r>
            <a:r>
              <a:rPr sz="2400" spc="-10" dirty="0">
                <a:latin typeface="Calibri"/>
                <a:cs typeface="Calibri"/>
              </a:rPr>
              <a:t>level, the </a:t>
            </a:r>
            <a:r>
              <a:rPr sz="2400" spc="-5" dirty="0">
                <a:latin typeface="Calibri"/>
                <a:cs typeface="Calibri"/>
              </a:rPr>
              <a:t>Mission </a:t>
            </a:r>
            <a:r>
              <a:rPr sz="2400" spc="-10" dirty="0">
                <a:latin typeface="Calibri"/>
                <a:cs typeface="Calibri"/>
              </a:rPr>
              <a:t>Director </a:t>
            </a:r>
            <a:r>
              <a:rPr sz="2400" spc="-5" dirty="0">
                <a:latin typeface="Calibri"/>
                <a:cs typeface="Calibri"/>
              </a:rPr>
              <a:t>and  during </a:t>
            </a:r>
            <a:r>
              <a:rPr sz="2400" dirty="0">
                <a:latin typeface="Calibri"/>
                <a:cs typeface="Calibri"/>
              </a:rPr>
              <a:t>MOs meeting </a:t>
            </a:r>
            <a:r>
              <a:rPr sz="2400" spc="-20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district </a:t>
            </a:r>
            <a:r>
              <a:rPr sz="2400" spc="-10" dirty="0">
                <a:latin typeface="Calibri"/>
                <a:cs typeface="Calibri"/>
              </a:rPr>
              <a:t>level, </a:t>
            </a:r>
            <a:r>
              <a:rPr sz="2400" spc="-5" dirty="0">
                <a:latin typeface="Calibri"/>
                <a:cs typeface="Calibri"/>
              </a:rPr>
              <a:t>CMO will </a:t>
            </a:r>
            <a:r>
              <a:rPr sz="2400" spc="-10" dirty="0">
                <a:latin typeface="Calibri"/>
                <a:cs typeface="Calibri"/>
              </a:rPr>
              <a:t>review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5" dirty="0">
                <a:latin typeface="Calibri"/>
                <a:cs typeface="Calibri"/>
              </a:rPr>
              <a:t>progress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scheme.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"/>
            <a:ext cx="91440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00"/>
            <a:ext cx="91440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</a:t>
            </a:r>
            <a:r>
              <a:rPr spc="-55" dirty="0"/>
              <a:t>n</a:t>
            </a:r>
            <a:r>
              <a:rPr dirty="0"/>
              <a:t>t</a:t>
            </a:r>
            <a:r>
              <a:rPr spc="-60" dirty="0"/>
              <a:t>r</a:t>
            </a:r>
            <a:r>
              <a:rPr dirty="0"/>
              <a:t>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077213"/>
            <a:ext cx="3469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5930" indent="-44386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55930" algn="l"/>
                <a:tab pos="456565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Neonatal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mortality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:-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800" y="2514600"/>
            <a:ext cx="2286000" cy="52324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180"/>
              </a:spcBef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WORLD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2600" y="2514600"/>
            <a:ext cx="2286000" cy="52324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20419">
              <a:lnSpc>
                <a:spcPct val="100000"/>
              </a:lnSpc>
              <a:spcBef>
                <a:spcPts val="180"/>
              </a:spcBef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INDIA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54148" y="3202685"/>
            <a:ext cx="120650" cy="381000"/>
          </a:xfrm>
          <a:custGeom>
            <a:avLst/>
            <a:gdLst/>
            <a:ahLst/>
            <a:cxnLst/>
            <a:rect l="l" t="t" r="r" b="b"/>
            <a:pathLst>
              <a:path w="120650" h="381000">
                <a:moveTo>
                  <a:pt x="14477" y="262636"/>
                </a:moveTo>
                <a:lnTo>
                  <a:pt x="8254" y="266191"/>
                </a:lnTo>
                <a:lnTo>
                  <a:pt x="2158" y="269748"/>
                </a:lnTo>
                <a:lnTo>
                  <a:pt x="0" y="277749"/>
                </a:lnTo>
                <a:lnTo>
                  <a:pt x="3556" y="283972"/>
                </a:lnTo>
                <a:lnTo>
                  <a:pt x="59689" y="381000"/>
                </a:lnTo>
                <a:lnTo>
                  <a:pt x="74792" y="355346"/>
                </a:lnTo>
                <a:lnTo>
                  <a:pt x="46862" y="355346"/>
                </a:lnTo>
                <a:lnTo>
                  <a:pt x="46973" y="329635"/>
                </a:lnTo>
                <a:lnTo>
                  <a:pt x="47040" y="307391"/>
                </a:lnTo>
                <a:lnTo>
                  <a:pt x="26034" y="271017"/>
                </a:lnTo>
                <a:lnTo>
                  <a:pt x="22478" y="264794"/>
                </a:lnTo>
                <a:lnTo>
                  <a:pt x="14477" y="262636"/>
                </a:lnTo>
                <a:close/>
              </a:path>
              <a:path w="120650" h="381000">
                <a:moveTo>
                  <a:pt x="47068" y="307440"/>
                </a:moveTo>
                <a:lnTo>
                  <a:pt x="46862" y="355346"/>
                </a:lnTo>
                <a:lnTo>
                  <a:pt x="72770" y="355346"/>
                </a:lnTo>
                <a:lnTo>
                  <a:pt x="72798" y="348868"/>
                </a:lnTo>
                <a:lnTo>
                  <a:pt x="48640" y="348741"/>
                </a:lnTo>
                <a:lnTo>
                  <a:pt x="59885" y="329635"/>
                </a:lnTo>
                <a:lnTo>
                  <a:pt x="47068" y="307440"/>
                </a:lnTo>
                <a:close/>
              </a:path>
              <a:path w="120650" h="381000">
                <a:moveTo>
                  <a:pt x="105918" y="263016"/>
                </a:moveTo>
                <a:lnTo>
                  <a:pt x="97916" y="265049"/>
                </a:lnTo>
                <a:lnTo>
                  <a:pt x="72976" y="307391"/>
                </a:lnTo>
                <a:lnTo>
                  <a:pt x="72770" y="355346"/>
                </a:lnTo>
                <a:lnTo>
                  <a:pt x="74792" y="355346"/>
                </a:lnTo>
                <a:lnTo>
                  <a:pt x="116585" y="284352"/>
                </a:lnTo>
                <a:lnTo>
                  <a:pt x="120268" y="278256"/>
                </a:lnTo>
                <a:lnTo>
                  <a:pt x="118237" y="270255"/>
                </a:lnTo>
                <a:lnTo>
                  <a:pt x="112013" y="266700"/>
                </a:lnTo>
                <a:lnTo>
                  <a:pt x="105918" y="263016"/>
                </a:lnTo>
                <a:close/>
              </a:path>
              <a:path w="120650" h="381000">
                <a:moveTo>
                  <a:pt x="59885" y="329635"/>
                </a:moveTo>
                <a:lnTo>
                  <a:pt x="48640" y="348741"/>
                </a:lnTo>
                <a:lnTo>
                  <a:pt x="70993" y="348868"/>
                </a:lnTo>
                <a:lnTo>
                  <a:pt x="59885" y="329635"/>
                </a:lnTo>
                <a:close/>
              </a:path>
              <a:path w="120650" h="381000">
                <a:moveTo>
                  <a:pt x="72976" y="307391"/>
                </a:moveTo>
                <a:lnTo>
                  <a:pt x="59885" y="329635"/>
                </a:lnTo>
                <a:lnTo>
                  <a:pt x="70993" y="348868"/>
                </a:lnTo>
                <a:lnTo>
                  <a:pt x="72798" y="348868"/>
                </a:lnTo>
                <a:lnTo>
                  <a:pt x="72976" y="307391"/>
                </a:lnTo>
                <a:close/>
              </a:path>
              <a:path w="120650" h="381000">
                <a:moveTo>
                  <a:pt x="74294" y="0"/>
                </a:moveTo>
                <a:lnTo>
                  <a:pt x="48387" y="0"/>
                </a:lnTo>
                <a:lnTo>
                  <a:pt x="47068" y="307440"/>
                </a:lnTo>
                <a:lnTo>
                  <a:pt x="59885" y="329635"/>
                </a:lnTo>
                <a:lnTo>
                  <a:pt x="72976" y="307391"/>
                </a:lnTo>
                <a:lnTo>
                  <a:pt x="74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99071" y="3202685"/>
            <a:ext cx="120650" cy="381000"/>
          </a:xfrm>
          <a:custGeom>
            <a:avLst/>
            <a:gdLst/>
            <a:ahLst/>
            <a:cxnLst/>
            <a:rect l="l" t="t" r="r" b="b"/>
            <a:pathLst>
              <a:path w="120650" h="381000">
                <a:moveTo>
                  <a:pt x="14477" y="262636"/>
                </a:moveTo>
                <a:lnTo>
                  <a:pt x="8254" y="266191"/>
                </a:lnTo>
                <a:lnTo>
                  <a:pt x="2158" y="269748"/>
                </a:lnTo>
                <a:lnTo>
                  <a:pt x="0" y="277749"/>
                </a:lnTo>
                <a:lnTo>
                  <a:pt x="3555" y="283972"/>
                </a:lnTo>
                <a:lnTo>
                  <a:pt x="59689" y="381000"/>
                </a:lnTo>
                <a:lnTo>
                  <a:pt x="74792" y="355346"/>
                </a:lnTo>
                <a:lnTo>
                  <a:pt x="46862" y="355346"/>
                </a:lnTo>
                <a:lnTo>
                  <a:pt x="47040" y="307391"/>
                </a:lnTo>
                <a:lnTo>
                  <a:pt x="26034" y="271017"/>
                </a:lnTo>
                <a:lnTo>
                  <a:pt x="22478" y="264794"/>
                </a:lnTo>
                <a:lnTo>
                  <a:pt x="14477" y="262636"/>
                </a:lnTo>
                <a:close/>
              </a:path>
              <a:path w="120650" h="381000">
                <a:moveTo>
                  <a:pt x="47051" y="307410"/>
                </a:moveTo>
                <a:lnTo>
                  <a:pt x="46862" y="355346"/>
                </a:lnTo>
                <a:lnTo>
                  <a:pt x="72771" y="355346"/>
                </a:lnTo>
                <a:lnTo>
                  <a:pt x="72798" y="348868"/>
                </a:lnTo>
                <a:lnTo>
                  <a:pt x="48641" y="348741"/>
                </a:lnTo>
                <a:lnTo>
                  <a:pt x="59885" y="329635"/>
                </a:lnTo>
                <a:lnTo>
                  <a:pt x="47051" y="307410"/>
                </a:lnTo>
                <a:close/>
              </a:path>
              <a:path w="120650" h="381000">
                <a:moveTo>
                  <a:pt x="105918" y="263016"/>
                </a:moveTo>
                <a:lnTo>
                  <a:pt x="97917" y="265049"/>
                </a:lnTo>
                <a:lnTo>
                  <a:pt x="72976" y="307391"/>
                </a:lnTo>
                <a:lnTo>
                  <a:pt x="72771" y="355346"/>
                </a:lnTo>
                <a:lnTo>
                  <a:pt x="74792" y="355346"/>
                </a:lnTo>
                <a:lnTo>
                  <a:pt x="116585" y="284352"/>
                </a:lnTo>
                <a:lnTo>
                  <a:pt x="120269" y="278256"/>
                </a:lnTo>
                <a:lnTo>
                  <a:pt x="118236" y="270255"/>
                </a:lnTo>
                <a:lnTo>
                  <a:pt x="112013" y="266700"/>
                </a:lnTo>
                <a:lnTo>
                  <a:pt x="105918" y="263016"/>
                </a:lnTo>
                <a:close/>
              </a:path>
              <a:path w="120650" h="381000">
                <a:moveTo>
                  <a:pt x="59885" y="329635"/>
                </a:moveTo>
                <a:lnTo>
                  <a:pt x="48641" y="348741"/>
                </a:lnTo>
                <a:lnTo>
                  <a:pt x="70993" y="348868"/>
                </a:lnTo>
                <a:lnTo>
                  <a:pt x="59885" y="329635"/>
                </a:lnTo>
                <a:close/>
              </a:path>
              <a:path w="120650" h="381000">
                <a:moveTo>
                  <a:pt x="72976" y="307391"/>
                </a:moveTo>
                <a:lnTo>
                  <a:pt x="59885" y="329635"/>
                </a:lnTo>
                <a:lnTo>
                  <a:pt x="70993" y="348868"/>
                </a:lnTo>
                <a:lnTo>
                  <a:pt x="72798" y="348868"/>
                </a:lnTo>
                <a:lnTo>
                  <a:pt x="72976" y="307391"/>
                </a:lnTo>
                <a:close/>
              </a:path>
              <a:path w="120650" h="381000">
                <a:moveTo>
                  <a:pt x="74295" y="0"/>
                </a:moveTo>
                <a:lnTo>
                  <a:pt x="48259" y="0"/>
                </a:lnTo>
                <a:lnTo>
                  <a:pt x="47051" y="307410"/>
                </a:lnTo>
                <a:lnTo>
                  <a:pt x="59885" y="329635"/>
                </a:lnTo>
                <a:lnTo>
                  <a:pt x="72965" y="307410"/>
                </a:lnTo>
                <a:lnTo>
                  <a:pt x="742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4540" y="3824096"/>
            <a:ext cx="35744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marR="5080" indent="-3232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3215" algn="l"/>
                <a:tab pos="324485" algn="l"/>
                <a:tab pos="1529080" algn="l"/>
              </a:tabLst>
            </a:pPr>
            <a:r>
              <a:rPr sz="2400" spc="-5" dirty="0">
                <a:latin typeface="Calibri"/>
                <a:cs typeface="Calibri"/>
              </a:rPr>
              <a:t>40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Lakhs	</a:t>
            </a:r>
            <a:r>
              <a:rPr sz="2400" spc="-10" dirty="0">
                <a:latin typeface="Calibri"/>
                <a:cs typeface="Calibri"/>
              </a:rPr>
              <a:t>Neonatal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deaths  </a:t>
            </a:r>
            <a:r>
              <a:rPr sz="2400" dirty="0">
                <a:latin typeface="Calibri"/>
                <a:cs typeface="Calibri"/>
              </a:rPr>
              <a:t>annually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8828" y="3824096"/>
            <a:ext cx="342011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marR="5080" indent="-3232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3215" algn="l"/>
                <a:tab pos="323850" algn="l"/>
                <a:tab pos="1374775" algn="l"/>
              </a:tabLst>
            </a:pPr>
            <a:r>
              <a:rPr sz="2400" dirty="0">
                <a:latin typeface="Calibri"/>
                <a:cs typeface="Calibri"/>
              </a:rPr>
              <a:t>9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Lakhs	</a:t>
            </a:r>
            <a:r>
              <a:rPr sz="2400" spc="-10" dirty="0">
                <a:latin typeface="Calibri"/>
                <a:cs typeface="Calibri"/>
              </a:rPr>
              <a:t>Neonatal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deaths  </a:t>
            </a:r>
            <a:r>
              <a:rPr sz="2400" dirty="0">
                <a:latin typeface="Calibri"/>
                <a:cs typeface="Calibri"/>
              </a:rPr>
              <a:t>annually</a:t>
            </a:r>
            <a:endParaRPr sz="2400">
              <a:latin typeface="Calibri"/>
              <a:cs typeface="Calibri"/>
            </a:endParaRPr>
          </a:p>
          <a:p>
            <a:pPr marL="323215" marR="46990" indent="-323215">
              <a:lnSpc>
                <a:spcPct val="100000"/>
              </a:lnSpc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sz="2400" dirty="0">
                <a:latin typeface="Calibri"/>
                <a:cs typeface="Calibri"/>
              </a:rPr>
              <a:t>About 7 </a:t>
            </a:r>
            <a:r>
              <a:rPr sz="2400" spc="-5" dirty="0">
                <a:latin typeface="Calibri"/>
                <a:cs typeface="Calibri"/>
              </a:rPr>
              <a:t>Lakhs die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within  </a:t>
            </a:r>
            <a:r>
              <a:rPr sz="2400" spc="-20" dirty="0">
                <a:latin typeface="Calibri"/>
                <a:cs typeface="Calibri"/>
              </a:rPr>
              <a:t>first </a:t>
            </a:r>
            <a:r>
              <a:rPr sz="2400" spc="-5" dirty="0">
                <a:latin typeface="Calibri"/>
                <a:cs typeface="Calibri"/>
              </a:rPr>
              <a:t>week 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birth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597"/>
            <a:ext cx="8915400" cy="662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082" y="1860626"/>
            <a:ext cx="52495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5" dirty="0"/>
              <a:t>Thank</a:t>
            </a:r>
            <a:r>
              <a:rPr sz="9600" spc="-75" dirty="0"/>
              <a:t> </a:t>
            </a:r>
            <a:r>
              <a:rPr sz="9600" spc="-254" dirty="0"/>
              <a:t>You</a:t>
            </a:r>
            <a:endParaRPr sz="9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</a:t>
            </a:r>
            <a:r>
              <a:rPr spc="-55" dirty="0"/>
              <a:t>n</a:t>
            </a:r>
            <a:r>
              <a:rPr dirty="0"/>
              <a:t>t</a:t>
            </a:r>
            <a:r>
              <a:rPr spc="-60" dirty="0"/>
              <a:t>r</a:t>
            </a:r>
            <a:r>
              <a:rPr dirty="0"/>
              <a:t>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51661"/>
            <a:ext cx="8147684" cy="4846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681355" algn="l"/>
                <a:tab pos="682625" algn="l"/>
              </a:tabLst>
            </a:pPr>
            <a:r>
              <a:rPr sz="2400" b="1" spc="-10" dirty="0">
                <a:latin typeface="Calibri"/>
                <a:cs typeface="Calibri"/>
              </a:rPr>
              <a:t>Reducing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Maternal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15" dirty="0">
                <a:latin typeface="Calibri"/>
                <a:cs typeface="Calibri"/>
              </a:rPr>
              <a:t>infant </a:t>
            </a:r>
            <a:r>
              <a:rPr sz="2400" b="1" spc="-5" dirty="0">
                <a:latin typeface="Calibri"/>
                <a:cs typeface="Calibri"/>
              </a:rPr>
              <a:t>mortality </a:t>
            </a:r>
            <a:r>
              <a:rPr sz="2400" spc="5" dirty="0">
                <a:latin typeface="Calibri"/>
                <a:cs typeface="Calibri"/>
              </a:rPr>
              <a:t>is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5" dirty="0">
                <a:latin typeface="Calibri"/>
                <a:cs typeface="Calibri"/>
              </a:rPr>
              <a:t>key </a:t>
            </a:r>
            <a:r>
              <a:rPr sz="2400" spc="-10" dirty="0">
                <a:latin typeface="Calibri"/>
                <a:cs typeface="Calibri"/>
              </a:rPr>
              <a:t>goal 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Maternal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Child </a:t>
            </a:r>
            <a:r>
              <a:rPr sz="2400" dirty="0">
                <a:latin typeface="Calibri"/>
                <a:cs typeface="Calibri"/>
              </a:rPr>
              <a:t>Health </a:t>
            </a:r>
            <a:r>
              <a:rPr sz="2400" spc="-10" dirty="0">
                <a:latin typeface="Calibri"/>
                <a:cs typeface="Calibri"/>
              </a:rPr>
              <a:t>Care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Programmes.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Evolution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of MCH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care Programmes</a:t>
            </a:r>
            <a:r>
              <a:rPr sz="2800" b="1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:-</a:t>
            </a:r>
            <a:endParaRPr sz="2800">
              <a:latin typeface="Calibri"/>
              <a:cs typeface="Calibri"/>
            </a:endParaRPr>
          </a:p>
          <a:p>
            <a:pPr marL="546100" indent="-457200">
              <a:lnSpc>
                <a:spcPct val="100000"/>
              </a:lnSpc>
              <a:spcBef>
                <a:spcPts val="1900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Family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Welfare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Programme(1979)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:-</a:t>
            </a:r>
            <a:endParaRPr sz="2400">
              <a:latin typeface="Calibri"/>
              <a:cs typeface="Calibri"/>
            </a:endParaRPr>
          </a:p>
          <a:p>
            <a:pPr marL="963294" marR="2434590" lvl="1" indent="-341630">
              <a:lnSpc>
                <a:spcPct val="150100"/>
              </a:lnSpc>
              <a:spcBef>
                <a:spcPts val="1680"/>
              </a:spcBef>
              <a:buFont typeface="Wingdings"/>
              <a:buChar char=""/>
              <a:tabLst>
                <a:tab pos="1001394" algn="l"/>
                <a:tab pos="1002030" algn="l"/>
              </a:tabLst>
            </a:pPr>
            <a:r>
              <a:rPr dirty="0"/>
              <a:t>	</a:t>
            </a:r>
            <a:r>
              <a:rPr sz="2400" spc="-15" dirty="0">
                <a:latin typeface="Calibri"/>
                <a:cs typeface="Calibri"/>
              </a:rPr>
              <a:t>Integration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family </a:t>
            </a:r>
            <a:r>
              <a:rPr sz="2400" spc="-5" dirty="0">
                <a:latin typeface="Calibri"/>
                <a:cs typeface="Calibri"/>
              </a:rPr>
              <a:t>planning </a:t>
            </a:r>
            <a:r>
              <a:rPr sz="2400" dirty="0">
                <a:latin typeface="Calibri"/>
                <a:cs typeface="Calibri"/>
              </a:rPr>
              <a:t>services  with </a:t>
            </a:r>
            <a:r>
              <a:rPr sz="2400" spc="-5" dirty="0">
                <a:latin typeface="Calibri"/>
                <a:cs typeface="Calibri"/>
              </a:rPr>
              <a:t>those 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MCH</a:t>
            </a:r>
            <a:endParaRPr sz="2400">
              <a:latin typeface="Calibri"/>
              <a:cs typeface="Calibri"/>
            </a:endParaRPr>
          </a:p>
          <a:p>
            <a:pPr marL="1002030" lvl="1" indent="-37973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1001394" algn="l"/>
                <a:tab pos="1002030" algn="l"/>
              </a:tabLst>
            </a:pPr>
            <a:r>
              <a:rPr sz="2400" spc="-25" dirty="0">
                <a:latin typeface="Calibri"/>
                <a:cs typeface="Calibri"/>
              </a:rPr>
              <a:t>Effective </a:t>
            </a:r>
            <a:r>
              <a:rPr sz="2400" spc="-10" dirty="0">
                <a:latin typeface="Calibri"/>
                <a:cs typeface="Calibri"/>
              </a:rPr>
              <a:t>IEC </a:t>
            </a:r>
            <a:r>
              <a:rPr sz="2400" spc="-15" dirty="0">
                <a:latin typeface="Calibri"/>
                <a:cs typeface="Calibri"/>
              </a:rPr>
              <a:t>to improve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awareness</a:t>
            </a:r>
            <a:endParaRPr sz="2400">
              <a:latin typeface="Calibri"/>
              <a:cs typeface="Calibri"/>
            </a:endParaRPr>
          </a:p>
          <a:p>
            <a:pPr marL="1032510" marR="2952115" lvl="1" indent="-410209">
              <a:lnSpc>
                <a:spcPts val="4320"/>
              </a:lnSpc>
              <a:spcBef>
                <a:spcPts val="385"/>
              </a:spcBef>
              <a:buFont typeface="Wingdings"/>
              <a:buChar char=""/>
              <a:tabLst>
                <a:tab pos="1001394" algn="l"/>
                <a:tab pos="1002030" algn="l"/>
              </a:tabLst>
            </a:pPr>
            <a:r>
              <a:rPr sz="2400" spc="-25" dirty="0">
                <a:latin typeface="Calibri"/>
                <a:cs typeface="Calibri"/>
              </a:rPr>
              <a:t>Easy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convenient </a:t>
            </a:r>
            <a:r>
              <a:rPr sz="2400" dirty="0">
                <a:latin typeface="Calibri"/>
                <a:cs typeface="Calibri"/>
              </a:rPr>
              <a:t>access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FW  services </a:t>
            </a:r>
            <a:r>
              <a:rPr sz="2400" spc="-10" dirty="0">
                <a:latin typeface="Calibri"/>
                <a:cs typeface="Calibri"/>
              </a:rPr>
              <a:t>free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cost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</a:t>
            </a:r>
            <a:r>
              <a:rPr spc="-55" dirty="0"/>
              <a:t>n</a:t>
            </a:r>
            <a:r>
              <a:rPr dirty="0"/>
              <a:t>t</a:t>
            </a:r>
            <a:r>
              <a:rPr spc="-60" dirty="0"/>
              <a:t>r</a:t>
            </a:r>
            <a:r>
              <a:rPr dirty="0"/>
              <a:t>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78153"/>
            <a:ext cx="7541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4175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2.	Child Survival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Safe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Motherhood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Programme(1992)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:-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9644" y="2167254"/>
            <a:ext cx="5555615" cy="386651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91795" indent="-379730">
              <a:lnSpc>
                <a:spcPct val="100000"/>
              </a:lnSpc>
              <a:spcBef>
                <a:spcPts val="1540"/>
              </a:spcBef>
              <a:buFont typeface="Wingdings"/>
              <a:buChar char=""/>
              <a:tabLst>
                <a:tab pos="391795" algn="l"/>
                <a:tab pos="392430" algn="l"/>
              </a:tabLst>
            </a:pPr>
            <a:r>
              <a:rPr sz="2400" spc="-10" dirty="0">
                <a:latin typeface="Calibri"/>
                <a:cs typeface="Calibri"/>
              </a:rPr>
              <a:t>Early </a:t>
            </a:r>
            <a:r>
              <a:rPr sz="2400" spc="-15" dirty="0">
                <a:latin typeface="Calibri"/>
                <a:cs typeface="Calibri"/>
              </a:rPr>
              <a:t>registration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pregnancy</a:t>
            </a:r>
            <a:endParaRPr sz="2400">
              <a:latin typeface="Calibri"/>
              <a:cs typeface="Calibri"/>
            </a:endParaRPr>
          </a:p>
          <a:p>
            <a:pPr marL="391795" indent="-37973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91795" algn="l"/>
                <a:tab pos="392430" algn="l"/>
              </a:tabLst>
            </a:pPr>
            <a:r>
              <a:rPr sz="2400" dirty="0">
                <a:latin typeface="Calibri"/>
                <a:cs typeface="Calibri"/>
              </a:rPr>
              <a:t>Minimum </a:t>
            </a:r>
            <a:r>
              <a:rPr sz="2400" spc="-10" dirty="0">
                <a:latin typeface="Calibri"/>
                <a:cs typeface="Calibri"/>
              </a:rPr>
              <a:t>three </a:t>
            </a:r>
            <a:r>
              <a:rPr sz="2400" dirty="0">
                <a:latin typeface="Calibri"/>
                <a:cs typeface="Calibri"/>
              </a:rPr>
              <a:t>ANC check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ups</a:t>
            </a:r>
            <a:endParaRPr sz="2400">
              <a:latin typeface="Calibri"/>
              <a:cs typeface="Calibri"/>
            </a:endParaRPr>
          </a:p>
          <a:p>
            <a:pPr marL="391795" indent="-37973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91795" algn="l"/>
                <a:tab pos="392430" algn="l"/>
              </a:tabLst>
            </a:pPr>
            <a:r>
              <a:rPr sz="2400" spc="-10" dirty="0">
                <a:latin typeface="Calibri"/>
                <a:cs typeface="Calibri"/>
              </a:rPr>
              <a:t>Universal </a:t>
            </a:r>
            <a:r>
              <a:rPr sz="2400" spc="-20" dirty="0">
                <a:latin typeface="Calibri"/>
                <a:cs typeface="Calibri"/>
              </a:rPr>
              <a:t>coverage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10" dirty="0">
                <a:latin typeface="Calibri"/>
                <a:cs typeface="Calibri"/>
              </a:rPr>
              <a:t>TT </a:t>
            </a:r>
            <a:r>
              <a:rPr sz="2400" spc="-10" dirty="0">
                <a:latin typeface="Calibri"/>
                <a:cs typeface="Calibri"/>
              </a:rPr>
              <a:t>immunization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  <a:buFont typeface="Wingdings"/>
              <a:buChar char=""/>
              <a:tabLst>
                <a:tab pos="391795" algn="l"/>
                <a:tab pos="392430" algn="l"/>
                <a:tab pos="1746885" algn="l"/>
                <a:tab pos="2146300" algn="l"/>
                <a:tab pos="2856230" algn="l"/>
                <a:tab pos="3435350" algn="l"/>
                <a:tab pos="5075555" algn="l"/>
              </a:tabLst>
            </a:pP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ecti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	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	</a:t>
            </a:r>
            <a:r>
              <a:rPr sz="2400" spc="-5" dirty="0">
                <a:latin typeface="Calibri"/>
                <a:cs typeface="Calibri"/>
              </a:rPr>
              <a:t>Hig</a:t>
            </a:r>
            <a:r>
              <a:rPr sz="2400" dirty="0">
                <a:latin typeface="Calibri"/>
                <a:cs typeface="Calibri"/>
              </a:rPr>
              <a:t>h	risk	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egnan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ies	and  </a:t>
            </a:r>
            <a:r>
              <a:rPr sz="2400" spc="-15" dirty="0">
                <a:latin typeface="Calibri"/>
                <a:cs typeface="Calibri"/>
              </a:rPr>
              <a:t>prompt</a:t>
            </a:r>
            <a:r>
              <a:rPr sz="2400" spc="-20" dirty="0">
                <a:latin typeface="Calibri"/>
                <a:cs typeface="Calibri"/>
              </a:rPr>
              <a:t> referral</a:t>
            </a:r>
            <a:endParaRPr sz="2400">
              <a:latin typeface="Calibri"/>
              <a:cs typeface="Calibri"/>
            </a:endParaRPr>
          </a:p>
          <a:p>
            <a:pPr marL="391795" indent="-379730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391795" algn="l"/>
                <a:tab pos="392430" algn="l"/>
              </a:tabLst>
            </a:pPr>
            <a:r>
              <a:rPr sz="2400" spc="-10" dirty="0">
                <a:latin typeface="Calibri"/>
                <a:cs typeface="Calibri"/>
              </a:rPr>
              <a:t>Promotion </a:t>
            </a:r>
            <a:r>
              <a:rPr sz="2400" spc="-5" dirty="0">
                <a:latin typeface="Calibri"/>
                <a:cs typeface="Calibri"/>
              </a:rPr>
              <a:t>of institutional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deliveries</a:t>
            </a:r>
            <a:endParaRPr sz="2400">
              <a:latin typeface="Calibri"/>
              <a:cs typeface="Calibri"/>
            </a:endParaRPr>
          </a:p>
          <a:p>
            <a:pPr marL="391795" indent="-37973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91795" algn="l"/>
                <a:tab pos="392430" algn="l"/>
              </a:tabLst>
            </a:pPr>
            <a:r>
              <a:rPr sz="2400" dirty="0">
                <a:latin typeface="Calibri"/>
                <a:cs typeface="Calibri"/>
              </a:rPr>
              <a:t>Birth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spacing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1676400"/>
            <a:ext cx="3505200" cy="4622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204"/>
              </a:spcBef>
            </a:pPr>
            <a:r>
              <a:rPr sz="2400" spc="-1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PREGNANT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WOMEN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524000"/>
            <a:ext cx="2209800" cy="4622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204"/>
              </a:spcBef>
            </a:pPr>
            <a:r>
              <a:rPr sz="2400" spc="-10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CHILDREN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</a:t>
            </a:r>
            <a:r>
              <a:rPr spc="-55" dirty="0"/>
              <a:t>n</a:t>
            </a:r>
            <a:r>
              <a:rPr dirty="0"/>
              <a:t>t</a:t>
            </a:r>
            <a:r>
              <a:rPr spc="-60" dirty="0"/>
              <a:t>r</a:t>
            </a:r>
            <a:r>
              <a:rPr dirty="0"/>
              <a:t>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978153"/>
            <a:ext cx="1976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CSSM(contd.)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:-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2091054"/>
            <a:ext cx="7308850" cy="276923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92430" indent="-379730">
              <a:lnSpc>
                <a:spcPct val="100000"/>
              </a:lnSpc>
              <a:spcBef>
                <a:spcPts val="1540"/>
              </a:spcBef>
              <a:buFont typeface="Wingdings"/>
              <a:buChar char=""/>
              <a:tabLst>
                <a:tab pos="391795" algn="l"/>
                <a:tab pos="392430" algn="l"/>
              </a:tabLst>
            </a:pPr>
            <a:r>
              <a:rPr sz="2400" spc="-10" dirty="0">
                <a:latin typeface="Calibri"/>
                <a:cs typeface="Calibri"/>
              </a:rPr>
              <a:t>Proper </a:t>
            </a:r>
            <a:r>
              <a:rPr sz="2400" spc="-5" dirty="0">
                <a:latin typeface="Calibri"/>
                <a:cs typeface="Calibri"/>
              </a:rPr>
              <a:t>new born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care</a:t>
            </a:r>
            <a:endParaRPr sz="2400">
              <a:latin typeface="Calibri"/>
              <a:cs typeface="Calibri"/>
            </a:endParaRPr>
          </a:p>
          <a:p>
            <a:pPr marL="392430" indent="-37973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91795" algn="l"/>
                <a:tab pos="392430" algn="l"/>
              </a:tabLst>
            </a:pPr>
            <a:r>
              <a:rPr sz="2400" spc="-5" dirty="0">
                <a:latin typeface="Calibri"/>
                <a:cs typeface="Calibri"/>
              </a:rPr>
              <a:t>High </a:t>
            </a:r>
            <a:r>
              <a:rPr sz="2400" spc="-20" dirty="0">
                <a:latin typeface="Calibri"/>
                <a:cs typeface="Calibri"/>
              </a:rPr>
              <a:t>coverage </a:t>
            </a:r>
            <a:r>
              <a:rPr sz="2400" spc="-10" dirty="0">
                <a:latin typeface="Calibri"/>
                <a:cs typeface="Calibri"/>
              </a:rPr>
              <a:t>levels </a:t>
            </a:r>
            <a:r>
              <a:rPr sz="2400" spc="-5" dirty="0">
                <a:latin typeface="Calibri"/>
                <a:cs typeface="Calibri"/>
              </a:rPr>
              <a:t>under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UIP</a:t>
            </a:r>
            <a:endParaRPr sz="2400">
              <a:latin typeface="Calibri"/>
              <a:cs typeface="Calibri"/>
            </a:endParaRPr>
          </a:p>
          <a:p>
            <a:pPr marL="392430" indent="-37973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91795" algn="l"/>
                <a:tab pos="392430" algn="l"/>
              </a:tabLst>
            </a:pPr>
            <a:r>
              <a:rPr sz="2400" spc="-5" dirty="0">
                <a:latin typeface="Calibri"/>
                <a:cs typeface="Calibri"/>
              </a:rPr>
              <a:t>Diarrheal Disease </a:t>
            </a:r>
            <a:r>
              <a:rPr sz="2400" spc="-15" dirty="0">
                <a:latin typeface="Calibri"/>
                <a:cs typeface="Calibri"/>
              </a:rPr>
              <a:t>Control </a:t>
            </a:r>
            <a:r>
              <a:rPr sz="2400" spc="-10" dirty="0">
                <a:latin typeface="Calibri"/>
                <a:cs typeface="Calibri"/>
              </a:rPr>
              <a:t>Programme- </a:t>
            </a:r>
            <a:r>
              <a:rPr sz="2400" spc="-15" dirty="0">
                <a:latin typeface="Calibri"/>
                <a:cs typeface="Calibri"/>
              </a:rPr>
              <a:t>Oral </a:t>
            </a:r>
            <a:r>
              <a:rPr sz="2400" spc="-20" dirty="0">
                <a:latin typeface="Calibri"/>
                <a:cs typeface="Calibri"/>
              </a:rPr>
              <a:t>Rehydration</a:t>
            </a:r>
            <a:endParaRPr sz="2400">
              <a:latin typeface="Calibri"/>
              <a:cs typeface="Calibri"/>
            </a:endParaRPr>
          </a:p>
          <a:p>
            <a:pPr marL="422909">
              <a:lnSpc>
                <a:spcPct val="100000"/>
              </a:lnSpc>
              <a:spcBef>
                <a:spcPts val="1440"/>
              </a:spcBef>
            </a:pPr>
            <a:r>
              <a:rPr sz="2400" spc="-15" dirty="0">
                <a:latin typeface="Calibri"/>
                <a:cs typeface="Calibri"/>
              </a:rPr>
              <a:t>Therapy</a:t>
            </a:r>
            <a:endParaRPr sz="2400">
              <a:latin typeface="Calibri"/>
              <a:cs typeface="Calibri"/>
            </a:endParaRPr>
          </a:p>
          <a:p>
            <a:pPr marL="392430" indent="-37973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91795" algn="l"/>
                <a:tab pos="392430" algn="l"/>
              </a:tabLst>
            </a:pPr>
            <a:r>
              <a:rPr sz="2400" dirty="0">
                <a:latin typeface="Calibri"/>
                <a:cs typeface="Calibri"/>
              </a:rPr>
              <a:t>ARI </a:t>
            </a:r>
            <a:r>
              <a:rPr sz="2400" spc="-15" dirty="0">
                <a:latin typeface="Calibri"/>
                <a:cs typeface="Calibri"/>
              </a:rPr>
              <a:t>Control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Programme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</a:t>
            </a:r>
            <a:r>
              <a:rPr spc="-55" dirty="0"/>
              <a:t>n</a:t>
            </a:r>
            <a:r>
              <a:rPr dirty="0"/>
              <a:t>t</a:t>
            </a:r>
            <a:r>
              <a:rPr spc="-60" dirty="0"/>
              <a:t>r</a:t>
            </a:r>
            <a:r>
              <a:rPr dirty="0"/>
              <a:t>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78153"/>
            <a:ext cx="6031230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384175" algn="l"/>
                <a:tab pos="384810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Reproductive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Child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Health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Programme</a:t>
            </a:r>
            <a:r>
              <a:rPr sz="24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:-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Calibri"/>
              <a:buAutoNum type="arabicPeriod" startAt="3"/>
            </a:pPr>
            <a:endParaRPr sz="3500">
              <a:latin typeface="Calibri"/>
              <a:cs typeface="Calibri"/>
            </a:endParaRPr>
          </a:p>
          <a:p>
            <a:pPr marL="697230" lvl="1" indent="-380365">
              <a:lnSpc>
                <a:spcPct val="100000"/>
              </a:lnSpc>
              <a:buFont typeface="Wingdings"/>
              <a:buChar char=""/>
              <a:tabLst>
                <a:tab pos="696595" algn="l"/>
                <a:tab pos="697865" algn="l"/>
              </a:tabLst>
            </a:pPr>
            <a:r>
              <a:rPr sz="2400" spc="-5" dirty="0">
                <a:latin typeface="Calibri"/>
                <a:cs typeface="Calibri"/>
              </a:rPr>
              <a:t>Phase-1,</a:t>
            </a:r>
            <a:r>
              <a:rPr sz="2400" spc="-10" dirty="0">
                <a:latin typeface="Calibri"/>
                <a:cs typeface="Calibri"/>
              </a:rPr>
              <a:t> 1997</a:t>
            </a:r>
            <a:endParaRPr sz="2400">
              <a:latin typeface="Calibri"/>
              <a:cs typeface="Calibri"/>
            </a:endParaRPr>
          </a:p>
          <a:p>
            <a:pPr marL="697230" lvl="1" indent="-380365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696595" algn="l"/>
                <a:tab pos="697865" algn="l"/>
              </a:tabLst>
            </a:pPr>
            <a:r>
              <a:rPr sz="2400" spc="-5" dirty="0">
                <a:latin typeface="Calibri"/>
                <a:cs typeface="Calibri"/>
              </a:rPr>
              <a:t>Essential </a:t>
            </a:r>
            <a:r>
              <a:rPr sz="2400" spc="-10" dirty="0">
                <a:latin typeface="Calibri"/>
                <a:cs typeface="Calibri"/>
              </a:rPr>
              <a:t>obstetric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care</a:t>
            </a:r>
            <a:endParaRPr sz="2400">
              <a:latin typeface="Calibri"/>
              <a:cs typeface="Calibri"/>
            </a:endParaRPr>
          </a:p>
          <a:p>
            <a:pPr marL="697230" lvl="1" indent="-38036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696595" algn="l"/>
                <a:tab pos="697865" algn="l"/>
              </a:tabLst>
            </a:pPr>
            <a:r>
              <a:rPr sz="2400" spc="-5" dirty="0">
                <a:latin typeface="Calibri"/>
                <a:cs typeface="Calibri"/>
              </a:rPr>
              <a:t>24 hour delivery </a:t>
            </a:r>
            <a:r>
              <a:rPr sz="2400" dirty="0">
                <a:latin typeface="Calibri"/>
                <a:cs typeface="Calibri"/>
              </a:rPr>
              <a:t>services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PHC/CHCs</a:t>
            </a:r>
            <a:endParaRPr sz="2400">
              <a:latin typeface="Calibri"/>
              <a:cs typeface="Calibri"/>
            </a:endParaRPr>
          </a:p>
          <a:p>
            <a:pPr marL="697230" lvl="1" indent="-38036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696595" algn="l"/>
                <a:tab pos="697865" algn="l"/>
              </a:tabLst>
            </a:pPr>
            <a:r>
              <a:rPr sz="2400" spc="-5" dirty="0">
                <a:latin typeface="Calibri"/>
                <a:cs typeface="Calibri"/>
              </a:rPr>
              <a:t>Essential newborn</a:t>
            </a:r>
            <a:r>
              <a:rPr sz="2400" spc="-15" dirty="0">
                <a:latin typeface="Calibri"/>
                <a:cs typeface="Calibri"/>
              </a:rPr>
              <a:t> care</a:t>
            </a:r>
            <a:endParaRPr sz="2400">
              <a:latin typeface="Calibri"/>
              <a:cs typeface="Calibri"/>
            </a:endParaRPr>
          </a:p>
          <a:p>
            <a:pPr marL="697230" lvl="1" indent="-38036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696595" algn="l"/>
                <a:tab pos="697865" algn="l"/>
              </a:tabLst>
            </a:pPr>
            <a:r>
              <a:rPr sz="2400" spc="-10" dirty="0">
                <a:latin typeface="Calibri"/>
                <a:cs typeface="Calibri"/>
              </a:rPr>
              <a:t>Emergency obstetric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care</a:t>
            </a:r>
            <a:endParaRPr sz="2400">
              <a:latin typeface="Calibri"/>
              <a:cs typeface="Calibri"/>
            </a:endParaRPr>
          </a:p>
          <a:p>
            <a:pPr marL="697230" lvl="1" indent="-38036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696595" algn="l"/>
                <a:tab pos="697865" algn="l"/>
              </a:tabLst>
            </a:pPr>
            <a:r>
              <a:rPr sz="2400" spc="-5" dirty="0">
                <a:latin typeface="Calibri"/>
                <a:cs typeface="Calibri"/>
              </a:rPr>
              <a:t>Medical termination 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pregnancy</a:t>
            </a:r>
            <a:endParaRPr sz="2400">
              <a:latin typeface="Calibri"/>
              <a:cs typeface="Calibri"/>
            </a:endParaRPr>
          </a:p>
          <a:p>
            <a:pPr marL="697230" lvl="1" indent="-380365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696595" algn="l"/>
                <a:tab pos="697865" algn="l"/>
              </a:tabLst>
            </a:pPr>
            <a:r>
              <a:rPr sz="2400" spc="-10" dirty="0">
                <a:latin typeface="Calibri"/>
                <a:cs typeface="Calibri"/>
              </a:rPr>
              <a:t>Prevention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RTI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STDs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</a:t>
            </a:r>
            <a:r>
              <a:rPr spc="-55" dirty="0"/>
              <a:t>n</a:t>
            </a:r>
            <a:r>
              <a:rPr dirty="0"/>
              <a:t>t</a:t>
            </a:r>
            <a:r>
              <a:rPr spc="-60" dirty="0"/>
              <a:t>r</a:t>
            </a:r>
            <a:r>
              <a:rPr dirty="0"/>
              <a:t>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78153"/>
            <a:ext cx="7550784" cy="539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384175" algn="l"/>
                <a:tab pos="384810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Reproductive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Child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Health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Programme-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II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:-</a:t>
            </a:r>
            <a:endParaRPr sz="2400">
              <a:latin typeface="Calibri"/>
              <a:cs typeface="Calibri"/>
            </a:endParaRPr>
          </a:p>
          <a:p>
            <a:pPr marL="544830" lvl="1" indent="-380365">
              <a:lnSpc>
                <a:spcPct val="100000"/>
              </a:lnSpc>
              <a:spcBef>
                <a:spcPts val="1920"/>
              </a:spcBef>
              <a:buFont typeface="Wingdings"/>
              <a:buChar char=""/>
              <a:tabLst>
                <a:tab pos="544195" algn="l"/>
                <a:tab pos="545465" algn="l"/>
              </a:tabLst>
            </a:pPr>
            <a:r>
              <a:rPr sz="2400" spc="-10" dirty="0">
                <a:latin typeface="Calibri"/>
                <a:cs typeface="Calibri"/>
              </a:rPr>
              <a:t>Started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April,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2005</a:t>
            </a:r>
            <a:endParaRPr sz="2400">
              <a:latin typeface="Calibri"/>
              <a:cs typeface="Calibri"/>
            </a:endParaRPr>
          </a:p>
          <a:p>
            <a:pPr marL="544830" lvl="1" indent="-38036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544195" algn="l"/>
                <a:tab pos="545465" algn="l"/>
              </a:tabLst>
            </a:pPr>
            <a:r>
              <a:rPr sz="2400" spc="-5" dirty="0">
                <a:latin typeface="Calibri"/>
                <a:cs typeface="Calibri"/>
              </a:rPr>
              <a:t>Essential </a:t>
            </a:r>
            <a:r>
              <a:rPr sz="2400" spc="-10" dirty="0">
                <a:latin typeface="Calibri"/>
                <a:cs typeface="Calibri"/>
              </a:rPr>
              <a:t>Obstetric Care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:-</a:t>
            </a:r>
            <a:endParaRPr sz="2400">
              <a:latin typeface="Calibri"/>
              <a:cs typeface="Calibri"/>
            </a:endParaRPr>
          </a:p>
          <a:p>
            <a:pPr marL="1282065" lvl="2" indent="-230504">
              <a:lnSpc>
                <a:spcPct val="100000"/>
              </a:lnSpc>
              <a:spcBef>
                <a:spcPts val="1440"/>
              </a:spcBef>
              <a:buChar char="-"/>
              <a:tabLst>
                <a:tab pos="1282065" algn="l"/>
                <a:tab pos="1282700" algn="l"/>
              </a:tabLst>
            </a:pPr>
            <a:r>
              <a:rPr sz="2400" spc="-5" dirty="0">
                <a:latin typeface="Calibri"/>
                <a:cs typeface="Calibri"/>
              </a:rPr>
              <a:t>Institutional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deliveries</a:t>
            </a:r>
            <a:endParaRPr sz="2400">
              <a:latin typeface="Calibri"/>
              <a:cs typeface="Calibri"/>
            </a:endParaRPr>
          </a:p>
          <a:p>
            <a:pPr marL="1282065" lvl="2" indent="-230504">
              <a:lnSpc>
                <a:spcPct val="100000"/>
              </a:lnSpc>
              <a:spcBef>
                <a:spcPts val="1440"/>
              </a:spcBef>
              <a:buChar char="-"/>
              <a:tabLst>
                <a:tab pos="1282065" algn="l"/>
                <a:tab pos="1282700" algn="l"/>
              </a:tabLst>
            </a:pPr>
            <a:r>
              <a:rPr sz="2400" spc="-5" dirty="0">
                <a:latin typeface="Calibri"/>
                <a:cs typeface="Calibri"/>
              </a:rPr>
              <a:t>Skilled </a:t>
            </a:r>
            <a:r>
              <a:rPr sz="2400" dirty="0">
                <a:latin typeface="Calibri"/>
                <a:cs typeface="Calibri"/>
              </a:rPr>
              <a:t>Birth </a:t>
            </a:r>
            <a:r>
              <a:rPr sz="2400" spc="-15" dirty="0">
                <a:latin typeface="Calibri"/>
                <a:cs typeface="Calibri"/>
              </a:rPr>
              <a:t>Attendants(SBA) 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delivery</a:t>
            </a:r>
            <a:endParaRPr sz="2400">
              <a:latin typeface="Calibri"/>
              <a:cs typeface="Calibri"/>
            </a:endParaRPr>
          </a:p>
          <a:p>
            <a:pPr marL="544830" lvl="1" indent="-380365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544195" algn="l"/>
                <a:tab pos="545465" algn="l"/>
              </a:tabLst>
            </a:pPr>
            <a:r>
              <a:rPr sz="2400" spc="-10" dirty="0">
                <a:latin typeface="Calibri"/>
                <a:cs typeface="Calibri"/>
              </a:rPr>
              <a:t>Emergency Obstetric Care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:-</a:t>
            </a:r>
            <a:endParaRPr sz="2400">
              <a:latin typeface="Calibri"/>
              <a:cs typeface="Calibri"/>
            </a:endParaRPr>
          </a:p>
          <a:p>
            <a:pPr marL="1282065" lvl="2" indent="-230504">
              <a:lnSpc>
                <a:spcPct val="100000"/>
              </a:lnSpc>
              <a:spcBef>
                <a:spcPts val="1440"/>
              </a:spcBef>
              <a:buChar char="-"/>
              <a:tabLst>
                <a:tab pos="1282065" algn="l"/>
                <a:tab pos="1282700" algn="l"/>
              </a:tabLst>
            </a:pPr>
            <a:r>
              <a:rPr sz="2400" spc="-10" dirty="0">
                <a:latin typeface="Calibri"/>
                <a:cs typeface="Calibri"/>
              </a:rPr>
              <a:t>Operationalising </a:t>
            </a:r>
            <a:r>
              <a:rPr sz="2400" spc="-5" dirty="0">
                <a:latin typeface="Calibri"/>
                <a:cs typeface="Calibri"/>
              </a:rPr>
              <a:t>FRU</a:t>
            </a:r>
            <a:endParaRPr sz="2400">
              <a:latin typeface="Calibri"/>
              <a:cs typeface="Calibri"/>
            </a:endParaRPr>
          </a:p>
          <a:p>
            <a:pPr marL="1282065" lvl="2" indent="-230504">
              <a:lnSpc>
                <a:spcPct val="100000"/>
              </a:lnSpc>
              <a:spcBef>
                <a:spcPts val="1440"/>
              </a:spcBef>
              <a:buChar char="-"/>
              <a:tabLst>
                <a:tab pos="1282065" algn="l"/>
                <a:tab pos="1282700" algn="l"/>
              </a:tabLst>
            </a:pPr>
            <a:r>
              <a:rPr sz="2400" spc="-10" dirty="0">
                <a:latin typeface="Calibri"/>
                <a:cs typeface="Calibri"/>
              </a:rPr>
              <a:t>Operationalising </a:t>
            </a:r>
            <a:r>
              <a:rPr sz="2400" dirty="0">
                <a:latin typeface="Calibri"/>
                <a:cs typeface="Calibri"/>
              </a:rPr>
              <a:t>PHC and </a:t>
            </a:r>
            <a:r>
              <a:rPr sz="2400" spc="5" dirty="0">
                <a:latin typeface="Calibri"/>
                <a:cs typeface="Calibri"/>
              </a:rPr>
              <a:t>CHCs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round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clock</a:t>
            </a:r>
            <a:endParaRPr sz="2400">
              <a:latin typeface="Calibri"/>
              <a:cs typeface="Calibri"/>
            </a:endParaRPr>
          </a:p>
          <a:p>
            <a:pPr marL="1257935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Calibri"/>
                <a:cs typeface="Calibri"/>
              </a:rPr>
              <a:t>delivery </a:t>
            </a:r>
            <a:r>
              <a:rPr sz="2400" dirty="0">
                <a:latin typeface="Calibri"/>
                <a:cs typeface="Calibri"/>
              </a:rPr>
              <a:t>services</a:t>
            </a:r>
            <a:endParaRPr sz="2400">
              <a:latin typeface="Calibri"/>
              <a:cs typeface="Calibri"/>
            </a:endParaRPr>
          </a:p>
          <a:p>
            <a:pPr marL="544830" lvl="1" indent="-38036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544195" algn="l"/>
                <a:tab pos="545465" algn="l"/>
              </a:tabLst>
            </a:pPr>
            <a:r>
              <a:rPr sz="2400" spc="-10" dirty="0">
                <a:latin typeface="Calibri"/>
                <a:cs typeface="Calibri"/>
              </a:rPr>
              <a:t>Strengthening </a:t>
            </a:r>
            <a:r>
              <a:rPr sz="2400" spc="-20" dirty="0">
                <a:latin typeface="Calibri"/>
                <a:cs typeface="Calibri"/>
              </a:rPr>
              <a:t>referral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system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879</Words>
  <Application>Microsoft Office PowerPoint</Application>
  <PresentationFormat>On-screen Show (4:3)</PresentationFormat>
  <Paragraphs>223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JANANI SISHU SURAKSHA  KARYAKRAM ( JSSK )</vt:lpstr>
      <vt:lpstr>Contents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Objectives</vt:lpstr>
      <vt:lpstr>Free Entitlements for pregnant women</vt:lpstr>
      <vt:lpstr>Free Entitlements for sick newborns</vt:lpstr>
      <vt:lpstr>Implementation of the initiative</vt:lpstr>
      <vt:lpstr>Actions at state level(contd.)</vt:lpstr>
      <vt:lpstr>Actions at District level</vt:lpstr>
      <vt:lpstr>Actions at District level(contd.)</vt:lpstr>
      <vt:lpstr>Dissemination of the entitlements in  public domain</vt:lpstr>
      <vt:lpstr>Ensure Drugs and Consumables</vt:lpstr>
      <vt:lpstr>Ensure Drugs and Consumables</vt:lpstr>
      <vt:lpstr>Slide 25</vt:lpstr>
      <vt:lpstr>Slide 26</vt:lpstr>
      <vt:lpstr>Slide 27</vt:lpstr>
      <vt:lpstr>Slide 28</vt:lpstr>
      <vt:lpstr>Slide 29</vt:lpstr>
      <vt:lpstr>Slide 30</vt:lpstr>
      <vt:lpstr>Ensure provision of Diet</vt:lpstr>
      <vt:lpstr>Ensure availability of Blood</vt:lpstr>
      <vt:lpstr>Referral transport</vt:lpstr>
      <vt:lpstr>Monitoring and follow up</vt:lpstr>
      <vt:lpstr>Monitoring and follow up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JANANI SISHU SURAKSHA  KARYAKRAM ( JSSK )</dc:title>
  <dc:creator>Jolly</dc:creator>
  <cp:lastModifiedBy>user</cp:lastModifiedBy>
  <cp:revision>4</cp:revision>
  <dcterms:created xsi:type="dcterms:W3CDTF">2020-06-16T15:42:36Z</dcterms:created>
  <dcterms:modified xsi:type="dcterms:W3CDTF">2020-08-17T09:45:56Z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2020-06-16T00:00:00Z</vt:filetime>
  </property>
</Properties>
</file>