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65" r:id="rId3"/>
    <p:sldId id="256" r:id="rId4"/>
    <p:sldId id="266" r:id="rId5"/>
    <p:sldId id="267" r:id="rId6"/>
    <p:sldId id="268" r:id="rId7"/>
    <p:sldId id="269" r:id="rId8"/>
    <p:sldId id="275" r:id="rId9"/>
    <p:sldId id="276" r:id="rId10"/>
    <p:sldId id="257" r:id="rId11"/>
    <p:sldId id="260" r:id="rId12"/>
    <p:sldId id="258" r:id="rId13"/>
    <p:sldId id="259" r:id="rId14"/>
    <p:sldId id="261" r:id="rId15"/>
    <p:sldId id="271" r:id="rId16"/>
    <p:sldId id="272" r:id="rId17"/>
    <p:sldId id="274" r:id="rId18"/>
    <p:sldId id="273" r:id="rId19"/>
    <p:sldId id="262" r:id="rId20"/>
    <p:sldId id="270" r:id="rId21"/>
    <p:sldId id="263" r:id="rId22"/>
    <p:sldId id="26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723" autoAdjust="0"/>
  </p:normalViewPr>
  <p:slideViewPr>
    <p:cSldViewPr>
      <p:cViewPr varScale="1">
        <p:scale>
          <a:sx n="60" d="100"/>
          <a:sy n="60" d="100"/>
        </p:scale>
        <p:origin x="138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DEVELOPMENTAL THEORIES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505200"/>
            <a:ext cx="8839200" cy="3200400"/>
          </a:xfr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Presented By: </a:t>
            </a:r>
          </a:p>
          <a:p>
            <a:pPr marL="0" indent="0">
              <a:buNone/>
            </a:pPr>
            <a:r>
              <a:rPr lang="en-I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Nirmal Raj EV</a:t>
            </a:r>
          </a:p>
          <a:p>
            <a:pPr marL="0" indent="0">
              <a:buNone/>
            </a:pPr>
            <a:r>
              <a:rPr lang="en-IN" sz="2400">
                <a:latin typeface="Arial" panose="020B0604020202020204" pitchFamily="34" charset="0"/>
                <a:cs typeface="Arial" panose="020B0604020202020204" pitchFamily="34" charset="0"/>
              </a:rPr>
              <a:t>Assistant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Professor</a:t>
            </a:r>
          </a:p>
          <a:p>
            <a:pPr marL="0" indent="0">
              <a:buNone/>
            </a:pP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Dept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pediatric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nursing</a:t>
            </a:r>
          </a:p>
          <a:p>
            <a:pPr marL="0" indent="0">
              <a:buNone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Sumandeep nursing college</a:t>
            </a:r>
          </a:p>
          <a:p>
            <a:pPr marL="0" indent="0">
              <a:buNone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Sumandeep Vidyapeeth deemed to be University</a:t>
            </a:r>
          </a:p>
          <a:p>
            <a:pPr marL="0" indent="0">
              <a:buNone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Piparia, Waghodia, Vadodara</a:t>
            </a:r>
          </a:p>
        </p:txBody>
      </p:sp>
    </p:spTree>
    <p:extLst>
      <p:ext uri="{BB962C8B-B14F-4D97-AF65-F5344CB8AC3E}">
        <p14:creationId xmlns:p14="http://schemas.microsoft.com/office/powerpoint/2010/main" val="516855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609600"/>
          </a:xfrm>
        </p:spPr>
        <p:txBody>
          <a:bodyPr>
            <a:normAutofit fontScale="90000"/>
          </a:bodyPr>
          <a:lstStyle/>
          <a:p>
            <a:r>
              <a:rPr lang="en-IN" sz="4000" b="1" dirty="0">
                <a:solidFill>
                  <a:srgbClr val="FF0000"/>
                </a:solidFill>
              </a:rPr>
              <a:t>1. The </a:t>
            </a:r>
            <a:r>
              <a:rPr lang="en-IN" sz="4000" b="1" dirty="0" err="1">
                <a:solidFill>
                  <a:srgbClr val="FF0000"/>
                </a:solidFill>
              </a:rPr>
              <a:t>sensori</a:t>
            </a:r>
            <a:r>
              <a:rPr lang="en-IN" sz="4000" b="1" dirty="0">
                <a:solidFill>
                  <a:srgbClr val="FF0000"/>
                </a:solidFill>
              </a:rPr>
              <a:t>-motor stage (0 - 2 years)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686800" cy="5562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sz="2600" dirty="0"/>
              <a:t>Children will experience the world and gain knowledge through their senses and motor movements</a:t>
            </a:r>
          </a:p>
          <a:p>
            <a:pPr algn="just"/>
            <a:r>
              <a:rPr lang="en-IN" sz="2600" dirty="0"/>
              <a:t>This explains why babies love to put everything in their mouths, this is how they interpret objects</a:t>
            </a:r>
          </a:p>
          <a:p>
            <a:pPr algn="just"/>
            <a:r>
              <a:rPr lang="en-IN" sz="2600" dirty="0"/>
              <a:t>During the first month, infants will show signs of reflexes.  These reflexes are innate and promote survival, some examples are rooting, sucking and grasping</a:t>
            </a:r>
          </a:p>
          <a:p>
            <a:pPr algn="just"/>
            <a:r>
              <a:rPr lang="en-IN" sz="2600" dirty="0"/>
              <a:t>Infants learn that things continue to exist even though they cannot be seen </a:t>
            </a:r>
            <a:r>
              <a:rPr lang="en-IN" sz="2600" b="1" dirty="0"/>
              <a:t>(object permanence)</a:t>
            </a:r>
          </a:p>
          <a:p>
            <a:pPr algn="just"/>
            <a:r>
              <a:rPr lang="en-IN" sz="2600" dirty="0"/>
              <a:t>They are separate beings from the people and objects around them</a:t>
            </a:r>
          </a:p>
          <a:p>
            <a:pPr algn="just"/>
            <a:r>
              <a:rPr lang="en-IN" sz="2600" dirty="0"/>
              <a:t>They realize that their actions can cause things to happen in the world around them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rajesh p\Desktop\2795462-sensorimotor-stage-of-cognitive-development-5b0db0bc8023b90036ee501a.png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152400" y="533400"/>
            <a:ext cx="88392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77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>
                <a:latin typeface="Gill Sans MT" pitchFamily="34" charset="0"/>
              </a:rPr>
              <a:t>During this earliest stage of cognitive development, infants and toddlers acquire knowledge through sensory experiences and manipulating objects. </a:t>
            </a:r>
          </a:p>
          <a:p>
            <a:pPr algn="just">
              <a:lnSpc>
                <a:spcPct val="150000"/>
              </a:lnSpc>
            </a:pPr>
            <a:r>
              <a:rPr lang="en-IN" sz="2800" dirty="0">
                <a:latin typeface="Gill Sans MT" pitchFamily="34" charset="0"/>
              </a:rPr>
              <a:t>A child's entire experience at the earliest period of this stage occurs through basic reflexes, senses, and motor responses.</a:t>
            </a:r>
          </a:p>
          <a:p>
            <a:pPr algn="just">
              <a:lnSpc>
                <a:spcPct val="150000"/>
              </a:lnSpc>
            </a:pPr>
            <a:r>
              <a:rPr lang="en-IN" sz="2800" b="1" i="1" dirty="0">
                <a:latin typeface="Gill Sans MT" pitchFamily="34" charset="0"/>
              </a:rPr>
              <a:t>Object permanence </a:t>
            </a:r>
            <a:r>
              <a:rPr lang="en-IN" sz="2800" dirty="0">
                <a:latin typeface="Gill Sans MT" pitchFamily="34" charset="0"/>
              </a:rPr>
              <a:t>is a child's understanding that objects continue to exist even though they cannot be seen or heard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685800"/>
          </a:xfrm>
        </p:spPr>
        <p:txBody>
          <a:bodyPr>
            <a:normAutofit/>
          </a:bodyPr>
          <a:lstStyle/>
          <a:p>
            <a:r>
              <a:rPr lang="en-IN" sz="3600" b="1" dirty="0">
                <a:solidFill>
                  <a:srgbClr val="FF0000"/>
                </a:solidFill>
                <a:latin typeface="Gill Sans MT" pitchFamily="34" charset="0"/>
              </a:rPr>
              <a:t>2. The pre-operational stage (2-7 years)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7150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IN" sz="2400" dirty="0"/>
              <a:t>Children begin to </a:t>
            </a:r>
            <a:r>
              <a:rPr lang="en-IN" sz="2400" b="1" i="1" dirty="0"/>
              <a:t>think symbolically </a:t>
            </a:r>
            <a:r>
              <a:rPr lang="en-IN" sz="2400" dirty="0"/>
              <a:t>and learn to use words and pictures to represent objects.</a:t>
            </a:r>
          </a:p>
          <a:p>
            <a:pPr algn="just">
              <a:lnSpc>
                <a:spcPct val="150000"/>
              </a:lnSpc>
            </a:pPr>
            <a:r>
              <a:rPr lang="en-IN" sz="2400" dirty="0"/>
              <a:t>Children begin to engage in symbolic play and learn to use symbols as a way of communication.</a:t>
            </a:r>
          </a:p>
          <a:p>
            <a:pPr algn="just">
              <a:lnSpc>
                <a:spcPct val="150000"/>
              </a:lnSpc>
            </a:pPr>
            <a:r>
              <a:rPr lang="en-IN" sz="2400" dirty="0"/>
              <a:t>Another well-known experiment involves demonstrating a child's understanding of </a:t>
            </a:r>
            <a:r>
              <a:rPr lang="en-IN" sz="2400" b="1" i="1" dirty="0"/>
              <a:t>conservation</a:t>
            </a:r>
            <a:r>
              <a:rPr lang="en-IN" sz="2400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IN" sz="2400" dirty="0"/>
              <a:t>Piaget discovered that children in this stage do not yet understand concrete logic, can't mentally manipulate information, and can't understand different points of view people have, known as </a:t>
            </a:r>
            <a:r>
              <a:rPr lang="en-IN" sz="2400" b="1" i="1" dirty="0"/>
              <a:t>Egocentrism</a:t>
            </a:r>
            <a:r>
              <a:rPr lang="en-IN" sz="2400" b="1" dirty="0"/>
              <a:t>.</a:t>
            </a:r>
            <a:endParaRPr lang="en-IN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rajesh p\Desktop\2795461-preoperational-stage-of-cognitive-development-5b06ed6b04d1cf003a03cbe3.png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114300" y="457200"/>
            <a:ext cx="8915400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rajesh p\Desktop\young-kids-being-drs-lawyers-firefighters-e1403296293318.jpg"/>
          <p:cNvPicPr>
            <a:picLocks noChangeAspect="1" noChangeArrowheads="1"/>
          </p:cNvPicPr>
          <p:nvPr/>
        </p:nvPicPr>
        <p:blipFill>
          <a:blip r:embed="rId2">
            <a:lum contrast="40000"/>
          </a:blip>
          <a:srcRect/>
          <a:stretch>
            <a:fillRect/>
          </a:stretch>
        </p:blipFill>
        <p:spPr bwMode="auto">
          <a:xfrm>
            <a:off x="152400" y="470814"/>
            <a:ext cx="8859540" cy="59299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rajesh p\Desktop\25-words-your-toddler-says.jpg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/>
          <a:stretch>
            <a:fillRect/>
          </a:stretch>
        </p:blipFill>
        <p:spPr bwMode="auto">
          <a:xfrm>
            <a:off x="152400" y="381000"/>
            <a:ext cx="8839200" cy="6019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rajesh p\Desktop\211411935_orig.jpg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/>
          <a:stretch>
            <a:fillRect/>
          </a:stretch>
        </p:blipFill>
        <p:spPr bwMode="auto">
          <a:xfrm>
            <a:off x="152400" y="304800"/>
            <a:ext cx="8762999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rajesh p\Desktop\image.gif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41638" y="1905000"/>
            <a:ext cx="9060718" cy="304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IN" sz="4000" b="1" dirty="0">
                <a:solidFill>
                  <a:srgbClr val="FF0000"/>
                </a:solidFill>
                <a:latin typeface="Gill Sans MT" pitchFamily="34" charset="0"/>
              </a:rPr>
              <a:t>3. The concrete operational stage </a:t>
            </a:r>
            <a:r>
              <a:rPr lang="en-IN" sz="2700" b="1" dirty="0">
                <a:solidFill>
                  <a:srgbClr val="FF0000"/>
                </a:solidFill>
                <a:latin typeface="Gill Sans MT" pitchFamily="34" charset="0"/>
              </a:rPr>
              <a:t>(7-11yrs) </a:t>
            </a:r>
            <a:endParaRPr lang="en-IN" sz="4000" b="1" dirty="0">
              <a:solidFill>
                <a:srgbClr val="FF0000"/>
              </a:solidFill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715000"/>
          </a:xfrm>
        </p:spPr>
        <p:txBody>
          <a:bodyPr>
            <a:normAutofit/>
          </a:bodyPr>
          <a:lstStyle/>
          <a:p>
            <a:pPr algn="just"/>
            <a:r>
              <a:rPr lang="en-IN" sz="2600" dirty="0"/>
              <a:t>use of inductive logic (inductive reasoning). </a:t>
            </a:r>
          </a:p>
          <a:p>
            <a:pPr algn="just"/>
            <a:r>
              <a:rPr lang="en-IN" sz="2600" dirty="0"/>
              <a:t>Inductive logic involves going from a </a:t>
            </a:r>
            <a:r>
              <a:rPr lang="en-IN" sz="2600" b="1" i="1" dirty="0"/>
              <a:t>specific experience to a general principle.</a:t>
            </a:r>
          </a:p>
          <a:p>
            <a:pPr algn="just"/>
            <a:r>
              <a:rPr lang="en-IN" sz="2600" dirty="0"/>
              <a:t>Eg: every time you are around a cat, you have itchy eyes, a runny nose, and a swollen throat. </a:t>
            </a:r>
          </a:p>
          <a:p>
            <a:pPr algn="just"/>
            <a:r>
              <a:rPr lang="en-IN" sz="2600" dirty="0"/>
              <a:t>A </a:t>
            </a:r>
            <a:r>
              <a:rPr lang="en-IN" sz="2600" b="1" i="1" dirty="0"/>
              <a:t>mental operation </a:t>
            </a:r>
            <a:r>
              <a:rPr lang="en-IN" sz="2600" dirty="0"/>
              <a:t>is the ability to accurately imagine the consequences of something happening without it actually happening.  </a:t>
            </a:r>
          </a:p>
          <a:p>
            <a:pPr algn="just"/>
            <a:r>
              <a:rPr lang="en-IN" sz="2600" dirty="0"/>
              <a:t>understanding of </a:t>
            </a:r>
            <a:r>
              <a:rPr lang="en-IN" sz="2600" b="1" i="1" dirty="0"/>
              <a:t>reversibility</a:t>
            </a:r>
            <a:r>
              <a:rPr lang="en-IN" sz="2600" dirty="0"/>
              <a:t>, the awareness that actions are able to be reversed.  </a:t>
            </a:r>
          </a:p>
          <a:p>
            <a:pPr algn="just"/>
            <a:r>
              <a:rPr lang="en-IN" sz="2600" dirty="0"/>
              <a:t>For example, a child might be able to recognize that his or her dog is a German Shepherd, that a German Shepherd is a dog, and a dog is an animal.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IN" sz="4000" b="1" dirty="0">
                <a:solidFill>
                  <a:srgbClr val="FF0000"/>
                </a:solidFill>
                <a:latin typeface="Gill Sans MT" pitchFamily="34" charset="0"/>
              </a:rPr>
              <a:t>Cognitive development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5257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>
                <a:latin typeface="Gill Sans MT" pitchFamily="34" charset="0"/>
              </a:rPr>
              <a:t>comprehensive theory about the nature and development of human intelligence.  </a:t>
            </a:r>
          </a:p>
          <a:p>
            <a:pPr algn="just">
              <a:lnSpc>
                <a:spcPct val="150000"/>
              </a:lnSpc>
            </a:pPr>
            <a:r>
              <a:rPr lang="en-IN" sz="2800" dirty="0">
                <a:latin typeface="Gill Sans MT" pitchFamily="34" charset="0"/>
              </a:rPr>
              <a:t>It was first created by the Swiss developmental psychologist </a:t>
            </a:r>
            <a:r>
              <a:rPr lang="en-IN" sz="2800" b="1" i="1" dirty="0">
                <a:latin typeface="Gill Sans MT" pitchFamily="34" charset="0"/>
              </a:rPr>
              <a:t>Jean Piaget </a:t>
            </a:r>
            <a:r>
              <a:rPr lang="en-IN" sz="2800" dirty="0">
                <a:latin typeface="Gill Sans MT" pitchFamily="34" charset="0"/>
              </a:rPr>
              <a:t>(1896–1980).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rajesh p\Desktop\young-girl-doing-math.jpg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/>
          <a:stretch>
            <a:fillRect/>
          </a:stretch>
        </p:blipFill>
        <p:spPr bwMode="auto">
          <a:xfrm>
            <a:off x="457199" y="682566"/>
            <a:ext cx="8338917" cy="55658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Autofit/>
          </a:bodyPr>
          <a:lstStyle/>
          <a:p>
            <a:r>
              <a:rPr lang="en-IN" sz="4000" b="1" dirty="0">
                <a:solidFill>
                  <a:srgbClr val="FF0000"/>
                </a:solidFill>
                <a:latin typeface="Gill Sans MT" pitchFamily="34" charset="0"/>
              </a:rPr>
              <a:t>4. The formal operational stage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638800"/>
          </a:xfrm>
        </p:spPr>
        <p:txBody>
          <a:bodyPr>
            <a:normAutofit/>
          </a:bodyPr>
          <a:lstStyle/>
          <a:p>
            <a:pPr algn="just"/>
            <a:r>
              <a:rPr lang="en-IN" sz="2800" dirty="0"/>
              <a:t>Age 12+</a:t>
            </a:r>
          </a:p>
          <a:p>
            <a:pPr algn="just"/>
            <a:r>
              <a:rPr lang="en-IN" sz="2800" dirty="0"/>
              <a:t>Deductive reasoning becomes important during this stage.  </a:t>
            </a:r>
          </a:p>
          <a:p>
            <a:pPr algn="just"/>
            <a:r>
              <a:rPr lang="en-IN" sz="2800" dirty="0"/>
              <a:t>Deductive logic requires the ability to use a general principle to determine a certain outcome</a:t>
            </a:r>
          </a:p>
          <a:p>
            <a:pPr algn="just"/>
            <a:r>
              <a:rPr lang="en-IN" sz="2800" dirty="0"/>
              <a:t>This type of thinking involves hypothetical thinking and is usually used in math and science</a:t>
            </a:r>
          </a:p>
          <a:p>
            <a:pPr algn="just"/>
            <a:r>
              <a:rPr lang="en-IN" sz="2800" dirty="0"/>
              <a:t>Piaget also believe kids above the age of 11 developed </a:t>
            </a:r>
            <a:r>
              <a:rPr lang="en-IN" sz="2800" dirty="0" err="1"/>
              <a:t>metacognition</a:t>
            </a:r>
            <a:endParaRPr lang="en-IN" sz="2800" dirty="0"/>
          </a:p>
          <a:p>
            <a:pPr algn="just"/>
            <a:r>
              <a:rPr lang="en-IN" sz="2800" dirty="0"/>
              <a:t>Metacognition is the ability to think about their own thoughts and other's thoughts.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rajesh p\Desktop\formal-operational-stage-of-cognitive-development-2795459-5bad1e3a46e0fb0026179d94.png"/>
          <p:cNvPicPr>
            <a:picLocks noChangeAspect="1" noChangeArrowheads="1"/>
          </p:cNvPicPr>
          <p:nvPr/>
        </p:nvPicPr>
        <p:blipFill>
          <a:blip r:embed="rId2">
            <a:lum bright="10000" contrast="40000"/>
          </a:blip>
          <a:srcRect/>
          <a:stretch>
            <a:fillRect/>
          </a:stretch>
        </p:blipFill>
        <p:spPr bwMode="auto">
          <a:xfrm>
            <a:off x="114300" y="457200"/>
            <a:ext cx="8915400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ajesh p\Desktop\2795457-article-piagets-stages-of-cognitive-development-5a95c43aa9d4f900370bf112.png"/>
          <p:cNvPicPr>
            <a:picLocks noChangeAspect="1" noChangeArrowheads="1"/>
          </p:cNvPicPr>
          <p:nvPr/>
        </p:nvPicPr>
        <p:blipFill>
          <a:blip r:embed="rId2">
            <a:lum bright="10000" contrast="40000"/>
          </a:blip>
          <a:srcRect/>
          <a:stretch>
            <a:fillRect/>
          </a:stretch>
        </p:blipFill>
        <p:spPr bwMode="auto">
          <a:xfrm>
            <a:off x="228600" y="228600"/>
            <a:ext cx="868680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IN" sz="4000" b="1" dirty="0">
                <a:solidFill>
                  <a:srgbClr val="FF0000"/>
                </a:solidFill>
                <a:latin typeface="Gill Sans MT" pitchFamily="34" charset="0"/>
              </a:rPr>
              <a:t>Basic components of the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410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dirty="0"/>
              <a:t>Schemas (building blocks of knowledge)</a:t>
            </a:r>
          </a:p>
          <a:p>
            <a:pPr>
              <a:lnSpc>
                <a:spcPct val="150000"/>
              </a:lnSpc>
            </a:pPr>
            <a:r>
              <a:rPr lang="en-IN" dirty="0"/>
              <a:t>Equilibrium    </a:t>
            </a:r>
          </a:p>
          <a:p>
            <a:pPr>
              <a:lnSpc>
                <a:spcPct val="150000"/>
              </a:lnSpc>
            </a:pPr>
            <a:r>
              <a:rPr lang="en-IN" dirty="0"/>
              <a:t>Assimilation </a:t>
            </a:r>
          </a:p>
          <a:p>
            <a:pPr>
              <a:lnSpc>
                <a:spcPct val="150000"/>
              </a:lnSpc>
            </a:pPr>
            <a:r>
              <a:rPr lang="en-IN" dirty="0"/>
              <a:t>Accommodation </a:t>
            </a:r>
            <a:br>
              <a:rPr lang="en-IN" dirty="0"/>
            </a:b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IN" b="1" dirty="0">
                <a:solidFill>
                  <a:srgbClr val="FF0000"/>
                </a:solidFill>
              </a:rPr>
              <a:t>Schemas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410200"/>
          </a:xfrm>
        </p:spPr>
        <p:txBody>
          <a:bodyPr/>
          <a:lstStyle/>
          <a:p>
            <a:r>
              <a:rPr lang="en-IN" dirty="0"/>
              <a:t>Mental representation or mental template </a:t>
            </a:r>
          </a:p>
          <a:p>
            <a:r>
              <a:rPr lang="en-IN" dirty="0"/>
              <a:t>Index card filed in the mind</a:t>
            </a:r>
          </a:p>
          <a:p>
            <a:r>
              <a:rPr lang="en-IN" dirty="0"/>
              <a:t>A script </a:t>
            </a:r>
          </a:p>
          <a:p>
            <a:r>
              <a:rPr lang="en-IN" dirty="0"/>
              <a:t>Sucking reflex – a schema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IN" b="1" dirty="0">
                <a:solidFill>
                  <a:srgbClr val="FF0000"/>
                </a:solidFill>
              </a:rPr>
              <a:t>Equilibrium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55626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IN" dirty="0"/>
              <a:t>When a child's existing schemas are capable of explaining what it can perceive around it, it is said to be in a state of equilibrium, i.e., a state of cognitive (i.e., mental) balance.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477000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IN" b="1" dirty="0">
                <a:solidFill>
                  <a:srgbClr val="FF0000"/>
                </a:solidFill>
                <a:latin typeface="Gill Sans MT" pitchFamily="34" charset="0"/>
              </a:rPr>
              <a:t>Assimilation</a:t>
            </a:r>
          </a:p>
          <a:p>
            <a:pPr algn="just">
              <a:lnSpc>
                <a:spcPct val="150000"/>
              </a:lnSpc>
            </a:pPr>
            <a:r>
              <a:rPr lang="en-IN" dirty="0">
                <a:latin typeface="Gill Sans MT" pitchFamily="34" charset="0"/>
              </a:rPr>
              <a:t>Which is using an existing schema to deal with a new object or situation. </a:t>
            </a:r>
          </a:p>
          <a:p>
            <a:pPr algn="just">
              <a:lnSpc>
                <a:spcPct val="150000"/>
              </a:lnSpc>
              <a:buNone/>
            </a:pPr>
            <a:r>
              <a:rPr lang="en-IN" b="1" dirty="0">
                <a:solidFill>
                  <a:srgbClr val="FF0000"/>
                </a:solidFill>
                <a:latin typeface="Gill Sans MT" pitchFamily="34" charset="0"/>
              </a:rPr>
              <a:t>Accommodation</a:t>
            </a:r>
          </a:p>
          <a:p>
            <a:pPr algn="just">
              <a:lnSpc>
                <a:spcPct val="150000"/>
              </a:lnSpc>
            </a:pPr>
            <a:r>
              <a:rPr lang="en-IN" dirty="0">
                <a:latin typeface="Gill Sans MT" pitchFamily="34" charset="0"/>
              </a:rPr>
              <a:t>This happens when the existing schema (knowledge) does not work, and needs to be changed to deal with a new object or situation.</a:t>
            </a:r>
            <a:r>
              <a:rPr lang="en-IN" dirty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rajesh p\Desktop\maxresdefault.jpg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/>
          <a:stretch>
            <a:fillRect/>
          </a:stretch>
        </p:blipFill>
        <p:spPr bwMode="auto">
          <a:xfrm>
            <a:off x="237067" y="533400"/>
            <a:ext cx="8669866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rajesh p\Desktop\what-is-assimilation-2794821-5b61db5ec9e77c005088869f.png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/>
          <a:stretch>
            <a:fillRect/>
          </a:stretch>
        </p:blipFill>
        <p:spPr bwMode="auto">
          <a:xfrm>
            <a:off x="152400" y="152400"/>
            <a:ext cx="8839200" cy="647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638</Words>
  <Application>Microsoft Office PowerPoint</Application>
  <PresentationFormat>On-screen Show (4:3)</PresentationFormat>
  <Paragraphs>56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Gill Sans MT</vt:lpstr>
      <vt:lpstr>Office Theme</vt:lpstr>
      <vt:lpstr>DEVELOPMENTAL THEORIES</vt:lpstr>
      <vt:lpstr>Cognitive development theory</vt:lpstr>
      <vt:lpstr>PowerPoint Presentation</vt:lpstr>
      <vt:lpstr>Basic components of the theory</vt:lpstr>
      <vt:lpstr>Schemas </vt:lpstr>
      <vt:lpstr>Equilibrium </vt:lpstr>
      <vt:lpstr>PowerPoint Presentation</vt:lpstr>
      <vt:lpstr>PowerPoint Presentation</vt:lpstr>
      <vt:lpstr>PowerPoint Presentation</vt:lpstr>
      <vt:lpstr>1. The sensori-motor stage (0 - 2 years) </vt:lpstr>
      <vt:lpstr>PowerPoint Presentation</vt:lpstr>
      <vt:lpstr>PowerPoint Presentation</vt:lpstr>
      <vt:lpstr>2. The pre-operational stage (2-7 years)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 The concrete operational stage (7-11yrs) </vt:lpstr>
      <vt:lpstr>PowerPoint Presentation</vt:lpstr>
      <vt:lpstr>4. The formal operational stage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rajesh p</dc:creator>
  <cp:lastModifiedBy>Raj Nirmal</cp:lastModifiedBy>
  <cp:revision>54</cp:revision>
  <dcterms:created xsi:type="dcterms:W3CDTF">2006-08-16T00:00:00Z</dcterms:created>
  <dcterms:modified xsi:type="dcterms:W3CDTF">2020-08-11T10:14:22Z</dcterms:modified>
</cp:coreProperties>
</file>