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4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09ED-EDE0-41FE-880F-F863A2BBA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468EE-D097-4F9C-B811-D3371929F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99A7D-AE9F-4996-939A-64C95C8E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0C4C-5CD7-4C2E-BA01-8518B551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7F272-1FE3-41E0-8D4F-8C976293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A500-3E13-4EC9-BDE4-6A560D7B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A5C00-8E98-42F8-8862-248FB6504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7A453-BC06-4C08-BB57-E311F67E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7320C-2F8A-426E-8B8A-8C87DFE5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CB6C-8570-4887-A8AF-6936115E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5E917-2027-4581-80F7-C5D6F844D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2A0E-B01B-4617-8170-B07FA710A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1D19A-B077-4557-B559-3AD837AD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17065-F0EA-49E4-9A0E-7F804C12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3ED54-7AC5-4FE8-83B3-1A2E97D0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1998-F144-4612-B8A8-E9AAAD0F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D08B-969E-4CA7-AA22-E1D3F22B3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6BD2-821E-4233-A988-01468678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CEDCD-B9DA-4740-AFA9-543143CB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4F768-C31C-44F2-8143-08255F6C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uv_logo.png">
            <a:extLst>
              <a:ext uri="{FF2B5EF4-FFF2-40B4-BE49-F238E27FC236}">
                <a16:creationId xmlns:a16="http://schemas.microsoft.com/office/drawing/2014/main" id="{9BBC66B9-4496-4C4A-99DA-D46611587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01960"/>
            <a:ext cx="914400" cy="1056040"/>
          </a:xfrm>
          <a:prstGeom prst="rect">
            <a:avLst/>
          </a:prstGeom>
        </p:spPr>
      </p:pic>
      <p:pic>
        <p:nvPicPr>
          <p:cNvPr id="8" name="Picture 7" descr="sumandeep nursing college logo.jpg">
            <a:extLst>
              <a:ext uri="{FF2B5EF4-FFF2-40B4-BE49-F238E27FC236}">
                <a16:creationId xmlns:a16="http://schemas.microsoft.com/office/drawing/2014/main" id="{DCE6ECBD-2785-4C12-AD5B-1D2353B69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94D8A-481E-4B95-80CC-980998C8BF3A}"/>
              </a:ext>
            </a:extLst>
          </p:cNvPr>
          <p:cNvSpPr txBox="1"/>
          <p:nvPr userDrawn="1"/>
        </p:nvSpPr>
        <p:spPr>
          <a:xfrm>
            <a:off x="1676400" y="64008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Rajesh .P. Joseph</a:t>
            </a:r>
            <a:r>
              <a:rPr lang="en-IN" sz="1400"/>
              <a:t>, Assistant </a:t>
            </a:r>
            <a:r>
              <a:rPr lang="en-IN" sz="1400" dirty="0"/>
              <a:t>Professor, Sumandeep Nursing college,</a:t>
            </a:r>
            <a:r>
              <a:rPr lang="en-IN" sz="1400" baseline="0" dirty="0"/>
              <a:t> SVDU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84765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B83D-65D4-483F-8982-015E180C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35B04-E5F2-458E-8165-32A6CF830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6D1C-1EFB-4862-A367-654FC4BF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AA96A-21BD-4B71-8C9D-2215B1B2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2747A-44DA-43FE-BE33-E4BA16A3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B39A-2642-4797-8005-55BB4318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8A2E-B403-44B9-A04A-A3FA9833C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B88F6-CFDC-46BE-9EA0-43F4512C2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451BE-781D-4BD9-BC9A-78659D0D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86E7F-696E-4E79-9127-CFDECD87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847E3-AB8C-4BDC-84D3-DE5FBB64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1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CBC0-3899-453B-A412-716F711B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6C788-D609-4D07-B2FD-9060B63FF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CA9AC-63A4-4D63-80D7-3E8DA6BD9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6D866-DA83-41AA-A3F0-A4027254E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AF08E-E354-467C-AFD3-0AA767771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D079B8-E231-4870-9228-A976D0BD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326C9-0D8D-4A01-BAA3-4E4800F9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F31BD-6868-409C-B846-40415D7D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9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404E-0AD4-4EDA-B7A0-9F1AEC6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54E78-135F-4A6C-A6D3-59D058D8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C5161-8803-4203-8490-7674CE8E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2729C-1799-4AC3-B659-E2F74BDB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9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910CB1-6ADF-411A-8DE4-9FD72A14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4DAF3-6904-4F5F-89CB-BDCC30A5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9721-38CC-4A0D-9369-89972FEC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6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0CA4-9B41-430E-947B-54EA7639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0C1A9-0037-4AF3-A39B-CE5A07A9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1F5C7-6FD5-4ABB-93FA-E96B8D7D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7A66A-6A00-41DC-9B04-79997398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FFD7B-AF8A-4F8E-9DAC-03D0F2AE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41924-47DF-40D8-8616-583B384E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A5E1-95BD-4CF4-BDB0-243550BA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DA3DE-6628-47ED-A38D-30D18AA7E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D9646-8268-4EF2-B3DD-E42F346A0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DF26F-6E87-4E23-B74A-80D9BFCB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37EA8-4278-45FC-80D2-4B3AAE20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469E8-5288-4957-B793-C3B4876B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8DABF-55A5-4852-8141-232FAFCA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217D-7705-47FA-BA5B-8F6FD8438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5665-A0BD-4DEF-A1B8-DA4DCE0E8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D16FD-53A5-4DA9-8819-750F17BC0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51FB5-E564-4136-AAD0-8D2FAFFFE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8800" b="1" dirty="0">
                <a:solidFill>
                  <a:srgbClr val="7030A0"/>
                </a:solidFill>
                <a:latin typeface="Arial Narrow" pitchFamily="34" charset="0"/>
              </a:rPr>
              <a:t>BABY FRIENDLY HOSPITAL INITIATIVE</a:t>
            </a:r>
          </a:p>
          <a:p>
            <a:pPr algn="ctr">
              <a:buNone/>
            </a:pPr>
            <a:r>
              <a:rPr lang="en-IN" sz="8800" b="1" dirty="0">
                <a:solidFill>
                  <a:srgbClr val="FF0000"/>
                </a:solidFill>
                <a:latin typeface="Arial Narrow" pitchFamily="34" charset="0"/>
              </a:rPr>
              <a:t>(BFHI)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  <a:latin typeface="Gill Sans MT" pitchFamily="34" charset="0"/>
              </a:rPr>
              <a:t>BFHI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Arial Narrow" pitchFamily="34" charset="0"/>
              </a:rPr>
              <a:t>Baby friendly hospital initiative was launched in </a:t>
            </a:r>
            <a:r>
              <a:rPr lang="en-IN" sz="2800" b="1" dirty="0">
                <a:solidFill>
                  <a:srgbClr val="FF0000"/>
                </a:solidFill>
                <a:latin typeface="Arial Narrow" pitchFamily="34" charset="0"/>
              </a:rPr>
              <a:t>1992</a:t>
            </a:r>
            <a:r>
              <a:rPr lang="en-IN" sz="2800" dirty="0">
                <a:latin typeface="Arial Narrow" pitchFamily="34" charset="0"/>
              </a:rPr>
              <a:t> by the </a:t>
            </a:r>
            <a:r>
              <a:rPr lang="en-IN" sz="2800" b="1" i="1" dirty="0">
                <a:solidFill>
                  <a:srgbClr val="FF0000"/>
                </a:solidFill>
                <a:latin typeface="Arial Narrow" pitchFamily="34" charset="0"/>
              </a:rPr>
              <a:t>WHO and UNICEF </a:t>
            </a:r>
            <a:r>
              <a:rPr lang="en-IN" sz="2800" dirty="0">
                <a:latin typeface="Arial Narrow" pitchFamily="34" charset="0"/>
              </a:rPr>
              <a:t>as part of the </a:t>
            </a:r>
            <a:r>
              <a:rPr lang="en-IN" sz="2800" b="1" i="1" dirty="0">
                <a:solidFill>
                  <a:srgbClr val="FF0000"/>
                </a:solidFill>
                <a:latin typeface="Arial Narrow" pitchFamily="34" charset="0"/>
              </a:rPr>
              <a:t>‘</a:t>
            </a:r>
            <a:r>
              <a:rPr lang="en-IN" sz="2800" b="1" i="1" dirty="0" err="1">
                <a:solidFill>
                  <a:srgbClr val="FF0000"/>
                </a:solidFill>
                <a:latin typeface="Arial Narrow" pitchFamily="34" charset="0"/>
              </a:rPr>
              <a:t>Innocenti</a:t>
            </a:r>
            <a:r>
              <a:rPr lang="en-IN" sz="2800" b="1" i="1" dirty="0">
                <a:solidFill>
                  <a:srgbClr val="FF0000"/>
                </a:solidFill>
                <a:latin typeface="Arial Narrow" pitchFamily="34" charset="0"/>
              </a:rPr>
              <a:t> Declaration</a:t>
            </a:r>
            <a:r>
              <a:rPr lang="en-IN" sz="2800" dirty="0">
                <a:latin typeface="Arial Narrow" pitchFamily="34" charset="0"/>
              </a:rPr>
              <a:t>’ for promotion, protection and support of breastfeeding.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Arial Narrow" pitchFamily="34" charset="0"/>
              </a:rPr>
              <a:t>Baby friendly hospitals are required to adopt the breastfeeding policy and its </a:t>
            </a:r>
            <a:r>
              <a:rPr lang="en-IN" sz="2800" b="1" i="1" dirty="0">
                <a:solidFill>
                  <a:srgbClr val="FF0000"/>
                </a:solidFill>
                <a:latin typeface="Arial Narrow" pitchFamily="34" charset="0"/>
              </a:rPr>
              <a:t>10 steps</a:t>
            </a:r>
            <a:r>
              <a:rPr lang="en-IN" sz="2800" dirty="0">
                <a:latin typeface="Arial Narrow" pitchFamily="34" charset="0"/>
              </a:rPr>
              <a:t> for successful implementation of breastfeeding practices.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Arial Narrow" pitchFamily="34" charset="0"/>
              </a:rPr>
              <a:t>The initiative has been implemented in over 150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10 steps of BFHI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IN" sz="2800" dirty="0">
                <a:latin typeface="Gill Sans MT" pitchFamily="34" charset="0"/>
              </a:rPr>
              <a:t>Have a written </a:t>
            </a:r>
            <a:r>
              <a:rPr lang="en-IN" sz="2800" b="1" i="1" dirty="0">
                <a:solidFill>
                  <a:srgbClr val="FF0000"/>
                </a:solidFill>
                <a:latin typeface="Gill Sans MT" pitchFamily="34" charset="0"/>
              </a:rPr>
              <a:t>breastfeeding policy </a:t>
            </a:r>
            <a:r>
              <a:rPr lang="en-IN" sz="2800" dirty="0">
                <a:latin typeface="Gill Sans MT" pitchFamily="34" charset="0"/>
              </a:rPr>
              <a:t>that is routinely communicated to all health care staff</a:t>
            </a:r>
          </a:p>
          <a:p>
            <a:pPr marL="514350" indent="-514350" algn="just">
              <a:buAutoNum type="arabicPeriod"/>
            </a:pPr>
            <a:r>
              <a:rPr lang="en-IN" sz="2800" b="1" i="1" dirty="0">
                <a:solidFill>
                  <a:srgbClr val="FF0000"/>
                </a:solidFill>
                <a:latin typeface="Gill Sans MT" pitchFamily="34" charset="0"/>
              </a:rPr>
              <a:t>Train all health care staff </a:t>
            </a:r>
            <a:r>
              <a:rPr lang="en-IN" sz="2800" dirty="0">
                <a:latin typeface="Gill Sans MT" pitchFamily="34" charset="0"/>
              </a:rPr>
              <a:t>in skills necessary to implement this policy</a:t>
            </a:r>
          </a:p>
          <a:p>
            <a:pPr marL="514350" indent="-514350" algn="just">
              <a:buAutoNum type="arabicPeriod"/>
            </a:pPr>
            <a:r>
              <a:rPr lang="en-IN" sz="2800" dirty="0">
                <a:latin typeface="Gill Sans MT" pitchFamily="34" charset="0"/>
              </a:rPr>
              <a:t>Inform all pregnant women about the </a:t>
            </a:r>
            <a:r>
              <a:rPr lang="en-IN" sz="2800" b="1" i="1" dirty="0">
                <a:solidFill>
                  <a:srgbClr val="FF0000"/>
                </a:solidFill>
                <a:latin typeface="Gill Sans MT" pitchFamily="34" charset="0"/>
              </a:rPr>
              <a:t>benefits and management of breastfeeding</a:t>
            </a:r>
          </a:p>
          <a:p>
            <a:pPr marL="514350" indent="-514350" algn="just">
              <a:buAutoNum type="arabicPeriod"/>
            </a:pPr>
            <a:r>
              <a:rPr lang="en-IN" sz="2800" dirty="0">
                <a:latin typeface="Gill Sans MT" pitchFamily="34" charset="0"/>
              </a:rPr>
              <a:t>Help mothers </a:t>
            </a:r>
            <a:r>
              <a:rPr lang="en-IN" sz="2800" b="1" i="1" dirty="0">
                <a:solidFill>
                  <a:srgbClr val="FF0000"/>
                </a:solidFill>
                <a:latin typeface="Gill Sans MT" pitchFamily="34" charset="0"/>
              </a:rPr>
              <a:t>initiate breastfeeding within half an hour </a:t>
            </a:r>
            <a:r>
              <a:rPr lang="en-IN" sz="2800" dirty="0">
                <a:latin typeface="Gill Sans MT" pitchFamily="34" charset="0"/>
              </a:rPr>
              <a:t>of birth </a:t>
            </a:r>
          </a:p>
          <a:p>
            <a:pPr marL="514350" indent="-514350" algn="just">
              <a:buAutoNum type="arabicPeriod"/>
            </a:pPr>
            <a:r>
              <a:rPr lang="en-IN" sz="2800" dirty="0">
                <a:latin typeface="Gill Sans MT" pitchFamily="34" charset="0"/>
              </a:rPr>
              <a:t>Show mothers </a:t>
            </a:r>
            <a:r>
              <a:rPr lang="en-IN" sz="2800" b="1" i="1" dirty="0">
                <a:solidFill>
                  <a:srgbClr val="FF0000"/>
                </a:solidFill>
                <a:latin typeface="Gill Sans MT" pitchFamily="34" charset="0"/>
              </a:rPr>
              <a:t>how to breastfeed and how to maintain lactation</a:t>
            </a:r>
            <a:r>
              <a:rPr lang="en-IN" sz="2800" dirty="0">
                <a:latin typeface="Gill Sans MT" pitchFamily="34" charset="0"/>
              </a:rPr>
              <a:t> even when they are separated from their infants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400" dirty="0"/>
              <a:t>6. </a:t>
            </a:r>
            <a:r>
              <a:rPr lang="en-IN" sz="2400" dirty="0">
                <a:latin typeface="Gill Sans MT" pitchFamily="34" charset="0"/>
              </a:rPr>
              <a:t>Give newborn infants </a:t>
            </a:r>
            <a:r>
              <a:rPr lang="en-IN" sz="2400" b="1" i="1" dirty="0">
                <a:solidFill>
                  <a:srgbClr val="FF0000"/>
                </a:solidFill>
                <a:latin typeface="Gill Sans MT" pitchFamily="34" charset="0"/>
              </a:rPr>
              <a:t>no food or drink other than breast milk </a:t>
            </a:r>
            <a:r>
              <a:rPr lang="en-IN" sz="2400" dirty="0">
                <a:latin typeface="Gill Sans MT" pitchFamily="34" charset="0"/>
              </a:rPr>
              <a:t>unless medically indicated.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400" dirty="0">
                <a:latin typeface="Gill Sans MT" pitchFamily="34" charset="0"/>
              </a:rPr>
              <a:t>7. Practice </a:t>
            </a:r>
            <a:r>
              <a:rPr lang="en-IN" sz="2400" b="1" i="1" dirty="0">
                <a:solidFill>
                  <a:srgbClr val="FF0000"/>
                </a:solidFill>
                <a:latin typeface="Gill Sans MT" pitchFamily="34" charset="0"/>
              </a:rPr>
              <a:t>rooming – in</a:t>
            </a:r>
            <a:r>
              <a:rPr lang="en-IN" sz="2400" dirty="0">
                <a:latin typeface="Gill Sans MT" pitchFamily="34" charset="0"/>
              </a:rPr>
              <a:t>. Rooming in policy allows mothers and infants to remain together throughout the day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400" dirty="0">
                <a:latin typeface="Gill Sans MT" pitchFamily="34" charset="0"/>
              </a:rPr>
              <a:t>8. Encourage mothers to </a:t>
            </a:r>
            <a:r>
              <a:rPr lang="en-IN" sz="2400" b="1" i="1" dirty="0">
                <a:solidFill>
                  <a:srgbClr val="FF0000"/>
                </a:solidFill>
                <a:latin typeface="Gill Sans MT" pitchFamily="34" charset="0"/>
              </a:rPr>
              <a:t>breastfeed on demand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400" dirty="0">
                <a:latin typeface="Gill Sans MT" pitchFamily="34" charset="0"/>
              </a:rPr>
              <a:t>9. Give no artificial teats or pacifiers (also called dummies or soothers) to breastfeeding infants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400" dirty="0">
                <a:latin typeface="Gill Sans MT" pitchFamily="34" charset="0"/>
              </a:rPr>
              <a:t>10. Foster the establishment of breastfeeding support groups and refer mothers to them on discharge from the hospital or clinic.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222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Gill Sans MT</vt:lpstr>
      <vt:lpstr>Office Theme</vt:lpstr>
      <vt:lpstr>PowerPoint Presentation</vt:lpstr>
      <vt:lpstr>BFHI</vt:lpstr>
      <vt:lpstr>10 steps of BFHI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rajesh p</dc:creator>
  <cp:lastModifiedBy>Raj Nirmal</cp:lastModifiedBy>
  <cp:revision>20</cp:revision>
  <dcterms:created xsi:type="dcterms:W3CDTF">2006-08-16T00:00:00Z</dcterms:created>
  <dcterms:modified xsi:type="dcterms:W3CDTF">2020-08-11T10:23:28Z</dcterms:modified>
</cp:coreProperties>
</file>