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321" r:id="rId3"/>
    <p:sldId id="317" r:id="rId4"/>
    <p:sldId id="318" r:id="rId5"/>
    <p:sldId id="319" r:id="rId6"/>
    <p:sldId id="260" r:id="rId7"/>
    <p:sldId id="261" r:id="rId8"/>
    <p:sldId id="340" r:id="rId9"/>
    <p:sldId id="309" r:id="rId10"/>
    <p:sldId id="286" r:id="rId11"/>
    <p:sldId id="310" r:id="rId12"/>
    <p:sldId id="302" r:id="rId13"/>
    <p:sldId id="307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264" r:id="rId24"/>
    <p:sldId id="335" r:id="rId25"/>
    <p:sldId id="336" r:id="rId26"/>
    <p:sldId id="33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9" r:id="rId35"/>
    <p:sldId id="333" r:id="rId36"/>
    <p:sldId id="276" r:id="rId37"/>
    <p:sldId id="277" r:id="rId38"/>
    <p:sldId id="337" r:id="rId39"/>
    <p:sldId id="278" r:id="rId40"/>
    <p:sldId id="280" r:id="rId41"/>
    <p:sldId id="281" r:id="rId42"/>
    <p:sldId id="282" r:id="rId43"/>
    <p:sldId id="287" r:id="rId44"/>
    <p:sldId id="289" r:id="rId45"/>
    <p:sldId id="288" r:id="rId46"/>
    <p:sldId id="311" r:id="rId47"/>
    <p:sldId id="312" r:id="rId48"/>
    <p:sldId id="313" r:id="rId49"/>
    <p:sldId id="314" r:id="rId50"/>
    <p:sldId id="315" r:id="rId51"/>
    <p:sldId id="316" r:id="rId52"/>
    <p:sldId id="338" r:id="rId53"/>
    <p:sldId id="33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uv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79723"/>
            <a:ext cx="760479" cy="878277"/>
          </a:xfrm>
          <a:prstGeom prst="rect">
            <a:avLst/>
          </a:prstGeom>
        </p:spPr>
      </p:pic>
      <p:pic>
        <p:nvPicPr>
          <p:cNvPr id="8" name="Picture 7" descr="sumandeep nursing college 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6172200"/>
            <a:ext cx="685800" cy="6858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66800" y="6400800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Arial" pitchFamily="34" charset="0"/>
                <a:cs typeface="Arial" pitchFamily="34" charset="0"/>
              </a:rPr>
              <a:t>Rajesh .P Joseph, Assistant Professor, Sumandeep Nursing college, SVDU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762000"/>
          </a:xfrm>
        </p:spPr>
        <p:txBody>
          <a:bodyPr/>
          <a:lstStyle/>
          <a:p>
            <a:pPr algn="ctr"/>
            <a:r>
              <a:rPr lang="en-IN" sz="3600" b="1" dirty="0">
                <a:solidFill>
                  <a:srgbClr val="FFFF00"/>
                </a:solidFill>
                <a:latin typeface="Arial Narrow" pitchFamily="34" charset="0"/>
              </a:rPr>
              <a:t>NURSING  CARE OF A NORMAL NEWBORN</a:t>
            </a:r>
          </a:p>
        </p:txBody>
      </p:sp>
      <p:pic>
        <p:nvPicPr>
          <p:cNvPr id="4098" name="Picture 2" descr="C:\Users\rajesh p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724400" cy="4495800"/>
          </a:xfrm>
          <a:prstGeom prst="rect">
            <a:avLst/>
          </a:prstGeom>
          <a:noFill/>
        </p:spPr>
      </p:pic>
      <p:pic>
        <p:nvPicPr>
          <p:cNvPr id="4100" name="Picture 4" descr="C:\Users\rajesh p\Desktop\635961180088849757-162078183_baby-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4419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Stock_000002822684XSmall-300x199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0" y="1828800"/>
            <a:ext cx="4724400" cy="3886200"/>
          </a:xfrm>
        </p:spPr>
      </p:pic>
      <p:pic>
        <p:nvPicPr>
          <p:cNvPr id="6" name="Content Placeholder 5" descr="untitled.pn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4800600" y="1828800"/>
            <a:ext cx="4343400" cy="3886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534400" cy="6324600"/>
          </a:xfrm>
        </p:spPr>
        <p:txBody>
          <a:bodyPr>
            <a:normAutofit/>
          </a:bodyPr>
          <a:lstStyle/>
          <a:p>
            <a:pPr algn="just"/>
            <a:r>
              <a:rPr lang="en-IN" sz="2400" dirty="0">
                <a:solidFill>
                  <a:srgbClr val="FFFF00"/>
                </a:solidFill>
                <a:latin typeface="Gill Sans MT" pitchFamily="34" charset="0"/>
              </a:rPr>
              <a:t>A crying baby is a breathing baby</a:t>
            </a:r>
            <a:r>
              <a:rPr lang="en-IN" sz="2400" dirty="0">
                <a:latin typeface="Gill Sans MT" pitchFamily="34" charset="0"/>
              </a:rPr>
              <a:t>. </a:t>
            </a:r>
          </a:p>
          <a:p>
            <a:pPr algn="just"/>
            <a:r>
              <a:rPr lang="en-IN" sz="2400" dirty="0">
                <a:latin typeface="Gill Sans MT" pitchFamily="34" charset="0"/>
              </a:rPr>
              <a:t>Stimulate the baby to cry if baby does not cry spontaneously, or if the cry is weak.</a:t>
            </a:r>
          </a:p>
          <a:p>
            <a:pPr algn="just"/>
            <a:r>
              <a:rPr lang="en-IN" sz="2400" dirty="0">
                <a:latin typeface="Gill Sans MT" pitchFamily="34" charset="0"/>
              </a:rPr>
              <a:t>Do not slap the buttocks rather rub the soles of the feet.</a:t>
            </a:r>
          </a:p>
          <a:p>
            <a:pPr algn="just"/>
            <a:r>
              <a:rPr lang="en-IN" sz="2400" dirty="0">
                <a:latin typeface="Gill Sans MT" pitchFamily="34" charset="0"/>
              </a:rPr>
              <a:t>Stimulate to cry after secretions are removed.</a:t>
            </a:r>
          </a:p>
          <a:p>
            <a:pPr algn="just"/>
            <a:r>
              <a:rPr lang="en-IN" sz="2400" dirty="0">
                <a:latin typeface="Gill Sans MT" pitchFamily="34" charset="0"/>
              </a:rPr>
              <a:t>The normal infant cry is loud and husky. </a:t>
            </a:r>
          </a:p>
          <a:p>
            <a:pPr algn="just">
              <a:buNone/>
            </a:pPr>
            <a:endParaRPr lang="en-IN" sz="2400" dirty="0">
              <a:latin typeface="Gill Sans MT" pitchFamily="34" charset="0"/>
            </a:endParaRPr>
          </a:p>
          <a:p>
            <a:pPr algn="just"/>
            <a:r>
              <a:rPr lang="en-IN" sz="2400" dirty="0">
                <a:solidFill>
                  <a:srgbClr val="FFFF00"/>
                </a:solidFill>
                <a:latin typeface="Gill Sans MT" pitchFamily="34" charset="0"/>
              </a:rPr>
              <a:t>Observe for the following abnormal cry: </a:t>
            </a:r>
          </a:p>
          <a:p>
            <a:pPr lvl="1" algn="just"/>
            <a:r>
              <a:rPr lang="en-IN" sz="2400" dirty="0">
                <a:latin typeface="Gill Sans MT" pitchFamily="34" charset="0"/>
              </a:rPr>
              <a:t>High pitched cry – indicates hypoglycaemia, increased intracranial pressure.</a:t>
            </a:r>
          </a:p>
          <a:p>
            <a:pPr lvl="1" algn="just"/>
            <a:r>
              <a:rPr lang="en-IN" sz="2400" dirty="0">
                <a:latin typeface="Gill Sans MT" pitchFamily="34" charset="0"/>
              </a:rPr>
              <a:t>Weak cry – prematurity</a:t>
            </a:r>
          </a:p>
          <a:p>
            <a:pPr lvl="1" algn="just"/>
            <a:r>
              <a:rPr lang="en-IN" sz="2400" dirty="0">
                <a:latin typeface="Gill Sans MT" pitchFamily="34" charset="0"/>
              </a:rPr>
              <a:t>Hoarse cry – laryngeal Stridor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imulating+the+Newborn+to+Breathe+Vigorously+rub+the+infant%u2019s+back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0"/>
            <a:ext cx="9144000" cy="5943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382000" cy="63246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Gill Sans MT" pitchFamily="34" charset="0"/>
              </a:rPr>
              <a:t>If the neonate is apnoeic or has gasping respirations, positive-pressure ventilation is needed. (</a:t>
            </a:r>
            <a:r>
              <a:rPr lang="en-IN" sz="2400" dirty="0">
                <a:solidFill>
                  <a:srgbClr val="FFFF00"/>
                </a:solidFill>
                <a:latin typeface="Gill Sans MT" pitchFamily="34" charset="0"/>
              </a:rPr>
              <a:t>PPV</a:t>
            </a:r>
            <a:r>
              <a:rPr lang="en-IN" sz="2400" dirty="0">
                <a:latin typeface="Gill Sans MT" pitchFamily="34" charset="0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Gill Sans MT" pitchFamily="34" charset="0"/>
              </a:rPr>
              <a:t>The heart rate is quickly assessed by grasping the base of the cord or by auscultating the left chest with a stethoscope.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Gill Sans MT" pitchFamily="34" charset="0"/>
              </a:rPr>
              <a:t>It should be greater than 100 beats/min.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Gill Sans MT" pitchFamily="34" charset="0"/>
              </a:rPr>
              <a:t>The newborn’s trunk and lips should be pink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Gill Sans MT" pitchFamily="34" charset="0"/>
              </a:rPr>
              <a:t>Acrocyanosis is a normal finding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Neonatal asphyxia &amp; Hypoxia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334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200" dirty="0">
                <a:latin typeface="Arial Narrow" pitchFamily="34" charset="0"/>
              </a:rPr>
              <a:t>If an infant fail to establish adequate, sustained respiration after birth, the infant is said to have neonatal asphyxia </a:t>
            </a:r>
          </a:p>
          <a:p>
            <a:pPr algn="just">
              <a:lnSpc>
                <a:spcPct val="150000"/>
              </a:lnSpc>
            </a:pPr>
            <a:r>
              <a:rPr lang="en-IN" sz="2200" dirty="0">
                <a:latin typeface="Arial Narrow" pitchFamily="34" charset="0"/>
              </a:rPr>
              <a:t>Hypoxia is defined as too little oxygen in the cells of the body</a:t>
            </a:r>
          </a:p>
          <a:p>
            <a:pPr algn="just">
              <a:lnSpc>
                <a:spcPct val="150000"/>
              </a:lnSpc>
            </a:pPr>
            <a:r>
              <a:rPr lang="en-IN" sz="2200" dirty="0">
                <a:latin typeface="Arial Narrow" pitchFamily="34" charset="0"/>
              </a:rPr>
              <a:t>It can occur in the fetus or newborn</a:t>
            </a:r>
          </a:p>
          <a:p>
            <a:pPr algn="just">
              <a:lnSpc>
                <a:spcPct val="150000"/>
              </a:lnSpc>
            </a:pPr>
            <a:r>
              <a:rPr lang="en-IN" sz="2200" dirty="0">
                <a:latin typeface="Arial Narrow" pitchFamily="34" charset="0"/>
              </a:rPr>
              <a:t>If the placenta fails to provide the fetus with enough oxygen hypoxia will result and cause fetal distress</a:t>
            </a:r>
          </a:p>
          <a:p>
            <a:pPr algn="just">
              <a:lnSpc>
                <a:spcPct val="150000"/>
              </a:lnSpc>
            </a:pPr>
            <a:r>
              <a:rPr lang="en-IN" sz="2200" dirty="0">
                <a:latin typeface="Arial Narrow" pitchFamily="34" charset="0"/>
              </a:rPr>
              <a:t>Similarly, with failure to breathe well after delivery, the newborn will develop hypoxia</a:t>
            </a:r>
          </a:p>
          <a:p>
            <a:pPr algn="just">
              <a:lnSpc>
                <a:spcPct val="150000"/>
              </a:lnSpc>
            </a:pPr>
            <a:r>
              <a:rPr lang="en-IN" sz="2200" dirty="0">
                <a:latin typeface="Arial Narrow" pitchFamily="34" charset="0"/>
              </a:rPr>
              <a:t>As a result </a:t>
            </a:r>
            <a:r>
              <a:rPr lang="en-IN" sz="2200" dirty="0">
                <a:solidFill>
                  <a:srgbClr val="FFFF00"/>
                </a:solidFill>
                <a:latin typeface="Arial Narrow" pitchFamily="34" charset="0"/>
              </a:rPr>
              <a:t>heart rate falls</a:t>
            </a:r>
            <a:r>
              <a:rPr lang="en-IN" sz="2200" dirty="0">
                <a:latin typeface="Arial Narrow" pitchFamily="34" charset="0"/>
              </a:rPr>
              <a:t>, </a:t>
            </a:r>
            <a:r>
              <a:rPr lang="en-IN" sz="2200" dirty="0">
                <a:solidFill>
                  <a:srgbClr val="FFFF00"/>
                </a:solidFill>
                <a:latin typeface="Arial Narrow" pitchFamily="34" charset="0"/>
              </a:rPr>
              <a:t>central cyanosis </a:t>
            </a:r>
            <a:r>
              <a:rPr lang="en-IN" sz="2200" dirty="0">
                <a:latin typeface="Arial Narrow" pitchFamily="34" charset="0"/>
              </a:rPr>
              <a:t>develops and the baby becomes </a:t>
            </a:r>
            <a:r>
              <a:rPr lang="en-IN" sz="2200" dirty="0">
                <a:solidFill>
                  <a:srgbClr val="FFFF00"/>
                </a:solidFill>
                <a:latin typeface="Arial Narrow" pitchFamily="34" charset="0"/>
              </a:rPr>
              <a:t>hypotonic</a:t>
            </a:r>
            <a:r>
              <a:rPr lang="en-IN" sz="2200" dirty="0">
                <a:latin typeface="Arial Narrow" pitchFamily="34" charset="0"/>
              </a:rPr>
              <a:t> and </a:t>
            </a:r>
            <a:r>
              <a:rPr lang="en-IN" sz="2200" dirty="0">
                <a:solidFill>
                  <a:srgbClr val="FFFF00"/>
                </a:solidFill>
                <a:latin typeface="Arial Narrow" pitchFamily="34" charset="0"/>
              </a:rPr>
              <a:t>unresponsive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APGAR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181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The very first test given to a newborn, occurs in the delivery or birthing room right after the baby’s birth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The test was designed to quickly evaluate a newborn’s physical condition and to see if there is an immediate need for extra medical or emergency care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The Apgar score was developed in </a:t>
            </a:r>
            <a:r>
              <a:rPr lang="en-IN" sz="2400" b="1" dirty="0">
                <a:solidFill>
                  <a:srgbClr val="FFFF00"/>
                </a:solidFill>
                <a:latin typeface="Arial Narrow" pitchFamily="34" charset="0"/>
              </a:rPr>
              <a:t>1952</a:t>
            </a:r>
            <a:r>
              <a:rPr lang="en-IN" sz="2400" dirty="0">
                <a:latin typeface="Arial Narrow" pitchFamily="34" charset="0"/>
              </a:rPr>
              <a:t> by an anaesthesiologist named </a:t>
            </a:r>
            <a:r>
              <a:rPr lang="en-IN" sz="2400" b="1" dirty="0">
                <a:solidFill>
                  <a:srgbClr val="FFFF00"/>
                </a:solidFill>
                <a:latin typeface="Arial Narrow" pitchFamily="34" charset="0"/>
              </a:rPr>
              <a:t>VIRGINIA APGAR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APGAR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4582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IN" dirty="0">
                <a:latin typeface="Arial Narrow" pitchFamily="34" charset="0"/>
              </a:rPr>
              <a:t>A</a:t>
            </a: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 - </a:t>
            </a:r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A</a:t>
            </a:r>
            <a:r>
              <a:rPr lang="en-IN" dirty="0">
                <a:latin typeface="Arial Narrow" pitchFamily="34" charset="0"/>
              </a:rPr>
              <a:t>ppearance (</a:t>
            </a: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skin colour</a:t>
            </a:r>
            <a:r>
              <a:rPr lang="en-IN" dirty="0">
                <a:latin typeface="Arial Narrow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Arial Narrow" pitchFamily="34" charset="0"/>
              </a:rPr>
              <a:t>P – </a:t>
            </a:r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P</a:t>
            </a:r>
            <a:r>
              <a:rPr lang="en-IN" dirty="0">
                <a:latin typeface="Arial Narrow" pitchFamily="34" charset="0"/>
              </a:rPr>
              <a:t>ulse (</a:t>
            </a: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heart rate</a:t>
            </a:r>
            <a:r>
              <a:rPr lang="en-IN" dirty="0">
                <a:latin typeface="Arial Narrow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Arial Narrow" pitchFamily="34" charset="0"/>
              </a:rPr>
              <a:t>G</a:t>
            </a: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 - </a:t>
            </a:r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G</a:t>
            </a:r>
            <a:r>
              <a:rPr lang="en-IN" dirty="0">
                <a:latin typeface="Arial Narrow" pitchFamily="34" charset="0"/>
              </a:rPr>
              <a:t>rimace (</a:t>
            </a: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reflexes</a:t>
            </a:r>
            <a:r>
              <a:rPr lang="en-IN" dirty="0">
                <a:latin typeface="Arial Narrow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Arial Narrow" pitchFamily="34" charset="0"/>
              </a:rPr>
              <a:t>A</a:t>
            </a: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IN" dirty="0">
                <a:latin typeface="Arial Narrow" pitchFamily="34" charset="0"/>
              </a:rPr>
              <a:t>– </a:t>
            </a:r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A</a:t>
            </a:r>
            <a:r>
              <a:rPr lang="en-IN" dirty="0">
                <a:latin typeface="Arial Narrow" pitchFamily="34" charset="0"/>
              </a:rPr>
              <a:t>ctivity (</a:t>
            </a: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muscle tone</a:t>
            </a:r>
            <a:r>
              <a:rPr lang="en-IN" dirty="0">
                <a:latin typeface="Arial Narrow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Arial Narrow" pitchFamily="34" charset="0"/>
              </a:rPr>
              <a:t>R – </a:t>
            </a:r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R</a:t>
            </a:r>
            <a:r>
              <a:rPr lang="en-IN" dirty="0">
                <a:latin typeface="Arial Narrow" pitchFamily="34" charset="0"/>
              </a:rPr>
              <a:t>espiration (</a:t>
            </a: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respiratory effort</a:t>
            </a:r>
            <a:r>
              <a:rPr lang="en-IN" dirty="0"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4770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The Apgar test is usually given to a baby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twice</a:t>
            </a:r>
            <a:r>
              <a:rPr lang="en-IN" sz="2400" dirty="0">
                <a:latin typeface="Arial Narrow" pitchFamily="34" charset="0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Once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at 1 minute </a:t>
            </a:r>
            <a:r>
              <a:rPr lang="en-IN" sz="2400" dirty="0">
                <a:latin typeface="Arial Narrow" pitchFamily="34" charset="0"/>
              </a:rPr>
              <a:t>after birth and again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at 5 minutes </a:t>
            </a:r>
            <a:r>
              <a:rPr lang="en-IN" sz="2400" dirty="0">
                <a:latin typeface="Arial Narrow" pitchFamily="34" charset="0"/>
              </a:rPr>
              <a:t>after birth.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Sometimes if there are concerns about the baby’s condition or the score at 5 minutes is low, the test may be scored for a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third time at 10 minutes </a:t>
            </a:r>
            <a:r>
              <a:rPr lang="en-IN" sz="2400" dirty="0">
                <a:latin typeface="Arial Narrow" pitchFamily="34" charset="0"/>
              </a:rPr>
              <a:t>after birth.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Five factors are used to evaluate the baby’s condition and each factor is scored on a scale of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0 to 2</a:t>
            </a:r>
            <a:r>
              <a:rPr lang="en-IN" sz="2400" dirty="0">
                <a:latin typeface="Arial Narrow" pitchFamily="34" charset="0"/>
              </a:rPr>
              <a:t>, with 2 being the best score</a:t>
            </a:r>
            <a:r>
              <a:rPr lang="en-IN" sz="2000" dirty="0">
                <a:latin typeface="Arial Narrow" pitchFamily="34" charset="0"/>
              </a:rPr>
              <a:t>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jesh p\Desktop\Apgar-Scoring-System-Diagnosing-Birth-Injuries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914400"/>
            <a:ext cx="8763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8382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FFFF00"/>
                </a:solidFill>
                <a:latin typeface="Gill Sans MT" pitchFamily="34" charset="0"/>
              </a:rPr>
              <a:t>Apgar scoring.....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5257800"/>
          </a:xfrm>
        </p:spPr>
        <p:txBody>
          <a:bodyPr/>
          <a:lstStyle/>
          <a:p>
            <a:r>
              <a:rPr lang="en-IN" dirty="0">
                <a:latin typeface="Bookman Old Style" pitchFamily="18" charset="0"/>
              </a:rPr>
              <a:t>Total score = </a:t>
            </a:r>
            <a:r>
              <a:rPr lang="en-IN" dirty="0">
                <a:solidFill>
                  <a:srgbClr val="FFFF00"/>
                </a:solidFill>
                <a:latin typeface="Bookman Old Style" pitchFamily="18" charset="0"/>
              </a:rPr>
              <a:t>10</a:t>
            </a:r>
          </a:p>
          <a:p>
            <a:pPr>
              <a:buNone/>
            </a:pPr>
            <a:endParaRPr lang="en-IN" dirty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No depression      : </a:t>
            </a:r>
            <a:r>
              <a:rPr lang="en-IN" dirty="0">
                <a:solidFill>
                  <a:srgbClr val="FFFF00"/>
                </a:solidFill>
                <a:latin typeface="Bookman Old Style" pitchFamily="18" charset="0"/>
              </a:rPr>
              <a:t>7-10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Mild depression    : </a:t>
            </a:r>
            <a:r>
              <a:rPr lang="en-IN" dirty="0">
                <a:solidFill>
                  <a:srgbClr val="FFFF00"/>
                </a:solidFill>
                <a:latin typeface="Bookman Old Style" pitchFamily="18" charset="0"/>
              </a:rPr>
              <a:t>4-6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Bookman Old Style" pitchFamily="18" charset="0"/>
              </a:rPr>
              <a:t>Severe depression : </a:t>
            </a:r>
            <a:r>
              <a:rPr lang="en-IN" dirty="0">
                <a:solidFill>
                  <a:srgbClr val="FFFF00"/>
                </a:solidFill>
                <a:latin typeface="Bookman Old Style" pitchFamily="18" charset="0"/>
              </a:rPr>
              <a:t>0-3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CARE OF NORMAL NEWBORN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800" dirty="0"/>
              <a:t>The care babies receive and the bond they form with their parents during the first several weeks of life have many effects</a:t>
            </a:r>
          </a:p>
          <a:p>
            <a:pPr algn="just"/>
            <a:r>
              <a:rPr lang="en-IN" sz="2800" dirty="0"/>
              <a:t>These factors influence the </a:t>
            </a:r>
            <a:r>
              <a:rPr lang="en-IN" sz="2800" dirty="0">
                <a:solidFill>
                  <a:srgbClr val="FFFF00"/>
                </a:solidFill>
              </a:rPr>
              <a:t>growth and development </a:t>
            </a:r>
            <a:r>
              <a:rPr lang="en-IN" sz="2800" dirty="0"/>
              <a:t>of healthy infants and the </a:t>
            </a:r>
            <a:r>
              <a:rPr lang="en-IN" sz="2800" dirty="0">
                <a:solidFill>
                  <a:srgbClr val="FFFF00"/>
                </a:solidFill>
              </a:rPr>
              <a:t>closeness</a:t>
            </a:r>
            <a:r>
              <a:rPr lang="en-IN" sz="2800" dirty="0"/>
              <a:t> of the entire family</a:t>
            </a:r>
          </a:p>
          <a:p>
            <a:pPr algn="just"/>
            <a:r>
              <a:rPr lang="en-IN" sz="2800" dirty="0"/>
              <a:t>Nurse play a special role as a </a:t>
            </a:r>
            <a:r>
              <a:rPr lang="en-IN" sz="2800" dirty="0">
                <a:solidFill>
                  <a:srgbClr val="FFFF00"/>
                </a:solidFill>
              </a:rPr>
              <a:t>teacher and advocate  </a:t>
            </a:r>
          </a:p>
          <a:p>
            <a:pPr algn="just">
              <a:buNone/>
            </a:pPr>
            <a:endParaRPr lang="en-IN" sz="2400" dirty="0"/>
          </a:p>
          <a:p>
            <a:pPr algn="just">
              <a:buNone/>
            </a:pPr>
            <a:r>
              <a:rPr lang="en-IN" sz="3200" dirty="0">
                <a:solidFill>
                  <a:srgbClr val="FFFF00"/>
                </a:solidFill>
              </a:rPr>
              <a:t>Care of newborn is broadly divided into :</a:t>
            </a:r>
          </a:p>
          <a:p>
            <a:pPr algn="just">
              <a:buNone/>
            </a:pPr>
            <a:r>
              <a:rPr lang="en-IN" sz="2400" dirty="0"/>
              <a:t>1. Immediate newborn care</a:t>
            </a:r>
          </a:p>
          <a:p>
            <a:pPr algn="just">
              <a:buNone/>
            </a:pPr>
            <a:r>
              <a:rPr lang="en-IN" sz="2400" dirty="0"/>
              <a:t>2. Essential newborn care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7620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Causes of low Apgar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86400"/>
          </a:xfrm>
        </p:spPr>
        <p:txBody>
          <a:bodyPr/>
          <a:lstStyle/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1. Fetal distress due to hypoxia before delivery</a:t>
            </a:r>
          </a:p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2. Preterm infant </a:t>
            </a:r>
          </a:p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3. Difficult or traumatic delivery</a:t>
            </a:r>
          </a:p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4. Severe respiratory distress</a:t>
            </a:r>
          </a:p>
          <a:p>
            <a:pPr algn="just">
              <a:buNone/>
            </a:pPr>
            <a:endParaRPr lang="en-IN" dirty="0">
              <a:latin typeface="Arial Narrow" pitchFamily="34" charset="0"/>
            </a:endParaRPr>
          </a:p>
          <a:p>
            <a:pPr algn="just"/>
            <a:r>
              <a:rPr lang="en-IN" dirty="0">
                <a:latin typeface="Arial Narrow" pitchFamily="34" charset="0"/>
              </a:rPr>
              <a:t>All newborns with a 1 minute Apgar score </a:t>
            </a: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below 7 require resuscitation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97456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Arial Narrow" pitchFamily="34" charset="0"/>
              </a:rPr>
              <a:t>If stimulation, positioning, suctioning fail to start breathing, the infant needs mask ventilation.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Arial Narrow" pitchFamily="34" charset="0"/>
              </a:rPr>
              <a:t>Intubation and ventilation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Arial Narrow" pitchFamily="34" charset="0"/>
              </a:rPr>
              <a:t>Chest compression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jesh p\Desktop\BVM-components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794000" y="3200400"/>
            <a:ext cx="6350000" cy="2895600"/>
          </a:xfrm>
          <a:prstGeom prst="rect">
            <a:avLst/>
          </a:prstGeom>
          <a:noFill/>
        </p:spPr>
      </p:pic>
      <p:pic>
        <p:nvPicPr>
          <p:cNvPr id="6147" name="Picture 3" descr="C:\Users\rajesh p\Desktop\images.jpe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81000" y="0"/>
            <a:ext cx="4876800" cy="3189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762000"/>
          </a:xfrm>
        </p:spPr>
        <p:txBody>
          <a:bodyPr/>
          <a:lstStyle/>
          <a:p>
            <a:pPr algn="ctr"/>
            <a:r>
              <a:rPr lang="en-IN" sz="3200" b="1" dirty="0">
                <a:solidFill>
                  <a:srgbClr val="FFFF00"/>
                </a:solidFill>
                <a:latin typeface="Arial Narrow" pitchFamily="34" charset="0"/>
              </a:rPr>
              <a:t>2. Stabilization and maintenance of body temperature</a:t>
            </a:r>
            <a:br>
              <a:rPr lang="en-IN" dirty="0">
                <a:latin typeface="Bookman Old Style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latin typeface="Arial Narrow" pitchFamily="34" charset="0"/>
              </a:rPr>
              <a:t>The temperature of the newborn usually drops immediately after birth 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Arial Narrow" pitchFamily="34" charset="0"/>
              </a:rPr>
              <a:t>It is the responsibility of the nurse to stabilize and maintain neonate body temperature by achieving a </a:t>
            </a:r>
            <a:r>
              <a:rPr lang="en-IN" sz="2800" dirty="0">
                <a:solidFill>
                  <a:srgbClr val="FFFF00"/>
                </a:solidFill>
                <a:latin typeface="Arial Narrow" pitchFamily="34" charset="0"/>
              </a:rPr>
              <a:t>balance between heat production and heat loss.</a:t>
            </a:r>
          </a:p>
          <a:p>
            <a:pPr algn="just">
              <a:buNone/>
            </a:pP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7620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Brown 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latin typeface="Gill Sans MT" pitchFamily="34" charset="0"/>
              </a:rPr>
              <a:t>a type of fat present in newborns and rarely found in adults. 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Gill Sans MT" pitchFamily="34" charset="0"/>
              </a:rPr>
              <a:t>Brown fat is a unique source of heat energy for the infant because it has greater thermogenic activity than ordinary fat. 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Gill Sans MT" pitchFamily="34" charset="0"/>
              </a:rPr>
              <a:t>Brown fat deposits occur around the </a:t>
            </a:r>
            <a:r>
              <a:rPr lang="en-IN" sz="2800" dirty="0">
                <a:solidFill>
                  <a:srgbClr val="FFFF00"/>
                </a:solidFill>
                <a:latin typeface="Gill Sans MT" pitchFamily="34" charset="0"/>
              </a:rPr>
              <a:t>kidneys, neck, and upper chest.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jesh p\Desktop\X2604-F-05.pn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041831" y="228601"/>
            <a:ext cx="7263969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74560"/>
          </a:xfrm>
        </p:spPr>
        <p:txBody>
          <a:bodyPr/>
          <a:lstStyle/>
          <a:p>
            <a:pPr algn="just">
              <a:buNone/>
            </a:pPr>
            <a:r>
              <a:rPr lang="en-IN" sz="3200" b="1" dirty="0">
                <a:solidFill>
                  <a:srgbClr val="FFC000"/>
                </a:solidFill>
                <a:latin typeface="Arial Narrow" pitchFamily="34" charset="0"/>
              </a:rPr>
              <a:t>Body heat may be lost to the environment by</a:t>
            </a:r>
          </a:p>
          <a:p>
            <a:pPr algn="just">
              <a:buNone/>
            </a:pPr>
            <a:endParaRPr lang="en-IN" sz="3200" b="1" dirty="0">
              <a:solidFill>
                <a:srgbClr val="FFC000"/>
              </a:solidFill>
              <a:latin typeface="Arial Narrow" pitchFamily="34" charset="0"/>
            </a:endParaRPr>
          </a:p>
          <a:p>
            <a:pPr marL="58293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n-IN" sz="3200" dirty="0">
                <a:solidFill>
                  <a:srgbClr val="FFFF00"/>
                </a:solidFill>
                <a:latin typeface="Arial Narrow" pitchFamily="34" charset="0"/>
              </a:rPr>
              <a:t>Evaporation</a:t>
            </a:r>
          </a:p>
          <a:p>
            <a:pPr marL="58293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n-IN" sz="3200" dirty="0">
                <a:solidFill>
                  <a:srgbClr val="FFFF00"/>
                </a:solidFill>
                <a:latin typeface="Arial Narrow" pitchFamily="34" charset="0"/>
              </a:rPr>
              <a:t>Radiation</a:t>
            </a:r>
          </a:p>
          <a:p>
            <a:pPr marL="58293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n-IN" sz="3200" dirty="0">
                <a:solidFill>
                  <a:srgbClr val="FFFF00"/>
                </a:solidFill>
                <a:latin typeface="Arial Narrow" pitchFamily="34" charset="0"/>
              </a:rPr>
              <a:t>Conduction</a:t>
            </a:r>
          </a:p>
          <a:p>
            <a:pPr marL="58293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n-IN" sz="3200" dirty="0">
                <a:solidFill>
                  <a:srgbClr val="FFFF00"/>
                </a:solidFill>
                <a:latin typeface="Arial Narrow" pitchFamily="34" charset="0"/>
              </a:rPr>
              <a:t>Convection</a:t>
            </a:r>
            <a:r>
              <a:rPr lang="en-IN" sz="3200" dirty="0">
                <a:latin typeface="Arial Narrow" pitchFamily="34" charset="0"/>
              </a:rPr>
              <a:t> 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FFFF00"/>
                </a:solidFill>
                <a:latin typeface="Bookman Old Style" pitchFamily="18" charset="0"/>
              </a:rPr>
              <a:t>Evaporation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At birth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amniotic fluid which covers the body </a:t>
            </a:r>
            <a:r>
              <a:rPr lang="en-IN" sz="2400" dirty="0">
                <a:latin typeface="Arial Narrow" pitchFamily="34" charset="0"/>
              </a:rPr>
              <a:t>of the newborn evaporates resulting in body heat loss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400" u="sng" dirty="0">
                <a:solidFill>
                  <a:srgbClr val="FFFF00"/>
                </a:solidFill>
                <a:latin typeface="Arial Narrow" pitchFamily="34" charset="0"/>
              </a:rPr>
              <a:t>The nurse can prevent this heat loss by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drying the hair and skin with warm, soft, dry towels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placing the baby on the mother’s body by wrapping the neonate in blankets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or by putting the neonate into a heated environment such as a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radiant warmer</a:t>
            </a:r>
            <a:r>
              <a:rPr lang="en-IN" sz="2400" dirty="0">
                <a:latin typeface="Arial Narrow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Bathing should not be done until the temperature is normal and stable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FFFF00"/>
                </a:solidFill>
                <a:latin typeface="Bookman Old Style" pitchFamily="18" charset="0"/>
              </a:rPr>
              <a:t>Radiant warmer </a:t>
            </a:r>
          </a:p>
        </p:txBody>
      </p:sp>
      <p:pic>
        <p:nvPicPr>
          <p:cNvPr id="6" name="Content Placeholder 5" descr="images-8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447800"/>
            <a:ext cx="4953000" cy="5029200"/>
          </a:xfrm>
        </p:spPr>
      </p:pic>
      <p:pic>
        <p:nvPicPr>
          <p:cNvPr id="5" name="Content Placeholder 4" descr="images-5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30000" contrast="40000"/>
          </a:blip>
          <a:stretch>
            <a:fillRect/>
          </a:stretch>
        </p:blipFill>
        <p:spPr>
          <a:xfrm>
            <a:off x="5029200" y="1447800"/>
            <a:ext cx="4114800" cy="4953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05800" cy="6324600"/>
          </a:xfrm>
        </p:spPr>
        <p:txBody>
          <a:bodyPr/>
          <a:lstStyle/>
          <a:p>
            <a:pPr algn="just">
              <a:lnSpc>
                <a:spcPct val="200000"/>
              </a:lnSpc>
              <a:buNone/>
            </a:pPr>
            <a:r>
              <a:rPr lang="en-IN" sz="2400" b="1" dirty="0">
                <a:solidFill>
                  <a:srgbClr val="FFFF00"/>
                </a:solidFill>
                <a:latin typeface="Bookman Old Style" pitchFamily="18" charset="0"/>
              </a:rPr>
              <a:t>Radiation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Radiation occurs when the newborn is placed in a crib near a cold wall, window or air conditioner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If the neonate is placed on a cold surface during examination the baby loses heat by </a:t>
            </a:r>
            <a:r>
              <a:rPr lang="en-IN" sz="2400" b="1" dirty="0">
                <a:solidFill>
                  <a:srgbClr val="FFFF00"/>
                </a:solidFill>
                <a:latin typeface="Arial Narrow" pitchFamily="34" charset="0"/>
              </a:rPr>
              <a:t>conduction</a:t>
            </a:r>
            <a:r>
              <a:rPr lang="en-IN" sz="2400" dirty="0">
                <a:latin typeface="Arial Narrow" pitchFamily="34" charset="0"/>
              </a:rPr>
              <a:t>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Placing the neonate in direct contact with cold air or air currents increases heat loss by </a:t>
            </a:r>
            <a:r>
              <a:rPr lang="en-IN" sz="2400" b="1" dirty="0">
                <a:solidFill>
                  <a:srgbClr val="FFFF00"/>
                </a:solidFill>
                <a:latin typeface="Arial Narrow" pitchFamily="34" charset="0"/>
              </a:rPr>
              <a:t>convection</a:t>
            </a:r>
            <a:r>
              <a:rPr lang="en-IN" sz="2400" b="1" dirty="0">
                <a:latin typeface="Arial Narrow" pitchFamily="34" charset="0"/>
              </a:rPr>
              <a:t>  </a:t>
            </a:r>
            <a:r>
              <a:rPr lang="en-IN" sz="2400" dirty="0">
                <a:latin typeface="Arial Narrow" pitchFamily="34" charset="0"/>
              </a:rPr>
              <a:t>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82000" cy="838200"/>
          </a:xfrm>
        </p:spPr>
        <p:txBody>
          <a:bodyPr/>
          <a:lstStyle/>
          <a:p>
            <a:pPr algn="ctr"/>
            <a:r>
              <a:rPr lang="en-IN" sz="5400" b="1" dirty="0">
                <a:solidFill>
                  <a:srgbClr val="FFFF00"/>
                </a:solidFill>
                <a:latin typeface="Arial Narrow" pitchFamily="34" charset="0"/>
              </a:rPr>
              <a:t>IMMEDIATE NEWBORN CARE</a:t>
            </a:r>
          </a:p>
        </p:txBody>
      </p:sp>
      <p:pic>
        <p:nvPicPr>
          <p:cNvPr id="1026" name="Picture 2" descr="C:\Users\rajesh p\Desktop\babyc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848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858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Methods of heat loss</a:t>
            </a:r>
          </a:p>
        </p:txBody>
      </p:sp>
      <p:pic>
        <p:nvPicPr>
          <p:cNvPr id="4" name="Content Placeholder 3" descr="images-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30000" contrast="40000"/>
          </a:blip>
          <a:stretch>
            <a:fillRect/>
          </a:stretch>
        </p:blipFill>
        <p:spPr>
          <a:xfrm>
            <a:off x="533400" y="762000"/>
            <a:ext cx="8382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"/>
            <a:ext cx="8305800" cy="5791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477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The nurse must attempt to maintain the temperature within a normal range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36.5 to 37.5 Celsius </a:t>
            </a:r>
            <a:r>
              <a:rPr lang="en-IN" sz="2400" dirty="0">
                <a:latin typeface="Arial Narrow" pitchFamily="34" charset="0"/>
              </a:rPr>
              <a:t>(97.7 to 99.9 ) rectally for normal or large newborns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35 to 36.5 Celsius (95 to 97.7 F) for those who weigh 1500 gm or less at birth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The newborn can be dressed in a shirt and diaper and covered with blankets as needed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The head can be covered with a cap and the foot with booties if heat loss is a problem.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685800"/>
          </a:xfrm>
        </p:spPr>
        <p:txBody>
          <a:bodyPr/>
          <a:lstStyle/>
          <a:p>
            <a:pPr algn="ctr"/>
            <a:r>
              <a:rPr lang="en-IN" sz="3600" b="1" dirty="0">
                <a:solidFill>
                  <a:srgbClr val="FFFF00"/>
                </a:solidFill>
                <a:latin typeface="Arial Narrow" pitchFamily="34" charset="0"/>
              </a:rPr>
              <a:t>3. Prevention of infection and injury</a:t>
            </a:r>
            <a:br>
              <a:rPr lang="en-IN" dirty="0">
                <a:latin typeface="Bookman Old Style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486400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Arial Narrow" pitchFamily="34" charset="0"/>
              </a:rPr>
              <a:t>Identification of the baby </a:t>
            </a:r>
          </a:p>
          <a:p>
            <a:r>
              <a:rPr lang="en-IN" sz="2800" dirty="0">
                <a:latin typeface="Arial Narrow" pitchFamily="34" charset="0"/>
              </a:rPr>
              <a:t>Eye care </a:t>
            </a:r>
          </a:p>
          <a:p>
            <a:r>
              <a:rPr lang="en-IN" sz="2800" dirty="0">
                <a:latin typeface="Arial Narrow" pitchFamily="34" charset="0"/>
              </a:rPr>
              <a:t>Vitamin K administration</a:t>
            </a:r>
          </a:p>
          <a:p>
            <a:r>
              <a:rPr lang="en-IN" sz="2800" dirty="0">
                <a:latin typeface="Arial Narrow" pitchFamily="34" charset="0"/>
              </a:rPr>
              <a:t>Hepatitis B vaccine administration</a:t>
            </a:r>
          </a:p>
          <a:p>
            <a:r>
              <a:rPr lang="en-IN" sz="2800" dirty="0">
                <a:latin typeface="Arial Narrow" pitchFamily="34" charset="0"/>
              </a:rPr>
              <a:t>Bathing </a:t>
            </a:r>
          </a:p>
          <a:p>
            <a:r>
              <a:rPr lang="en-IN" sz="2800" dirty="0">
                <a:latin typeface="Arial Narrow" pitchFamily="34" charset="0"/>
              </a:rPr>
              <a:t>Care of the umbilicus </a:t>
            </a:r>
          </a:p>
          <a:p>
            <a:r>
              <a:rPr lang="en-IN" sz="2800" dirty="0">
                <a:latin typeface="Arial Narrow" pitchFamily="34" charset="0"/>
              </a:rPr>
              <a:t>Circumcision </a:t>
            </a:r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Arial Narrow" pitchFamily="34" charset="0"/>
              </a:rPr>
              <a:t>Identification</a:t>
            </a:r>
            <a:r>
              <a:rPr lang="en-IN" sz="4800" b="1" dirty="0">
                <a:latin typeface="Arial Narrow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791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400" dirty="0">
                <a:latin typeface="Gill Sans MT" pitchFamily="34" charset="0"/>
              </a:rPr>
              <a:t>	The nurse must verify that </a:t>
            </a:r>
            <a:r>
              <a:rPr lang="en-IN" sz="2400" dirty="0">
                <a:solidFill>
                  <a:srgbClr val="FFFF00"/>
                </a:solidFill>
                <a:latin typeface="Gill Sans MT" pitchFamily="34" charset="0"/>
              </a:rPr>
              <a:t>identifying bands </a:t>
            </a:r>
            <a:r>
              <a:rPr lang="en-IN" sz="2400" dirty="0">
                <a:latin typeface="Gill Sans MT" pitchFamily="34" charset="0"/>
              </a:rPr>
              <a:t>are securely fastened and verify the information such as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IN" sz="2400" dirty="0">
                <a:latin typeface="Gill Sans MT" pitchFamily="34" charset="0"/>
              </a:rPr>
              <a:t>name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IN" sz="2400" dirty="0">
                <a:latin typeface="Gill Sans MT" pitchFamily="34" charset="0"/>
              </a:rPr>
              <a:t>gender 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IN" sz="2400" dirty="0">
                <a:latin typeface="Gill Sans MT" pitchFamily="34" charset="0"/>
              </a:rPr>
              <a:t>mother’s admission number 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IN" sz="2400" dirty="0">
                <a:latin typeface="Gill Sans MT" pitchFamily="34" charset="0"/>
              </a:rPr>
              <a:t>date &amp; time of birth against the birth records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rgbClr val="FFFF00"/>
                </a:solidFill>
                <a:latin typeface="Gill Sans MT" pitchFamily="34" charset="0"/>
              </a:rPr>
              <a:t>Electronic tags </a:t>
            </a:r>
            <a:r>
              <a:rPr lang="en-IN" sz="2400" dirty="0">
                <a:latin typeface="Gill Sans MT" pitchFamily="34" charset="0"/>
              </a:rPr>
              <a:t>that give off a radio frequency may also be used to prevent </a:t>
            </a:r>
            <a:r>
              <a:rPr lang="en-IN" sz="2400" dirty="0">
                <a:solidFill>
                  <a:srgbClr val="FFFF00"/>
                </a:solidFill>
                <a:latin typeface="Gill Sans MT" pitchFamily="34" charset="0"/>
              </a:rPr>
              <a:t>newborn abductions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 p\Desktop\psp-nicu-wristbands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5878286" cy="2819400"/>
          </a:xfrm>
          <a:prstGeom prst="rect">
            <a:avLst/>
          </a:prstGeom>
          <a:noFill/>
        </p:spPr>
      </p:pic>
      <p:pic>
        <p:nvPicPr>
          <p:cNvPr id="1027" name="Picture 3" descr="C:\Users\rajesh p\Desktop\628x4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2300" y="2819400"/>
            <a:ext cx="59817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Eye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4582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Gill Sans MT" pitchFamily="34" charset="0"/>
              </a:rPr>
              <a:t>Prophylactic eye treatment against opthalmia neonatorum, infectious conjunctivitis of the newborn includes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rgbClr val="FFFF00"/>
                </a:solidFill>
                <a:latin typeface="Gill Sans MT" pitchFamily="34" charset="0"/>
              </a:rPr>
              <a:t>Silver nitrate 1 % solution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rgbClr val="FFFF00"/>
                </a:solidFill>
                <a:latin typeface="Gill Sans MT" pitchFamily="34" charset="0"/>
              </a:rPr>
              <a:t>Erythromycin 0.5%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rgbClr val="FFFF00"/>
                </a:solidFill>
                <a:latin typeface="Gill Sans MT" pitchFamily="34" charset="0"/>
              </a:rPr>
              <a:t>Tetracycline 1%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Gill Sans MT" pitchFamily="34" charset="0"/>
              </a:rPr>
              <a:t>A 14 day course of oral erythromycin or an oral sulfonamide may be given for Chlamydia conjunctivitis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096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Vitamin K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7150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After birth vitamin k is administered as a single intramuscular (</a:t>
            </a:r>
            <a:r>
              <a:rPr lang="en-IN" sz="2400" b="1" dirty="0">
                <a:solidFill>
                  <a:srgbClr val="FFFF00"/>
                </a:solidFill>
                <a:latin typeface="Arial Narrow" pitchFamily="34" charset="0"/>
              </a:rPr>
              <a:t>vastus lateralis</a:t>
            </a:r>
            <a:r>
              <a:rPr lang="en-IN" sz="2400" dirty="0">
                <a:latin typeface="Arial Narrow" pitchFamily="34" charset="0"/>
              </a:rPr>
              <a:t>) dose of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0.5 to 1 mg</a:t>
            </a:r>
            <a:r>
              <a:rPr lang="en-IN" sz="2400" dirty="0">
                <a:latin typeface="Arial Narrow" pitchFamily="34" charset="0"/>
              </a:rPr>
              <a:t> to prevent hemorrhagic diseases of the newborn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Vitamin k is synthesised by the intestinal flora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The infants intestine is sterile at birth and because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breast milk contains low levels of vitamin k</a:t>
            </a:r>
            <a:r>
              <a:rPr lang="en-IN" sz="2400" dirty="0">
                <a:latin typeface="Arial Narrow" pitchFamily="34" charset="0"/>
              </a:rPr>
              <a:t>, the supply is inadequate for at least the first 3 or 4 days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jesh p\Desktop\shot_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38200"/>
            <a:ext cx="83439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38200"/>
          </a:xfrm>
        </p:spPr>
        <p:txBody>
          <a:bodyPr/>
          <a:lstStyle/>
          <a:p>
            <a:pPr algn="ctr"/>
            <a:r>
              <a:rPr lang="en-IN" sz="3600" b="1" dirty="0">
                <a:solidFill>
                  <a:srgbClr val="FFFF00"/>
                </a:solidFill>
                <a:latin typeface="Arial Narrow" pitchFamily="34" charset="0"/>
              </a:rPr>
              <a:t>Hepatitis B vaccine administration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7150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800" dirty="0">
                <a:latin typeface="Arial Narrow" pitchFamily="34" charset="0"/>
              </a:rPr>
              <a:t>To decrease the incidence of hepatitis B virus in children and its serious consequences, </a:t>
            </a:r>
            <a:r>
              <a:rPr lang="en-IN" sz="2800" dirty="0">
                <a:solidFill>
                  <a:srgbClr val="FFFF00"/>
                </a:solidFill>
                <a:latin typeface="Arial Narrow" pitchFamily="34" charset="0"/>
              </a:rPr>
              <a:t>cirrhosis and liver c</a:t>
            </a:r>
            <a:r>
              <a:rPr lang="en-IN" sz="2800" dirty="0">
                <a:latin typeface="Arial Narrow" pitchFamily="34" charset="0"/>
              </a:rPr>
              <a:t>ancer in adulthood the </a:t>
            </a:r>
            <a:r>
              <a:rPr lang="en-IN" sz="2800" dirty="0">
                <a:solidFill>
                  <a:srgbClr val="FFFF00"/>
                </a:solidFill>
                <a:latin typeface="Arial Narrow" pitchFamily="34" charset="0"/>
              </a:rPr>
              <a:t>first of three doses </a:t>
            </a:r>
            <a:r>
              <a:rPr lang="en-IN" sz="2800" dirty="0">
                <a:latin typeface="Arial Narrow" pitchFamily="34" charset="0"/>
              </a:rPr>
              <a:t>of hepatitis B vaccine is recommended soon after birth and before hospital discharge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382000" cy="6172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When the head is delivered wipe the mouth, and nose with gauze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When the baby is fully born place the baby on a clean, dry towel or blanket on the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mothers abdomen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Note the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time of birth </a:t>
            </a:r>
            <a:r>
              <a:rPr lang="en-IN" sz="2400" dirty="0">
                <a:latin typeface="Arial Narrow" pitchFamily="34" charset="0"/>
              </a:rPr>
              <a:t>and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sex of the baby </a:t>
            </a:r>
            <a:r>
              <a:rPr lang="en-IN" sz="2400" dirty="0">
                <a:latin typeface="Arial Narrow" pitchFamily="34" charset="0"/>
              </a:rPr>
              <a:t>and announce them loudly enough to inform the mother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Wipe the eyes and face and thoroughly dry the baby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Stimulate the baby while drying by rubbing up and down along the baby’s spine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If the baby is not crying or breathing well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within 30 seconds of birth </a:t>
            </a:r>
            <a:r>
              <a:rPr lang="en-IN" sz="2400" dirty="0">
                <a:latin typeface="Arial Narrow" pitchFamily="34" charset="0"/>
              </a:rPr>
              <a:t>clamp and cut the cord and begin resuscitation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096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Bathing</a:t>
            </a:r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912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Bathing is usually performed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after the vital signs have stabilized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Nurses should wear gloves when handling the newborn until blood and amniotic fluid are removed by bathing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Frequently normal variations such as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Epstein pearls</a:t>
            </a:r>
            <a:r>
              <a:rPr lang="en-IN" sz="2400" dirty="0">
                <a:latin typeface="Arial Narrow" pitchFamily="34" charset="0"/>
              </a:rPr>
              <a:t>,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Mongolian spots </a:t>
            </a:r>
            <a:r>
              <a:rPr lang="en-IN" sz="2400" dirty="0">
                <a:latin typeface="Arial Narrow" pitchFamily="34" charset="0"/>
              </a:rPr>
              <a:t>or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stork bites </a:t>
            </a:r>
            <a:r>
              <a:rPr lang="en-IN" sz="2400" dirty="0">
                <a:latin typeface="Arial Narrow" pitchFamily="34" charset="0"/>
              </a:rPr>
              <a:t>cause parents much worry because they are unaware of the significance of such findings.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Bathing......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486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One of the most important considerations in skin cleansing is preservation of the skin’s </a:t>
            </a:r>
            <a:r>
              <a:rPr lang="en-IN" sz="2400" b="1" dirty="0">
                <a:solidFill>
                  <a:srgbClr val="FFFF00"/>
                </a:solidFill>
                <a:latin typeface="Arial Narrow" pitchFamily="34" charset="0"/>
              </a:rPr>
              <a:t>Acid mantle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The infants skin surface has a </a:t>
            </a:r>
            <a:r>
              <a:rPr lang="en-IN" sz="2400" b="1" dirty="0">
                <a:solidFill>
                  <a:srgbClr val="FFFF00"/>
                </a:solidFill>
                <a:latin typeface="Arial Narrow" pitchFamily="34" charset="0"/>
              </a:rPr>
              <a:t>pH of about 5 </a:t>
            </a:r>
            <a:r>
              <a:rPr lang="en-IN" sz="2400" dirty="0">
                <a:latin typeface="Arial Narrow" pitchFamily="34" charset="0"/>
              </a:rPr>
              <a:t>soon after birth and the bacteriostatic effects of this pH  are significant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Consequently only plain warm water or soap with appropriate ph should be used for the bath.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Alkaline soaps, oils, powder and lotions are not used because they alter the acid mantle, thus providing a medium for bacterial growth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Care of the umbilicus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715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After delivery the umbilical cord is either clamped or tied before the cord is cut.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baby's umbilical cord stump will change from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bluish white to black </a:t>
            </a:r>
            <a:r>
              <a:rPr lang="en-IN" sz="2400" dirty="0">
                <a:latin typeface="Bookman Old Style" pitchFamily="18" charset="0"/>
              </a:rPr>
              <a:t>as it dries out and eventually falls off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The cord stump develops dry gangrene and falls off between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7 and 10 days </a:t>
            </a:r>
            <a:r>
              <a:rPr lang="en-IN" sz="2400" dirty="0">
                <a:latin typeface="Bookman Old Style" pitchFamily="18" charset="0"/>
              </a:rPr>
              <a:t>after birth 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The area should be washed gently with water and a mild soap and dried well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534400" cy="65532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Parents should be taught the care of the cord and the possible problems that may arise.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Bookman Old Style" pitchFamily="18" charset="0"/>
              </a:rPr>
              <a:t>Any indications of infection around the umbilicus such as a reddened area or a foul discharge should be reported promptly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Arial Narrow" pitchFamily="34" charset="0"/>
              </a:rPr>
              <a:t>Circumcision</a:t>
            </a:r>
            <a:r>
              <a:rPr lang="en-IN" sz="4800" b="1" dirty="0">
                <a:latin typeface="Arial Narrow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It is the surgical removal of the foreskin on the glans penis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7620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4. Provision of optimal nutrition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/>
          <a:lstStyle/>
          <a:p>
            <a:pPr algn="just"/>
            <a:r>
              <a:rPr lang="en-IN" dirty="0">
                <a:latin typeface="Arial Narrow" pitchFamily="34" charset="0"/>
              </a:rPr>
              <a:t>Selection of a feeding method is one of the major decisions faced by parents</a:t>
            </a:r>
          </a:p>
          <a:p>
            <a:pPr algn="just"/>
            <a:endParaRPr lang="en-IN" dirty="0">
              <a:latin typeface="Arial Narrow" pitchFamily="34" charset="0"/>
            </a:endParaRPr>
          </a:p>
          <a:p>
            <a:pPr algn="just">
              <a:buNone/>
            </a:pP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In general there are three acceptable choices </a:t>
            </a:r>
          </a:p>
          <a:p>
            <a:pPr algn="just">
              <a:buNone/>
            </a:pPr>
            <a:endParaRPr lang="en-IN" dirty="0">
              <a:solidFill>
                <a:srgbClr val="FFFF00"/>
              </a:solidFill>
              <a:latin typeface="Arial Narrow" pitchFamily="34" charset="0"/>
            </a:endParaRPr>
          </a:p>
          <a:p>
            <a:pPr algn="just"/>
            <a:r>
              <a:rPr lang="en-IN" dirty="0">
                <a:latin typeface="Arial Narrow" pitchFamily="34" charset="0"/>
              </a:rPr>
              <a:t>Human milk (Breast milk)</a:t>
            </a:r>
          </a:p>
          <a:p>
            <a:pPr algn="just"/>
            <a:r>
              <a:rPr lang="en-IN" dirty="0">
                <a:latin typeface="Arial Narrow" pitchFamily="34" charset="0"/>
              </a:rPr>
              <a:t>Commercially prepared whole cow’s milk formula</a:t>
            </a:r>
          </a:p>
          <a:p>
            <a:pPr algn="just"/>
            <a:r>
              <a:rPr lang="en-IN" dirty="0">
                <a:latin typeface="Arial Narrow" pitchFamily="34" charset="0"/>
              </a:rPr>
              <a:t>Modified evaporated cow’s milk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68580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IN" sz="4400" b="1" dirty="0">
                <a:solidFill>
                  <a:srgbClr val="FFFF00"/>
                </a:solidFill>
                <a:latin typeface="Arial Narrow" pitchFamily="34" charset="0"/>
              </a:rPr>
              <a:t>ESSENTIAL NEWBORN CARE </a:t>
            </a:r>
            <a:br>
              <a:rPr lang="en-IN" sz="4400" dirty="0">
                <a:solidFill>
                  <a:srgbClr val="FFFF00"/>
                </a:solidFill>
                <a:latin typeface="Bookman Old Style" pitchFamily="18" charset="0"/>
              </a:rPr>
            </a:br>
            <a:endParaRPr lang="en-IN" sz="4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rajesh p\Desktop\mom-and-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08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sential-care-of-newborn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884" y="152400"/>
            <a:ext cx="8807116" cy="59436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400" dirty="0">
                <a:solidFill>
                  <a:srgbClr val="FFFF00"/>
                </a:solidFill>
                <a:latin typeface="Arial Narrow" pitchFamily="34" charset="0"/>
              </a:rPr>
              <a:t>Essential newborn care (ENC)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5029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Arial Narrow" pitchFamily="34" charset="0"/>
              </a:rPr>
              <a:t>ENC is a care that every newborn baby needs regardless of where it is born or its size. 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Arial Narrow" pitchFamily="34" charset="0"/>
              </a:rPr>
              <a:t>ENC should be applied immediately after the baby is born and continued for </a:t>
            </a: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at least the first 7 days </a:t>
            </a:r>
            <a:r>
              <a:rPr lang="en-IN" dirty="0">
                <a:latin typeface="Arial Narrow" pitchFamily="34" charset="0"/>
              </a:rPr>
              <a:t>after birth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CONCEPT OF ENC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48640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Basic care </a:t>
            </a:r>
            <a:r>
              <a:rPr lang="en-IN" dirty="0">
                <a:latin typeface="Arial Narrow" pitchFamily="34" charset="0"/>
              </a:rPr>
              <a:t>– includes interventions for all infants to meet their physiological needs</a:t>
            </a:r>
          </a:p>
          <a:p>
            <a:pPr algn="just">
              <a:lnSpc>
                <a:spcPct val="200000"/>
              </a:lnSpc>
            </a:pPr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Special care </a:t>
            </a:r>
            <a:r>
              <a:rPr lang="en-IN" dirty="0">
                <a:latin typeface="Arial Narrow" pitchFamily="34" charset="0"/>
              </a:rPr>
              <a:t>– required for a small group of newborns because diseases acquired before, during or after birth and/or because they are born too soon/small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jesh p\Desktop\download (1).jpe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-1"/>
            <a:ext cx="5638800" cy="3124201"/>
          </a:xfrm>
          <a:prstGeom prst="rect">
            <a:avLst/>
          </a:prstGeom>
          <a:noFill/>
        </p:spPr>
      </p:pic>
      <p:pic>
        <p:nvPicPr>
          <p:cNvPr id="3075" name="Picture 3" descr="C:\Users\rajesh p\Desktop\download (2).jpe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3350546" y="3200400"/>
            <a:ext cx="5793454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248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The normal term babies should be kept with their mothers rather than in a separate nursery </a:t>
            </a:r>
          </a:p>
          <a:p>
            <a:pPr algn="just">
              <a:lnSpc>
                <a:spcPct val="150000"/>
              </a:lnSpc>
              <a:buNone/>
            </a:pPr>
            <a:endParaRPr lang="en-IN" sz="2400" dirty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Bedding-in</a:t>
            </a:r>
            <a:r>
              <a:rPr lang="en-IN" sz="2400" dirty="0">
                <a:latin typeface="Bookman Old Style" pitchFamily="18" charset="0"/>
              </a:rPr>
              <a:t> or </a:t>
            </a:r>
            <a:r>
              <a:rPr lang="en-IN" sz="2400" dirty="0">
                <a:solidFill>
                  <a:srgbClr val="FFFF00"/>
                </a:solidFill>
                <a:latin typeface="Bookman Old Style" pitchFamily="18" charset="0"/>
              </a:rPr>
              <a:t>Rooming-in</a:t>
            </a:r>
            <a:r>
              <a:rPr lang="en-IN" sz="2400" dirty="0">
                <a:latin typeface="Bookman Old Style" pitchFamily="18" charset="0"/>
              </a:rPr>
              <a:t> promotes :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better emotional bondage,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prevents cross infection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establishes breast feeding easily.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247169.pn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81000" y="-76200"/>
            <a:ext cx="87630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21664"/>
          </a:xfrm>
        </p:spPr>
        <p:txBody>
          <a:bodyPr/>
          <a:lstStyle/>
          <a:p>
            <a:pPr algn="ctr"/>
            <a:r>
              <a:rPr lang="en-IN" sz="3600" dirty="0">
                <a:solidFill>
                  <a:srgbClr val="FFFF00"/>
                </a:solidFill>
                <a:latin typeface="Arial Narrow" pitchFamily="34" charset="0"/>
              </a:rPr>
              <a:t>Sudden Infant Death Syndrome – SIDS (Cot death)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486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latin typeface="Arial Narrow" pitchFamily="34" charset="0"/>
              </a:rPr>
              <a:t>Sudden unexplained death of a child less than one year of age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Arial Narrow" pitchFamily="34" charset="0"/>
              </a:rPr>
              <a:t>It occurs during sleep for unknown cause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Arial Narrow" pitchFamily="34" charset="0"/>
              </a:rPr>
              <a:t>Associated with defects in the portion of an infant’s brain that controls breathing and arousal from sleep. 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Arial Narrow" pitchFamily="34" charset="0"/>
              </a:rPr>
              <a:t> combination of physical and sleep environmental factors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 p\Desktop\images.jpe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76200"/>
            <a:ext cx="8763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6096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Daily routine care of Neonates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257800"/>
          </a:xfrm>
        </p:spPr>
        <p:txBody>
          <a:bodyPr>
            <a:normAutofit lnSpcReduction="10000"/>
          </a:bodyPr>
          <a:lstStyle/>
          <a:p>
            <a:r>
              <a:rPr lang="en-IN" sz="2800" dirty="0">
                <a:latin typeface="Arial Narrow" pitchFamily="34" charset="0"/>
              </a:rPr>
              <a:t>Warmth</a:t>
            </a:r>
          </a:p>
          <a:p>
            <a:r>
              <a:rPr lang="en-IN" sz="2800" dirty="0">
                <a:latin typeface="Arial Narrow" pitchFamily="34" charset="0"/>
              </a:rPr>
              <a:t>Breastfeeding </a:t>
            </a:r>
          </a:p>
          <a:p>
            <a:r>
              <a:rPr lang="en-IN" sz="2800" dirty="0">
                <a:latin typeface="Arial Narrow" pitchFamily="34" charset="0"/>
              </a:rPr>
              <a:t>Skin care </a:t>
            </a:r>
          </a:p>
          <a:p>
            <a:r>
              <a:rPr lang="en-IN" sz="2800" dirty="0">
                <a:latin typeface="Arial Narrow" pitchFamily="34" charset="0"/>
              </a:rPr>
              <a:t>Baby bath </a:t>
            </a:r>
          </a:p>
          <a:p>
            <a:r>
              <a:rPr lang="en-IN" sz="2800" dirty="0">
                <a:latin typeface="Arial Narrow" pitchFamily="34" charset="0"/>
              </a:rPr>
              <a:t>Care of the umbilical cord</a:t>
            </a:r>
          </a:p>
          <a:p>
            <a:r>
              <a:rPr lang="en-IN" sz="2800" dirty="0">
                <a:latin typeface="Arial Narrow" pitchFamily="34" charset="0"/>
              </a:rPr>
              <a:t>Care of the eyes </a:t>
            </a:r>
          </a:p>
          <a:p>
            <a:r>
              <a:rPr lang="en-IN" sz="2800" dirty="0">
                <a:latin typeface="Arial Narrow" pitchFamily="34" charset="0"/>
              </a:rPr>
              <a:t>General care</a:t>
            </a:r>
          </a:p>
          <a:p>
            <a:r>
              <a:rPr lang="en-IN" sz="2800" dirty="0">
                <a:latin typeface="Arial Narrow" pitchFamily="34" charset="0"/>
              </a:rPr>
              <a:t>Observation</a:t>
            </a:r>
          </a:p>
          <a:p>
            <a:r>
              <a:rPr lang="en-IN" sz="2800" dirty="0">
                <a:latin typeface="Arial Narrow" pitchFamily="34" charset="0"/>
              </a:rPr>
              <a:t>Weight recording</a:t>
            </a:r>
          </a:p>
          <a:p>
            <a:r>
              <a:rPr lang="en-IN" sz="2800" dirty="0">
                <a:latin typeface="Arial Narrow" pitchFamily="34" charset="0"/>
              </a:rPr>
              <a:t>Immunization </a:t>
            </a:r>
          </a:p>
          <a:p>
            <a:r>
              <a:rPr lang="en-IN" sz="2800" dirty="0">
                <a:latin typeface="Arial Narrow" pitchFamily="34" charset="0"/>
              </a:rPr>
              <a:t>Follow up and advice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09600"/>
          </a:xfrm>
        </p:spPr>
        <p:txBody>
          <a:bodyPr/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Arial Narrow" pitchFamily="34" charset="0"/>
              </a:rPr>
              <a:t>Warmth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IN" sz="2800" dirty="0">
                <a:latin typeface="Arial Narrow" pitchFamily="34" charset="0"/>
              </a:rPr>
              <a:t>Keeping the baby dry</a:t>
            </a:r>
          </a:p>
          <a:p>
            <a:pPr algn="just">
              <a:lnSpc>
                <a:spcPct val="200000"/>
              </a:lnSpc>
            </a:pPr>
            <a:r>
              <a:rPr lang="en-IN" sz="2800" dirty="0">
                <a:latin typeface="Arial Narrow" pitchFamily="34" charset="0"/>
              </a:rPr>
              <a:t>Wrapping the baby with adequate clothing in two layers</a:t>
            </a:r>
          </a:p>
          <a:p>
            <a:pPr algn="just">
              <a:lnSpc>
                <a:spcPct val="200000"/>
              </a:lnSpc>
            </a:pPr>
            <a:r>
              <a:rPr lang="en-IN" sz="2800" dirty="0">
                <a:latin typeface="Arial Narrow" pitchFamily="34" charset="0"/>
              </a:rPr>
              <a:t>Baby should be kept by the side of the mother</a:t>
            </a:r>
          </a:p>
          <a:p>
            <a:pPr algn="just">
              <a:lnSpc>
                <a:spcPct val="200000"/>
              </a:lnSpc>
            </a:pPr>
            <a:r>
              <a:rPr lang="en-IN" sz="2800" dirty="0">
                <a:latin typeface="Arial Narrow" pitchFamily="34" charset="0"/>
              </a:rPr>
              <a:t>Bathing is avoided to prevent hypothermia and infections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pPr algn="ctr"/>
            <a:r>
              <a:rPr lang="en-IN" sz="4400" b="1" dirty="0">
                <a:solidFill>
                  <a:srgbClr val="FFFF00"/>
                </a:solidFill>
                <a:latin typeface="Arial Narrow" pitchFamily="34" charset="0"/>
              </a:rPr>
              <a:t>Breastfeeding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864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Baby should be put to the mother’s breast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within half an hour of birth </a:t>
            </a:r>
          </a:p>
          <a:p>
            <a:pPr algn="just">
              <a:lnSpc>
                <a:spcPct val="200000"/>
              </a:lnSpc>
            </a:pPr>
            <a:r>
              <a:rPr lang="en-IN" sz="2400" b="1" dirty="0">
                <a:solidFill>
                  <a:srgbClr val="FFFF00"/>
                </a:solidFill>
                <a:latin typeface="Arial Narrow" pitchFamily="34" charset="0"/>
              </a:rPr>
              <a:t>Colostrum</a:t>
            </a:r>
            <a:r>
              <a:rPr lang="en-IN" sz="2400" dirty="0">
                <a:latin typeface="Arial Narrow" pitchFamily="34" charset="0"/>
              </a:rPr>
              <a:t> feeding must be offered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Initially the feeding should be given in short interval of 1 to 2 hours and then every 2 to 3 hours </a:t>
            </a:r>
          </a:p>
          <a:p>
            <a:pPr algn="just">
              <a:lnSpc>
                <a:spcPct val="200000"/>
              </a:lnSpc>
            </a:pPr>
            <a:r>
              <a:rPr lang="en-IN" sz="2400" b="1" dirty="0">
                <a:solidFill>
                  <a:srgbClr val="FFFF00"/>
                </a:solidFill>
                <a:latin typeface="Arial Narrow" pitchFamily="34" charset="0"/>
              </a:rPr>
              <a:t>Exclusive breastfeeding </a:t>
            </a:r>
            <a:r>
              <a:rPr lang="en-IN" sz="2400" dirty="0">
                <a:latin typeface="Arial Narrow" pitchFamily="34" charset="0"/>
              </a:rPr>
              <a:t>procedure should be explained to the mother and family members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Arial Narrow" pitchFamily="34" charset="0"/>
              </a:rPr>
              <a:t>Skin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63880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The baby must be cleaned off blood, mucus and meconium by gentle wiping before he or she is presented to the mother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No bath especially dip bath should be given till the umbilical cord has fallen off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No vigorous attempts should be made to remove the vernix caseosa as it provides protection to the delicate skin.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5334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FFFF00"/>
                </a:solidFill>
                <a:latin typeface="Arial Narrow" pitchFamily="34" charset="0"/>
              </a:rPr>
              <a:t>Baby bath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Bathing should be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avoided in open place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It should be given using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warm water in a warm room </a:t>
            </a:r>
            <a:r>
              <a:rPr lang="en-IN" sz="2400" dirty="0">
                <a:latin typeface="Arial Narrow" pitchFamily="34" charset="0"/>
              </a:rPr>
              <a:t>gently and quickly and gently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Use of olive oil or coconut oil can be allowed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after 3 to 4 weeks </a:t>
            </a:r>
            <a:r>
              <a:rPr lang="en-IN" sz="2400" dirty="0">
                <a:latin typeface="Arial Narrow" pitchFamily="34" charset="0"/>
              </a:rPr>
              <a:t>of age.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Oil massage </a:t>
            </a:r>
            <a:r>
              <a:rPr lang="en-IN" sz="2400" dirty="0">
                <a:latin typeface="Arial Narrow" pitchFamily="34" charset="0"/>
              </a:rPr>
              <a:t>improves circulation and muscle tone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 Narrow" pitchFamily="34" charset="0"/>
              </a:rPr>
              <a:t>During winter months the baby should have sponge bath rather than dip bath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to avoid cold stress or hypothermia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858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Care of the umbilical cord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55626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600" dirty="0">
                <a:latin typeface="Arial Narrow" pitchFamily="34" charset="0"/>
              </a:rPr>
              <a:t>The umbilical cord is cut about </a:t>
            </a:r>
            <a:r>
              <a:rPr lang="en-IN" sz="2600" b="1" dirty="0">
                <a:solidFill>
                  <a:srgbClr val="FFFF00"/>
                </a:solidFill>
                <a:latin typeface="Arial Narrow" pitchFamily="34" charset="0"/>
              </a:rPr>
              <a:t>2 to 3 cm </a:t>
            </a:r>
            <a:r>
              <a:rPr lang="en-IN" sz="2600" dirty="0">
                <a:latin typeface="Arial Narrow" pitchFamily="34" charset="0"/>
              </a:rPr>
              <a:t>from the naval with aseptic precautions during delivery </a:t>
            </a:r>
          </a:p>
          <a:p>
            <a:pPr algn="just">
              <a:lnSpc>
                <a:spcPct val="200000"/>
              </a:lnSpc>
            </a:pPr>
            <a:r>
              <a:rPr lang="en-IN" sz="2600" dirty="0">
                <a:latin typeface="Arial Narrow" pitchFamily="34" charset="0"/>
              </a:rPr>
              <a:t>No dressing should be applied and the </a:t>
            </a:r>
            <a:r>
              <a:rPr lang="en-IN" sz="2600" b="1" dirty="0">
                <a:solidFill>
                  <a:srgbClr val="FFFF00"/>
                </a:solidFill>
                <a:latin typeface="Arial Narrow" pitchFamily="34" charset="0"/>
              </a:rPr>
              <a:t>cord should be kept open and dry </a:t>
            </a:r>
          </a:p>
          <a:p>
            <a:pPr algn="just">
              <a:lnSpc>
                <a:spcPct val="200000"/>
              </a:lnSpc>
            </a:pPr>
            <a:r>
              <a:rPr lang="en-IN" sz="2600" dirty="0">
                <a:latin typeface="Arial Narrow" pitchFamily="34" charset="0"/>
              </a:rPr>
              <a:t>The cord must be </a:t>
            </a:r>
            <a:r>
              <a:rPr lang="en-IN" sz="2600" b="1" dirty="0">
                <a:solidFill>
                  <a:srgbClr val="FFFF00"/>
                </a:solidFill>
                <a:latin typeface="Arial Narrow" pitchFamily="34" charset="0"/>
              </a:rPr>
              <a:t>inspected for bleeding </a:t>
            </a:r>
            <a:r>
              <a:rPr lang="en-IN" sz="2600" dirty="0">
                <a:latin typeface="Arial Narrow" pitchFamily="34" charset="0"/>
              </a:rPr>
              <a:t>and signs of infection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762000"/>
          </a:xfrm>
        </p:spPr>
        <p:txBody>
          <a:bodyPr/>
          <a:lstStyle/>
          <a:p>
            <a:pPr algn="ctr"/>
            <a:r>
              <a:rPr lang="en-IN" sz="3200" dirty="0">
                <a:solidFill>
                  <a:srgbClr val="FFFF00"/>
                </a:solidFill>
                <a:latin typeface="Gill Sans MT" pitchFamily="34" charset="0"/>
              </a:rPr>
              <a:t>IMMEDIATE NEWBORN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054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IN" sz="2800" dirty="0">
                <a:solidFill>
                  <a:srgbClr val="FFFF00"/>
                </a:solidFill>
                <a:latin typeface="Arial Narrow" pitchFamily="34" charset="0"/>
              </a:rPr>
              <a:t>1</a:t>
            </a:r>
            <a:r>
              <a:rPr lang="en-IN" sz="2800" dirty="0">
                <a:latin typeface="Arial Narrow" pitchFamily="34" charset="0"/>
              </a:rPr>
              <a:t>.Establishment and maintenance of respiration</a:t>
            </a:r>
          </a:p>
          <a:p>
            <a:pPr algn="just">
              <a:lnSpc>
                <a:spcPct val="200000"/>
              </a:lnSpc>
              <a:buNone/>
            </a:pPr>
            <a:r>
              <a:rPr lang="en-IN" sz="2800" dirty="0">
                <a:solidFill>
                  <a:srgbClr val="FFFF00"/>
                </a:solidFill>
                <a:latin typeface="Arial Narrow" pitchFamily="34" charset="0"/>
              </a:rPr>
              <a:t>2</a:t>
            </a:r>
            <a:r>
              <a:rPr lang="en-IN" sz="2800" dirty="0">
                <a:latin typeface="Arial Narrow" pitchFamily="34" charset="0"/>
              </a:rPr>
              <a:t>.Stabilization and maintenance of body temperature</a:t>
            </a:r>
          </a:p>
          <a:p>
            <a:pPr algn="just">
              <a:lnSpc>
                <a:spcPct val="200000"/>
              </a:lnSpc>
              <a:buNone/>
            </a:pPr>
            <a:r>
              <a:rPr lang="en-IN" sz="2800" dirty="0">
                <a:solidFill>
                  <a:srgbClr val="FFFF00"/>
                </a:solidFill>
                <a:latin typeface="Arial Narrow" pitchFamily="34" charset="0"/>
              </a:rPr>
              <a:t>3</a:t>
            </a:r>
            <a:r>
              <a:rPr lang="en-IN" sz="2800" dirty="0">
                <a:latin typeface="Arial Narrow" pitchFamily="34" charset="0"/>
              </a:rPr>
              <a:t>. Prevention of infection and injury</a:t>
            </a:r>
          </a:p>
          <a:p>
            <a:pPr algn="just">
              <a:lnSpc>
                <a:spcPct val="200000"/>
              </a:lnSpc>
              <a:buNone/>
            </a:pPr>
            <a:r>
              <a:rPr lang="en-IN" sz="2800" dirty="0">
                <a:solidFill>
                  <a:srgbClr val="FFFF00"/>
                </a:solidFill>
                <a:latin typeface="Arial Narrow" pitchFamily="34" charset="0"/>
              </a:rPr>
              <a:t>4</a:t>
            </a:r>
            <a:r>
              <a:rPr lang="en-IN" sz="2800" dirty="0">
                <a:latin typeface="Arial Narrow" pitchFamily="34" charset="0"/>
              </a:rPr>
              <a:t>. Provision of optimal nutrition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Care of the eyes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Eyes should be cleaned at birth and once every day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using sterile cotton swabs soaked in sterile water or normal </a:t>
            </a:r>
            <a:r>
              <a:rPr lang="en-IN" sz="2400" dirty="0">
                <a:latin typeface="Arial Narrow" pitchFamily="34" charset="0"/>
              </a:rPr>
              <a:t>saline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Application of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kajal </a:t>
            </a:r>
            <a:r>
              <a:rPr lang="en-IN" sz="2400" dirty="0">
                <a:latin typeface="Arial Narrow" pitchFamily="34" charset="0"/>
              </a:rPr>
              <a:t>in the eyes must be avoided to prevent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infection</a:t>
            </a:r>
            <a:r>
              <a:rPr lang="en-IN" sz="2400" dirty="0">
                <a:latin typeface="Arial Narrow" pitchFamily="34" charset="0"/>
              </a:rPr>
              <a:t> or </a:t>
            </a:r>
            <a:r>
              <a:rPr lang="en-IN" sz="2400" dirty="0">
                <a:solidFill>
                  <a:srgbClr val="FFFF00"/>
                </a:solidFill>
                <a:latin typeface="Arial Narrow" pitchFamily="34" charset="0"/>
              </a:rPr>
              <a:t>lead poisoning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Eyes should be observed for redness, sticky discharge or excessive tearing 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09600"/>
          </a:xfrm>
        </p:spPr>
        <p:txBody>
          <a:bodyPr/>
          <a:lstStyle/>
          <a:p>
            <a:pPr algn="ctr"/>
            <a:r>
              <a:rPr lang="en-IN" sz="4400" b="1" dirty="0">
                <a:solidFill>
                  <a:srgbClr val="FFFF00"/>
                </a:solidFill>
                <a:latin typeface="Arial Narrow" pitchFamily="34" charset="0"/>
              </a:rPr>
              <a:t>General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334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Baby should be kept with the mother in a well ventilated room</a:t>
            </a:r>
          </a:p>
          <a:p>
            <a:pPr algn="just">
              <a:lnSpc>
                <a:spcPct val="150000"/>
              </a:lnSpc>
            </a:pPr>
            <a:r>
              <a:rPr lang="en-IN" sz="2400" b="1" dirty="0">
                <a:solidFill>
                  <a:srgbClr val="FFFF00"/>
                </a:solidFill>
                <a:latin typeface="Bookman Old Style" pitchFamily="18" charset="0"/>
              </a:rPr>
              <a:t>No infected person </a:t>
            </a:r>
            <a:r>
              <a:rPr lang="en-IN" sz="2400" dirty="0">
                <a:latin typeface="Bookman Old Style" pitchFamily="18" charset="0"/>
              </a:rPr>
              <a:t>should take care or touch the baby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General cleanliness to be maintained and surroundings to be kept clean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Bookman Old Style" pitchFamily="18" charset="0"/>
              </a:rPr>
              <a:t>Wet nappies should be changed immediately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pPr algn="ctr"/>
            <a:r>
              <a:rPr lang="en-IN" sz="4800" b="1" dirty="0">
                <a:solidFill>
                  <a:srgbClr val="FFFF00"/>
                </a:solidFill>
                <a:latin typeface="Arial Narrow" pitchFamily="34" charset="0"/>
              </a:rPr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5626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600" dirty="0">
                <a:latin typeface="Arial Narrow" pitchFamily="34" charset="0"/>
              </a:rPr>
              <a:t>The baby should be thoroughly </a:t>
            </a:r>
            <a:r>
              <a:rPr lang="en-IN" sz="2600" b="1" dirty="0">
                <a:solidFill>
                  <a:srgbClr val="FFFF00"/>
                </a:solidFill>
                <a:latin typeface="Arial Narrow" pitchFamily="34" charset="0"/>
              </a:rPr>
              <a:t>observed twice daily </a:t>
            </a:r>
            <a:r>
              <a:rPr lang="en-IN" sz="2600" dirty="0">
                <a:latin typeface="Arial Narrow" pitchFamily="34" charset="0"/>
              </a:rPr>
              <a:t>for early detection of any abnormalities</a:t>
            </a:r>
          </a:p>
          <a:p>
            <a:pPr algn="just">
              <a:lnSpc>
                <a:spcPct val="200000"/>
              </a:lnSpc>
            </a:pPr>
            <a:r>
              <a:rPr lang="en-IN" sz="2600" dirty="0">
                <a:latin typeface="Arial Narrow" pitchFamily="34" charset="0"/>
              </a:rPr>
              <a:t>Temperature, pulse, respiration, feeding behaviours, stool, urine and sleeping pattern should be assessed</a:t>
            </a:r>
          </a:p>
          <a:p>
            <a:pPr algn="just">
              <a:lnSpc>
                <a:spcPct val="200000"/>
              </a:lnSpc>
            </a:pPr>
            <a:r>
              <a:rPr lang="en-IN" sz="2600" dirty="0">
                <a:latin typeface="Arial Narrow" pitchFamily="34" charset="0"/>
              </a:rPr>
              <a:t>Mouth, eyes, cord and skin should be looked for any infections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algn="ctr"/>
            <a:r>
              <a:rPr lang="en-IN" sz="4400" b="1" dirty="0">
                <a:solidFill>
                  <a:srgbClr val="FFFF00"/>
                </a:solidFill>
                <a:latin typeface="Arial Narrow" pitchFamily="34" charset="0"/>
              </a:rPr>
              <a:t>Weight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7150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800" dirty="0">
                <a:latin typeface="Arial Narrow" pitchFamily="34" charset="0"/>
              </a:rPr>
              <a:t>The average daily weight gain in healthy term babies is about </a:t>
            </a:r>
            <a:r>
              <a:rPr lang="en-IN" sz="2800" b="1" dirty="0">
                <a:solidFill>
                  <a:srgbClr val="FFFF00"/>
                </a:solidFill>
                <a:latin typeface="Arial Narrow" pitchFamily="34" charset="0"/>
              </a:rPr>
              <a:t>30 g/day </a:t>
            </a:r>
            <a:r>
              <a:rPr lang="en-IN" sz="2800" dirty="0">
                <a:latin typeface="Arial Narrow" pitchFamily="34" charset="0"/>
              </a:rPr>
              <a:t>in the first month of life</a:t>
            </a:r>
          </a:p>
          <a:p>
            <a:pPr algn="just">
              <a:lnSpc>
                <a:spcPct val="200000"/>
              </a:lnSpc>
            </a:pPr>
            <a:r>
              <a:rPr lang="en-IN" sz="2800" dirty="0">
                <a:latin typeface="Arial Narrow" pitchFamily="34" charset="0"/>
              </a:rPr>
              <a:t>It is </a:t>
            </a:r>
            <a:r>
              <a:rPr lang="en-IN" sz="2800" b="1" dirty="0">
                <a:solidFill>
                  <a:srgbClr val="FFFF00"/>
                </a:solidFill>
                <a:latin typeface="Arial Narrow" pitchFamily="34" charset="0"/>
              </a:rPr>
              <a:t>20 g/day in the second month </a:t>
            </a:r>
            <a:r>
              <a:rPr lang="en-IN" sz="2800" dirty="0">
                <a:latin typeface="Arial Narrow" pitchFamily="34" charset="0"/>
              </a:rPr>
              <a:t>and </a:t>
            </a:r>
            <a:r>
              <a:rPr lang="en-IN" sz="2800" b="1" dirty="0">
                <a:solidFill>
                  <a:srgbClr val="FFFF00"/>
                </a:solidFill>
                <a:latin typeface="Arial Narrow" pitchFamily="34" charset="0"/>
              </a:rPr>
              <a:t>10 g/day afterwards</a:t>
            </a:r>
            <a:r>
              <a:rPr lang="en-IN" sz="2800" dirty="0">
                <a:latin typeface="Arial Narrow" pitchFamily="34" charset="0"/>
              </a:rPr>
              <a:t> during the first year of life </a:t>
            </a:r>
          </a:p>
          <a:p>
            <a:pPr algn="just">
              <a:lnSpc>
                <a:spcPct val="200000"/>
              </a:lnSpc>
            </a:pPr>
            <a:r>
              <a:rPr lang="en-IN" sz="2800" dirty="0">
                <a:latin typeface="Arial Narrow" pitchFamily="34" charset="0"/>
              </a:rPr>
              <a:t>Most infants double their birth weight by 4 to 5 months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algn="ctr"/>
            <a:r>
              <a:rPr lang="en-IN" sz="4400" b="1" dirty="0">
                <a:solidFill>
                  <a:srgbClr val="FFFF00"/>
                </a:solidFill>
                <a:latin typeface="Arial Narrow" pitchFamily="34" charset="0"/>
              </a:rPr>
              <a:t>Immunization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6388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In institutional delivery all neonates should be immunized with BCG vaccine and ‘O’ dose OPV, hepatitis B vaccine can be administered at birth as first dose and other two doses in one month and 6 months of age. 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 Narrow" pitchFamily="34" charset="0"/>
              </a:rPr>
              <a:t>Mother should be informed about the recommended national immunization schedule 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858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  <a:latin typeface="Arial Narrow" pitchFamily="34" charset="0"/>
              </a:rPr>
              <a:t>Follow-up and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562600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</a:pPr>
            <a:r>
              <a:rPr lang="en-IN" sz="2400" dirty="0">
                <a:latin typeface="Arial Narrow" pitchFamily="34" charset="0"/>
              </a:rPr>
              <a:t>Each infant should be followed up at least </a:t>
            </a:r>
            <a:r>
              <a:rPr lang="en-IN" sz="2400" b="1" dirty="0">
                <a:solidFill>
                  <a:srgbClr val="FFFF00"/>
                </a:solidFill>
                <a:latin typeface="Arial Narrow" pitchFamily="34" charset="0"/>
              </a:rPr>
              <a:t>once every month </a:t>
            </a:r>
            <a:r>
              <a:rPr lang="en-IN" sz="2400" dirty="0">
                <a:latin typeface="Arial Narrow" pitchFamily="34" charset="0"/>
              </a:rPr>
              <a:t>for first 3 months and subsequently 3 months interval till one year of age</a:t>
            </a:r>
          </a:p>
          <a:p>
            <a:pPr algn="just">
              <a:lnSpc>
                <a:spcPct val="250000"/>
              </a:lnSpc>
            </a:pPr>
            <a:r>
              <a:rPr lang="en-IN" sz="2400" dirty="0">
                <a:latin typeface="Arial Narrow" pitchFamily="34" charset="0"/>
              </a:rPr>
              <a:t>Follow up is necessary for assessment of growth and development, early detection and management of health problems and health education for prevention of childhood illnesses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609600"/>
          </a:xfrm>
        </p:spPr>
        <p:txBody>
          <a:bodyPr/>
          <a:lstStyle/>
          <a:p>
            <a:pPr algn="ctr"/>
            <a:r>
              <a:rPr lang="en-IN" sz="3600" dirty="0">
                <a:solidFill>
                  <a:srgbClr val="FFFF00"/>
                </a:solidFill>
                <a:latin typeface="Arial Narrow" pitchFamily="34" charset="0"/>
              </a:rPr>
              <a:t>1. Establishment and maintenance of respiration</a:t>
            </a:r>
            <a:br>
              <a:rPr lang="en-IN" dirty="0">
                <a:latin typeface="Bookman Old Style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4800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latin typeface="Gill Sans MT" pitchFamily="34" charset="0"/>
              </a:rPr>
              <a:t>it is necessary that the neonate </a:t>
            </a:r>
            <a:r>
              <a:rPr lang="en-IN" sz="2800" dirty="0">
                <a:solidFill>
                  <a:srgbClr val="FFFF00"/>
                </a:solidFill>
                <a:latin typeface="Gill Sans MT" pitchFamily="34" charset="0"/>
              </a:rPr>
              <a:t>cry lustily</a:t>
            </a:r>
            <a:r>
              <a:rPr lang="en-IN" sz="2800" dirty="0">
                <a:latin typeface="Gill Sans MT" pitchFamily="34" charset="0"/>
              </a:rPr>
              <a:t> periodically 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Gill Sans MT" pitchFamily="34" charset="0"/>
              </a:rPr>
              <a:t>Failure to cry may be due to obstruction of the air passage by mucus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Gill Sans MT" pitchFamily="34" charset="0"/>
              </a:rPr>
              <a:t>The </a:t>
            </a:r>
            <a:r>
              <a:rPr lang="en-IN" sz="2800" dirty="0">
                <a:solidFill>
                  <a:srgbClr val="FFFF00"/>
                </a:solidFill>
                <a:latin typeface="Gill Sans MT" pitchFamily="34" charset="0"/>
              </a:rPr>
              <a:t>oropharynx &amp; nasopharynx are suctioned </a:t>
            </a:r>
            <a:r>
              <a:rPr lang="en-IN" sz="2800" dirty="0">
                <a:latin typeface="Gill Sans MT" pitchFamily="34" charset="0"/>
              </a:rPr>
              <a:t>with a </a:t>
            </a:r>
            <a:r>
              <a:rPr lang="en-IN" sz="2800" dirty="0">
                <a:solidFill>
                  <a:srgbClr val="FFFF00"/>
                </a:solidFill>
                <a:latin typeface="Gill Sans MT" pitchFamily="34" charset="0"/>
              </a:rPr>
              <a:t>bulb syringe </a:t>
            </a:r>
            <a:r>
              <a:rPr lang="en-IN" sz="2800" dirty="0">
                <a:latin typeface="Gill Sans MT" pitchFamily="34" charset="0"/>
              </a:rPr>
              <a:t>or a catheter connected to suction as soon as the head is delivered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-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4572000" cy="3429000"/>
          </a:xfrm>
        </p:spPr>
      </p:pic>
      <p:pic>
        <p:nvPicPr>
          <p:cNvPr id="5" name="Content Placeholder 4" descr="images-3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572000" y="1981200"/>
            <a:ext cx="4572000" cy="3429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610600" cy="6324600"/>
          </a:xfrm>
        </p:spPr>
        <p:txBody>
          <a:bodyPr/>
          <a:lstStyle/>
          <a:p>
            <a:pPr algn="just">
              <a:buNone/>
            </a:pPr>
            <a:r>
              <a:rPr lang="en-IN" sz="2800" b="1" dirty="0">
                <a:solidFill>
                  <a:srgbClr val="FFFF00"/>
                </a:solidFill>
                <a:latin typeface="Gill Sans MT" pitchFamily="34" charset="0"/>
              </a:rPr>
              <a:t>To establish and maintain respiration: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Gill Sans MT" pitchFamily="34" charset="0"/>
              </a:rPr>
              <a:t>Wipe mouth and nose of secretions after delivery of the head.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Gill Sans MT" pitchFamily="34" charset="0"/>
              </a:rPr>
              <a:t>Compress bulb syringe before inserting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Gill Sans MT" pitchFamily="34" charset="0"/>
              </a:rPr>
              <a:t>Suction mouth first, then, the nose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Gill Sans MT" pitchFamily="34" charset="0"/>
              </a:rPr>
              <a:t>Insert bulb syringe in one side of the mouth</a:t>
            </a:r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966</TotalTime>
  <Words>2454</Words>
  <Application>Microsoft Office PowerPoint</Application>
  <PresentationFormat>On-screen Show (4:3)</PresentationFormat>
  <Paragraphs>244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Arial Narrow</vt:lpstr>
      <vt:lpstr>Bookman Old Style</vt:lpstr>
      <vt:lpstr>Consolas</vt:lpstr>
      <vt:lpstr>Corbel</vt:lpstr>
      <vt:lpstr>Courier New</vt:lpstr>
      <vt:lpstr>Gill Sans MT</vt:lpstr>
      <vt:lpstr>Wingdings</vt:lpstr>
      <vt:lpstr>Wingdings 2</vt:lpstr>
      <vt:lpstr>Wingdings 3</vt:lpstr>
      <vt:lpstr>Metro</vt:lpstr>
      <vt:lpstr>NURSING  CARE OF A NORMAL NEWBORN</vt:lpstr>
      <vt:lpstr>CARE OF NORMAL NEWBORN</vt:lpstr>
      <vt:lpstr>IMMEDIATE NEWBORN CARE</vt:lpstr>
      <vt:lpstr>PowerPoint Presentation</vt:lpstr>
      <vt:lpstr>PowerPoint Presentation</vt:lpstr>
      <vt:lpstr>IMMEDIATE NEWBORN CARE</vt:lpstr>
      <vt:lpstr>1. Establishment and maintenance of respiration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Neonatal asphyxia &amp; Hypoxia</vt:lpstr>
      <vt:lpstr>APGAR SCORE</vt:lpstr>
      <vt:lpstr>APGAR</vt:lpstr>
      <vt:lpstr>PowerPoint Presentation</vt:lpstr>
      <vt:lpstr>PowerPoint Presentation</vt:lpstr>
      <vt:lpstr>Apgar scoring.....  </vt:lpstr>
      <vt:lpstr>Causes of low Apgar score</vt:lpstr>
      <vt:lpstr>PowerPoint Presentation</vt:lpstr>
      <vt:lpstr>PowerPoint Presentation</vt:lpstr>
      <vt:lpstr>2. Stabilization and maintenance of body temperature </vt:lpstr>
      <vt:lpstr>Brown fat</vt:lpstr>
      <vt:lpstr>PowerPoint Presentation</vt:lpstr>
      <vt:lpstr>PowerPoint Presentation</vt:lpstr>
      <vt:lpstr>Evaporation </vt:lpstr>
      <vt:lpstr>Radiant warmer </vt:lpstr>
      <vt:lpstr> </vt:lpstr>
      <vt:lpstr>Methods of heat loss</vt:lpstr>
      <vt:lpstr>PowerPoint Presentation</vt:lpstr>
      <vt:lpstr>PowerPoint Presentation</vt:lpstr>
      <vt:lpstr>3. Prevention of infection and injury </vt:lpstr>
      <vt:lpstr>Identification </vt:lpstr>
      <vt:lpstr>PowerPoint Presentation</vt:lpstr>
      <vt:lpstr>Eye care </vt:lpstr>
      <vt:lpstr>Vitamin K administration</vt:lpstr>
      <vt:lpstr>PowerPoint Presentation</vt:lpstr>
      <vt:lpstr>Hepatitis B vaccine administration </vt:lpstr>
      <vt:lpstr>Bathing </vt:lpstr>
      <vt:lpstr>Bathing......</vt:lpstr>
      <vt:lpstr>Care of the umbilicus </vt:lpstr>
      <vt:lpstr>PowerPoint Presentation</vt:lpstr>
      <vt:lpstr>Circumcision </vt:lpstr>
      <vt:lpstr>4. Provision of optimal nutrition </vt:lpstr>
      <vt:lpstr>ESSENTIAL NEWBORN CARE  </vt:lpstr>
      <vt:lpstr>PowerPoint Presentation</vt:lpstr>
      <vt:lpstr>Essential newborn care (ENC)</vt:lpstr>
      <vt:lpstr>CONCEPT OF ENC</vt:lpstr>
      <vt:lpstr>PowerPoint Presentation</vt:lpstr>
      <vt:lpstr>PowerPoint Presentation</vt:lpstr>
      <vt:lpstr>Sudden Infant Death Syndrome – SIDS (Cot death)</vt:lpstr>
      <vt:lpstr>PowerPoint Presentation</vt:lpstr>
      <vt:lpstr>Daily routine care of Neonates</vt:lpstr>
      <vt:lpstr>Warmth</vt:lpstr>
      <vt:lpstr>Breastfeeding</vt:lpstr>
      <vt:lpstr>Skin care </vt:lpstr>
      <vt:lpstr>Baby bath</vt:lpstr>
      <vt:lpstr>Care of the umbilical cord </vt:lpstr>
      <vt:lpstr>Care of the eyes </vt:lpstr>
      <vt:lpstr>General care</vt:lpstr>
      <vt:lpstr>observation</vt:lpstr>
      <vt:lpstr>Weight recording</vt:lpstr>
      <vt:lpstr>Immunization</vt:lpstr>
      <vt:lpstr>Follow-up and 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rajesh p</dc:creator>
  <cp:lastModifiedBy>Raj Nirmal</cp:lastModifiedBy>
  <cp:revision>532</cp:revision>
  <dcterms:created xsi:type="dcterms:W3CDTF">2006-08-16T00:00:00Z</dcterms:created>
  <dcterms:modified xsi:type="dcterms:W3CDTF">2020-08-11T10:23:06Z</dcterms:modified>
</cp:coreProperties>
</file>