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73" r:id="rId3"/>
    <p:sldId id="256" r:id="rId4"/>
    <p:sldId id="270" r:id="rId5"/>
    <p:sldId id="271" r:id="rId6"/>
    <p:sldId id="279" r:id="rId7"/>
    <p:sldId id="264" r:id="rId8"/>
    <p:sldId id="276" r:id="rId9"/>
    <p:sldId id="265" r:id="rId10"/>
    <p:sldId id="278" r:id="rId11"/>
    <p:sldId id="275" r:id="rId12"/>
    <p:sldId id="266" r:id="rId13"/>
    <p:sldId id="277" r:id="rId14"/>
    <p:sldId id="267" r:id="rId15"/>
    <p:sldId id="274" r:id="rId16"/>
    <p:sldId id="272" r:id="rId17"/>
    <p:sldId id="262" r:id="rId18"/>
    <p:sldId id="263" r:id="rId19"/>
    <p:sldId id="260" r:id="rId20"/>
    <p:sldId id="261" r:id="rId21"/>
    <p:sldId id="268" r:id="rId22"/>
    <p:sldId id="26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1524000"/>
          </a:xfrm>
        </p:spPr>
        <p:txBody>
          <a:bodyPr>
            <a:normAutofit/>
          </a:bodyPr>
          <a:lstStyle/>
          <a:p>
            <a:r>
              <a:rPr lang="en-IN" sz="4000" b="1" dirty="0">
                <a:solidFill>
                  <a:srgbClr val="FF0000"/>
                </a:solidFill>
                <a:latin typeface="Arial" panose="020B0604020202020204" pitchFamily="34" charset="0"/>
                <a:cs typeface="Arial" panose="020B0604020202020204" pitchFamily="34" charset="0"/>
              </a:rPr>
              <a:t>Nursing management of child with Respiratory distress syndrome </a:t>
            </a:r>
          </a:p>
        </p:txBody>
      </p:sp>
      <p:sp>
        <p:nvSpPr>
          <p:cNvPr id="3" name="Content Placeholder 2"/>
          <p:cNvSpPr>
            <a:spLocks noGrp="1"/>
          </p:cNvSpPr>
          <p:nvPr>
            <p:ph idx="1"/>
          </p:nvPr>
        </p:nvSpPr>
        <p:spPr>
          <a:xfrm>
            <a:off x="152400" y="3429000"/>
            <a:ext cx="8839200" cy="3276600"/>
          </a:xfrm>
          <a:ln>
            <a:noFill/>
          </a:ln>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IN" sz="2400" dirty="0">
                <a:latin typeface="Arial" panose="020B0604020202020204" pitchFamily="34" charset="0"/>
                <a:cs typeface="Arial" panose="020B0604020202020204" pitchFamily="34" charset="0"/>
              </a:rPr>
              <a:t>Presented By: </a:t>
            </a:r>
          </a:p>
          <a:p>
            <a:pPr marL="0" indent="0">
              <a:buNone/>
            </a:pPr>
            <a:r>
              <a:rPr lang="en-IN" sz="2400" b="1" dirty="0">
                <a:solidFill>
                  <a:srgbClr val="FF0000"/>
                </a:solidFill>
                <a:latin typeface="Arial" panose="020B0604020202020204" pitchFamily="34" charset="0"/>
                <a:cs typeface="Arial" panose="020B0604020202020204" pitchFamily="34" charset="0"/>
              </a:rPr>
              <a:t>Mr. Nirmal Raj EV</a:t>
            </a:r>
          </a:p>
          <a:p>
            <a:pPr marL="0" indent="0">
              <a:buNone/>
            </a:pPr>
            <a:r>
              <a:rPr lang="en-IN" sz="2400">
                <a:latin typeface="Arial" panose="020B0604020202020204" pitchFamily="34" charset="0"/>
                <a:cs typeface="Arial" panose="020B0604020202020204" pitchFamily="34" charset="0"/>
              </a:rPr>
              <a:t>Associstant </a:t>
            </a:r>
            <a:r>
              <a:rPr lang="en-IN" sz="2400" dirty="0">
                <a:latin typeface="Arial" panose="020B0604020202020204" pitchFamily="34" charset="0"/>
                <a:cs typeface="Arial" panose="020B0604020202020204" pitchFamily="34" charset="0"/>
              </a:rPr>
              <a:t>Professor</a:t>
            </a:r>
          </a:p>
          <a:p>
            <a:pPr marL="0" indent="0">
              <a:buNone/>
            </a:pPr>
            <a:r>
              <a:rPr lang="en-IN" sz="2400" dirty="0" err="1">
                <a:latin typeface="Arial" panose="020B0604020202020204" pitchFamily="34" charset="0"/>
                <a:cs typeface="Arial" panose="020B0604020202020204" pitchFamily="34" charset="0"/>
              </a:rPr>
              <a:t>Dept</a:t>
            </a:r>
            <a:r>
              <a:rPr lang="en-IN" sz="2400" dirty="0">
                <a:latin typeface="Arial" panose="020B0604020202020204" pitchFamily="34" charset="0"/>
                <a:cs typeface="Arial" panose="020B0604020202020204" pitchFamily="34" charset="0"/>
              </a:rPr>
              <a:t> of Pediatric Nursing</a:t>
            </a:r>
          </a:p>
          <a:p>
            <a:pPr marL="0" indent="0">
              <a:buNone/>
            </a:pPr>
            <a:r>
              <a:rPr lang="en-IN" sz="2400" dirty="0">
                <a:latin typeface="Arial" panose="020B0604020202020204" pitchFamily="34" charset="0"/>
                <a:cs typeface="Arial" panose="020B0604020202020204" pitchFamily="34" charset="0"/>
              </a:rPr>
              <a:t>Sumandeep nursing college</a:t>
            </a:r>
          </a:p>
          <a:p>
            <a:pPr marL="0" indent="0">
              <a:buNone/>
            </a:pPr>
            <a:r>
              <a:rPr lang="en-IN" sz="2400" dirty="0">
                <a:latin typeface="Arial" panose="020B0604020202020204" pitchFamily="34" charset="0"/>
                <a:cs typeface="Arial" panose="020B0604020202020204" pitchFamily="34" charset="0"/>
              </a:rPr>
              <a:t>Sumandeep Vidyapeeth deemed to be University</a:t>
            </a:r>
          </a:p>
          <a:p>
            <a:pPr marL="0" indent="0">
              <a:buNone/>
            </a:pPr>
            <a:r>
              <a:rPr lang="en-IN" sz="2400" dirty="0">
                <a:latin typeface="Arial" panose="020B0604020202020204" pitchFamily="34" charset="0"/>
                <a:cs typeface="Arial" panose="020B0604020202020204" pitchFamily="34" charset="0"/>
              </a:rPr>
              <a:t>Piparia, Waghodia, Vadodara</a:t>
            </a:r>
          </a:p>
        </p:txBody>
      </p:sp>
    </p:spTree>
    <p:extLst>
      <p:ext uri="{BB962C8B-B14F-4D97-AF65-F5344CB8AC3E}">
        <p14:creationId xmlns:p14="http://schemas.microsoft.com/office/powerpoint/2010/main" val="1163407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jesh p\Desktop\4-Figure2-1.png"/>
          <p:cNvPicPr>
            <a:picLocks noChangeAspect="1" noChangeArrowheads="1"/>
          </p:cNvPicPr>
          <p:nvPr/>
        </p:nvPicPr>
        <p:blipFill>
          <a:blip r:embed="rId2">
            <a:lum bright="-20000" contrast="40000"/>
          </a:blip>
          <a:srcRect/>
          <a:stretch>
            <a:fillRect/>
          </a:stretch>
        </p:blipFill>
        <p:spPr bwMode="auto">
          <a:xfrm>
            <a:off x="508000" y="152400"/>
            <a:ext cx="8128000" cy="6705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IN" b="1" dirty="0">
                <a:solidFill>
                  <a:srgbClr val="FF0000"/>
                </a:solidFill>
              </a:rPr>
              <a:t>Clinical Manifestations</a:t>
            </a:r>
          </a:p>
        </p:txBody>
      </p:sp>
      <p:sp>
        <p:nvSpPr>
          <p:cNvPr id="3" name="Content Placeholder 2"/>
          <p:cNvSpPr>
            <a:spLocks noGrp="1"/>
          </p:cNvSpPr>
          <p:nvPr>
            <p:ph idx="1"/>
          </p:nvPr>
        </p:nvSpPr>
        <p:spPr>
          <a:xfrm>
            <a:off x="228600" y="1066800"/>
            <a:ext cx="8610600" cy="5562600"/>
          </a:xfrm>
        </p:spPr>
        <p:txBody>
          <a:bodyPr/>
          <a:lstStyle/>
          <a:p>
            <a:r>
              <a:rPr lang="en-IN" dirty="0"/>
              <a:t>Visibly labored breathing</a:t>
            </a:r>
          </a:p>
          <a:p>
            <a:r>
              <a:rPr lang="en-IN" dirty="0"/>
              <a:t>Sternal retraction </a:t>
            </a:r>
          </a:p>
          <a:p>
            <a:r>
              <a:rPr lang="en-IN" dirty="0"/>
              <a:t>Flaring of the nostrils during breathing in and grunting while breathing out</a:t>
            </a:r>
          </a:p>
          <a:p>
            <a:r>
              <a:rPr lang="en-IN" dirty="0"/>
              <a:t>Cyanosis </a:t>
            </a:r>
          </a:p>
          <a:p>
            <a:r>
              <a:rPr lang="en-IN" dirty="0"/>
              <a:t>Hypercapnia or </a:t>
            </a:r>
            <a:r>
              <a:rPr lang="en-IN" dirty="0" err="1"/>
              <a:t>hypercarbia</a:t>
            </a:r>
            <a:r>
              <a:rPr lang="en-IN" dirty="0"/>
              <a:t> (CO</a:t>
            </a:r>
            <a:r>
              <a:rPr lang="en-IN" sz="2400" dirty="0"/>
              <a:t>2</a:t>
            </a:r>
            <a:r>
              <a:rPr lang="en-IN" dirty="0"/>
              <a:t> retention)</a:t>
            </a:r>
          </a:p>
          <a:p>
            <a:r>
              <a:rPr lang="en-IN" dirty="0"/>
              <a:t>Hypoxemia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IN" sz="4000" b="1" dirty="0">
                <a:solidFill>
                  <a:srgbClr val="FF0000"/>
                </a:solidFill>
              </a:rPr>
              <a:t>Diagnostic Evaluation</a:t>
            </a:r>
          </a:p>
        </p:txBody>
      </p:sp>
      <p:sp>
        <p:nvSpPr>
          <p:cNvPr id="3" name="Content Placeholder 2"/>
          <p:cNvSpPr>
            <a:spLocks noGrp="1"/>
          </p:cNvSpPr>
          <p:nvPr>
            <p:ph idx="1"/>
          </p:nvPr>
        </p:nvSpPr>
        <p:spPr>
          <a:xfrm>
            <a:off x="152400" y="1066800"/>
            <a:ext cx="8763000" cy="5638800"/>
          </a:xfrm>
        </p:spPr>
        <p:txBody>
          <a:bodyPr/>
          <a:lstStyle/>
          <a:p>
            <a:r>
              <a:rPr lang="en-IN" dirty="0"/>
              <a:t>Clinical evaluation</a:t>
            </a:r>
          </a:p>
          <a:p>
            <a:r>
              <a:rPr lang="en-IN" dirty="0"/>
              <a:t>ABG (hypoxemia and hypercapnia)</a:t>
            </a:r>
          </a:p>
          <a:p>
            <a:r>
              <a:rPr lang="en-IN" dirty="0"/>
              <a:t>Chest x-ray</a:t>
            </a:r>
          </a:p>
          <a:p>
            <a:r>
              <a:rPr lang="en-IN" dirty="0"/>
              <a:t>Antenatal screening </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jesh p\Desktop\images (3).jpeg"/>
          <p:cNvPicPr>
            <a:picLocks noChangeAspect="1" noChangeArrowheads="1"/>
          </p:cNvPicPr>
          <p:nvPr/>
        </p:nvPicPr>
        <p:blipFill>
          <a:blip r:embed="rId2">
            <a:lum bright="-10000" contrast="40000"/>
          </a:blip>
          <a:srcRect/>
          <a:stretch>
            <a:fillRect/>
          </a:stretch>
        </p:blipFill>
        <p:spPr bwMode="auto">
          <a:xfrm>
            <a:off x="152400" y="228600"/>
            <a:ext cx="8885787" cy="6477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IN" b="1" dirty="0">
                <a:solidFill>
                  <a:srgbClr val="FF0000"/>
                </a:solidFill>
              </a:rPr>
              <a:t>Antenatal screening </a:t>
            </a:r>
          </a:p>
        </p:txBody>
      </p:sp>
      <p:sp>
        <p:nvSpPr>
          <p:cNvPr id="3" name="Content Placeholder 2"/>
          <p:cNvSpPr>
            <a:spLocks noGrp="1"/>
          </p:cNvSpPr>
          <p:nvPr>
            <p:ph idx="1"/>
          </p:nvPr>
        </p:nvSpPr>
        <p:spPr>
          <a:xfrm>
            <a:off x="152400" y="1066800"/>
            <a:ext cx="8763000" cy="5638800"/>
          </a:xfrm>
        </p:spPr>
        <p:txBody>
          <a:bodyPr>
            <a:normAutofit/>
          </a:bodyPr>
          <a:lstStyle/>
          <a:p>
            <a:pPr algn="just">
              <a:buNone/>
            </a:pPr>
            <a:r>
              <a:rPr lang="en-IN" sz="2800" b="1" i="1" u="sng" dirty="0"/>
              <a:t>Amniotic fluid tests include the</a:t>
            </a:r>
          </a:p>
          <a:p>
            <a:pPr algn="just">
              <a:lnSpc>
                <a:spcPct val="150000"/>
              </a:lnSpc>
            </a:pPr>
            <a:r>
              <a:rPr lang="en-IN" sz="2800" dirty="0"/>
              <a:t>Lecithin / sphingomyelin ratio (L/S Ratio)</a:t>
            </a:r>
          </a:p>
          <a:p>
            <a:pPr algn="just">
              <a:lnSpc>
                <a:spcPct val="150000"/>
              </a:lnSpc>
            </a:pPr>
            <a:r>
              <a:rPr lang="en-IN" sz="2800" dirty="0"/>
              <a:t>Foam stability index test (Fetal Lung Maturity)</a:t>
            </a:r>
          </a:p>
          <a:p>
            <a:pPr algn="just">
              <a:lnSpc>
                <a:spcPct val="150000"/>
              </a:lnSpc>
              <a:buNone/>
            </a:pPr>
            <a:r>
              <a:rPr lang="en-IN" sz="2800" dirty="0"/>
              <a:t>	the more surfactant in amniotic fluid, the greater the stability of the foam that forms when the fluid is combined with ethanol and shaken</a:t>
            </a:r>
          </a:p>
          <a:p>
            <a:pPr algn="just">
              <a:lnSpc>
                <a:spcPct val="150000"/>
              </a:lnSpc>
            </a:pPr>
            <a:r>
              <a:rPr lang="en-IN" sz="2800" dirty="0"/>
              <a:t>Surfactant/albumin ratio</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jesh p\Desktop\Foam+Stability+Performed+at+the+bedside.jpg"/>
          <p:cNvPicPr>
            <a:picLocks noChangeAspect="1" noChangeArrowheads="1"/>
          </p:cNvPicPr>
          <p:nvPr/>
        </p:nvPicPr>
        <p:blipFill>
          <a:blip r:embed="rId2">
            <a:lum bright="-20000" contrast="40000"/>
          </a:blip>
          <a:srcRect/>
          <a:stretch>
            <a:fillRect/>
          </a:stretch>
        </p:blipFill>
        <p:spPr bwMode="auto">
          <a:xfrm>
            <a:off x="304800" y="228600"/>
            <a:ext cx="8636000" cy="6477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77000"/>
          </a:xfrm>
        </p:spPr>
        <p:txBody>
          <a:bodyPr/>
          <a:lstStyle/>
          <a:p>
            <a:pPr algn="just">
              <a:buNone/>
            </a:pPr>
            <a:r>
              <a:rPr lang="en-IN" b="1" i="1" u="sng" dirty="0"/>
              <a:t>Risk of RDS is low when </a:t>
            </a:r>
          </a:p>
          <a:p>
            <a:pPr algn="just">
              <a:lnSpc>
                <a:spcPct val="150000"/>
              </a:lnSpc>
            </a:pPr>
            <a:r>
              <a:rPr lang="en-IN" dirty="0"/>
              <a:t>Lecithin / sphingomyelin ratio is &gt; 2</a:t>
            </a:r>
          </a:p>
          <a:p>
            <a:pPr algn="just">
              <a:lnSpc>
                <a:spcPct val="150000"/>
              </a:lnSpc>
            </a:pPr>
            <a:r>
              <a:rPr lang="en-IN" dirty="0" err="1"/>
              <a:t>Phosphatidyl</a:t>
            </a:r>
            <a:r>
              <a:rPr lang="en-IN" dirty="0"/>
              <a:t> glycerol is present</a:t>
            </a:r>
          </a:p>
          <a:p>
            <a:pPr algn="just">
              <a:lnSpc>
                <a:spcPct val="150000"/>
              </a:lnSpc>
            </a:pPr>
            <a:r>
              <a:rPr lang="en-IN" dirty="0"/>
              <a:t>Foam stability index = 47</a:t>
            </a:r>
          </a:p>
          <a:p>
            <a:pPr algn="just">
              <a:lnSpc>
                <a:spcPct val="150000"/>
              </a:lnSpc>
            </a:pPr>
            <a:r>
              <a:rPr lang="en-IN" dirty="0"/>
              <a:t>Amniotic fluid Surfactant/albumin ratio is &gt; 55 mg/g of albumin</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IN" sz="3600" b="1" dirty="0">
                <a:solidFill>
                  <a:srgbClr val="FF0000"/>
                </a:solidFill>
              </a:rPr>
              <a:t>Management </a:t>
            </a:r>
          </a:p>
        </p:txBody>
      </p:sp>
      <p:sp>
        <p:nvSpPr>
          <p:cNvPr id="3" name="Content Placeholder 2"/>
          <p:cNvSpPr>
            <a:spLocks noGrp="1"/>
          </p:cNvSpPr>
          <p:nvPr>
            <p:ph idx="1"/>
          </p:nvPr>
        </p:nvSpPr>
        <p:spPr>
          <a:xfrm>
            <a:off x="152400" y="914400"/>
            <a:ext cx="8839200" cy="5791200"/>
          </a:xfrm>
        </p:spPr>
        <p:txBody>
          <a:bodyPr>
            <a:normAutofit/>
          </a:bodyPr>
          <a:lstStyle/>
          <a:p>
            <a:pPr algn="just">
              <a:lnSpc>
                <a:spcPct val="150000"/>
              </a:lnSpc>
            </a:pPr>
            <a:r>
              <a:rPr lang="en-IN" sz="2400" dirty="0"/>
              <a:t>After delivery, newborns with mild respiratory distress syndrome may require only supplemental oxygen. </a:t>
            </a:r>
          </a:p>
          <a:p>
            <a:pPr algn="just">
              <a:lnSpc>
                <a:spcPct val="150000"/>
              </a:lnSpc>
            </a:pPr>
            <a:r>
              <a:rPr lang="en-IN" sz="2400" dirty="0"/>
              <a:t>The oxygen is given through prongs placed in the newborn’s nostrils or through a small plastic hood (oxygen hood) filled with oxygen, which is placed over the head. </a:t>
            </a:r>
          </a:p>
          <a:p>
            <a:pPr algn="just">
              <a:lnSpc>
                <a:spcPct val="150000"/>
              </a:lnSpc>
            </a:pPr>
            <a:r>
              <a:rPr lang="en-IN" sz="2400" dirty="0"/>
              <a:t>Newborns may require oxygen delivered by continuous positive airway pressure (CPAP)—a technique that allows newborns to breathe on their own while being given slightly pressurized oxygen or air given through prongs placed in both nostrils.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lstStyle/>
          <a:p>
            <a:pPr algn="just">
              <a:lnSpc>
                <a:spcPct val="150000"/>
              </a:lnSpc>
            </a:pPr>
            <a:r>
              <a:rPr lang="en-IN" dirty="0"/>
              <a:t>Endotracheal tube may need to be passed into the windpipe (intubation), and the newborn’s breathing may need to be supported with mechanical ventilation.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IN" sz="4000" b="1" dirty="0">
                <a:solidFill>
                  <a:srgbClr val="FF0000"/>
                </a:solidFill>
              </a:rPr>
              <a:t>Surfactant therapy</a:t>
            </a:r>
          </a:p>
        </p:txBody>
      </p:sp>
      <p:sp>
        <p:nvSpPr>
          <p:cNvPr id="3" name="Content Placeholder 2"/>
          <p:cNvSpPr>
            <a:spLocks noGrp="1"/>
          </p:cNvSpPr>
          <p:nvPr>
            <p:ph idx="1"/>
          </p:nvPr>
        </p:nvSpPr>
        <p:spPr>
          <a:xfrm>
            <a:off x="152400" y="1143000"/>
            <a:ext cx="8763000" cy="5562600"/>
          </a:xfrm>
        </p:spPr>
        <p:txBody>
          <a:bodyPr>
            <a:normAutofit/>
          </a:bodyPr>
          <a:lstStyle/>
          <a:p>
            <a:pPr algn="just"/>
            <a:r>
              <a:rPr lang="en-IN" sz="2800" dirty="0"/>
              <a:t>Use of a surfactant preparation can be lifesaving and reduces complications, such as rupture of the lungs (pneumothorax). </a:t>
            </a:r>
          </a:p>
          <a:p>
            <a:pPr algn="just"/>
            <a:r>
              <a:rPr lang="en-IN" sz="2800" dirty="0"/>
              <a:t>Surfactant can be given through an endotracheal tube and may be given immediately after birth in the delivery room to attempt to prevent respiratory distress syndrome before symptoms develop or in the early hours after birth to premature newborns who already have symptoms of this disorder.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IN" sz="4000" b="1" dirty="0">
                <a:solidFill>
                  <a:srgbClr val="FF0000"/>
                </a:solidFill>
              </a:rPr>
              <a:t>Respiratory Distress Syndrome (RDS)</a:t>
            </a:r>
          </a:p>
        </p:txBody>
      </p:sp>
      <p:pic>
        <p:nvPicPr>
          <p:cNvPr id="1026" name="Picture 2" descr="C:\Users\rajesh p\Desktop\Image_201510071501_8741.jpg"/>
          <p:cNvPicPr>
            <a:picLocks noChangeAspect="1" noChangeArrowheads="1"/>
          </p:cNvPicPr>
          <p:nvPr/>
        </p:nvPicPr>
        <p:blipFill>
          <a:blip r:embed="rId2">
            <a:lum bright="-20000" contrast="40000"/>
          </a:blip>
          <a:srcRect/>
          <a:stretch>
            <a:fillRect/>
          </a:stretch>
        </p:blipFill>
        <p:spPr bwMode="auto">
          <a:xfrm>
            <a:off x="1219200" y="914400"/>
            <a:ext cx="6019799" cy="5867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248400"/>
          </a:xfrm>
        </p:spPr>
        <p:txBody>
          <a:bodyPr>
            <a:normAutofit/>
          </a:bodyPr>
          <a:lstStyle/>
          <a:p>
            <a:pPr algn="just"/>
            <a:r>
              <a:rPr lang="en-IN" sz="2400" dirty="0"/>
              <a:t>The risk of respiratory distress syndrome is greatly reduced if delivery can be delayed until the </a:t>
            </a:r>
            <a:r>
              <a:rPr lang="en-IN" sz="2400" dirty="0" err="1"/>
              <a:t>fetus’s</a:t>
            </a:r>
            <a:r>
              <a:rPr lang="en-IN" sz="2400" dirty="0"/>
              <a:t> lungs have produced sufficient surfactant. </a:t>
            </a:r>
          </a:p>
          <a:p>
            <a:pPr algn="just"/>
            <a:r>
              <a:rPr lang="en-IN" sz="2400" dirty="0"/>
              <a:t>When premature birth cannot be avoided, obstetricians may give the mother injections of a corticosteroid (</a:t>
            </a:r>
            <a:r>
              <a:rPr lang="en-IN" sz="2400" dirty="0" err="1"/>
              <a:t>betamethasone</a:t>
            </a:r>
            <a:r>
              <a:rPr lang="en-IN" sz="2400" dirty="0"/>
              <a:t>). </a:t>
            </a:r>
          </a:p>
          <a:p>
            <a:pPr algn="just"/>
            <a:r>
              <a:rPr lang="en-IN" sz="2400" dirty="0"/>
              <a:t>The corticosteroid goes into the fetus and accelerates the production of surfactant. </a:t>
            </a:r>
          </a:p>
          <a:p>
            <a:pPr algn="just"/>
            <a:r>
              <a:rPr lang="en-IN" sz="2400" dirty="0"/>
              <a:t>Within 48 hours after the injections are started, the fetal lungs mature to the point that respiratory distress syndrome is less likely to develop after delivery or, if it does develop, is likely to be milder.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IN" b="1" dirty="0">
                <a:solidFill>
                  <a:srgbClr val="FF0000"/>
                </a:solidFill>
              </a:rPr>
              <a:t>Surfactant therapy </a:t>
            </a:r>
          </a:p>
        </p:txBody>
      </p:sp>
      <p:sp>
        <p:nvSpPr>
          <p:cNvPr id="3" name="Content Placeholder 2"/>
          <p:cNvSpPr>
            <a:spLocks noGrp="1"/>
          </p:cNvSpPr>
          <p:nvPr>
            <p:ph idx="1"/>
          </p:nvPr>
        </p:nvSpPr>
        <p:spPr>
          <a:xfrm>
            <a:off x="228600" y="990600"/>
            <a:ext cx="8686800" cy="5715000"/>
          </a:xfrm>
        </p:spPr>
        <p:txBody>
          <a:bodyPr>
            <a:normAutofit/>
          </a:bodyPr>
          <a:lstStyle/>
          <a:p>
            <a:pPr algn="just"/>
            <a:r>
              <a:rPr lang="en-IN" sz="2000" b="1" dirty="0" err="1">
                <a:latin typeface="Arial" pitchFamily="34" charset="0"/>
                <a:cs typeface="Arial" pitchFamily="34" charset="0"/>
              </a:rPr>
              <a:t>Beractant</a:t>
            </a:r>
            <a:r>
              <a:rPr lang="en-IN" sz="2000" dirty="0">
                <a:latin typeface="Arial" pitchFamily="34" charset="0"/>
                <a:cs typeface="Arial" pitchFamily="34" charset="0"/>
              </a:rPr>
              <a:t> is a lipid bovine lung extract supplemented with proteins B and C, </a:t>
            </a:r>
            <a:r>
              <a:rPr lang="en-IN" sz="2000" dirty="0" err="1">
                <a:latin typeface="Arial" pitchFamily="34" charset="0"/>
                <a:cs typeface="Arial" pitchFamily="34" charset="0"/>
              </a:rPr>
              <a:t>colfosceril</a:t>
            </a:r>
            <a:r>
              <a:rPr lang="en-IN" sz="2000" dirty="0">
                <a:latin typeface="Arial" pitchFamily="34" charset="0"/>
                <a:cs typeface="Arial" pitchFamily="34" charset="0"/>
              </a:rPr>
              <a:t> </a:t>
            </a:r>
            <a:r>
              <a:rPr lang="en-IN" sz="2000" dirty="0" err="1">
                <a:latin typeface="Arial" pitchFamily="34" charset="0"/>
                <a:cs typeface="Arial" pitchFamily="34" charset="0"/>
              </a:rPr>
              <a:t>palmitate</a:t>
            </a:r>
            <a:r>
              <a:rPr lang="en-IN" sz="2000" dirty="0">
                <a:latin typeface="Arial" pitchFamily="34" charset="0"/>
                <a:cs typeface="Arial" pitchFamily="34" charset="0"/>
              </a:rPr>
              <a:t>, </a:t>
            </a:r>
            <a:r>
              <a:rPr lang="en-IN" sz="2000" dirty="0" err="1">
                <a:latin typeface="Arial" pitchFamily="34" charset="0"/>
                <a:cs typeface="Arial" pitchFamily="34" charset="0"/>
              </a:rPr>
              <a:t>palmitic</a:t>
            </a:r>
            <a:r>
              <a:rPr lang="en-IN" sz="2000" dirty="0">
                <a:latin typeface="Arial" pitchFamily="34" charset="0"/>
                <a:cs typeface="Arial" pitchFamily="34" charset="0"/>
              </a:rPr>
              <a:t> acid, and </a:t>
            </a:r>
            <a:r>
              <a:rPr lang="en-IN" sz="2000" dirty="0" err="1">
                <a:latin typeface="Arial" pitchFamily="34" charset="0"/>
                <a:cs typeface="Arial" pitchFamily="34" charset="0"/>
              </a:rPr>
              <a:t>tripalmitin</a:t>
            </a:r>
            <a:r>
              <a:rPr lang="en-IN" sz="2000" dirty="0">
                <a:latin typeface="Arial" pitchFamily="34" charset="0"/>
                <a:cs typeface="Arial" pitchFamily="34" charset="0"/>
              </a:rPr>
              <a:t>; dose is 100 mg/kg q 6 h </a:t>
            </a:r>
            <a:r>
              <a:rPr lang="en-IN" sz="2000" dirty="0" err="1">
                <a:latin typeface="Arial" pitchFamily="34" charset="0"/>
                <a:cs typeface="Arial" pitchFamily="34" charset="0"/>
              </a:rPr>
              <a:t>prn</a:t>
            </a:r>
            <a:r>
              <a:rPr lang="en-IN" sz="2000" dirty="0">
                <a:latin typeface="Arial" pitchFamily="34" charset="0"/>
                <a:cs typeface="Arial" pitchFamily="34" charset="0"/>
              </a:rPr>
              <a:t> up to 4 doses.</a:t>
            </a:r>
          </a:p>
          <a:p>
            <a:pPr algn="just"/>
            <a:r>
              <a:rPr lang="en-IN" sz="2000" b="1" dirty="0" err="1">
                <a:latin typeface="Arial" pitchFamily="34" charset="0"/>
                <a:cs typeface="Arial" pitchFamily="34" charset="0"/>
              </a:rPr>
              <a:t>Poractant</a:t>
            </a:r>
            <a:r>
              <a:rPr lang="en-IN" sz="2000" b="1" dirty="0">
                <a:latin typeface="Arial" pitchFamily="34" charset="0"/>
                <a:cs typeface="Arial" pitchFamily="34" charset="0"/>
              </a:rPr>
              <a:t> </a:t>
            </a:r>
            <a:r>
              <a:rPr lang="en-IN" sz="2000" b="1" dirty="0" err="1">
                <a:latin typeface="Arial" pitchFamily="34" charset="0"/>
                <a:cs typeface="Arial" pitchFamily="34" charset="0"/>
              </a:rPr>
              <a:t>alfa</a:t>
            </a:r>
            <a:r>
              <a:rPr lang="en-IN" sz="2000" dirty="0">
                <a:latin typeface="Arial" pitchFamily="34" charset="0"/>
                <a:cs typeface="Arial" pitchFamily="34" charset="0"/>
              </a:rPr>
              <a:t> is a modified porcine-derived minced lung extract containing phospholipids, neutral lipids, fatty acids, and surfactant-associated proteins B and C; dose is 200 mg/kg followed by up to 2 doses of 100 mg/kg 12 h apart </a:t>
            </a:r>
            <a:r>
              <a:rPr lang="en-IN" sz="2000" dirty="0" err="1">
                <a:latin typeface="Arial" pitchFamily="34" charset="0"/>
                <a:cs typeface="Arial" pitchFamily="34" charset="0"/>
              </a:rPr>
              <a:t>prn</a:t>
            </a:r>
            <a:r>
              <a:rPr lang="en-IN" sz="2000" dirty="0">
                <a:latin typeface="Arial" pitchFamily="34" charset="0"/>
                <a:cs typeface="Arial" pitchFamily="34" charset="0"/>
              </a:rPr>
              <a:t>.</a:t>
            </a:r>
          </a:p>
          <a:p>
            <a:pPr algn="just"/>
            <a:r>
              <a:rPr lang="en-IN" sz="2000" b="1" dirty="0" err="1">
                <a:latin typeface="Arial" pitchFamily="34" charset="0"/>
                <a:cs typeface="Arial" pitchFamily="34" charset="0"/>
              </a:rPr>
              <a:t>Calfactant</a:t>
            </a:r>
            <a:r>
              <a:rPr lang="en-IN" sz="2000" dirty="0">
                <a:latin typeface="Arial" pitchFamily="34" charset="0"/>
                <a:cs typeface="Arial" pitchFamily="34" charset="0"/>
              </a:rPr>
              <a:t> is a calf lung extract containing phospholipids, neutral lipids, fatty acids, and surfactant-associated proteins B and C; dose is 105 mg/kg q 12 h up to 3 doses </a:t>
            </a:r>
            <a:r>
              <a:rPr lang="en-IN" sz="2000" dirty="0" err="1">
                <a:latin typeface="Arial" pitchFamily="34" charset="0"/>
                <a:cs typeface="Arial" pitchFamily="34" charset="0"/>
              </a:rPr>
              <a:t>prn</a:t>
            </a:r>
            <a:r>
              <a:rPr lang="en-IN" sz="2000" dirty="0">
                <a:latin typeface="Arial" pitchFamily="34" charset="0"/>
                <a:cs typeface="Arial" pitchFamily="34" charset="0"/>
              </a:rPr>
              <a:t>.</a:t>
            </a:r>
          </a:p>
          <a:p>
            <a:pPr algn="just"/>
            <a:r>
              <a:rPr lang="en-IN" sz="2000" b="1" dirty="0" err="1">
                <a:latin typeface="Arial" pitchFamily="34" charset="0"/>
                <a:cs typeface="Arial" pitchFamily="34" charset="0"/>
              </a:rPr>
              <a:t>Lucinactant</a:t>
            </a:r>
            <a:r>
              <a:rPr lang="en-IN" sz="2000" dirty="0">
                <a:latin typeface="Arial" pitchFamily="34" charset="0"/>
                <a:cs typeface="Arial" pitchFamily="34" charset="0"/>
              </a:rPr>
              <a:t> is a synthetic surfactant with a pulmonary surfactant protein B </a:t>
            </a:r>
            <a:r>
              <a:rPr lang="en-IN" sz="2000" dirty="0" err="1">
                <a:latin typeface="Arial" pitchFamily="34" charset="0"/>
                <a:cs typeface="Arial" pitchFamily="34" charset="0"/>
              </a:rPr>
              <a:t>analog</a:t>
            </a:r>
            <a:r>
              <a:rPr lang="en-IN" sz="2000" dirty="0">
                <a:latin typeface="Arial" pitchFamily="34" charset="0"/>
                <a:cs typeface="Arial" pitchFamily="34" charset="0"/>
              </a:rPr>
              <a:t>, </a:t>
            </a:r>
            <a:r>
              <a:rPr lang="en-IN" sz="2000" dirty="0" err="1">
                <a:latin typeface="Arial" pitchFamily="34" charset="0"/>
                <a:cs typeface="Arial" pitchFamily="34" charset="0"/>
              </a:rPr>
              <a:t>sinapultide</a:t>
            </a:r>
            <a:r>
              <a:rPr lang="en-IN" sz="2000" dirty="0">
                <a:latin typeface="Arial" pitchFamily="34" charset="0"/>
                <a:cs typeface="Arial" pitchFamily="34" charset="0"/>
              </a:rPr>
              <a:t> (KL4) peptide, phospholipids, and fatty acids; dose is 175 mg/kg q 6 h up to 4 doses.</a:t>
            </a:r>
          </a:p>
          <a:p>
            <a:endParaRPr lang="en-IN"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IN" sz="4000" b="1" dirty="0">
                <a:solidFill>
                  <a:srgbClr val="FF0000"/>
                </a:solidFill>
              </a:rPr>
              <a:t>Prevention</a:t>
            </a:r>
            <a:r>
              <a:rPr lang="en-IN" dirty="0"/>
              <a:t> </a:t>
            </a:r>
          </a:p>
        </p:txBody>
      </p:sp>
      <p:sp>
        <p:nvSpPr>
          <p:cNvPr id="3" name="Content Placeholder 2"/>
          <p:cNvSpPr>
            <a:spLocks noGrp="1"/>
          </p:cNvSpPr>
          <p:nvPr>
            <p:ph idx="1"/>
          </p:nvPr>
        </p:nvSpPr>
        <p:spPr>
          <a:xfrm>
            <a:off x="152400" y="914400"/>
            <a:ext cx="8763000" cy="5791200"/>
          </a:xfrm>
        </p:spPr>
        <p:txBody>
          <a:bodyPr>
            <a:normAutofit/>
          </a:bodyPr>
          <a:lstStyle/>
          <a:p>
            <a:pPr algn="just">
              <a:lnSpc>
                <a:spcPct val="150000"/>
              </a:lnSpc>
            </a:pPr>
            <a:r>
              <a:rPr lang="en-IN" sz="2400" dirty="0"/>
              <a:t>When a fetus must be delivered between 24 wk and 34 wk, giving the mother 2 doses of </a:t>
            </a:r>
            <a:r>
              <a:rPr lang="en-IN" sz="2400" b="1" i="1" dirty="0"/>
              <a:t>Betamethasone</a:t>
            </a:r>
            <a:r>
              <a:rPr lang="en-IN" sz="2400" dirty="0"/>
              <a:t> 12 mg IM 24 h apart or 4 doses of </a:t>
            </a:r>
            <a:r>
              <a:rPr lang="en-IN" sz="2400" b="1" i="1" dirty="0"/>
              <a:t>Dexamethasone</a:t>
            </a:r>
            <a:r>
              <a:rPr lang="en-IN" sz="2400" dirty="0"/>
              <a:t> 6 mg IV or IM q 12 h at least 48 h before delivery induces fetal surfactant production and reduces the risk of RDS or decreases its severity. </a:t>
            </a:r>
          </a:p>
          <a:p>
            <a:pPr algn="just">
              <a:lnSpc>
                <a:spcPct val="150000"/>
              </a:lnSpc>
            </a:pPr>
            <a:r>
              <a:rPr lang="en-IN" sz="2400" dirty="0"/>
              <a:t>Prophylactic </a:t>
            </a:r>
            <a:r>
              <a:rPr lang="en-IN" sz="2400" b="1" i="1" dirty="0"/>
              <a:t>Intra-tracheal surfactant therapy </a:t>
            </a:r>
            <a:r>
              <a:rPr lang="en-IN" sz="2400" dirty="0"/>
              <a:t>given to neonates who are at high risk of developing RDS (infants &lt; 30 wk completed gestation especially in absence of antenatal corticosteroid exposure) has been shown to decrease risk of neonatal death and certain forms of pulmonary morbidity</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762000"/>
          </a:xfrm>
        </p:spPr>
        <p:txBody>
          <a:bodyPr>
            <a:normAutofit/>
          </a:bodyPr>
          <a:lstStyle/>
          <a:p>
            <a:r>
              <a:rPr lang="en-IN" sz="4000" b="1" dirty="0">
                <a:solidFill>
                  <a:srgbClr val="FF0000"/>
                </a:solidFill>
              </a:rPr>
              <a:t>Respiratory Distress Syndrome (RDS)</a:t>
            </a:r>
          </a:p>
        </p:txBody>
      </p:sp>
      <p:sp>
        <p:nvSpPr>
          <p:cNvPr id="3" name="Content Placeholder 2"/>
          <p:cNvSpPr>
            <a:spLocks noGrp="1"/>
          </p:cNvSpPr>
          <p:nvPr>
            <p:ph idx="1"/>
          </p:nvPr>
        </p:nvSpPr>
        <p:spPr>
          <a:xfrm>
            <a:off x="152400" y="1295400"/>
            <a:ext cx="8763000" cy="5410200"/>
          </a:xfrm>
        </p:spPr>
        <p:txBody>
          <a:bodyPr>
            <a:normAutofit/>
          </a:bodyPr>
          <a:lstStyle/>
          <a:p>
            <a:pPr algn="just">
              <a:lnSpc>
                <a:spcPct val="150000"/>
              </a:lnSpc>
            </a:pPr>
            <a:r>
              <a:rPr lang="en-IN" sz="2800" dirty="0"/>
              <a:t>Respiratory distress syndrome is a breathing disorder of </a:t>
            </a:r>
            <a:r>
              <a:rPr lang="en-IN" sz="2800" b="1" i="1" dirty="0"/>
              <a:t>premature newborns </a:t>
            </a:r>
            <a:r>
              <a:rPr lang="en-IN" sz="2800" dirty="0"/>
              <a:t>in which the air sacs (alveoli) in a newborn’s lungs do not remain open because the production of a substance that coats the alveoli (surfactant) is absent or insufficient.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IN" sz="4000" b="1" dirty="0">
                <a:solidFill>
                  <a:srgbClr val="FF0000"/>
                </a:solidFill>
              </a:rPr>
              <a:t>Alternative Names </a:t>
            </a:r>
          </a:p>
        </p:txBody>
      </p:sp>
      <p:sp>
        <p:nvSpPr>
          <p:cNvPr id="3" name="Content Placeholder 2"/>
          <p:cNvSpPr>
            <a:spLocks noGrp="1"/>
          </p:cNvSpPr>
          <p:nvPr>
            <p:ph idx="1"/>
          </p:nvPr>
        </p:nvSpPr>
        <p:spPr>
          <a:xfrm>
            <a:off x="152400" y="1066800"/>
            <a:ext cx="8686800" cy="5562600"/>
          </a:xfrm>
        </p:spPr>
        <p:txBody>
          <a:bodyPr/>
          <a:lstStyle/>
          <a:p>
            <a:pPr>
              <a:lnSpc>
                <a:spcPct val="150000"/>
              </a:lnSpc>
            </a:pPr>
            <a:r>
              <a:rPr lang="en-IN" dirty="0"/>
              <a:t>Infant respiratory distress syndrome (IRDS) </a:t>
            </a:r>
          </a:p>
          <a:p>
            <a:pPr>
              <a:lnSpc>
                <a:spcPct val="150000"/>
              </a:lnSpc>
            </a:pPr>
            <a:r>
              <a:rPr lang="en-IN" dirty="0"/>
              <a:t>Hyaline membrane disease </a:t>
            </a:r>
          </a:p>
          <a:p>
            <a:pPr>
              <a:lnSpc>
                <a:spcPct val="150000"/>
              </a:lnSpc>
            </a:pPr>
            <a:r>
              <a:rPr lang="en-IN" dirty="0"/>
              <a:t>Surfactant deficiency disorder</a:t>
            </a:r>
          </a:p>
          <a:p>
            <a:pPr>
              <a:lnSpc>
                <a:spcPct val="150000"/>
              </a:lnSpc>
            </a:pPr>
            <a:r>
              <a:rPr lang="en-IN" dirty="0"/>
              <a:t>Neonatal respiratory distress syndrome (NRDS)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IN" sz="4000" b="1" dirty="0">
                <a:solidFill>
                  <a:srgbClr val="FF0000"/>
                </a:solidFill>
              </a:rPr>
              <a:t>Hyaline Membrane disease</a:t>
            </a:r>
          </a:p>
        </p:txBody>
      </p:sp>
      <p:sp>
        <p:nvSpPr>
          <p:cNvPr id="3" name="Content Placeholder 2"/>
          <p:cNvSpPr>
            <a:spLocks noGrp="1"/>
          </p:cNvSpPr>
          <p:nvPr>
            <p:ph idx="1"/>
          </p:nvPr>
        </p:nvSpPr>
        <p:spPr>
          <a:xfrm>
            <a:off x="152400" y="1143000"/>
            <a:ext cx="8686800" cy="5486400"/>
          </a:xfrm>
        </p:spPr>
        <p:txBody>
          <a:bodyPr>
            <a:normAutofit/>
          </a:bodyPr>
          <a:lstStyle/>
          <a:p>
            <a:pPr algn="just">
              <a:lnSpc>
                <a:spcPct val="150000"/>
              </a:lnSpc>
            </a:pPr>
            <a:r>
              <a:rPr lang="en-IN" sz="2800" dirty="0"/>
              <a:t>The word "hyaline" comes from the Greek word "</a:t>
            </a:r>
            <a:r>
              <a:rPr lang="en-IN" sz="2800" b="1" i="1" dirty="0"/>
              <a:t>hyalos</a:t>
            </a:r>
            <a:r>
              <a:rPr lang="en-IN" sz="2800" dirty="0"/>
              <a:t>" meaning "</a:t>
            </a:r>
            <a:r>
              <a:rPr lang="en-IN" sz="2800" b="1" i="1" dirty="0"/>
              <a:t>glass</a:t>
            </a:r>
            <a:r>
              <a:rPr lang="en-IN" sz="2800" dirty="0"/>
              <a:t> or transparent stone such as crystal." </a:t>
            </a:r>
          </a:p>
          <a:p>
            <a:pPr algn="just">
              <a:lnSpc>
                <a:spcPct val="150000"/>
              </a:lnSpc>
            </a:pPr>
            <a:r>
              <a:rPr lang="en-IN" sz="2800" dirty="0"/>
              <a:t>A membrane composed of proteins and dead cells lines the alveoli making gas exchange difficult or impossible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jesh p\Desktop\5-Figure3-1.png"/>
          <p:cNvPicPr>
            <a:picLocks noChangeAspect="1" noChangeArrowheads="1"/>
          </p:cNvPicPr>
          <p:nvPr/>
        </p:nvPicPr>
        <p:blipFill>
          <a:blip r:embed="rId2">
            <a:lum bright="-10000" contrast="40000"/>
          </a:blip>
          <a:srcRect/>
          <a:stretch>
            <a:fillRect/>
          </a:stretch>
        </p:blipFill>
        <p:spPr bwMode="auto">
          <a:xfrm>
            <a:off x="311150" y="939800"/>
            <a:ext cx="8521700" cy="4978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IN" sz="4000" b="1" dirty="0">
                <a:solidFill>
                  <a:srgbClr val="FF0000"/>
                </a:solidFill>
              </a:rPr>
              <a:t>Surfactant deficiency Disorder </a:t>
            </a:r>
          </a:p>
        </p:txBody>
      </p:sp>
      <p:sp>
        <p:nvSpPr>
          <p:cNvPr id="3" name="Content Placeholder 2"/>
          <p:cNvSpPr>
            <a:spLocks noGrp="1"/>
          </p:cNvSpPr>
          <p:nvPr>
            <p:ph idx="1"/>
          </p:nvPr>
        </p:nvSpPr>
        <p:spPr>
          <a:xfrm>
            <a:off x="228600" y="1143000"/>
            <a:ext cx="8610600" cy="5486400"/>
          </a:xfrm>
        </p:spPr>
        <p:txBody>
          <a:bodyPr>
            <a:normAutofit/>
          </a:bodyPr>
          <a:lstStyle/>
          <a:p>
            <a:pPr algn="just">
              <a:lnSpc>
                <a:spcPct val="150000"/>
              </a:lnSpc>
            </a:pPr>
            <a:r>
              <a:rPr lang="en-IN" sz="2400" dirty="0"/>
              <a:t>Surfactant is a mixture of </a:t>
            </a:r>
            <a:r>
              <a:rPr lang="en-IN" sz="2400" b="1" i="1" dirty="0"/>
              <a:t>phospholipids</a:t>
            </a:r>
            <a:r>
              <a:rPr lang="en-IN" sz="2400" dirty="0"/>
              <a:t> and </a:t>
            </a:r>
            <a:r>
              <a:rPr lang="en-IN" sz="2400" b="1" i="1" dirty="0"/>
              <a:t>lipoproteins</a:t>
            </a:r>
            <a:r>
              <a:rPr lang="en-IN" sz="2400" dirty="0"/>
              <a:t> secreted by </a:t>
            </a:r>
            <a:r>
              <a:rPr lang="en-IN" sz="2400" b="1" i="1" dirty="0"/>
              <a:t>type II pneumocytes </a:t>
            </a:r>
            <a:r>
              <a:rPr lang="en-IN" sz="2400" dirty="0"/>
              <a:t>(Lecithin &amp; sphingomyelin 2:1) </a:t>
            </a:r>
          </a:p>
          <a:p>
            <a:pPr algn="just">
              <a:lnSpc>
                <a:spcPct val="150000"/>
              </a:lnSpc>
            </a:pPr>
            <a:r>
              <a:rPr lang="en-IN" sz="2400" dirty="0"/>
              <a:t>Surfactant coats the surface of the air sacs, where it lowers the surface tension and allows the air sacs to remain open throughout the respiratory cycle </a:t>
            </a:r>
          </a:p>
          <a:p>
            <a:pPr algn="just">
              <a:lnSpc>
                <a:spcPct val="150000"/>
              </a:lnSpc>
            </a:pPr>
            <a:r>
              <a:rPr lang="en-IN" sz="2400" dirty="0"/>
              <a:t>Production of surfactant begins after about 32 weeks of pregnancy </a:t>
            </a:r>
          </a:p>
          <a:p>
            <a:pPr algn="just">
              <a:lnSpc>
                <a:spcPct val="150000"/>
              </a:lnSpc>
            </a:pPr>
            <a:r>
              <a:rPr lang="en-IN" sz="2400" dirty="0"/>
              <a:t>The more premature the newborn, the less surfactant is available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IN" b="1" dirty="0">
                <a:solidFill>
                  <a:srgbClr val="FF0000"/>
                </a:solidFill>
              </a:rPr>
              <a:t>Etiology</a:t>
            </a:r>
            <a:r>
              <a:rPr lang="en-IN" dirty="0"/>
              <a:t> </a:t>
            </a:r>
          </a:p>
        </p:txBody>
      </p:sp>
      <p:sp>
        <p:nvSpPr>
          <p:cNvPr id="3" name="Content Placeholder 2"/>
          <p:cNvSpPr>
            <a:spLocks noGrp="1"/>
          </p:cNvSpPr>
          <p:nvPr>
            <p:ph idx="1"/>
          </p:nvPr>
        </p:nvSpPr>
        <p:spPr>
          <a:xfrm>
            <a:off x="152400" y="990600"/>
            <a:ext cx="8686800" cy="5715000"/>
          </a:xfrm>
        </p:spPr>
        <p:txBody>
          <a:bodyPr/>
          <a:lstStyle/>
          <a:p>
            <a:r>
              <a:rPr lang="en-IN" dirty="0"/>
              <a:t>Preterm babies</a:t>
            </a:r>
          </a:p>
          <a:p>
            <a:r>
              <a:rPr lang="en-IN" dirty="0"/>
              <a:t>LBW babies</a:t>
            </a:r>
          </a:p>
          <a:p>
            <a:r>
              <a:rPr lang="en-IN" dirty="0"/>
              <a:t>Little or no surfactant</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IN" b="1" dirty="0">
                <a:solidFill>
                  <a:srgbClr val="FF0000"/>
                </a:solidFill>
              </a:rPr>
              <a:t>Pathophysiology </a:t>
            </a:r>
          </a:p>
        </p:txBody>
      </p:sp>
      <p:sp>
        <p:nvSpPr>
          <p:cNvPr id="3" name="Content Placeholder 2"/>
          <p:cNvSpPr>
            <a:spLocks noGrp="1"/>
          </p:cNvSpPr>
          <p:nvPr>
            <p:ph idx="1"/>
          </p:nvPr>
        </p:nvSpPr>
        <p:spPr>
          <a:xfrm>
            <a:off x="152400" y="990600"/>
            <a:ext cx="8763000" cy="5715000"/>
          </a:xfrm>
        </p:spPr>
        <p:txBody>
          <a:bodyPr>
            <a:normAutofit/>
          </a:bodyPr>
          <a:lstStyle/>
          <a:p>
            <a:pPr algn="just"/>
            <a:r>
              <a:rPr lang="en-IN" sz="2400" dirty="0"/>
              <a:t>surfactant deficiency</a:t>
            </a:r>
          </a:p>
          <a:p>
            <a:pPr algn="just"/>
            <a:r>
              <a:rPr lang="en-IN" sz="2400" dirty="0"/>
              <a:t>a greater pressure is needed to open the alveoli</a:t>
            </a:r>
          </a:p>
          <a:p>
            <a:pPr algn="just"/>
            <a:r>
              <a:rPr lang="en-IN" sz="2400" dirty="0"/>
              <a:t>Without adequate airway pressure, the lungs become diffusely </a:t>
            </a:r>
            <a:r>
              <a:rPr lang="en-IN" sz="2400" dirty="0" err="1"/>
              <a:t>atelectatic</a:t>
            </a:r>
            <a:endParaRPr lang="en-IN" sz="2400" dirty="0"/>
          </a:p>
          <a:p>
            <a:pPr algn="just"/>
            <a:r>
              <a:rPr lang="en-IN" sz="2400" dirty="0"/>
              <a:t>triggering inflammation and pulmonary edema</a:t>
            </a:r>
          </a:p>
          <a:p>
            <a:pPr algn="just"/>
            <a:r>
              <a:rPr lang="en-IN" sz="2400" dirty="0"/>
              <a:t>Because blood passing through the </a:t>
            </a:r>
            <a:r>
              <a:rPr lang="en-IN" sz="2400" dirty="0" err="1"/>
              <a:t>atelectatic</a:t>
            </a:r>
            <a:r>
              <a:rPr lang="en-IN" sz="2400" dirty="0"/>
              <a:t> portions of lung is not oxygenated (forming a right-to-left intrapulmonary shunt), </a:t>
            </a:r>
          </a:p>
          <a:p>
            <a:pPr algn="just"/>
            <a:r>
              <a:rPr lang="en-IN" sz="2400" dirty="0"/>
              <a:t>the infant becomes hypoxemic</a:t>
            </a:r>
          </a:p>
          <a:p>
            <a:pPr algn="just"/>
            <a:r>
              <a:rPr lang="en-IN" sz="2400" dirty="0"/>
              <a:t>Lung compliance is decreased, thereby increasing the work of breathing</a:t>
            </a:r>
          </a:p>
          <a:p>
            <a:pPr algn="just"/>
            <a:r>
              <a:rPr lang="en-IN" sz="2400" dirty="0"/>
              <a:t>In severe cases, the diaphragm and </a:t>
            </a:r>
            <a:r>
              <a:rPr lang="en-IN" sz="2400" dirty="0" err="1"/>
              <a:t>intercostal</a:t>
            </a:r>
            <a:r>
              <a:rPr lang="en-IN" sz="2400" dirty="0"/>
              <a:t> muscles fatigue, and CO</a:t>
            </a:r>
            <a:r>
              <a:rPr lang="en-IN" sz="2400" baseline="-25000" dirty="0"/>
              <a:t>2</a:t>
            </a:r>
            <a:r>
              <a:rPr lang="en-IN" sz="2400" dirty="0"/>
              <a:t> retention and respiratory acidosis develop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996</Words>
  <Application>Microsoft Office PowerPoint</Application>
  <PresentationFormat>On-screen Show (4:3)</PresentationFormat>
  <Paragraphs>80</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Nursing management of child with Respiratory distress syndrome </vt:lpstr>
      <vt:lpstr>Respiratory Distress Syndrome (RDS)</vt:lpstr>
      <vt:lpstr>Respiratory Distress Syndrome (RDS)</vt:lpstr>
      <vt:lpstr>Alternative Names </vt:lpstr>
      <vt:lpstr>Hyaline Membrane disease</vt:lpstr>
      <vt:lpstr>PowerPoint Presentation</vt:lpstr>
      <vt:lpstr>Surfactant deficiency Disorder </vt:lpstr>
      <vt:lpstr>Etiology </vt:lpstr>
      <vt:lpstr>Pathophysiology </vt:lpstr>
      <vt:lpstr>PowerPoint Presentation</vt:lpstr>
      <vt:lpstr>Clinical Manifestations</vt:lpstr>
      <vt:lpstr>Diagnostic Evaluation</vt:lpstr>
      <vt:lpstr>PowerPoint Presentation</vt:lpstr>
      <vt:lpstr>Antenatal screening </vt:lpstr>
      <vt:lpstr>PowerPoint Presentation</vt:lpstr>
      <vt:lpstr>PowerPoint Presentation</vt:lpstr>
      <vt:lpstr>Management </vt:lpstr>
      <vt:lpstr>PowerPoint Presentation</vt:lpstr>
      <vt:lpstr>Surfactant therapy</vt:lpstr>
      <vt:lpstr>PowerPoint Presentation</vt:lpstr>
      <vt:lpstr>Surfactant therapy </vt:lpstr>
      <vt:lpstr>Prevention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rajesh p</dc:creator>
  <cp:lastModifiedBy>Raj Nirmal</cp:lastModifiedBy>
  <cp:revision>77</cp:revision>
  <dcterms:created xsi:type="dcterms:W3CDTF">2006-08-16T00:00:00Z</dcterms:created>
  <dcterms:modified xsi:type="dcterms:W3CDTF">2020-08-11T10:24:08Z</dcterms:modified>
</cp:coreProperties>
</file>