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2"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64" d="100"/>
          <a:sy n="64" d="100"/>
        </p:scale>
        <p:origin x="-147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C0071-1758-4C08-AEAF-AAA495E15A5D}" type="datetimeFigureOut">
              <a:rPr lang="en-IN" smtClean="0"/>
              <a:t>06-05-2020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0F240-AC9F-4316-95E3-FBFF43A7E5AF}"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08E6AAC-E2D5-4DB0-B560-968819A5ACF4}" type="datetime1">
              <a:rPr lang="en-US" smtClean="0"/>
              <a:t>5/6/2020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03A00A6-BE9C-4688-8847-625C7FEFAF1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lang="en-US" smtClean="0"/>
              <a:t>Mr.Aadil Kadiwala Assit.Prof, SNC</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51351E-2ECC-4085-A2D4-BB1FF45C01E0}" type="datetime1">
              <a:rPr lang="en-US" smtClean="0"/>
              <a:t>5/6/2020</a:t>
            </a:fld>
            <a:endParaRPr lang="en-US"/>
          </a:p>
        </p:txBody>
      </p:sp>
      <p:sp>
        <p:nvSpPr>
          <p:cNvPr id="5" name="Footer Placeholder 4"/>
          <p:cNvSpPr>
            <a:spLocks noGrp="1"/>
          </p:cNvSpPr>
          <p:nvPr>
            <p:ph type="ftr" sz="quarter" idx="11"/>
          </p:nvPr>
        </p:nvSpPr>
        <p:spPr/>
        <p:txBody>
          <a:bodyPr/>
          <a:lstStyle>
            <a:extLst/>
          </a:lstStyle>
          <a:p>
            <a:r>
              <a:rPr lang="en-US" smtClean="0"/>
              <a:t>Mr.Aadil Kadiwala Assit.Prof, SNC</a:t>
            </a:r>
            <a:endParaRPr lang="en-US"/>
          </a:p>
        </p:txBody>
      </p:sp>
      <p:sp>
        <p:nvSpPr>
          <p:cNvPr id="6" name="Slide Number Placeholder 5"/>
          <p:cNvSpPr>
            <a:spLocks noGrp="1"/>
          </p:cNvSpPr>
          <p:nvPr>
            <p:ph type="sldNum" sz="quarter" idx="12"/>
          </p:nvPr>
        </p:nvSpPr>
        <p:spPr/>
        <p:txBody>
          <a:bodyPr/>
          <a:lstStyle>
            <a:extLst/>
          </a:lstStyle>
          <a:p>
            <a:fld id="{503A00A6-BE9C-4688-8847-625C7FEFAF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95BFEC-EC4D-4A2F-9FBB-8C9D10F3C0DF}" type="datetime1">
              <a:rPr lang="en-US" smtClean="0"/>
              <a:t>5/6/2020</a:t>
            </a:fld>
            <a:endParaRPr lang="en-US"/>
          </a:p>
        </p:txBody>
      </p:sp>
      <p:sp>
        <p:nvSpPr>
          <p:cNvPr id="5" name="Footer Placeholder 4"/>
          <p:cNvSpPr>
            <a:spLocks noGrp="1"/>
          </p:cNvSpPr>
          <p:nvPr>
            <p:ph type="ftr" sz="quarter" idx="11"/>
          </p:nvPr>
        </p:nvSpPr>
        <p:spPr/>
        <p:txBody>
          <a:bodyPr/>
          <a:lstStyle>
            <a:extLst/>
          </a:lstStyle>
          <a:p>
            <a:r>
              <a:rPr lang="en-US" smtClean="0"/>
              <a:t>Mr.Aadil Kadiwala Assit.Prof, SNC</a:t>
            </a:r>
            <a:endParaRPr lang="en-US"/>
          </a:p>
        </p:txBody>
      </p:sp>
      <p:sp>
        <p:nvSpPr>
          <p:cNvPr id="6" name="Slide Number Placeholder 5"/>
          <p:cNvSpPr>
            <a:spLocks noGrp="1"/>
          </p:cNvSpPr>
          <p:nvPr>
            <p:ph type="sldNum" sz="quarter" idx="12"/>
          </p:nvPr>
        </p:nvSpPr>
        <p:spPr/>
        <p:txBody>
          <a:bodyPr/>
          <a:lstStyle>
            <a:extLst/>
          </a:lstStyle>
          <a:p>
            <a:fld id="{503A00A6-BE9C-4688-8847-625C7FEFAF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77210C-30A2-4D53-BB04-B132CC985F87}" type="datetime1">
              <a:rPr lang="en-US" smtClean="0"/>
              <a:t>5/6/2020</a:t>
            </a:fld>
            <a:endParaRPr lang="en-US"/>
          </a:p>
        </p:txBody>
      </p:sp>
      <p:sp>
        <p:nvSpPr>
          <p:cNvPr id="5" name="Footer Placeholder 4"/>
          <p:cNvSpPr>
            <a:spLocks noGrp="1"/>
          </p:cNvSpPr>
          <p:nvPr>
            <p:ph type="ftr" sz="quarter" idx="11"/>
          </p:nvPr>
        </p:nvSpPr>
        <p:spPr/>
        <p:txBody>
          <a:bodyPr/>
          <a:lstStyle>
            <a:extLst/>
          </a:lstStyle>
          <a:p>
            <a:r>
              <a:rPr lang="en-US" smtClean="0"/>
              <a:t>Mr.Aadil Kadiwala Assit.Prof, SNC</a:t>
            </a:r>
            <a:endParaRPr lang="en-US"/>
          </a:p>
        </p:txBody>
      </p:sp>
      <p:sp>
        <p:nvSpPr>
          <p:cNvPr id="6" name="Slide Number Placeholder 5"/>
          <p:cNvSpPr>
            <a:spLocks noGrp="1"/>
          </p:cNvSpPr>
          <p:nvPr>
            <p:ph type="sldNum" sz="quarter" idx="12"/>
          </p:nvPr>
        </p:nvSpPr>
        <p:spPr/>
        <p:txBody>
          <a:bodyPr/>
          <a:lstStyle>
            <a:extLst/>
          </a:lstStyle>
          <a:p>
            <a:fld id="{503A00A6-BE9C-4688-8847-625C7FEFAF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5F56B75-C846-462E-A8DA-7B0E826955DE}" type="datetime1">
              <a:rPr lang="en-US" smtClean="0"/>
              <a:t>5/6/2020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03A00A6-BE9C-4688-8847-625C7FEFAF1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US" smtClean="0"/>
              <a:t>Mr.Aadil Kadiwala Assit.Prof, SNC</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9265E4-9C9F-4CBE-8D48-0CEB44A820DF}" type="datetime1">
              <a:rPr lang="en-US" smtClean="0"/>
              <a:t>5/6/2020</a:t>
            </a:fld>
            <a:endParaRPr lang="en-US"/>
          </a:p>
        </p:txBody>
      </p:sp>
      <p:sp>
        <p:nvSpPr>
          <p:cNvPr id="6" name="Footer Placeholder 5"/>
          <p:cNvSpPr>
            <a:spLocks noGrp="1"/>
          </p:cNvSpPr>
          <p:nvPr>
            <p:ph type="ftr" sz="quarter" idx="11"/>
          </p:nvPr>
        </p:nvSpPr>
        <p:spPr/>
        <p:txBody>
          <a:bodyPr/>
          <a:lstStyle>
            <a:extLst/>
          </a:lstStyle>
          <a:p>
            <a:r>
              <a:rPr lang="en-US" smtClean="0"/>
              <a:t>Mr.Aadil Kadiwala Assit.Prof, SNC</a:t>
            </a: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03A00A6-BE9C-4688-8847-625C7FEFAF1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4FA571-903D-4540-905F-FB1874682AF7}" type="datetime1">
              <a:rPr lang="en-US" smtClean="0"/>
              <a:t>5/6/2020</a:t>
            </a:fld>
            <a:endParaRPr lang="en-US"/>
          </a:p>
        </p:txBody>
      </p:sp>
      <p:sp>
        <p:nvSpPr>
          <p:cNvPr id="8" name="Footer Placeholder 7"/>
          <p:cNvSpPr>
            <a:spLocks noGrp="1"/>
          </p:cNvSpPr>
          <p:nvPr>
            <p:ph type="ftr" sz="quarter" idx="11"/>
          </p:nvPr>
        </p:nvSpPr>
        <p:spPr/>
        <p:txBody>
          <a:bodyPr/>
          <a:lstStyle>
            <a:extLst/>
          </a:lstStyle>
          <a:p>
            <a:r>
              <a:rPr lang="en-US" smtClean="0"/>
              <a:t>Mr.Aadil Kadiwala Assit.Prof, SNC</a:t>
            </a: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03A00A6-BE9C-4688-8847-625C7FEFAF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5FDD19D-BA86-400F-B933-D4F0AE3DB89B}" type="datetime1">
              <a:rPr lang="en-US" smtClean="0"/>
              <a:t>5/6/2020</a:t>
            </a:fld>
            <a:endParaRPr lang="en-US"/>
          </a:p>
        </p:txBody>
      </p:sp>
      <p:sp>
        <p:nvSpPr>
          <p:cNvPr id="4" name="Footer Placeholder 3"/>
          <p:cNvSpPr>
            <a:spLocks noGrp="1"/>
          </p:cNvSpPr>
          <p:nvPr>
            <p:ph type="ftr" sz="quarter" idx="11"/>
          </p:nvPr>
        </p:nvSpPr>
        <p:spPr/>
        <p:txBody>
          <a:bodyPr/>
          <a:lstStyle>
            <a:extLst/>
          </a:lstStyle>
          <a:p>
            <a:r>
              <a:rPr lang="en-US" smtClean="0"/>
              <a:t>Mr.Aadil Kadiwala Assit.Prof, SNC</a:t>
            </a:r>
            <a:endParaRPr lang="en-US"/>
          </a:p>
        </p:txBody>
      </p:sp>
      <p:sp>
        <p:nvSpPr>
          <p:cNvPr id="5" name="Slide Number Placeholder 4"/>
          <p:cNvSpPr>
            <a:spLocks noGrp="1"/>
          </p:cNvSpPr>
          <p:nvPr>
            <p:ph type="sldNum" sz="quarter" idx="12"/>
          </p:nvPr>
        </p:nvSpPr>
        <p:spPr/>
        <p:txBody>
          <a:bodyPr/>
          <a:lstStyle>
            <a:extLst/>
          </a:lstStyle>
          <a:p>
            <a:fld id="{503A00A6-BE9C-4688-8847-625C7FEFAF1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D781820-BE25-4575-9AE6-7B0449B163D7}" type="datetime1">
              <a:rPr lang="en-US" smtClean="0"/>
              <a:t>5/6/2020</a:t>
            </a:fld>
            <a:endParaRPr lang="en-US"/>
          </a:p>
        </p:txBody>
      </p:sp>
      <p:sp>
        <p:nvSpPr>
          <p:cNvPr id="3" name="Footer Placeholder 2"/>
          <p:cNvSpPr>
            <a:spLocks noGrp="1"/>
          </p:cNvSpPr>
          <p:nvPr>
            <p:ph type="ftr" sz="quarter" idx="11"/>
          </p:nvPr>
        </p:nvSpPr>
        <p:spPr/>
        <p:txBody>
          <a:bodyPr/>
          <a:lstStyle>
            <a:extLst/>
          </a:lstStyle>
          <a:p>
            <a:r>
              <a:rPr lang="en-US" smtClean="0"/>
              <a:t>Mr.Aadil Kadiwala Assit.Prof, SNC</a:t>
            </a:r>
            <a:endParaRPr lang="en-US"/>
          </a:p>
        </p:txBody>
      </p:sp>
      <p:sp>
        <p:nvSpPr>
          <p:cNvPr id="4" name="Slide Number Placeholder 3"/>
          <p:cNvSpPr>
            <a:spLocks noGrp="1"/>
          </p:cNvSpPr>
          <p:nvPr>
            <p:ph type="sldNum" sz="quarter" idx="12"/>
          </p:nvPr>
        </p:nvSpPr>
        <p:spPr/>
        <p:txBody>
          <a:bodyPr/>
          <a:lstStyle>
            <a:extLst/>
          </a:lstStyle>
          <a:p>
            <a:fld id="{503A00A6-BE9C-4688-8847-625C7FEFAF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1D7222F-C59C-4CA7-A257-E7D7A264DB1B}" type="datetime1">
              <a:rPr lang="en-US" smtClean="0"/>
              <a:t>5/6/2020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03A00A6-BE9C-4688-8847-625C7FEFAF1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US" smtClean="0"/>
              <a:t>Mr.Aadil Kadiwala Assit.Prof, SNC</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6DD5FA2-6363-487C-8852-9548F828719A}" type="datetime1">
              <a:rPr lang="en-US" smtClean="0"/>
              <a:t>5/6/2020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03A00A6-BE9C-4688-8847-625C7FEFAF1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US" smtClean="0"/>
              <a:t>Mr.Aadil Kadiwala Assit.Prof, SNC</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smtClean="0"/>
              <a:t>Mr.Aadil Kadiwala Assit.Prof, SNC</a:t>
            </a: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9989E7F-4004-4F2F-8B68-A6C6425F47F6}" type="datetime1">
              <a:rPr lang="en-US" smtClean="0"/>
              <a:t>5/6/2020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03A00A6-BE9C-4688-8847-625C7FEFAF1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2743200"/>
          </a:xfrm>
        </p:spPr>
        <p:txBody>
          <a:bodyPr/>
          <a:lstStyle/>
          <a:p>
            <a:r>
              <a:rPr lang="en-US" sz="3600" dirty="0" smtClean="0">
                <a:latin typeface="+mn-lt"/>
              </a:rPr>
              <a:t>SUMANDEEP NURSING COLLEGE</a:t>
            </a:r>
            <a:br>
              <a:rPr lang="en-US" sz="3600" dirty="0" smtClean="0">
                <a:latin typeface="+mn-lt"/>
              </a:rPr>
            </a:br>
            <a:r>
              <a:rPr lang="gu-IN" sz="3600" dirty="0" smtClean="0">
                <a:latin typeface="+mn-lt"/>
              </a:rPr>
              <a:t>Sub: CHN</a:t>
            </a:r>
            <a:r>
              <a:rPr lang="en-US" sz="3600" dirty="0" smtClean="0">
                <a:latin typeface="+mn-lt"/>
              </a:rPr>
              <a:t/>
            </a:r>
            <a:br>
              <a:rPr lang="en-US" sz="3600" dirty="0" smtClean="0">
                <a:latin typeface="+mn-lt"/>
              </a:rPr>
            </a:br>
            <a:r>
              <a:rPr lang="en-US" sz="3600" dirty="0" smtClean="0">
                <a:latin typeface="+mn-lt"/>
              </a:rPr>
              <a:t>TOPIC:FOOD ADULTERATION</a:t>
            </a:r>
            <a:endParaRPr lang="en-US" sz="3600" dirty="0">
              <a:latin typeface="+mn-lt"/>
            </a:endParaRPr>
          </a:p>
        </p:txBody>
      </p:sp>
      <p:sp>
        <p:nvSpPr>
          <p:cNvPr id="3" name="Subtitle 2"/>
          <p:cNvSpPr>
            <a:spLocks noGrp="1"/>
          </p:cNvSpPr>
          <p:nvPr>
            <p:ph type="subTitle" idx="1"/>
          </p:nvPr>
        </p:nvSpPr>
        <p:spPr>
          <a:xfrm>
            <a:off x="1371600" y="3886200"/>
            <a:ext cx="7391400" cy="2514600"/>
          </a:xfrm>
        </p:spPr>
        <p:txBody>
          <a:bodyPr/>
          <a:lstStyle/>
          <a:p>
            <a:pPr algn="r"/>
            <a:r>
              <a:rPr lang="en-US" dirty="0" smtClean="0"/>
              <a:t>PRESENTED BY:</a:t>
            </a:r>
            <a:endParaRPr lang="gu-IN" dirty="0" smtClean="0"/>
          </a:p>
          <a:p>
            <a:pPr algn="r"/>
            <a:r>
              <a:rPr lang="gu-IN" dirty="0" smtClean="0"/>
              <a:t>Aadil Kadiwala</a:t>
            </a:r>
          </a:p>
          <a:p>
            <a:pPr algn="r"/>
            <a:r>
              <a:rPr lang="gu-IN" dirty="0" smtClean="0"/>
              <a:t>Assist.professor</a:t>
            </a:r>
          </a:p>
          <a:p>
            <a:pPr algn="r"/>
            <a:r>
              <a:rPr lang="gu-IN" dirty="0" smtClean="0"/>
              <a:t>SNC</a:t>
            </a:r>
            <a:endParaRPr lang="en-US" dirty="0" smtClean="0"/>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2"/>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1152613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5638800"/>
          </a:xfrm>
        </p:spPr>
        <p:txBody>
          <a:bodyPr/>
          <a:lstStyle/>
          <a:p>
            <a:pPr algn="just">
              <a:buNone/>
            </a:pPr>
            <a:r>
              <a:rPr lang="en-US" dirty="0" smtClean="0"/>
              <a:t>.</a:t>
            </a:r>
          </a:p>
          <a:p>
            <a:pPr algn="just"/>
            <a:r>
              <a:rPr lang="en-US" u="sng" dirty="0"/>
              <a:t>Some common adulterants and the diseases caused by them: </a:t>
            </a:r>
            <a:endParaRPr lang="en-US" u="sng" dirty="0" smtClean="0"/>
          </a:p>
          <a:p>
            <a:pPr marL="0" indent="0" algn="just">
              <a:buNone/>
            </a:pPr>
            <a:r>
              <a:rPr lang="en-US" dirty="0" smtClean="0"/>
              <a:t>Milk </a:t>
            </a:r>
            <a:r>
              <a:rPr lang="en-US" dirty="0"/>
              <a:t>: Cow/buffalo milk can be adulterated with starch, milk powder and urea </a:t>
            </a:r>
            <a:endParaRPr lang="en-US" dirty="0" smtClean="0"/>
          </a:p>
          <a:p>
            <a:pPr marL="0" indent="0" algn="just">
              <a:buNone/>
            </a:pPr>
            <a:r>
              <a:rPr lang="en-US" dirty="0" smtClean="0"/>
              <a:t>Health </a:t>
            </a:r>
            <a:r>
              <a:rPr lang="en-US" dirty="0"/>
              <a:t>effect: Cancer or acute renal failure Food </a:t>
            </a:r>
            <a:r>
              <a:rPr lang="en-US" dirty="0" smtClean="0"/>
              <a:t>Adulterations.</a:t>
            </a:r>
          </a:p>
          <a:p>
            <a:pPr marL="0" indent="0" algn="just">
              <a:buNone/>
            </a:pPr>
            <a:endParaRPr lang="en-US" dirty="0"/>
          </a:p>
          <a:p>
            <a:pPr algn="just"/>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81700" y="4793673"/>
            <a:ext cx="23622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2206840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latin typeface="+mn-lt"/>
              </a:rPr>
              <a:t>Tur</a:t>
            </a:r>
            <a:r>
              <a:rPr lang="en-US" sz="3200" dirty="0">
                <a:latin typeface="+mn-lt"/>
              </a:rPr>
              <a:t> dal, Turmeric powder, mixed spices, </a:t>
            </a:r>
            <a:r>
              <a:rPr lang="en-US" sz="3200" dirty="0" smtClean="0">
                <a:latin typeface="+mn-lt"/>
              </a:rPr>
              <a:t>saffron</a:t>
            </a:r>
            <a:endParaRPr lang="en-US" sz="3200" dirty="0">
              <a:latin typeface="+mn-lt"/>
            </a:endParaRPr>
          </a:p>
        </p:txBody>
      </p:sp>
      <p:sp>
        <p:nvSpPr>
          <p:cNvPr id="3" name="Content Placeholder 2"/>
          <p:cNvSpPr>
            <a:spLocks noGrp="1"/>
          </p:cNvSpPr>
          <p:nvPr>
            <p:ph idx="1"/>
          </p:nvPr>
        </p:nvSpPr>
        <p:spPr/>
        <p:txBody>
          <a:bodyPr/>
          <a:lstStyle/>
          <a:p>
            <a:pPr marL="0" indent="0" algn="just">
              <a:buNone/>
            </a:pPr>
            <a:r>
              <a:rPr lang="en-US" dirty="0" smtClean="0"/>
              <a:t>Adulterants: </a:t>
            </a:r>
            <a:r>
              <a:rPr lang="en-US" dirty="0" err="1" smtClean="0"/>
              <a:t>Metanil</a:t>
            </a:r>
            <a:r>
              <a:rPr lang="en-US" dirty="0" smtClean="0"/>
              <a:t> </a:t>
            </a:r>
            <a:r>
              <a:rPr lang="en-US" dirty="0"/>
              <a:t>yellow, a non- permitted color is a common adulterant in food items like </a:t>
            </a:r>
            <a:r>
              <a:rPr lang="en-US" dirty="0" err="1"/>
              <a:t>laddu</a:t>
            </a:r>
            <a:r>
              <a:rPr lang="en-US" dirty="0"/>
              <a:t>, </a:t>
            </a:r>
            <a:r>
              <a:rPr lang="en-US" dirty="0" err="1"/>
              <a:t>tur</a:t>
            </a:r>
            <a:r>
              <a:rPr lang="en-US" dirty="0"/>
              <a:t> dal and turmeric. </a:t>
            </a:r>
            <a:endParaRPr lang="en-US" dirty="0" smtClean="0"/>
          </a:p>
          <a:p>
            <a:pPr marL="0" indent="0" algn="just">
              <a:buNone/>
            </a:pPr>
            <a:r>
              <a:rPr lang="en-US" dirty="0" smtClean="0"/>
              <a:t>Health </a:t>
            </a:r>
            <a:r>
              <a:rPr lang="en-US" dirty="0"/>
              <a:t>effect: tumor and </a:t>
            </a:r>
            <a:r>
              <a:rPr lang="en-US" dirty="0" smtClean="0"/>
              <a:t>cancer.</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48400" y="4613565"/>
            <a:ext cx="2381250" cy="20158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43075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Sugar and Salt</a:t>
            </a:r>
          </a:p>
        </p:txBody>
      </p:sp>
      <p:sp>
        <p:nvSpPr>
          <p:cNvPr id="3" name="Content Placeholder 2"/>
          <p:cNvSpPr>
            <a:spLocks noGrp="1"/>
          </p:cNvSpPr>
          <p:nvPr>
            <p:ph idx="1"/>
          </p:nvPr>
        </p:nvSpPr>
        <p:spPr/>
        <p:txBody>
          <a:bodyPr/>
          <a:lstStyle/>
          <a:p>
            <a:r>
              <a:rPr lang="en-US" dirty="0" smtClean="0"/>
              <a:t>Adulterants</a:t>
            </a:r>
            <a:r>
              <a:rPr lang="en-US" dirty="0"/>
              <a:t>: With chalk powder and white </a:t>
            </a:r>
            <a:r>
              <a:rPr lang="en-US"/>
              <a:t>sand </a:t>
            </a:r>
            <a:endParaRPr lang="en-US" smtClean="0"/>
          </a:p>
          <a:p>
            <a:r>
              <a:rPr lang="en-US" smtClean="0"/>
              <a:t>Health </a:t>
            </a:r>
            <a:r>
              <a:rPr lang="en-US" dirty="0"/>
              <a:t>effect: Stomach </a:t>
            </a:r>
            <a:r>
              <a:rPr lang="en-US" dirty="0" smtClean="0"/>
              <a:t>disorder</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38600" y="3810000"/>
            <a:ext cx="4191000"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1411062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lgerian" pitchFamily="82" charset="0"/>
              </a:rPr>
              <a:t>Tea powder</a:t>
            </a:r>
          </a:p>
        </p:txBody>
      </p:sp>
      <p:sp>
        <p:nvSpPr>
          <p:cNvPr id="3" name="Content Placeholder 2"/>
          <p:cNvSpPr>
            <a:spLocks noGrp="1"/>
          </p:cNvSpPr>
          <p:nvPr>
            <p:ph idx="1"/>
          </p:nvPr>
        </p:nvSpPr>
        <p:spPr/>
        <p:txBody>
          <a:bodyPr/>
          <a:lstStyle/>
          <a:p>
            <a:r>
              <a:rPr lang="en-US" dirty="0" smtClean="0"/>
              <a:t>Adulterants </a:t>
            </a:r>
            <a:r>
              <a:rPr lang="en-US" dirty="0"/>
              <a:t>: With used tea leaves, dye or artificial </a:t>
            </a:r>
            <a:r>
              <a:rPr lang="en-US" dirty="0" err="1"/>
              <a:t>colour</a:t>
            </a:r>
            <a:r>
              <a:rPr lang="en-US" dirty="0"/>
              <a:t>, iron fillings. </a:t>
            </a:r>
            <a:endParaRPr lang="en-US" dirty="0" smtClean="0"/>
          </a:p>
          <a:p>
            <a:r>
              <a:rPr lang="en-US" dirty="0" smtClean="0"/>
              <a:t>Tea- </a:t>
            </a:r>
            <a:r>
              <a:rPr lang="en-US" dirty="0" err="1"/>
              <a:t>coloured</a:t>
            </a:r>
            <a:r>
              <a:rPr lang="en-US" dirty="0"/>
              <a:t> tea leaves after removing the essence. </a:t>
            </a:r>
            <a:endParaRPr lang="en-US" dirty="0" smtClean="0"/>
          </a:p>
          <a:p>
            <a:r>
              <a:rPr lang="en-US" dirty="0" smtClean="0"/>
              <a:t>Health </a:t>
            </a:r>
            <a:r>
              <a:rPr lang="en-US" dirty="0"/>
              <a:t>effect</a:t>
            </a:r>
            <a:r>
              <a:rPr lang="en-US" dirty="0" smtClean="0"/>
              <a:t>: Cancer</a:t>
            </a:r>
            <a:r>
              <a:rPr lang="en-US" dirty="0"/>
              <a:t>, </a:t>
            </a:r>
            <a:r>
              <a:rPr lang="en-US" dirty="0" smtClean="0"/>
              <a:t>tetanus</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00762" y="4191000"/>
            <a:ext cx="2443163"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819849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Algerian" pitchFamily="82" charset="0"/>
              </a:rPr>
              <a:t>Chilli</a:t>
            </a:r>
            <a:r>
              <a:rPr lang="en-US" sz="3200" dirty="0">
                <a:latin typeface="Algerian" pitchFamily="82" charset="0"/>
              </a:rPr>
              <a:t> powder</a:t>
            </a:r>
          </a:p>
        </p:txBody>
      </p:sp>
      <p:sp>
        <p:nvSpPr>
          <p:cNvPr id="3" name="Content Placeholder 2"/>
          <p:cNvSpPr>
            <a:spLocks noGrp="1"/>
          </p:cNvSpPr>
          <p:nvPr>
            <p:ph idx="1"/>
          </p:nvPr>
        </p:nvSpPr>
        <p:spPr/>
        <p:txBody>
          <a:bodyPr/>
          <a:lstStyle/>
          <a:p>
            <a:r>
              <a:rPr lang="en-US" dirty="0" smtClean="0"/>
              <a:t>Adulterants</a:t>
            </a:r>
            <a:r>
              <a:rPr lang="en-US" dirty="0"/>
              <a:t>: </a:t>
            </a:r>
            <a:r>
              <a:rPr lang="en-US" dirty="0" err="1"/>
              <a:t>Chilli</a:t>
            </a:r>
            <a:r>
              <a:rPr lang="en-US" dirty="0"/>
              <a:t> powder: Sudan red, red brick powder, grit, sand, dirt, non-permitted colors, saw dust or use dry papaya seeds to obtain the required color. </a:t>
            </a:r>
            <a:endParaRPr lang="en-US" dirty="0" smtClean="0"/>
          </a:p>
          <a:p>
            <a:r>
              <a:rPr lang="en-US" dirty="0" smtClean="0"/>
              <a:t>Health </a:t>
            </a:r>
            <a:r>
              <a:rPr lang="en-US" dirty="0"/>
              <a:t>effect: Stomach disorder Sudan dye is </a:t>
            </a:r>
            <a:r>
              <a:rPr lang="en-US" dirty="0" err="1" smtClean="0"/>
              <a:t>carsinogenic</a:t>
            </a:r>
            <a:r>
              <a:rPr lang="en-US" dirty="0" smtClean="0"/>
              <a:t>.</a:t>
            </a: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4724400"/>
            <a:ext cx="2819400" cy="199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1869812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lgerian" pitchFamily="82" charset="0"/>
              </a:rPr>
              <a:t>Sweets</a:t>
            </a:r>
          </a:p>
        </p:txBody>
      </p:sp>
      <p:sp>
        <p:nvSpPr>
          <p:cNvPr id="3" name="Content Placeholder 2"/>
          <p:cNvSpPr>
            <a:spLocks noGrp="1"/>
          </p:cNvSpPr>
          <p:nvPr>
            <p:ph idx="1"/>
          </p:nvPr>
        </p:nvSpPr>
        <p:spPr/>
        <p:txBody>
          <a:bodyPr/>
          <a:lstStyle/>
          <a:p>
            <a:pPr algn="just"/>
            <a:r>
              <a:rPr lang="en-US" dirty="0" smtClean="0"/>
              <a:t>Adulterants </a:t>
            </a:r>
            <a:r>
              <a:rPr lang="en-US" dirty="0"/>
              <a:t>: </a:t>
            </a:r>
            <a:r>
              <a:rPr lang="en-US" dirty="0" err="1"/>
              <a:t>Metanil</a:t>
            </a:r>
            <a:r>
              <a:rPr lang="en-US" dirty="0"/>
              <a:t> yellow used to brighten the </a:t>
            </a:r>
            <a:r>
              <a:rPr lang="en-US" dirty="0" err="1"/>
              <a:t>colour</a:t>
            </a:r>
            <a:r>
              <a:rPr lang="en-US" dirty="0"/>
              <a:t> of pulses, turmeric powder and sweetmeats, is </a:t>
            </a:r>
            <a:r>
              <a:rPr lang="en-US" dirty="0" err="1"/>
              <a:t>colours</a:t>
            </a:r>
            <a:r>
              <a:rPr lang="en-US" dirty="0"/>
              <a:t> not permitted. </a:t>
            </a:r>
            <a:endParaRPr lang="en-US" dirty="0" smtClean="0"/>
          </a:p>
          <a:p>
            <a:pPr algn="just"/>
            <a:r>
              <a:rPr lang="en-US" dirty="0" smtClean="0"/>
              <a:t>Health </a:t>
            </a:r>
            <a:r>
              <a:rPr lang="en-US" dirty="0"/>
              <a:t>effect :tumor and </a:t>
            </a:r>
            <a:r>
              <a:rPr lang="en-US" dirty="0" smtClean="0"/>
              <a:t>cancer</a:t>
            </a:r>
          </a:p>
          <a:p>
            <a:pPr algn="just"/>
            <a:endParaRPr lang="en-US"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4648200"/>
            <a:ext cx="3543300"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3315368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dirty="0" smtClean="0">
                <a:latin typeface="Algerian" pitchFamily="82" charset="0"/>
              </a:rPr>
              <a:t>HONEY</a:t>
            </a:r>
            <a:endParaRPr lang="en-US" dirty="0">
              <a:latin typeface="Algerian" pitchFamily="82" charset="0"/>
            </a:endParaRPr>
          </a:p>
        </p:txBody>
      </p:sp>
      <p:sp>
        <p:nvSpPr>
          <p:cNvPr id="3" name="Content Placeholder 2"/>
          <p:cNvSpPr>
            <a:spLocks noGrp="1"/>
          </p:cNvSpPr>
          <p:nvPr>
            <p:ph idx="1"/>
          </p:nvPr>
        </p:nvSpPr>
        <p:spPr>
          <a:xfrm>
            <a:off x="685800" y="1295400"/>
            <a:ext cx="7772400" cy="4800600"/>
          </a:xfrm>
        </p:spPr>
        <p:txBody>
          <a:bodyPr>
            <a:normAutofit/>
          </a:bodyPr>
          <a:lstStyle/>
          <a:p>
            <a:pPr algn="just"/>
            <a:r>
              <a:rPr lang="en-US" sz="2800" dirty="0" smtClean="0"/>
              <a:t>Adulterants</a:t>
            </a:r>
            <a:r>
              <a:rPr lang="en-US" sz="2800" dirty="0"/>
              <a:t>: </a:t>
            </a:r>
            <a:r>
              <a:rPr lang="en-US" sz="2800" dirty="0" err="1"/>
              <a:t>Jaggery</a:t>
            </a:r>
            <a:r>
              <a:rPr lang="en-US" sz="2800" dirty="0"/>
              <a:t>, Sugar, Corn syrup </a:t>
            </a:r>
            <a:endParaRPr lang="en-US" sz="2800" dirty="0" smtClean="0"/>
          </a:p>
          <a:p>
            <a:pPr algn="just"/>
            <a:r>
              <a:rPr lang="en-US" sz="2800" dirty="0" smtClean="0"/>
              <a:t>Health </a:t>
            </a:r>
            <a:r>
              <a:rPr lang="en-US" sz="2800" dirty="0"/>
              <a:t>effect: Obesity, Diabetes mellitus, Eyes and nerve damages </a:t>
            </a:r>
            <a:endParaRPr lang="en-US" sz="2800" dirty="0" smtClean="0"/>
          </a:p>
          <a:p>
            <a:pPr algn="just"/>
            <a:r>
              <a:rPr lang="en-US" sz="2800" dirty="0" smtClean="0"/>
              <a:t>Adulteration </a:t>
            </a:r>
            <a:r>
              <a:rPr lang="en-US" sz="2800" dirty="0"/>
              <a:t>on bakery items and dairy products may have tremendous effects on a child’s health. Such as cream-filled foods, cereal, cream sauces causes increased salivation, abdominal cramp, vomiting and prostration. Improperly processed milk and canned meat may cause food poisoning and abdominal pain</a:t>
            </a:r>
            <a:r>
              <a:rPr lang="en-US" sz="2800" dirty="0" smtClean="0"/>
              <a:t>.</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7850" y="5410200"/>
            <a:ext cx="272415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3261327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normAutofit fontScale="90000"/>
          </a:bodyPr>
          <a:lstStyle/>
          <a:p>
            <a:r>
              <a:rPr lang="en-US" sz="2800" dirty="0">
                <a:latin typeface="Algerian" pitchFamily="82" charset="0"/>
              </a:rPr>
              <a:t>Reasons for food adulteration are </a:t>
            </a:r>
            <a:br>
              <a:rPr lang="en-US" sz="2800" dirty="0">
                <a:latin typeface="Algerian" pitchFamily="82" charset="0"/>
              </a:rPr>
            </a:br>
            <a:endParaRPr lang="en-US" sz="2800" dirty="0">
              <a:latin typeface="Algerian" pitchFamily="82" charset="0"/>
            </a:endParaRPr>
          </a:p>
        </p:txBody>
      </p:sp>
      <p:sp>
        <p:nvSpPr>
          <p:cNvPr id="3" name="Content Placeholder 2"/>
          <p:cNvSpPr>
            <a:spLocks noGrp="1"/>
          </p:cNvSpPr>
          <p:nvPr>
            <p:ph idx="1"/>
          </p:nvPr>
        </p:nvSpPr>
        <p:spPr>
          <a:xfrm>
            <a:off x="685800" y="1447800"/>
            <a:ext cx="7772400" cy="5029200"/>
          </a:xfrm>
        </p:spPr>
        <p:txBody>
          <a:bodyPr/>
          <a:lstStyle/>
          <a:p>
            <a:pPr algn="just"/>
            <a:r>
              <a:rPr lang="en-US" dirty="0" smtClean="0"/>
              <a:t>To </a:t>
            </a:r>
            <a:r>
              <a:rPr lang="en-US" dirty="0"/>
              <a:t>earn more profits </a:t>
            </a:r>
            <a:endParaRPr lang="en-US" dirty="0" smtClean="0"/>
          </a:p>
          <a:p>
            <a:pPr algn="just"/>
            <a:r>
              <a:rPr lang="en-US" dirty="0" smtClean="0"/>
              <a:t>To </a:t>
            </a:r>
            <a:r>
              <a:rPr lang="en-US" dirty="0"/>
              <a:t>increase the weight, adulterant is added. </a:t>
            </a:r>
            <a:endParaRPr lang="en-US" dirty="0" smtClean="0"/>
          </a:p>
          <a:p>
            <a:pPr algn="just"/>
            <a:r>
              <a:rPr lang="en-US" dirty="0" smtClean="0"/>
              <a:t>To </a:t>
            </a:r>
            <a:r>
              <a:rPr lang="en-US" dirty="0"/>
              <a:t>increase volume of trade by showing lower prices. When supply is less than demand </a:t>
            </a:r>
            <a:endParaRPr lang="en-US" dirty="0" smtClean="0"/>
          </a:p>
          <a:p>
            <a:pPr algn="just"/>
            <a:r>
              <a:rPr lang="en-US" dirty="0" smtClean="0"/>
              <a:t>To </a:t>
            </a:r>
            <a:r>
              <a:rPr lang="en-US" dirty="0"/>
              <a:t>cut down the product costs to meet the market competition. </a:t>
            </a:r>
            <a:endParaRPr lang="en-US" dirty="0" smtClean="0"/>
          </a:p>
          <a:p>
            <a:pPr algn="just"/>
            <a:r>
              <a:rPr lang="en-US" dirty="0" smtClean="0"/>
              <a:t>Shortage </a:t>
            </a:r>
            <a:r>
              <a:rPr lang="en-US" dirty="0"/>
              <a:t>of authentic ingredients at affordable prices. </a:t>
            </a:r>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3104073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5334000"/>
          </a:xfrm>
        </p:spPr>
        <p:txBody>
          <a:bodyPr/>
          <a:lstStyle/>
          <a:p>
            <a:pPr algn="just"/>
            <a:r>
              <a:rPr lang="en-US" dirty="0"/>
              <a:t>Shortage of qualified personnel and no </a:t>
            </a:r>
            <a:r>
              <a:rPr lang="en-US" dirty="0" err="1"/>
              <a:t>updation</a:t>
            </a:r>
            <a:r>
              <a:rPr lang="en-US" dirty="0"/>
              <a:t> of processing techniques. Inadequate knowledge on the consequences and associated food safety risks. </a:t>
            </a:r>
            <a:endParaRPr lang="en-US" dirty="0" smtClean="0"/>
          </a:p>
          <a:p>
            <a:pPr algn="just"/>
            <a:r>
              <a:rPr lang="en-US" dirty="0" smtClean="0"/>
              <a:t>Lack </a:t>
            </a:r>
            <a:r>
              <a:rPr lang="en-US" dirty="0"/>
              <a:t>of awareness and </a:t>
            </a:r>
            <a:r>
              <a:rPr lang="en-US" dirty="0" err="1"/>
              <a:t>updation</a:t>
            </a:r>
            <a:r>
              <a:rPr lang="en-US" dirty="0"/>
              <a:t> of the information on the adulteration related food safety outbreaks. </a:t>
            </a:r>
          </a:p>
          <a:p>
            <a:endParaRPr lang="en-US" dirty="0"/>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2352993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lgerian" pitchFamily="82" charset="0"/>
              </a:rPr>
              <a:t>Food Adulteration - Control Approach</a:t>
            </a:r>
          </a:p>
        </p:txBody>
      </p:sp>
      <p:sp>
        <p:nvSpPr>
          <p:cNvPr id="3" name="Content Placeholder 2"/>
          <p:cNvSpPr>
            <a:spLocks noGrp="1"/>
          </p:cNvSpPr>
          <p:nvPr>
            <p:ph idx="1"/>
          </p:nvPr>
        </p:nvSpPr>
        <p:spPr>
          <a:xfrm>
            <a:off x="685800" y="1981200"/>
            <a:ext cx="7772400" cy="4419600"/>
          </a:xfrm>
        </p:spPr>
        <p:txBody>
          <a:bodyPr/>
          <a:lstStyle/>
          <a:p>
            <a:pPr marL="0" indent="0">
              <a:buNone/>
            </a:pPr>
            <a:r>
              <a:rPr lang="en-US" b="1" u="sng" dirty="0" smtClean="0"/>
              <a:t>Scientific </a:t>
            </a:r>
            <a:r>
              <a:rPr lang="en-US" b="1" u="sng" dirty="0"/>
              <a:t>Community: </a:t>
            </a:r>
            <a:endParaRPr lang="en-US" b="1" u="sng" dirty="0" smtClean="0"/>
          </a:p>
          <a:p>
            <a:pPr algn="just"/>
            <a:r>
              <a:rPr lang="en-US" dirty="0" smtClean="0"/>
              <a:t>To </a:t>
            </a:r>
            <a:r>
              <a:rPr lang="en-US" dirty="0"/>
              <a:t>develop validated simple, quick and authentic test procedures to scan the ingredients, additives &amp; processing aids for positive clearance. </a:t>
            </a:r>
            <a:endParaRPr lang="en-US" dirty="0" smtClean="0"/>
          </a:p>
          <a:p>
            <a:pPr algn="just"/>
            <a:r>
              <a:rPr lang="en-US" dirty="0" smtClean="0"/>
              <a:t>To </a:t>
            </a:r>
            <a:r>
              <a:rPr lang="en-US" dirty="0"/>
              <a:t>share the knowledge with the statutory bodies and industry.</a:t>
            </a:r>
          </a:p>
          <a:p>
            <a:endParaRPr lang="en-US" dirty="0"/>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1923901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1" y="914400"/>
            <a:ext cx="78486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3497380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5334000"/>
          </a:xfrm>
        </p:spPr>
        <p:txBody>
          <a:bodyPr/>
          <a:lstStyle/>
          <a:p>
            <a:pPr marL="0" indent="0">
              <a:buNone/>
            </a:pPr>
            <a:r>
              <a:rPr lang="en-US" b="1" u="sng" dirty="0" smtClean="0"/>
              <a:t>Consumers/and </a:t>
            </a:r>
            <a:r>
              <a:rPr lang="en-US" b="1" u="sng" dirty="0"/>
              <a:t>users: </a:t>
            </a:r>
            <a:endParaRPr lang="en-US" b="1" u="sng" dirty="0" smtClean="0"/>
          </a:p>
          <a:p>
            <a:r>
              <a:rPr lang="en-US" dirty="0" smtClean="0"/>
              <a:t>Proper </a:t>
            </a:r>
            <a:r>
              <a:rPr lang="en-US" dirty="0"/>
              <a:t>understanding of the adulteration issues. </a:t>
            </a:r>
            <a:endParaRPr lang="en-US" dirty="0" smtClean="0"/>
          </a:p>
          <a:p>
            <a:r>
              <a:rPr lang="en-US" dirty="0" smtClean="0"/>
              <a:t>To </a:t>
            </a:r>
            <a:r>
              <a:rPr lang="en-US" dirty="0"/>
              <a:t>know difference between the natural and aesthetic attributes </a:t>
            </a:r>
            <a:endParaRPr lang="en-US" dirty="0" smtClean="0"/>
          </a:p>
          <a:p>
            <a:r>
              <a:rPr lang="en-US" dirty="0" smtClean="0"/>
              <a:t>It </a:t>
            </a:r>
            <a:r>
              <a:rPr lang="en-US" dirty="0"/>
              <a:t>is better to avoid adulterated cool drinks , instead you can have any fresh fruit juice and tender coconut.</a:t>
            </a:r>
          </a:p>
          <a:p>
            <a:endParaRPr lang="en-US" dirty="0"/>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104117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lgerian" pitchFamily="82" charset="0"/>
              </a:rPr>
              <a:t>FOOD ADDITIVES</a:t>
            </a:r>
            <a:endParaRPr lang="en-US" sz="3600" dirty="0">
              <a:latin typeface="Algerian" pitchFamily="82" charset="0"/>
            </a:endParaRPr>
          </a:p>
        </p:txBody>
      </p:sp>
      <p:pic>
        <p:nvPicPr>
          <p:cNvPr id="3074" name="Picture 2" descr="C:\Users\admin\Desktop\333743dfae3f71e6709cda785e9856d9.gif"/>
          <p:cNvPicPr>
            <a:picLocks noGrp="1" noChangeAspect="1" noChangeArrowheads="1" noCro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952625" y="2299494"/>
            <a:ext cx="5238750" cy="321945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1934166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600" dirty="0">
                <a:latin typeface="Algerian" pitchFamily="82" charset="0"/>
              </a:rPr>
              <a:t>Food Additives</a:t>
            </a:r>
          </a:p>
        </p:txBody>
      </p:sp>
      <p:sp>
        <p:nvSpPr>
          <p:cNvPr id="3" name="Content Placeholder 2"/>
          <p:cNvSpPr>
            <a:spLocks noGrp="1"/>
          </p:cNvSpPr>
          <p:nvPr>
            <p:ph idx="1"/>
          </p:nvPr>
        </p:nvSpPr>
        <p:spPr>
          <a:xfrm>
            <a:off x="685800" y="1600200"/>
            <a:ext cx="7772400" cy="4495800"/>
          </a:xfrm>
        </p:spPr>
        <p:txBody>
          <a:bodyPr/>
          <a:lstStyle/>
          <a:p>
            <a:pPr algn="just"/>
            <a:r>
              <a:rPr lang="en-US" dirty="0" smtClean="0"/>
              <a:t>Food </a:t>
            </a:r>
            <a:r>
              <a:rPr lang="en-US" dirty="0"/>
              <a:t>additives are chemical substances added to processed foods: </a:t>
            </a:r>
            <a:endParaRPr lang="en-US" dirty="0" smtClean="0"/>
          </a:p>
          <a:p>
            <a:pPr algn="just"/>
            <a:r>
              <a:rPr lang="en-US" dirty="0" smtClean="0"/>
              <a:t>To </a:t>
            </a:r>
            <a:r>
              <a:rPr lang="en-US" dirty="0"/>
              <a:t>enhance/retain quality attributes such as texture, physical properties, taste, </a:t>
            </a:r>
            <a:r>
              <a:rPr lang="en-US" dirty="0" err="1"/>
              <a:t>flavour</a:t>
            </a:r>
            <a:r>
              <a:rPr lang="en-US" dirty="0"/>
              <a:t> </a:t>
            </a:r>
            <a:r>
              <a:rPr lang="en-US" dirty="0" err="1"/>
              <a:t>etc</a:t>
            </a:r>
            <a:r>
              <a:rPr lang="en-US" dirty="0"/>
              <a:t> </a:t>
            </a:r>
            <a:endParaRPr lang="en-US" dirty="0" smtClean="0"/>
          </a:p>
          <a:p>
            <a:pPr algn="just"/>
            <a:r>
              <a:rPr lang="en-US" dirty="0" smtClean="0"/>
              <a:t>To </a:t>
            </a:r>
            <a:r>
              <a:rPr lang="en-US" dirty="0"/>
              <a:t>control the spoilage and enhance shelf life of the processed foods. </a:t>
            </a:r>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3511016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normAutofit fontScale="90000"/>
          </a:bodyPr>
          <a:lstStyle/>
          <a:p>
            <a:r>
              <a:rPr lang="en-US" sz="3200" dirty="0">
                <a:latin typeface="Algerian" pitchFamily="82" charset="0"/>
              </a:rPr>
              <a:t>General Food Additives are: </a:t>
            </a:r>
            <a:r>
              <a:rPr lang="en-US" dirty="0"/>
              <a:t/>
            </a:r>
            <a:br>
              <a:rPr lang="en-US" dirty="0"/>
            </a:br>
            <a:endParaRPr lang="en-US" dirty="0"/>
          </a:p>
        </p:txBody>
      </p:sp>
      <p:sp>
        <p:nvSpPr>
          <p:cNvPr id="3" name="Content Placeholder 2"/>
          <p:cNvSpPr>
            <a:spLocks noGrp="1"/>
          </p:cNvSpPr>
          <p:nvPr>
            <p:ph idx="1"/>
          </p:nvPr>
        </p:nvSpPr>
        <p:spPr>
          <a:xfrm>
            <a:off x="685800" y="1524000"/>
            <a:ext cx="7772400" cy="4572000"/>
          </a:xfrm>
        </p:spPr>
        <p:txBody>
          <a:bodyPr>
            <a:normAutofit/>
          </a:bodyPr>
          <a:lstStyle/>
          <a:p>
            <a:r>
              <a:rPr lang="en-US" dirty="0" smtClean="0"/>
              <a:t>Antioxidants </a:t>
            </a:r>
          </a:p>
          <a:p>
            <a:r>
              <a:rPr lang="en-US" dirty="0" smtClean="0"/>
              <a:t>Emulsifiers/stabilizers </a:t>
            </a:r>
          </a:p>
          <a:p>
            <a:r>
              <a:rPr lang="en-US" dirty="0" smtClean="0"/>
              <a:t>Acid </a:t>
            </a:r>
            <a:r>
              <a:rPr lang="en-US" dirty="0"/>
              <a:t>regulator </a:t>
            </a:r>
            <a:endParaRPr lang="en-US" dirty="0" smtClean="0"/>
          </a:p>
          <a:p>
            <a:r>
              <a:rPr lang="en-US" dirty="0" smtClean="0"/>
              <a:t>Anti </a:t>
            </a:r>
            <a:r>
              <a:rPr lang="en-US" dirty="0"/>
              <a:t>caking agents </a:t>
            </a:r>
            <a:endParaRPr lang="en-US" dirty="0" smtClean="0"/>
          </a:p>
          <a:p>
            <a:r>
              <a:rPr lang="en-US" dirty="0" smtClean="0"/>
              <a:t>Flavor </a:t>
            </a:r>
            <a:r>
              <a:rPr lang="en-US" dirty="0"/>
              <a:t>enhancers </a:t>
            </a:r>
            <a:endParaRPr lang="en-US" dirty="0" smtClean="0"/>
          </a:p>
          <a:p>
            <a:r>
              <a:rPr lang="en-US" dirty="0" smtClean="0"/>
              <a:t>Artificial </a:t>
            </a:r>
            <a:r>
              <a:rPr lang="en-US" dirty="0"/>
              <a:t>sweeteners</a:t>
            </a:r>
          </a:p>
          <a:p>
            <a:pPr marL="0" indent="0">
              <a:buNone/>
            </a:pPr>
            <a:r>
              <a:rPr lang="en-US" dirty="0"/>
              <a:t/>
            </a:r>
            <a:br>
              <a:rPr lang="en-US" dirty="0"/>
            </a:br>
            <a:endParaRPr lang="en-US" dirty="0"/>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2458957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2800" dirty="0">
                <a:latin typeface="Algerian" pitchFamily="82" charset="0"/>
              </a:rPr>
              <a:t>HEALTH HAZARDS OF FOOD ADDITIVES</a:t>
            </a:r>
          </a:p>
        </p:txBody>
      </p:sp>
      <p:sp>
        <p:nvSpPr>
          <p:cNvPr id="3" name="Content Placeholder 2"/>
          <p:cNvSpPr>
            <a:spLocks noGrp="1"/>
          </p:cNvSpPr>
          <p:nvPr>
            <p:ph idx="1"/>
          </p:nvPr>
        </p:nvSpPr>
        <p:spPr>
          <a:xfrm>
            <a:off x="685800" y="1295400"/>
            <a:ext cx="7772400" cy="5410200"/>
          </a:xfrm>
        </p:spPr>
        <p:txBody>
          <a:bodyPr/>
          <a:lstStyle/>
          <a:p>
            <a:r>
              <a:rPr lang="en-US" dirty="0" smtClean="0"/>
              <a:t>The </a:t>
            </a:r>
            <a:r>
              <a:rPr lang="en-US" dirty="0"/>
              <a:t>effects of food additives can be immediate or </a:t>
            </a:r>
            <a:r>
              <a:rPr lang="en-US" dirty="0" smtClean="0"/>
              <a:t>long-term</a:t>
            </a:r>
            <a:r>
              <a:rPr lang="en-US" dirty="0"/>
              <a:t>:</a:t>
            </a:r>
            <a:r>
              <a:rPr lang="en-US" dirty="0" smtClean="0"/>
              <a:t> </a:t>
            </a:r>
          </a:p>
          <a:p>
            <a:r>
              <a:rPr lang="en-US" dirty="0" smtClean="0"/>
              <a:t>Common </a:t>
            </a:r>
            <a:r>
              <a:rPr lang="en-US" dirty="0"/>
              <a:t>reactions are </a:t>
            </a:r>
            <a:r>
              <a:rPr lang="en-US" dirty="0" err="1"/>
              <a:t>urticaria</a:t>
            </a:r>
            <a:r>
              <a:rPr lang="en-US" dirty="0"/>
              <a:t>, runny nose, headache, asthma, </a:t>
            </a:r>
            <a:endParaRPr lang="en-US" dirty="0" smtClean="0"/>
          </a:p>
          <a:p>
            <a:r>
              <a:rPr lang="en-US" dirty="0" smtClean="0"/>
              <a:t>Cause </a:t>
            </a:r>
            <a:r>
              <a:rPr lang="en-US" dirty="0"/>
              <a:t>gastro-intestinal disturbances like diarrhea, infections </a:t>
            </a:r>
            <a:endParaRPr lang="en-US" dirty="0" smtClean="0"/>
          </a:p>
          <a:p>
            <a:r>
              <a:rPr lang="en-US" dirty="0" smtClean="0"/>
              <a:t>Bleeding</a:t>
            </a:r>
            <a:r>
              <a:rPr lang="en-US" dirty="0"/>
              <a:t>, hyperactivity, irritability, contact dermatitis and skin eruptions. </a:t>
            </a:r>
            <a:endParaRPr lang="en-US" dirty="0" smtClean="0"/>
          </a:p>
          <a:p>
            <a:r>
              <a:rPr lang="en-US" dirty="0" smtClean="0"/>
              <a:t> </a:t>
            </a:r>
            <a:r>
              <a:rPr lang="en-US" dirty="0"/>
              <a:t>Toxicity due to toxic sweeteners, additives, </a:t>
            </a:r>
            <a:r>
              <a:rPr lang="en-US" dirty="0" err="1"/>
              <a:t>colours</a:t>
            </a:r>
            <a:r>
              <a:rPr lang="en-US" dirty="0"/>
              <a:t> etc. </a:t>
            </a:r>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39018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6248400"/>
          </a:xfrm>
        </p:spPr>
        <p:txBody>
          <a:bodyPr/>
          <a:lstStyle/>
          <a:p>
            <a:pPr marL="0" indent="0">
              <a:buNone/>
            </a:pPr>
            <a:r>
              <a:rPr lang="en-US" u="sng" dirty="0" smtClean="0"/>
              <a:t>Long-term </a:t>
            </a:r>
            <a:r>
              <a:rPr lang="en-US" u="sng" dirty="0"/>
              <a:t>effects of food </a:t>
            </a:r>
            <a:r>
              <a:rPr lang="en-US" u="sng" dirty="0" smtClean="0"/>
              <a:t>additives: </a:t>
            </a:r>
          </a:p>
          <a:p>
            <a:r>
              <a:rPr lang="en-US" dirty="0" smtClean="0"/>
              <a:t>Damage </a:t>
            </a:r>
            <a:r>
              <a:rPr lang="en-US" dirty="0"/>
              <a:t>too organs, birth defects and cancer. </a:t>
            </a:r>
            <a:endParaRPr lang="en-US" dirty="0" smtClean="0"/>
          </a:p>
          <a:p>
            <a:r>
              <a:rPr lang="en-US" dirty="0" smtClean="0"/>
              <a:t>Breaking </a:t>
            </a:r>
            <a:r>
              <a:rPr lang="en-US" dirty="0"/>
              <a:t>of teeth and adverse effect on the lining of the digestive tract </a:t>
            </a:r>
            <a:endParaRPr lang="en-US" dirty="0" smtClean="0"/>
          </a:p>
          <a:p>
            <a:r>
              <a:rPr lang="en-US" dirty="0" smtClean="0"/>
              <a:t>Anemia</a:t>
            </a:r>
            <a:r>
              <a:rPr lang="en-US" dirty="0"/>
              <a:t>. </a:t>
            </a:r>
            <a:endParaRPr lang="en-US" dirty="0" smtClean="0"/>
          </a:p>
          <a:p>
            <a:r>
              <a:rPr lang="en-US" dirty="0" smtClean="0"/>
              <a:t>Cardiac </a:t>
            </a:r>
            <a:r>
              <a:rPr lang="en-US" dirty="0"/>
              <a:t>arrest and stomach or intestinal cancer. </a:t>
            </a:r>
            <a:endParaRPr lang="en-US" dirty="0" smtClean="0"/>
          </a:p>
          <a:p>
            <a:r>
              <a:rPr lang="en-US" dirty="0" smtClean="0"/>
              <a:t>Various </a:t>
            </a:r>
            <a:r>
              <a:rPr lang="en-US" dirty="0"/>
              <a:t>abnormalities of bone, eyes, skin and lungs. </a:t>
            </a:r>
            <a:endParaRPr lang="en-US" dirty="0" smtClean="0"/>
          </a:p>
          <a:p>
            <a:r>
              <a:rPr lang="en-US" dirty="0" err="1" smtClean="0"/>
              <a:t>Lathrysim</a:t>
            </a:r>
            <a:r>
              <a:rPr lang="en-US" dirty="0" smtClean="0"/>
              <a:t> </a:t>
            </a:r>
            <a:r>
              <a:rPr lang="en-US" dirty="0"/>
              <a:t>due to consumption of </a:t>
            </a:r>
            <a:r>
              <a:rPr lang="en-US" dirty="0" err="1" smtClean="0"/>
              <a:t>Kesaridal</a:t>
            </a:r>
            <a:endParaRPr lang="en-US" dirty="0"/>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4288528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animated-thank-you-png-for-powerpoint-copyright-2018-animations-media-960.gif"/>
          <p:cNvPicPr>
            <a:picLocks noGrp="1" noChangeAspect="1" noChangeArrowheads="1" noCro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Ishita\Desktop\suv_logo.png"/>
          <p:cNvPicPr/>
          <p:nvPr/>
        </p:nvPicPr>
        <p:blipFill>
          <a:blip r:embed="rId3" cstate="print"/>
          <a:srcRect/>
          <a:stretch>
            <a:fillRect/>
          </a:stretch>
        </p:blipFill>
        <p:spPr bwMode="auto">
          <a:xfrm>
            <a:off x="0" y="1"/>
            <a:ext cx="1295400" cy="914399"/>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423498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lgerian" pitchFamily="82" charset="0"/>
              </a:rPr>
              <a:t>INTRODUCTION</a:t>
            </a:r>
            <a:endParaRPr lang="en-US" sz="3600" dirty="0">
              <a:latin typeface="Algerian" pitchFamily="82" charset="0"/>
            </a:endParaRPr>
          </a:p>
        </p:txBody>
      </p:sp>
      <p:sp>
        <p:nvSpPr>
          <p:cNvPr id="3" name="Content Placeholder 2"/>
          <p:cNvSpPr>
            <a:spLocks noGrp="1"/>
          </p:cNvSpPr>
          <p:nvPr>
            <p:ph idx="1"/>
          </p:nvPr>
        </p:nvSpPr>
        <p:spPr>
          <a:xfrm>
            <a:off x="685800" y="1676400"/>
            <a:ext cx="7772400" cy="4419600"/>
          </a:xfrm>
        </p:spPr>
        <p:txBody>
          <a:bodyPr>
            <a:normAutofit lnSpcReduction="10000"/>
          </a:bodyPr>
          <a:lstStyle/>
          <a:p>
            <a:pPr algn="just"/>
            <a:r>
              <a:rPr lang="en-US" dirty="0" smtClean="0">
                <a:latin typeface="Times New Roman" pitchFamily="18" charset="0"/>
                <a:cs typeface="Times New Roman" pitchFamily="18" charset="0"/>
              </a:rPr>
              <a:t>Food adulteration has become a very common practice in our country and we are consuming these foods almost everyday, which have numerous harmful effects to our health. Every day we watch in the TV news how the unhygienic and spurious foods are entering into our houses. Adulteration of foods has many effects on individuals as well as on the community health. </a:t>
            </a:r>
          </a:p>
          <a:p>
            <a:pPr algn="just"/>
            <a:endParaRPr lang="en-US" dirty="0"/>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177075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3200" dirty="0" smtClean="0">
                <a:latin typeface="Algerian" pitchFamily="82" charset="0"/>
              </a:rPr>
              <a:t>DEFINITION</a:t>
            </a:r>
            <a:endParaRPr lang="en-US" sz="3200" dirty="0">
              <a:latin typeface="Algerian" pitchFamily="82" charset="0"/>
            </a:endParaRPr>
          </a:p>
        </p:txBody>
      </p:sp>
      <p:sp>
        <p:nvSpPr>
          <p:cNvPr id="3" name="Content Placeholder 2"/>
          <p:cNvSpPr>
            <a:spLocks noGrp="1"/>
          </p:cNvSpPr>
          <p:nvPr>
            <p:ph idx="1"/>
          </p:nvPr>
        </p:nvSpPr>
        <p:spPr>
          <a:xfrm>
            <a:off x="685800" y="1295400"/>
            <a:ext cx="7772400" cy="4800600"/>
          </a:xfrm>
        </p:spPr>
        <p:txBody>
          <a:bodyPr>
            <a:normAutofit fontScale="92500"/>
          </a:bodyPr>
          <a:lstStyle/>
          <a:p>
            <a:pPr algn="just"/>
            <a:r>
              <a:rPr lang="en-US" dirty="0" smtClean="0"/>
              <a:t>Food </a:t>
            </a:r>
            <a:r>
              <a:rPr lang="en-US" dirty="0"/>
              <a:t>adulteration means anything adding or subtracting with food making it injurious to health. This adulteration may be done intentionally or unintentionally. Intentional adulteration is a criminal act and punishable offense. Or the process of lowering the nutritive value of food either by removing a vital component or by adding substances of inferior quality.</a:t>
            </a:r>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3614365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z="3200" dirty="0" smtClean="0">
                <a:latin typeface="Algerian" pitchFamily="82" charset="0"/>
              </a:rPr>
              <a:t>Types of adulteration</a:t>
            </a:r>
            <a:endParaRPr lang="en-US" sz="3200" dirty="0">
              <a:latin typeface="Algerian" pitchFamily="82" charset="0"/>
            </a:endParaRPr>
          </a:p>
        </p:txBody>
      </p:sp>
      <p:sp>
        <p:nvSpPr>
          <p:cNvPr id="3" name="Content Placeholder 2"/>
          <p:cNvSpPr>
            <a:spLocks noGrp="1"/>
          </p:cNvSpPr>
          <p:nvPr>
            <p:ph idx="1"/>
          </p:nvPr>
        </p:nvSpPr>
        <p:spPr/>
        <p:txBody>
          <a:bodyPr/>
          <a:lstStyle/>
          <a:p>
            <a:r>
              <a:rPr lang="en-US" dirty="0" smtClean="0"/>
              <a:t>There </a:t>
            </a:r>
            <a:r>
              <a:rPr lang="en-US" dirty="0"/>
              <a:t>are three types of adulteration namely: </a:t>
            </a:r>
            <a:endParaRPr lang="en-US" dirty="0" smtClean="0"/>
          </a:p>
          <a:p>
            <a:pPr marL="0" indent="0">
              <a:buNone/>
            </a:pPr>
            <a:r>
              <a:rPr lang="en-US" dirty="0" smtClean="0"/>
              <a:t>1</a:t>
            </a:r>
            <a:r>
              <a:rPr lang="en-US" dirty="0"/>
              <a:t>. Intentional adulterants</a:t>
            </a:r>
            <a:r>
              <a:rPr lang="en-US" dirty="0" smtClean="0"/>
              <a:t>:</a:t>
            </a:r>
          </a:p>
          <a:p>
            <a:pPr marL="0" indent="0">
              <a:buNone/>
            </a:pPr>
            <a:r>
              <a:rPr lang="en-US" dirty="0" smtClean="0"/>
              <a:t>2</a:t>
            </a:r>
            <a:r>
              <a:rPr lang="en-US" dirty="0"/>
              <a:t>. Metallic contamination: </a:t>
            </a:r>
            <a:endParaRPr lang="en-US" dirty="0" smtClean="0"/>
          </a:p>
          <a:p>
            <a:pPr marL="0" indent="0">
              <a:buNone/>
            </a:pPr>
            <a:r>
              <a:rPr lang="en-US" dirty="0" smtClean="0"/>
              <a:t>3</a:t>
            </a:r>
            <a:r>
              <a:rPr lang="en-US" dirty="0"/>
              <a:t>. Incidental adulterants:</a:t>
            </a:r>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191220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lgerian" pitchFamily="82" charset="0"/>
              </a:rPr>
              <a:t>Intentional adulterants</a:t>
            </a:r>
          </a:p>
        </p:txBody>
      </p:sp>
      <p:sp>
        <p:nvSpPr>
          <p:cNvPr id="3" name="Content Placeholder 2"/>
          <p:cNvSpPr>
            <a:spLocks noGrp="1"/>
          </p:cNvSpPr>
          <p:nvPr>
            <p:ph idx="1"/>
          </p:nvPr>
        </p:nvSpPr>
        <p:spPr/>
        <p:txBody>
          <a:bodyPr/>
          <a:lstStyle/>
          <a:p>
            <a:pPr algn="just"/>
            <a:r>
              <a:rPr lang="en-US" dirty="0" smtClean="0"/>
              <a:t>Intentional </a:t>
            </a:r>
            <a:r>
              <a:rPr lang="en-US" dirty="0"/>
              <a:t>adulterants are sand, marble chips, stone, mud, chalk powder, water, mineral oil and coal tar dyes. This adulteration cause harmful effects on the body.</a:t>
            </a:r>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3722051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lgerian" pitchFamily="82" charset="0"/>
              </a:rPr>
              <a:t>Metallic contamination</a:t>
            </a:r>
          </a:p>
        </p:txBody>
      </p:sp>
      <p:sp>
        <p:nvSpPr>
          <p:cNvPr id="3" name="Content Placeholder 2"/>
          <p:cNvSpPr>
            <a:spLocks noGrp="1"/>
          </p:cNvSpPr>
          <p:nvPr>
            <p:ph idx="1"/>
          </p:nvPr>
        </p:nvSpPr>
        <p:spPr/>
        <p:txBody>
          <a:bodyPr/>
          <a:lstStyle/>
          <a:p>
            <a:pPr algn="just"/>
            <a:r>
              <a:rPr lang="en-US" dirty="0" smtClean="0"/>
              <a:t>Metallic </a:t>
            </a:r>
            <a:r>
              <a:rPr lang="en-US" dirty="0"/>
              <a:t>contaminations include arsenic from pesticides, lead from water, and mercury from effluents of chemical industries, tin from cans.</a:t>
            </a:r>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1552931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z="3200" dirty="0">
                <a:latin typeface="Algerian" pitchFamily="82" charset="0"/>
              </a:rPr>
              <a:t>Incidental adulterants</a:t>
            </a:r>
          </a:p>
        </p:txBody>
      </p:sp>
      <p:sp>
        <p:nvSpPr>
          <p:cNvPr id="3" name="Content Placeholder 2"/>
          <p:cNvSpPr>
            <a:spLocks noGrp="1"/>
          </p:cNvSpPr>
          <p:nvPr>
            <p:ph idx="1"/>
          </p:nvPr>
        </p:nvSpPr>
        <p:spPr>
          <a:xfrm>
            <a:off x="685800" y="990600"/>
            <a:ext cx="7772400" cy="6096000"/>
          </a:xfrm>
        </p:spPr>
        <p:txBody>
          <a:bodyPr/>
          <a:lstStyle/>
          <a:p>
            <a:pPr algn="just"/>
            <a:r>
              <a:rPr lang="en-US" dirty="0" smtClean="0"/>
              <a:t>Incidental </a:t>
            </a:r>
            <a:r>
              <a:rPr lang="en-US" dirty="0"/>
              <a:t>adulterants are </a:t>
            </a:r>
            <a:r>
              <a:rPr lang="en-US"/>
              <a:t>pesticide </a:t>
            </a:r>
            <a:r>
              <a:rPr lang="en-US" smtClean="0"/>
              <a:t>, </a:t>
            </a:r>
            <a:r>
              <a:rPr lang="en-US" dirty="0"/>
              <a:t>larvae in foods. Metallic contamination with arsenic lead, mercury can also occur incidentally. Pests such as rodents and insects intrude into the food at high degree and produce filth in the form of excreta, bodily </a:t>
            </a:r>
            <a:r>
              <a:rPr lang="en-US" dirty="0" smtClean="0"/>
              <a:t>secretions and </a:t>
            </a:r>
            <a:r>
              <a:rPr lang="en-US" dirty="0"/>
              <a:t>spoilage through </a:t>
            </a:r>
            <a:r>
              <a:rPr lang="en-US" dirty="0" smtClean="0"/>
              <a:t>microorganisms. The </a:t>
            </a:r>
            <a:r>
              <a:rPr lang="en-US" dirty="0"/>
              <a:t>most common incidental adulterants are pesticides, D.D.T </a:t>
            </a:r>
            <a:r>
              <a:rPr lang="en-US" dirty="0" smtClean="0"/>
              <a:t> </a:t>
            </a:r>
            <a:r>
              <a:rPr lang="en-US" dirty="0"/>
              <a:t>residues present on the plant product. </a:t>
            </a:r>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4274227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200" dirty="0" smtClean="0">
                <a:latin typeface="Algerian" pitchFamily="82" charset="0"/>
              </a:rPr>
              <a:t>FOOD ADULTERATION CATEGORIES</a:t>
            </a:r>
            <a:endParaRPr lang="en-US" sz="3200" dirty="0">
              <a:latin typeface="Algerian" pitchFamily="82" charset="0"/>
            </a:endParaRPr>
          </a:p>
        </p:txBody>
      </p:sp>
      <p:sp>
        <p:nvSpPr>
          <p:cNvPr id="3" name="Content Placeholder 2"/>
          <p:cNvSpPr>
            <a:spLocks noGrp="1"/>
          </p:cNvSpPr>
          <p:nvPr>
            <p:ph idx="1"/>
          </p:nvPr>
        </p:nvSpPr>
        <p:spPr>
          <a:xfrm>
            <a:off x="685800" y="1524000"/>
            <a:ext cx="7772400" cy="4572000"/>
          </a:xfrm>
        </p:spPr>
        <p:txBody>
          <a:bodyPr>
            <a:normAutofit/>
          </a:bodyPr>
          <a:lstStyle/>
          <a:p>
            <a:pPr algn="just"/>
            <a:r>
              <a:rPr lang="en-US" u="sng" dirty="0" smtClean="0"/>
              <a:t>Replacement</a:t>
            </a:r>
            <a:r>
              <a:rPr lang="en-US" dirty="0" smtClean="0"/>
              <a:t>: Complete </a:t>
            </a:r>
            <a:r>
              <a:rPr lang="en-US" dirty="0"/>
              <a:t>or partial replacement of a food ingredient or valuable authentic constituent with less expensive substitute with the intention of circumventing on “origin” and false declaration of the “process”. </a:t>
            </a:r>
            <a:endParaRPr lang="en-US" dirty="0" smtClean="0"/>
          </a:p>
          <a:p>
            <a:pPr algn="just"/>
            <a:r>
              <a:rPr lang="en-US" u="sng" dirty="0" smtClean="0"/>
              <a:t>Addition</a:t>
            </a:r>
            <a:r>
              <a:rPr lang="en-US" dirty="0"/>
              <a:t>: Addition of small amounts of non-authenticated substances to mask inferior quality ingredient. </a:t>
            </a:r>
          </a:p>
        </p:txBody>
      </p:sp>
      <p:pic>
        <p:nvPicPr>
          <p:cNvPr id="4" name="Picture 3" descr="C:\Users\Ishita\Desktop\suv_logo.png"/>
          <p:cNvPicPr/>
          <p:nvPr/>
        </p:nvPicPr>
        <p:blipFill>
          <a:blip r:embed="rId2" cstate="print"/>
          <a:srcRect/>
          <a:stretch>
            <a:fillRect/>
          </a:stretch>
        </p:blipFill>
        <p:spPr bwMode="auto">
          <a:xfrm>
            <a:off x="0" y="1"/>
            <a:ext cx="1295400" cy="914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Mr.Aadil Kadiwala Assit.Prof, SNC</a:t>
            </a:r>
            <a:endParaRPr lang="en-US"/>
          </a:p>
        </p:txBody>
      </p:sp>
    </p:spTree>
    <p:extLst>
      <p:ext uri="{BB962C8B-B14F-4D97-AF65-F5344CB8AC3E}">
        <p14:creationId xmlns="" xmlns:p14="http://schemas.microsoft.com/office/powerpoint/2010/main" val="6586280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344</TotalTime>
  <Words>1091</Words>
  <Application>Microsoft Office PowerPoint</Application>
  <PresentationFormat>On-screen Show (4:3)</PresentationFormat>
  <Paragraphs>115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Foundry</vt:lpstr>
      <vt:lpstr>SUMANDEEP NURSING COLLEGE Sub: CHN TOPIC:FOOD ADULTERATION</vt:lpstr>
      <vt:lpstr>Slide 2</vt:lpstr>
      <vt:lpstr>INTRODUCTION</vt:lpstr>
      <vt:lpstr>DEFINITION</vt:lpstr>
      <vt:lpstr>Types of adulteration</vt:lpstr>
      <vt:lpstr>Intentional adulterants</vt:lpstr>
      <vt:lpstr>Metallic contamination</vt:lpstr>
      <vt:lpstr>Incidental adulterants</vt:lpstr>
      <vt:lpstr>FOOD ADULTERATION CATEGORIES</vt:lpstr>
      <vt:lpstr>Slide 10</vt:lpstr>
      <vt:lpstr>Tur dal, Turmeric powder, mixed spices, saffron</vt:lpstr>
      <vt:lpstr>Sugar and Salt</vt:lpstr>
      <vt:lpstr>Tea powder</vt:lpstr>
      <vt:lpstr>Chilli powder</vt:lpstr>
      <vt:lpstr>Sweets</vt:lpstr>
      <vt:lpstr>HONEY</vt:lpstr>
      <vt:lpstr>Reasons for food adulteration are  </vt:lpstr>
      <vt:lpstr>Slide 18</vt:lpstr>
      <vt:lpstr>Food Adulteration - Control Approach</vt:lpstr>
      <vt:lpstr>Slide 20</vt:lpstr>
      <vt:lpstr>FOOD ADDITIVES</vt:lpstr>
      <vt:lpstr>Food Additives</vt:lpstr>
      <vt:lpstr>General Food Additives are:  </vt:lpstr>
      <vt:lpstr>HEALTH HAZARDS OF FOOD ADDITIVES</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adil</cp:lastModifiedBy>
  <cp:revision>28</cp:revision>
  <dcterms:created xsi:type="dcterms:W3CDTF">2019-04-29T10:22:55Z</dcterms:created>
  <dcterms:modified xsi:type="dcterms:W3CDTF">2020-05-06T05:33:48Z</dcterms:modified>
</cp:coreProperties>
</file>