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76" r:id="rId3"/>
    <p:sldId id="256" r:id="rId4"/>
    <p:sldId id="257" r:id="rId5"/>
    <p:sldId id="258" r:id="rId6"/>
    <p:sldId id="260" r:id="rId7"/>
    <p:sldId id="259" r:id="rId8"/>
    <p:sldId id="272" r:id="rId9"/>
    <p:sldId id="273" r:id="rId10"/>
    <p:sldId id="275" r:id="rId11"/>
    <p:sldId id="274"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265238"/>
          </a:xfrm>
          <a:ln>
            <a:noFill/>
          </a:ln>
        </p:spPr>
        <p:style>
          <a:lnRef idx="3">
            <a:schemeClr val="lt1"/>
          </a:lnRef>
          <a:fillRef idx="1">
            <a:schemeClr val="accent6"/>
          </a:fillRef>
          <a:effectRef idx="1">
            <a:schemeClr val="accent6"/>
          </a:effectRef>
          <a:fontRef idx="minor">
            <a:schemeClr val="lt1"/>
          </a:fontRef>
        </p:style>
        <p:txBody>
          <a:bodyPr>
            <a:normAutofit fontScale="90000"/>
          </a:bodyPr>
          <a:lstStyle/>
          <a:p>
            <a:r>
              <a:rPr lang="en-IN" b="1" dirty="0">
                <a:solidFill>
                  <a:srgbClr val="002060"/>
                </a:solidFill>
                <a:latin typeface="Arial" panose="020B0604020202020204" pitchFamily="34" charset="0"/>
                <a:cs typeface="Arial" panose="020B0604020202020204" pitchFamily="34" charset="0"/>
              </a:rPr>
              <a:t>PARENT – CHILD RELATIONSHIP</a:t>
            </a:r>
          </a:p>
        </p:txBody>
      </p:sp>
      <p:sp>
        <p:nvSpPr>
          <p:cNvPr id="3" name="Content Placeholder 2"/>
          <p:cNvSpPr>
            <a:spLocks noGrp="1"/>
          </p:cNvSpPr>
          <p:nvPr>
            <p:ph idx="1"/>
          </p:nvPr>
        </p:nvSpPr>
        <p:spPr>
          <a:xfrm>
            <a:off x="152400" y="3505200"/>
            <a:ext cx="8839200" cy="3200400"/>
          </a:xfrm>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r>
              <a:rPr lang="en-IN" sz="2400" dirty="0">
                <a:latin typeface="Arial" panose="020B0604020202020204" pitchFamily="34" charset="0"/>
                <a:cs typeface="Arial" panose="020B0604020202020204" pitchFamily="34" charset="0"/>
              </a:rPr>
              <a:t>Presented By: </a:t>
            </a:r>
          </a:p>
          <a:p>
            <a:pPr marL="0" indent="0">
              <a:buNone/>
            </a:pPr>
            <a:r>
              <a:rPr lang="en-IN" sz="2400" b="1" dirty="0">
                <a:solidFill>
                  <a:srgbClr val="FF0000"/>
                </a:solidFill>
                <a:latin typeface="Arial" panose="020B0604020202020204" pitchFamily="34" charset="0"/>
                <a:cs typeface="Arial" panose="020B0604020202020204" pitchFamily="34" charset="0"/>
              </a:rPr>
              <a:t>Mr. Nirmal Raj EV</a:t>
            </a:r>
          </a:p>
          <a:p>
            <a:pPr marL="0" indent="0">
              <a:buNone/>
            </a:pPr>
            <a:r>
              <a:rPr lang="en-IN" sz="2400">
                <a:latin typeface="Arial" panose="020B0604020202020204" pitchFamily="34" charset="0"/>
                <a:cs typeface="Arial" panose="020B0604020202020204" pitchFamily="34" charset="0"/>
              </a:rPr>
              <a:t>Assistant </a:t>
            </a:r>
            <a:r>
              <a:rPr lang="en-IN" sz="2400" dirty="0">
                <a:latin typeface="Arial" panose="020B0604020202020204" pitchFamily="34" charset="0"/>
                <a:cs typeface="Arial" panose="020B0604020202020204" pitchFamily="34" charset="0"/>
              </a:rPr>
              <a:t>Professor</a:t>
            </a:r>
          </a:p>
          <a:p>
            <a:pPr marL="0" indent="0">
              <a:buNone/>
            </a:pPr>
            <a:r>
              <a:rPr lang="en-IN" sz="2400" dirty="0" err="1">
                <a:latin typeface="Arial" panose="020B0604020202020204" pitchFamily="34" charset="0"/>
                <a:cs typeface="Arial" panose="020B0604020202020204" pitchFamily="34" charset="0"/>
              </a:rPr>
              <a:t>Dept</a:t>
            </a:r>
            <a:r>
              <a:rPr lang="en-IN" sz="2400" dirty="0">
                <a:latin typeface="Arial" panose="020B0604020202020204" pitchFamily="34" charset="0"/>
                <a:cs typeface="Arial" panose="020B0604020202020204" pitchFamily="34" charset="0"/>
              </a:rPr>
              <a:t> of Pediatric Nursing</a:t>
            </a:r>
          </a:p>
          <a:p>
            <a:pPr marL="0" indent="0">
              <a:buNone/>
            </a:pPr>
            <a:r>
              <a:rPr lang="en-IN" sz="2400" dirty="0">
                <a:latin typeface="Arial" panose="020B0604020202020204" pitchFamily="34" charset="0"/>
                <a:cs typeface="Arial" panose="020B0604020202020204" pitchFamily="34" charset="0"/>
              </a:rPr>
              <a:t>Sumandeep Nursing College</a:t>
            </a:r>
          </a:p>
          <a:p>
            <a:pPr marL="0" indent="0">
              <a:buNone/>
            </a:pPr>
            <a:r>
              <a:rPr lang="en-IN" sz="2400" dirty="0">
                <a:latin typeface="Arial" panose="020B0604020202020204" pitchFamily="34" charset="0"/>
                <a:cs typeface="Arial" panose="020B0604020202020204" pitchFamily="34" charset="0"/>
              </a:rPr>
              <a:t>Sumandeep Vidyapeeth deemed to be University</a:t>
            </a:r>
          </a:p>
          <a:p>
            <a:pPr marL="0" indent="0">
              <a:buNone/>
            </a:pPr>
            <a:r>
              <a:rPr lang="en-IN" sz="2400" dirty="0">
                <a:latin typeface="Arial" panose="020B0604020202020204" pitchFamily="34" charset="0"/>
                <a:cs typeface="Arial" panose="020B0604020202020204" pitchFamily="34" charset="0"/>
              </a:rPr>
              <a:t>Piparia, Waghodia, </a:t>
            </a:r>
            <a:r>
              <a:rPr lang="en-IN" sz="2400" dirty="0" err="1">
                <a:latin typeface="Arial" panose="020B0604020202020204" pitchFamily="34" charset="0"/>
                <a:cs typeface="Arial" panose="020B0604020202020204" pitchFamily="34" charset="0"/>
              </a:rPr>
              <a:t>vadodara</a:t>
            </a:r>
            <a:r>
              <a:rPr lang="en-IN"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05616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553200"/>
          </a:xfrm>
        </p:spPr>
        <p:txBody>
          <a:bodyPr>
            <a:normAutofit fontScale="77500" lnSpcReduction="20000"/>
          </a:bodyPr>
          <a:lstStyle/>
          <a:p>
            <a:pPr algn="just"/>
            <a:r>
              <a:rPr lang="en-IN" dirty="0"/>
              <a:t>Permissive (indulgent) parents have little or no control over the </a:t>
            </a:r>
            <a:r>
              <a:rPr lang="en-IN" dirty="0" err="1"/>
              <a:t>behavior</a:t>
            </a:r>
            <a:r>
              <a:rPr lang="en-IN" dirty="0"/>
              <a:t> of their children. If any rules exist in the home, they are followed inconsistently. Underlying reasons for rules are given, but the children decide whether they will follow the rule and to what extent. They learn that they can get away with any </a:t>
            </a:r>
            <a:r>
              <a:rPr lang="en-IN" dirty="0" err="1"/>
              <a:t>behavior</a:t>
            </a:r>
            <a:r>
              <a:rPr lang="en-IN" dirty="0"/>
              <a:t>. Indulgent parents are responsive but not especially demanding. They have few expectations of their children and impose little or inconsistent discipline. There are empty threats of punishment without setting limits. Role reversal occurs; the children act more like the parents, and the parents behave like the children. </a:t>
            </a:r>
          </a:p>
          <a:p>
            <a:pPr algn="just"/>
            <a:r>
              <a:rPr lang="en-IN" dirty="0"/>
              <a:t>Children of permissive parents may be disrespectful, disobedient, aggressive, irresponsible, and defiant. They are insecure because they lack guidelines to direct their </a:t>
            </a:r>
            <a:r>
              <a:rPr lang="en-IN" dirty="0" err="1"/>
              <a:t>behavior</a:t>
            </a:r>
            <a:r>
              <a:rPr lang="en-IN" dirty="0"/>
              <a:t>. However, these children are frequently creative and spontaneous. Although low in both social responsibility and independence, they are usually more cheerful than the conflicted and irritable children of authoritarian parents. </a:t>
            </a:r>
          </a:p>
          <a:p>
            <a:pPr algn="just"/>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534400" cy="6324600"/>
          </a:xfrm>
        </p:spPr>
        <p:txBody>
          <a:bodyPr/>
          <a:lstStyle/>
          <a:p>
            <a:pPr algn="just">
              <a:lnSpc>
                <a:spcPct val="150000"/>
              </a:lnSpc>
            </a:pPr>
            <a:r>
              <a:rPr lang="en-IN" dirty="0"/>
              <a:t>disengaged (detached) parents are neither responsive nor demanding. They may be careless or unaware of the child's needs for affection and discipline. Children whose parents are detached have higher numbers of psychological difficulties and </a:t>
            </a:r>
            <a:r>
              <a:rPr lang="en-IN" dirty="0" err="1"/>
              <a:t>behavior</a:t>
            </a:r>
            <a:r>
              <a:rPr lang="en-IN" dirty="0"/>
              <a:t> problems than other youngsters.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762000"/>
          </a:xfrm>
        </p:spPr>
        <p:txBody>
          <a:bodyPr>
            <a:normAutofit/>
          </a:bodyPr>
          <a:lstStyle/>
          <a:p>
            <a:r>
              <a:rPr lang="en-IN" b="1" dirty="0">
                <a:solidFill>
                  <a:srgbClr val="C00000"/>
                </a:solidFill>
                <a:latin typeface="Agency FB" pitchFamily="34" charset="0"/>
              </a:rPr>
              <a:t>Parent child relationship at various ages</a:t>
            </a:r>
          </a:p>
        </p:txBody>
      </p:sp>
      <p:sp>
        <p:nvSpPr>
          <p:cNvPr id="3" name="Content Placeholder 2"/>
          <p:cNvSpPr>
            <a:spLocks noGrp="1"/>
          </p:cNvSpPr>
          <p:nvPr>
            <p:ph idx="1"/>
          </p:nvPr>
        </p:nvSpPr>
        <p:spPr>
          <a:xfrm>
            <a:off x="152400" y="1066800"/>
            <a:ext cx="8839200" cy="5638800"/>
          </a:xfrm>
        </p:spPr>
        <p:txBody>
          <a:bodyPr>
            <a:normAutofit/>
          </a:bodyPr>
          <a:lstStyle/>
          <a:p>
            <a:pPr algn="just">
              <a:buNone/>
            </a:pPr>
            <a:r>
              <a:rPr lang="en-IN" sz="2800" b="1" dirty="0">
                <a:latin typeface="Gill Sans MT" pitchFamily="34" charset="0"/>
              </a:rPr>
              <a:t>Infancy — building warmth and security</a:t>
            </a:r>
          </a:p>
          <a:p>
            <a:pPr algn="just"/>
            <a:r>
              <a:rPr lang="en-IN" sz="2800" dirty="0">
                <a:latin typeface="Gill Sans MT" pitchFamily="34" charset="0"/>
              </a:rPr>
              <a:t>In the first six months, infants mostly cry, eat, sleep, pee, and poop. </a:t>
            </a:r>
          </a:p>
          <a:p>
            <a:pPr algn="just"/>
            <a:r>
              <a:rPr lang="en-IN" sz="2800" dirty="0">
                <a:latin typeface="Gill Sans MT" pitchFamily="34" charset="0"/>
              </a:rPr>
              <a:t>And in response, the parents hold, feed, burp, change and wash the baby. These interactions lead to expectations.</a:t>
            </a:r>
          </a:p>
          <a:p>
            <a:pPr algn="just"/>
            <a:r>
              <a:rPr lang="en-IN" sz="2800" dirty="0">
                <a:latin typeface="Gill Sans MT" pitchFamily="34" charset="0"/>
              </a:rPr>
              <a:t>When the baby is hungry, he gets cranky. When the parent feeds him, the baby’s needs are met and he is happy. </a:t>
            </a:r>
          </a:p>
          <a:p>
            <a:pPr algn="just"/>
            <a:r>
              <a:rPr lang="en-IN" sz="2800" dirty="0">
                <a:latin typeface="Gill Sans MT" pitchFamily="34" charset="0"/>
              </a:rPr>
              <a:t>The parent also feels happy for being able to satisfy the baby’s needs.</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lstStyle/>
          <a:p>
            <a:pPr algn="just">
              <a:buNone/>
            </a:pPr>
            <a:r>
              <a:rPr lang="en-IN" b="1" dirty="0">
                <a:latin typeface="Gill Sans MT" pitchFamily="34" charset="0"/>
              </a:rPr>
              <a:t>Toddlerhood — stepping into the society</a:t>
            </a:r>
          </a:p>
          <a:p>
            <a:pPr algn="just">
              <a:lnSpc>
                <a:spcPct val="150000"/>
              </a:lnSpc>
            </a:pPr>
            <a:r>
              <a:rPr lang="en-IN" dirty="0">
                <a:latin typeface="Gill Sans MT" pitchFamily="34" charset="0"/>
              </a:rPr>
              <a:t>When the child becomes a toddler, the focus is on shaping the child’s behavior by teaching, guiding, and nurturing him. </a:t>
            </a:r>
          </a:p>
          <a:p>
            <a:pPr algn="just">
              <a:lnSpc>
                <a:spcPct val="150000"/>
              </a:lnSpc>
            </a:pPr>
            <a:r>
              <a:rPr lang="en-IN" dirty="0">
                <a:latin typeface="Gill Sans MT" pitchFamily="34" charset="0"/>
              </a:rPr>
              <a:t>Parents facilitate the socialization process subtly during the first two years and prepare the child to fit into a social group or the society at large.</a:t>
            </a:r>
          </a:p>
          <a:p>
            <a:pPr algn="just"/>
            <a:endParaRPr lang="en-IN" dirty="0">
              <a:latin typeface="Gill Sans MT"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pPr algn="just">
              <a:buNone/>
            </a:pPr>
            <a:r>
              <a:rPr lang="en-IN" b="1" dirty="0">
                <a:latin typeface="Gill Sans MT" pitchFamily="34" charset="0"/>
              </a:rPr>
              <a:t>Preschool — developing a parenting style</a:t>
            </a:r>
          </a:p>
          <a:p>
            <a:pPr algn="just"/>
            <a:r>
              <a:rPr lang="en-IN" dirty="0">
                <a:latin typeface="Gill Sans MT" pitchFamily="34" charset="0"/>
              </a:rPr>
              <a:t>Different parenting styles emerge, with one style becoming prominent as the child attains the preschool age. </a:t>
            </a:r>
          </a:p>
          <a:p>
            <a:pPr algn="just"/>
            <a:r>
              <a:rPr lang="en-IN" dirty="0">
                <a:latin typeface="Gill Sans MT" pitchFamily="34" charset="0"/>
              </a:rPr>
              <a:t>However, you cannot use one particular style consistently across all situations; you need to use a combination of strategies to raise children. </a:t>
            </a:r>
          </a:p>
          <a:p>
            <a:pPr algn="just"/>
            <a:r>
              <a:rPr lang="en-IN" dirty="0">
                <a:latin typeface="Gill Sans MT" pitchFamily="34" charset="0"/>
              </a:rPr>
              <a:t>And the parent-child relationship can be best described by the current parenting style adopted by the parents.</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lgn="just">
              <a:buNone/>
            </a:pPr>
            <a:r>
              <a:rPr lang="en-IN" sz="2800" b="1" dirty="0">
                <a:latin typeface="Gill Sans MT" pitchFamily="34" charset="0"/>
              </a:rPr>
              <a:t>School age — knowing about a world beyond home</a:t>
            </a:r>
          </a:p>
          <a:p>
            <a:pPr algn="just"/>
            <a:r>
              <a:rPr lang="en-IN" sz="2800" dirty="0">
                <a:latin typeface="Gill Sans MT" pitchFamily="34" charset="0"/>
              </a:rPr>
              <a:t>When the child starts elementary school, there is a shift in his focus from parents to peers, but this does not change the dynamics of the PCR. </a:t>
            </a:r>
          </a:p>
          <a:p>
            <a:pPr algn="just"/>
            <a:r>
              <a:rPr lang="en-IN" sz="2800" dirty="0">
                <a:latin typeface="Gill Sans MT" pitchFamily="34" charset="0"/>
              </a:rPr>
              <a:t>With the child’s increasing cognitive and social skills, he goes beyond the home setting.</a:t>
            </a:r>
          </a:p>
          <a:p>
            <a:pPr algn="just"/>
            <a:r>
              <a:rPr lang="en-IN" sz="2800" dirty="0">
                <a:latin typeface="Gill Sans MT" pitchFamily="34" charset="0"/>
              </a:rPr>
              <a:t>This is the time when the communication becomes two-way. </a:t>
            </a:r>
          </a:p>
          <a:p>
            <a:pPr algn="just"/>
            <a:r>
              <a:rPr lang="en-IN" sz="2800" dirty="0">
                <a:latin typeface="Gill Sans MT" pitchFamily="34" charset="0"/>
              </a:rPr>
              <a:t>The child is in a position to tell the parent what he wants, and express his likes and dislikes. </a:t>
            </a:r>
          </a:p>
          <a:p>
            <a:pPr algn="just"/>
            <a:r>
              <a:rPr lang="en-IN" sz="2800" dirty="0">
                <a:latin typeface="Gill Sans MT" pitchFamily="34" charset="0"/>
              </a:rPr>
              <a:t>Your parenting style will decide if the communication will be two-way or a one-way.</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IN" sz="2800" b="1" dirty="0">
                <a:latin typeface="Gill Sans MT" pitchFamily="34" charset="0"/>
              </a:rPr>
              <a:t>Adolescence — giving personal space to the kid</a:t>
            </a:r>
          </a:p>
          <a:p>
            <a:pPr algn="just"/>
            <a:r>
              <a:rPr lang="en-IN" sz="2800" dirty="0">
                <a:latin typeface="Gill Sans MT" pitchFamily="34" charset="0"/>
              </a:rPr>
              <a:t>Teenage is a turbulent and vulnerable phase, which brings about physical and psychological changes in the child. </a:t>
            </a:r>
          </a:p>
          <a:p>
            <a:pPr algn="just"/>
            <a:r>
              <a:rPr lang="en-IN" sz="2800" dirty="0">
                <a:latin typeface="Gill Sans MT" pitchFamily="34" charset="0"/>
              </a:rPr>
              <a:t>Parents should acknowledge and understand their teen’s needs, support them, and give them the freedom they need without being overly controlling.</a:t>
            </a:r>
          </a:p>
          <a:p>
            <a:pPr algn="just"/>
            <a:r>
              <a:rPr lang="en-IN" sz="2800" dirty="0">
                <a:latin typeface="Gill Sans MT" pitchFamily="34" charset="0"/>
              </a:rPr>
              <a:t>Parenting with love and acceptance by adopting a positive approach even during challenging times can be an effective way to guide teenagers.</a:t>
            </a:r>
          </a:p>
          <a:p>
            <a:pPr algn="just"/>
            <a:endParaRPr lang="en-IN" sz="2800" dirty="0">
              <a:latin typeface="Gill Sans MT"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IN" sz="2800" b="1" dirty="0">
                <a:latin typeface="Gill Sans MT" pitchFamily="34" charset="0"/>
              </a:rPr>
              <a:t>Adulthood — talking on equal terms</a:t>
            </a:r>
          </a:p>
          <a:p>
            <a:pPr algn="just"/>
            <a:r>
              <a:rPr lang="en-IN" sz="2800" dirty="0">
                <a:latin typeface="Gill Sans MT" pitchFamily="34" charset="0"/>
              </a:rPr>
              <a:t>Adulthood is the time when stability starts setting in. </a:t>
            </a:r>
          </a:p>
          <a:p>
            <a:pPr algn="just"/>
            <a:r>
              <a:rPr lang="en-IN" sz="2800" dirty="0">
                <a:latin typeface="Gill Sans MT" pitchFamily="34" charset="0"/>
              </a:rPr>
              <a:t>The parent and the grown-up child are now able to relate to each other. </a:t>
            </a:r>
          </a:p>
          <a:p>
            <a:pPr algn="just"/>
            <a:r>
              <a:rPr lang="en-IN" sz="2800" dirty="0">
                <a:latin typeface="Gill Sans MT" pitchFamily="34" charset="0"/>
              </a:rPr>
              <a:t>Adult children are sometimes torn between their personal and aged parents. </a:t>
            </a:r>
          </a:p>
          <a:p>
            <a:pPr algn="just"/>
            <a:r>
              <a:rPr lang="en-IN" sz="2800" dirty="0">
                <a:latin typeface="Gill Sans MT" pitchFamily="34" charset="0"/>
              </a:rPr>
              <a:t>It can be quite stressful to balance between the two. However, most adults do maintain a healthy relationship with their parents.</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IN" b="1" dirty="0">
                <a:solidFill>
                  <a:srgbClr val="C00000"/>
                </a:solidFill>
                <a:latin typeface="Arial Narrow" pitchFamily="34" charset="0"/>
              </a:rPr>
              <a:t>Types of relationship</a:t>
            </a:r>
          </a:p>
        </p:txBody>
      </p:sp>
      <p:sp>
        <p:nvSpPr>
          <p:cNvPr id="3" name="Content Placeholder 2"/>
          <p:cNvSpPr>
            <a:spLocks noGrp="1"/>
          </p:cNvSpPr>
          <p:nvPr>
            <p:ph idx="1"/>
          </p:nvPr>
        </p:nvSpPr>
        <p:spPr>
          <a:xfrm>
            <a:off x="152400" y="1066800"/>
            <a:ext cx="8839200" cy="5638800"/>
          </a:xfrm>
        </p:spPr>
        <p:txBody>
          <a:bodyPr>
            <a:normAutofit/>
          </a:bodyPr>
          <a:lstStyle/>
          <a:p>
            <a:pPr algn="just">
              <a:buNone/>
            </a:pPr>
            <a:r>
              <a:rPr lang="en-IN" sz="2800" b="1" dirty="0">
                <a:latin typeface="Gill Sans MT" pitchFamily="34" charset="0"/>
              </a:rPr>
              <a:t>1. Secure relationship:</a:t>
            </a:r>
          </a:p>
          <a:p>
            <a:pPr algn="just"/>
            <a:r>
              <a:rPr lang="en-IN" sz="2800" dirty="0">
                <a:latin typeface="Gill Sans MT" pitchFamily="34" charset="0"/>
              </a:rPr>
              <a:t>Children feel safe with their parents/caregivers and believe that they will be taken care of. </a:t>
            </a:r>
          </a:p>
          <a:p>
            <a:pPr algn="just"/>
            <a:r>
              <a:rPr lang="en-IN" sz="2800" dirty="0">
                <a:latin typeface="Gill Sans MT" pitchFamily="34" charset="0"/>
              </a:rPr>
              <a:t>A secure relationship is formed when the parents are consistently responsive to their children’s needs.</a:t>
            </a:r>
          </a:p>
          <a:p>
            <a:pPr algn="just"/>
            <a:r>
              <a:rPr lang="en-IN" sz="2800" dirty="0">
                <a:latin typeface="Gill Sans MT" pitchFamily="34" charset="0"/>
              </a:rPr>
              <a:t>Children who enjoy a secured relationship with their parents are more likely to be independent and self-confident later. </a:t>
            </a:r>
          </a:p>
          <a:p>
            <a:pPr algn="just"/>
            <a:r>
              <a:rPr lang="en-IN" sz="2800" dirty="0">
                <a:latin typeface="Gill Sans MT" pitchFamily="34" charset="0"/>
              </a:rPr>
              <a:t>They interact well socially and are better able to regulate their emotions.</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lgn="just">
              <a:lnSpc>
                <a:spcPct val="150000"/>
              </a:lnSpc>
              <a:buNone/>
            </a:pPr>
            <a:r>
              <a:rPr lang="en-IN" sz="2800" b="1" dirty="0">
                <a:latin typeface="Gill Sans MT" pitchFamily="34" charset="0"/>
              </a:rPr>
              <a:t>2. Avoidant relationship:</a:t>
            </a:r>
          </a:p>
          <a:p>
            <a:pPr algn="just">
              <a:lnSpc>
                <a:spcPct val="150000"/>
              </a:lnSpc>
            </a:pPr>
            <a:r>
              <a:rPr lang="en-IN" sz="2800" dirty="0">
                <a:latin typeface="Gill Sans MT" pitchFamily="34" charset="0"/>
              </a:rPr>
              <a:t>Children feel insecure because parents are not responsive to their needs. </a:t>
            </a:r>
          </a:p>
          <a:p>
            <a:pPr algn="just">
              <a:lnSpc>
                <a:spcPct val="150000"/>
              </a:lnSpc>
            </a:pPr>
            <a:r>
              <a:rPr lang="en-IN" sz="2800" dirty="0">
                <a:latin typeface="Gill Sans MT" pitchFamily="34" charset="0"/>
              </a:rPr>
              <a:t>They are forced to become independent and take care of themselves as children.</a:t>
            </a:r>
          </a:p>
          <a:p>
            <a:pPr algn="just">
              <a:lnSpc>
                <a:spcPct val="150000"/>
              </a:lnSpc>
            </a:pPr>
            <a:r>
              <a:rPr lang="en-IN" sz="2800" dirty="0">
                <a:latin typeface="Gill Sans MT" pitchFamily="34" charset="0"/>
              </a:rPr>
              <a:t>An insecure parent-child attachment leads to developmental and adjustment problems, as well as behavioral issues such as biting, pushing and hitting.</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IN" b="1" dirty="0">
                <a:solidFill>
                  <a:srgbClr val="C00000"/>
                </a:solidFill>
                <a:latin typeface="Agency FB" pitchFamily="34" charset="0"/>
              </a:rPr>
              <a:t>PARENT – CHILD RELATIONSHIP</a:t>
            </a:r>
          </a:p>
        </p:txBody>
      </p:sp>
      <p:pic>
        <p:nvPicPr>
          <p:cNvPr id="1026" name="Picture 2" descr="C:\Users\rajesh p\Desktop\images.jpg"/>
          <p:cNvPicPr>
            <a:picLocks noChangeAspect="1" noChangeArrowheads="1"/>
          </p:cNvPicPr>
          <p:nvPr/>
        </p:nvPicPr>
        <p:blipFill>
          <a:blip r:embed="rId2"/>
          <a:srcRect/>
          <a:stretch>
            <a:fillRect/>
          </a:stretch>
        </p:blipFill>
        <p:spPr bwMode="auto">
          <a:xfrm>
            <a:off x="228600" y="1371600"/>
            <a:ext cx="8686800" cy="5257799"/>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IN" sz="2800" b="1" dirty="0">
                <a:latin typeface="Gill Sans MT" pitchFamily="34" charset="0"/>
              </a:rPr>
              <a:t>3. Ambivalent relationship:</a:t>
            </a:r>
          </a:p>
          <a:p>
            <a:pPr algn="just"/>
            <a:r>
              <a:rPr lang="en-IN" sz="2800" dirty="0">
                <a:latin typeface="Gill Sans MT" pitchFamily="34" charset="0"/>
              </a:rPr>
              <a:t>The needs of the child are sometimes met and sometimes not. </a:t>
            </a:r>
          </a:p>
          <a:p>
            <a:pPr algn="just"/>
            <a:r>
              <a:rPr lang="en-IN" sz="2800" dirty="0">
                <a:latin typeface="Gill Sans MT" pitchFamily="34" charset="0"/>
              </a:rPr>
              <a:t>Parents respond but not consistently.</a:t>
            </a:r>
          </a:p>
          <a:p>
            <a:pPr algn="just"/>
            <a:r>
              <a:rPr lang="en-IN" sz="2800" dirty="0">
                <a:latin typeface="Gill Sans MT" pitchFamily="34" charset="0"/>
              </a:rPr>
              <a:t>For instance, the parent might not respond immediately to a child that is hungry or crying as they are busy with work. </a:t>
            </a:r>
          </a:p>
          <a:p>
            <a:pPr algn="just"/>
            <a:r>
              <a:rPr lang="en-IN" sz="2800" dirty="0">
                <a:latin typeface="Gill Sans MT" pitchFamily="34" charset="0"/>
              </a:rPr>
              <a:t>But they might respond after some time. </a:t>
            </a:r>
          </a:p>
          <a:p>
            <a:pPr algn="just"/>
            <a:r>
              <a:rPr lang="en-IN" sz="2800" dirty="0">
                <a:latin typeface="Gill Sans MT" pitchFamily="34" charset="0"/>
              </a:rPr>
              <a:t>These children grow up to be clingy and tend to be over-emotional.</a:t>
            </a:r>
          </a:p>
          <a:p>
            <a:pPr algn="just"/>
            <a:endParaRPr lang="en-IN" sz="2800" dirty="0">
              <a:latin typeface="Gill Sans MT"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algn="just">
              <a:buNone/>
            </a:pPr>
            <a:r>
              <a:rPr lang="en-IN" sz="2800" b="1" dirty="0">
                <a:latin typeface="Gill Sans MT" pitchFamily="34" charset="0"/>
              </a:rPr>
              <a:t>4. Unorganized relationship:</a:t>
            </a:r>
          </a:p>
          <a:p>
            <a:pPr algn="just"/>
            <a:r>
              <a:rPr lang="en-IN" sz="2800" dirty="0">
                <a:latin typeface="Gill Sans MT" pitchFamily="34" charset="0"/>
              </a:rPr>
              <a:t>In this relationship, parents neglect the children’s needs and the kids learn not to expect anything from their parents. </a:t>
            </a:r>
          </a:p>
          <a:p>
            <a:pPr algn="just"/>
            <a:r>
              <a:rPr lang="en-IN" sz="2800" dirty="0">
                <a:latin typeface="Gill Sans MT" pitchFamily="34" charset="0"/>
              </a:rPr>
              <a:t>In such cases, it is likely that one or both the parents suffer from psychological conditions.</a:t>
            </a:r>
          </a:p>
          <a:p>
            <a:pPr algn="just"/>
            <a:r>
              <a:rPr lang="en-IN" sz="2800" dirty="0">
                <a:latin typeface="Gill Sans MT" pitchFamily="34" charset="0"/>
              </a:rPr>
              <a:t>These children engage in meaningless activities and behave unusual. </a:t>
            </a:r>
          </a:p>
          <a:p>
            <a:pPr algn="just"/>
            <a:r>
              <a:rPr lang="en-IN" sz="2800" dirty="0">
                <a:latin typeface="Gill Sans MT" pitchFamily="34" charset="0"/>
              </a:rPr>
              <a:t>Some of them tend to speak fast and make it difficult for the other person to comprehend their speech or behavior.</a:t>
            </a:r>
          </a:p>
          <a:p>
            <a:pPr algn="just"/>
            <a:endParaRPr lang="en-IN" sz="2800" dirty="0">
              <a:latin typeface="Gill Sans MT"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868362"/>
          </a:xfrm>
        </p:spPr>
        <p:txBody>
          <a:bodyPr>
            <a:normAutofit fontScale="90000"/>
          </a:bodyPr>
          <a:lstStyle/>
          <a:p>
            <a:br>
              <a:rPr lang="en-IN" b="1" dirty="0"/>
            </a:br>
            <a:endParaRPr lang="en-IN" dirty="0"/>
          </a:p>
        </p:txBody>
      </p:sp>
      <p:sp>
        <p:nvSpPr>
          <p:cNvPr id="3" name="Content Placeholder 2"/>
          <p:cNvSpPr>
            <a:spLocks noGrp="1"/>
          </p:cNvSpPr>
          <p:nvPr>
            <p:ph idx="1"/>
          </p:nvPr>
        </p:nvSpPr>
        <p:spPr>
          <a:xfrm>
            <a:off x="152400" y="228600"/>
            <a:ext cx="8686800" cy="6400800"/>
          </a:xfrm>
        </p:spPr>
        <p:txBody>
          <a:bodyPr/>
          <a:lstStyle/>
          <a:p>
            <a:pPr algn="ctr">
              <a:buNone/>
            </a:pPr>
            <a:r>
              <a:rPr lang="en-IN" sz="4000" b="1" dirty="0">
                <a:solidFill>
                  <a:srgbClr val="C00000"/>
                </a:solidFill>
                <a:latin typeface="Arial Narrow" pitchFamily="34" charset="0"/>
              </a:rPr>
              <a:t>Principles of parent – child relationship</a:t>
            </a:r>
            <a:endParaRPr lang="en-IN" b="1" dirty="0">
              <a:solidFill>
                <a:srgbClr val="C00000"/>
              </a:solidFill>
              <a:latin typeface="Arial Narrow" pitchFamily="34" charset="0"/>
            </a:endParaRPr>
          </a:p>
          <a:p>
            <a:pPr algn="just">
              <a:lnSpc>
                <a:spcPct val="150000"/>
              </a:lnSpc>
            </a:pPr>
            <a:r>
              <a:rPr lang="en-IN" sz="2800" dirty="0">
                <a:latin typeface="Gill Sans MT" pitchFamily="34" charset="0"/>
              </a:rPr>
              <a:t>Set some parenting goals</a:t>
            </a:r>
          </a:p>
          <a:p>
            <a:pPr algn="just">
              <a:lnSpc>
                <a:spcPct val="150000"/>
              </a:lnSpc>
            </a:pPr>
            <a:r>
              <a:rPr lang="en-IN" sz="2800" dirty="0">
                <a:latin typeface="Gill Sans MT" pitchFamily="34" charset="0"/>
              </a:rPr>
              <a:t>Bring in warmth and structure in your interactions</a:t>
            </a:r>
          </a:p>
          <a:p>
            <a:pPr algn="just">
              <a:lnSpc>
                <a:spcPct val="150000"/>
              </a:lnSpc>
            </a:pPr>
            <a:r>
              <a:rPr lang="en-IN" sz="2800" dirty="0">
                <a:latin typeface="Gill Sans MT" pitchFamily="34" charset="0"/>
              </a:rPr>
              <a:t>Ground rules are a must</a:t>
            </a:r>
          </a:p>
          <a:p>
            <a:pPr algn="just">
              <a:lnSpc>
                <a:spcPct val="150000"/>
              </a:lnSpc>
            </a:pPr>
            <a:r>
              <a:rPr lang="en-IN" sz="2800" dirty="0">
                <a:latin typeface="Gill Sans MT" pitchFamily="34" charset="0"/>
              </a:rPr>
              <a:t>Acknowledge and empathize with your child</a:t>
            </a:r>
          </a:p>
          <a:p>
            <a:pPr algn="just">
              <a:lnSpc>
                <a:spcPct val="150000"/>
              </a:lnSpc>
            </a:pPr>
            <a:r>
              <a:rPr lang="en-IN" sz="2800" dirty="0">
                <a:latin typeface="Gill Sans MT" pitchFamily="34" charset="0"/>
              </a:rPr>
              <a:t>Take a problem-solving approach to conflicts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IN" b="1" dirty="0">
                <a:solidFill>
                  <a:srgbClr val="FF0000"/>
                </a:solidFill>
                <a:latin typeface="Arial Narrow" pitchFamily="34" charset="0"/>
              </a:rPr>
              <a:t>DEFINITION</a:t>
            </a:r>
          </a:p>
        </p:txBody>
      </p:sp>
      <p:sp>
        <p:nvSpPr>
          <p:cNvPr id="3" name="Content Placeholder 2"/>
          <p:cNvSpPr>
            <a:spLocks noGrp="1"/>
          </p:cNvSpPr>
          <p:nvPr>
            <p:ph idx="1"/>
          </p:nvPr>
        </p:nvSpPr>
        <p:spPr>
          <a:xfrm>
            <a:off x="228600" y="1066800"/>
            <a:ext cx="8686800" cy="5410200"/>
          </a:xfrm>
        </p:spPr>
        <p:txBody>
          <a:bodyPr>
            <a:normAutofit/>
          </a:bodyPr>
          <a:lstStyle/>
          <a:p>
            <a:pPr algn="just">
              <a:lnSpc>
                <a:spcPct val="150000"/>
              </a:lnSpc>
            </a:pPr>
            <a:r>
              <a:rPr lang="en-IN" sz="2800" dirty="0">
                <a:latin typeface="Gill Sans MT" pitchFamily="34" charset="0"/>
              </a:rPr>
              <a:t>The term </a:t>
            </a:r>
            <a:r>
              <a:rPr lang="en-IN" sz="2800" b="1" dirty="0">
                <a:latin typeface="Gill Sans MT" pitchFamily="34" charset="0"/>
              </a:rPr>
              <a:t>parent-child relationship</a:t>
            </a:r>
            <a:r>
              <a:rPr lang="en-IN" sz="2800" dirty="0">
                <a:latin typeface="Gill Sans MT" pitchFamily="34" charset="0"/>
              </a:rPr>
              <a:t> refers to the unique and enduring bond between a caregiver and his or her child. </a:t>
            </a:r>
          </a:p>
          <a:p>
            <a:pPr algn="just">
              <a:lnSpc>
                <a:spcPct val="150000"/>
              </a:lnSpc>
            </a:pPr>
            <a:r>
              <a:rPr lang="en-IN" sz="2800" dirty="0">
                <a:latin typeface="Gill Sans MT" pitchFamily="34" charset="0"/>
              </a:rPr>
              <a:t>The parent-child relationship consists of a combination of </a:t>
            </a:r>
            <a:r>
              <a:rPr lang="en-IN" sz="2800" dirty="0" err="1">
                <a:latin typeface="Gill Sans MT" pitchFamily="34" charset="0"/>
              </a:rPr>
              <a:t>behaviors</a:t>
            </a:r>
            <a:r>
              <a:rPr lang="en-IN" sz="2800" dirty="0">
                <a:latin typeface="Gill Sans MT" pitchFamily="34" charset="0"/>
              </a:rPr>
              <a:t>, feelings, and expectations that are unique to a particular parent and a particular child. </a:t>
            </a:r>
          </a:p>
          <a:p>
            <a:pPr algn="just">
              <a:lnSpc>
                <a:spcPct val="150000"/>
              </a:lnSpc>
            </a:pPr>
            <a:r>
              <a:rPr lang="en-IN" sz="2800" dirty="0">
                <a:latin typeface="Gill Sans MT" pitchFamily="34" charset="0"/>
              </a:rPr>
              <a:t>The relationship involves the full extent of a child's development.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IN" b="1" dirty="0">
                <a:solidFill>
                  <a:srgbClr val="FF0000"/>
                </a:solidFill>
                <a:latin typeface="Arial Narrow" pitchFamily="34" charset="0"/>
              </a:rPr>
              <a:t>TYPES OF RELATIONSHIP</a:t>
            </a:r>
          </a:p>
        </p:txBody>
      </p:sp>
      <p:sp>
        <p:nvSpPr>
          <p:cNvPr id="3" name="Content Placeholder 2"/>
          <p:cNvSpPr>
            <a:spLocks noGrp="1"/>
          </p:cNvSpPr>
          <p:nvPr>
            <p:ph idx="1"/>
          </p:nvPr>
        </p:nvSpPr>
        <p:spPr>
          <a:xfrm>
            <a:off x="152400" y="1066800"/>
            <a:ext cx="8763000" cy="5638800"/>
          </a:xfrm>
        </p:spPr>
        <p:txBody>
          <a:bodyPr>
            <a:normAutofit/>
          </a:bodyPr>
          <a:lstStyle/>
          <a:p>
            <a:pPr algn="just">
              <a:lnSpc>
                <a:spcPct val="150000"/>
              </a:lnSpc>
            </a:pPr>
            <a:r>
              <a:rPr lang="en-IN" sz="2800" dirty="0">
                <a:latin typeface="Gill Sans MT" pitchFamily="34" charset="0"/>
              </a:rPr>
              <a:t>Parent-child relationships can be biological or adopted. </a:t>
            </a:r>
          </a:p>
          <a:p>
            <a:pPr algn="just">
              <a:lnSpc>
                <a:spcPct val="150000"/>
              </a:lnSpc>
            </a:pPr>
            <a:r>
              <a:rPr lang="en-IN" sz="2800" b="1" dirty="0">
                <a:latin typeface="Gill Sans MT" pitchFamily="34" charset="0"/>
              </a:rPr>
              <a:t>Biological</a:t>
            </a:r>
            <a:r>
              <a:rPr lang="en-IN" sz="2800" dirty="0">
                <a:latin typeface="Gill Sans MT" pitchFamily="34" charset="0"/>
              </a:rPr>
              <a:t> parents and children share genetic material, while adoptive parents and children usually do not.</a:t>
            </a:r>
          </a:p>
          <a:p>
            <a:pPr algn="just">
              <a:lnSpc>
                <a:spcPct val="150000"/>
              </a:lnSpc>
            </a:pPr>
            <a:r>
              <a:rPr lang="en-IN" sz="2800" b="1" dirty="0">
                <a:latin typeface="Gill Sans MT" pitchFamily="34" charset="0"/>
              </a:rPr>
              <a:t>Adoptive</a:t>
            </a:r>
            <a:r>
              <a:rPr lang="en-IN" sz="2800" dirty="0">
                <a:latin typeface="Gill Sans MT" pitchFamily="34" charset="0"/>
              </a:rPr>
              <a:t> parent-child relationship are most often legal agreements that form a permanent parent-child relationship.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IN" b="1" dirty="0">
                <a:solidFill>
                  <a:srgbClr val="C00000"/>
                </a:solidFill>
                <a:latin typeface="Arial Narrow" pitchFamily="34" charset="0"/>
              </a:rPr>
              <a:t>THEORIES </a:t>
            </a:r>
          </a:p>
        </p:txBody>
      </p:sp>
      <p:sp>
        <p:nvSpPr>
          <p:cNvPr id="3" name="Content Placeholder 2"/>
          <p:cNvSpPr>
            <a:spLocks noGrp="1"/>
          </p:cNvSpPr>
          <p:nvPr>
            <p:ph idx="1"/>
          </p:nvPr>
        </p:nvSpPr>
        <p:spPr>
          <a:xfrm>
            <a:off x="228600" y="1066800"/>
            <a:ext cx="8763000" cy="5638800"/>
          </a:xfrm>
        </p:spPr>
        <p:txBody>
          <a:bodyPr>
            <a:normAutofit/>
          </a:bodyPr>
          <a:lstStyle/>
          <a:p>
            <a:pPr algn="just"/>
            <a:r>
              <a:rPr lang="en-IN" sz="2800" dirty="0">
                <a:latin typeface="Gill Sans MT" pitchFamily="34" charset="0"/>
              </a:rPr>
              <a:t>Theorists in developmental psychology examine the parent-child relationship as an important tool in understanding how individuals develop over time.</a:t>
            </a:r>
          </a:p>
          <a:p>
            <a:pPr algn="just"/>
            <a:r>
              <a:rPr lang="en-IN" sz="2800" dirty="0">
                <a:latin typeface="Gill Sans MT" pitchFamily="34" charset="0"/>
              </a:rPr>
              <a:t> Sigmund Freud believed that adult development was largely defined by the relationships that children share with their parents. </a:t>
            </a:r>
          </a:p>
          <a:p>
            <a:pPr algn="just"/>
            <a:r>
              <a:rPr lang="en-IN" sz="2800" dirty="0">
                <a:latin typeface="Gill Sans MT" pitchFamily="34" charset="0"/>
              </a:rPr>
              <a:t>For example, if an adult female struggles in intimate relationships with males, Freud probably would have blamed it on an unhealthy relationship with her father.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IN" b="1" dirty="0">
                <a:solidFill>
                  <a:srgbClr val="C00000"/>
                </a:solidFill>
                <a:latin typeface="Arial Narrow" pitchFamily="34" charset="0"/>
              </a:rPr>
              <a:t>Theories.......</a:t>
            </a:r>
          </a:p>
        </p:txBody>
      </p:sp>
      <p:sp>
        <p:nvSpPr>
          <p:cNvPr id="3" name="Content Placeholder 2"/>
          <p:cNvSpPr>
            <a:spLocks noGrp="1"/>
          </p:cNvSpPr>
          <p:nvPr>
            <p:ph idx="1"/>
          </p:nvPr>
        </p:nvSpPr>
        <p:spPr>
          <a:xfrm>
            <a:off x="152400" y="1066800"/>
            <a:ext cx="8686800" cy="5562600"/>
          </a:xfrm>
        </p:spPr>
        <p:txBody>
          <a:bodyPr/>
          <a:lstStyle/>
          <a:p>
            <a:pPr algn="just">
              <a:lnSpc>
                <a:spcPct val="150000"/>
              </a:lnSpc>
            </a:pPr>
            <a:r>
              <a:rPr lang="en-IN" dirty="0">
                <a:latin typeface="Gill Sans MT" pitchFamily="34" charset="0"/>
              </a:rPr>
              <a:t>Similarly, Erik Erikson's psychosocial theory of development proposes that infants who have caregivers meeting their basic needs will grow into trusting adults, but infants whose needs are not met will develop feelings of mistrust in future relationships.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IN" b="1" dirty="0">
                <a:solidFill>
                  <a:srgbClr val="C00000"/>
                </a:solidFill>
                <a:latin typeface="Arial Narrow" pitchFamily="34" charset="0"/>
              </a:rPr>
              <a:t>PARENTING STYLES </a:t>
            </a:r>
          </a:p>
        </p:txBody>
      </p:sp>
      <p:sp>
        <p:nvSpPr>
          <p:cNvPr id="3" name="Content Placeholder 2"/>
          <p:cNvSpPr>
            <a:spLocks noGrp="1"/>
          </p:cNvSpPr>
          <p:nvPr>
            <p:ph idx="1"/>
          </p:nvPr>
        </p:nvSpPr>
        <p:spPr>
          <a:xfrm>
            <a:off x="152400" y="990600"/>
            <a:ext cx="8763000" cy="5715000"/>
          </a:xfrm>
        </p:spPr>
        <p:txBody>
          <a:bodyPr/>
          <a:lstStyle/>
          <a:p>
            <a:pPr>
              <a:lnSpc>
                <a:spcPct val="150000"/>
              </a:lnSpc>
            </a:pPr>
            <a:r>
              <a:rPr lang="en-IN" dirty="0">
                <a:latin typeface="Gill Sans MT" pitchFamily="34" charset="0"/>
              </a:rPr>
              <a:t>Authoritarian </a:t>
            </a:r>
          </a:p>
          <a:p>
            <a:pPr>
              <a:lnSpc>
                <a:spcPct val="150000"/>
              </a:lnSpc>
            </a:pPr>
            <a:r>
              <a:rPr lang="en-IN" dirty="0">
                <a:latin typeface="Gill Sans MT" pitchFamily="34" charset="0"/>
              </a:rPr>
              <a:t>Authoritative </a:t>
            </a:r>
          </a:p>
          <a:p>
            <a:pPr>
              <a:lnSpc>
                <a:spcPct val="150000"/>
              </a:lnSpc>
            </a:pPr>
            <a:r>
              <a:rPr lang="en-IN" dirty="0">
                <a:latin typeface="Gill Sans MT" pitchFamily="34" charset="0"/>
              </a:rPr>
              <a:t>Permissive </a:t>
            </a:r>
          </a:p>
          <a:p>
            <a:pPr>
              <a:lnSpc>
                <a:spcPct val="150000"/>
              </a:lnSpc>
            </a:pPr>
            <a:r>
              <a:rPr lang="en-IN" dirty="0">
                <a:latin typeface="Gill Sans MT" pitchFamily="34" charset="0"/>
              </a:rPr>
              <a:t>Neglectful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lgn="just">
              <a:buNone/>
            </a:pPr>
            <a:r>
              <a:rPr lang="en-IN" sz="2800" b="1" dirty="0">
                <a:latin typeface="Gill Sans MT" pitchFamily="34" charset="0"/>
              </a:rPr>
              <a:t>Authoritarian parents </a:t>
            </a:r>
          </a:p>
          <a:p>
            <a:pPr algn="just"/>
            <a:r>
              <a:rPr lang="en-IN" sz="2800" dirty="0">
                <a:latin typeface="Gill Sans MT" pitchFamily="34" charset="0"/>
              </a:rPr>
              <a:t>Authoritarian parents are rigid in their rules; they expect absolute obedience from the child without any questioning. They also expect the child to accept the family beliefs and principles without questions. Authoritarian parents are strict disciplinarians, often relying on physical punishment and the withdrawal of affection to shape their child's </a:t>
            </a:r>
            <a:r>
              <a:rPr lang="en-IN" sz="2800" dirty="0" err="1">
                <a:latin typeface="Gill Sans MT" pitchFamily="34" charset="0"/>
              </a:rPr>
              <a:t>behavior</a:t>
            </a:r>
            <a:r>
              <a:rPr lang="en-IN" sz="2800" dirty="0">
                <a:latin typeface="Gill Sans MT" pitchFamily="34" charset="0"/>
              </a:rPr>
              <a:t>. </a:t>
            </a:r>
          </a:p>
          <a:p>
            <a:pPr algn="just"/>
            <a:r>
              <a:rPr lang="en-IN" sz="2800" dirty="0">
                <a:latin typeface="Gill Sans MT" pitchFamily="34" charset="0"/>
              </a:rPr>
              <a:t>Children raised with this parenting style are often moody, unhappy, fearful, and irritable. They tend to be shy, withdrawn, and lack self-confidence. If affection is withheld, the child commonly is rebellious and antisocial. </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normAutofit/>
          </a:bodyPr>
          <a:lstStyle/>
          <a:p>
            <a:pPr algn="just">
              <a:lnSpc>
                <a:spcPct val="150000"/>
              </a:lnSpc>
            </a:pPr>
            <a:r>
              <a:rPr lang="en-IN" sz="2000" dirty="0"/>
              <a:t>Authoritative parents show respect for the opinions of each of their children by allowing them to be different. Although there are rules in the household, the parents allow discussion if the children do not understand or agree with the rules. These parents make it clear to the children that although they (the parents) have final authority, some negotiation and compromise may take place. Authoritative parents are both responsive and demanding; they are firm, but they discipline with love and affection, rather than power, and they are likely to explain rules and expectations to their children instead of simply asserting them. This style of parenting often results in children who have high </a:t>
            </a:r>
            <a:r>
              <a:rPr lang="en-IN" sz="2000" b="1" dirty="0"/>
              <a:t>self-esteem </a:t>
            </a:r>
            <a:r>
              <a:rPr lang="en-IN" sz="2000" dirty="0"/>
              <a:t>and are independent, inquisitive, happy, assertive, and interactive.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1484</Words>
  <Application>Microsoft Office PowerPoint</Application>
  <PresentationFormat>On-screen Show (4:3)</PresentationFormat>
  <Paragraphs>91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Agency FB</vt:lpstr>
      <vt:lpstr>Arial</vt:lpstr>
      <vt:lpstr>Arial Narrow</vt:lpstr>
      <vt:lpstr>Calibri</vt:lpstr>
      <vt:lpstr>Gill Sans MT</vt:lpstr>
      <vt:lpstr>Office Theme</vt:lpstr>
      <vt:lpstr>PARENT – CHILD RELATIONSHIP</vt:lpstr>
      <vt:lpstr>PARENT – CHILD RELATIONSHIP</vt:lpstr>
      <vt:lpstr>DEFINITION</vt:lpstr>
      <vt:lpstr>TYPES OF RELATIONSHIP</vt:lpstr>
      <vt:lpstr>THEORIES </vt:lpstr>
      <vt:lpstr>Theories.......</vt:lpstr>
      <vt:lpstr>PARENTING STYLES </vt:lpstr>
      <vt:lpstr>PowerPoint Presentation</vt:lpstr>
      <vt:lpstr>PowerPoint Presentation</vt:lpstr>
      <vt:lpstr>PowerPoint Presentation</vt:lpstr>
      <vt:lpstr>PowerPoint Presentation</vt:lpstr>
      <vt:lpstr>Parent child relationship at various ages</vt:lpstr>
      <vt:lpstr>PowerPoint Presentation</vt:lpstr>
      <vt:lpstr>PowerPoint Presentation</vt:lpstr>
      <vt:lpstr>PowerPoint Presentation</vt:lpstr>
      <vt:lpstr>PowerPoint Presentation</vt:lpstr>
      <vt:lpstr>PowerPoint Presentation</vt:lpstr>
      <vt:lpstr>Types of relationship</vt:lpstr>
      <vt:lpstr>PowerPoint Presentation</vt:lpstr>
      <vt:lpstr>PowerPoint Presentation</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dc:title>
  <dc:creator>rajesh p</dc:creator>
  <cp:lastModifiedBy>Raj Nirmal</cp:lastModifiedBy>
  <cp:revision>40</cp:revision>
  <dcterms:created xsi:type="dcterms:W3CDTF">2006-08-16T00:00:00Z</dcterms:created>
  <dcterms:modified xsi:type="dcterms:W3CDTF">2020-08-11T10:24:17Z</dcterms:modified>
</cp:coreProperties>
</file>