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56" r:id="rId4"/>
    <p:sldId id="257" r:id="rId5"/>
    <p:sldId id="258" r:id="rId6"/>
    <p:sldId id="259" r:id="rId7"/>
    <p:sldId id="261" r:id="rId8"/>
    <p:sldId id="266" r:id="rId9"/>
    <p:sldId id="262" r:id="rId10"/>
    <p:sldId id="268" r:id="rId11"/>
    <p:sldId id="263" r:id="rId12"/>
    <p:sldId id="264" r:id="rId13"/>
    <p:sldId id="267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care of terminally ill child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124200"/>
            <a:ext cx="8839200" cy="3581400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Nirmal Raj EV</a:t>
            </a:r>
          </a:p>
          <a:p>
            <a:pPr marL="0" indent="0">
              <a:buNone/>
            </a:pPr>
            <a:r>
              <a:rPr lang="en-IN" sz="2400">
                <a:latin typeface="Arial" panose="020B0604020202020204" pitchFamily="34" charset="0"/>
                <a:cs typeface="Arial" panose="020B0604020202020204" pitchFamily="34" charset="0"/>
              </a:rPr>
              <a:t>Assistant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Department of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Nursing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Sumandeep Nursing college,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Sumandeep Vidyapeeth deemed to be University</a:t>
            </a: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Piparia, Waghodia, Vadodara</a:t>
            </a:r>
          </a:p>
        </p:txBody>
      </p:sp>
    </p:spTree>
    <p:extLst>
      <p:ext uri="{BB962C8B-B14F-4D97-AF65-F5344CB8AC3E}">
        <p14:creationId xmlns:p14="http://schemas.microsoft.com/office/powerpoint/2010/main" val="287344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School child reactions to death</a:t>
            </a:r>
          </a:p>
        </p:txBody>
      </p:sp>
      <p:pic>
        <p:nvPicPr>
          <p:cNvPr id="7170" name="Picture 2" descr="C:\Users\rajesh p\Desktop\New Doc 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jesh p\Desktop\New Doc 75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Adolescents reactions to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</p:spPr>
        <p:txBody>
          <a:bodyPr/>
          <a:lstStyle/>
          <a:p>
            <a:pPr algn="just"/>
            <a:r>
              <a:rPr lang="en-IN" dirty="0"/>
              <a:t>They have the most difficulty in coping with death</a:t>
            </a:r>
          </a:p>
          <a:p>
            <a:pPr algn="just"/>
            <a:r>
              <a:rPr lang="en-IN" dirty="0"/>
              <a:t>They are least likely to accept cessation of life </a:t>
            </a:r>
          </a:p>
          <a:p>
            <a:pPr algn="just"/>
            <a:r>
              <a:rPr lang="en-IN" dirty="0"/>
              <a:t>Concern is for the present much more than for the past or future</a:t>
            </a:r>
          </a:p>
          <a:p>
            <a:pPr algn="just"/>
            <a:r>
              <a:rPr lang="en-IN" dirty="0"/>
              <a:t>Because of their idealistic view of the world they may criticise funeral rites as barbaric, money making and unnecessary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 p\Desktop\New Doc 75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>
                <a:solidFill>
                  <a:srgbClr val="FF0000"/>
                </a:solidFill>
              </a:rPr>
              <a:t>Nursing care management.......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algn="just"/>
            <a:r>
              <a:rPr lang="en-IN" dirty="0"/>
              <a:t>Encourage children to talk about their feelings and provide aggressive outlets</a:t>
            </a:r>
          </a:p>
          <a:p>
            <a:pPr algn="just"/>
            <a:r>
              <a:rPr lang="en-IN" dirty="0"/>
              <a:t>Encourage parents to share their moments of sorrow with their children</a:t>
            </a:r>
          </a:p>
          <a:p>
            <a:pPr algn="just"/>
            <a:r>
              <a:rPr lang="en-IN" dirty="0"/>
              <a:t>Answer adolescents questions honestly, treating them as mature individuals and respecting their needs for privacy, and personal expression </a:t>
            </a:r>
            <a:r>
              <a:rPr lang="en-IN"/>
              <a:t>of emotions 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Treatment options for terminally ill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5181600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IN" dirty="0"/>
              <a:t>Hospital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IN" dirty="0"/>
              <a:t>Home care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IN" dirty="0"/>
              <a:t>Hospice care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 p\Desktop\New Doc 7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2. Home care</a:t>
            </a:r>
          </a:p>
        </p:txBody>
      </p:sp>
      <p:pic>
        <p:nvPicPr>
          <p:cNvPr id="2050" name="Picture 2" descr="C:\Users\rajesh p\Desktop\New Doc 7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3. Hospice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/>
          </a:bodyPr>
          <a:lstStyle/>
          <a:p>
            <a:pPr algn="just"/>
            <a:r>
              <a:rPr lang="en-IN" sz="2800" dirty="0"/>
              <a:t>Parents should be offered the option of caring for their child at home during the final phases of an illness with the assistance of a hospice organization. </a:t>
            </a:r>
          </a:p>
          <a:p>
            <a:pPr algn="just"/>
            <a:r>
              <a:rPr lang="en-IN" sz="2800" dirty="0"/>
              <a:t>Hospice philosophy regards dying as a natural process and care of dying patients as including management of the physical, psychologic, social and spiritual needs of the patient and family. </a:t>
            </a:r>
          </a:p>
          <a:p>
            <a:pPr algn="just"/>
            <a:r>
              <a:rPr lang="en-IN" sz="2800" dirty="0"/>
              <a:t>Care is provided by a multidisciplinary group of professionals in the patients home or an inpatient facility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Nursing care of the child and family at the end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dirty="0"/>
              <a:t>1. Fear of pain and suffering </a:t>
            </a:r>
          </a:p>
          <a:p>
            <a:r>
              <a:rPr lang="en-IN" sz="2400" dirty="0"/>
              <a:t>Pain and symptom management</a:t>
            </a:r>
          </a:p>
          <a:p>
            <a:r>
              <a:rPr lang="en-IN" sz="2400" dirty="0"/>
              <a:t>Parents and siblings need for education and support</a:t>
            </a:r>
          </a:p>
          <a:p>
            <a:pPr>
              <a:buNone/>
            </a:pPr>
            <a:r>
              <a:rPr lang="en-IN" sz="2400" dirty="0"/>
              <a:t>2. Fear of dying alone or not being present when the child dies </a:t>
            </a:r>
          </a:p>
          <a:p>
            <a:pPr>
              <a:buNone/>
            </a:pPr>
            <a:r>
              <a:rPr lang="en-IN" sz="2400" dirty="0"/>
              <a:t>3. Fear of actual death</a:t>
            </a:r>
          </a:p>
          <a:p>
            <a:r>
              <a:rPr lang="en-IN" sz="2400" dirty="0"/>
              <a:t>Home deaths</a:t>
            </a:r>
          </a:p>
          <a:p>
            <a:r>
              <a:rPr lang="en-IN" sz="2400" dirty="0"/>
              <a:t>Hospital deaths</a:t>
            </a:r>
          </a:p>
          <a:p>
            <a:pPr>
              <a:buNone/>
            </a:pPr>
            <a:r>
              <a:rPr lang="en-IN" sz="2400" dirty="0"/>
              <a:t>4. Organ or tissue donation and autopsy </a:t>
            </a:r>
          </a:p>
          <a:p>
            <a:pPr>
              <a:buNone/>
            </a:pPr>
            <a:r>
              <a:rPr lang="en-IN" sz="2400" dirty="0"/>
              <a:t>5. Grief and mourning </a:t>
            </a:r>
          </a:p>
          <a:p>
            <a:r>
              <a:rPr lang="en-IN" sz="2400" dirty="0"/>
              <a:t>Parental grief </a:t>
            </a:r>
          </a:p>
          <a:p>
            <a:r>
              <a:rPr lang="en-IN" sz="2400" dirty="0"/>
              <a:t>Sibling grief </a:t>
            </a:r>
            <a:endParaRPr lang="en-IN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UNIT - VIII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ctr">
              <a:buNone/>
            </a:pPr>
            <a:r>
              <a:rPr lang="en-IN" b="1" dirty="0">
                <a:solidFill>
                  <a:srgbClr val="FF0000"/>
                </a:solidFill>
              </a:rPr>
              <a:t>CRISIS &amp; NURSING INTERVENTION</a:t>
            </a:r>
          </a:p>
          <a:p>
            <a:pPr>
              <a:lnSpc>
                <a:spcPct val="150000"/>
              </a:lnSpc>
            </a:pPr>
            <a:r>
              <a:rPr lang="en-IN" dirty="0"/>
              <a:t>The hospitalized child </a:t>
            </a:r>
          </a:p>
          <a:p>
            <a:pPr>
              <a:lnSpc>
                <a:spcPct val="150000"/>
              </a:lnSpc>
            </a:pPr>
            <a:r>
              <a:rPr lang="en-IN" dirty="0"/>
              <a:t>Terminal illness &amp; death during childhood</a:t>
            </a:r>
          </a:p>
          <a:p>
            <a:pPr>
              <a:lnSpc>
                <a:spcPct val="150000"/>
              </a:lnSpc>
            </a:pPr>
            <a:r>
              <a:rPr lang="en-IN" dirty="0"/>
              <a:t>Nursing intervention – counselling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TERMINAL ILLNESS &amp; DEATH DURING CHILDHOOD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Terminal illness</a:t>
            </a:r>
            <a:r>
              <a:rPr lang="en-IN" sz="2800" dirty="0"/>
              <a:t> or </a:t>
            </a:r>
            <a:r>
              <a:rPr lang="en-IN" sz="2800" b="1" dirty="0"/>
              <a:t>end-stage disease</a:t>
            </a:r>
            <a:r>
              <a:rPr lang="en-IN" sz="2800" dirty="0"/>
              <a:t> is an incurable disease that cannot be adequately treated and is reasonably expected to result in the death of the patient.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This term is more commonly used for progressive diseases such as cancer or advanced heart disease than for trauma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IN" sz="5400" b="1" dirty="0">
                <a:solidFill>
                  <a:srgbClr val="FF0000"/>
                </a:solidFill>
                <a:latin typeface="Arial Narrow" pitchFamily="34" charset="0"/>
              </a:rPr>
              <a:t>Children understanding of </a:t>
            </a:r>
            <a:br>
              <a:rPr lang="en-IN" sz="54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IN" sz="5400" b="1" dirty="0">
                <a:solidFill>
                  <a:srgbClr val="FF0000"/>
                </a:solidFill>
                <a:latin typeface="Arial Narrow" pitchFamily="34" charset="0"/>
              </a:rPr>
              <a:t>&amp;</a:t>
            </a:r>
            <a:br>
              <a:rPr lang="en-IN" sz="54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IN" sz="5400" b="1" dirty="0">
                <a:solidFill>
                  <a:srgbClr val="FF0000"/>
                </a:solidFill>
                <a:latin typeface="Arial Narrow" pitchFamily="34" charset="0"/>
              </a:rPr>
              <a:t>Reactions to Death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esh p\Desktop\New Doc 7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jesh p\Desktop\New Doc 7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jesh p\Desktop\New Doc 7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Preschool children reactions to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dirty="0"/>
              <a:t>They may feel guilty and responsible for the death of sibling</a:t>
            </a:r>
          </a:p>
          <a:p>
            <a:pPr>
              <a:lnSpc>
                <a:spcPct val="200000"/>
              </a:lnSpc>
            </a:pPr>
            <a:r>
              <a:rPr lang="en-IN" dirty="0"/>
              <a:t>They conceive of the illness as a punishment</a:t>
            </a:r>
          </a:p>
          <a:p>
            <a:pPr>
              <a:lnSpc>
                <a:spcPct val="200000"/>
              </a:lnSpc>
            </a:pPr>
            <a:r>
              <a:rPr lang="en-IN" dirty="0"/>
              <a:t>Greatest fear concerning death is separation from parents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jesh p\Desktop\New Doc 7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424</Words>
  <Application>Microsoft Office PowerPoint</Application>
  <PresentationFormat>On-screen Show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Office Theme</vt:lpstr>
      <vt:lpstr>Nursing care of terminally ill child </vt:lpstr>
      <vt:lpstr>UNIT - VIII</vt:lpstr>
      <vt:lpstr>TERMINAL ILLNESS &amp; DEATH DURING CHILDHOOD</vt:lpstr>
      <vt:lpstr>Children understanding of  &amp; Reactions to Death</vt:lpstr>
      <vt:lpstr>PowerPoint Presentation</vt:lpstr>
      <vt:lpstr>PowerPoint Presentation</vt:lpstr>
      <vt:lpstr>PowerPoint Presentation</vt:lpstr>
      <vt:lpstr>Preschool children reactions to death</vt:lpstr>
      <vt:lpstr>PowerPoint Presentation</vt:lpstr>
      <vt:lpstr>School child reactions to death</vt:lpstr>
      <vt:lpstr>PowerPoint Presentation</vt:lpstr>
      <vt:lpstr>Adolescents reactions to death</vt:lpstr>
      <vt:lpstr>PowerPoint Presentation</vt:lpstr>
      <vt:lpstr>Nursing care management.......</vt:lpstr>
      <vt:lpstr>Treatment options for terminally ill children</vt:lpstr>
      <vt:lpstr>PowerPoint Presentation</vt:lpstr>
      <vt:lpstr>2. Home care</vt:lpstr>
      <vt:lpstr>3. Hospice care</vt:lpstr>
      <vt:lpstr>Nursing care of the child and family at the end of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DYING CHILD</dc:title>
  <dc:creator>rajesh p</dc:creator>
  <cp:lastModifiedBy>Raj Nirmal</cp:lastModifiedBy>
  <cp:revision>51</cp:revision>
  <dcterms:created xsi:type="dcterms:W3CDTF">2006-08-16T00:00:00Z</dcterms:created>
  <dcterms:modified xsi:type="dcterms:W3CDTF">2020-08-11T10:24:26Z</dcterms:modified>
</cp:coreProperties>
</file>