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4" r:id="rId3"/>
    <p:sldId id="256" r:id="rId4"/>
    <p:sldId id="257" r:id="rId5"/>
    <p:sldId id="258" r:id="rId6"/>
    <p:sldId id="265" r:id="rId7"/>
    <p:sldId id="263" r:id="rId8"/>
    <p:sldId id="271" r:id="rId9"/>
    <p:sldId id="259" r:id="rId10"/>
    <p:sldId id="260" r:id="rId11"/>
    <p:sldId id="269" r:id="rId12"/>
    <p:sldId id="268" r:id="rId13"/>
    <p:sldId id="261" r:id="rId14"/>
    <p:sldId id="262" r:id="rId15"/>
    <p:sldId id="267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Nursing Management of child with Nephrotic syndrome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Presented By: </a:t>
            </a:r>
          </a:p>
          <a:p>
            <a:pPr marL="0" indent="0">
              <a:buNone/>
            </a:pPr>
            <a:r>
              <a:rPr lang="en-I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Rajesh P Joseph</a:t>
            </a:r>
          </a:p>
          <a:p>
            <a:pPr marL="0" indent="0">
              <a:buNone/>
            </a:pPr>
            <a:r>
              <a:rPr lang="en-IN" sz="2400">
                <a:latin typeface="Arial" panose="020B0604020202020204" pitchFamily="34" charset="0"/>
                <a:cs typeface="Arial" panose="020B0604020202020204" pitchFamily="34" charset="0"/>
              </a:rPr>
              <a:t>Assistant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Department of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pediatric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nursing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Piparia, Waghodia,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vadodara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330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Diagnostic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410200"/>
          </a:xfrm>
        </p:spPr>
        <p:txBody>
          <a:bodyPr/>
          <a:lstStyle/>
          <a:p>
            <a:r>
              <a:rPr lang="en-IN" dirty="0"/>
              <a:t>History collection </a:t>
            </a:r>
          </a:p>
          <a:p>
            <a:r>
              <a:rPr lang="en-IN" dirty="0"/>
              <a:t>Physical examination </a:t>
            </a:r>
          </a:p>
          <a:p>
            <a:r>
              <a:rPr lang="en-IN" dirty="0"/>
              <a:t>Urinalysis (dipstick test)</a:t>
            </a:r>
          </a:p>
          <a:p>
            <a:r>
              <a:rPr lang="en-IN" dirty="0"/>
              <a:t>Complete blood count</a:t>
            </a:r>
          </a:p>
          <a:p>
            <a:r>
              <a:rPr lang="en-IN" dirty="0"/>
              <a:t>Evaluation of serum electrolytes</a:t>
            </a:r>
          </a:p>
          <a:p>
            <a:r>
              <a:rPr lang="en-IN" dirty="0"/>
              <a:t>Urine specific gravity (High)</a:t>
            </a:r>
          </a:p>
          <a:p>
            <a:r>
              <a:rPr lang="en-IN" dirty="0"/>
              <a:t>Elevated serum cholesterol above 220 mg/dl</a:t>
            </a:r>
          </a:p>
          <a:p>
            <a:r>
              <a:rPr lang="en-IN" dirty="0"/>
              <a:t>Renal biopsy (if not respond to steroid therapy)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Urine Dipstick test</a:t>
            </a:r>
          </a:p>
        </p:txBody>
      </p:sp>
      <p:pic>
        <p:nvPicPr>
          <p:cNvPr id="3074" name="Picture 2" descr="C:\Users\rajesh p\Desktop\Multistix-Urinalysis-Color-Key.pn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981200" y="914400"/>
            <a:ext cx="5181599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jesh p\Desktop\UTI-Symptoms-Diagnosis-Urinary-Tract-Infection-722x406.jp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235732" y="685800"/>
            <a:ext cx="8808044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Therapeutic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638800"/>
          </a:xfrm>
        </p:spPr>
        <p:txBody>
          <a:bodyPr/>
          <a:lstStyle/>
          <a:p>
            <a:pPr algn="just">
              <a:buNone/>
            </a:pPr>
            <a:r>
              <a:rPr lang="en-IN" b="1" i="1" u="sng" dirty="0"/>
              <a:t>Objectives of therapeutic management</a:t>
            </a:r>
          </a:p>
          <a:p>
            <a:pPr algn="just"/>
            <a:r>
              <a:rPr lang="en-IN" dirty="0"/>
              <a:t>Reducing excretion of urinary protein</a:t>
            </a:r>
          </a:p>
          <a:p>
            <a:pPr algn="just"/>
            <a:r>
              <a:rPr lang="en-IN" dirty="0"/>
              <a:t>Reducing fluid retention in the tissues</a:t>
            </a:r>
          </a:p>
          <a:p>
            <a:pPr algn="just"/>
            <a:r>
              <a:rPr lang="en-IN" dirty="0"/>
              <a:t>Preventing infection</a:t>
            </a:r>
          </a:p>
          <a:p>
            <a:pPr algn="just"/>
            <a:r>
              <a:rPr lang="en-IN" dirty="0"/>
              <a:t>minimizing complication related to therapies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638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Dietary restrictions include a low salt diet and in more severe cases fluid restriction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Well balanced, age appropriate diet rich in protein 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Corticosteroids – </a:t>
            </a:r>
            <a:r>
              <a:rPr lang="en-IN" sz="2800" b="1" dirty="0"/>
              <a:t>Prednisone</a:t>
            </a:r>
            <a:r>
              <a:rPr lang="en-IN" sz="2800" dirty="0"/>
              <a:t> 2mg/kg/day for 6 weeks followed by 1.5 mg/kg every other day for 6 weeks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Proteinuria should disappear within the first weeks of therapy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Relapse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562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When children have relapse which is defined as the reappearance of Proteinuria (dipstick of 2+ or more) for 3 consecutive days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Alkylating agents such as </a:t>
            </a:r>
            <a:r>
              <a:rPr lang="en-IN" sz="2800" b="1" i="1" dirty="0"/>
              <a:t>Cyclophosphamide</a:t>
            </a:r>
            <a:r>
              <a:rPr lang="en-IN" sz="2800" dirty="0"/>
              <a:t> or </a:t>
            </a:r>
            <a:r>
              <a:rPr lang="en-IN" sz="2800" b="1" i="1" dirty="0"/>
              <a:t>Chlorambucil</a:t>
            </a:r>
            <a:r>
              <a:rPr lang="en-IN" sz="2800" dirty="0"/>
              <a:t> are effective in reducing the relapse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FF0000"/>
                </a:solidFill>
              </a:rPr>
              <a:t>Nursing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715000"/>
          </a:xfrm>
        </p:spPr>
        <p:txBody>
          <a:bodyPr>
            <a:normAutofit/>
          </a:bodyPr>
          <a:lstStyle/>
          <a:p>
            <a:r>
              <a:rPr lang="en-IN" sz="2800" dirty="0"/>
              <a:t>Providing care during hospitalization</a:t>
            </a:r>
          </a:p>
          <a:p>
            <a:r>
              <a:rPr lang="en-IN" sz="2800" dirty="0"/>
              <a:t>Administering medications</a:t>
            </a:r>
          </a:p>
          <a:p>
            <a:r>
              <a:rPr lang="en-IN" sz="2800" dirty="0"/>
              <a:t>Maintaining proper fluid balance and assessing edema</a:t>
            </a:r>
          </a:p>
          <a:p>
            <a:r>
              <a:rPr lang="en-IN" sz="2800" dirty="0"/>
              <a:t>Providing a nutritious diet</a:t>
            </a:r>
          </a:p>
          <a:p>
            <a:r>
              <a:rPr lang="en-IN" sz="2800" dirty="0"/>
              <a:t>Preventing infection</a:t>
            </a:r>
          </a:p>
          <a:p>
            <a:r>
              <a:rPr lang="en-IN" sz="2800" dirty="0"/>
              <a:t>Preventing skin breakdown</a:t>
            </a:r>
          </a:p>
          <a:p>
            <a:r>
              <a:rPr lang="en-IN" sz="2800" dirty="0"/>
              <a:t>Promoting optimal psychosocial growth</a:t>
            </a:r>
          </a:p>
          <a:p>
            <a:r>
              <a:rPr lang="en-IN" sz="2800" dirty="0"/>
              <a:t>Providing emotional support and education for all family members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FF0000"/>
                </a:solidFill>
              </a:rPr>
              <a:t>NEPHROTIC SYNDROME (Nephrosis) </a:t>
            </a:r>
          </a:p>
        </p:txBody>
      </p:sp>
      <p:pic>
        <p:nvPicPr>
          <p:cNvPr id="1026" name="Picture 2" descr="C:\Users\rajesh p\Desktop\parts-of-the-nephron.jpe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52400" y="1143000"/>
            <a:ext cx="8839200" cy="5486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Nephrotic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It is a clinical state that includes massive Proteinuria, Hypoalbuminemia, Hyperlipidemia, and edema</a:t>
            </a:r>
          </a:p>
          <a:p>
            <a:pPr algn="just"/>
            <a:r>
              <a:rPr lang="en-IN" sz="2800" dirty="0"/>
              <a:t>The onset of MCNS can occur at any age but predominantly occurs in children </a:t>
            </a:r>
            <a:r>
              <a:rPr lang="en-IN" sz="2800" b="1" i="1" dirty="0"/>
              <a:t>between 2 and 7 years of age</a:t>
            </a:r>
          </a:p>
          <a:p>
            <a:pPr algn="just"/>
            <a:r>
              <a:rPr lang="en-IN" sz="2800" dirty="0"/>
              <a:t>It is rare in children younger than 6 months of age </a:t>
            </a:r>
          </a:p>
          <a:p>
            <a:pPr algn="just"/>
            <a:r>
              <a:rPr lang="en-IN" sz="2800" dirty="0"/>
              <a:t>Uncommon in infants younger than 1 year of age </a:t>
            </a:r>
          </a:p>
          <a:p>
            <a:pPr algn="just"/>
            <a:r>
              <a:rPr lang="en-IN" sz="2800" dirty="0"/>
              <a:t>Unusual after the age of 8 years</a:t>
            </a:r>
          </a:p>
          <a:p>
            <a:pPr algn="just"/>
            <a:r>
              <a:rPr lang="en-IN" sz="2800" dirty="0"/>
              <a:t>Patients with MCNS are twice as likely to be male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553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3600" b="1" i="1" u="sng" dirty="0">
                <a:solidFill>
                  <a:srgbClr val="FF0000"/>
                </a:solidFill>
              </a:rPr>
              <a:t>CLASSIFICATION</a:t>
            </a:r>
          </a:p>
          <a:p>
            <a:pPr algn="just">
              <a:buNone/>
            </a:pPr>
            <a:r>
              <a:rPr lang="en-IN" sz="2800" b="1" i="1" u="sng" dirty="0"/>
              <a:t>The disorder can occur as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When associated with primary </a:t>
            </a:r>
            <a:r>
              <a:rPr lang="en-IN" sz="2800" dirty="0" err="1"/>
              <a:t>glomerular</a:t>
            </a:r>
            <a:r>
              <a:rPr lang="en-IN" sz="2800" dirty="0"/>
              <a:t> disease It is termed </a:t>
            </a:r>
            <a:r>
              <a:rPr lang="en-IN" sz="2800" b="1" dirty="0"/>
              <a:t>Primary Nephrotic syndrome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when it occurs as a part of a recognised systemic disease or result from some evident cause it is termed </a:t>
            </a:r>
            <a:r>
              <a:rPr lang="en-IN" sz="2800" b="1" i="1" dirty="0"/>
              <a:t>Secondary Nephrotic syndrome</a:t>
            </a:r>
          </a:p>
          <a:p>
            <a:pPr algn="just">
              <a:lnSpc>
                <a:spcPct val="150000"/>
              </a:lnSpc>
            </a:pPr>
            <a:r>
              <a:rPr lang="en-IN" sz="2800" b="1" dirty="0"/>
              <a:t>A congenital form </a:t>
            </a:r>
            <a:r>
              <a:rPr lang="en-IN" sz="2800" dirty="0"/>
              <a:t>inherited as an autosomal recessive disorder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Characteristics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dirty="0"/>
              <a:t>The disorder is characterized by </a:t>
            </a:r>
            <a:r>
              <a:rPr lang="en-IN" b="1" i="1" dirty="0"/>
              <a:t>increased Glomerular permeability</a:t>
            </a:r>
            <a:r>
              <a:rPr lang="en-IN" dirty="0"/>
              <a:t> to plasma protein which results in massive urinary protein loss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Protein excretion greater than </a:t>
            </a:r>
            <a:r>
              <a:rPr lang="en-IN" b="1" dirty="0"/>
              <a:t>3.5 g/24 hours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Hypoalbuminemia (less than </a:t>
            </a:r>
            <a:r>
              <a:rPr lang="en-IN" b="1" dirty="0"/>
              <a:t>3 g/</a:t>
            </a:r>
            <a:r>
              <a:rPr lang="en-IN" b="1" dirty="0" err="1"/>
              <a:t>dL</a:t>
            </a:r>
            <a:r>
              <a:rPr lang="en-IN" dirty="0"/>
              <a:t>)</a:t>
            </a: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jesh p\Desktop\bbfc4eb456051bc4ad4ac513cbdd7eeb--urinary-system-nursing-renal-nursing.jp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913149" y="152400"/>
            <a:ext cx="5325851" cy="6563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jesh p\Desktop\PP.jp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jesh p\Desktop\Illu_capillary_microcircul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6397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562600"/>
          </a:xfrm>
        </p:spPr>
        <p:txBody>
          <a:bodyPr>
            <a:normAutofit/>
          </a:bodyPr>
          <a:lstStyle/>
          <a:p>
            <a:r>
              <a:rPr lang="en-IN" sz="2400" dirty="0"/>
              <a:t>Anasarca with resulting respiratory distress </a:t>
            </a:r>
          </a:p>
          <a:p>
            <a:r>
              <a:rPr lang="en-IN" sz="2400" dirty="0"/>
              <a:t>Diarrhoea due to edema of the intestinal mucosa</a:t>
            </a:r>
          </a:p>
          <a:p>
            <a:r>
              <a:rPr lang="en-IN" sz="2400" dirty="0"/>
              <a:t>Weight gain</a:t>
            </a:r>
          </a:p>
          <a:p>
            <a:r>
              <a:rPr lang="en-IN" sz="2400" dirty="0"/>
              <a:t>Puffiness of face (facial edema)</a:t>
            </a:r>
          </a:p>
          <a:p>
            <a:r>
              <a:rPr lang="en-IN" sz="2400" dirty="0"/>
              <a:t>Abdominal swelling (Ascites)</a:t>
            </a:r>
          </a:p>
          <a:p>
            <a:r>
              <a:rPr lang="en-IN" sz="2400" dirty="0"/>
              <a:t>Ankle or leg swelling</a:t>
            </a:r>
          </a:p>
          <a:p>
            <a:r>
              <a:rPr lang="en-IN" sz="2400" dirty="0"/>
              <a:t>Easily fatigued </a:t>
            </a:r>
          </a:p>
          <a:p>
            <a:r>
              <a:rPr lang="en-IN" sz="2400" dirty="0"/>
              <a:t>Lethargic </a:t>
            </a:r>
          </a:p>
          <a:p>
            <a:r>
              <a:rPr lang="en-IN" sz="2400" dirty="0"/>
              <a:t>Decreased and frothy urine</a:t>
            </a:r>
          </a:p>
          <a:p>
            <a:r>
              <a:rPr lang="en-IN" sz="2400" dirty="0"/>
              <a:t>Labial or scrotal swelling</a:t>
            </a:r>
          </a:p>
          <a:p>
            <a:r>
              <a:rPr lang="en-IN" sz="2400" dirty="0"/>
              <a:t>Irritability </a:t>
            </a:r>
          </a:p>
          <a:p>
            <a:r>
              <a:rPr lang="en-IN" sz="2400" dirty="0"/>
              <a:t>Susceptibility to infection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451</Words>
  <Application>Microsoft Office PowerPoint</Application>
  <PresentationFormat>On-screen Show (4:3)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Nursing Management of child with Nephrotic syndrome </vt:lpstr>
      <vt:lpstr>NEPHROTIC SYNDROME (Nephrosis) </vt:lpstr>
      <vt:lpstr>Nephrotic Syndrome</vt:lpstr>
      <vt:lpstr>PowerPoint Presentation</vt:lpstr>
      <vt:lpstr>Characteristics </vt:lpstr>
      <vt:lpstr>PowerPoint Presentation</vt:lpstr>
      <vt:lpstr>PowerPoint Presentation</vt:lpstr>
      <vt:lpstr>PowerPoint Presentation</vt:lpstr>
      <vt:lpstr>Clinical Manifestations</vt:lpstr>
      <vt:lpstr>Diagnostic Evaluation</vt:lpstr>
      <vt:lpstr>Urine Dipstick test</vt:lpstr>
      <vt:lpstr>PowerPoint Presentation</vt:lpstr>
      <vt:lpstr>Therapeutic management</vt:lpstr>
      <vt:lpstr>Management </vt:lpstr>
      <vt:lpstr>Relapse </vt:lpstr>
      <vt:lpstr>Nursing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Nephrotic syndrome</dc:title>
  <dc:creator>rajesh p</dc:creator>
  <cp:lastModifiedBy>Raj Nirmal</cp:lastModifiedBy>
  <cp:revision>77</cp:revision>
  <dcterms:created xsi:type="dcterms:W3CDTF">2006-08-16T00:00:00Z</dcterms:created>
  <dcterms:modified xsi:type="dcterms:W3CDTF">2020-08-11T10:23:50Z</dcterms:modified>
</cp:coreProperties>
</file>