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68" r:id="rId3"/>
    <p:sldId id="256" r:id="rId4"/>
    <p:sldId id="272" r:id="rId5"/>
    <p:sldId id="267" r:id="rId6"/>
    <p:sldId id="270" r:id="rId7"/>
    <p:sldId id="274" r:id="rId8"/>
    <p:sldId id="279" r:id="rId9"/>
    <p:sldId id="280" r:id="rId10"/>
    <p:sldId id="278" r:id="rId11"/>
    <p:sldId id="257" r:id="rId12"/>
    <p:sldId id="260" r:id="rId13"/>
    <p:sldId id="269" r:id="rId14"/>
    <p:sldId id="273" r:id="rId15"/>
    <p:sldId id="281" r:id="rId16"/>
    <p:sldId id="282" r:id="rId17"/>
    <p:sldId id="283" r:id="rId18"/>
    <p:sldId id="284" r:id="rId19"/>
    <p:sldId id="262" r:id="rId20"/>
    <p:sldId id="263" r:id="rId21"/>
    <p:sldId id="275" r:id="rId22"/>
    <p:sldId id="277" r:id="rId23"/>
    <p:sldId id="276" r:id="rId24"/>
    <p:sldId id="258" r:id="rId25"/>
    <p:sldId id="259" r:id="rId26"/>
    <p:sldId id="285" r:id="rId27"/>
    <p:sldId id="286" r:id="rId28"/>
    <p:sldId id="288" r:id="rId29"/>
    <p:sldId id="287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16002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management of child with peptic ulcer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458200" cy="4114800"/>
          </a:xfrm>
        </p:spPr>
        <p:txBody>
          <a:bodyPr/>
          <a:lstStyle/>
          <a:p>
            <a:pPr marL="6858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</a:p>
          <a:p>
            <a:pPr marL="68580" indent="0">
              <a:buNone/>
            </a:pPr>
            <a:r>
              <a:rPr lang="en-I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Rajesh P Joseph</a:t>
            </a:r>
          </a:p>
          <a:p>
            <a:pPr marL="68580" indent="0">
              <a:buNone/>
            </a:pPr>
            <a:r>
              <a:rPr lang="en-IN" sz="2400">
                <a:latin typeface="Arial" panose="020B0604020202020204" pitchFamily="34" charset="0"/>
                <a:cs typeface="Arial" panose="020B0604020202020204" pitchFamily="34" charset="0"/>
              </a:rPr>
              <a:t>Asistant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pPr marL="6858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Department of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nursing</a:t>
            </a:r>
          </a:p>
          <a:p>
            <a:pPr marL="6858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Sumandeep nursing college</a:t>
            </a:r>
          </a:p>
          <a:p>
            <a:pPr marL="6858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Piparia, Waghodia,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vadodara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7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74344" cy="5257799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DESTRUCTIVE  FACORS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ookman Old Style" pitchFamily="18" charset="0"/>
              </a:rPr>
              <a:t>Acid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ookman Old Style" pitchFamily="18" charset="0"/>
              </a:rPr>
              <a:t>Pepsin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ookman Old Style" pitchFamily="18" charset="0"/>
              </a:rPr>
              <a:t>Medications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ookman Old Style" pitchFamily="18" charset="0"/>
              </a:rPr>
              <a:t>Bile acids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ookman Old Style" pitchFamily="18" charset="0"/>
              </a:rPr>
              <a:t>Infection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447800"/>
            <a:ext cx="4336256" cy="5105399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DEFENSIVE  FACTORS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ookman Old Style" pitchFamily="18" charset="0"/>
              </a:rPr>
              <a:t>Mucus layer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ookman Old Style" pitchFamily="18" charset="0"/>
              </a:rPr>
              <a:t>Local bicarbonate secretion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ookman Old Style" pitchFamily="18" charset="0"/>
              </a:rPr>
              <a:t>Epithelial cell renewal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ookman Old Style" pitchFamily="18" charset="0"/>
              </a:rPr>
              <a:t>Mucosal blood flow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Burning pain </a:t>
            </a:r>
            <a:r>
              <a:rPr lang="en-IN" sz="2400" dirty="0">
                <a:latin typeface="Bookman Old Style" pitchFamily="18" charset="0"/>
              </a:rPr>
              <a:t>in the abdomen between the breast bone and the belly button 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The pain often occurs between meals and in early in the morning. It may last from a few minutes to a few hours. 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Epigastric pain 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nausea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Hematemesis 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loss of weight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Melena</a:t>
            </a:r>
            <a:r>
              <a:rPr lang="en-US" sz="2400" dirty="0">
                <a:latin typeface="Bookman Old Style" pitchFamily="18" charset="0"/>
              </a:rPr>
              <a:t> (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passage of black, tarry stools</a:t>
            </a:r>
            <a:r>
              <a:rPr lang="en-US" sz="2400" dirty="0">
                <a:latin typeface="Bookman Old Style" pitchFamily="18" charset="0"/>
              </a:rPr>
              <a:t>) </a:t>
            </a:r>
          </a:p>
          <a:p>
            <a:pPr algn="just"/>
            <a:r>
              <a:rPr lang="en-US" sz="2400" dirty="0">
                <a:latin typeface="Bookman Old Style" pitchFamily="18" charset="0"/>
              </a:rPr>
              <a:t>Loss of appetite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Diagnostic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Upper GI (gastrointestinal)  X-ray series </a:t>
            </a:r>
          </a:p>
          <a:p>
            <a:pPr algn="just">
              <a:buNone/>
            </a:pPr>
            <a:r>
              <a:rPr lang="en-US" sz="2400" dirty="0">
                <a:latin typeface="Bookman Old Style" pitchFamily="18" charset="0"/>
              </a:rPr>
              <a:t>	examination of the esophagus, stomach and duodenum (the first section of the small intestine)</a:t>
            </a:r>
          </a:p>
          <a:p>
            <a:pPr algn="just">
              <a:buNone/>
            </a:pPr>
            <a:endParaRPr lang="en-US" sz="2400" dirty="0">
              <a:latin typeface="Bookman Old Style" pitchFamily="18" charset="0"/>
            </a:endParaRPr>
          </a:p>
          <a:p>
            <a:pPr algn="just">
              <a:buNone/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Upper Endoscopy</a:t>
            </a:r>
            <a:r>
              <a:rPr lang="en-US" sz="2400" dirty="0">
                <a:latin typeface="Bookman Old Style" pitchFamily="18" charset="0"/>
              </a:rPr>
              <a:t> </a:t>
            </a:r>
          </a:p>
          <a:p>
            <a:pPr algn="just">
              <a:buNone/>
            </a:pPr>
            <a:r>
              <a:rPr lang="en-US" sz="2400" dirty="0">
                <a:latin typeface="Bookman Old Style" pitchFamily="18" charset="0"/>
              </a:rPr>
              <a:t>	a test that uses an endoscope to examine the inside of part of the digestive tract.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Bookman Old Style" pitchFamily="18" charset="0"/>
              </a:rPr>
              <a:t>Tissue samples from inside the digestive tract may also be taken for examination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Blood test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Stool test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Urea breath test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ptic ulc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077200" cy="6096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MEDICAL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Antibiotics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Antacids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Histamine receptor antagonists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Proton pump inhibitors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Mucosal protective agents (cytoprotective)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Bookman Old Style" pitchFamily="18" charset="0"/>
              </a:rPr>
              <a:t>	Eg.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Sucralfate &amp; bismuth compounds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Bookman Old Style" pitchFamily="18" charset="0"/>
              </a:rPr>
              <a:t>	Aluminium containing agents  that forms a protective barrier over ulcerated mucosa to protect against acid &amp; pepsin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FFFF00"/>
                </a:solidFill>
              </a:rPr>
              <a:t>Antacids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582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Aluminium</a:t>
            </a:r>
            <a:r>
              <a:rPr lang="en-IN" sz="2400" dirty="0">
                <a:latin typeface="Bookman Old Style" pitchFamily="18" charset="0"/>
              </a:rPr>
              <a:t>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hydroxide</a:t>
            </a:r>
            <a:r>
              <a:rPr lang="en-IN" sz="2400" dirty="0">
                <a:latin typeface="Bookman Old Style" pitchFamily="18" charset="0"/>
              </a:rPr>
              <a:t> (amphogel) – 0.5 to 1.0ml/kg 1-3 hr after meals and at bed time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Calcium</a:t>
            </a:r>
            <a:r>
              <a:rPr lang="en-IN" sz="2400" dirty="0">
                <a:latin typeface="Bookman Old Style" pitchFamily="18" charset="0"/>
              </a:rPr>
              <a:t> (alka - 2) - 0.5 to 1.0ml/kg 1-3 hr after meals and at bed time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Magnesium</a:t>
            </a:r>
            <a:r>
              <a:rPr lang="en-IN" sz="2400" dirty="0">
                <a:latin typeface="Bookman Old Style" pitchFamily="18" charset="0"/>
              </a:rPr>
              <a:t>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hydroxide </a:t>
            </a:r>
            <a:r>
              <a:rPr lang="en-IN" sz="2400" dirty="0">
                <a:latin typeface="Bookman Old Style" pitchFamily="18" charset="0"/>
              </a:rPr>
              <a:t>(milk of magnesia) - 0.5 to 1.0ml/kg 1-3 hr after meals and at bed time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Combination antacids </a:t>
            </a:r>
            <a:r>
              <a:rPr lang="en-IN" sz="2400" dirty="0">
                <a:latin typeface="Bookman Old Style" pitchFamily="18" charset="0"/>
              </a:rPr>
              <a:t>(contains 2 or more antacids)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Aluminium &amp; magnesium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Gelusil, Maalox &amp; Mylanta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-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4343400" cy="5105400"/>
          </a:xfrm>
        </p:spPr>
      </p:pic>
      <p:pic>
        <p:nvPicPr>
          <p:cNvPr id="6" name="Content Placeholder 5" descr="images-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838200"/>
            <a:ext cx="4648200" cy="5105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838200"/>
            <a:ext cx="7010400" cy="5410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762000"/>
          </a:xfrm>
        </p:spPr>
        <p:txBody>
          <a:bodyPr/>
          <a:lstStyle/>
          <a:p>
            <a:pPr algn="ctr"/>
            <a:r>
              <a:rPr lang="en-IN" sz="3600" dirty="0">
                <a:solidFill>
                  <a:srgbClr val="FFFF00"/>
                </a:solidFill>
                <a:latin typeface="Bookman Old Style" pitchFamily="18" charset="0"/>
              </a:rPr>
              <a:t>H2 RECEPTOR ANTAGONIST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5410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dirty="0"/>
              <a:t>Cimetidine </a:t>
            </a:r>
          </a:p>
          <a:p>
            <a:pPr>
              <a:lnSpc>
                <a:spcPct val="200000"/>
              </a:lnSpc>
            </a:pPr>
            <a:r>
              <a:rPr lang="en-IN" dirty="0"/>
              <a:t>20-40 mg/kg/day  </a:t>
            </a:r>
          </a:p>
          <a:p>
            <a:pPr>
              <a:lnSpc>
                <a:spcPct val="200000"/>
              </a:lnSpc>
            </a:pPr>
            <a:r>
              <a:rPr lang="en-IN" dirty="0"/>
              <a:t>PO, IM, IV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Surgical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486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Vagotomy</a:t>
            </a:r>
            <a:endParaRPr lang="en-US" sz="2400" dirty="0">
              <a:latin typeface="Bookman Old Style" pitchFamily="18" charset="0"/>
            </a:endParaRPr>
          </a:p>
          <a:p>
            <a:pPr algn="just">
              <a:buNone/>
            </a:pPr>
            <a:r>
              <a:rPr lang="en-US" sz="2400" dirty="0">
                <a:latin typeface="Bookman Old Style" pitchFamily="18" charset="0"/>
              </a:rPr>
              <a:t>	A procedure that involves cutting parts of the vagus nerve (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a nerve that transmits messages from the brain to the stomach</a:t>
            </a:r>
            <a:r>
              <a:rPr lang="en-US" sz="2400" dirty="0">
                <a:latin typeface="Bookman Old Style" pitchFamily="18" charset="0"/>
              </a:rPr>
              <a:t>) to interrupt messages sent through it, therefore, reducing acid secretion.</a:t>
            </a:r>
          </a:p>
          <a:p>
            <a:pPr algn="just">
              <a:buNone/>
            </a:pPr>
            <a:endParaRPr lang="en-US" sz="2400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>
                <a:solidFill>
                  <a:srgbClr val="FFFF00"/>
                </a:solidFill>
                <a:latin typeface="Bookman Old Style" pitchFamily="18" charset="0"/>
              </a:rPr>
              <a:t>Antrectomy</a:t>
            </a:r>
            <a:r>
              <a:rPr lang="en-US" sz="2400">
                <a:latin typeface="Bookman Old Style" pitchFamily="18" charset="0"/>
              </a:rPr>
              <a:t> (Billroth I)</a:t>
            </a:r>
            <a:endParaRPr lang="en-US" sz="2400" dirty="0">
              <a:latin typeface="Bookman Old Style" pitchFamily="18" charset="0"/>
            </a:endParaRPr>
          </a:p>
          <a:p>
            <a:pPr algn="just">
              <a:buNone/>
            </a:pPr>
            <a:r>
              <a:rPr lang="en-US" sz="2400" dirty="0">
                <a:latin typeface="Bookman Old Style" pitchFamily="18" charset="0"/>
              </a:rPr>
              <a:t>	An operation to remove the lower part of the stomach (antrum), which produces a hormone that stimulates the stomach to secrete digestive juices. Sometimes a surgeon may also remove an adjacent part of the stomach that secretes pepsin and acid.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-pepticUlcer-enHD-AR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7924800" cy="54864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898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Pyloroplasty</a:t>
            </a:r>
            <a:r>
              <a:rPr lang="en-US" sz="2400" dirty="0">
                <a:latin typeface="Bookman Old Style" pitchFamily="18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Bookman Old Style" pitchFamily="18" charset="0"/>
              </a:rPr>
              <a:t>	A surgical procedure that may be performed along with a vagotomy in which the opening into the duodenum and small intestine (pylorus) are enlarged, enabling contents to pass more freely from the stomach.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oseup_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8153400" cy="6096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X2604-G-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8305800" cy="5867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goto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305800" cy="5791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562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Bleeding</a:t>
            </a:r>
            <a:r>
              <a:rPr lang="en-US" sz="2400" dirty="0">
                <a:latin typeface="Bookman Old Style" pitchFamily="18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Bookman Old Style" pitchFamily="18" charset="0"/>
              </a:rPr>
              <a:t> As the lining of the stomach or duodenal wall is eroded, blood vessels may also be damaged, causing bleeding.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Perforation</a:t>
            </a:r>
            <a:r>
              <a:rPr lang="en-US" sz="2400" dirty="0">
                <a:latin typeface="Bookman Old Style" pitchFamily="18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Bookman Old Style" pitchFamily="18" charset="0"/>
              </a:rPr>
              <a:t>Sometimes a hole has worn through the wall of the stomach or duodenum, and bacteria and partially digested food can spill through the opening into the sterile abdominal cavity (peritoneum)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COMPLICATIONS……..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458200" cy="5257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Narrowing and obstruction </a:t>
            </a:r>
          </a:p>
          <a:p>
            <a:pPr algn="just">
              <a:buNone/>
            </a:pPr>
            <a:endParaRPr lang="en-US" sz="2400" dirty="0">
              <a:solidFill>
                <a:srgbClr val="FFFF00"/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en-US" sz="2400" dirty="0">
                <a:latin typeface="Bookman Old Style" pitchFamily="18" charset="0"/>
              </a:rPr>
              <a:t>	Ulcers located at the end of the stomach (where the duodenum is attached) can cause swelling and scarring, which can narrow or close the intestinal opening.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FFFF00"/>
                </a:solidFill>
              </a:rPr>
              <a:t>Nursing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Assess pain and methods used to relieve it. 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Take a thorough history including a 72 hour food intake history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If patient has vomited determine whether emesis is bright red or coffee ground in appearance 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Ask patient about usual food habits, alcohol, smoking in adolescents and use of NSAIDS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Palpate abdomen for localized tenderness 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Advice to avoid alcohol and caffeinated beverages 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Diet rich in milk and cream should be avoided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 p\Desktop\PEP UL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435882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"/>
          <a:ext cx="85344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9286">
                <a:tc>
                  <a:txBody>
                    <a:bodyPr/>
                    <a:lstStyle/>
                    <a:p>
                      <a:pPr algn="ctr"/>
                      <a:endParaRPr lang="en-IN" sz="2800" dirty="0"/>
                    </a:p>
                    <a:p>
                      <a:pPr algn="ctr"/>
                      <a:r>
                        <a:rPr lang="en-IN" sz="28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/>
                    </a:p>
                    <a:p>
                      <a:pPr algn="ctr"/>
                      <a:r>
                        <a:rPr lang="en-IN" sz="28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/>
                    </a:p>
                    <a:p>
                      <a:pPr algn="ctr"/>
                      <a:r>
                        <a:rPr lang="en-IN" sz="2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dirty="0"/>
                    </a:p>
                    <a:p>
                      <a:pPr algn="ctr"/>
                      <a:r>
                        <a:rPr lang="en-IN" sz="28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3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dirty="0">
                          <a:latin typeface="Cambria" pitchFamily="18" charset="0"/>
                        </a:rPr>
                        <a:t>Diagnostic test</a:t>
                      </a:r>
                      <a:r>
                        <a:rPr lang="en-IN" baseline="0" dirty="0">
                          <a:latin typeface="Cambria" pitchFamily="18" charset="0"/>
                        </a:rPr>
                        <a:t> for </a:t>
                      </a:r>
                      <a:r>
                        <a:rPr lang="en-IN" baseline="0" dirty="0" err="1">
                          <a:latin typeface="Cambria" pitchFamily="18" charset="0"/>
                        </a:rPr>
                        <a:t>Helicibacter</a:t>
                      </a:r>
                      <a:r>
                        <a:rPr lang="en-IN" baseline="0" dirty="0">
                          <a:latin typeface="Cambria" pitchFamily="18" charset="0"/>
                        </a:rPr>
                        <a:t> Pylori</a:t>
                      </a:r>
                      <a:endParaRPr lang="en-IN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dirty="0">
                          <a:latin typeface="Cambria" pitchFamily="18" charset="0"/>
                        </a:rPr>
                        <a:t>Find out most accurate and cost effective method of</a:t>
                      </a:r>
                      <a:r>
                        <a:rPr lang="en-IN" baseline="0" dirty="0">
                          <a:latin typeface="Cambria" pitchFamily="18" charset="0"/>
                        </a:rPr>
                        <a:t> diagnostic procedure</a:t>
                      </a:r>
                      <a:endParaRPr lang="en-IN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dirty="0">
                          <a:latin typeface="Cambria" pitchFamily="18" charset="0"/>
                        </a:rPr>
                        <a:t>No comparison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dirty="0">
                          <a:latin typeface="Cambria" pitchFamily="18" charset="0"/>
                        </a:rPr>
                        <a:t>Four studies were found meet the inclusion and exclusion criteria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jesh p\Desktop\PEP ULC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PEPTIC ULCER DISEASE (PUD)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A peptic ulcer is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erosion of the lining of the stomach or small intestine</a:t>
            </a:r>
            <a:r>
              <a:rPr lang="en-IN" sz="2400" dirty="0">
                <a:latin typeface="Bookman Old Style" pitchFamily="18" charset="0"/>
              </a:rPr>
              <a:t> (duodenum) due to excess stomach acid, breakdown of the stomach's protective lining, or both. </a:t>
            </a:r>
          </a:p>
          <a:p>
            <a:pPr algn="just">
              <a:lnSpc>
                <a:spcPct val="150000"/>
              </a:lnSpc>
            </a:pPr>
            <a:endParaRPr lang="en-IN" sz="24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Peptic ulcers are much less common among children than adults.</a:t>
            </a: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"/>
          <a:ext cx="85344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1714">
                <a:tc>
                  <a:txBody>
                    <a:bodyPr/>
                    <a:lstStyle/>
                    <a:p>
                      <a:pPr algn="ctr"/>
                      <a:endParaRPr lang="en-IN" sz="2800" b="1" dirty="0"/>
                    </a:p>
                    <a:p>
                      <a:pPr algn="ctr"/>
                      <a:r>
                        <a:rPr lang="en-IN" sz="2800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b="1" dirty="0"/>
                    </a:p>
                    <a:p>
                      <a:pPr algn="ctr"/>
                      <a:r>
                        <a:rPr lang="en-IN" sz="2800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b="1" dirty="0"/>
                    </a:p>
                    <a:p>
                      <a:pPr algn="ctr"/>
                      <a:r>
                        <a:rPr lang="en-IN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800" b="1" dirty="0"/>
                    </a:p>
                    <a:p>
                      <a:pPr algn="ctr"/>
                      <a:r>
                        <a:rPr lang="en-IN" sz="2800" b="1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28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IN" dirty="0">
                          <a:latin typeface="Cambria" pitchFamily="18" charset="0"/>
                        </a:rPr>
                        <a:t>Prevalence of H. Pylori in patients with gastritis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IN" dirty="0">
                          <a:latin typeface="Cambria" pitchFamily="18" charset="0"/>
                        </a:rPr>
                        <a:t>Endoscopy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IN" dirty="0">
                          <a:latin typeface="Cambria" pitchFamily="18" charset="0"/>
                        </a:rPr>
                        <a:t>No comparison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IN" dirty="0">
                          <a:latin typeface="Cambria" pitchFamily="18" charset="0"/>
                        </a:rPr>
                        <a:t>53.33% patients</a:t>
                      </a:r>
                      <a:r>
                        <a:rPr lang="en-IN" baseline="0" dirty="0">
                          <a:latin typeface="Cambria" pitchFamily="18" charset="0"/>
                        </a:rPr>
                        <a:t> gave </a:t>
                      </a:r>
                      <a:r>
                        <a:rPr lang="en-IN" dirty="0">
                          <a:latin typeface="Cambria" pitchFamily="18" charset="0"/>
                        </a:rPr>
                        <a:t>Positive results on </a:t>
                      </a:r>
                      <a:r>
                        <a:rPr lang="en-IN" dirty="0" err="1">
                          <a:latin typeface="Cambria" pitchFamily="18" charset="0"/>
                        </a:rPr>
                        <a:t>urease</a:t>
                      </a:r>
                      <a:r>
                        <a:rPr lang="en-IN" dirty="0">
                          <a:latin typeface="Cambria" pitchFamily="18" charset="0"/>
                        </a:rPr>
                        <a:t>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Types</a:t>
            </a:r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28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1</a:t>
            </a:r>
            <a:r>
              <a:rPr lang="en-US" sz="2400" dirty="0">
                <a:latin typeface="Bookman Old Style" pitchFamily="18" charset="0"/>
              </a:rPr>
              <a:t>.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Acute peptic ulcer </a:t>
            </a:r>
          </a:p>
          <a:p>
            <a:pPr>
              <a:buNone/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2</a:t>
            </a:r>
            <a:r>
              <a:rPr lang="en-US" sz="2400" dirty="0">
                <a:latin typeface="Bookman Old Style" pitchFamily="18" charset="0"/>
              </a:rPr>
              <a:t>. </a:t>
            </a: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Chronic peptic ulcer</a:t>
            </a:r>
          </a:p>
          <a:p>
            <a:pPr>
              <a:buNone/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3. Gastric ulcer </a:t>
            </a:r>
          </a:p>
          <a:p>
            <a:pPr>
              <a:buNone/>
            </a:pPr>
            <a:r>
              <a:rPr lang="en-US" sz="2400" dirty="0">
                <a:latin typeface="Bookman Old Style" pitchFamily="18" charset="0"/>
              </a:rPr>
              <a:t>	Involves the mucosa of the stomach</a:t>
            </a:r>
          </a:p>
          <a:p>
            <a:pPr>
              <a:buNone/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4. Duodenal ulcer</a:t>
            </a:r>
          </a:p>
          <a:p>
            <a:pPr>
              <a:buNone/>
            </a:pPr>
            <a:r>
              <a:rPr lang="en-US" sz="2400" dirty="0">
                <a:latin typeface="Bookman Old Style" pitchFamily="18" charset="0"/>
              </a:rPr>
              <a:t>	Involves the pylorus or duodenum</a:t>
            </a:r>
          </a:p>
          <a:p>
            <a:pPr>
              <a:buNone/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5. Stress ulcer</a:t>
            </a:r>
          </a:p>
          <a:p>
            <a:pPr algn="just">
              <a:buNone/>
            </a:pPr>
            <a:r>
              <a:rPr lang="en-IN" sz="2400" dirty="0">
                <a:latin typeface="Bookman Old Style" pitchFamily="18" charset="0"/>
              </a:rPr>
              <a:t>	Children of any age can develop ulcers when they are extremely sick, such as after severe burns, injuries, and illnesses. These ulcers are referred to as stress ulcers</a:t>
            </a:r>
            <a:endParaRPr lang="en-US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ptic_ulc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229600" cy="6096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ptic-ulcers-300x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609600"/>
            <a:ext cx="7315200" cy="5715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Etiology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Exact cause is unknown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Bookman Old Style" pitchFamily="18" charset="0"/>
              </a:rPr>
              <a:t>Helicobacter pylori </a:t>
            </a:r>
            <a:r>
              <a:rPr lang="en-US" sz="2400" dirty="0">
                <a:latin typeface="Bookman Old Style" pitchFamily="18" charset="0"/>
              </a:rPr>
              <a:t>(</a:t>
            </a:r>
            <a:r>
              <a:rPr lang="en-IN" sz="2400" dirty="0">
                <a:latin typeface="Bookman Old Style" pitchFamily="18" charset="0"/>
              </a:rPr>
              <a:t>through food, water, or close contact with an infected individual</a:t>
            </a:r>
            <a:r>
              <a:rPr lang="en-US" sz="2400" dirty="0">
                <a:latin typeface="Bookman Old Style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NSAIDS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man Old Style" pitchFamily="18" charset="0"/>
              </a:rPr>
              <a:t>increased secretion of pepsin &amp; HCL in stomach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Adolescents who drink alcohol or smoke are also more likely to develop ulcers.</a:t>
            </a:r>
            <a:endParaRPr lang="en-US" sz="2400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-pylori-peptic-ulc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924800" cy="6096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-pylori-stomach-ulcers-1024x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8001000" cy="6096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248</TotalTime>
  <Words>829</Words>
  <Application>Microsoft Office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Bookman Old Style</vt:lpstr>
      <vt:lpstr>Cambria</vt:lpstr>
      <vt:lpstr>Consolas</vt:lpstr>
      <vt:lpstr>Corbel</vt:lpstr>
      <vt:lpstr>Wingdings</vt:lpstr>
      <vt:lpstr>Wingdings 2</vt:lpstr>
      <vt:lpstr>Wingdings 3</vt:lpstr>
      <vt:lpstr>Metro</vt:lpstr>
      <vt:lpstr>Nursing management of child with peptic ulcer disease</vt:lpstr>
      <vt:lpstr>PowerPoint Presentation</vt:lpstr>
      <vt:lpstr>PEPTIC ULCER DISEASE (PUD)</vt:lpstr>
      <vt:lpstr>Types  </vt:lpstr>
      <vt:lpstr>PowerPoint Presentation</vt:lpstr>
      <vt:lpstr>PowerPoint Presentation</vt:lpstr>
      <vt:lpstr>Etiology </vt:lpstr>
      <vt:lpstr>PowerPoint Presentation</vt:lpstr>
      <vt:lpstr>PowerPoint Presentation</vt:lpstr>
      <vt:lpstr>PATHOPHYSIOLOGY</vt:lpstr>
      <vt:lpstr>SYMPTOMS</vt:lpstr>
      <vt:lpstr>Diagnostic Evaluation </vt:lpstr>
      <vt:lpstr>PowerPoint Presentation</vt:lpstr>
      <vt:lpstr>MEDICAL MANAGEMENT </vt:lpstr>
      <vt:lpstr>Antacids </vt:lpstr>
      <vt:lpstr>PowerPoint Presentation</vt:lpstr>
      <vt:lpstr>PowerPoint Presentation</vt:lpstr>
      <vt:lpstr>H2 RECEPTOR ANTAGONIST</vt:lpstr>
      <vt:lpstr>Surgical management </vt:lpstr>
      <vt:lpstr>PowerPoint Presentation</vt:lpstr>
      <vt:lpstr>PowerPoint Presentation</vt:lpstr>
      <vt:lpstr>PowerPoint Presentation</vt:lpstr>
      <vt:lpstr>PowerPoint Presentation</vt:lpstr>
      <vt:lpstr>COMPLICATIONS</vt:lpstr>
      <vt:lpstr>COMPLICATIONS……..</vt:lpstr>
      <vt:lpstr>Nursing management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PEPTIC ULCER DISEASE</dc:title>
  <dc:creator>DEPT. OF PEDIATRICS</dc:creator>
  <cp:lastModifiedBy>Raj Nirmal</cp:lastModifiedBy>
  <cp:revision>168</cp:revision>
  <dcterms:created xsi:type="dcterms:W3CDTF">2006-08-16T00:00:00Z</dcterms:created>
  <dcterms:modified xsi:type="dcterms:W3CDTF">2020-08-11T10:24:00Z</dcterms:modified>
</cp:coreProperties>
</file>