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5" r:id="rId3"/>
    <p:sldId id="262" r:id="rId4"/>
    <p:sldId id="263" r:id="rId5"/>
    <p:sldId id="256" r:id="rId6"/>
    <p:sldId id="257" r:id="rId7"/>
    <p:sldId id="258" r:id="rId8"/>
    <p:sldId id="264" r:id="rId9"/>
    <p:sldId id="259" r:id="rId10"/>
    <p:sldId id="260" r:id="rId11"/>
    <p:sldId id="261" r:id="rId12"/>
    <p:sldId id="276" r:id="rId13"/>
    <p:sldId id="265" r:id="rId14"/>
    <p:sldId id="266" r:id="rId15"/>
    <p:sldId id="267" r:id="rId16"/>
    <p:sldId id="270" r:id="rId17"/>
    <p:sldId id="271" r:id="rId18"/>
    <p:sldId id="275" r:id="rId19"/>
    <p:sldId id="268" r:id="rId20"/>
    <p:sldId id="269" r:id="rId21"/>
    <p:sldId id="272" r:id="rId22"/>
    <p:sldId id="273" r:id="rId23"/>
    <p:sldId id="274" r:id="rId24"/>
    <p:sldId id="277" r:id="rId25"/>
    <p:sldId id="278" r:id="rId26"/>
    <p:sldId id="304" r:id="rId27"/>
    <p:sldId id="279" r:id="rId28"/>
    <p:sldId id="280" r:id="rId29"/>
    <p:sldId id="285" r:id="rId30"/>
    <p:sldId id="281" r:id="rId31"/>
    <p:sldId id="282" r:id="rId32"/>
    <p:sldId id="283" r:id="rId33"/>
    <p:sldId id="284" r:id="rId34"/>
    <p:sldId id="302" r:id="rId35"/>
    <p:sldId id="286" r:id="rId36"/>
    <p:sldId id="303" r:id="rId37"/>
    <p:sldId id="287" r:id="rId38"/>
    <p:sldId id="288" r:id="rId39"/>
    <p:sldId id="289" r:id="rId40"/>
    <p:sldId id="298" r:id="rId41"/>
    <p:sldId id="290" r:id="rId42"/>
    <p:sldId id="291" r:id="rId43"/>
    <p:sldId id="292" r:id="rId44"/>
    <p:sldId id="295" r:id="rId45"/>
    <p:sldId id="299" r:id="rId46"/>
    <p:sldId id="300" r:id="rId47"/>
    <p:sldId id="301" r:id="rId48"/>
    <p:sldId id="296" r:id="rId49"/>
    <p:sldId id="293" r:id="rId50"/>
    <p:sldId id="29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16002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foreign bodies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610600" cy="3276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</a:p>
          <a:p>
            <a:pPr marL="6858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Nirmal Raj EV</a:t>
            </a:r>
          </a:p>
          <a:p>
            <a:pPr marL="68580" indent="0">
              <a:buNone/>
            </a:pPr>
            <a:r>
              <a:rPr lang="en-IN" sz="2400">
                <a:latin typeface="Arial" panose="020B0604020202020204" pitchFamily="34" charset="0"/>
                <a:cs typeface="Arial" panose="020B0604020202020204" pitchFamily="34" charset="0"/>
              </a:rPr>
              <a:t>Assistant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Professor, </a:t>
            </a:r>
          </a:p>
          <a:p>
            <a:pPr marL="68580" indent="0">
              <a:buNone/>
            </a:pP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of Pediatric Nursing</a:t>
            </a:r>
          </a:p>
          <a:p>
            <a:pPr marL="6858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Sumandeep nursing college</a:t>
            </a:r>
          </a:p>
          <a:p>
            <a:pPr marL="6858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Sumandeep Vidyapeeth deemed to be University</a:t>
            </a:r>
          </a:p>
          <a:p>
            <a:pPr marL="6858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Piparia, Waghodia,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vadodara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6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Treatment……..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5626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400" dirty="0">
                <a:latin typeface="Bookman Old Style" pitchFamily="18" charset="0"/>
              </a:rPr>
              <a:t>If a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corneal abrasion </a:t>
            </a:r>
            <a:r>
              <a:rPr lang="en-US" sz="2400" dirty="0">
                <a:latin typeface="Bookman Old Style" pitchFamily="18" charset="0"/>
              </a:rPr>
              <a:t>(a scratch or injury to the cornea) is detected, treatment may include:</a:t>
            </a:r>
          </a:p>
          <a:p>
            <a:pPr algn="just">
              <a:buNone/>
            </a:pPr>
            <a:endParaRPr lang="en-US" sz="24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A patch over the eye may be used to help decrease your child's level of discomfort.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A patch is usually required for 12 to 24 hours. A soft contact lens may be used in place of a traditional patch.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Bookman Old Style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Close follow-up with your child's doctor is needed to ensure that the abrasion heals completely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Treatment……..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txBody>
          <a:bodyPr/>
          <a:lstStyle/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Bookman Old Style" pitchFamily="18" charset="0"/>
              </a:rPr>
              <a:t>Severe abrasions or cuts into the cornea will be managed by an eye specialist because of the increased risk of damage to the eye.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Bookman Old Style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Bookman Old Style" pitchFamily="18" charset="0"/>
              </a:rPr>
              <a:t>An antibiotic ointment may be placed in the eye.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A tetanus shot may be given depending on the type of foreign body and the vaccination status of the child.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Foreign bodies in Ear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rajesh p\Desktop\Ear-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77363"/>
            <a:ext cx="8763000" cy="5876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Foreign bodies in EAR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638800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latin typeface="Bookman Old Style" pitchFamily="18" charset="0"/>
              </a:rPr>
              <a:t>Getting an object stuck in the ear is a relatively common problem, especially in toddlers. The vast majority of items are lodged in the ear canal, which is the small channel that ends at the eardrum</a:t>
            </a:r>
          </a:p>
          <a:p>
            <a:pPr algn="just"/>
            <a:r>
              <a:rPr lang="en-IN" sz="2400" dirty="0">
                <a:latin typeface="Bookman Old Style" pitchFamily="18" charset="0"/>
              </a:rPr>
              <a:t>Common objects found in ears include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food material, beads, toys, and insects</a:t>
            </a:r>
            <a:r>
              <a:rPr lang="en-IN" sz="2400" dirty="0">
                <a:latin typeface="Bookman Old Style" pitchFamily="18" charset="0"/>
              </a:rPr>
              <a:t>. Children often place items in their ears out of curiosity.</a:t>
            </a:r>
          </a:p>
          <a:p>
            <a:pPr algn="just"/>
            <a:endParaRPr lang="en-US" sz="2400" dirty="0">
              <a:latin typeface="Bookman Old Style" pitchFamily="18" charset="0"/>
            </a:endParaRPr>
          </a:p>
          <a:p>
            <a:pPr algn="just"/>
            <a:r>
              <a:rPr lang="en-IN" sz="2400" dirty="0">
                <a:latin typeface="Bookman Old Style" pitchFamily="18" charset="0"/>
              </a:rPr>
              <a:t>Although 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earwax</a:t>
            </a:r>
            <a:r>
              <a:rPr lang="en-IN" sz="2400" dirty="0">
                <a:latin typeface="Bookman Old Style" pitchFamily="18" charset="0"/>
              </a:rPr>
              <a:t> (cerumen) is not technically a foreign body, it does frequently accumulate in the ear canal and can cause discomfort or decreased hearing just like other foreign bodies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Symptoms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Pain </a:t>
            </a:r>
          </a:p>
          <a:p>
            <a:pPr>
              <a:lnSpc>
                <a:spcPct val="150000"/>
              </a:lnSpc>
            </a:pPr>
            <a:r>
              <a:rPr lang="en-US" dirty="0"/>
              <a:t>Irritation to the ear canal </a:t>
            </a:r>
          </a:p>
          <a:p>
            <a:pPr>
              <a:lnSpc>
                <a:spcPct val="150000"/>
              </a:lnSpc>
            </a:pPr>
            <a:r>
              <a:rPr lang="en-US" dirty="0"/>
              <a:t>Bleeding or discharge </a:t>
            </a:r>
          </a:p>
          <a:p>
            <a:pPr>
              <a:lnSpc>
                <a:spcPct val="150000"/>
              </a:lnSpc>
            </a:pPr>
            <a:r>
              <a:rPr lang="en-US" dirty="0"/>
              <a:t>Erythema &amp; swelling 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Management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Don't probe the ear with a tool</a:t>
            </a:r>
            <a:r>
              <a:rPr lang="en-IN" sz="2400" b="1" dirty="0">
                <a:latin typeface="Bookman Old Style" pitchFamily="18" charset="0"/>
              </a:rPr>
              <a:t>.</a:t>
            </a:r>
            <a:r>
              <a:rPr lang="en-IN" sz="2400" dirty="0">
                <a:latin typeface="Bookman Old Style" pitchFamily="18" charset="0"/>
              </a:rPr>
              <a:t> Don't attempt to remove the foreign object by probing with a cotton swab, matchstick or any other tool. To do so risks pushing the object further into the ear and damaging the fragile structures of the middle ear.</a:t>
            </a:r>
          </a:p>
          <a:p>
            <a:pPr algn="just">
              <a:buNone/>
            </a:pPr>
            <a:endParaRPr lang="en-IN" sz="2400" dirty="0">
              <a:latin typeface="Bookman Old Style" pitchFamily="18" charset="0"/>
            </a:endParaRPr>
          </a:p>
          <a:p>
            <a:pPr algn="just"/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Remove the object if possible</a:t>
            </a:r>
            <a:r>
              <a:rPr lang="en-IN" sz="2400" b="1" dirty="0">
                <a:latin typeface="Bookman Old Style" pitchFamily="18" charset="0"/>
              </a:rPr>
              <a:t>.</a:t>
            </a:r>
            <a:r>
              <a:rPr lang="en-IN" sz="2400" dirty="0">
                <a:latin typeface="Bookman Old Style" pitchFamily="18" charset="0"/>
              </a:rPr>
              <a:t> If the object is clearly visible, pliable and can be grasped easily with tweezers, gently remove it.</a:t>
            </a:r>
          </a:p>
          <a:p>
            <a:pPr algn="just">
              <a:buNone/>
            </a:pPr>
            <a:endParaRPr lang="en-IN" sz="2400" dirty="0">
              <a:latin typeface="Bookman Old Style" pitchFamily="18" charset="0"/>
            </a:endParaRPr>
          </a:p>
          <a:p>
            <a:pPr algn="just"/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Try using gravity</a:t>
            </a:r>
            <a:r>
              <a:rPr lang="en-IN" sz="2400" b="1" dirty="0">
                <a:latin typeface="Bookman Old Style" pitchFamily="18" charset="0"/>
              </a:rPr>
              <a:t>.</a:t>
            </a:r>
            <a:r>
              <a:rPr lang="en-IN" sz="2400" dirty="0">
                <a:latin typeface="Bookman Old Style" pitchFamily="18" charset="0"/>
              </a:rPr>
              <a:t> Tilt the head to the affected side to try to dislodge the object.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153400" cy="6248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Try using oil for an insect</a:t>
            </a:r>
            <a:endParaRPr lang="en-IN" sz="2400" b="1" dirty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en-IN" sz="2400" dirty="0">
                <a:latin typeface="Bookman Old Style" pitchFamily="18" charset="0"/>
              </a:rPr>
              <a:t> If the foreign object is an insect, tilt the person's head so that the ear with the offending insect is upward. </a:t>
            </a:r>
          </a:p>
          <a:p>
            <a:pPr algn="just"/>
            <a:r>
              <a:rPr lang="en-IN" sz="2400" dirty="0">
                <a:latin typeface="Bookman Old Style" pitchFamily="18" charset="0"/>
              </a:rPr>
              <a:t>Try to float the insect out by pouring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mineral oil</a:t>
            </a:r>
            <a:r>
              <a:rPr lang="en-IN" sz="2400" dirty="0">
                <a:latin typeface="Bookman Old Style" pitchFamily="18" charset="0"/>
              </a:rPr>
              <a:t>,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olive oil </a:t>
            </a:r>
            <a:r>
              <a:rPr lang="en-IN" sz="2400" dirty="0">
                <a:latin typeface="Bookman Old Style" pitchFamily="18" charset="0"/>
              </a:rPr>
              <a:t>or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baby oil </a:t>
            </a:r>
            <a:r>
              <a:rPr lang="en-IN" sz="2400" dirty="0">
                <a:latin typeface="Bookman Old Style" pitchFamily="18" charset="0"/>
              </a:rPr>
              <a:t>into the ear. </a:t>
            </a:r>
          </a:p>
          <a:p>
            <a:pPr algn="just"/>
            <a:r>
              <a:rPr lang="en-IN" sz="2400" dirty="0">
                <a:latin typeface="Bookman Old Style" pitchFamily="18" charset="0"/>
              </a:rPr>
              <a:t>The oil should be warm but not hot. As you pour the oil, you can ease the entry of the oil by straightening the ear canal. </a:t>
            </a:r>
          </a:p>
          <a:p>
            <a:pPr algn="just"/>
            <a:r>
              <a:rPr lang="en-IN" sz="2400" dirty="0">
                <a:latin typeface="Bookman Old Style" pitchFamily="18" charset="0"/>
              </a:rPr>
              <a:t>Pull the earlobe gently backward and upward for an adult,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backward and downward for a child</a:t>
            </a:r>
            <a:r>
              <a:rPr lang="en-IN" sz="2400" dirty="0">
                <a:latin typeface="Bookman Old Style" pitchFamily="18" charset="0"/>
              </a:rPr>
              <a:t>. The insect should suffocate and float out in the oil bath. </a:t>
            </a:r>
          </a:p>
          <a:p>
            <a:pPr algn="just"/>
            <a:r>
              <a:rPr lang="en-IN" sz="2400" dirty="0">
                <a:latin typeface="Bookman Old Style" pitchFamily="18" charset="0"/>
              </a:rPr>
              <a:t>Don't use oil to remove any object other than an insect.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>
              <a:buNone/>
            </a:pPr>
            <a:endParaRPr lang="en-IN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en-IN" dirty="0">
                <a:solidFill>
                  <a:srgbClr val="FFFF00"/>
                </a:solidFill>
              </a:rPr>
              <a:t>Try washing the object out (Irrigation)</a:t>
            </a:r>
            <a:endParaRPr lang="en-IN" dirty="0"/>
          </a:p>
          <a:p>
            <a:pPr algn="just">
              <a:buFont typeface="Wingdings" pitchFamily="2" charset="2"/>
              <a:buChar char="v"/>
            </a:pPr>
            <a:r>
              <a:rPr lang="en-IN" sz="2400" dirty="0">
                <a:latin typeface="Bookman Old Style" pitchFamily="18" charset="0"/>
              </a:rPr>
              <a:t>Use a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bulb ear syringe </a:t>
            </a:r>
            <a:r>
              <a:rPr lang="en-IN" sz="2400" dirty="0">
                <a:latin typeface="Bookman Old Style" pitchFamily="18" charset="0"/>
              </a:rPr>
              <a:t>and warm water to irrigate the object out of the canal</a:t>
            </a:r>
          </a:p>
          <a:p>
            <a:pPr algn="just">
              <a:buNone/>
            </a:pPr>
            <a:endParaRPr lang="en-IN" sz="2400" dirty="0">
              <a:latin typeface="Bookman Old Style" pitchFamily="18" charset="0"/>
            </a:endParaRPr>
          </a:p>
          <a:p>
            <a:pPr algn="just"/>
            <a:r>
              <a:rPr lang="en-IN" sz="2400" dirty="0">
                <a:latin typeface="Bookman Old Style" pitchFamily="18" charset="0"/>
              </a:rPr>
              <a:t>Commonly used techniques include applying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gentle suction </a:t>
            </a:r>
            <a:r>
              <a:rPr lang="en-IN" sz="2400" dirty="0">
                <a:latin typeface="Bookman Old Style" pitchFamily="18" charset="0"/>
              </a:rPr>
              <a:t>to the object, small forceps, or instruments that have a loop or hook at the tip.</a:t>
            </a:r>
          </a:p>
          <a:p>
            <a:pPr algn="just">
              <a:buNone/>
            </a:pPr>
            <a:endParaRPr lang="en-IN" sz="2400" dirty="0">
              <a:latin typeface="Bookman Old Style" pitchFamily="18" charset="0"/>
            </a:endParaRPr>
          </a:p>
          <a:p>
            <a:pPr algn="just"/>
            <a:r>
              <a:rPr lang="en-IN" sz="2400" dirty="0">
                <a:latin typeface="Bookman Old Style" pitchFamily="18" charset="0"/>
              </a:rPr>
              <a:t>If the object is metallic, a long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instrument may be magnetized</a:t>
            </a:r>
            <a:r>
              <a:rPr lang="en-IN" sz="2400" dirty="0">
                <a:latin typeface="Bookman Old Style" pitchFamily="18" charset="0"/>
              </a:rPr>
              <a:t> to assist in gently pulling the object from the ear.</a:t>
            </a:r>
          </a:p>
          <a:p>
            <a:pPr algn="just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Agency FB" pitchFamily="34" charset="0"/>
              </a:rPr>
              <a:t>Foreign bodies in Nose </a:t>
            </a:r>
            <a:endParaRPr lang="en-IN" sz="5400" dirty="0">
              <a:solidFill>
                <a:srgbClr val="FFFF00"/>
              </a:solidFill>
              <a:latin typeface="Agency FB" pitchFamily="34" charset="0"/>
            </a:endParaRPr>
          </a:p>
        </p:txBody>
      </p:sp>
      <p:pic>
        <p:nvPicPr>
          <p:cNvPr id="4098" name="Picture 2" descr="C:\Users\rajesh p\Desktop\Kid-pencils-up-n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763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6096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</a:rPr>
              <a:t>Foreign bodies in the Nose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562600"/>
          </a:xfrm>
        </p:spPr>
        <p:txBody>
          <a:bodyPr/>
          <a:lstStyle/>
          <a:p>
            <a:pPr algn="just"/>
            <a:r>
              <a:rPr lang="en-IN" sz="2400" dirty="0">
                <a:latin typeface="Bookman Old Style" pitchFamily="18" charset="0"/>
              </a:rPr>
              <a:t>Objects that are put into the child's nose are usually soft things. </a:t>
            </a:r>
          </a:p>
          <a:p>
            <a:pPr algn="just">
              <a:buNone/>
            </a:pPr>
            <a:endParaRPr lang="en-IN" sz="2400" dirty="0">
              <a:latin typeface="Bookman Old Style" pitchFamily="18" charset="0"/>
            </a:endParaRPr>
          </a:p>
          <a:p>
            <a:pPr algn="just"/>
            <a:r>
              <a:rPr lang="en-IN" sz="2400" dirty="0">
                <a:latin typeface="Bookman Old Style" pitchFamily="18" charset="0"/>
              </a:rPr>
              <a:t>These would include,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tissue, clay, and pieces of toys, or erasers</a:t>
            </a:r>
            <a:r>
              <a:rPr lang="en-IN" sz="2400" dirty="0">
                <a:latin typeface="Bookman Old Style" pitchFamily="18" charset="0"/>
              </a:rPr>
              <a:t>. </a:t>
            </a:r>
          </a:p>
          <a:p>
            <a:pPr algn="just">
              <a:buNone/>
            </a:pPr>
            <a:endParaRPr lang="en-IN" sz="2400" dirty="0">
              <a:latin typeface="Bookman Old Style" pitchFamily="18" charset="0"/>
            </a:endParaRPr>
          </a:p>
          <a:p>
            <a:pPr algn="just"/>
            <a:r>
              <a:rPr lang="en-IN" sz="2400" dirty="0">
                <a:latin typeface="Bookman Old Style" pitchFamily="18" charset="0"/>
              </a:rPr>
              <a:t>Sometimes, a foreign body may enter the nose while the child is trying to smell the object.</a:t>
            </a:r>
          </a:p>
          <a:p>
            <a:pPr algn="just">
              <a:buNone/>
            </a:pPr>
            <a:endParaRPr lang="en-IN" sz="2400" dirty="0">
              <a:latin typeface="Bookman Old Style" pitchFamily="18" charset="0"/>
            </a:endParaRPr>
          </a:p>
          <a:p>
            <a:pPr algn="just"/>
            <a:r>
              <a:rPr lang="en-IN" sz="2400" dirty="0">
                <a:latin typeface="Bookman Old Style" pitchFamily="18" charset="0"/>
              </a:rPr>
              <a:t> Children often place objects in their noses because they are bored, curious, or copying other children.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jesh p\Desktop\foreign-body-nose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1"/>
            <a:ext cx="8610600" cy="659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9836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The most common symptom of a foreign body in the nose is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nasal drainage</a:t>
            </a:r>
            <a:r>
              <a:rPr lang="en-IN" sz="2400" dirty="0">
                <a:latin typeface="Bookman Old Style" pitchFamily="18" charset="0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The drainage appears only on the side of the nose with the object and often has a bad odor.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In some cases, the child may also have a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bloody nose</a:t>
            </a:r>
            <a:r>
              <a:rPr lang="en-IN" sz="2400" dirty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Symptoms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Difficulty breathing through the affected nostril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Feeling of something in the nose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Foul-smelling or bloody nasal discharge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Irritability, particularly in infants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Irritation or pain in the nose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First aid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943600"/>
          </a:xfrm>
        </p:spPr>
        <p:txBody>
          <a:bodyPr/>
          <a:lstStyle/>
          <a:p>
            <a:pPr algn="just"/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DO NOT </a:t>
            </a:r>
            <a:r>
              <a:rPr lang="en-IN" sz="2400" dirty="0">
                <a:latin typeface="Bookman Old Style" pitchFamily="18" charset="0"/>
              </a:rPr>
              <a:t>search the nose with cotton swabs or other tools. This may push the object further into the nose.</a:t>
            </a:r>
          </a:p>
          <a:p>
            <a:pPr algn="just"/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DO NOT </a:t>
            </a:r>
            <a:r>
              <a:rPr lang="en-IN" sz="2400" dirty="0">
                <a:latin typeface="Bookman Old Style" pitchFamily="18" charset="0"/>
              </a:rPr>
              <a:t>use tweezers or other tools to remove an object that is stuck deep inside the nose.</a:t>
            </a:r>
          </a:p>
          <a:p>
            <a:pPr algn="just"/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DO NOT</a:t>
            </a:r>
            <a:r>
              <a:rPr lang="en-IN" sz="2400" dirty="0">
                <a:latin typeface="Bookman Old Style" pitchFamily="18" charset="0"/>
              </a:rPr>
              <a:t> try to remove an object that you cannot see or one that is not easy to grasp. This can push the object farther in or cause damage.</a:t>
            </a:r>
          </a:p>
          <a:p>
            <a:pPr algn="just"/>
            <a:r>
              <a:rPr lang="en-IN" sz="2400" dirty="0">
                <a:latin typeface="Bookman Old Style" pitchFamily="18" charset="0"/>
              </a:rPr>
              <a:t>Have the person breathe through the mouth. The person should not breathe in sharply. This may force the object in further.</a:t>
            </a:r>
          </a:p>
          <a:p>
            <a:pPr algn="just"/>
            <a:r>
              <a:rPr lang="en-IN" sz="2400" dirty="0">
                <a:latin typeface="Bookman Old Style" pitchFamily="18" charset="0"/>
              </a:rPr>
              <a:t>Gently press and close the nostril that does NOT have the object in it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. Ask the person to blow gently</a:t>
            </a:r>
            <a:r>
              <a:rPr lang="en-IN" sz="2400" dirty="0">
                <a:latin typeface="Bookman Old Style" pitchFamily="18" charset="0"/>
              </a:rPr>
              <a:t>. This may help push the object out.  Avoid blowing the nose too hard or repeatedly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Management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791200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latin typeface="Bookman Old Style" pitchFamily="18" charset="0"/>
              </a:rPr>
              <a:t>Avoid sticking cotton swabs or your fingers into your child’s nose. This can also push the object further into the nose.</a:t>
            </a:r>
          </a:p>
          <a:p>
            <a:pPr algn="just"/>
            <a:r>
              <a:rPr lang="en-IN" sz="2400" dirty="0">
                <a:latin typeface="Bookman Old Style" pitchFamily="18" charset="0"/>
              </a:rPr>
              <a:t>Stop  child from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sniffing</a:t>
            </a:r>
            <a:r>
              <a:rPr lang="en-IN" sz="2400" dirty="0">
                <a:latin typeface="Bookman Old Style" pitchFamily="18" charset="0"/>
              </a:rPr>
              <a:t>. Sniffing could cause the object to move farther up their nose and pose a choking hazard. Encourage your child to breathe through their mouth until the object is removed</a:t>
            </a:r>
          </a:p>
          <a:p>
            <a:pPr algn="just"/>
            <a:r>
              <a:rPr lang="en-IN" sz="2400" dirty="0">
                <a:latin typeface="Bookman Old Style" pitchFamily="18" charset="0"/>
              </a:rPr>
              <a:t>treatments include instruments that will help them grasp or scoop out the object and machines that will suction the object out.</a:t>
            </a:r>
          </a:p>
          <a:p>
            <a:pPr algn="just"/>
            <a:r>
              <a:rPr lang="en-IN" sz="2400" dirty="0">
                <a:latin typeface="Bookman Old Style" pitchFamily="18" charset="0"/>
              </a:rPr>
              <a:t>The doctor may place a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topical anesthetic </a:t>
            </a:r>
            <a:r>
              <a:rPr lang="en-IN" sz="2400" dirty="0">
                <a:latin typeface="Bookman Old Style" pitchFamily="18" charset="0"/>
              </a:rPr>
              <a:t>(spray or drops) inside the nose to slightly numb the area. </a:t>
            </a:r>
          </a:p>
          <a:p>
            <a:pPr algn="just"/>
            <a:r>
              <a:rPr lang="en-IN" sz="2400" dirty="0">
                <a:latin typeface="Bookman Old Style" pitchFamily="18" charset="0"/>
              </a:rPr>
              <a:t>Doctor may prescribe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antibiotics</a:t>
            </a:r>
            <a:r>
              <a:rPr lang="en-IN" sz="2400" dirty="0">
                <a:latin typeface="Bookman Old Style" pitchFamily="18" charset="0"/>
              </a:rPr>
              <a:t> or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nasal drops </a:t>
            </a:r>
            <a:r>
              <a:rPr lang="en-IN" sz="2400" dirty="0">
                <a:latin typeface="Bookman Old Style" pitchFamily="18" charset="0"/>
              </a:rPr>
              <a:t>to treat or prevent an infection.</a:t>
            </a:r>
          </a:p>
          <a:p>
            <a:pPr algn="just"/>
            <a:endParaRPr lang="en-IN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5344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Foreign bodies in Throat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77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All pharyngeal foreign bodies are medical emergencies that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require airway protection</a:t>
            </a:r>
            <a:r>
              <a:rPr lang="en-IN" sz="2400" dirty="0">
                <a:latin typeface="Bookman Old Style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n-IN" sz="24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 Because complete airway obstruction usually occurs at the time of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aspiration</a:t>
            </a:r>
            <a:r>
              <a:rPr lang="en-IN" sz="2400" dirty="0">
                <a:latin typeface="Bookman Old Style" pitchFamily="18" charset="0"/>
              </a:rPr>
              <a:t> and results in immediate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respiratory distress</a:t>
            </a:r>
            <a:r>
              <a:rPr lang="en-IN" sz="2400" dirty="0">
                <a:latin typeface="Bookman Old Style" pitchFamily="18" charset="0"/>
              </a:rPr>
              <a:t>, emergency intervention is essential.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IN" sz="2400" dirty="0">
              <a:latin typeface="Bookman Old Style" pitchFamily="18" charset="0"/>
            </a:endParaRPr>
          </a:p>
          <a:p>
            <a:pPr algn="just">
              <a:buNone/>
            </a:pP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The most common foreign bodies in the throat are</a:t>
            </a:r>
          </a:p>
          <a:p>
            <a:pPr algn="just">
              <a:buNone/>
            </a:pPr>
            <a:endParaRPr lang="en-IN" sz="24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>
                <a:latin typeface="Bookman Old Style" pitchFamily="18" charset="0"/>
              </a:rPr>
              <a:t>pieces of plastic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>
                <a:latin typeface="Bookman Old Style" pitchFamily="18" charset="0"/>
              </a:rPr>
              <a:t>metal pins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>
                <a:latin typeface="Bookman Old Style" pitchFamily="18" charset="0"/>
              </a:rPr>
              <a:t>Seeds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>
                <a:latin typeface="Bookman Old Style" pitchFamily="18" charset="0"/>
              </a:rPr>
              <a:t>Nuts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>
                <a:latin typeface="Bookman Old Style" pitchFamily="18" charset="0"/>
              </a:rPr>
              <a:t>Bones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>
                <a:latin typeface="Bookman Old Style" pitchFamily="18" charset="0"/>
              </a:rPr>
              <a:t>coins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>
                <a:latin typeface="Bookman Old Style" pitchFamily="18" charset="0"/>
              </a:rPr>
              <a:t>dental appliances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jesh p\Desktop\Algorithms-Choking-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606" y="0"/>
            <a:ext cx="88983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Management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Most foreign bodies in the throat require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Otolaryngology</a:t>
            </a:r>
            <a:r>
              <a:rPr lang="en-IN" sz="2400" dirty="0">
                <a:latin typeface="Bookman Old Style" pitchFamily="18" charset="0"/>
              </a:rPr>
              <a:t> intervention with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sedation </a:t>
            </a:r>
            <a:r>
              <a:rPr lang="en-IN" sz="2400" dirty="0">
                <a:latin typeface="Bookman Old Style" pitchFamily="18" charset="0"/>
              </a:rPr>
              <a:t>and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endoscopic</a:t>
            </a:r>
            <a:r>
              <a:rPr lang="en-IN" sz="2400" dirty="0">
                <a:latin typeface="Bookman Old Style" pitchFamily="18" charset="0"/>
              </a:rPr>
              <a:t> removal.</a:t>
            </a:r>
            <a:endParaRPr lang="en-IN" sz="2400" baseline="300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IN" sz="2400" u="sng" dirty="0">
                <a:solidFill>
                  <a:srgbClr val="FFFF00"/>
                </a:solidFill>
                <a:latin typeface="Bookman Old Style" pitchFamily="18" charset="0"/>
              </a:rPr>
              <a:t>Complications include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>
                <a:latin typeface="Bookman Old Style" pitchFamily="18" charset="0"/>
              </a:rPr>
              <a:t>airway obstruction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>
                <a:latin typeface="Bookman Old Style" pitchFamily="18" charset="0"/>
              </a:rPr>
              <a:t>laryngeal edema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>
                <a:latin typeface="Bookman Old Style" pitchFamily="18" charset="0"/>
              </a:rPr>
              <a:t>pushing the foreign body into the subglottic space, oesophagus, or trachea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9144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Bookman Old Style" pitchFamily="18" charset="0"/>
              </a:rPr>
              <a:t>Foreign bodies in the Respiratory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257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Tracheo-bronchial foreign body aspiration (FBA) is a potentially life-threatening event because it can block respiration by obstructing the airway, thereby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impairing oxygenation and ventilation.</a:t>
            </a:r>
          </a:p>
          <a:p>
            <a:pPr algn="just">
              <a:buNone/>
            </a:pPr>
            <a:endParaRPr lang="en-US" sz="2400" dirty="0">
              <a:latin typeface="Bookman Old Style" pitchFamily="18" charset="0"/>
            </a:endParaRPr>
          </a:p>
          <a:p>
            <a:pPr algn="just"/>
            <a:r>
              <a:rPr lang="en-US" sz="2400" dirty="0">
                <a:latin typeface="Bookman Old Style" pitchFamily="18" charset="0"/>
              </a:rPr>
              <a:t>The problem is common in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male toddlers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CAUSES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86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They lack molars for proper grinding of food.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They tend to be running or playing at the time of aspiration.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They tend to put objects in their mouth more frequently.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They lack coordination of swallowing and glottic closure.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382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Bookman Old Style" pitchFamily="18" charset="0"/>
              </a:rPr>
              <a:t>FOREIGN BODIES IN CHILD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Common areas of foreign body incidence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>
                <a:latin typeface="Bookman Old Style" pitchFamily="18" charset="0"/>
              </a:rPr>
              <a:t>Eyes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>
                <a:latin typeface="Bookman Old Style" pitchFamily="18" charset="0"/>
              </a:rPr>
              <a:t>Ear, Nose &amp; Throat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>
                <a:latin typeface="Bookman Old Style" pitchFamily="18" charset="0"/>
              </a:rPr>
              <a:t>Respiratory tract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>
                <a:latin typeface="Bookman Old Style" pitchFamily="18" charset="0"/>
              </a:rPr>
              <a:t>Alimentary tract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Common foreign bodies of 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Seeds</a:t>
            </a:r>
          </a:p>
          <a:p>
            <a:r>
              <a:rPr lang="en-US" dirty="0"/>
              <a:t>Nuts</a:t>
            </a:r>
          </a:p>
          <a:p>
            <a:r>
              <a:rPr lang="en-US" dirty="0"/>
              <a:t>Vegetable matters</a:t>
            </a:r>
          </a:p>
          <a:p>
            <a:r>
              <a:rPr lang="en-US" dirty="0"/>
              <a:t>Glass bead </a:t>
            </a:r>
          </a:p>
          <a:p>
            <a:r>
              <a:rPr lang="en-US" dirty="0"/>
              <a:t>Plastic piece (from toy, ball pen)</a:t>
            </a:r>
          </a:p>
          <a:p>
            <a:r>
              <a:rPr lang="en-US" dirty="0"/>
              <a:t>Stone </a:t>
            </a:r>
          </a:p>
          <a:p>
            <a:r>
              <a:rPr lang="en-US" dirty="0"/>
              <a:t>Screw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9786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Bookman Old Style" pitchFamily="18" charset="0"/>
              </a:rPr>
              <a:t>Symptoms of Inhaled foreign body </a:t>
            </a:r>
            <a:br>
              <a:rPr lang="en-US" sz="3200" b="1" dirty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en-US" sz="3200" b="1" dirty="0">
                <a:solidFill>
                  <a:srgbClr val="FFFF00"/>
                </a:solidFill>
                <a:latin typeface="Bookman Old Style" pitchFamily="18" charset="0"/>
              </a:rPr>
              <a:t>(in Respiratory tract</a:t>
            </a:r>
            <a:r>
              <a:rPr lang="en-US" sz="2400" b="1" dirty="0">
                <a:solidFill>
                  <a:srgbClr val="FFFF00"/>
                </a:solidFill>
                <a:latin typeface="Bookman Old Style" pitchFamily="18" charset="0"/>
              </a:rPr>
              <a:t>)</a:t>
            </a:r>
            <a:br>
              <a:rPr lang="en-US" sz="2400" b="1" dirty="0">
                <a:solidFill>
                  <a:srgbClr val="FFFF00"/>
                </a:solidFill>
                <a:latin typeface="Bookman Old Style" pitchFamily="18" charset="0"/>
              </a:rPr>
            </a:br>
            <a:endParaRPr lang="en-US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Bookman Old Style" pitchFamily="18" charset="0"/>
              </a:rPr>
              <a:t>Choking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coughing 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noisy upper airway breathing (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stridor</a:t>
            </a:r>
            <a:r>
              <a:rPr lang="en-US" sz="2400" dirty="0">
                <a:latin typeface="Bookman Old Style" pitchFamily="18" charset="0"/>
              </a:rPr>
              <a:t>)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inability to breathe or speak 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chest pain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 wheezing</a:t>
            </a:r>
          </a:p>
          <a:p>
            <a:pPr algn="just">
              <a:buNone/>
            </a:pPr>
            <a:endParaRPr lang="en-US" sz="24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Bookman Old Style" pitchFamily="18" charset="0"/>
              </a:rPr>
              <a:t>	There may be no symptoms initially, but later may develop symptoms of a lung infection (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pneumonia</a:t>
            </a:r>
            <a:r>
              <a:rPr lang="en-US" sz="2400" dirty="0">
                <a:latin typeface="Bookman Old Style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Diagnostic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Bookman Old Style" pitchFamily="18" charset="0"/>
              </a:rPr>
              <a:t>History collection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Bookman Old Style" pitchFamily="18" charset="0"/>
              </a:rPr>
              <a:t>Physical examination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Bookman Old Style" pitchFamily="18" charset="0"/>
              </a:rPr>
              <a:t>X-ray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Bookman Old Style" pitchFamily="18" charset="0"/>
              </a:rPr>
              <a:t>CT Scan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Bookman Old Style" pitchFamily="18" charset="0"/>
              </a:rPr>
              <a:t>MRI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Bookman Old Style" pitchFamily="18" charset="0"/>
              </a:rPr>
              <a:t>Bronchoscopy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Emergency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Hanging the child upside down</a:t>
            </a:r>
          </a:p>
          <a:p>
            <a:pPr>
              <a:lnSpc>
                <a:spcPct val="150000"/>
              </a:lnSpc>
            </a:pPr>
            <a:r>
              <a:rPr lang="en-US" dirty="0"/>
              <a:t>Thumping over the back </a:t>
            </a:r>
          </a:p>
          <a:p>
            <a:pPr>
              <a:lnSpc>
                <a:spcPct val="150000"/>
              </a:lnSpc>
            </a:pPr>
            <a:r>
              <a:rPr lang="en-US" dirty="0"/>
              <a:t>Groping with fingers in the pharynx </a:t>
            </a:r>
          </a:p>
          <a:p>
            <a:pPr>
              <a:lnSpc>
                <a:spcPct val="150000"/>
              </a:lnSpc>
            </a:pPr>
            <a:r>
              <a:rPr lang="en-US" dirty="0"/>
              <a:t>Chest thrusts </a:t>
            </a:r>
          </a:p>
          <a:p>
            <a:pPr>
              <a:lnSpc>
                <a:spcPct val="150000"/>
              </a:lnSpc>
            </a:pPr>
            <a:r>
              <a:rPr lang="en-US" dirty="0"/>
              <a:t>Back blow </a:t>
            </a:r>
          </a:p>
          <a:p>
            <a:pPr>
              <a:lnSpc>
                <a:spcPct val="150000"/>
              </a:lnSpc>
            </a:pPr>
            <a:r>
              <a:rPr lang="en-US" dirty="0"/>
              <a:t>Heimlich maneuver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Bookman Old Style" pitchFamily="18" charset="0"/>
              </a:rPr>
              <a:t>Chest thrusts &amp; Back blow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how-to-do-cpr-23-7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4572000" cy="4648200"/>
          </a:xfrm>
        </p:spPr>
      </p:pic>
      <p:pic>
        <p:nvPicPr>
          <p:cNvPr id="6" name="Content Placeholder 5" descr="images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267200" cy="4572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762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Bookman Old Style" pitchFamily="18" charset="0"/>
              </a:rPr>
              <a:t>Invasive &amp; surgical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Rigid Bronchoscopy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>
                <a:latin typeface="Bookman Old Style" pitchFamily="18" charset="0"/>
              </a:rPr>
              <a:t>	is an invasive procedure that is utilized to visualize the oropharynx, larynx, vocal cords, and tracheal bronchial tree. It is performed for both the diagnosis and treatment of lung disorders.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Flexible Bronchoscopy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sz="2600" dirty="0">
                <a:latin typeface="Bookman Old Style" pitchFamily="18" charset="0"/>
              </a:rPr>
              <a:t>The flexible bronchoscope is used more often than the rigid bronchoscope because it usually does not require general anesthesia, is more comfortable for the person, and offers a better view of the smaller airways. It also allows the doctor to remove small samples of tissue (biopsy).</a:t>
            </a:r>
            <a:endParaRPr lang="en-US" sz="2600" dirty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FF00"/>
                </a:solidFill>
              </a:rPr>
              <a:t>Bronchotomy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Rigid &amp; flexible Bronchoscopy</a:t>
            </a:r>
          </a:p>
        </p:txBody>
      </p:sp>
      <p:pic>
        <p:nvPicPr>
          <p:cNvPr id="6" name="Content Placeholder 5" descr="57000-150x1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4495800" cy="4572000"/>
          </a:xfrm>
        </p:spPr>
      </p:pic>
      <p:pic>
        <p:nvPicPr>
          <p:cNvPr id="5" name="Content Placeholder 4" descr="20140204194526-instrument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1752600"/>
            <a:ext cx="4259262" cy="4572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Complications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0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Bookman Old Style" pitchFamily="18" charset="0"/>
              </a:rPr>
              <a:t>Pneumonia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Bookman Old Style" pitchFamily="18" charset="0"/>
              </a:rPr>
              <a:t>Atelectasis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Bookman Old Style" pitchFamily="18" charset="0"/>
              </a:rPr>
              <a:t>Pneumothorax 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Bookman Old Style" pitchFamily="18" charset="0"/>
              </a:rPr>
              <a:t>Bleeding can occur from granulation tissue surrounding the foreign body or erosion into a major vessel.</a:t>
            </a:r>
          </a:p>
          <a:p>
            <a:pPr algn="just"/>
            <a:endParaRPr lang="en-US" sz="2400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85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Bookman Old Style" pitchFamily="18" charset="0"/>
              </a:rPr>
              <a:t>Foreign bodies in the Alimentary Tract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486400"/>
          </a:xfrm>
        </p:spPr>
        <p:txBody>
          <a:bodyPr>
            <a:normAutofit/>
          </a:bodyPr>
          <a:lstStyle/>
          <a:p>
            <a:pPr algn="just"/>
            <a:endParaRPr lang="en-US" sz="2400" dirty="0">
              <a:latin typeface="Bookman Old Style" pitchFamily="18" charset="0"/>
            </a:endParaRPr>
          </a:p>
          <a:p>
            <a:pPr algn="just"/>
            <a:r>
              <a:rPr lang="en-US" sz="2400" dirty="0">
                <a:latin typeface="Bookman Old Style" pitchFamily="18" charset="0"/>
              </a:rPr>
              <a:t>Foreign body ingestion is a potentially serious problem that peaks in children aged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six months to three years.</a:t>
            </a:r>
          </a:p>
          <a:p>
            <a:pPr algn="just">
              <a:buNone/>
            </a:pPr>
            <a:endParaRPr lang="en-US" sz="2400" dirty="0">
              <a:latin typeface="Bookman Old Style" pitchFamily="18" charset="0"/>
            </a:endParaRPr>
          </a:p>
          <a:p>
            <a:pPr algn="just"/>
            <a:r>
              <a:rPr lang="en-US" sz="2400" dirty="0">
                <a:latin typeface="Bookman Old Style" pitchFamily="18" charset="0"/>
              </a:rPr>
              <a:t>The majority of ingested foreign bodies are  spontaneously passed in the stool .</a:t>
            </a:r>
          </a:p>
          <a:p>
            <a:pPr algn="just">
              <a:buNone/>
            </a:pPr>
            <a:endParaRPr lang="en-US" sz="2400" dirty="0">
              <a:latin typeface="Bookman Old Style" pitchFamily="18" charset="0"/>
            </a:endParaRPr>
          </a:p>
          <a:p>
            <a:pPr algn="just"/>
            <a:r>
              <a:rPr lang="en-US" sz="2400" dirty="0">
                <a:latin typeface="Bookman Old Style" pitchFamily="18" charset="0"/>
              </a:rPr>
              <a:t>Some may require endoscopic or operative removal.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8382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Bookman Old Style" pitchFamily="18" charset="0"/>
              </a:rPr>
              <a:t>Common ingested Foreign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Bookman Old Style" pitchFamily="18" charset="0"/>
              </a:rPr>
              <a:t>coins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small toys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pencils 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pens and their tops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batteries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safety pins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needles 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Hairpins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Cotton from cloths 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Trichobezoar</a:t>
            </a:r>
            <a:r>
              <a:rPr lang="en-US" sz="2400" dirty="0">
                <a:latin typeface="Bookman Old Style" pitchFamily="18" charset="0"/>
              </a:rPr>
              <a:t> is a rare condition where hair ingestion leads to formation of a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hair ball</a:t>
            </a:r>
            <a:r>
              <a:rPr lang="en-US" sz="2400" dirty="0">
                <a:latin typeface="Bookman Old Style" pitchFamily="18" charset="0"/>
              </a:rPr>
              <a:t> in the stomach.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636_Slide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1" y="762000"/>
            <a:ext cx="7391400" cy="559435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5867" y="533400"/>
            <a:ext cx="7662333" cy="60198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153400" cy="6248400"/>
          </a:xfrm>
        </p:spPr>
        <p:txBody>
          <a:bodyPr>
            <a:normAutofit/>
          </a:bodyPr>
          <a:lstStyle/>
          <a:p>
            <a:endParaRPr lang="en-US" sz="2400" dirty="0">
              <a:latin typeface="Bookman Old Style" pitchFamily="18" charset="0"/>
            </a:endParaRPr>
          </a:p>
          <a:p>
            <a:pPr algn="just">
              <a:buNone/>
            </a:pPr>
            <a:r>
              <a:rPr lang="en-US" sz="2400" dirty="0">
                <a:latin typeface="Bookman Old Style" pitchFamily="18" charset="0"/>
              </a:rPr>
              <a:t> 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Food-related items such as</a:t>
            </a:r>
          </a:p>
          <a:p>
            <a:pPr algn="just">
              <a:buNone/>
            </a:pPr>
            <a:endParaRPr lang="en-US" sz="2400" dirty="0">
              <a:solidFill>
                <a:srgbClr val="FFFF00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Bookman Old Style" pitchFamily="18" charset="0"/>
              </a:rPr>
              <a:t> fish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Bookman Old Style" pitchFamily="18" charset="0"/>
              </a:rPr>
              <a:t>chicken bones are more often ingested by older children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Symptoms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Dysphagia </a:t>
            </a:r>
          </a:p>
          <a:p>
            <a:r>
              <a:rPr lang="en-US" dirty="0"/>
              <a:t>Drooling of saliva </a:t>
            </a:r>
          </a:p>
          <a:p>
            <a:r>
              <a:rPr lang="en-US" dirty="0"/>
              <a:t>epigastric discomfort</a:t>
            </a:r>
          </a:p>
          <a:p>
            <a:pPr fontAlgn="t"/>
            <a:r>
              <a:rPr lang="en-US" dirty="0"/>
              <a:t>Food refusal</a:t>
            </a:r>
          </a:p>
          <a:p>
            <a:pPr fontAlgn="t"/>
            <a:r>
              <a:rPr lang="en-US" dirty="0"/>
              <a:t>Foreign body sensation in throat</a:t>
            </a:r>
          </a:p>
          <a:p>
            <a:pPr fontAlgn="t"/>
            <a:r>
              <a:rPr lang="en-US" dirty="0"/>
              <a:t>Gagging</a:t>
            </a:r>
          </a:p>
          <a:p>
            <a:pPr fontAlgn="t"/>
            <a:r>
              <a:rPr lang="en-US" dirty="0"/>
              <a:t>Irritability</a:t>
            </a:r>
          </a:p>
          <a:p>
            <a:pPr fontAlgn="t"/>
            <a:r>
              <a:rPr lang="en-US" dirty="0"/>
              <a:t>Pain in neck, throat, or chest</a:t>
            </a:r>
          </a:p>
          <a:p>
            <a:pPr fontAlgn="t"/>
            <a:r>
              <a:rPr lang="en-US" dirty="0"/>
              <a:t>Recurrent aspiration pneumonia</a:t>
            </a:r>
          </a:p>
          <a:p>
            <a:pPr fontAlgn="t"/>
            <a:r>
              <a:rPr lang="en-US" dirty="0"/>
              <a:t>abdominal pain and tenderness</a:t>
            </a:r>
          </a:p>
          <a:p>
            <a:pPr fontAlgn="t"/>
            <a:r>
              <a:rPr lang="en-US" dirty="0"/>
              <a:t>abdominal distension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820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Diagnostic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dirty="0"/>
              <a:t>X-ray neck, chest or abdomen </a:t>
            </a:r>
          </a:p>
          <a:p>
            <a:r>
              <a:rPr lang="en-US" dirty="0"/>
              <a:t>CT scan </a:t>
            </a:r>
          </a:p>
          <a:p>
            <a:r>
              <a:rPr lang="en-US" dirty="0"/>
              <a:t>Endoscopy </a:t>
            </a:r>
          </a:p>
          <a:p>
            <a:r>
              <a:rPr lang="en-US" dirty="0"/>
              <a:t>Esophagoscopy </a:t>
            </a:r>
          </a:p>
          <a:p>
            <a:r>
              <a:rPr lang="en-US" dirty="0"/>
              <a:t>Ultrasonography </a:t>
            </a:r>
          </a:p>
          <a:p>
            <a:r>
              <a:rPr lang="en-US" dirty="0"/>
              <a:t>Barium studies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Management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/>
              <a:t>Airway</a:t>
            </a:r>
          </a:p>
          <a:p>
            <a:r>
              <a:rPr lang="en-US" dirty="0"/>
              <a:t>Endoscopes</a:t>
            </a:r>
          </a:p>
          <a:p>
            <a:r>
              <a:rPr lang="en-US" dirty="0">
                <a:solidFill>
                  <a:srgbClr val="FFFF00"/>
                </a:solidFill>
              </a:rPr>
              <a:t>Retrieval devices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rat-tooth and alligator forceps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polypectomy snares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polyp graspers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Dormier baskets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retrieval nets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magnetic probes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Rat tooth &amp; alligator forceps</a:t>
            </a:r>
          </a:p>
        </p:txBody>
      </p:sp>
      <p:pic>
        <p:nvPicPr>
          <p:cNvPr id="5" name="Content Placeholder 4" descr="RescueComb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4038600" cy="4038600"/>
          </a:xfrm>
        </p:spPr>
      </p:pic>
      <p:pic>
        <p:nvPicPr>
          <p:cNvPr id="6" name="Content Placeholder 5" descr="Integra-Miltex-Vantage-HARTMAN-Alligator-Forcep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057400"/>
            <a:ext cx="4038600" cy="41148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9264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Bookman Old Style" pitchFamily="18" charset="0"/>
              </a:rPr>
              <a:t>polypectomy snares &amp; polyp graspers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191000" cy="4114800"/>
          </a:xfrm>
        </p:spPr>
      </p:pic>
      <p:pic>
        <p:nvPicPr>
          <p:cNvPr id="6" name="Content Placeholder 5" descr="downloa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905000"/>
            <a:ext cx="4267199" cy="4038599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969264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Bookman Old Style" pitchFamily="18" charset="0"/>
              </a:rPr>
              <a:t> Retrieval nets &amp; Dormier baskets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twisterplus_with_handle_600x60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13744"/>
            <a:ext cx="4198938" cy="4310856"/>
          </a:xfrm>
        </p:spPr>
      </p:pic>
      <p:pic>
        <p:nvPicPr>
          <p:cNvPr id="6" name="Content Placeholder 5" descr="HTB18bJaHFXXXXaHaXXXq6xXFXXX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013744"/>
            <a:ext cx="4259262" cy="4234656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Management……….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334000"/>
          </a:xfrm>
        </p:spPr>
        <p:txBody>
          <a:bodyPr/>
          <a:lstStyle/>
          <a:p>
            <a:pPr algn="just"/>
            <a:r>
              <a:rPr lang="en-US" dirty="0"/>
              <a:t>Food bolus impaction</a:t>
            </a:r>
          </a:p>
          <a:p>
            <a:pPr algn="just"/>
            <a:r>
              <a:rPr lang="en-US" dirty="0">
                <a:solidFill>
                  <a:srgbClr val="FFFF00"/>
                </a:solidFill>
              </a:rPr>
              <a:t>Glucagon</a:t>
            </a:r>
            <a:r>
              <a:rPr lang="en-US" dirty="0"/>
              <a:t> (</a:t>
            </a:r>
            <a:r>
              <a:rPr lang="en-US" dirty="0">
                <a:solidFill>
                  <a:srgbClr val="FFFF00"/>
                </a:solidFill>
              </a:rPr>
              <a:t>1.0 mg intravenously </a:t>
            </a:r>
            <a:r>
              <a:rPr lang="en-US" dirty="0"/>
              <a:t>to induce relaxation of the distal esophagus)</a:t>
            </a:r>
          </a:p>
          <a:p>
            <a:pPr algn="just"/>
            <a:r>
              <a:rPr lang="en-US" dirty="0"/>
              <a:t>Eating bulk of mashed potatoes or bananas</a:t>
            </a:r>
          </a:p>
          <a:p>
            <a:pPr algn="just"/>
            <a:r>
              <a:rPr lang="en-US" dirty="0"/>
              <a:t>Normal diet with roughage should be given with adequate amount of water</a:t>
            </a:r>
          </a:p>
          <a:p>
            <a:pPr algn="just"/>
            <a:r>
              <a:rPr lang="en-US" dirty="0"/>
              <a:t>Passage of foreign body in </a:t>
            </a:r>
            <a:r>
              <a:rPr lang="en-US"/>
              <a:t>the stool </a:t>
            </a:r>
            <a:r>
              <a:rPr lang="en-US" dirty="0"/>
              <a:t>should be checked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Complications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Oropharyngeal foreign bodies</a:t>
            </a:r>
          </a:p>
          <a:p>
            <a:endParaRPr lang="en-US" dirty="0"/>
          </a:p>
          <a:p>
            <a:pPr algn="just"/>
            <a:r>
              <a:rPr lang="en-US" dirty="0"/>
              <a:t>Scratches and lacerations of Oropharyngeal mucosa</a:t>
            </a:r>
          </a:p>
          <a:p>
            <a:pPr algn="just"/>
            <a:r>
              <a:rPr lang="en-US" dirty="0"/>
              <a:t>Perforation</a:t>
            </a:r>
          </a:p>
          <a:p>
            <a:pPr algn="just"/>
            <a:r>
              <a:rPr lang="en-US" dirty="0"/>
              <a:t>Retropharyngeal abscess</a:t>
            </a:r>
          </a:p>
          <a:p>
            <a:pPr algn="just"/>
            <a:r>
              <a:rPr lang="en-US" dirty="0"/>
              <a:t>Soft-tissue infection or abscess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What are foreign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Foreign bodies refer to any objects in the eye that are not meant to be there. 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The foreign object may be in the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conjunctiv</a:t>
            </a:r>
            <a:r>
              <a:rPr lang="en-US" sz="2400" dirty="0">
                <a:latin typeface="Bookman Old Style" pitchFamily="18" charset="0"/>
              </a:rPr>
              <a:t>a (a thin membrane that covers the actual eye) or in the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cornea</a:t>
            </a:r>
            <a:r>
              <a:rPr lang="en-US" sz="2400" dirty="0">
                <a:latin typeface="Bookman Old Style" pitchFamily="18" charset="0"/>
              </a:rPr>
              <a:t> (the clear, dome-shaped surface that covers the front of the eye).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Oesophageal foreign bodies</a:t>
            </a:r>
          </a:p>
          <a:p>
            <a:pPr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algn="just"/>
            <a:r>
              <a:rPr lang="en-US" sz="2400" dirty="0">
                <a:latin typeface="Bookman Old Style" pitchFamily="18" charset="0"/>
              </a:rPr>
              <a:t>Scratches, lacerations or abrasions of mucosa.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Oesophageal necrosis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Bookman Old Style" pitchFamily="18" charset="0"/>
              </a:rPr>
              <a:t>Oesophageal perforation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Bookman Old Style" pitchFamily="18" charset="0"/>
              </a:rPr>
              <a:t>Oesophageal stricture </a:t>
            </a:r>
          </a:p>
          <a:p>
            <a:pPr algn="just">
              <a:buNone/>
            </a:pPr>
            <a:endParaRPr lang="en-US" sz="2400" dirty="0">
              <a:latin typeface="Bookman Old Style" pitchFamily="18" charset="0"/>
            </a:endParaRPr>
          </a:p>
          <a:p>
            <a:pPr algn="just">
              <a:buNone/>
            </a:pPr>
            <a:r>
              <a:rPr lang="en-US" sz="3200" dirty="0">
                <a:solidFill>
                  <a:srgbClr val="FFFF00"/>
                </a:solidFill>
              </a:rPr>
              <a:t>Gastric/small-intestine foreign bodies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Bookman Old Style" pitchFamily="18" charset="0"/>
              </a:rPr>
              <a:t>Perforation leading to peritonitis and advanced sepsis.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Bookman Old Style" pitchFamily="18" charset="0"/>
              </a:rPr>
              <a:t>Acute or sub acute small-intestinal obstruction</a:t>
            </a:r>
          </a:p>
          <a:p>
            <a:pPr algn="just">
              <a:buFont typeface="Wingdings" pitchFamily="2" charset="2"/>
              <a:buChar char="v"/>
            </a:pPr>
            <a:endParaRPr lang="en-US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2064"/>
            <a:ext cx="8610600" cy="70713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Bookman Old Style" pitchFamily="18" charset="0"/>
              </a:rPr>
              <a:t>Most common foreign bodies in the 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ookman Old Style" pitchFamily="18" charset="0"/>
              </a:rPr>
              <a:t>Dust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Dirt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Contact lenses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Sand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Cosmetics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Eye lashes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Metal particles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Glass shards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6106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Symptoms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Sensation of a foreign object in the eye</a:t>
            </a:r>
          </a:p>
          <a:p>
            <a:pPr>
              <a:lnSpc>
                <a:spcPct val="150000"/>
              </a:lnSpc>
            </a:pPr>
            <a:r>
              <a:rPr lang="en-US" dirty="0"/>
              <a:t>Pain in the eye</a:t>
            </a:r>
          </a:p>
          <a:p>
            <a:pPr>
              <a:lnSpc>
                <a:spcPct val="150000"/>
              </a:lnSpc>
            </a:pPr>
            <a:r>
              <a:rPr lang="en-US" dirty="0"/>
              <a:t>Tearing of the eye</a:t>
            </a:r>
          </a:p>
          <a:p>
            <a:pPr>
              <a:lnSpc>
                <a:spcPct val="150000"/>
              </a:lnSpc>
            </a:pPr>
            <a:r>
              <a:rPr lang="en-US" dirty="0"/>
              <a:t>Pain when the child looks at a light</a:t>
            </a:r>
          </a:p>
          <a:p>
            <a:pPr>
              <a:lnSpc>
                <a:spcPct val="150000"/>
              </a:lnSpc>
            </a:pPr>
            <a:r>
              <a:rPr lang="en-US" dirty="0"/>
              <a:t>Excessive blinking</a:t>
            </a:r>
          </a:p>
          <a:p>
            <a:pPr>
              <a:lnSpc>
                <a:spcPct val="150000"/>
              </a:lnSpc>
            </a:pPr>
            <a:r>
              <a:rPr lang="en-US" dirty="0"/>
              <a:t>redness or a bloodshot eye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8077200" cy="6400800"/>
          </a:xfrm>
        </p:spPr>
        <p:txBody>
          <a:bodyPr/>
          <a:lstStyle/>
          <a:p>
            <a:pPr algn="just" fontAlgn="base">
              <a:buNone/>
            </a:pP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What to Do:</a:t>
            </a:r>
          </a:p>
          <a:p>
            <a:pPr algn="just" fontAlgn="base">
              <a:buNone/>
            </a:pPr>
            <a:r>
              <a:rPr lang="en-IN" sz="2400" dirty="0">
                <a:latin typeface="Bookman Old Style" pitchFamily="18" charset="0"/>
              </a:rPr>
              <a:t>(sand, dirt, and other foreign bodies on the eye surface)</a:t>
            </a:r>
          </a:p>
          <a:p>
            <a:pPr algn="just" fontAlgn="base"/>
            <a:r>
              <a:rPr lang="en-IN" sz="2400" dirty="0">
                <a:latin typeface="Bookman Old Style" pitchFamily="18" charset="0"/>
              </a:rPr>
              <a:t>Wash your hands thoroughly before touching the eyelids to examine or flush the eye.</a:t>
            </a:r>
          </a:p>
          <a:p>
            <a:pPr algn="just" fontAlgn="base"/>
            <a:r>
              <a:rPr lang="en-IN" sz="2400" dirty="0">
                <a:latin typeface="Bookman Old Style" pitchFamily="18" charset="0"/>
              </a:rPr>
              <a:t>Do not touch, press, or rub the eye itself, and do whatever you can to keep your child from touching it. </a:t>
            </a:r>
          </a:p>
          <a:p>
            <a:pPr algn="just" fontAlgn="base"/>
            <a:r>
              <a:rPr lang="en-IN" sz="2400" dirty="0">
                <a:latin typeface="Bookman Old Style" pitchFamily="18" charset="0"/>
              </a:rPr>
              <a:t>Do not try to remove any foreign body except by flushing. Other methods can scratch the surface of the eye, especially the cornea</a:t>
            </a:r>
          </a:p>
          <a:p>
            <a:pPr algn="just" fontAlgn="base"/>
            <a:r>
              <a:rPr lang="en-IN" sz="2400" dirty="0">
                <a:latin typeface="Bookman Old Style" pitchFamily="18" charset="0"/>
              </a:rPr>
              <a:t>Flush for up to 15 minutes, checking the eye every 5 minutes to see if the foreign body has been flushed out.</a:t>
            </a:r>
          </a:p>
          <a:p>
            <a:pPr algn="just" fontAlgn="base"/>
            <a:endParaRPr lang="en-IN" sz="2400" dirty="0">
              <a:latin typeface="Bookman Old Style" pitchFamily="18" charset="0"/>
            </a:endParaRPr>
          </a:p>
          <a:p>
            <a:pPr algn="just" fontAlgn="base"/>
            <a:endParaRPr lang="en-IN" sz="2400" dirty="0">
              <a:latin typeface="Bookman Old Style" pitchFamily="18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Treatment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If a foreign body is seen in the eye, it may be removed with a small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cotton applicator </a:t>
            </a:r>
            <a:r>
              <a:rPr lang="en-US" sz="2400" dirty="0">
                <a:latin typeface="Bookman Old Style" pitchFamily="18" charset="0"/>
              </a:rPr>
              <a:t>or by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washing the eye out with saline</a:t>
            </a:r>
            <a:r>
              <a:rPr lang="en-US" sz="2400" dirty="0">
                <a:latin typeface="Bookman Old Style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An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antibiotic ointment </a:t>
            </a:r>
            <a:r>
              <a:rPr lang="en-US" sz="2400" dirty="0">
                <a:latin typeface="Bookman Old Style" pitchFamily="18" charset="0"/>
              </a:rPr>
              <a:t>may be placed in the eye.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Referral to an ophthalmologist or optometrist may be necessary if the foreign body is hard to remove or is causing the child severe pain.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357</TotalTime>
  <Words>1988</Words>
  <Application>Microsoft Office PowerPoint</Application>
  <PresentationFormat>On-screen Show (4:3)</PresentationFormat>
  <Paragraphs>271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Agency FB</vt:lpstr>
      <vt:lpstr>Arial</vt:lpstr>
      <vt:lpstr>Bookman Old Style</vt:lpstr>
      <vt:lpstr>Consolas</vt:lpstr>
      <vt:lpstr>Corbel</vt:lpstr>
      <vt:lpstr>Wingdings</vt:lpstr>
      <vt:lpstr>Wingdings 2</vt:lpstr>
      <vt:lpstr>Wingdings 3</vt:lpstr>
      <vt:lpstr>Metro</vt:lpstr>
      <vt:lpstr>Management of foreign bodies in children</vt:lpstr>
      <vt:lpstr>PowerPoint Presentation</vt:lpstr>
      <vt:lpstr>FOREIGN BODIES IN CHILD </vt:lpstr>
      <vt:lpstr>PowerPoint Presentation</vt:lpstr>
      <vt:lpstr>What are foreign bodies</vt:lpstr>
      <vt:lpstr>Most common foreign bodies in the eyes</vt:lpstr>
      <vt:lpstr>Symptoms </vt:lpstr>
      <vt:lpstr>PowerPoint Presentation</vt:lpstr>
      <vt:lpstr>Treatment </vt:lpstr>
      <vt:lpstr>Treatment……..</vt:lpstr>
      <vt:lpstr>Treatment……..</vt:lpstr>
      <vt:lpstr>Foreign bodies in Ear</vt:lpstr>
      <vt:lpstr>Foreign bodies in EAR</vt:lpstr>
      <vt:lpstr>Symptoms </vt:lpstr>
      <vt:lpstr>Management </vt:lpstr>
      <vt:lpstr>PowerPoint Presentation</vt:lpstr>
      <vt:lpstr>PowerPoint Presentation</vt:lpstr>
      <vt:lpstr>Foreign bodies in Nose </vt:lpstr>
      <vt:lpstr>Foreign bodies in the Nose </vt:lpstr>
      <vt:lpstr>PowerPoint Presentation</vt:lpstr>
      <vt:lpstr>Symptoms </vt:lpstr>
      <vt:lpstr>First aid </vt:lpstr>
      <vt:lpstr>Management </vt:lpstr>
      <vt:lpstr>Foreign bodies in Throat</vt:lpstr>
      <vt:lpstr>PowerPoint Presentation</vt:lpstr>
      <vt:lpstr>PowerPoint Presentation</vt:lpstr>
      <vt:lpstr>Management </vt:lpstr>
      <vt:lpstr>Foreign bodies in the Respiratory tract</vt:lpstr>
      <vt:lpstr>CAUSES </vt:lpstr>
      <vt:lpstr>Common foreign bodies of RT</vt:lpstr>
      <vt:lpstr>Symptoms of Inhaled foreign body  (in Respiratory tract) </vt:lpstr>
      <vt:lpstr>Diagnostic evaluation </vt:lpstr>
      <vt:lpstr>Emergency management </vt:lpstr>
      <vt:lpstr>Chest thrusts &amp; Back blow  </vt:lpstr>
      <vt:lpstr>Invasive &amp; surgical Management</vt:lpstr>
      <vt:lpstr>Rigid &amp; flexible Bronchoscopy</vt:lpstr>
      <vt:lpstr>Complications </vt:lpstr>
      <vt:lpstr>Foreign bodies in the Alimentary Tract </vt:lpstr>
      <vt:lpstr>Common ingested Foreign bodies</vt:lpstr>
      <vt:lpstr>PowerPoint Presentation</vt:lpstr>
      <vt:lpstr>PowerPoint Presentation</vt:lpstr>
      <vt:lpstr>Symptoms </vt:lpstr>
      <vt:lpstr>Diagnostic evaluation </vt:lpstr>
      <vt:lpstr>Management </vt:lpstr>
      <vt:lpstr>Rat tooth &amp; alligator forceps</vt:lpstr>
      <vt:lpstr>polypectomy snares &amp; polyp graspers </vt:lpstr>
      <vt:lpstr> Retrieval nets &amp; Dormier baskets  </vt:lpstr>
      <vt:lpstr>Management……….</vt:lpstr>
      <vt:lpstr>Complications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foreign bodies</dc:title>
  <dc:creator>DEPT. OF PEDIATRICS</dc:creator>
  <cp:lastModifiedBy>Raj Nirmal</cp:lastModifiedBy>
  <cp:revision>249</cp:revision>
  <dcterms:created xsi:type="dcterms:W3CDTF">2006-08-16T00:00:00Z</dcterms:created>
  <dcterms:modified xsi:type="dcterms:W3CDTF">2020-08-11T10:14:49Z</dcterms:modified>
</cp:coreProperties>
</file>