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2"/>
  </p:notesMasterIdLst>
  <p:sldIdLst>
    <p:sldId id="268" r:id="rId2"/>
    <p:sldId id="321" r:id="rId3"/>
    <p:sldId id="287" r:id="rId4"/>
    <p:sldId id="257" r:id="rId5"/>
    <p:sldId id="258" r:id="rId6"/>
    <p:sldId id="259" r:id="rId7"/>
    <p:sldId id="269" r:id="rId8"/>
    <p:sldId id="260" r:id="rId9"/>
    <p:sldId id="261" r:id="rId10"/>
    <p:sldId id="262" r:id="rId11"/>
    <p:sldId id="323" r:id="rId12"/>
    <p:sldId id="264" r:id="rId13"/>
    <p:sldId id="265" r:id="rId14"/>
    <p:sldId id="270" r:id="rId15"/>
    <p:sldId id="266" r:id="rId16"/>
    <p:sldId id="271" r:id="rId17"/>
    <p:sldId id="272" r:id="rId18"/>
    <p:sldId id="273" r:id="rId19"/>
    <p:sldId id="274" r:id="rId20"/>
    <p:sldId id="275" r:id="rId21"/>
    <p:sldId id="276" r:id="rId22"/>
    <p:sldId id="277" r:id="rId23"/>
    <p:sldId id="284" r:id="rId24"/>
    <p:sldId id="285" r:id="rId25"/>
    <p:sldId id="278" r:id="rId26"/>
    <p:sldId id="322" r:id="rId27"/>
    <p:sldId id="280" r:id="rId28"/>
    <p:sldId id="281" r:id="rId29"/>
    <p:sldId id="282" r:id="rId30"/>
    <p:sldId id="283" r:id="rId31"/>
    <p:sldId id="288" r:id="rId32"/>
    <p:sldId id="289" r:id="rId33"/>
    <p:sldId id="290" r:id="rId34"/>
    <p:sldId id="291" r:id="rId35"/>
    <p:sldId id="292" r:id="rId36"/>
    <p:sldId id="293" r:id="rId37"/>
    <p:sldId id="294" r:id="rId38"/>
    <p:sldId id="295" r:id="rId39"/>
    <p:sldId id="296" r:id="rId40"/>
    <p:sldId id="297"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8" r:id="rId54"/>
    <p:sldId id="311" r:id="rId55"/>
    <p:sldId id="312" r:id="rId56"/>
    <p:sldId id="314" r:id="rId57"/>
    <p:sldId id="324" r:id="rId58"/>
    <p:sldId id="320" r:id="rId59"/>
    <p:sldId id="316" r:id="rId60"/>
    <p:sldId id="31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46409-7C2A-4C22-953E-846A0CD740CE}" type="datetimeFigureOut">
              <a:rPr lang="en-US" smtClean="0"/>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609A2-8357-4F84-AD3E-7356A51C957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Ethical - relating to moral principles or the branch of knowledge dealing with these.</a:t>
            </a:r>
          </a:p>
          <a:p>
            <a:r>
              <a:rPr lang="en-IN" sz="1200" b="0" i="0" kern="1200" dirty="0">
                <a:solidFill>
                  <a:schemeClr val="tx1"/>
                </a:solidFill>
                <a:latin typeface="+mn-lt"/>
                <a:ea typeface="+mn-ea"/>
                <a:cs typeface="+mn-cs"/>
              </a:rPr>
              <a:t>Legal -</a:t>
            </a:r>
            <a:r>
              <a:rPr lang="en-US" sz="1200" b="0" i="0" kern="1200" dirty="0">
                <a:solidFill>
                  <a:schemeClr val="tx1"/>
                </a:solidFill>
                <a:latin typeface="+mn-lt"/>
                <a:ea typeface="+mn-ea"/>
                <a:cs typeface="+mn-cs"/>
              </a:rPr>
              <a:t>relate to the </a:t>
            </a:r>
            <a:r>
              <a:rPr lang="en-US" sz="1200" b="1" i="0" kern="1200" dirty="0">
                <a:solidFill>
                  <a:schemeClr val="tx1"/>
                </a:solidFill>
                <a:latin typeface="+mn-lt"/>
                <a:ea typeface="+mn-ea"/>
                <a:cs typeface="+mn-cs"/>
              </a:rPr>
              <a:t>law</a:t>
            </a:r>
            <a:r>
              <a:rPr lang="en-US" sz="1200" b="1" i="0" kern="1200">
                <a:solidFill>
                  <a:schemeClr val="tx1"/>
                </a:solidFill>
                <a:latin typeface="+mn-lt"/>
                <a:ea typeface="+mn-ea"/>
                <a:cs typeface="+mn-cs"/>
              </a:rPr>
              <a:t>/ with permission </a:t>
            </a:r>
            <a:endParaRPr lang="en-US" dirty="0"/>
          </a:p>
        </p:txBody>
      </p:sp>
      <p:sp>
        <p:nvSpPr>
          <p:cNvPr id="4" name="Slide Number Placeholder 3"/>
          <p:cNvSpPr>
            <a:spLocks noGrp="1"/>
          </p:cNvSpPr>
          <p:nvPr>
            <p:ph type="sldNum" sz="quarter" idx="10"/>
          </p:nvPr>
        </p:nvSpPr>
        <p:spPr/>
        <p:txBody>
          <a:bodyPr/>
          <a:lstStyle/>
          <a:p>
            <a:fld id="{BD8609A2-8357-4F84-AD3E-7356A51C9578}"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Legislation – collective form of laws</a:t>
            </a:r>
            <a:r>
              <a:rPr lang="en-IN" baseline="0" dirty="0"/>
              <a:t> </a:t>
            </a:r>
            <a:endParaRPr lang="en-US" dirty="0"/>
          </a:p>
        </p:txBody>
      </p:sp>
      <p:sp>
        <p:nvSpPr>
          <p:cNvPr id="4" name="Slide Number Placeholder 3"/>
          <p:cNvSpPr>
            <a:spLocks noGrp="1"/>
          </p:cNvSpPr>
          <p:nvPr>
            <p:ph type="sldNum" sz="quarter" idx="10"/>
          </p:nvPr>
        </p:nvSpPr>
        <p:spPr/>
        <p:txBody>
          <a:bodyPr/>
          <a:lstStyle/>
          <a:p>
            <a:fld id="{BD8609A2-8357-4F84-AD3E-7356A51C9578}"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Obligation: duty or commitment.</a:t>
            </a:r>
            <a:endParaRPr lang="en-US" dirty="0"/>
          </a:p>
        </p:txBody>
      </p:sp>
      <p:sp>
        <p:nvSpPr>
          <p:cNvPr id="4" name="Slide Number Placeholder 3"/>
          <p:cNvSpPr>
            <a:spLocks noGrp="1"/>
          </p:cNvSpPr>
          <p:nvPr>
            <p:ph type="sldNum" sz="quarter" idx="10"/>
          </p:nvPr>
        </p:nvSpPr>
        <p:spPr/>
        <p:txBody>
          <a:bodyPr/>
          <a:lstStyle/>
          <a:p>
            <a:fld id="{BD8609A2-8357-4F84-AD3E-7356A51C9578}"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Constitutional laws-is</a:t>
            </a:r>
            <a:r>
              <a:rPr lang="en-IN" baseline="0" dirty="0"/>
              <a:t> body of laws which defines the role, power and structure of different entitities within state .</a:t>
            </a:r>
          </a:p>
          <a:p>
            <a:r>
              <a:rPr lang="en-IN" baseline="0" dirty="0" err="1"/>
              <a:t>Adminstartive</a:t>
            </a:r>
            <a:r>
              <a:rPr lang="en-IN" baseline="0" dirty="0"/>
              <a:t> law- is body of law governs the activities of administrative agencies of </a:t>
            </a:r>
            <a:r>
              <a:rPr lang="en-IN" baseline="0" dirty="0" err="1"/>
              <a:t>goverment</a:t>
            </a:r>
            <a:r>
              <a:rPr lang="en-IN" baseline="0" dirty="0"/>
              <a:t> </a:t>
            </a:r>
            <a:endParaRPr lang="en-US" dirty="0"/>
          </a:p>
        </p:txBody>
      </p:sp>
      <p:sp>
        <p:nvSpPr>
          <p:cNvPr id="4" name="Slide Number Placeholder 3"/>
          <p:cNvSpPr>
            <a:spLocks noGrp="1"/>
          </p:cNvSpPr>
          <p:nvPr>
            <p:ph type="sldNum" sz="quarter" idx="10"/>
          </p:nvPr>
        </p:nvSpPr>
        <p:spPr/>
        <p:txBody>
          <a:bodyPr/>
          <a:lstStyle/>
          <a:p>
            <a:fld id="{BD8609A2-8357-4F84-AD3E-7356A51C9578}"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Tort -WORNGFUL ACT </a:t>
            </a:r>
            <a:endParaRPr lang="en-US" dirty="0"/>
          </a:p>
        </p:txBody>
      </p:sp>
      <p:sp>
        <p:nvSpPr>
          <p:cNvPr id="4" name="Slide Number Placeholder 3"/>
          <p:cNvSpPr>
            <a:spLocks noGrp="1"/>
          </p:cNvSpPr>
          <p:nvPr>
            <p:ph type="sldNum" sz="quarter" idx="10"/>
          </p:nvPr>
        </p:nvSpPr>
        <p:spPr/>
        <p:txBody>
          <a:bodyPr/>
          <a:lstStyle/>
          <a:p>
            <a:fld id="{BD8609A2-8357-4F84-AD3E-7356A51C9578}"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6B117C5-9F33-4791-BAD2-307B236DAA58}" type="datetimeFigureOut">
              <a:rPr lang="en-US" smtClean="0"/>
              <a:pPr/>
              <a:t>8/13/2020</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58FCC14-6DA6-4582-BF99-DFDE42E07BCD}"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B117C5-9F33-4791-BAD2-307B236DAA58}"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8FCC14-6DA6-4582-BF99-DFDE42E07BC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B117C5-9F33-4791-BAD2-307B236DAA58}"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8FCC14-6DA6-4582-BF99-DFDE42E07BC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6B117C5-9F33-4791-BAD2-307B236DAA58}"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58FCC14-6DA6-4582-BF99-DFDE42E07BCD}"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6B117C5-9F33-4791-BAD2-307B236DAA58}" type="datetimeFigureOut">
              <a:rPr lang="en-US" smtClean="0"/>
              <a:pPr/>
              <a:t>8/13/2020</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58FCC14-6DA6-4582-BF99-DFDE42E07BCD}"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6B117C5-9F33-4791-BAD2-307B236DAA58}" type="datetimeFigureOut">
              <a:rPr lang="en-US" smtClean="0"/>
              <a:pPr/>
              <a:t>8/13/2020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8FCC14-6DA6-4582-BF99-DFDE42E07BCD}"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6B117C5-9F33-4791-BAD2-307B236DAA58}" type="datetimeFigureOut">
              <a:rPr lang="en-US" smtClean="0"/>
              <a:pPr/>
              <a:t>8/13/2020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58FCC14-6DA6-4582-BF99-DFDE42E07BCD}"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6B117C5-9F33-4791-BAD2-307B236DAA58}" type="datetimeFigureOut">
              <a:rPr lang="en-US" smtClean="0"/>
              <a:pPr/>
              <a:t>8/13/2020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58FCC14-6DA6-4582-BF99-DFDE42E07BC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117C5-9F33-4791-BAD2-307B236DAA58}" type="datetimeFigureOut">
              <a:rPr lang="en-US" smtClean="0"/>
              <a:pPr/>
              <a:t>8/13/2020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58FCC14-6DA6-4582-BF99-DFDE42E07BC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6B117C5-9F33-4791-BAD2-307B236DAA58}" type="datetimeFigureOut">
              <a:rPr lang="en-US" smtClean="0"/>
              <a:pPr/>
              <a:t>8/13/2020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58FCC14-6DA6-4582-BF99-DFDE42E07BCD}"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6B117C5-9F33-4791-BAD2-307B236DAA58}" type="datetimeFigureOut">
              <a:rPr lang="en-US" smtClean="0"/>
              <a:pPr/>
              <a:t>8/13/2020</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258FCC14-6DA6-4582-BF99-DFDE42E07BCD}"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6B117C5-9F33-4791-BAD2-307B236DAA58}" type="datetimeFigureOut">
              <a:rPr lang="en-US" smtClean="0"/>
              <a:pPr/>
              <a:t>8/13/2020</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8FCC14-6DA6-4582-BF99-DFDE42E07BC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tudy.com/academy/lesson/legal-issues-in-nursing-concepts-and-terms" TargetMode="External"/><Relationship Id="rId2" Type="http://schemas.openxmlformats.org/officeDocument/2006/relationships/hyperlink" Target="http://www.nursingcenter.com/upload/static/403753/ch03.html" TargetMode="External"/><Relationship Id="rId1" Type="http://schemas.openxmlformats.org/officeDocument/2006/relationships/slideLayout" Target="../slideLayouts/slideLayout2.xml"/><Relationship Id="rId5" Type="http://schemas.openxmlformats.org/officeDocument/2006/relationships/hyperlink" Target="https://www.ncbi.nlm.nih.gov/pmc/articles/PMC3919375" TargetMode="External"/><Relationship Id="rId4" Type="http://schemas.openxmlformats.org/officeDocument/2006/relationships/hyperlink" Target="http://what-when-how.com/nursing/legal-and-ethical-aspects-of-nursing-the-nature-of-nurs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00034" y="274638"/>
            <a:ext cx="8286808" cy="1143000"/>
          </a:xfrm>
        </p:spPr>
        <p:txBody>
          <a:bodyPr>
            <a:noAutofit/>
          </a:bodyPr>
          <a:lstStyle/>
          <a:p>
            <a:pPr algn="ctr"/>
            <a:r>
              <a:rPr lang="en-IN" sz="3200" b="1" dirty="0">
                <a:solidFill>
                  <a:srgbClr val="C00000"/>
                </a:solidFill>
                <a:latin typeface="Clarendon Blk BT" panose="02040905050505020204" pitchFamily="18" charset="0"/>
              </a:rPr>
              <a:t>LEGAL AND ETHICAL ISSUES IN NURSING</a:t>
            </a:r>
          </a:p>
        </p:txBody>
      </p:sp>
      <p:sp>
        <p:nvSpPr>
          <p:cNvPr id="7" name="Title 4"/>
          <p:cNvSpPr txBox="1">
            <a:spLocks/>
          </p:cNvSpPr>
          <p:nvPr/>
        </p:nvSpPr>
        <p:spPr>
          <a:xfrm>
            <a:off x="3786182" y="4500570"/>
            <a:ext cx="4857784" cy="1857388"/>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3600" b="1" i="0" u="none" strike="noStrike" kern="1200" cap="none" spc="0" normalizeH="0" baseline="0" noProof="0" dirty="0">
              <a:ln>
                <a:noFill/>
              </a:ln>
              <a:solidFill>
                <a:schemeClr val="tx2"/>
              </a:solidFill>
              <a:effectLst/>
              <a:uLnTx/>
              <a:uFillTx/>
              <a:latin typeface="Lucida Handwriting" pitchFamily="66" charset="0"/>
              <a:ea typeface="+mj-ea"/>
              <a:cs typeface="+mj-cs"/>
            </a:endParaRPr>
          </a:p>
        </p:txBody>
      </p:sp>
      <p:sp>
        <p:nvSpPr>
          <p:cNvPr id="8" name="Title 4"/>
          <p:cNvSpPr txBox="1">
            <a:spLocks/>
          </p:cNvSpPr>
          <p:nvPr/>
        </p:nvSpPr>
        <p:spPr>
          <a:xfrm>
            <a:off x="1187624" y="4745226"/>
            <a:ext cx="7272808" cy="1492086"/>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N" sz="2400" b="1" baseline="0" dirty="0">
                <a:latin typeface="Times New Roman" panose="02020603050405020304" pitchFamily="18" charset="0"/>
                <a:ea typeface="+mj-ea"/>
                <a:cs typeface="Times New Roman" panose="02020603050405020304" pitchFamily="18" charset="0"/>
              </a:rPr>
              <a:t>By-</a:t>
            </a:r>
          </a:p>
          <a:p>
            <a:pPr marL="0" marR="0" lvl="0" indent="0" algn="ctr" defTabSz="914400" rtl="0" eaLnBrk="1" fontAlgn="auto" latinLnBrk="0" hangingPunct="1">
              <a:lnSpc>
                <a:spcPct val="100000"/>
              </a:lnSpc>
              <a:spcBef>
                <a:spcPct val="0"/>
              </a:spcBef>
              <a:spcAft>
                <a:spcPts val="0"/>
              </a:spcAft>
              <a:buClrTx/>
              <a:buSzTx/>
              <a:buFontTx/>
              <a:buNone/>
              <a:tabLst/>
              <a:defRPr/>
            </a:pPr>
            <a:r>
              <a:rPr lang="en-IN" sz="2400" b="1" baseline="0" dirty="0">
                <a:solidFill>
                  <a:srgbClr val="C00000"/>
                </a:solidFill>
                <a:latin typeface="Times New Roman" panose="02020603050405020304" pitchFamily="18" charset="0"/>
                <a:ea typeface="+mj-ea"/>
                <a:cs typeface="Times New Roman" panose="02020603050405020304" pitchFamily="18" charset="0"/>
              </a:rPr>
              <a:t>Dr. Ravindra H.N </a:t>
            </a:r>
          </a:p>
          <a:p>
            <a:pPr marL="0" marR="0" lvl="0" indent="0" algn="ctr" defTabSz="914400" rtl="0" eaLnBrk="1" fontAlgn="auto" latinLnBrk="0" hangingPunct="1">
              <a:lnSpc>
                <a:spcPct val="100000"/>
              </a:lnSpc>
              <a:spcBef>
                <a:spcPct val="0"/>
              </a:spcBef>
              <a:spcAft>
                <a:spcPts val="0"/>
              </a:spcAft>
              <a:buClrTx/>
              <a:buSzTx/>
              <a:buFontTx/>
              <a:buNone/>
              <a:tabLst/>
              <a:defRPr/>
            </a:pPr>
            <a:r>
              <a:rPr lang="en-IN" sz="2000" b="1" dirty="0">
                <a:solidFill>
                  <a:srgbClr val="002060"/>
                </a:solidFill>
                <a:latin typeface="Times New Roman" panose="02020603050405020304" pitchFamily="18" charset="0"/>
                <a:ea typeface="+mj-ea"/>
                <a:cs typeface="Times New Roman" panose="02020603050405020304" pitchFamily="18" charset="0"/>
              </a:rPr>
              <a:t>( Associate Professor, Department of Medical Surgical Nursing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0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Sumandeep</a:t>
            </a:r>
            <a:r>
              <a:rPr kumimoji="0" lang="en-IN" sz="2000" b="1" i="0" u="none" strike="noStrike" kern="1200" cap="none" spc="0" normalizeH="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Nursing College </a:t>
            </a:r>
            <a:endParaRPr kumimoji="0" lang="en-IN" sz="20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endParaRPr>
          </a:p>
        </p:txBody>
      </p:sp>
      <p:pic>
        <p:nvPicPr>
          <p:cNvPr id="6" name="Picture 5" descr="Legal Nurse Consultant"/>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1848118" y="1656070"/>
            <a:ext cx="5590640" cy="28767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74638"/>
            <a:ext cx="7829576" cy="939784"/>
          </a:xfrm>
        </p:spPr>
        <p:txBody>
          <a:bodyPr/>
          <a:lstStyle/>
          <a:p>
            <a:pPr algn="ctr"/>
            <a:r>
              <a:rPr lang="en-US" b="1" dirty="0">
                <a:solidFill>
                  <a:schemeClr val="tx1"/>
                </a:solidFill>
                <a:latin typeface="Times New Roman" pitchFamily="18" charset="0"/>
                <a:cs typeface="Times New Roman" pitchFamily="18" charset="0"/>
              </a:rPr>
              <a:t>ADMINISTRATIVE LAW</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57158" y="1447800"/>
            <a:ext cx="8501122" cy="4910158"/>
          </a:xfrm>
        </p:spPr>
        <p:txBody>
          <a:bodyPr>
            <a:normAutofit fontScale="85000" lnSpcReduction="10000"/>
          </a:bodyPr>
          <a:lstStyle/>
          <a:p>
            <a:pPr marL="0" indent="0" algn="just">
              <a:buNone/>
            </a:pPr>
            <a:r>
              <a:rPr lang="en-US" dirty="0">
                <a:latin typeface="Times New Roman" pitchFamily="18" charset="0"/>
                <a:cs typeface="Times New Roman" pitchFamily="18" charset="0"/>
              </a:rPr>
              <a:t>		It consists of the rules and regulations established by the administrative agencies that have been made by the executive branches of the government.  </a:t>
            </a:r>
          </a:p>
          <a:p>
            <a:pPr algn="just">
              <a:buNone/>
            </a:pP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State boards of nursing writes rules and regulations to enforce and implement nurse practice act, which was created by statutory law</a:t>
            </a:r>
          </a:p>
          <a:p>
            <a:pPr algn="just">
              <a:buNone/>
            </a:pPr>
            <a:endParaRPr lang="en-US" dirty="0">
              <a:latin typeface="Times New Roman" pitchFamily="18" charset="0"/>
              <a:cs typeface="Times New Roman" pitchFamily="18" charset="0"/>
            </a:endParaRPr>
          </a:p>
          <a:p>
            <a:pPr algn="just">
              <a:buClrTx/>
            </a:pPr>
            <a:r>
              <a:rPr lang="en-US" b="1" dirty="0">
                <a:latin typeface="Times New Roman" pitchFamily="18" charset="0"/>
                <a:cs typeface="Times New Roman" pitchFamily="18" charset="0"/>
              </a:rPr>
              <a:t>Statutory law:</a:t>
            </a:r>
            <a:r>
              <a:rPr lang="en-US" dirty="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Law enacted by any legislative body are called statutory law. </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An officially elected body of people vested with the responsibility and power to make laws for a political unit, such as a state or unit.)</a:t>
            </a:r>
            <a:endParaRPr lang="en-IN" dirty="0">
              <a:latin typeface="Times New Roman" pitchFamily="18" charset="0"/>
              <a:cs typeface="Times New Roman" pitchFamily="18" charset="0"/>
            </a:endParaRPr>
          </a:p>
          <a:p>
            <a:endParaRPr lang="en-IN" dirty="0"/>
          </a:p>
          <a:p>
            <a:pPr>
              <a:buNone/>
            </a:pPr>
            <a:r>
              <a:rPr lang="en-US" dirty="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plus(in)">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plus(in)">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mage result for CRIMINAL LAW"/>
          <p:cNvPicPr>
            <a:picLocks noChangeAspect="1" noChangeArrowheads="1"/>
          </p:cNvPicPr>
          <p:nvPr/>
        </p:nvPicPr>
        <p:blipFill>
          <a:blip r:embed="rId2"/>
          <a:srcRect/>
          <a:stretch>
            <a:fillRect/>
          </a:stretch>
        </p:blipFill>
        <p:spPr bwMode="auto">
          <a:xfrm>
            <a:off x="5614966" y="1376559"/>
            <a:ext cx="3071834" cy="2044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9876" name="Picture 4" descr="Image result for CIVIL  LAW"/>
          <p:cNvPicPr>
            <a:picLocks noChangeAspect="1" noChangeArrowheads="1"/>
          </p:cNvPicPr>
          <p:nvPr/>
        </p:nvPicPr>
        <p:blipFill>
          <a:blip r:embed="rId3"/>
          <a:srcRect/>
          <a:stretch>
            <a:fillRect/>
          </a:stretch>
        </p:blipFill>
        <p:spPr bwMode="auto">
          <a:xfrm>
            <a:off x="683568" y="1349628"/>
            <a:ext cx="3120319" cy="2071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9878" name="Picture 6" descr="Image result for TORT LAW"/>
          <p:cNvPicPr>
            <a:picLocks noChangeAspect="1" noChangeArrowheads="1"/>
          </p:cNvPicPr>
          <p:nvPr/>
        </p:nvPicPr>
        <p:blipFill>
          <a:blip r:embed="rId4"/>
          <a:srcRect/>
          <a:stretch>
            <a:fillRect/>
          </a:stretch>
        </p:blipFill>
        <p:spPr bwMode="auto">
          <a:xfrm>
            <a:off x="2964645" y="3789040"/>
            <a:ext cx="3214710" cy="207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914400" y="274638"/>
            <a:ext cx="7772400" cy="868346"/>
          </a:xfrm>
        </p:spPr>
        <p:txBody>
          <a:bodyPr/>
          <a:lstStyle/>
          <a:p>
            <a:pPr algn="ctr"/>
            <a:r>
              <a:rPr lang="en-IN" b="1" dirty="0">
                <a:solidFill>
                  <a:schemeClr val="tx1"/>
                </a:solidFill>
                <a:latin typeface="Times New Roman" pitchFamily="18" charset="0"/>
                <a:cs typeface="Times New Roman" pitchFamily="18" charset="0"/>
              </a:rPr>
              <a:t>TYPES OF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9876"/>
                                        </p:tgtEl>
                                        <p:attrNameLst>
                                          <p:attrName>style.visibility</p:attrName>
                                        </p:attrNameLst>
                                      </p:cBhvr>
                                      <p:to>
                                        <p:strVal val="visible"/>
                                      </p:to>
                                    </p:set>
                                    <p:animEffect transition="in" filter="wedge">
                                      <p:cBhvr>
                                        <p:cTn id="12" dur="1000"/>
                                        <p:tgtEl>
                                          <p:spTgt spid="7987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9874"/>
                                        </p:tgtEl>
                                        <p:attrNameLst>
                                          <p:attrName>style.visibility</p:attrName>
                                        </p:attrNameLst>
                                      </p:cBhvr>
                                      <p:to>
                                        <p:strVal val="visible"/>
                                      </p:to>
                                    </p:set>
                                    <p:animEffect transition="in" filter="wedge">
                                      <p:cBhvr>
                                        <p:cTn id="17" dur="1000"/>
                                        <p:tgtEl>
                                          <p:spTgt spid="7987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79878"/>
                                        </p:tgtEl>
                                        <p:attrNameLst>
                                          <p:attrName>style.visibility</p:attrName>
                                        </p:attrNameLst>
                                      </p:cBhvr>
                                      <p:to>
                                        <p:strVal val="visible"/>
                                      </p:to>
                                    </p:set>
                                    <p:animEffect transition="in" filter="wedge">
                                      <p:cBhvr>
                                        <p:cTn id="22" dur="10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pPr algn="ctr"/>
            <a:r>
              <a:rPr lang="en-US" b="1" dirty="0">
                <a:solidFill>
                  <a:schemeClr val="tx1"/>
                </a:solidFill>
                <a:latin typeface="Times New Roman" pitchFamily="18" charset="0"/>
                <a:cs typeface="Times New Roman" pitchFamily="18" charset="0"/>
              </a:rPr>
              <a:t>CIVIL LAW</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23528" y="1484784"/>
            <a:ext cx="8363272" cy="4535016"/>
          </a:xfrm>
        </p:spPr>
        <p:txBody>
          <a:bodyPr/>
          <a:lstStyle/>
          <a:p>
            <a:pPr lvl="0" algn="just">
              <a:buNone/>
            </a:pPr>
            <a:r>
              <a:rPr lang="en-US" dirty="0"/>
              <a:t>   		</a:t>
            </a:r>
            <a:r>
              <a:rPr lang="en-US" dirty="0">
                <a:latin typeface="Times New Roman" pitchFamily="18" charset="0"/>
                <a:cs typeface="Times New Roman" pitchFamily="18" charset="0"/>
              </a:rPr>
              <a:t>It is the body of the law that deals with relationship among private individuals. Civil law causes harm to the individual but no grave to society. </a:t>
            </a:r>
          </a:p>
          <a:p>
            <a:pPr lvl="0" algn="just">
              <a:buNone/>
            </a:pPr>
            <a:r>
              <a:rPr lang="en-US" dirty="0">
                <a:latin typeface="Times New Roman" pitchFamily="18" charset="0"/>
                <a:cs typeface="Times New Roman" pitchFamily="18" charset="0"/>
              </a:rPr>
              <a:t>    Ex – Personal injuries, business disputes, land deals etc.</a:t>
            </a:r>
            <a:endParaRPr lang="en-IN" dirty="0">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pic>
        <p:nvPicPr>
          <p:cNvPr id="4" name="Picture 4" descr="Image result for CIVIL  LAW"/>
          <p:cNvPicPr>
            <a:picLocks noChangeAspect="1" noChangeArrowheads="1"/>
          </p:cNvPicPr>
          <p:nvPr/>
        </p:nvPicPr>
        <p:blipFill>
          <a:blip r:embed="rId2"/>
          <a:srcRect/>
          <a:stretch>
            <a:fillRect/>
          </a:stretch>
        </p:blipFill>
        <p:spPr bwMode="auto">
          <a:xfrm>
            <a:off x="2195736" y="3867144"/>
            <a:ext cx="3888432" cy="207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edg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77542"/>
          </a:xfrm>
        </p:spPr>
        <p:txBody>
          <a:bodyPr>
            <a:normAutofit fontScale="90000"/>
          </a:bodyPr>
          <a:lstStyle/>
          <a:p>
            <a:pPr algn="ctr"/>
            <a:r>
              <a:rPr lang="en-US" b="1" dirty="0">
                <a:solidFill>
                  <a:schemeClr val="tx1"/>
                </a:solidFill>
                <a:latin typeface="Times New Roman" pitchFamily="18" charset="0"/>
                <a:cs typeface="Times New Roman" pitchFamily="18" charset="0"/>
              </a:rPr>
              <a:t>CRIMINAL LAW</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51520" y="1196752"/>
            <a:ext cx="8408904" cy="4302699"/>
          </a:xfrm>
        </p:spPr>
        <p:txBody>
          <a:bodyPr/>
          <a:lstStyle/>
          <a:p>
            <a:pPr algn="just">
              <a:buNone/>
            </a:pPr>
            <a:r>
              <a:rPr lang="en-US" dirty="0">
                <a:latin typeface="Times New Roman" pitchFamily="18" charset="0"/>
                <a:cs typeface="Times New Roman" pitchFamily="18" charset="0"/>
              </a:rPr>
              <a:t>   		Defines  offence that affect the public welfare and security and imposes penalty. It refers to the body of law that deals with relationship between individuals and the government agencies. It deals with safety and welfare of the public.</a:t>
            </a:r>
          </a:p>
          <a:p>
            <a:pPr>
              <a:buNone/>
            </a:pPr>
            <a:r>
              <a:rPr lang="en-US" dirty="0">
                <a:latin typeface="Times New Roman" pitchFamily="18" charset="0"/>
                <a:cs typeface="Times New Roman" pitchFamily="18" charset="0"/>
              </a:rPr>
              <a:t>    Ex - Robbery , Homicide etc.</a:t>
            </a:r>
            <a:endParaRPr lang="en-IN" dirty="0">
              <a:latin typeface="Times New Roman" pitchFamily="18" charset="0"/>
              <a:cs typeface="Times New Roman" pitchFamily="18" charset="0"/>
            </a:endParaRPr>
          </a:p>
        </p:txBody>
      </p:sp>
      <p:pic>
        <p:nvPicPr>
          <p:cNvPr id="4" name="Picture 2" descr="Image result for CRIMINAL LAW"/>
          <p:cNvPicPr>
            <a:picLocks noChangeAspect="1" noChangeArrowheads="1"/>
          </p:cNvPicPr>
          <p:nvPr/>
        </p:nvPicPr>
        <p:blipFill>
          <a:blip r:embed="rId2"/>
          <a:srcRect/>
          <a:stretch>
            <a:fillRect/>
          </a:stretch>
        </p:blipFill>
        <p:spPr bwMode="auto">
          <a:xfrm>
            <a:off x="1331640" y="3861048"/>
            <a:ext cx="5293822" cy="2044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edg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edg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lstStyle/>
          <a:p>
            <a:pPr algn="ctr"/>
            <a:r>
              <a:rPr lang="en-US" b="1" dirty="0">
                <a:solidFill>
                  <a:schemeClr val="tx1"/>
                </a:solidFill>
                <a:latin typeface="Times New Roman" pitchFamily="18" charset="0"/>
                <a:cs typeface="Times New Roman" pitchFamily="18" charset="0"/>
              </a:rPr>
              <a:t>TORT LAW</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23528" y="1417638"/>
            <a:ext cx="8363272" cy="4602162"/>
          </a:xfrm>
        </p:spPr>
        <p:txBody>
          <a:bodyPr/>
          <a:lstStyle/>
          <a:p>
            <a:pPr lvl="0" algn="just">
              <a:buNone/>
            </a:pPr>
            <a:r>
              <a:rPr lang="en-US" dirty="0">
                <a:latin typeface="Times New Roman" pitchFamily="18" charset="0"/>
                <a:cs typeface="Times New Roman" pitchFamily="18" charset="0"/>
              </a:rPr>
              <a:t>  		 	Tort are wrong doing that are done by one party against another. As a result of the wrong doing , the injured person may take civil action against the other party.</a:t>
            </a:r>
            <a:endParaRPr lang="en-IN" dirty="0">
              <a:latin typeface="Times New Roman" pitchFamily="18" charset="0"/>
              <a:cs typeface="Times New Roman" pitchFamily="18" charset="0"/>
            </a:endParaRPr>
          </a:p>
          <a:p>
            <a:endParaRPr lang="en-IN" dirty="0"/>
          </a:p>
        </p:txBody>
      </p:sp>
      <p:pic>
        <p:nvPicPr>
          <p:cNvPr id="4" name="Picture 6" descr="Image result for TORT LAW"/>
          <p:cNvPicPr>
            <a:picLocks noChangeAspect="1" noChangeArrowheads="1"/>
          </p:cNvPicPr>
          <p:nvPr/>
        </p:nvPicPr>
        <p:blipFill>
          <a:blip r:embed="rId2"/>
          <a:srcRect/>
          <a:stretch>
            <a:fillRect/>
          </a:stretch>
        </p:blipFill>
        <p:spPr bwMode="auto">
          <a:xfrm>
            <a:off x="1907704" y="3458567"/>
            <a:ext cx="4752528" cy="207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282154"/>
          </a:xfrm>
        </p:spPr>
        <p:txBody>
          <a:bodyPr>
            <a:normAutofit fontScale="90000"/>
          </a:bodyPr>
          <a:lstStyle/>
          <a:p>
            <a:pPr algn="ctr"/>
            <a:br>
              <a:rPr lang="en-US" b="1" dirty="0">
                <a:solidFill>
                  <a:schemeClr val="tx1"/>
                </a:solidFill>
                <a:latin typeface="Times New Roman" pitchFamily="18" charset="0"/>
                <a:cs typeface="Times New Roman" pitchFamily="18" charset="0"/>
              </a:rPr>
            </a:br>
            <a:br>
              <a:rPr lang="en-US" b="1" dirty="0">
                <a:solidFill>
                  <a:schemeClr val="tx1"/>
                </a:solidFill>
                <a:latin typeface="Times New Roman" pitchFamily="18" charset="0"/>
                <a:cs typeface="Times New Roman" pitchFamily="18" charset="0"/>
              </a:rPr>
            </a:br>
            <a:r>
              <a:rPr lang="en-US" b="1" dirty="0">
                <a:solidFill>
                  <a:schemeClr val="tx1"/>
                </a:solidFill>
                <a:latin typeface="Times New Roman" pitchFamily="18" charset="0"/>
                <a:cs typeface="Times New Roman" pitchFamily="18" charset="0"/>
              </a:rPr>
              <a:t>TYPES OF TORT</a:t>
            </a:r>
            <a:br>
              <a:rPr lang="en-IN" dirty="0">
                <a:solidFill>
                  <a:schemeClr val="tx1"/>
                </a:solidFill>
                <a:latin typeface="Times New Roman" pitchFamily="18" charset="0"/>
                <a:cs typeface="Times New Roman" pitchFamily="18" charset="0"/>
              </a:rPr>
            </a:b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17066" y="1844824"/>
            <a:ext cx="8186766" cy="4572000"/>
          </a:xfrm>
        </p:spPr>
        <p:txBody>
          <a:bodyPr/>
          <a:lstStyle/>
          <a:p>
            <a:r>
              <a:rPr lang="en-IN" dirty="0"/>
              <a:t>Non Intentional Tort </a:t>
            </a:r>
          </a:p>
          <a:p>
            <a:r>
              <a:rPr lang="en-IN" dirty="0"/>
              <a:t>Intentional Tort </a:t>
            </a:r>
          </a:p>
        </p:txBody>
      </p:sp>
      <p:sp>
        <p:nvSpPr>
          <p:cNvPr id="14341" name="Rectangle 5"/>
          <p:cNvSpPr>
            <a:spLocks noChangeArrowheads="1"/>
          </p:cNvSpPr>
          <p:nvPr/>
        </p:nvSpPr>
        <p:spPr bwMode="auto">
          <a:xfrm>
            <a:off x="0" y="0"/>
            <a:ext cx="26802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 pos="914400" algn="l"/>
                <a:tab pos="2339975" algn="l"/>
              </a:tabLst>
            </a:pPr>
            <a:r>
              <a:rPr kumimoji="0" lang="en-US"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1285860"/>
            <a:ext cx="8429684" cy="5429256"/>
          </a:xfrm>
        </p:spPr>
        <p:txBody>
          <a:bodyPr/>
          <a:lstStyle/>
          <a:p>
            <a:pPr lvl="0">
              <a:buNone/>
            </a:pPr>
            <a:r>
              <a:rPr lang="en-US" b="1" dirty="0">
                <a:latin typeface="Times New Roman" pitchFamily="18" charset="0"/>
                <a:cs typeface="Times New Roman" pitchFamily="18" charset="0"/>
              </a:rPr>
              <a:t>    Negligence : </a:t>
            </a:r>
            <a:r>
              <a:rPr lang="en-US" dirty="0">
                <a:latin typeface="Times New Roman" pitchFamily="18" charset="0"/>
                <a:cs typeface="Times New Roman" pitchFamily="18" charset="0"/>
              </a:rPr>
              <a:t>Negligence is a general term that donates conduct lacking in due care. </a:t>
            </a:r>
          </a:p>
          <a:p>
            <a:pPr lvl="0">
              <a:buNone/>
            </a:pPr>
            <a:r>
              <a:rPr lang="en-US" dirty="0">
                <a:latin typeface="Times New Roman" pitchFamily="18" charset="0"/>
                <a:cs typeface="Times New Roman" pitchFamily="18" charset="0"/>
              </a:rPr>
              <a:t>    Ex-</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Fall by an elderly person who is being cared by a nurse. </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Failure to use aseptic technique where required.</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Administering wrong medicine to patient.</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Administering a care in such a manner that a patient suffers injury,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Improper handling of hot water bag, burns to patients.</a:t>
            </a:r>
            <a:endParaRPr lang="en-IN" dirty="0">
              <a:latin typeface="Times New Roman" pitchFamily="18" charset="0"/>
              <a:cs typeface="Times New Roman" pitchFamily="18" charset="0"/>
            </a:endParaRPr>
          </a:p>
        </p:txBody>
      </p:sp>
      <p:sp>
        <p:nvSpPr>
          <p:cNvPr id="29698" name="Rectangle 2"/>
          <p:cNvSpPr>
            <a:spLocks noGrp="1" noChangeArrowheads="1"/>
          </p:cNvSpPr>
          <p:nvPr>
            <p:ph type="title"/>
          </p:nvPr>
        </p:nvSpPr>
        <p:spPr bwMode="auto">
          <a:xfrm>
            <a:off x="428624" y="274639"/>
            <a:ext cx="785815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 pos="914400" algn="l"/>
                <a:tab pos="2339975" algn="l"/>
              </a:tabLst>
            </a:pPr>
            <a:r>
              <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NON INTENTIONAL TORT</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2339975" algn="l"/>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plus(in)">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heel(4)">
                                      <p:cBhvr>
                                        <p:cTn id="23" dur="1000"/>
                                        <p:tgtEl>
                                          <p:spTgt spid="3">
                                            <p:txEl>
                                              <p:pRg st="1" end="1"/>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4)">
                                      <p:cBhvr>
                                        <p:cTn id="26" dur="1000"/>
                                        <p:tgtEl>
                                          <p:spTgt spid="3">
                                            <p:txEl>
                                              <p:pRg st="2" end="2"/>
                                            </p:txEl>
                                          </p:spTgt>
                                        </p:tgtEl>
                                      </p:cBhvr>
                                    </p:animEffect>
                                  </p:childTnLst>
                                </p:cTn>
                              </p:par>
                              <p:par>
                                <p:cTn id="27" presetID="21"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4)">
                                      <p:cBhvr>
                                        <p:cTn id="29" dur="1000"/>
                                        <p:tgtEl>
                                          <p:spTgt spid="3">
                                            <p:txEl>
                                              <p:pRg st="3" end="3"/>
                                            </p:txEl>
                                          </p:spTgt>
                                        </p:tgtEl>
                                      </p:cBhvr>
                                    </p:animEffect>
                                  </p:childTnLst>
                                </p:cTn>
                              </p:par>
                              <p:par>
                                <p:cTn id="30" presetID="21"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4)">
                                      <p:cBhvr>
                                        <p:cTn id="32" dur="1000"/>
                                        <p:tgtEl>
                                          <p:spTgt spid="3">
                                            <p:txEl>
                                              <p:pRg st="4" end="4"/>
                                            </p:txEl>
                                          </p:spTgt>
                                        </p:tgtEl>
                                      </p:cBhvr>
                                    </p:animEffect>
                                  </p:childTnLst>
                                </p:cTn>
                              </p:par>
                              <p:par>
                                <p:cTn id="33" presetID="21"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4)">
                                      <p:cBhvr>
                                        <p:cTn id="3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28"/>
            <a:ext cx="7772400" cy="714380"/>
          </a:xfrm>
        </p:spPr>
        <p:txBody>
          <a:bodyPr>
            <a:normAutofit/>
          </a:bodyPr>
          <a:lstStyle/>
          <a:p>
            <a:pPr algn="ctr"/>
            <a:r>
              <a:rPr lang="en-US" sz="2800" b="1" dirty="0">
                <a:solidFill>
                  <a:schemeClr val="tx1"/>
                </a:solidFill>
                <a:latin typeface="Times New Roman" pitchFamily="18" charset="0"/>
                <a:cs typeface="Times New Roman" pitchFamily="18" charset="0"/>
              </a:rPr>
              <a:t>MALPRACTICE</a:t>
            </a:r>
            <a:endParaRPr lang="en-IN"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00034" y="1447800"/>
            <a:ext cx="8186766" cy="4767282"/>
          </a:xfrm>
        </p:spPr>
        <p:txBody>
          <a:bodyPr>
            <a:normAutofit fontScale="92500" lnSpcReduction="10000"/>
          </a:bodyPr>
          <a:lstStyle/>
          <a:p>
            <a:pPr lvl="0">
              <a:buNone/>
            </a:pPr>
            <a:r>
              <a:rPr lang="en-US" dirty="0">
                <a:latin typeface="Times New Roman" pitchFamily="18" charset="0"/>
                <a:cs typeface="Times New Roman" pitchFamily="18" charset="0"/>
              </a:rPr>
              <a:t>   Malpractice is a negligence or carelessness by a professional person. It is a type of negligence, where a licensed professional fails to provide services as per standards set by the governing body.</a:t>
            </a:r>
          </a:p>
          <a:p>
            <a:pPr lvl="0">
              <a:buNone/>
            </a:pPr>
            <a:r>
              <a:rPr lang="en-US" dirty="0">
                <a:latin typeface="Times New Roman" pitchFamily="18" charset="0"/>
                <a:cs typeface="Times New Roman" pitchFamily="18" charset="0"/>
              </a:rPr>
              <a:t>   Ex-</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Failing to monitor the patient.</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Failing to report a change in patient situation.</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Restraining patient improperly.</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Improper medication administration.</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Using equipments incorrectly.</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Fail to follow orders.</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Give the patient incorrect information.</a:t>
            </a:r>
            <a:endParaRPr lang="en-IN" dirty="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edge">
                                      <p:cBhvr>
                                        <p:cTn id="20" dur="2000"/>
                                        <p:tgtEl>
                                          <p:spTgt spid="3">
                                            <p:txEl>
                                              <p:pRg st="2" end="2"/>
                                            </p:txEl>
                                          </p:spTgt>
                                        </p:tgtEl>
                                      </p:cBhvr>
                                    </p:animEffect>
                                  </p:childTnLst>
                                </p:cTn>
                              </p:par>
                              <p:par>
                                <p:cTn id="21" presetID="2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edge">
                                      <p:cBhvr>
                                        <p:cTn id="23" dur="2000"/>
                                        <p:tgtEl>
                                          <p:spTgt spid="3">
                                            <p:txEl>
                                              <p:pRg st="3" end="3"/>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edge">
                                      <p:cBhvr>
                                        <p:cTn id="26" dur="2000"/>
                                        <p:tgtEl>
                                          <p:spTgt spid="3">
                                            <p:txEl>
                                              <p:pRg st="4" end="4"/>
                                            </p:txEl>
                                          </p:spTgt>
                                        </p:tgtEl>
                                      </p:cBhvr>
                                    </p:animEffect>
                                  </p:childTnLst>
                                </p:cTn>
                              </p:par>
                              <p:par>
                                <p:cTn id="27" presetID="2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edge">
                                      <p:cBhvr>
                                        <p:cTn id="29" dur="2000"/>
                                        <p:tgtEl>
                                          <p:spTgt spid="3">
                                            <p:txEl>
                                              <p:pRg st="5" end="5"/>
                                            </p:txEl>
                                          </p:spTgt>
                                        </p:tgtEl>
                                      </p:cBhvr>
                                    </p:animEffect>
                                  </p:childTnLst>
                                </p:cTn>
                              </p:par>
                              <p:par>
                                <p:cTn id="30" presetID="2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edge">
                                      <p:cBhvr>
                                        <p:cTn id="32" dur="2000"/>
                                        <p:tgtEl>
                                          <p:spTgt spid="3">
                                            <p:txEl>
                                              <p:pRg st="6" end="6"/>
                                            </p:txEl>
                                          </p:spTgt>
                                        </p:tgtEl>
                                      </p:cBhvr>
                                    </p:animEffect>
                                  </p:childTnLst>
                                </p:cTn>
                              </p:par>
                              <p:par>
                                <p:cTn id="33" presetID="2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edge">
                                      <p:cBhvr>
                                        <p:cTn id="35" dur="2000"/>
                                        <p:tgtEl>
                                          <p:spTgt spid="3">
                                            <p:txEl>
                                              <p:pRg st="7" end="7"/>
                                            </p:txEl>
                                          </p:spTgt>
                                        </p:tgtEl>
                                      </p:cBhvr>
                                    </p:animEffect>
                                  </p:childTnLst>
                                </p:cTn>
                              </p:par>
                              <p:par>
                                <p:cTn id="36" presetID="2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edge">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106"/>
          </a:xfrm>
        </p:spPr>
        <p:txBody>
          <a:bodyPr/>
          <a:lstStyle/>
          <a:p>
            <a:pPr algn="ctr"/>
            <a:r>
              <a:rPr lang="en-US" b="1" dirty="0">
                <a:solidFill>
                  <a:schemeClr val="tx1"/>
                </a:solidFill>
                <a:latin typeface="Times New Roman" pitchFamily="18" charset="0"/>
                <a:cs typeface="Times New Roman" pitchFamily="18" charset="0"/>
              </a:rPr>
              <a:t>INTENTIONAL TORT</a:t>
            </a:r>
            <a:endParaRPr lang="en-IN"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71472" y="1447800"/>
            <a:ext cx="8115328" cy="4572000"/>
          </a:xfrm>
        </p:spPr>
        <p:txBody>
          <a:bodyPr/>
          <a:lstStyle/>
          <a:p>
            <a:pPr lvl="0"/>
            <a:r>
              <a:rPr lang="en-US" dirty="0">
                <a:latin typeface="Times New Roman" pitchFamily="18" charset="0"/>
                <a:cs typeface="Times New Roman" pitchFamily="18" charset="0"/>
              </a:rPr>
              <a:t>Assault  </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Battery </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False Imprisonment</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Conversion of property</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Trespass to land</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Invasion of privacy</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Defamation of character</a:t>
            </a: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 </a:t>
            </a:r>
            <a:br>
              <a:rPr lang="en-IN" dirty="0"/>
            </a:br>
            <a:r>
              <a:rPr lang="en-US" b="1" dirty="0">
                <a:solidFill>
                  <a:schemeClr val="tx1"/>
                </a:solidFill>
                <a:latin typeface="Times New Roman" pitchFamily="18" charset="0"/>
                <a:cs typeface="Times New Roman" pitchFamily="18" charset="0"/>
              </a:rPr>
              <a:t>MEDICAL  LEGAL CASE (M.L.C.)</a:t>
            </a:r>
            <a:br>
              <a:rPr lang="en-IN" dirty="0">
                <a:solidFill>
                  <a:schemeClr val="tx1"/>
                </a:solidFill>
                <a:latin typeface="Times New Roman" pitchFamily="18" charset="0"/>
                <a:cs typeface="Times New Roman" pitchFamily="18" charset="0"/>
              </a:rPr>
            </a:b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85720" y="1447800"/>
            <a:ext cx="8643998" cy="4981596"/>
          </a:xfrm>
        </p:spPr>
        <p:txBody>
          <a:bodyPr>
            <a:normAutofit/>
          </a:bodyPr>
          <a:lstStyle/>
          <a:p>
            <a:pPr>
              <a:buNone/>
            </a:pPr>
            <a:r>
              <a:rPr lang="en-US" dirty="0"/>
              <a:t>  </a:t>
            </a:r>
            <a:r>
              <a:rPr lang="en-US" sz="2800" dirty="0">
                <a:latin typeface="Times New Roman" pitchFamily="18" charset="0"/>
                <a:cs typeface="Times New Roman" pitchFamily="18" charset="0"/>
              </a:rPr>
              <a:t>A medico legal case is where a person is injured or harmed in any way and needs medical attention for it. Injury cases which suggest some criminal offense.</a:t>
            </a:r>
            <a:endParaRPr lang="en-IN"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All cases of injuries(Fights, shooting, bomb blasts etc.)</a:t>
            </a:r>
            <a:endParaRPr lang="en-IN"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Road traffic accidents.</a:t>
            </a:r>
            <a:endParaRPr lang="en-IN"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All cases of burn.</a:t>
            </a:r>
            <a:endParaRPr lang="en-IN"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Alleged cases of assault.</a:t>
            </a:r>
            <a:endParaRPr lang="en-IN"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Rape victim.</a:t>
            </a:r>
            <a:endParaRPr lang="en-IN" sz="2800" dirty="0">
              <a:latin typeface="Times New Roman" pitchFamily="18" charset="0"/>
              <a:cs typeface="Times New Roman" pitchFamily="18" charset="0"/>
            </a:endParaRPr>
          </a:p>
          <a:p>
            <a:pPr lvl="0"/>
            <a:r>
              <a:rPr lang="en-US" sz="2800" dirty="0">
                <a:latin typeface="Times New Roman" pitchFamily="18" charset="0"/>
                <a:cs typeface="Times New Roman" pitchFamily="18" charset="0"/>
              </a:rPr>
              <a:t>All cases of suspected or evident of poisoning or intoxication.</a:t>
            </a:r>
            <a:endParaRPr lang="en-IN" sz="2800" dirty="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plus(in)">
                                      <p:cBhvr>
                                        <p:cTn id="18" dur="2000"/>
                                        <p:tgtEl>
                                          <p:spTgt spid="3">
                                            <p:txEl>
                                              <p:pRg st="1" end="1"/>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plus(in)">
                                      <p:cBhvr>
                                        <p:cTn id="21" dur="2000"/>
                                        <p:tgtEl>
                                          <p:spTgt spid="3">
                                            <p:txEl>
                                              <p:pRg st="2" end="2"/>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2000"/>
                                        <p:tgtEl>
                                          <p:spTgt spid="3">
                                            <p:txEl>
                                              <p:pRg st="4" end="4"/>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plus(in)">
                                      <p:cBhvr>
                                        <p:cTn id="30" dur="2000"/>
                                        <p:tgtEl>
                                          <p:spTgt spid="3">
                                            <p:txEl>
                                              <p:pRg st="5" end="5"/>
                                            </p:txEl>
                                          </p:spTgt>
                                        </p:tgtEl>
                                      </p:cBhvr>
                                    </p:animEffect>
                                  </p:childTnLst>
                                </p:cTn>
                              </p:par>
                              <p:par>
                                <p:cTn id="31" presetID="13"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plus(in)">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Image result for ETHICAL ISSUES"/>
          <p:cNvPicPr>
            <a:picLocks noChangeAspect="1" noChangeArrowheads="1"/>
          </p:cNvPicPr>
          <p:nvPr/>
        </p:nvPicPr>
        <p:blipFill>
          <a:blip r:embed="rId3"/>
          <a:srcRect/>
          <a:stretch>
            <a:fillRect/>
          </a:stretch>
        </p:blipFill>
        <p:spPr bwMode="auto">
          <a:xfrm>
            <a:off x="357158" y="428604"/>
            <a:ext cx="8358246" cy="5929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wedge">
                                      <p:cBhvr>
                                        <p:cTn id="7" dur="1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1"/>
                </a:solidFill>
                <a:latin typeface="Times New Roman" pitchFamily="18" charset="0"/>
                <a:cs typeface="Times New Roman" pitchFamily="18" charset="0"/>
              </a:rPr>
              <a:t>Conti...</a:t>
            </a:r>
          </a:p>
        </p:txBody>
      </p:sp>
      <p:sp>
        <p:nvSpPr>
          <p:cNvPr id="3" name="Content Placeholder 2"/>
          <p:cNvSpPr>
            <a:spLocks noGrp="1"/>
          </p:cNvSpPr>
          <p:nvPr>
            <p:ph sz="quarter" idx="1"/>
          </p:nvPr>
        </p:nvSpPr>
        <p:spPr>
          <a:xfrm>
            <a:off x="914400" y="1571612"/>
            <a:ext cx="7772400" cy="4448188"/>
          </a:xfrm>
        </p:spPr>
        <p:txBody>
          <a:bodyPr/>
          <a:lstStyle/>
          <a:p>
            <a:pPr lvl="0"/>
            <a:r>
              <a:rPr lang="en-US" sz="2400" dirty="0">
                <a:latin typeface="Times New Roman" pitchFamily="18" charset="0"/>
                <a:cs typeface="Times New Roman" pitchFamily="18" charset="0"/>
              </a:rPr>
              <a:t>Cases of suspected or evident criminal abortion.</a:t>
            </a:r>
            <a:endParaRPr lang="en-IN"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Cases of unconscious/comatose where its cause is not natural or not clear.</a:t>
            </a:r>
            <a:endParaRPr lang="en-IN"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Cases brought dead/ dead on arrival/ sudden unexpected death etc.</a:t>
            </a:r>
            <a:endParaRPr lang="en-IN"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Cases of suspected self inflicted injuries or at tempted suicide.</a:t>
            </a:r>
            <a:endParaRPr lang="en-IN"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endParaRPr lang="en-IN" sz="2400" dirty="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plus(in)">
                                      <p:cBhvr>
                                        <p:cTn id="16" dur="2000"/>
                                        <p:tgtEl>
                                          <p:spTgt spid="3">
                                            <p:txEl>
                                              <p:pRg st="1" end="1"/>
                                            </p:txEl>
                                          </p:spTgt>
                                        </p:tgtEl>
                                      </p:cBhvr>
                                    </p:animEffect>
                                  </p:childTnLst>
                                </p:cTn>
                              </p:par>
                              <p:par>
                                <p:cTn id="17" presetID="1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par>
                                <p:cTn id="20" presetID="1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58204" cy="1500174"/>
          </a:xfrm>
        </p:spPr>
        <p:txBody>
          <a:bodyPr>
            <a:normAutofit fontScale="90000"/>
          </a:bodyPr>
          <a:lstStyle/>
          <a:p>
            <a:r>
              <a:rPr lang="en-US" sz="3100" b="1" dirty="0">
                <a:solidFill>
                  <a:schemeClr val="tx1"/>
                </a:solidFill>
                <a:latin typeface="Times New Roman" pitchFamily="18" charset="0"/>
                <a:cs typeface="Times New Roman" pitchFamily="18" charset="0"/>
              </a:rPr>
              <a:t>SOME IMPORTANT LAWS WHICH YOU NEED TO KNOW</a:t>
            </a:r>
            <a:br>
              <a:rPr lang="en-IN" dirty="0">
                <a:solidFill>
                  <a:schemeClr val="tx1"/>
                </a:solidFill>
              </a:rPr>
            </a:br>
            <a:endParaRPr lang="en-IN" dirty="0">
              <a:solidFill>
                <a:schemeClr val="tx1"/>
              </a:solidFill>
            </a:endParaRPr>
          </a:p>
        </p:txBody>
      </p:sp>
      <p:sp>
        <p:nvSpPr>
          <p:cNvPr id="3" name="Content Placeholder 2"/>
          <p:cNvSpPr>
            <a:spLocks noGrp="1"/>
          </p:cNvSpPr>
          <p:nvPr>
            <p:ph sz="quarter" idx="1"/>
          </p:nvPr>
        </p:nvSpPr>
        <p:spPr>
          <a:xfrm>
            <a:off x="500034" y="1447800"/>
            <a:ext cx="8186766" cy="4572000"/>
          </a:xfrm>
        </p:spPr>
        <p:txBody>
          <a:bodyPr>
            <a:normAutofit fontScale="92500" lnSpcReduction="10000"/>
          </a:bodyPr>
          <a:lstStyle/>
          <a:p>
            <a:pPr lvl="0"/>
            <a:r>
              <a:rPr lang="en-US" dirty="0">
                <a:latin typeface="Times New Roman" pitchFamily="18" charset="0"/>
                <a:cs typeface="Times New Roman" pitchFamily="18" charset="0"/>
              </a:rPr>
              <a:t>Medical Council of India Act</a:t>
            </a:r>
          </a:p>
          <a:p>
            <a:pPr lvl="0"/>
            <a:r>
              <a:rPr lang="en-US" dirty="0">
                <a:latin typeface="Times New Roman" pitchFamily="18" charset="0"/>
                <a:cs typeface="Times New Roman" pitchFamily="18" charset="0"/>
              </a:rPr>
              <a:t>Indian Nursing Council Act</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Registration of birth and death.</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Medical Termination of Pregnancy Act( MTP)</a:t>
            </a:r>
          </a:p>
          <a:p>
            <a:r>
              <a:rPr lang="en-US" dirty="0">
                <a:latin typeface="Times New Roman" pitchFamily="18" charset="0"/>
                <a:cs typeface="Times New Roman" pitchFamily="18" charset="0"/>
              </a:rPr>
              <a:t>Narcotics and Psychotropic Substance Act</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Mental Health Act</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PCPNDT Act</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Organ transplantation Act</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Bio  medical waste Management Act</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Consumer Protection Act</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Indian Penal Code</a:t>
            </a: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edge">
                                      <p:cBhvr>
                                        <p:cTn id="20" dur="2000"/>
                                        <p:tgtEl>
                                          <p:spTgt spid="3">
                                            <p:txEl>
                                              <p:pRg st="2" end="2"/>
                                            </p:txEl>
                                          </p:spTgt>
                                        </p:tgtEl>
                                      </p:cBhvr>
                                    </p:animEffect>
                                  </p:childTnLst>
                                </p:cTn>
                              </p:par>
                              <p:par>
                                <p:cTn id="21" presetID="2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edge">
                                      <p:cBhvr>
                                        <p:cTn id="23" dur="2000"/>
                                        <p:tgtEl>
                                          <p:spTgt spid="3">
                                            <p:txEl>
                                              <p:pRg st="3" end="3"/>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edge">
                                      <p:cBhvr>
                                        <p:cTn id="26" dur="2000"/>
                                        <p:tgtEl>
                                          <p:spTgt spid="3">
                                            <p:txEl>
                                              <p:pRg st="4" end="4"/>
                                            </p:txEl>
                                          </p:spTgt>
                                        </p:tgtEl>
                                      </p:cBhvr>
                                    </p:animEffect>
                                  </p:childTnLst>
                                </p:cTn>
                              </p:par>
                              <p:par>
                                <p:cTn id="27" presetID="2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edge">
                                      <p:cBhvr>
                                        <p:cTn id="29" dur="2000"/>
                                        <p:tgtEl>
                                          <p:spTgt spid="3">
                                            <p:txEl>
                                              <p:pRg st="5" end="5"/>
                                            </p:txEl>
                                          </p:spTgt>
                                        </p:tgtEl>
                                      </p:cBhvr>
                                    </p:animEffect>
                                  </p:childTnLst>
                                </p:cTn>
                              </p:par>
                              <p:par>
                                <p:cTn id="30" presetID="2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edge">
                                      <p:cBhvr>
                                        <p:cTn id="32" dur="2000"/>
                                        <p:tgtEl>
                                          <p:spTgt spid="3">
                                            <p:txEl>
                                              <p:pRg st="6" end="6"/>
                                            </p:txEl>
                                          </p:spTgt>
                                        </p:tgtEl>
                                      </p:cBhvr>
                                    </p:animEffect>
                                  </p:childTnLst>
                                </p:cTn>
                              </p:par>
                              <p:par>
                                <p:cTn id="33" presetID="2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edge">
                                      <p:cBhvr>
                                        <p:cTn id="35" dur="2000"/>
                                        <p:tgtEl>
                                          <p:spTgt spid="3">
                                            <p:txEl>
                                              <p:pRg st="7" end="7"/>
                                            </p:txEl>
                                          </p:spTgt>
                                        </p:tgtEl>
                                      </p:cBhvr>
                                    </p:animEffect>
                                  </p:childTnLst>
                                </p:cTn>
                              </p:par>
                              <p:par>
                                <p:cTn id="36" presetID="2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edge">
                                      <p:cBhvr>
                                        <p:cTn id="38" dur="2000"/>
                                        <p:tgtEl>
                                          <p:spTgt spid="3">
                                            <p:txEl>
                                              <p:pRg st="8" end="8"/>
                                            </p:txEl>
                                          </p:spTgt>
                                        </p:tgtEl>
                                      </p:cBhvr>
                                    </p:animEffect>
                                  </p:childTnLst>
                                </p:cTn>
                              </p:par>
                              <p:par>
                                <p:cTn id="39" presetID="2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edge">
                                      <p:cBhvr>
                                        <p:cTn id="41" dur="2000"/>
                                        <p:tgtEl>
                                          <p:spTgt spid="3">
                                            <p:txEl>
                                              <p:pRg st="9" end="9"/>
                                            </p:txEl>
                                          </p:spTgt>
                                        </p:tgtEl>
                                      </p:cBhvr>
                                    </p:animEffect>
                                  </p:childTnLst>
                                </p:cTn>
                              </p:par>
                              <p:par>
                                <p:cTn id="42" presetID="2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edge">
                                      <p:cBhvr>
                                        <p:cTn id="4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58204" cy="1285860"/>
          </a:xfrm>
        </p:spPr>
        <p:txBody>
          <a:bodyPr>
            <a:normAutofit fontScale="90000"/>
          </a:bodyPr>
          <a:lstStyle/>
          <a:p>
            <a:pPr algn="ctr"/>
            <a:br>
              <a:rPr lang="en-IN" b="1" dirty="0"/>
            </a:br>
            <a:br>
              <a:rPr lang="en-IN" b="1" dirty="0"/>
            </a:br>
            <a:br>
              <a:rPr lang="en-IN" b="1" dirty="0"/>
            </a:br>
            <a:r>
              <a:rPr lang="en-IN" b="1" dirty="0"/>
              <a:t> </a:t>
            </a:r>
            <a:br>
              <a:rPr lang="en-IN" b="1" dirty="0"/>
            </a:br>
            <a:br>
              <a:rPr lang="en-IN" b="1" dirty="0"/>
            </a:br>
            <a:br>
              <a:rPr lang="en-IN" b="1" dirty="0"/>
            </a:br>
            <a:br>
              <a:rPr lang="en-IN" b="1" dirty="0"/>
            </a:br>
            <a:r>
              <a:rPr lang="en-US" b="1" dirty="0">
                <a:latin typeface="Times New Roman" pitchFamily="18" charset="0"/>
                <a:cs typeface="Times New Roman" pitchFamily="18" charset="0"/>
              </a:rPr>
              <a:t> </a:t>
            </a:r>
            <a:br>
              <a:rPr lang="en-US" b="1" dirty="0">
                <a:latin typeface="Times New Roman" pitchFamily="18" charset="0"/>
                <a:cs typeface="Times New Roman" pitchFamily="18" charset="0"/>
              </a:rPr>
            </a:br>
            <a:br>
              <a:rPr lang="en-US" b="1" dirty="0">
                <a:latin typeface="Times New Roman" pitchFamily="18" charset="0"/>
                <a:cs typeface="Times New Roman" pitchFamily="18" charset="0"/>
              </a:rPr>
            </a:br>
            <a:br>
              <a:rPr lang="en-US" b="1" dirty="0">
                <a:latin typeface="Times New Roman" pitchFamily="18" charset="0"/>
                <a:cs typeface="Times New Roman" pitchFamily="18" charset="0"/>
              </a:rPr>
            </a:br>
            <a:br>
              <a:rPr lang="en-US" b="1" dirty="0">
                <a:latin typeface="Times New Roman" pitchFamily="18" charset="0"/>
                <a:cs typeface="Times New Roman" pitchFamily="18" charset="0"/>
              </a:rPr>
            </a:br>
            <a:br>
              <a:rPr lang="en-US" b="1" dirty="0">
                <a:latin typeface="Times New Roman" pitchFamily="18" charset="0"/>
                <a:cs typeface="Times New Roman" pitchFamily="18" charset="0"/>
              </a:rPr>
            </a:br>
            <a:r>
              <a:rPr lang="en-US" b="1" dirty="0">
                <a:solidFill>
                  <a:schemeClr val="tx1"/>
                </a:solidFill>
                <a:latin typeface="Times New Roman" pitchFamily="18" charset="0"/>
                <a:cs typeface="Times New Roman" pitchFamily="18" charset="0"/>
              </a:rPr>
              <a:t>IMPORTANCE OF LAW IN NURSING </a:t>
            </a:r>
            <a:br>
              <a:rPr lang="en-IN" b="1" dirty="0">
                <a:solidFill>
                  <a:schemeClr val="tx1"/>
                </a:solidFill>
                <a:latin typeface="Times New Roman" pitchFamily="18" charset="0"/>
                <a:cs typeface="Times New Roman" pitchFamily="18" charset="0"/>
              </a:rPr>
            </a:br>
            <a:endParaRPr lang="en-IN"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28596" y="1285860"/>
            <a:ext cx="8358246" cy="4733940"/>
          </a:xfrm>
        </p:spPr>
        <p:txBody>
          <a:bodyPr>
            <a:normAutofit fontScale="92500" lnSpcReduction="10000"/>
          </a:bodyPr>
          <a:lstStyle/>
          <a:p>
            <a:pPr algn="just">
              <a:buNone/>
            </a:pPr>
            <a:r>
              <a:rPr lang="en-US" sz="2800" b="1" dirty="0">
                <a:latin typeface="Times New Roman" pitchFamily="18" charset="0"/>
                <a:cs typeface="Times New Roman" pitchFamily="18" charset="0"/>
              </a:rPr>
              <a:t>NURSING SERVICE-</a:t>
            </a:r>
          </a:p>
          <a:p>
            <a:pPr algn="just">
              <a:buNone/>
            </a:pPr>
            <a:endParaRPr lang="en-US" sz="2800" b="1" dirty="0">
              <a:latin typeface="Times New Roman" pitchFamily="18" charset="0"/>
              <a:cs typeface="Times New Roman" pitchFamily="18" charset="0"/>
            </a:endParaRPr>
          </a:p>
          <a:p>
            <a:pPr lvl="0" algn="just"/>
            <a:r>
              <a:rPr lang="en-US" sz="2800" dirty="0">
                <a:latin typeface="Times New Roman" pitchFamily="18" charset="0"/>
                <a:cs typeface="Times New Roman" pitchFamily="18" charset="0"/>
              </a:rPr>
              <a:t>Protects rights of patients.</a:t>
            </a:r>
            <a:endParaRPr lang="en-IN" sz="2800" dirty="0">
              <a:latin typeface="Times New Roman" pitchFamily="18" charset="0"/>
              <a:cs typeface="Times New Roman" pitchFamily="18" charset="0"/>
            </a:endParaRPr>
          </a:p>
          <a:p>
            <a:pPr lvl="0" algn="just"/>
            <a:r>
              <a:rPr lang="en-US" sz="2800" dirty="0">
                <a:latin typeface="Times New Roman" pitchFamily="18" charset="0"/>
                <a:cs typeface="Times New Roman" pitchFamily="18" charset="0"/>
              </a:rPr>
              <a:t>Prohibits unlicensed individual to work under name of licensed nurse.</a:t>
            </a:r>
            <a:endParaRPr lang="en-IN" sz="2800" dirty="0">
              <a:latin typeface="Times New Roman" pitchFamily="18" charset="0"/>
              <a:cs typeface="Times New Roman" pitchFamily="18" charset="0"/>
            </a:endParaRPr>
          </a:p>
          <a:p>
            <a:pPr lvl="0" algn="just"/>
            <a:r>
              <a:rPr lang="en-US" sz="2800" dirty="0">
                <a:latin typeface="Times New Roman" pitchFamily="18" charset="0"/>
                <a:cs typeface="Times New Roman" pitchFamily="18" charset="0"/>
              </a:rPr>
              <a:t>Updates the knowledge of the manager about legal controls affecting nursing.</a:t>
            </a:r>
            <a:endParaRPr lang="en-IN" sz="2800" dirty="0">
              <a:latin typeface="Times New Roman" pitchFamily="18" charset="0"/>
              <a:cs typeface="Times New Roman" pitchFamily="18" charset="0"/>
            </a:endParaRPr>
          </a:p>
          <a:p>
            <a:pPr lvl="0" algn="just"/>
            <a:r>
              <a:rPr lang="en-US" sz="2800" dirty="0">
                <a:latin typeface="Times New Roman" pitchFamily="18" charset="0"/>
                <a:cs typeface="Times New Roman" pitchFamily="18" charset="0"/>
              </a:rPr>
              <a:t>Used to prevent a nurse who is below the standard set by the code.</a:t>
            </a:r>
            <a:endParaRPr lang="en-IN"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Protects the nurse who is falsely accused of wrong doing</a:t>
            </a:r>
            <a:r>
              <a:rPr lang="en-US" sz="2800" b="1" dirty="0">
                <a:latin typeface="Times New Roman" pitchFamily="18" charset="0"/>
                <a:cs typeface="Times New Roman" pitchFamily="18" charset="0"/>
              </a:rPr>
              <a:t>.</a:t>
            </a:r>
          </a:p>
          <a:p>
            <a:pPr lvl="0" algn="just"/>
            <a:r>
              <a:rPr lang="en-US" sz="2800" dirty="0">
                <a:latin typeface="Times New Roman" pitchFamily="18" charset="0"/>
                <a:cs typeface="Times New Roman" pitchFamily="18" charset="0"/>
              </a:rPr>
              <a:t>Used as guide when legal action has to be taken in lawsuit.</a:t>
            </a:r>
            <a:r>
              <a:rPr lang="en-US" sz="2800" b="1" dirty="0">
                <a:latin typeface="Times New Roman" pitchFamily="18" charset="0"/>
                <a:cs typeface="Times New Roman" pitchFamily="18" charset="0"/>
              </a:rPr>
              <a:t>      </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1000"/>
                                        <p:tgtEl>
                                          <p:spTgt spid="3">
                                            <p:txEl>
                                              <p:pRg st="2" end="2"/>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1000"/>
                                        <p:tgtEl>
                                          <p:spTgt spid="3">
                                            <p:txEl>
                                              <p:pRg st="3" end="3"/>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edge">
                                      <p:cBhvr>
                                        <p:cTn id="25" dur="1000"/>
                                        <p:tgtEl>
                                          <p:spTgt spid="3">
                                            <p:txEl>
                                              <p:pRg st="4" end="4"/>
                                            </p:txEl>
                                          </p:spTgt>
                                        </p:tgtEl>
                                      </p:cBhvr>
                                    </p:animEffect>
                                  </p:childTnLst>
                                </p:cTn>
                              </p:par>
                              <p:par>
                                <p:cTn id="26" presetID="2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edge">
                                      <p:cBhvr>
                                        <p:cTn id="28" dur="1000"/>
                                        <p:tgtEl>
                                          <p:spTgt spid="3">
                                            <p:txEl>
                                              <p:pRg st="5" end="5"/>
                                            </p:txEl>
                                          </p:spTgt>
                                        </p:tgtEl>
                                      </p:cBhvr>
                                    </p:animEffect>
                                  </p:childTnLst>
                                </p:cTn>
                              </p:par>
                              <p:par>
                                <p:cTn id="29" presetID="2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edge">
                                      <p:cBhvr>
                                        <p:cTn id="31" dur="1000"/>
                                        <p:tgtEl>
                                          <p:spTgt spid="3">
                                            <p:txEl>
                                              <p:pRg st="6" end="6"/>
                                            </p:txEl>
                                          </p:spTgt>
                                        </p:tgtEl>
                                      </p:cBhvr>
                                    </p:animEffect>
                                  </p:childTnLst>
                                </p:cTn>
                              </p:par>
                              <p:par>
                                <p:cTn id="32" presetID="2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edg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66130"/>
          </a:xfrm>
        </p:spPr>
        <p:txBody>
          <a:bodyPr>
            <a:noAutofit/>
          </a:bodyPr>
          <a:lstStyle/>
          <a:p>
            <a:pPr lvl="0"/>
            <a:r>
              <a:rPr lang="en-US" sz="3200" b="1" dirty="0">
                <a:solidFill>
                  <a:schemeClr val="tx1"/>
                </a:solidFill>
                <a:latin typeface="Times New Roman" pitchFamily="18" charset="0"/>
                <a:cs typeface="Times New Roman" pitchFamily="18" charset="0"/>
              </a:rPr>
              <a:t>NURSING RESEARCH</a:t>
            </a:r>
            <a:br>
              <a:rPr lang="en-IN" sz="3200" dirty="0">
                <a:solidFill>
                  <a:schemeClr val="tx1"/>
                </a:solidFill>
                <a:latin typeface="Times New Roman" pitchFamily="18" charset="0"/>
                <a:cs typeface="Times New Roman" pitchFamily="18" charset="0"/>
              </a:rPr>
            </a:br>
            <a:endParaRPr lang="en-IN"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57158" y="1447800"/>
            <a:ext cx="8429684" cy="4838720"/>
          </a:xfrm>
        </p:spPr>
        <p:txBody>
          <a:bodyPr>
            <a:normAutofit fontScale="77500" lnSpcReduction="20000"/>
          </a:bodyPr>
          <a:lstStyle/>
          <a:p>
            <a:pPr lvl="0" algn="just"/>
            <a:r>
              <a:rPr lang="en-US" sz="3400" dirty="0">
                <a:latin typeface="Times New Roman" pitchFamily="18" charset="0"/>
                <a:cs typeface="Times New Roman" pitchFamily="18" charset="0"/>
              </a:rPr>
              <a:t>Advocates for and participates in processes that promote ethical and accountable research practices. </a:t>
            </a:r>
            <a:endParaRPr lang="en-IN" sz="3400" dirty="0">
              <a:latin typeface="Times New Roman" pitchFamily="18" charset="0"/>
              <a:cs typeface="Times New Roman" pitchFamily="18" charset="0"/>
            </a:endParaRPr>
          </a:p>
          <a:p>
            <a:pPr lvl="0" algn="just"/>
            <a:r>
              <a:rPr lang="en-US" sz="3400" dirty="0">
                <a:latin typeface="Times New Roman" pitchFamily="18" charset="0"/>
                <a:cs typeface="Times New Roman" pitchFamily="18" charset="0"/>
              </a:rPr>
              <a:t>Ensures ethical guidelines are followed to protect research participants</a:t>
            </a:r>
            <a:endParaRPr lang="en-IN" sz="3400" dirty="0">
              <a:latin typeface="Times New Roman" pitchFamily="18" charset="0"/>
              <a:cs typeface="Times New Roman" pitchFamily="18" charset="0"/>
            </a:endParaRPr>
          </a:p>
          <a:p>
            <a:pPr lvl="0" algn="just"/>
            <a:r>
              <a:rPr lang="en-US" sz="3400" dirty="0">
                <a:latin typeface="Times New Roman" pitchFamily="18" charset="0"/>
                <a:cs typeface="Times New Roman" pitchFamily="18" charset="0"/>
              </a:rPr>
              <a:t>Protect the vulnerable group and other study participants from harmful effects of the experimental interventions.</a:t>
            </a:r>
            <a:endParaRPr lang="en-IN" sz="3400" dirty="0">
              <a:latin typeface="Times New Roman" pitchFamily="18" charset="0"/>
              <a:cs typeface="Times New Roman" pitchFamily="18" charset="0"/>
            </a:endParaRPr>
          </a:p>
          <a:p>
            <a:pPr lvl="0" algn="just"/>
            <a:r>
              <a:rPr lang="en-US" sz="3400" dirty="0">
                <a:latin typeface="Times New Roman" pitchFamily="18" charset="0"/>
                <a:cs typeface="Times New Roman" pitchFamily="18" charset="0"/>
              </a:rPr>
              <a:t>Participants are safeguarded from exploitation researchers.</a:t>
            </a:r>
            <a:endParaRPr lang="en-IN" sz="3400" dirty="0">
              <a:latin typeface="Times New Roman" pitchFamily="18" charset="0"/>
              <a:cs typeface="Times New Roman" pitchFamily="18" charset="0"/>
            </a:endParaRPr>
          </a:p>
          <a:p>
            <a:pPr lvl="0" algn="just"/>
            <a:r>
              <a:rPr lang="en-US" sz="3400" dirty="0">
                <a:latin typeface="Times New Roman" pitchFamily="18" charset="0"/>
                <a:cs typeface="Times New Roman" pitchFamily="18" charset="0"/>
              </a:rPr>
              <a:t>Establish risk-benefit ratio for the study subjects.</a:t>
            </a:r>
            <a:endParaRPr lang="en-IN" sz="3400" dirty="0">
              <a:latin typeface="Times New Roman" pitchFamily="18" charset="0"/>
              <a:cs typeface="Times New Roman" pitchFamily="18" charset="0"/>
            </a:endParaRPr>
          </a:p>
          <a:p>
            <a:pPr lvl="0" algn="just"/>
            <a:r>
              <a:rPr lang="en-US" sz="3400" dirty="0">
                <a:latin typeface="Times New Roman" pitchFamily="18" charset="0"/>
                <a:cs typeface="Times New Roman" pitchFamily="18" charset="0"/>
              </a:rPr>
              <a:t>Ensure the fullest respect, dignity, privacy, disclose of information and fair treatment for study subjects.</a:t>
            </a:r>
            <a:endParaRPr lang="en-IN" sz="3400" dirty="0">
              <a:latin typeface="Times New Roman" pitchFamily="18" charset="0"/>
              <a:cs typeface="Times New Roman" pitchFamily="18" charset="0"/>
            </a:endParaRPr>
          </a:p>
          <a:p>
            <a:pPr lvl="0" algn="just"/>
            <a:r>
              <a:rPr lang="en-US" sz="3400" dirty="0">
                <a:latin typeface="Times New Roman" pitchFamily="18" charset="0"/>
                <a:cs typeface="Times New Roman" pitchFamily="18" charset="0"/>
              </a:rPr>
              <a:t>Build the capability of subjects to accept or reject participation in study and to have access to informed or written consent for participation in research. </a:t>
            </a:r>
            <a:endParaRPr lang="en-IN" sz="3400" dirty="0">
              <a:latin typeface="Times New Roman" pitchFamily="18" charset="0"/>
              <a:cs typeface="Times New Roman" pitchFamily="18" charset="0"/>
            </a:endParaRPr>
          </a:p>
          <a:p>
            <a:pPr algn="just"/>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4)">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4)">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4)">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heel(4)">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heel(4)">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heel(4)">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heel(4)">
                                      <p:cBhvr>
                                        <p:cTn id="4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582594"/>
          </a:xfrm>
        </p:spPr>
        <p:txBody>
          <a:bodyPr>
            <a:normAutofit/>
          </a:bodyPr>
          <a:lstStyle/>
          <a:p>
            <a:pPr algn="just"/>
            <a:r>
              <a:rPr lang="en-US" sz="2800" b="1" dirty="0">
                <a:solidFill>
                  <a:schemeClr val="tx1"/>
                </a:solidFill>
                <a:latin typeface="Times New Roman" pitchFamily="18" charset="0"/>
                <a:cs typeface="Times New Roman" pitchFamily="18" charset="0"/>
              </a:rPr>
              <a:t>NURSING EDUCATION</a:t>
            </a:r>
            <a:endParaRPr lang="en-IN"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28596" y="1447800"/>
            <a:ext cx="8258204" cy="4572000"/>
          </a:xfrm>
        </p:spPr>
        <p:txBody>
          <a:bodyPr/>
          <a:lstStyle/>
          <a:p>
            <a:pPr lvl="0" algn="just"/>
            <a:r>
              <a:rPr lang="en-US" dirty="0">
                <a:latin typeface="Times New Roman" pitchFamily="18" charset="0"/>
                <a:cs typeface="Times New Roman" pitchFamily="18" charset="0"/>
              </a:rPr>
              <a:t>Educates others to learn about ethical and legal practice. </a:t>
            </a:r>
            <a:endParaRPr lang="en-IN"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Educates others to provide care in a manner that preserves and protects client dignity.</a:t>
            </a:r>
            <a:endParaRPr lang="en-IN"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Clearly and accurately represents self with respect to name, title and role. </a:t>
            </a:r>
            <a:endParaRPr lang="en-IN"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Educates others to protect client privacy and confidentiality. </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plus(in)">
                                      <p:cBhvr>
                                        <p:cTn id="16" dur="1000"/>
                                        <p:tgtEl>
                                          <p:spTgt spid="3">
                                            <p:txEl>
                                              <p:pRg st="1" end="1"/>
                                            </p:txEl>
                                          </p:spTgt>
                                        </p:tgtEl>
                                      </p:cBhvr>
                                    </p:animEffect>
                                  </p:childTnLst>
                                </p:cTn>
                              </p:par>
                              <p:par>
                                <p:cTn id="17" presetID="1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1000"/>
                                        <p:tgtEl>
                                          <p:spTgt spid="3">
                                            <p:txEl>
                                              <p:pRg st="2" end="2"/>
                                            </p:txEl>
                                          </p:spTgt>
                                        </p:tgtEl>
                                      </p:cBhvr>
                                    </p:animEffect>
                                  </p:childTnLst>
                                </p:cTn>
                              </p:par>
                              <p:par>
                                <p:cTn id="20" presetID="1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346050"/>
          </a:xfrm>
        </p:spPr>
        <p:txBody>
          <a:bodyPr>
            <a:normAutofit fontScale="90000"/>
          </a:bodyPr>
          <a:lstStyle/>
          <a:p>
            <a:r>
              <a:rPr lang="en-IN" dirty="0">
                <a:solidFill>
                  <a:schemeClr val="tx1"/>
                </a:solidFill>
                <a:latin typeface="Times New Roman" pitchFamily="18" charset="0"/>
                <a:cs typeface="Times New Roman" pitchFamily="18" charset="0"/>
              </a:rPr>
              <a:t>Conti</a:t>
            </a:r>
          </a:p>
        </p:txBody>
      </p:sp>
      <p:sp>
        <p:nvSpPr>
          <p:cNvPr id="3" name="Content Placeholder 2"/>
          <p:cNvSpPr>
            <a:spLocks noGrp="1"/>
          </p:cNvSpPr>
          <p:nvPr>
            <p:ph sz="quarter" idx="1"/>
          </p:nvPr>
        </p:nvSpPr>
        <p:spPr>
          <a:xfrm>
            <a:off x="428596" y="692696"/>
            <a:ext cx="8258204" cy="5327104"/>
          </a:xfrm>
        </p:spPr>
        <p:txBody>
          <a:bodyPr>
            <a:normAutofit/>
          </a:bodyPr>
          <a:lstStyle/>
          <a:p>
            <a:pPr lvl="0" algn="just"/>
            <a:r>
              <a:rPr lang="en-US" dirty="0">
                <a:latin typeface="Times New Roman" pitchFamily="18" charset="0"/>
                <a:cs typeface="Times New Roman" pitchFamily="18" charset="0"/>
              </a:rPr>
              <a:t>Treats colleagues, students and other health care workers in a respectful manner,  educates others about respectful communication and ways to effect positive behavior change in the workplace. </a:t>
            </a:r>
            <a:endParaRPr lang="en-IN" dirty="0">
              <a:latin typeface="Times New Roman" pitchFamily="18" charset="0"/>
              <a:cs typeface="Times New Roman" pitchFamily="18" charset="0"/>
            </a:endParaRPr>
          </a:p>
          <a:p>
            <a:pPr lvl="0" algn="just">
              <a:lnSpc>
                <a:spcPct val="110000"/>
              </a:lnSpc>
            </a:pPr>
            <a:r>
              <a:rPr lang="en-US" dirty="0">
                <a:latin typeface="Times New Roman" pitchFamily="18" charset="0"/>
                <a:cs typeface="Times New Roman" pitchFamily="18" charset="0"/>
              </a:rPr>
              <a:t> Identifies the effect of own values, beliefs and experiences in carrying out educational activities, recognizes potential conflicts and takes actions to prevent or resolve. </a:t>
            </a:r>
            <a:endParaRPr lang="en-IN"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Assists others in identifying ethical issues, consults with the appropriate person or body, takes action to prevent or resolve and evaluates the effectiveness of actions. </a:t>
            </a:r>
            <a:endParaRPr lang="en-IN" dirty="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plus(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plus(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Image result for MEDICAL SURGICAL NURSING"/>
          <p:cNvPicPr>
            <a:picLocks noChangeAspect="1" noChangeArrowheads="1"/>
          </p:cNvPicPr>
          <p:nvPr/>
        </p:nvPicPr>
        <p:blipFill>
          <a:blip r:embed="rId2"/>
          <a:srcRect/>
          <a:stretch>
            <a:fillRect/>
          </a:stretch>
        </p:blipFill>
        <p:spPr bwMode="auto">
          <a:xfrm>
            <a:off x="500034" y="2000240"/>
            <a:ext cx="2517441"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8852" name="Picture 4" descr="Image result for OBSTETRICS AND GYNECOLOGY"/>
          <p:cNvPicPr>
            <a:picLocks noChangeAspect="1" noChangeArrowheads="1"/>
          </p:cNvPicPr>
          <p:nvPr/>
        </p:nvPicPr>
        <p:blipFill>
          <a:blip r:embed="rId3"/>
          <a:srcRect/>
          <a:stretch>
            <a:fillRect/>
          </a:stretch>
        </p:blipFill>
        <p:spPr bwMode="auto">
          <a:xfrm>
            <a:off x="3357554" y="2000240"/>
            <a:ext cx="2469099"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8854" name="Picture 6" descr="Image result for PEDIATRICS"/>
          <p:cNvPicPr>
            <a:picLocks noChangeAspect="1" noChangeArrowheads="1"/>
          </p:cNvPicPr>
          <p:nvPr/>
        </p:nvPicPr>
        <p:blipFill>
          <a:blip r:embed="rId4"/>
          <a:srcRect/>
          <a:stretch>
            <a:fillRect/>
          </a:stretch>
        </p:blipFill>
        <p:spPr bwMode="auto">
          <a:xfrm>
            <a:off x="755576" y="4587330"/>
            <a:ext cx="3357586" cy="1737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8856" name="Picture 8" descr="Image result for PSYCHIATRIC NURSING"/>
          <p:cNvPicPr>
            <a:picLocks noChangeAspect="1" noChangeArrowheads="1"/>
          </p:cNvPicPr>
          <p:nvPr/>
        </p:nvPicPr>
        <p:blipFill>
          <a:blip r:embed="rId5" cstate="print"/>
          <a:srcRect/>
          <a:stretch>
            <a:fillRect/>
          </a:stretch>
        </p:blipFill>
        <p:spPr bwMode="auto">
          <a:xfrm>
            <a:off x="6166732" y="2000240"/>
            <a:ext cx="2710557" cy="2166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8858" name="Picture 10" descr="Image result for COMMUNITY HEALTH NURSING"/>
          <p:cNvPicPr>
            <a:picLocks noChangeAspect="1" noChangeArrowheads="1"/>
          </p:cNvPicPr>
          <p:nvPr/>
        </p:nvPicPr>
        <p:blipFill>
          <a:blip r:embed="rId6"/>
          <a:srcRect/>
          <a:stretch>
            <a:fillRect/>
          </a:stretch>
        </p:blipFill>
        <p:spPr bwMode="auto">
          <a:xfrm>
            <a:off x="5292080" y="4592788"/>
            <a:ext cx="3211081" cy="1704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6"/>
          <p:cNvSpPr>
            <a:spLocks noGrp="1"/>
          </p:cNvSpPr>
          <p:nvPr>
            <p:ph type="title"/>
          </p:nvPr>
        </p:nvSpPr>
        <p:spPr>
          <a:xfrm>
            <a:off x="357158" y="0"/>
            <a:ext cx="8329642" cy="1500174"/>
          </a:xfrm>
        </p:spPr>
        <p:txBody>
          <a:bodyPr>
            <a:normAutofit fontScale="90000"/>
          </a:bodyPr>
          <a:lstStyle/>
          <a:p>
            <a:pPr lvl="0" algn="ctr"/>
            <a:r>
              <a:rPr lang="en-US" sz="3200" b="1" dirty="0">
                <a:solidFill>
                  <a:schemeClr val="tx1"/>
                </a:solidFill>
                <a:latin typeface="Times New Roman" pitchFamily="18" charset="0"/>
                <a:ea typeface="Calibri" pitchFamily="34" charset="0"/>
                <a:cs typeface="Times New Roman" pitchFamily="18" charset="0"/>
              </a:rPr>
              <a:t>LEGAL ISSUES IN SPECIAL PRACTICE AREA</a:t>
            </a:r>
            <a:br>
              <a:rPr lang="en-US" sz="3200" dirty="0">
                <a:solidFill>
                  <a:schemeClr val="tx1"/>
                </a:solidFill>
                <a:latin typeface="Times New Roman" pitchFamily="18" charset="0"/>
                <a:cs typeface="Times New Roman" pitchFamily="18" charset="0"/>
              </a:rPr>
            </a:br>
            <a:endParaRPr lang="en-I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78850"/>
                                        </p:tgtEl>
                                        <p:attrNameLst>
                                          <p:attrName>style.visibility</p:attrName>
                                        </p:attrNameLst>
                                      </p:cBhvr>
                                      <p:to>
                                        <p:strVal val="visible"/>
                                      </p:to>
                                    </p:set>
                                    <p:animEffect transition="in" filter="plus(in)">
                                      <p:cBhvr>
                                        <p:cTn id="13" dur="1000"/>
                                        <p:tgtEl>
                                          <p:spTgt spid="78850"/>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78852"/>
                                        </p:tgtEl>
                                        <p:attrNameLst>
                                          <p:attrName>style.visibility</p:attrName>
                                        </p:attrNameLst>
                                      </p:cBhvr>
                                      <p:to>
                                        <p:strVal val="visible"/>
                                      </p:to>
                                    </p:set>
                                    <p:animEffect transition="in" filter="plus(in)">
                                      <p:cBhvr>
                                        <p:cTn id="18" dur="1000"/>
                                        <p:tgtEl>
                                          <p:spTgt spid="78852"/>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8856"/>
                                        </p:tgtEl>
                                        <p:attrNameLst>
                                          <p:attrName>style.visibility</p:attrName>
                                        </p:attrNameLst>
                                      </p:cBhvr>
                                      <p:to>
                                        <p:strVal val="visible"/>
                                      </p:to>
                                    </p:set>
                                    <p:animEffect transition="in" filter="plus(in)">
                                      <p:cBhvr>
                                        <p:cTn id="23" dur="1000"/>
                                        <p:tgtEl>
                                          <p:spTgt spid="78856"/>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78854"/>
                                        </p:tgtEl>
                                        <p:attrNameLst>
                                          <p:attrName>style.visibility</p:attrName>
                                        </p:attrNameLst>
                                      </p:cBhvr>
                                      <p:to>
                                        <p:strVal val="visible"/>
                                      </p:to>
                                    </p:set>
                                    <p:animEffect transition="in" filter="plus(in)">
                                      <p:cBhvr>
                                        <p:cTn id="28" dur="1000"/>
                                        <p:tgtEl>
                                          <p:spTgt spid="78854"/>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78858"/>
                                        </p:tgtEl>
                                        <p:attrNameLst>
                                          <p:attrName>style.visibility</p:attrName>
                                        </p:attrNameLst>
                                      </p:cBhvr>
                                      <p:to>
                                        <p:strVal val="visible"/>
                                      </p:to>
                                    </p:set>
                                    <p:animEffect transition="in" filter="plus(in)">
                                      <p:cBhvr>
                                        <p:cTn id="33" dur="1000"/>
                                        <p:tgtEl>
                                          <p:spTgt spid="78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797040"/>
          </a:xfrm>
        </p:spPr>
        <p:txBody>
          <a:bodyPr>
            <a:noAutofit/>
          </a:bodyPr>
          <a:lstStyle/>
          <a:p>
            <a:pPr algn="ctr"/>
            <a:r>
              <a:rPr lang="en-US" sz="3200" b="1" dirty="0">
                <a:solidFill>
                  <a:schemeClr val="tx1"/>
                </a:solidFill>
                <a:latin typeface="Times New Roman" pitchFamily="18" charset="0"/>
                <a:cs typeface="Times New Roman" pitchFamily="18" charset="0"/>
              </a:rPr>
              <a:t>LEGAL SAFEGUARD IN NURSING PRACTICE </a:t>
            </a:r>
            <a:br>
              <a:rPr lang="en-IN" sz="3200" dirty="0">
                <a:solidFill>
                  <a:schemeClr val="tx1"/>
                </a:solidFill>
                <a:latin typeface="Times New Roman" pitchFamily="18" charset="0"/>
                <a:cs typeface="Times New Roman" pitchFamily="18" charset="0"/>
              </a:rPr>
            </a:br>
            <a:r>
              <a:rPr lang="en-US" sz="3200" b="1" dirty="0">
                <a:solidFill>
                  <a:schemeClr val="tx1"/>
                </a:solidFill>
                <a:latin typeface="Times New Roman" pitchFamily="18" charset="0"/>
                <a:cs typeface="Times New Roman" pitchFamily="18" charset="0"/>
              </a:rPr>
              <a:t> </a:t>
            </a:r>
            <a:endParaRPr lang="en-IN"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57158" y="1844824"/>
            <a:ext cx="8501122" cy="4174976"/>
          </a:xfrm>
        </p:spPr>
        <p:txBody>
          <a:bodyPr>
            <a:normAutofit lnSpcReduction="10000"/>
          </a:bodyPr>
          <a:lstStyle/>
          <a:p>
            <a:r>
              <a:rPr lang="en-US" sz="2400" b="1" dirty="0">
                <a:latin typeface="Times New Roman" pitchFamily="18" charset="0"/>
                <a:cs typeface="Times New Roman" pitchFamily="18" charset="0"/>
              </a:rPr>
              <a:t>LICENSURE</a:t>
            </a:r>
          </a:p>
          <a:p>
            <a:pPr algn="ctr">
              <a:buNone/>
            </a:pPr>
            <a:endParaRPr lang="en-US" b="1" dirty="0">
              <a:latin typeface="Times New Roman" pitchFamily="18" charset="0"/>
              <a:cs typeface="Times New Roman" pitchFamily="18" charset="0"/>
            </a:endParaRPr>
          </a:p>
          <a:p>
            <a:pPr lvl="0" algn="just">
              <a:buNone/>
            </a:pPr>
            <a:r>
              <a:rPr lang="en-US" dirty="0">
                <a:latin typeface="Times New Roman" pitchFamily="18" charset="0"/>
                <a:cs typeface="Times New Roman" pitchFamily="18" charset="0"/>
              </a:rPr>
              <a:t>		All nurses, who are in practice , have to possesses a valid licensure issued by the respective State Nursing Council or INC. The purpose of professional licensure is to secure society the benefits which come from the services of a highly skilled group and on the other hand, to protect society from those who are not highly skilled yet professional.</a:t>
            </a:r>
            <a:endParaRPr lang="en-IN" dirty="0">
              <a:latin typeface="Times New Roman" pitchFamily="18" charset="0"/>
              <a:cs typeface="Times New Roman" pitchFamily="18" charset="0"/>
            </a:endParaRPr>
          </a:p>
          <a:p>
            <a:pPr algn="ctr">
              <a:buNone/>
            </a:pPr>
            <a:r>
              <a:rPr lang="en-US" b="1" dirty="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
        <p:nvSpPr>
          <p:cNvPr id="37890" name="AutoShape 2" descr="Image result for LICENS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1"/>
                </a:solidFill>
                <a:latin typeface="Times New Roman" pitchFamily="18" charset="0"/>
                <a:cs typeface="Times New Roman" pitchFamily="18" charset="0"/>
              </a:rPr>
              <a:t>GOOD SAMARITAN LAW </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857364"/>
            <a:ext cx="7772400" cy="4162436"/>
          </a:xfrm>
        </p:spPr>
        <p:txBody>
          <a:bodyPr>
            <a:normAutofit/>
          </a:bodyPr>
          <a:lstStyle/>
          <a:p>
            <a:pPr lvl="0" algn="just">
              <a:buNone/>
            </a:pPr>
            <a:r>
              <a:rPr lang="en-US" dirty="0">
                <a:latin typeface="Times New Roman" pitchFamily="18" charset="0"/>
                <a:cs typeface="Times New Roman" pitchFamily="18" charset="0"/>
              </a:rPr>
              <a:t>    In response to health professionals, fear of malpractice claims, most states enacted ‘Good Samaritan laws’ that exempt doctors and nurses from liability when they render first aid during emergency. These laws limit liability and offer legal immunity for people helping in an emergency.</a:t>
            </a: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1"/>
                </a:solidFill>
                <a:latin typeface="Times New Roman" pitchFamily="18" charset="0"/>
                <a:cs typeface="Times New Roman" pitchFamily="18" charset="0"/>
              </a:rPr>
              <a:t>GOOD RAPPORT </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buNone/>
            </a:pPr>
            <a:r>
              <a:rPr lang="en-US" dirty="0">
                <a:latin typeface="Times New Roman" pitchFamily="18" charset="0"/>
                <a:cs typeface="Times New Roman" pitchFamily="18" charset="0"/>
              </a:rPr>
              <a:t>    Developing good rapport with the patient is very important to prevent malpractice. A lawsuit is often circumvented  when the nursing staff treats the patient with warrants and caring.</a:t>
            </a:r>
            <a:endParaRPr lang="en-IN" dirty="0">
              <a:latin typeface="Times New Roman" pitchFamily="18" charset="0"/>
              <a:cs typeface="Times New Roman" pitchFamily="18" charset="0"/>
            </a:endParaRPr>
          </a:p>
        </p:txBody>
      </p:sp>
      <p:sp>
        <p:nvSpPr>
          <p:cNvPr id="5" name="Content Placeholder 4"/>
          <p:cNvSpPr>
            <a:spLocks noGrp="1"/>
          </p:cNvSpPr>
          <p:nvPr>
            <p:ph sz="quarter" idx="2"/>
          </p:nvPr>
        </p:nvSpPr>
        <p:spPr>
          <a:xfrm>
            <a:off x="5004048" y="1447800"/>
            <a:ext cx="3282708" cy="3838588"/>
          </a:xfrm>
        </p:spPr>
        <p:txBody>
          <a:bodyPr/>
          <a:lstStyle/>
          <a:p>
            <a:endParaRPr lang="en-IN" dirty="0"/>
          </a:p>
        </p:txBody>
      </p:sp>
      <p:pic>
        <p:nvPicPr>
          <p:cNvPr id="35842" name="Picture 2" descr="Image result for GOOD RAPPORT"/>
          <p:cNvPicPr>
            <a:picLocks noChangeAspect="1" noChangeArrowheads="1"/>
          </p:cNvPicPr>
          <p:nvPr/>
        </p:nvPicPr>
        <p:blipFill>
          <a:blip r:embed="rId2"/>
          <a:srcRect/>
          <a:stretch>
            <a:fillRect/>
          </a:stretch>
        </p:blipFill>
        <p:spPr bwMode="auto">
          <a:xfrm>
            <a:off x="5004048" y="1447800"/>
            <a:ext cx="3282708" cy="3838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5842"/>
                                        </p:tgtEl>
                                        <p:attrNameLst>
                                          <p:attrName>style.visibility</p:attrName>
                                        </p:attrNameLst>
                                      </p:cBhvr>
                                      <p:to>
                                        <p:strVal val="visible"/>
                                      </p:to>
                                    </p:set>
                                    <p:anim calcmode="lin" valueType="num">
                                      <p:cBhvr additive="base">
                                        <p:cTn id="18" dur="500" fill="hold"/>
                                        <p:tgtEl>
                                          <p:spTgt spid="35842"/>
                                        </p:tgtEl>
                                        <p:attrNameLst>
                                          <p:attrName>ppt_x</p:attrName>
                                        </p:attrNameLst>
                                      </p:cBhvr>
                                      <p:tavLst>
                                        <p:tav tm="0">
                                          <p:val>
                                            <p:strVal val="#ppt_x"/>
                                          </p:val>
                                        </p:tav>
                                        <p:tav tm="100000">
                                          <p:val>
                                            <p:strVal val="#ppt_x"/>
                                          </p:val>
                                        </p:tav>
                                      </p:tavLst>
                                    </p:anim>
                                    <p:anim calcmode="lin" valueType="num">
                                      <p:cBhvr additive="base">
                                        <p:cTn id="19"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910" y="274638"/>
            <a:ext cx="3714776" cy="654032"/>
          </a:xfrm>
        </p:spPr>
        <p:txBody>
          <a:bodyPr>
            <a:normAutofit/>
          </a:bodyPr>
          <a:lstStyle/>
          <a:p>
            <a:r>
              <a:rPr lang="en-IN" sz="2800" b="1" dirty="0">
                <a:solidFill>
                  <a:schemeClr val="tx1"/>
                </a:solidFill>
                <a:latin typeface="Times New Roman" pitchFamily="18" charset="0"/>
                <a:cs typeface="Times New Roman" pitchFamily="18" charset="0"/>
              </a:rPr>
              <a:t>OBJECTIVES</a:t>
            </a:r>
          </a:p>
        </p:txBody>
      </p:sp>
      <p:sp>
        <p:nvSpPr>
          <p:cNvPr id="4" name="Content Placeholder 3"/>
          <p:cNvSpPr>
            <a:spLocks noGrp="1"/>
          </p:cNvSpPr>
          <p:nvPr>
            <p:ph sz="quarter" idx="1"/>
          </p:nvPr>
        </p:nvSpPr>
        <p:spPr>
          <a:xfrm>
            <a:off x="428596" y="1071546"/>
            <a:ext cx="8258204" cy="5429288"/>
          </a:xfrm>
        </p:spPr>
        <p:txBody>
          <a:bodyPr>
            <a:normAutofit/>
          </a:bodyPr>
          <a:lstStyle/>
          <a:p>
            <a:pPr lvl="0"/>
            <a:r>
              <a:rPr lang="en-US" dirty="0">
                <a:latin typeface="Times New Roman" pitchFamily="18" charset="0"/>
                <a:cs typeface="Times New Roman" pitchFamily="18" charset="0"/>
              </a:rPr>
              <a:t>Define legal aspects.</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Define law.</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Define the sources of law.</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Define the types of law.</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Enlist the importance of law in nursing.</a:t>
            </a:r>
          </a:p>
          <a:p>
            <a:pPr lvl="0"/>
            <a:r>
              <a:rPr lang="en-US" dirty="0">
                <a:latin typeface="Times New Roman" pitchFamily="18" charset="0"/>
                <a:cs typeface="Times New Roman" pitchFamily="18" charset="0"/>
              </a:rPr>
              <a:t> Discuss legal issues in special practice area.</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Explain the legal safeguards in nursing practice.</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Explain the legal responsibilities of nurse.</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Define ethics.</a:t>
            </a:r>
            <a:endParaRPr lang="en-IN" dirty="0">
              <a:latin typeface="Times New Roman" pitchFamily="18" charset="0"/>
              <a:cs typeface="Times New Roman" pitchFamily="18" charset="0"/>
            </a:endParaRPr>
          </a:p>
          <a:p>
            <a:pPr lvl="0"/>
            <a:r>
              <a:rPr lang="en-US" dirty="0">
                <a:latin typeface="Times New Roman" pitchFamily="18" charset="0"/>
                <a:cs typeface="Times New Roman" pitchFamily="18" charset="0"/>
              </a:rPr>
              <a:t>Explain the ethical principles .</a:t>
            </a:r>
            <a:endParaRPr lang="en-IN" dirty="0">
              <a:latin typeface="Times New Roman" pitchFamily="18" charset="0"/>
              <a:cs typeface="Times New Roman" pitchFamily="18" charset="0"/>
            </a:endParaRPr>
          </a:p>
          <a:p>
            <a:r>
              <a:rPr lang="en-US" dirty="0">
                <a:latin typeface="Times New Roman" pitchFamily="18" charset="0"/>
                <a:cs typeface="Times New Roman" pitchFamily="18" charset="0"/>
              </a:rPr>
              <a:t>Enlist the roles and functions of nurse in ethical issues</a:t>
            </a:r>
            <a:endParaRPr lang="en-IN" dirty="0"/>
          </a:p>
          <a:p>
            <a:pPr lvl="0"/>
            <a:endParaRPr lang="en-IN" dirty="0">
              <a:latin typeface="Times New Roman" pitchFamily="18" charset="0"/>
              <a:cs typeface="Times New Roman" pitchFamily="18" charset="0"/>
            </a:endParaRPr>
          </a:p>
        </p:txBody>
      </p:sp>
      <p:pic>
        <p:nvPicPr>
          <p:cNvPr id="5" name="Picture 4" descr="crisis pic3.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6286512" y="357166"/>
            <a:ext cx="2533960" cy="2286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plus(in)">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plus(in)">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plus(in)">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plus(in)">
                                      <p:cBhvr>
                                        <p:cTn id="32" dur="1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plus(in)">
                                      <p:cBhvr>
                                        <p:cTn id="37" dur="1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plus(in)">
                                      <p:cBhvr>
                                        <p:cTn id="42" dur="1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plus(in)">
                                      <p:cBhvr>
                                        <p:cTn id="47" dur="1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3" presetClass="entr" presetSubtype="16"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plus(in)">
                                      <p:cBhvr>
                                        <p:cTn id="52" dur="10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plus(in)">
                                      <p:cBhvr>
                                        <p:cTn id="57" dur="10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3" presetClass="entr" presetSubtype="16" fill="hold" grpId="0"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plus(in)">
                                      <p:cBhvr>
                                        <p:cTn id="62"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latin typeface="Times New Roman" pitchFamily="18" charset="0"/>
                <a:cs typeface="Times New Roman" pitchFamily="18" charset="0"/>
              </a:rPr>
              <a:t>STANDING ORDER </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2000240"/>
            <a:ext cx="7772400" cy="4019560"/>
          </a:xfrm>
        </p:spPr>
        <p:txBody>
          <a:bodyPr/>
          <a:lstStyle/>
          <a:p>
            <a:pPr lvl="0">
              <a:buNone/>
            </a:pPr>
            <a:r>
              <a:rPr lang="en-US" dirty="0">
                <a:latin typeface="Times New Roman" pitchFamily="18" charset="0"/>
                <a:cs typeface="Times New Roman" pitchFamily="18" charset="0"/>
              </a:rPr>
              <a:t>    All professional practicing in the medical field are held to certain standards when administering care. Standards of care come from several sources including laws, organizational standards, and institutional policies and procedures. </a:t>
            </a: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74638"/>
            <a:ext cx="7772400" cy="725470"/>
          </a:xfrm>
        </p:spPr>
        <p:txBody>
          <a:bodyPr>
            <a:normAutofit fontScale="90000"/>
          </a:bodyPr>
          <a:lstStyle/>
          <a:p>
            <a:pPr algn="ctr"/>
            <a:r>
              <a:rPr lang="en-IN" b="1" dirty="0">
                <a:solidFill>
                  <a:schemeClr val="tx1"/>
                </a:solidFill>
                <a:latin typeface="Times New Roman" pitchFamily="18" charset="0"/>
                <a:cs typeface="Times New Roman" pitchFamily="18" charset="0"/>
              </a:rPr>
              <a:t>CONTRACT</a:t>
            </a:r>
          </a:p>
        </p:txBody>
      </p:sp>
      <p:sp>
        <p:nvSpPr>
          <p:cNvPr id="3" name="Content Placeholder 2"/>
          <p:cNvSpPr>
            <a:spLocks noGrp="1"/>
          </p:cNvSpPr>
          <p:nvPr>
            <p:ph sz="quarter" idx="4294967295"/>
          </p:nvPr>
        </p:nvSpPr>
        <p:spPr>
          <a:xfrm>
            <a:off x="0" y="1285875"/>
            <a:ext cx="4106863" cy="4572000"/>
          </a:xfrm>
        </p:spPr>
        <p:txBody>
          <a:bodyPr>
            <a:normAutofit lnSpcReduction="10000"/>
          </a:bodyPr>
          <a:lstStyle/>
          <a:p>
            <a:pPr lvl="0" algn="just">
              <a:buNone/>
            </a:pPr>
            <a:r>
              <a:rPr lang="en-US" b="1" dirty="0"/>
              <a:t>    	</a:t>
            </a:r>
            <a:r>
              <a:rPr lang="en-US" dirty="0">
                <a:latin typeface="Times New Roman" pitchFamily="18" charset="0"/>
                <a:cs typeface="Times New Roman" pitchFamily="18" charset="0"/>
              </a:rPr>
              <a:t>According to section 13 to the Indian Contract Act defines the word, saying that two or more persons are said to consent which they agree upon the same thing in the same sense. A contract is a written or  oral agreement between two people in which the goods or services are exchanged.</a:t>
            </a:r>
          </a:p>
          <a:p>
            <a:pPr>
              <a:buNone/>
            </a:pPr>
            <a:endParaRPr lang="en-IN" dirty="0">
              <a:latin typeface="Times New Roman" pitchFamily="18" charset="0"/>
              <a:cs typeface="Times New Roman" pitchFamily="18" charset="0"/>
            </a:endParaRPr>
          </a:p>
        </p:txBody>
      </p:sp>
      <p:pic>
        <p:nvPicPr>
          <p:cNvPr id="33794" name="Picture 2" descr="Image result for CONTRACT"/>
          <p:cNvPicPr>
            <a:picLocks noChangeAspect="1" noChangeArrowheads="1"/>
          </p:cNvPicPr>
          <p:nvPr/>
        </p:nvPicPr>
        <p:blipFill>
          <a:blip r:embed="rId2"/>
          <a:srcRect/>
          <a:stretch>
            <a:fillRect/>
          </a:stretch>
        </p:blipFill>
        <p:spPr bwMode="auto">
          <a:xfrm>
            <a:off x="5000628" y="1500174"/>
            <a:ext cx="3857622" cy="35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33794"/>
                                        </p:tgtEl>
                                        <p:attrNameLst>
                                          <p:attrName>style.visibility</p:attrName>
                                        </p:attrNameLst>
                                      </p:cBhvr>
                                      <p:to>
                                        <p:strVal val="visible"/>
                                      </p:to>
                                    </p:set>
                                    <p:animEffect transition="in" filter="plus(in)">
                                      <p:cBhvr>
                                        <p:cTn id="18" dur="10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1"/>
                </a:solidFill>
                <a:latin typeface="Times New Roman" pitchFamily="18" charset="0"/>
                <a:cs typeface="Times New Roman" pitchFamily="18" charset="0"/>
              </a:rPr>
              <a:t>CORRECT IDENTITY </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2000240"/>
            <a:ext cx="7772400" cy="4019560"/>
          </a:xfrm>
        </p:spPr>
        <p:txBody>
          <a:bodyPr/>
          <a:lstStyle/>
          <a:p>
            <a:pPr lvl="0">
              <a:buNone/>
            </a:pPr>
            <a:r>
              <a:rPr lang="en-US" dirty="0">
                <a:latin typeface="Times New Roman" pitchFamily="18" charset="0"/>
                <a:cs typeface="Times New Roman" pitchFamily="18" charset="0"/>
              </a:rPr>
              <a:t>    The nurse or the midwife has the great responsibility to make sure that all babies born in hospital are correctly labeled at birth and to ensure that at no time they   are placed in the wrong cot or handled to wrong mother.</a:t>
            </a:r>
            <a:endParaRPr lang="en-IN" dirty="0">
              <a:latin typeface="Times New Roman" pitchFamily="18" charset="0"/>
              <a:cs typeface="Times New Roman" pitchFamily="18" charset="0"/>
            </a:endParaRPr>
          </a:p>
          <a:p>
            <a:pPr>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edg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tx1"/>
                </a:solidFill>
                <a:latin typeface="Times New Roman" pitchFamily="18" charset="0"/>
                <a:cs typeface="Times New Roman" pitchFamily="18" charset="0"/>
              </a:rPr>
              <a:t>COUNTING OF SPONGE, INSTRUMENTS AND NEEDLES </a:t>
            </a:r>
            <a:endParaRPr lang="en-IN"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71472" y="1643050"/>
            <a:ext cx="4091968" cy="4376750"/>
          </a:xfrm>
        </p:spPr>
        <p:txBody>
          <a:bodyPr/>
          <a:lstStyle/>
          <a:p>
            <a:pPr lvl="0">
              <a:buNone/>
            </a:pPr>
            <a:r>
              <a:rPr lang="en-US" dirty="0"/>
              <a:t>   </a:t>
            </a:r>
            <a:r>
              <a:rPr lang="en-US" dirty="0">
                <a:latin typeface="Times New Roman" pitchFamily="18" charset="0"/>
                <a:cs typeface="Times New Roman" pitchFamily="18" charset="0"/>
              </a:rPr>
              <a:t>It is the responsibility of the nurse to count the number of sponges, instruments and needles during surgery in order to make sure that it may not left in the patient’s abdomen during surgery.</a:t>
            </a: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
        <p:nvSpPr>
          <p:cNvPr id="7" name="Content Placeholder 6"/>
          <p:cNvSpPr>
            <a:spLocks noGrp="1"/>
          </p:cNvSpPr>
          <p:nvPr>
            <p:ph sz="quarter" idx="2"/>
          </p:nvPr>
        </p:nvSpPr>
        <p:spPr>
          <a:xfrm>
            <a:off x="5072066" y="1643050"/>
            <a:ext cx="3500462" cy="3929090"/>
          </a:xfrm>
        </p:spPr>
        <p:txBody>
          <a:bodyPr/>
          <a:lstStyle/>
          <a:p>
            <a:endParaRPr lang="en-IN" dirty="0"/>
          </a:p>
        </p:txBody>
      </p:sp>
      <p:sp>
        <p:nvSpPr>
          <p:cNvPr id="31746" name="AutoShape 2" descr="Image result for COUNTING OF SPONGE NEEDLE AND INSTRUM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1748" name="AutoShape 4" descr="Image result for COUNTING OF SPONGE NEEDLE AND INSTRUMEN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1750" name="Picture 6" descr="Image result for COUNTING OF SPONGE NEEDLE AND INSTRUMENTS"/>
          <p:cNvPicPr>
            <a:picLocks noChangeAspect="1" noChangeArrowheads="1"/>
          </p:cNvPicPr>
          <p:nvPr/>
        </p:nvPicPr>
        <p:blipFill>
          <a:blip r:embed="rId2"/>
          <a:srcRect/>
          <a:stretch>
            <a:fillRect/>
          </a:stretch>
        </p:blipFill>
        <p:spPr bwMode="auto">
          <a:xfrm>
            <a:off x="5072066" y="1643050"/>
            <a:ext cx="3500462"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750"/>
                                        </p:tgtEl>
                                        <p:attrNameLst>
                                          <p:attrName>style.visibility</p:attrName>
                                        </p:attrNameLst>
                                      </p:cBhvr>
                                      <p:to>
                                        <p:strVal val="visible"/>
                                      </p:to>
                                    </p:set>
                                    <p:anim calcmode="lin" valueType="num">
                                      <p:cBhvr additive="base">
                                        <p:cTn id="18" dur="500" fill="hold"/>
                                        <p:tgtEl>
                                          <p:spTgt spid="31750"/>
                                        </p:tgtEl>
                                        <p:attrNameLst>
                                          <p:attrName>ppt_x</p:attrName>
                                        </p:attrNameLst>
                                      </p:cBhvr>
                                      <p:tavLst>
                                        <p:tav tm="0">
                                          <p:val>
                                            <p:strVal val="#ppt_x"/>
                                          </p:val>
                                        </p:tav>
                                        <p:tav tm="100000">
                                          <p:val>
                                            <p:strVal val="#ppt_x"/>
                                          </p:val>
                                        </p:tav>
                                      </p:tavLst>
                                    </p:anim>
                                    <p:anim calcmode="lin" valueType="num">
                                      <p:cBhvr additive="base">
                                        <p:cTn id="19"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1"/>
                </a:solidFill>
                <a:latin typeface="Times New Roman" pitchFamily="18" charset="0"/>
                <a:cs typeface="Times New Roman" pitchFamily="18" charset="0"/>
              </a:rPr>
              <a:t>DRUG MAINTENANCE </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95536" y="1785926"/>
            <a:ext cx="3744416" cy="3643338"/>
          </a:xfrm>
        </p:spPr>
        <p:txBody>
          <a:bodyPr/>
          <a:lstStyle/>
          <a:p>
            <a:pPr lvl="0" algn="just">
              <a:buNone/>
            </a:pPr>
            <a:r>
              <a:rPr lang="en-US" dirty="0"/>
              <a:t>   		</a:t>
            </a:r>
            <a:r>
              <a:rPr lang="en-US" dirty="0">
                <a:latin typeface="Times New Roman" pitchFamily="18" charset="0"/>
                <a:cs typeface="Times New Roman" pitchFamily="18" charset="0"/>
              </a:rPr>
              <a:t>Checking the unlawful use of narcotic drugs is liable to drug dependence. These drugs should be kept under lock and key.</a:t>
            </a:r>
            <a:endParaRPr lang="en-IN" dirty="0">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p:txBody>
      </p:sp>
      <p:sp>
        <p:nvSpPr>
          <p:cNvPr id="8" name="Content Placeholder 7"/>
          <p:cNvSpPr>
            <a:spLocks noGrp="1"/>
          </p:cNvSpPr>
          <p:nvPr>
            <p:ph sz="quarter" idx="2"/>
          </p:nvPr>
        </p:nvSpPr>
        <p:spPr>
          <a:xfrm>
            <a:off x="5214942" y="1785926"/>
            <a:ext cx="3095604" cy="3299258"/>
          </a:xfrm>
        </p:spPr>
        <p:txBody>
          <a:bodyPr/>
          <a:lstStyle/>
          <a:p>
            <a:endParaRPr lang="en-IN" dirty="0"/>
          </a:p>
        </p:txBody>
      </p:sp>
      <p:sp>
        <p:nvSpPr>
          <p:cNvPr id="30722" name="AutoShape 2" descr="Image result for NARCOTIC DRU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0724" name="AutoShape 4" descr="Image result for NARCOTIC DRU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30726" name="AutoShape 6" descr="Image result for NARCOTIC DR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0728" name="Picture 8" descr="Image result for NARCOTIC DRUG"/>
          <p:cNvPicPr>
            <a:picLocks noChangeAspect="1" noChangeArrowheads="1"/>
          </p:cNvPicPr>
          <p:nvPr/>
        </p:nvPicPr>
        <p:blipFill>
          <a:blip r:embed="rId2"/>
          <a:srcRect/>
          <a:stretch>
            <a:fillRect/>
          </a:stretch>
        </p:blipFill>
        <p:spPr bwMode="auto">
          <a:xfrm>
            <a:off x="5214942" y="1785926"/>
            <a:ext cx="3095604" cy="3299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8"/>
                                        </p:tgtEl>
                                        <p:attrNameLst>
                                          <p:attrName>style.visibility</p:attrName>
                                        </p:attrNameLst>
                                      </p:cBhvr>
                                      <p:to>
                                        <p:strVal val="visible"/>
                                      </p:to>
                                    </p:set>
                                    <p:anim calcmode="lin" valueType="num">
                                      <p:cBhvr additive="base">
                                        <p:cTn id="19" dur="500" fill="hold"/>
                                        <p:tgtEl>
                                          <p:spTgt spid="30728"/>
                                        </p:tgtEl>
                                        <p:attrNameLst>
                                          <p:attrName>ppt_x</p:attrName>
                                        </p:attrNameLst>
                                      </p:cBhvr>
                                      <p:tavLst>
                                        <p:tav tm="0">
                                          <p:val>
                                            <p:strVal val="#ppt_x"/>
                                          </p:val>
                                        </p:tav>
                                        <p:tav tm="100000">
                                          <p:val>
                                            <p:strVal val="#ppt_x"/>
                                          </p:val>
                                        </p:tav>
                                      </p:tavLst>
                                    </p:anim>
                                    <p:anim calcmode="lin" valueType="num">
                                      <p:cBhvr additive="base">
                                        <p:cTn id="20"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normAutofit fontScale="90000"/>
          </a:bodyPr>
          <a:lstStyle/>
          <a:p>
            <a:pPr algn="ctr"/>
            <a:r>
              <a:rPr lang="en-US" sz="3600" b="1" dirty="0">
                <a:latin typeface="Times New Roman" pitchFamily="18" charset="0"/>
                <a:cs typeface="Times New Roman" pitchFamily="18" charset="0"/>
              </a:rPr>
              <a:t> </a:t>
            </a:r>
            <a:r>
              <a:rPr lang="en-US" sz="3600" b="1" dirty="0">
                <a:solidFill>
                  <a:schemeClr val="tx1"/>
                </a:solidFill>
                <a:latin typeface="Times New Roman" pitchFamily="18" charset="0"/>
                <a:cs typeface="Times New Roman" pitchFamily="18" charset="0"/>
              </a:rPr>
              <a:t>SELF-DISCHARGE OF THE PATIENT</a:t>
            </a:r>
            <a:r>
              <a:rPr lang="en-US" sz="3600" dirty="0">
                <a:solidFill>
                  <a:schemeClr val="tx1"/>
                </a:solidFill>
                <a:latin typeface="Times New Roman" pitchFamily="18" charset="0"/>
                <a:cs typeface="Times New Roman" pitchFamily="18" charset="0"/>
              </a:rPr>
              <a:t> </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71472" y="1643050"/>
            <a:ext cx="3928520" cy="4376750"/>
          </a:xfrm>
        </p:spPr>
        <p:txBody>
          <a:bodyPr/>
          <a:lstStyle/>
          <a:p>
            <a:pPr algn="just">
              <a:buNone/>
            </a:pPr>
            <a:r>
              <a:rPr lang="en-US" dirty="0">
                <a:latin typeface="Times New Roman" pitchFamily="18" charset="0"/>
                <a:cs typeface="Times New Roman" pitchFamily="18" charset="0"/>
              </a:rPr>
              <a:t>   When the patient wants to discharge himself, then the nurse of duty should try to stop him and should inform the medical officer concerned with his care. E.g. DAMA</a:t>
            </a:r>
            <a:endParaRPr lang="en-IN" dirty="0">
              <a:latin typeface="Times New Roman" pitchFamily="18" charset="0"/>
              <a:cs typeface="Times New Roman" pitchFamily="18" charset="0"/>
            </a:endParaRPr>
          </a:p>
        </p:txBody>
      </p:sp>
      <p:sp>
        <p:nvSpPr>
          <p:cNvPr id="7" name="Content Placeholder 6"/>
          <p:cNvSpPr>
            <a:spLocks noGrp="1"/>
          </p:cNvSpPr>
          <p:nvPr>
            <p:ph sz="quarter" idx="2"/>
          </p:nvPr>
        </p:nvSpPr>
        <p:spPr>
          <a:xfrm>
            <a:off x="4933950" y="1643050"/>
            <a:ext cx="3495702" cy="3857652"/>
          </a:xfrm>
        </p:spPr>
        <p:txBody>
          <a:bodyPr/>
          <a:lstStyle/>
          <a:p>
            <a:endParaRPr lang="en-IN" dirty="0"/>
          </a:p>
        </p:txBody>
      </p:sp>
      <p:sp>
        <p:nvSpPr>
          <p:cNvPr id="29698" name="AutoShape 2" descr="Image result for self discharge from hospi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9700" name="AutoShape 4" descr="Image result for self discharge from hospi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9702" name="Picture 6" descr="Image result for self discharge from hospital"/>
          <p:cNvPicPr>
            <a:picLocks noChangeAspect="1" noChangeArrowheads="1"/>
          </p:cNvPicPr>
          <p:nvPr/>
        </p:nvPicPr>
        <p:blipFill>
          <a:blip r:embed="rId2"/>
          <a:srcRect/>
          <a:stretch>
            <a:fillRect/>
          </a:stretch>
        </p:blipFill>
        <p:spPr bwMode="auto">
          <a:xfrm>
            <a:off x="4933950" y="1538906"/>
            <a:ext cx="3495702" cy="3961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2"/>
                                        </p:tgtEl>
                                        <p:attrNameLst>
                                          <p:attrName>style.visibility</p:attrName>
                                        </p:attrNameLst>
                                      </p:cBhvr>
                                      <p:to>
                                        <p:strVal val="visible"/>
                                      </p:to>
                                    </p:set>
                                    <p:anim calcmode="lin" valueType="num">
                                      <p:cBhvr additive="base">
                                        <p:cTn id="19" dur="500" fill="hold"/>
                                        <p:tgtEl>
                                          <p:spTgt spid="29702"/>
                                        </p:tgtEl>
                                        <p:attrNameLst>
                                          <p:attrName>ppt_x</p:attrName>
                                        </p:attrNameLst>
                                      </p:cBhvr>
                                      <p:tavLst>
                                        <p:tav tm="0">
                                          <p:val>
                                            <p:strVal val="#ppt_x"/>
                                          </p:val>
                                        </p:tav>
                                        <p:tav tm="100000">
                                          <p:val>
                                            <p:strVal val="#ppt_x"/>
                                          </p:val>
                                        </p:tav>
                                      </p:tavLst>
                                    </p:anim>
                                    <p:anim calcmode="lin" valueType="num">
                                      <p:cBhvr additive="base">
                                        <p:cTn id="20"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latin typeface="Times New Roman" pitchFamily="18" charset="0"/>
                <a:cs typeface="Times New Roman" pitchFamily="18" charset="0"/>
              </a:rPr>
              <a:t>DOCUMENTATION</a:t>
            </a:r>
            <a:endParaRPr lang="en-IN" sz="3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71472" y="1447800"/>
            <a:ext cx="4091968" cy="4572000"/>
          </a:xfrm>
        </p:spPr>
        <p:txBody>
          <a:bodyPr/>
          <a:lstStyle/>
          <a:p>
            <a:pPr>
              <a:buNone/>
            </a:pPr>
            <a:r>
              <a:rPr lang="en-US" dirty="0">
                <a:latin typeface="Times New Roman" pitchFamily="18" charset="0"/>
                <a:cs typeface="Times New Roman" pitchFamily="18" charset="0"/>
              </a:rPr>
              <a:t>   The nursing record is a legal document and admissible in the court as evidence. It enjoys a privileged status in that it is presumed to be an accurate record of what happened.</a:t>
            </a:r>
            <a:endParaRPr lang="en-IN" dirty="0">
              <a:latin typeface="Times New Roman" pitchFamily="18" charset="0"/>
              <a:cs typeface="Times New Roman" pitchFamily="18" charset="0"/>
            </a:endParaRPr>
          </a:p>
        </p:txBody>
      </p:sp>
      <p:sp>
        <p:nvSpPr>
          <p:cNvPr id="5" name="Content Placeholder 4"/>
          <p:cNvSpPr>
            <a:spLocks noGrp="1"/>
          </p:cNvSpPr>
          <p:nvPr>
            <p:ph sz="quarter" idx="2"/>
          </p:nvPr>
        </p:nvSpPr>
        <p:spPr>
          <a:xfrm>
            <a:off x="4933950" y="1447800"/>
            <a:ext cx="3697114" cy="4352112"/>
          </a:xfrm>
        </p:spPr>
        <p:txBody>
          <a:bodyPr/>
          <a:lstStyle/>
          <a:p>
            <a:endParaRPr lang="en-IN" dirty="0"/>
          </a:p>
        </p:txBody>
      </p:sp>
      <p:pic>
        <p:nvPicPr>
          <p:cNvPr id="28674" name="Picture 2" descr="Image result for documentation"/>
          <p:cNvPicPr>
            <a:picLocks noChangeAspect="1" noChangeArrowheads="1"/>
          </p:cNvPicPr>
          <p:nvPr/>
        </p:nvPicPr>
        <p:blipFill>
          <a:blip r:embed="rId2"/>
          <a:srcRect/>
          <a:stretch>
            <a:fillRect/>
          </a:stretch>
        </p:blipFill>
        <p:spPr bwMode="auto">
          <a:xfrm>
            <a:off x="4933950" y="1451783"/>
            <a:ext cx="3697114" cy="4352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4"/>
                                        </p:tgtEl>
                                        <p:attrNameLst>
                                          <p:attrName>style.visibility</p:attrName>
                                        </p:attrNameLst>
                                      </p:cBhvr>
                                      <p:to>
                                        <p:strVal val="visible"/>
                                      </p:to>
                                    </p:set>
                                    <p:anim calcmode="lin" valueType="num">
                                      <p:cBhvr additive="base">
                                        <p:cTn id="19" dur="500" fill="hold"/>
                                        <p:tgtEl>
                                          <p:spTgt spid="28674"/>
                                        </p:tgtEl>
                                        <p:attrNameLst>
                                          <p:attrName>ppt_x</p:attrName>
                                        </p:attrNameLst>
                                      </p:cBhvr>
                                      <p:tavLst>
                                        <p:tav tm="0">
                                          <p:val>
                                            <p:strVal val="#ppt_x"/>
                                          </p:val>
                                        </p:tav>
                                        <p:tav tm="100000">
                                          <p:val>
                                            <p:strVal val="#ppt_x"/>
                                          </p:val>
                                        </p:tav>
                                      </p:tavLst>
                                    </p:anim>
                                    <p:anim calcmode="lin" valueType="num">
                                      <p:cBhvr additive="base">
                                        <p:cTn id="20"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1"/>
                </a:solidFill>
                <a:latin typeface="Times New Roman" pitchFamily="18" charset="0"/>
                <a:cs typeface="Times New Roman" pitchFamily="18" charset="0"/>
              </a:rPr>
              <a:t>PATIENT’S PROPERTY </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00034" y="1447800"/>
            <a:ext cx="4163406" cy="4572000"/>
          </a:xfrm>
        </p:spPr>
        <p:txBody>
          <a:bodyPr/>
          <a:lstStyle/>
          <a:p>
            <a:pPr lvl="0">
              <a:buNone/>
            </a:pPr>
            <a:r>
              <a:rPr lang="en-US" dirty="0">
                <a:latin typeface="Times New Roman" pitchFamily="18" charset="0"/>
                <a:cs typeface="Times New Roman" pitchFamily="18" charset="0"/>
              </a:rPr>
              <a:t>   It is that department of health, social security requires hospital to inform all patients under its care that the hospital cannot accept the responsibility for valuable or money unless they have been handed over for safe keeping</a:t>
            </a:r>
            <a:r>
              <a:rPr lang="en-US" dirty="0"/>
              <a:t>.</a:t>
            </a:r>
            <a:endParaRPr lang="en-IN" dirty="0"/>
          </a:p>
          <a:p>
            <a:endParaRPr lang="en-IN" dirty="0"/>
          </a:p>
        </p:txBody>
      </p:sp>
      <p:sp>
        <p:nvSpPr>
          <p:cNvPr id="5" name="Content Placeholder 4"/>
          <p:cNvSpPr>
            <a:spLocks noGrp="1"/>
          </p:cNvSpPr>
          <p:nvPr>
            <p:ph sz="quarter" idx="2"/>
          </p:nvPr>
        </p:nvSpPr>
        <p:spPr>
          <a:xfrm>
            <a:off x="4933950" y="1447800"/>
            <a:ext cx="3624636" cy="3997424"/>
          </a:xfrm>
        </p:spPr>
        <p:txBody>
          <a:bodyPr/>
          <a:lstStyle/>
          <a:p>
            <a:endParaRPr lang="en-IN" dirty="0"/>
          </a:p>
        </p:txBody>
      </p:sp>
      <p:pic>
        <p:nvPicPr>
          <p:cNvPr id="27650" name="Picture 2" descr="Image result for MONEY"/>
          <p:cNvPicPr>
            <a:picLocks noChangeAspect="1" noChangeArrowheads="1"/>
          </p:cNvPicPr>
          <p:nvPr/>
        </p:nvPicPr>
        <p:blipFill>
          <a:blip r:embed="rId2"/>
          <a:srcRect/>
          <a:stretch>
            <a:fillRect/>
          </a:stretch>
        </p:blipFill>
        <p:spPr bwMode="auto">
          <a:xfrm>
            <a:off x="4876454" y="1447800"/>
            <a:ext cx="3682132" cy="4124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0"/>
                                        </p:tgtEl>
                                        <p:attrNameLst>
                                          <p:attrName>style.visibility</p:attrName>
                                        </p:attrNameLst>
                                      </p:cBhvr>
                                      <p:to>
                                        <p:strVal val="visible"/>
                                      </p:to>
                                    </p:set>
                                    <p:anim calcmode="lin" valueType="num">
                                      <p:cBhvr additive="base">
                                        <p:cTn id="19" dur="500" fill="hold"/>
                                        <p:tgtEl>
                                          <p:spTgt spid="27650"/>
                                        </p:tgtEl>
                                        <p:attrNameLst>
                                          <p:attrName>ppt_x</p:attrName>
                                        </p:attrNameLst>
                                      </p:cBhvr>
                                      <p:tavLst>
                                        <p:tav tm="0">
                                          <p:val>
                                            <p:strVal val="#ppt_x"/>
                                          </p:val>
                                        </p:tav>
                                        <p:tav tm="100000">
                                          <p:val>
                                            <p:strVal val="#ppt_x"/>
                                          </p:val>
                                        </p:tav>
                                      </p:tavLst>
                                    </p:anim>
                                    <p:anim calcmode="lin" valueType="num">
                                      <p:cBhvr additive="base">
                                        <p:cTn id="20"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1"/>
                </a:solidFill>
                <a:latin typeface="Times New Roman" pitchFamily="18" charset="0"/>
                <a:cs typeface="Times New Roman" pitchFamily="18" charset="0"/>
              </a:rPr>
              <a:t>REPORTING</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28596" y="1857364"/>
            <a:ext cx="8258204" cy="4162436"/>
          </a:xfrm>
        </p:spPr>
        <p:txBody>
          <a:bodyPr/>
          <a:lstStyle/>
          <a:p>
            <a:pPr>
              <a:buNone/>
            </a:pPr>
            <a:r>
              <a:rPr lang="en-US" dirty="0">
                <a:latin typeface="Times New Roman" pitchFamily="18" charset="0"/>
                <a:cs typeface="Times New Roman" pitchFamily="18" charset="0"/>
              </a:rPr>
              <a:t>   Nurses have obligation to report certain communicable diseases or criminal activities such as abuse, gunshot wound, suicide or rape case to appropriate authority.</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46"/>
          </a:xfrm>
        </p:spPr>
        <p:txBody>
          <a:bodyPr>
            <a:normAutofit/>
          </a:bodyPr>
          <a:lstStyle/>
          <a:p>
            <a:pPr algn="ctr"/>
            <a:r>
              <a:rPr lang="en-US" sz="3600" b="1" dirty="0">
                <a:solidFill>
                  <a:schemeClr val="tx1"/>
                </a:solidFill>
                <a:latin typeface="Times New Roman" pitchFamily="18" charset="0"/>
                <a:cs typeface="Times New Roman" pitchFamily="18" charset="0"/>
              </a:rPr>
              <a:t>NURSING AUDIT </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57158" y="1447800"/>
            <a:ext cx="8329642" cy="4572000"/>
          </a:xfrm>
        </p:spPr>
        <p:txBody>
          <a:bodyPr>
            <a:normAutofit/>
          </a:bodyPr>
          <a:lstStyle/>
          <a:p>
            <a:pPr lvl="0">
              <a:buNone/>
            </a:pPr>
            <a:r>
              <a:rPr lang="en-US" dirty="0"/>
              <a:t>    </a:t>
            </a:r>
            <a:r>
              <a:rPr lang="en-US" dirty="0">
                <a:latin typeface="Times New Roman" pitchFamily="18" charset="0"/>
                <a:cs typeface="Times New Roman" pitchFamily="18" charset="0"/>
              </a:rPr>
              <a:t>Nursing audit refers to assessment of the quality of clinical nursing. It is an exercise to find out whether good nursing practices are followed.</a:t>
            </a:r>
            <a:endParaRPr lang="en-IN" dirty="0">
              <a:latin typeface="Times New Roman" pitchFamily="18" charset="0"/>
              <a:cs typeface="Times New Roman" pitchFamily="18" charset="0"/>
            </a:endParaRPr>
          </a:p>
          <a:p>
            <a:r>
              <a:rPr lang="en-US" b="1" dirty="0">
                <a:latin typeface="Times New Roman" pitchFamily="18" charset="0"/>
                <a:cs typeface="Times New Roman" pitchFamily="18" charset="0"/>
              </a:rPr>
              <a:t>Method of nursing audit :</a:t>
            </a:r>
            <a:r>
              <a:rPr lang="en-US" dirty="0">
                <a:latin typeface="Times New Roman" pitchFamily="18" charset="0"/>
                <a:cs typeface="Times New Roman" pitchFamily="18" charset="0"/>
              </a:rPr>
              <a:t> </a:t>
            </a:r>
            <a:endParaRPr lang="en-IN"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1. Retrospective view </a:t>
            </a:r>
            <a:endParaRPr lang="en-IN" dirty="0">
              <a:latin typeface="Times New Roman" pitchFamily="18" charset="0"/>
              <a:cs typeface="Times New Roman" pitchFamily="18" charset="0"/>
            </a:endParaRPr>
          </a:p>
          <a:p>
            <a:pPr lvl="0">
              <a:buNone/>
            </a:pPr>
            <a:r>
              <a:rPr lang="en-US" dirty="0">
                <a:latin typeface="Times New Roman" pitchFamily="18" charset="0"/>
                <a:cs typeface="Times New Roman" pitchFamily="18" charset="0"/>
              </a:rPr>
              <a:t>                                 2.  The concurrent review  </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plus(in)">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73162"/>
          </a:xfrm>
        </p:spPr>
        <p:txBody>
          <a:bodyPr>
            <a:normAutofit fontScale="90000"/>
          </a:bodyPr>
          <a:lstStyle/>
          <a:p>
            <a:r>
              <a:rPr lang="en-US" sz="3600" b="1" dirty="0">
                <a:solidFill>
                  <a:schemeClr val="tx1"/>
                </a:solidFill>
                <a:latin typeface="Times New Roman" pitchFamily="18" charset="0"/>
                <a:cs typeface="Times New Roman" pitchFamily="18" charset="0"/>
              </a:rPr>
              <a:t>INTRODUCTION</a:t>
            </a:r>
            <a:br>
              <a:rPr lang="en-IN" dirty="0">
                <a:solidFill>
                  <a:schemeClr val="tx1"/>
                </a:solidFill>
                <a:latin typeface="Times New Roman" pitchFamily="18" charset="0"/>
                <a:cs typeface="Times New Roman" pitchFamily="18" charset="0"/>
              </a:rPr>
            </a:b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buNone/>
            </a:pPr>
            <a:r>
              <a:rPr lang="en-US" sz="2800" b="1" dirty="0">
                <a:latin typeface="Times New Roman" pitchFamily="18" charset="0"/>
                <a:cs typeface="Times New Roman" pitchFamily="18" charset="0"/>
              </a:rPr>
              <a:t>Legislation-</a:t>
            </a:r>
          </a:p>
          <a:p>
            <a:pPr algn="just">
              <a:buNone/>
            </a:pPr>
            <a:endParaRPr lang="en-US" sz="2800" b="1"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It is the process of making laws. Legislation is a method of improving public services. </a:t>
            </a:r>
          </a:p>
          <a:p>
            <a:pPr algn="just">
              <a:buNone/>
            </a:pPr>
            <a:r>
              <a:rPr lang="en-US" sz="2800" b="1" dirty="0">
                <a:latin typeface="Times New Roman" pitchFamily="18" charset="0"/>
                <a:cs typeface="Times New Roman" pitchFamily="18" charset="0"/>
              </a:rPr>
              <a:t>Legal Issues-</a:t>
            </a:r>
          </a:p>
          <a:p>
            <a:pPr algn="just">
              <a:buNone/>
            </a:pPr>
            <a:endParaRPr lang="en-US" sz="2800" b="1" dirty="0">
              <a:latin typeface="Times New Roman" pitchFamily="18" charset="0"/>
              <a:cs typeface="Times New Roman" pitchFamily="18" charset="0"/>
            </a:endParaRPr>
          </a:p>
          <a:p>
            <a:pPr algn="just">
              <a:buNone/>
            </a:pPr>
            <a:r>
              <a:rPr lang="en-US" sz="2400" dirty="0">
                <a:latin typeface="Times New Roman" pitchFamily="18" charset="0"/>
                <a:cs typeface="Times New Roman" pitchFamily="18" charset="0"/>
              </a:rPr>
              <a:t>These are those issues that are decided by law.</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4638"/>
            <a:ext cx="8115328" cy="1143000"/>
          </a:xfrm>
        </p:spPr>
        <p:txBody>
          <a:bodyPr>
            <a:noAutofit/>
          </a:bodyPr>
          <a:lstStyle/>
          <a:p>
            <a:r>
              <a:rPr lang="en-US" sz="3200" b="1" dirty="0">
                <a:solidFill>
                  <a:schemeClr val="tx1"/>
                </a:solidFill>
                <a:latin typeface="Times New Roman" pitchFamily="18" charset="0"/>
                <a:cs typeface="Times New Roman" pitchFamily="18" charset="0"/>
              </a:rPr>
              <a:t>LEGAL RESPONSIBILITIES OF NURSE</a:t>
            </a:r>
            <a:br>
              <a:rPr lang="en-IN" sz="3200" dirty="0">
                <a:solidFill>
                  <a:schemeClr val="tx1"/>
                </a:solidFill>
                <a:latin typeface="Times New Roman" pitchFamily="18" charset="0"/>
                <a:cs typeface="Times New Roman" pitchFamily="18" charset="0"/>
              </a:rPr>
            </a:br>
            <a:endParaRPr lang="en-IN"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28596" y="1447800"/>
            <a:ext cx="8258204" cy="4695844"/>
          </a:xfrm>
        </p:spPr>
        <p:txBody>
          <a:bodyPr/>
          <a:lstStyle/>
          <a:p>
            <a:pPr>
              <a:buFont typeface="Wingdings" pitchFamily="2" charset="2"/>
              <a:buChar char="ü"/>
            </a:pPr>
            <a:r>
              <a:rPr lang="en-US" b="1" dirty="0"/>
              <a:t> </a:t>
            </a:r>
            <a:r>
              <a:rPr lang="en-US" b="1" dirty="0">
                <a:latin typeface="Times New Roman" pitchFamily="18" charset="0"/>
                <a:cs typeface="Times New Roman" pitchFamily="18" charset="0"/>
              </a:rPr>
              <a:t>Responsibility of appointing and assigning.</a:t>
            </a:r>
          </a:p>
          <a:p>
            <a:pPr>
              <a:buFont typeface="Wingdings" pitchFamily="2" charset="2"/>
              <a:buChar char="ü"/>
            </a:pPr>
            <a:r>
              <a:rPr lang="en-US" b="1" dirty="0">
                <a:latin typeface="Times New Roman" pitchFamily="18" charset="0"/>
                <a:cs typeface="Times New Roman" pitchFamily="18" charset="0"/>
              </a:rPr>
              <a:t> Responsibility in quality control.</a:t>
            </a:r>
          </a:p>
          <a:p>
            <a:pPr>
              <a:buFont typeface="Wingdings" pitchFamily="2" charset="2"/>
              <a:buChar char="ü"/>
            </a:pPr>
            <a:r>
              <a:rPr lang="en-US" b="1" dirty="0">
                <a:latin typeface="Times New Roman" pitchFamily="18" charset="0"/>
                <a:cs typeface="Times New Roman" pitchFamily="18" charset="0"/>
              </a:rPr>
              <a:t> Responsibility for equipment.</a:t>
            </a:r>
          </a:p>
          <a:p>
            <a:pPr>
              <a:buFont typeface="Wingdings" pitchFamily="2" charset="2"/>
              <a:buChar char="ü"/>
            </a:pPr>
            <a:r>
              <a:rPr lang="en-US" b="1" dirty="0">
                <a:latin typeface="Times New Roman" pitchFamily="18" charset="0"/>
                <a:cs typeface="Times New Roman" pitchFamily="18" charset="0"/>
              </a:rPr>
              <a:t> Responsibility for observation and reporting.</a:t>
            </a:r>
          </a:p>
          <a:p>
            <a:pPr>
              <a:buFont typeface="Wingdings" pitchFamily="2" charset="2"/>
              <a:buChar char="ü"/>
            </a:pPr>
            <a:r>
              <a:rPr lang="en-US" b="1" dirty="0">
                <a:latin typeface="Times New Roman" pitchFamily="18" charset="0"/>
                <a:cs typeface="Times New Roman" pitchFamily="18" charset="0"/>
              </a:rPr>
              <a:t> Responsibility to protect public.</a:t>
            </a:r>
          </a:p>
          <a:p>
            <a:pPr>
              <a:buFont typeface="Wingdings" pitchFamily="2" charset="2"/>
              <a:buChar char="ü"/>
            </a:pPr>
            <a:r>
              <a:rPr lang="en-US" b="1" dirty="0">
                <a:latin typeface="Times New Roman" pitchFamily="18" charset="0"/>
                <a:cs typeface="Times New Roman" pitchFamily="18" charset="0"/>
              </a:rPr>
              <a:t> Responsibility for record keeping and reporting.</a:t>
            </a:r>
          </a:p>
          <a:p>
            <a:pPr>
              <a:buFont typeface="Wingdings" pitchFamily="2" charset="2"/>
              <a:buChar char="ü"/>
            </a:pPr>
            <a:r>
              <a:rPr lang="en-US" b="1" dirty="0">
                <a:latin typeface="Times New Roman" pitchFamily="18" charset="0"/>
                <a:cs typeface="Times New Roman" pitchFamily="18" charset="0"/>
              </a:rPr>
              <a:t> Responsibility for the death and dying.</a:t>
            </a:r>
          </a:p>
          <a:p>
            <a:pPr>
              <a:buFont typeface="Wingdings" pitchFamily="2" charset="2"/>
              <a:buChar char="ü"/>
            </a:pPr>
            <a:r>
              <a:rPr lang="en-US" b="1" dirty="0">
                <a:latin typeface="Times New Roman" pitchFamily="18" charset="0"/>
                <a:cs typeface="Times New Roman" pitchFamily="18" charset="0"/>
              </a:rPr>
              <a:t> Knowledge regarding institutional rules and policies.</a:t>
            </a: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1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ircle(in)">
                                      <p:cBhvr>
                                        <p:cTn id="43" dur="1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circle(in)">
                                      <p:cBhvr>
                                        <p:cTn id="4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e result for ETHICAL ASPECTS OF NURSING"/>
          <p:cNvPicPr>
            <a:picLocks noChangeAspect="1" noChangeArrowheads="1"/>
          </p:cNvPicPr>
          <p:nvPr/>
        </p:nvPicPr>
        <p:blipFill>
          <a:blip r:embed="rId2"/>
          <a:srcRect/>
          <a:stretch>
            <a:fillRect/>
          </a:stretch>
        </p:blipFill>
        <p:spPr bwMode="auto">
          <a:xfrm>
            <a:off x="-45230" y="0"/>
            <a:ext cx="923445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wheel(4)">
                                      <p:cBhvr>
                                        <p:cTn id="7" dur="1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a:solidFill>
                  <a:schemeClr val="tx1"/>
                </a:solidFill>
                <a:latin typeface="Times New Roman" pitchFamily="18" charset="0"/>
                <a:cs typeface="Times New Roman" pitchFamily="18" charset="0"/>
              </a:rPr>
              <a:t>ETHICS</a:t>
            </a:r>
          </a:p>
        </p:txBody>
      </p:sp>
      <p:sp>
        <p:nvSpPr>
          <p:cNvPr id="3" name="Content Placeholder 2"/>
          <p:cNvSpPr>
            <a:spLocks noGrp="1"/>
          </p:cNvSpPr>
          <p:nvPr>
            <p:ph sz="quarter" idx="1"/>
          </p:nvPr>
        </p:nvSpPr>
        <p:spPr/>
        <p:txBody>
          <a:bodyPr/>
          <a:lstStyle/>
          <a:p>
            <a:pPr>
              <a:buNone/>
            </a:pPr>
            <a:r>
              <a:rPr lang="en-US" dirty="0">
                <a:latin typeface="Times New Roman" pitchFamily="18" charset="0"/>
                <a:cs typeface="Times New Roman" pitchFamily="18" charset="0"/>
              </a:rPr>
              <a:t>   Ethics are the rules or principles that govern right conduct and are designed to protect the rights of human beings.</a:t>
            </a:r>
          </a:p>
          <a:p>
            <a:pPr>
              <a:buNone/>
            </a:pPr>
            <a:r>
              <a:rPr lang="en-US" dirty="0">
                <a:latin typeface="Times New Roman" pitchFamily="18" charset="0"/>
                <a:cs typeface="Times New Roman" pitchFamily="18" charset="0"/>
              </a:rPr>
              <a:t>    </a:t>
            </a:r>
          </a:p>
          <a:p>
            <a:pPr>
              <a:buNone/>
            </a:pPr>
            <a:endParaRPr lang="en-IN" dirty="0">
              <a:latin typeface="Times New Roman" pitchFamily="18" charset="0"/>
              <a:cs typeface="Times New Roman" pitchFamily="18" charset="0"/>
            </a:endParaRPr>
          </a:p>
          <a:p>
            <a:endParaRPr lang="en-IN" dirty="0"/>
          </a:p>
        </p:txBody>
      </p:sp>
      <p:pic>
        <p:nvPicPr>
          <p:cNvPr id="64514" name="Picture 2" descr="Image result for ETHICS"/>
          <p:cNvPicPr>
            <a:picLocks noChangeAspect="1" noChangeArrowheads="1"/>
          </p:cNvPicPr>
          <p:nvPr/>
        </p:nvPicPr>
        <p:blipFill>
          <a:blip r:embed="rId2"/>
          <a:srcRect/>
          <a:stretch>
            <a:fillRect/>
          </a:stretch>
        </p:blipFill>
        <p:spPr bwMode="auto">
          <a:xfrm>
            <a:off x="1763688" y="2852936"/>
            <a:ext cx="5286412"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plus(in)">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4514"/>
                                        </p:tgtEl>
                                        <p:attrNameLst>
                                          <p:attrName>style.visibility</p:attrName>
                                        </p:attrNameLst>
                                      </p:cBhvr>
                                      <p:to>
                                        <p:strVal val="visible"/>
                                      </p:to>
                                    </p:set>
                                    <p:anim calcmode="lin" valueType="num">
                                      <p:cBhvr additive="base">
                                        <p:cTn id="23" dur="500" fill="hold"/>
                                        <p:tgtEl>
                                          <p:spTgt spid="64514"/>
                                        </p:tgtEl>
                                        <p:attrNameLst>
                                          <p:attrName>ppt_x</p:attrName>
                                        </p:attrNameLst>
                                      </p:cBhvr>
                                      <p:tavLst>
                                        <p:tav tm="0">
                                          <p:val>
                                            <p:strVal val="#ppt_x"/>
                                          </p:val>
                                        </p:tav>
                                        <p:tav tm="100000">
                                          <p:val>
                                            <p:strVal val="#ppt_x"/>
                                          </p:val>
                                        </p:tav>
                                      </p:tavLst>
                                    </p:anim>
                                    <p:anim calcmode="lin" valueType="num">
                                      <p:cBhvr additive="base">
                                        <p:cTn id="24" dur="500" fill="hold"/>
                                        <p:tgtEl>
                                          <p:spTgt spid="64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age result for ETHICAL PRINCIPLES"/>
          <p:cNvPicPr>
            <a:picLocks noChangeAspect="1" noChangeArrowheads="1"/>
          </p:cNvPicPr>
          <p:nvPr/>
        </p:nvPicPr>
        <p:blipFill>
          <a:blip r:embed="rId2"/>
          <a:srcRect/>
          <a:stretch>
            <a:fillRect/>
          </a:stretch>
        </p:blipFill>
        <p:spPr bwMode="auto">
          <a:xfrm>
            <a:off x="357158" y="428604"/>
            <a:ext cx="8429684" cy="58816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1000" fill="hold"/>
                                        <p:tgtEl>
                                          <p:spTgt spid="63490"/>
                                        </p:tgtEl>
                                        <p:attrNameLst>
                                          <p:attrName>ppt_x</p:attrName>
                                        </p:attrNameLst>
                                      </p:cBhvr>
                                      <p:tavLst>
                                        <p:tav tm="0">
                                          <p:val>
                                            <p:strVal val="#ppt_x"/>
                                          </p:val>
                                        </p:tav>
                                        <p:tav tm="100000">
                                          <p:val>
                                            <p:strVal val="#ppt_x"/>
                                          </p:val>
                                        </p:tav>
                                      </p:tavLst>
                                    </p:anim>
                                    <p:anim calcmode="lin" valueType="num">
                                      <p:cBhvr additive="base">
                                        <p:cTn id="8" dur="1000" fill="hold"/>
                                        <p:tgtEl>
                                          <p:spTgt spid="63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92884"/>
            <a:ext cx="7632848" cy="1451940"/>
          </a:xfrm>
        </p:spPr>
        <p:txBody>
          <a:bodyPr>
            <a:normAutofit/>
          </a:bodyPr>
          <a:lstStyle/>
          <a:p>
            <a:pPr algn="ct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28596" y="1988840"/>
            <a:ext cx="8258204" cy="4030960"/>
          </a:xfrm>
        </p:spPr>
        <p:txBody>
          <a:bodyPr>
            <a:normAutofit/>
          </a:bodyPr>
          <a:lstStyle/>
          <a:p>
            <a:pPr>
              <a:buNone/>
            </a:pPr>
            <a:r>
              <a:rPr lang="en-US" dirty="0"/>
              <a:t>   		</a:t>
            </a:r>
            <a:r>
              <a:rPr lang="en-US" dirty="0">
                <a:latin typeface="Times New Roman" pitchFamily="18" charset="0"/>
                <a:cs typeface="Times New Roman" pitchFamily="18" charset="0"/>
              </a:rPr>
              <a:t>Nurses are often placed in situations where they are expected to be agents for patients, physicians and the organizations simultaneously, all of which may have conflicting needs, wants and goals.</a:t>
            </a:r>
            <a:endParaRPr lang="en-IN"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In a review of nursing literature,  Laabs (2005) found there were many terms to describe moral issues faced by nurses. These are as under :  </a:t>
            </a:r>
            <a:endParaRPr lang="en-IN" dirty="0">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p:txBody>
      </p:sp>
      <p:pic>
        <p:nvPicPr>
          <p:cNvPr id="5" name="Picture 2" descr="Image result for ETHICAL ISSUES"/>
          <p:cNvPicPr>
            <a:picLocks noChangeAspect="1" noChangeArrowheads="1"/>
          </p:cNvPicPr>
          <p:nvPr/>
        </p:nvPicPr>
        <p:blipFill>
          <a:blip r:embed="rId2"/>
          <a:srcRect/>
          <a:stretch>
            <a:fillRect/>
          </a:stretch>
        </p:blipFill>
        <p:spPr bwMode="auto">
          <a:xfrm>
            <a:off x="539552" y="392885"/>
            <a:ext cx="7632848" cy="14519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plus(in)">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2594"/>
          </a:xfrm>
        </p:spPr>
        <p:txBody>
          <a:bodyPr>
            <a:normAutofit fontScale="90000"/>
          </a:bodyPr>
          <a:lstStyle/>
          <a:p>
            <a:pPr algn="ctr"/>
            <a:r>
              <a:rPr lang="en-US" sz="3600" b="1" dirty="0">
                <a:solidFill>
                  <a:schemeClr val="tx1"/>
                </a:solidFill>
                <a:latin typeface="Times New Roman" pitchFamily="18" charset="0"/>
                <a:cs typeface="Times New Roman" pitchFamily="18" charset="0"/>
              </a:rPr>
              <a:t>MORAL UNCERTAINTY</a:t>
            </a:r>
            <a:r>
              <a:rPr lang="en-US" sz="3600" dirty="0">
                <a:solidFill>
                  <a:schemeClr val="tx1"/>
                </a:solidFill>
                <a:latin typeface="Times New Roman" pitchFamily="18" charset="0"/>
                <a:cs typeface="Times New Roman" pitchFamily="18" charset="0"/>
              </a:rPr>
              <a:t> </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00034" y="1214422"/>
            <a:ext cx="8186766" cy="4805378"/>
          </a:xfrm>
        </p:spPr>
        <p:txBody>
          <a:bodyPr/>
          <a:lstStyle/>
          <a:p>
            <a:pPr lvl="0" algn="just">
              <a:buNone/>
            </a:pPr>
            <a:r>
              <a:rPr lang="en-US" dirty="0">
                <a:latin typeface="Times New Roman" pitchFamily="18" charset="0"/>
                <a:cs typeface="Times New Roman" pitchFamily="18" charset="0"/>
              </a:rPr>
              <a:t>   		When an individual is unsure which moral principles or values apply and may even include uncertainty as to what the moral problem is . This is also sometimes referred to as moral conflict, “When the duties and obligations of health care providers are unclear.” </a:t>
            </a:r>
            <a:endParaRPr lang="en-IN" dirty="0">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txBody>
          <a:bodyPr>
            <a:normAutofit/>
          </a:bodyPr>
          <a:lstStyle/>
          <a:p>
            <a:pPr algn="ctr"/>
            <a:r>
              <a:rPr lang="en-US" sz="3600" b="1" dirty="0">
                <a:solidFill>
                  <a:schemeClr val="tx1"/>
                </a:solidFill>
                <a:latin typeface="Times New Roman" pitchFamily="18" charset="0"/>
                <a:cs typeface="Times New Roman" pitchFamily="18" charset="0"/>
              </a:rPr>
              <a:t>MORAL DISTRESS </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00034" y="1714488"/>
            <a:ext cx="4163406" cy="4305312"/>
          </a:xfrm>
        </p:spPr>
        <p:txBody>
          <a:bodyPr/>
          <a:lstStyle/>
          <a:p>
            <a:pPr lvl="0">
              <a:buNone/>
            </a:pPr>
            <a:r>
              <a:rPr lang="en-US" dirty="0"/>
              <a:t>   </a:t>
            </a:r>
            <a:r>
              <a:rPr lang="en-US" dirty="0">
                <a:latin typeface="Times New Roman" pitchFamily="18" charset="0"/>
                <a:cs typeface="Times New Roman" pitchFamily="18" charset="0"/>
              </a:rPr>
              <a:t>When the individual knows the right thing to do but organizational constraints make it difficult to take right course of action.</a:t>
            </a:r>
            <a:endParaRPr lang="en-IN" dirty="0">
              <a:latin typeface="Times New Roman" pitchFamily="18" charset="0"/>
              <a:cs typeface="Times New Roman" pitchFamily="18" charset="0"/>
            </a:endParaRPr>
          </a:p>
          <a:p>
            <a:endParaRPr lang="en-IN" dirty="0"/>
          </a:p>
        </p:txBody>
      </p:sp>
      <p:sp>
        <p:nvSpPr>
          <p:cNvPr id="5" name="Content Placeholder 4"/>
          <p:cNvSpPr>
            <a:spLocks noGrp="1"/>
          </p:cNvSpPr>
          <p:nvPr>
            <p:ph sz="quarter" idx="2"/>
          </p:nvPr>
        </p:nvSpPr>
        <p:spPr>
          <a:xfrm>
            <a:off x="5357818" y="1447800"/>
            <a:ext cx="3076015" cy="3443701"/>
          </a:xfrm>
        </p:spPr>
        <p:txBody>
          <a:bodyPr/>
          <a:lstStyle/>
          <a:p>
            <a:endParaRPr lang="en-IN" dirty="0"/>
          </a:p>
        </p:txBody>
      </p:sp>
      <p:pic>
        <p:nvPicPr>
          <p:cNvPr id="60418" name="Picture 2" descr="Image result for CONFUSED BETWEEN RIGHT AND WRONG"/>
          <p:cNvPicPr>
            <a:picLocks noChangeAspect="1" noChangeArrowheads="1"/>
          </p:cNvPicPr>
          <p:nvPr/>
        </p:nvPicPr>
        <p:blipFill>
          <a:blip r:embed="rId2"/>
          <a:srcRect/>
          <a:stretch>
            <a:fillRect/>
          </a:stretch>
        </p:blipFill>
        <p:spPr bwMode="auto">
          <a:xfrm>
            <a:off x="5322169" y="1439979"/>
            <a:ext cx="3111664" cy="3429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0418"/>
                                        </p:tgtEl>
                                        <p:attrNameLst>
                                          <p:attrName>style.visibility</p:attrName>
                                        </p:attrNameLst>
                                      </p:cBhvr>
                                      <p:to>
                                        <p:strVal val="visible"/>
                                      </p:to>
                                    </p:set>
                                    <p:anim calcmode="lin" valueType="num">
                                      <p:cBhvr additive="base">
                                        <p:cTn id="18" dur="500" fill="hold"/>
                                        <p:tgtEl>
                                          <p:spTgt spid="60418"/>
                                        </p:tgtEl>
                                        <p:attrNameLst>
                                          <p:attrName>ppt_x</p:attrName>
                                        </p:attrNameLst>
                                      </p:cBhvr>
                                      <p:tavLst>
                                        <p:tav tm="0">
                                          <p:val>
                                            <p:strVal val="#ppt_x"/>
                                          </p:val>
                                        </p:tav>
                                        <p:tav tm="100000">
                                          <p:val>
                                            <p:strVal val="#ppt_x"/>
                                          </p:val>
                                        </p:tav>
                                      </p:tavLst>
                                    </p:anim>
                                    <p:anim calcmode="lin" valueType="num">
                                      <p:cBhvr additive="base">
                                        <p:cTn id="19"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a:bodyPr>
          <a:lstStyle/>
          <a:p>
            <a:pPr algn="ctr"/>
            <a:r>
              <a:rPr lang="en-US" sz="3600" b="1" dirty="0">
                <a:solidFill>
                  <a:schemeClr val="tx1"/>
                </a:solidFill>
                <a:latin typeface="Times New Roman" pitchFamily="18" charset="0"/>
                <a:cs typeface="Times New Roman" pitchFamily="18" charset="0"/>
              </a:rPr>
              <a:t>MORAL  OUTRAGE </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83568" y="1485965"/>
            <a:ext cx="3749040" cy="3948122"/>
          </a:xfrm>
        </p:spPr>
        <p:txBody>
          <a:bodyPr/>
          <a:lstStyle/>
          <a:p>
            <a:pPr lvl="0" algn="just">
              <a:buNone/>
            </a:pPr>
            <a:r>
              <a:rPr lang="en-US" dirty="0">
                <a:latin typeface="Times New Roman" pitchFamily="18" charset="0"/>
                <a:cs typeface="Times New Roman" pitchFamily="18" charset="0"/>
              </a:rPr>
              <a:t>   When an individual witnesses the immoral act of another but feels powerless to stop it.</a:t>
            </a:r>
            <a:endParaRPr lang="en-IN" dirty="0">
              <a:latin typeface="Times New Roman" panose="02020603050405020304" pitchFamily="18" charset="0"/>
              <a:cs typeface="Times New Roman" panose="02020603050405020304" pitchFamily="18" charset="0"/>
            </a:endParaRPr>
          </a:p>
          <a:p>
            <a:pPr>
              <a:buNone/>
            </a:pPr>
            <a:endParaRPr lang="en-IN" dirty="0"/>
          </a:p>
        </p:txBody>
      </p:sp>
      <p:sp>
        <p:nvSpPr>
          <p:cNvPr id="5" name="Content Placeholder 4"/>
          <p:cNvSpPr>
            <a:spLocks noGrp="1"/>
          </p:cNvSpPr>
          <p:nvPr>
            <p:ph sz="quarter" idx="2"/>
          </p:nvPr>
        </p:nvSpPr>
        <p:spPr>
          <a:xfrm>
            <a:off x="4848778" y="1489587"/>
            <a:ext cx="3834212" cy="3307565"/>
          </a:xfrm>
        </p:spPr>
        <p:txBody>
          <a:bodyPr/>
          <a:lstStyle/>
          <a:p>
            <a:endParaRPr lang="en-IN" dirty="0"/>
          </a:p>
        </p:txBody>
      </p:sp>
      <p:pic>
        <p:nvPicPr>
          <p:cNvPr id="59394" name="Picture 2" descr="Image result for POWERLESS FEELING"/>
          <p:cNvPicPr>
            <a:picLocks noChangeAspect="1" noChangeArrowheads="1"/>
          </p:cNvPicPr>
          <p:nvPr/>
        </p:nvPicPr>
        <p:blipFill>
          <a:blip r:embed="rId2"/>
          <a:srcRect/>
          <a:stretch>
            <a:fillRect/>
          </a:stretch>
        </p:blipFill>
        <p:spPr bwMode="auto">
          <a:xfrm>
            <a:off x="4848778" y="1489587"/>
            <a:ext cx="3834212" cy="3307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9394"/>
                                        </p:tgtEl>
                                        <p:attrNameLst>
                                          <p:attrName>style.visibility</p:attrName>
                                        </p:attrNameLst>
                                      </p:cBhvr>
                                      <p:to>
                                        <p:strVal val="visible"/>
                                      </p:to>
                                    </p:set>
                                    <p:anim calcmode="lin" valueType="num">
                                      <p:cBhvr additive="base">
                                        <p:cTn id="18" dur="500" fill="hold"/>
                                        <p:tgtEl>
                                          <p:spTgt spid="59394"/>
                                        </p:tgtEl>
                                        <p:attrNameLst>
                                          <p:attrName>ppt_x</p:attrName>
                                        </p:attrNameLst>
                                      </p:cBhvr>
                                      <p:tavLst>
                                        <p:tav tm="0">
                                          <p:val>
                                            <p:strVal val="#ppt_x"/>
                                          </p:val>
                                        </p:tav>
                                        <p:tav tm="100000">
                                          <p:val>
                                            <p:strVal val="#ppt_x"/>
                                          </p:val>
                                        </p:tav>
                                      </p:tavLst>
                                    </p:anim>
                                    <p:anim calcmode="lin" valueType="num">
                                      <p:cBhvr additive="base">
                                        <p:cTn id="19"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tx1"/>
                </a:solidFill>
                <a:latin typeface="Times New Roman" pitchFamily="18" charset="0"/>
                <a:cs typeface="Times New Roman" pitchFamily="18" charset="0"/>
              </a:rPr>
              <a:t>MORAL/ ETHICAL DILEMMA</a:t>
            </a:r>
            <a:endParaRPr lang="en-IN"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00034" y="1714488"/>
            <a:ext cx="4163406" cy="4305312"/>
          </a:xfrm>
        </p:spPr>
        <p:txBody>
          <a:bodyPr/>
          <a:lstStyle/>
          <a:p>
            <a:pPr>
              <a:buNone/>
            </a:pPr>
            <a:r>
              <a:rPr lang="en-US" dirty="0"/>
              <a:t>    </a:t>
            </a:r>
            <a:r>
              <a:rPr lang="en-US" dirty="0">
                <a:latin typeface="Times New Roman" pitchFamily="18" charset="0"/>
                <a:cs typeface="Times New Roman" pitchFamily="18" charset="0"/>
              </a:rPr>
              <a:t>Most difficult of all ethical issues. It is described as choosing between two or more undesirable alternatives and attempting to select the least damaging from the choices available</a:t>
            </a:r>
            <a:endParaRPr lang="en-IN" dirty="0">
              <a:latin typeface="Times New Roman" pitchFamily="18" charset="0"/>
              <a:cs typeface="Times New Roman" pitchFamily="18" charset="0"/>
            </a:endParaRPr>
          </a:p>
        </p:txBody>
      </p:sp>
      <p:sp>
        <p:nvSpPr>
          <p:cNvPr id="5" name="Content Placeholder 4"/>
          <p:cNvSpPr>
            <a:spLocks noGrp="1"/>
          </p:cNvSpPr>
          <p:nvPr>
            <p:ph sz="quarter" idx="2"/>
          </p:nvPr>
        </p:nvSpPr>
        <p:spPr>
          <a:xfrm>
            <a:off x="5076056" y="1556792"/>
            <a:ext cx="3429024" cy="3929090"/>
          </a:xfrm>
        </p:spPr>
        <p:txBody>
          <a:bodyPr/>
          <a:lstStyle/>
          <a:p>
            <a:endParaRPr lang="en-IN" dirty="0"/>
          </a:p>
        </p:txBody>
      </p:sp>
      <p:pic>
        <p:nvPicPr>
          <p:cNvPr id="58370" name="Picture 2" descr="Image result for ETHICAL DILEMMA"/>
          <p:cNvPicPr>
            <a:picLocks noChangeAspect="1" noChangeArrowheads="1"/>
          </p:cNvPicPr>
          <p:nvPr/>
        </p:nvPicPr>
        <p:blipFill>
          <a:blip r:embed="rId2"/>
          <a:srcRect/>
          <a:stretch>
            <a:fillRect/>
          </a:stretch>
        </p:blipFill>
        <p:spPr bwMode="auto">
          <a:xfrm>
            <a:off x="5076056" y="1556792"/>
            <a:ext cx="3429024"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8370"/>
                                        </p:tgtEl>
                                        <p:attrNameLst>
                                          <p:attrName>style.visibility</p:attrName>
                                        </p:attrNameLst>
                                      </p:cBhvr>
                                      <p:to>
                                        <p:strVal val="visible"/>
                                      </p:to>
                                    </p:set>
                                    <p:anim calcmode="lin" valueType="num">
                                      <p:cBhvr additive="base">
                                        <p:cTn id="18" dur="500" fill="hold"/>
                                        <p:tgtEl>
                                          <p:spTgt spid="58370"/>
                                        </p:tgtEl>
                                        <p:attrNameLst>
                                          <p:attrName>ppt_x</p:attrName>
                                        </p:attrNameLst>
                                      </p:cBhvr>
                                      <p:tavLst>
                                        <p:tav tm="0">
                                          <p:val>
                                            <p:strVal val="#ppt_x"/>
                                          </p:val>
                                        </p:tav>
                                        <p:tav tm="100000">
                                          <p:val>
                                            <p:strVal val="#ppt_x"/>
                                          </p:val>
                                        </p:tav>
                                      </p:tavLst>
                                    </p:anim>
                                    <p:anim calcmode="lin" valueType="num">
                                      <p:cBhvr additive="base">
                                        <p:cTn id="19" dur="500" fill="hold"/>
                                        <p:tgtEl>
                                          <p:spTgt spid="58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429684" cy="1143000"/>
          </a:xfrm>
        </p:spPr>
        <p:txBody>
          <a:bodyPr>
            <a:noAutofit/>
          </a:bodyPr>
          <a:lstStyle/>
          <a:p>
            <a:pPr algn="ctr"/>
            <a:r>
              <a:rPr lang="en-US" sz="2800" b="1" dirty="0">
                <a:solidFill>
                  <a:schemeClr val="tx1"/>
                </a:solidFill>
                <a:latin typeface="Times New Roman" pitchFamily="18" charset="0"/>
                <a:cs typeface="Times New Roman" pitchFamily="18" charset="0"/>
              </a:rPr>
              <a:t>ROLE AND FUNCTIONS OF NURSE IN ETHICAL ISSUES</a:t>
            </a:r>
            <a:endParaRPr lang="en-IN"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51520" y="1628800"/>
            <a:ext cx="8329642" cy="3948122"/>
          </a:xfrm>
        </p:spPr>
        <p:txBody>
          <a:bodyPr/>
          <a:lstStyle/>
          <a:p>
            <a:pPr lvl="0" algn="just">
              <a:buClr>
                <a:schemeClr val="tx1"/>
              </a:buClr>
              <a:buFont typeface="Arial" panose="020B0604020202020204" pitchFamily="34" charset="0"/>
              <a:buChar char="•"/>
            </a:pPr>
            <a:r>
              <a:rPr lang="en-US" dirty="0">
                <a:latin typeface="Times New Roman" pitchFamily="18" charset="0"/>
                <a:cs typeface="Times New Roman" pitchFamily="18" charset="0"/>
              </a:rPr>
              <a:t>He /She is self –aware regarding own values and basic beliefs about the rights, duties and goal of human beings.</a:t>
            </a:r>
            <a:endParaRPr lang="en-IN" dirty="0">
              <a:latin typeface="Times New Roman" pitchFamily="18" charset="0"/>
              <a:cs typeface="Times New Roman" pitchFamily="18" charset="0"/>
            </a:endParaRPr>
          </a:p>
          <a:p>
            <a:pPr lvl="0" algn="just">
              <a:buClr>
                <a:schemeClr val="tx1"/>
              </a:buClr>
              <a:buFont typeface="Arial" panose="020B0604020202020204" pitchFamily="34" charset="0"/>
              <a:buChar char="•"/>
            </a:pPr>
            <a:r>
              <a:rPr lang="en-US" dirty="0">
                <a:latin typeface="Times New Roman" pitchFamily="18" charset="0"/>
                <a:cs typeface="Times New Roman" pitchFamily="18" charset="0"/>
              </a:rPr>
              <a:t>Accepts that some ambiguity and uncertainty must be a part of all ethical decision-making.</a:t>
            </a:r>
          </a:p>
          <a:p>
            <a:pPr lvl="0" algn="just">
              <a:buClr>
                <a:schemeClr val="tx1"/>
              </a:buClr>
              <a:buFont typeface="Arial" panose="020B0604020202020204" pitchFamily="34" charset="0"/>
              <a:buChar char="•"/>
            </a:pPr>
            <a:r>
              <a:rPr lang="en-US" dirty="0">
                <a:latin typeface="Times New Roman" pitchFamily="18" charset="0"/>
                <a:cs typeface="Times New Roman" pitchFamily="18" charset="0"/>
              </a:rPr>
              <a:t>Actively advocates for patients, subordinates and professionals.</a:t>
            </a:r>
            <a:endParaRPr lang="en-IN" dirty="0">
              <a:latin typeface="Times New Roman" pitchFamily="18" charset="0"/>
              <a:cs typeface="Times New Roman" pitchFamily="18" charset="0"/>
            </a:endParaRPr>
          </a:p>
          <a:p>
            <a:pPr lvl="0" algn="just">
              <a:buClr>
                <a:schemeClr val="tx1"/>
              </a:buClr>
              <a:buFont typeface="Arial" panose="020B0604020202020204" pitchFamily="34" charset="0"/>
              <a:buChar char="•"/>
            </a:pPr>
            <a:r>
              <a:rPr lang="en-US" dirty="0">
                <a:latin typeface="Times New Roman" pitchFamily="18" charset="0"/>
                <a:cs typeface="Times New Roman" pitchFamily="18" charset="0"/>
              </a:rPr>
              <a:t>Clearly communicates expected ethical standard of behavior.</a:t>
            </a: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heckerboard(across)">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06090"/>
          </a:xfrm>
        </p:spPr>
        <p:txBody>
          <a:bodyPr>
            <a:normAutofit/>
          </a:bodyPr>
          <a:lstStyle/>
          <a:p>
            <a:pPr algn="ctr"/>
            <a:r>
              <a:rPr lang="en-IN" sz="3200" b="1" dirty="0">
                <a:solidFill>
                  <a:schemeClr val="tx1"/>
                </a:solidFill>
                <a:latin typeface="Times New Roman" pitchFamily="18" charset="0"/>
                <a:cs typeface="Times New Roman" pitchFamily="18" charset="0"/>
              </a:rPr>
              <a:t>EVOLUTION OF LAW</a:t>
            </a:r>
          </a:p>
        </p:txBody>
      </p:sp>
      <p:sp>
        <p:nvSpPr>
          <p:cNvPr id="3" name="Content Placeholder 2"/>
          <p:cNvSpPr>
            <a:spLocks noGrp="1"/>
          </p:cNvSpPr>
          <p:nvPr>
            <p:ph sz="quarter" idx="1"/>
          </p:nvPr>
        </p:nvSpPr>
        <p:spPr/>
        <p:txBody>
          <a:bodyPr/>
          <a:lstStyle/>
          <a:p>
            <a:pPr algn="just">
              <a:buClrTx/>
              <a:buFont typeface="Arial" panose="020B0604020202020204" pitchFamily="34" charset="0"/>
              <a:buChar char="•"/>
            </a:pPr>
            <a:r>
              <a:rPr lang="en-US" dirty="0">
                <a:latin typeface="Times New Roman" pitchFamily="18" charset="0"/>
                <a:cs typeface="Times New Roman" pitchFamily="18" charset="0"/>
              </a:rPr>
              <a:t>The word law is derived from the Anglo-Saxon language, meaning that which is fixed down.</a:t>
            </a:r>
          </a:p>
          <a:p>
            <a:pPr marL="0" indent="0" algn="just">
              <a:buClrTx/>
              <a:buNone/>
            </a:pPr>
            <a:endParaRPr lang="en-IN" dirty="0">
              <a:latin typeface="Times New Roman" pitchFamily="18" charset="0"/>
              <a:cs typeface="Times New Roman" pitchFamily="18" charset="0"/>
            </a:endParaRPr>
          </a:p>
          <a:p>
            <a:pPr algn="just">
              <a:buClrTx/>
              <a:buFont typeface="Arial" panose="020B0604020202020204" pitchFamily="34" charset="0"/>
              <a:buChar char="•"/>
            </a:pPr>
            <a:r>
              <a:rPr lang="en-US" dirty="0">
                <a:latin typeface="Times New Roman" pitchFamily="18" charset="0"/>
                <a:cs typeface="Times New Roman" pitchFamily="18" charset="0"/>
              </a:rPr>
              <a:t>Black’s law dictionary defines ….</a:t>
            </a:r>
          </a:p>
          <a:p>
            <a:pPr algn="just">
              <a:buNone/>
            </a:pPr>
            <a:r>
              <a:rPr lang="en-US" dirty="0">
                <a:latin typeface="Times New Roman" pitchFamily="18" charset="0"/>
                <a:cs typeface="Times New Roman" pitchFamily="18" charset="0"/>
              </a:rPr>
              <a:t>   law as that which is laid down, or established, a body of rules of action or conduct prescribed by controlling authority and having binding  legal force, and that which must be obeyed and followed by citizens subject to sanctions or legal consequences.</a:t>
            </a:r>
            <a:endParaRPr lang="en-IN" dirty="0">
              <a:latin typeface="Times New Roman" panose="02020603050405020304" pitchFamily="18" charset="0"/>
              <a:cs typeface="Times New Roman" panose="02020603050405020304" pitchFamily="18" charset="0"/>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86766" cy="1143000"/>
          </a:xfrm>
        </p:spPr>
        <p:txBody>
          <a:bodyPr/>
          <a:lstStyle/>
          <a:p>
            <a:r>
              <a:rPr lang="en-IN" dirty="0">
                <a:latin typeface="Times New Roman" pitchFamily="18" charset="0"/>
                <a:cs typeface="Times New Roman" pitchFamily="18" charset="0"/>
              </a:rPr>
              <a:t>Conti...</a:t>
            </a:r>
          </a:p>
        </p:txBody>
      </p:sp>
      <p:sp>
        <p:nvSpPr>
          <p:cNvPr id="3" name="Content Placeholder 2"/>
          <p:cNvSpPr>
            <a:spLocks noGrp="1"/>
          </p:cNvSpPr>
          <p:nvPr>
            <p:ph sz="quarter" idx="1"/>
          </p:nvPr>
        </p:nvSpPr>
        <p:spPr>
          <a:xfrm>
            <a:off x="357158" y="1857364"/>
            <a:ext cx="8429684" cy="3929090"/>
          </a:xfrm>
        </p:spPr>
        <p:txBody>
          <a:bodyPr/>
          <a:lstStyle/>
          <a:p>
            <a:pPr algn="just">
              <a:buClrTx/>
            </a:pPr>
            <a:r>
              <a:rPr lang="en-IN" dirty="0">
                <a:latin typeface="Times New Roman" panose="02020603050405020304" pitchFamily="18" charset="0"/>
                <a:cs typeface="Times New Roman" panose="02020603050405020304" pitchFamily="18" charset="0"/>
              </a:rPr>
              <a:t>  </a:t>
            </a:r>
            <a:r>
              <a:rPr lang="en-US" dirty="0">
                <a:latin typeface="Times New Roman" pitchFamily="18" charset="0"/>
                <a:cs typeface="Times New Roman" pitchFamily="18" charset="0"/>
              </a:rPr>
              <a:t>Identifies outcomes in ethical decision- making that should always be sorted or avoided.</a:t>
            </a:r>
            <a:endParaRPr lang="en-IN" dirty="0">
              <a:latin typeface="Times New Roman" pitchFamily="18" charset="0"/>
              <a:cs typeface="Times New Roman" pitchFamily="18" charset="0"/>
            </a:endParaRPr>
          </a:p>
          <a:p>
            <a:pPr algn="just">
              <a:buClrTx/>
            </a:pPr>
            <a:r>
              <a:rPr lang="en-US" dirty="0">
                <a:latin typeface="Times New Roman" pitchFamily="18" charset="0"/>
                <a:cs typeface="Times New Roman" pitchFamily="18" charset="0"/>
              </a:rPr>
              <a:t>Applies principles of ethical reasoning to define what beliefs or values from the basis of decision-making.</a:t>
            </a:r>
            <a:endParaRPr lang="en-IN" dirty="0">
              <a:latin typeface="Times New Roman" pitchFamily="18" charset="0"/>
              <a:cs typeface="Times New Roman" pitchFamily="18" charset="0"/>
            </a:endParaRPr>
          </a:p>
          <a:p>
            <a:pPr algn="just">
              <a:buClrTx/>
            </a:pPr>
            <a:r>
              <a:rPr lang="en-US" dirty="0">
                <a:latin typeface="Times New Roman" pitchFamily="18" charset="0"/>
                <a:cs typeface="Times New Roman" pitchFamily="18" charset="0"/>
              </a:rPr>
              <a:t>Take appropriate action when subordinates use unethical conduct.</a:t>
            </a:r>
            <a:endParaRPr lang="en-IN"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t>
            </a:r>
            <a:endParaRPr lang="en-IN" dirty="0">
              <a:latin typeface="Times New Roman" pitchFamily="18" charset="0"/>
              <a:cs typeface="Times New Roman" pitchFamily="18" charset="0"/>
            </a:endParaRPr>
          </a:p>
          <a:p>
            <a:pPr>
              <a:buFont typeface="Wingdings" pitchFamily="2" charset="2"/>
              <a:buChar char="v"/>
            </a:pPr>
            <a:endParaRPr lang="en-IN" dirty="0"/>
          </a:p>
        </p:txBody>
      </p:sp>
      <p:sp>
        <p:nvSpPr>
          <p:cNvPr id="56322" name="AutoShape 2" descr="Image result for NUR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6324" name="AutoShape 4" descr="Image result for NUR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heckerboard(across)">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descr="Image result for current upda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5300" name="AutoShape 4" descr="Image result for current upda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5302" name="Picture 6" descr="Image result for current updates"/>
          <p:cNvPicPr>
            <a:picLocks noChangeAspect="1" noChangeArrowheads="1"/>
          </p:cNvPicPr>
          <p:nvPr/>
        </p:nvPicPr>
        <p:blipFill>
          <a:blip r:embed="rId2"/>
          <a:srcRect/>
          <a:stretch>
            <a:fillRect/>
          </a:stretch>
        </p:blipFill>
        <p:spPr bwMode="auto">
          <a:xfrm>
            <a:off x="307975" y="276224"/>
            <a:ext cx="7432377" cy="57543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circle(in)">
                                      <p:cBhvr>
                                        <p:cTn id="7" dur="10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329642" cy="1285884"/>
          </a:xfrm>
        </p:spPr>
        <p:txBody>
          <a:bodyPr>
            <a:normAutofit fontScale="90000"/>
          </a:bodyPr>
          <a:lstStyle/>
          <a:p>
            <a:pPr lvl="0"/>
            <a:r>
              <a:rPr lang="en-US" sz="2200" b="1" dirty="0">
                <a:solidFill>
                  <a:schemeClr val="tx1"/>
                </a:solidFill>
                <a:latin typeface="Times New Roman" pitchFamily="18" charset="0"/>
                <a:cs typeface="Times New Roman" pitchFamily="18" charset="0"/>
              </a:rPr>
              <a:t>A STUDY ON ETHICAL PROBLEMS IN NURSING MANAGEMENT: THE VIEWS OF NURSE MANAGERS </a:t>
            </a:r>
            <a:br>
              <a:rPr lang="en-IN" dirty="0">
                <a:solidFill>
                  <a:schemeClr val="tx1"/>
                </a:solidFill>
              </a:rPr>
            </a:br>
            <a:endParaRPr lang="en-IN" dirty="0">
              <a:solidFill>
                <a:schemeClr val="tx1"/>
              </a:solidFill>
            </a:endParaRPr>
          </a:p>
        </p:txBody>
      </p:sp>
      <p:sp>
        <p:nvSpPr>
          <p:cNvPr id="3" name="Content Placeholder 2"/>
          <p:cNvSpPr>
            <a:spLocks noGrp="1"/>
          </p:cNvSpPr>
          <p:nvPr>
            <p:ph sz="quarter" idx="1"/>
          </p:nvPr>
        </p:nvSpPr>
        <p:spPr>
          <a:xfrm>
            <a:off x="500034" y="1447800"/>
            <a:ext cx="8186766" cy="4572000"/>
          </a:xfrm>
        </p:spPr>
        <p:txBody>
          <a:bodyPr/>
          <a:lstStyle/>
          <a:p>
            <a:pPr algn="just">
              <a:buNone/>
            </a:pPr>
            <a:r>
              <a:rPr lang="en-US" b="1" dirty="0"/>
              <a:t>   </a:t>
            </a:r>
            <a:r>
              <a:rPr lang="en-US" b="1" dirty="0" err="1"/>
              <a:t>Elina</a:t>
            </a:r>
            <a:r>
              <a:rPr lang="en-US" b="1" dirty="0"/>
              <a:t> </a:t>
            </a:r>
            <a:r>
              <a:rPr lang="en-US" b="1" dirty="0" err="1"/>
              <a:t>Aitamaa</a:t>
            </a:r>
            <a:r>
              <a:rPr lang="en-US" b="1" dirty="0"/>
              <a:t>, (May 10, 2015) </a:t>
            </a:r>
          </a:p>
          <a:p>
            <a:pPr algn="just">
              <a:buNone/>
            </a:pPr>
            <a:r>
              <a:rPr lang="en-US" b="1" dirty="0">
                <a:latin typeface="Times New Roman" pitchFamily="18" charset="0"/>
                <a:cs typeface="Times New Roman" pitchFamily="18" charset="0"/>
              </a:rPr>
              <a:t>   Aim </a:t>
            </a:r>
            <a:r>
              <a:rPr lang="en-US" dirty="0">
                <a:latin typeface="Times New Roman" pitchFamily="18" charset="0"/>
                <a:cs typeface="Times New Roman" pitchFamily="18" charset="0"/>
              </a:rPr>
              <a:t>: The aim of this study was to identify and describe ethical problems nurse managers encounter in their work to get more detailed and extensive view of these problems.</a:t>
            </a:r>
            <a:endParaRPr lang="en-IN" dirty="0">
              <a:latin typeface="Times New Roman" pitchFamily="18" charset="0"/>
              <a:cs typeface="Times New Roman" pitchFamily="18" charset="0"/>
            </a:endParaRPr>
          </a:p>
          <a:p>
            <a:pPr algn="just">
              <a:buNone/>
            </a:pPr>
            <a:r>
              <a:rPr lang="en-US" b="1" dirty="0">
                <a:latin typeface="Times New Roman" pitchFamily="18" charset="0"/>
                <a:cs typeface="Times New Roman" pitchFamily="18" charset="0"/>
              </a:rPr>
              <a:t>   Method </a:t>
            </a:r>
            <a:r>
              <a:rPr lang="en-US" dirty="0">
                <a:latin typeface="Times New Roman" pitchFamily="18" charset="0"/>
                <a:cs typeface="Times New Roman" pitchFamily="18" charset="0"/>
              </a:rPr>
              <a:t>:  The data consisted of nine interviews with nurse managers at different management levels in primary healthcare and specialized healthcare organizations</a:t>
            </a:r>
            <a:r>
              <a:rPr lang="en-US" dirty="0"/>
              <a:t>,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plus(in)">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plus(in)">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4324" y="428604"/>
            <a:ext cx="8401080" cy="5857916"/>
          </a:xfrm>
        </p:spPr>
        <p:txBody>
          <a:bodyPr>
            <a:normAutofit/>
          </a:bodyPr>
          <a:lstStyle/>
          <a:p>
            <a:pPr>
              <a:buNone/>
            </a:pPr>
            <a:r>
              <a:rPr lang="en-US" b="1" dirty="0">
                <a:latin typeface="Times New Roman" pitchFamily="18" charset="0"/>
                <a:cs typeface="Times New Roman" pitchFamily="18" charset="0"/>
              </a:rPr>
              <a:t>Findings </a:t>
            </a:r>
            <a:r>
              <a:rPr lang="en-US" dirty="0">
                <a:latin typeface="Times New Roman" pitchFamily="18" charset="0"/>
                <a:cs typeface="Times New Roman" pitchFamily="18" charset="0"/>
              </a:rPr>
              <a:t>: Four main categories were found: </a:t>
            </a:r>
          </a:p>
          <a:p>
            <a:r>
              <a:rPr lang="en-US" dirty="0">
                <a:latin typeface="Times New Roman" pitchFamily="18" charset="0"/>
                <a:cs typeface="Times New Roman" pitchFamily="18" charset="0"/>
              </a:rPr>
              <a:t>conflicts in practical situations, </a:t>
            </a:r>
          </a:p>
          <a:p>
            <a:r>
              <a:rPr lang="en-US" dirty="0">
                <a:latin typeface="Times New Roman" pitchFamily="18" charset="0"/>
                <a:cs typeface="Times New Roman" pitchFamily="18" charset="0"/>
              </a:rPr>
              <a:t>lack of appreciation, </a:t>
            </a:r>
          </a:p>
          <a:p>
            <a:r>
              <a:rPr lang="en-US" dirty="0">
                <a:latin typeface="Times New Roman" pitchFamily="18" charset="0"/>
                <a:cs typeface="Times New Roman" pitchFamily="18" charset="0"/>
              </a:rPr>
              <a:t>disregard of problems </a:t>
            </a:r>
          </a:p>
          <a:p>
            <a:r>
              <a:rPr lang="en-US" dirty="0">
                <a:latin typeface="Times New Roman" pitchFamily="18" charset="0"/>
                <a:cs typeface="Times New Roman" pitchFamily="18" charset="0"/>
              </a:rPr>
              <a:t>and experienced inadequacy. </a:t>
            </a:r>
          </a:p>
          <a:p>
            <a:pPr>
              <a:buNone/>
            </a:pPr>
            <a:r>
              <a:rPr lang="en-US" dirty="0">
                <a:latin typeface="Times New Roman" pitchFamily="18" charset="0"/>
                <a:cs typeface="Times New Roman" pitchFamily="18" charset="0"/>
              </a:rPr>
              <a:t>    The findings correspond with results from earlier studies but add knowledge of the nature and details of nurse managers' ethical problems. New information is produced related to the ethical problems with nurse managers' own courage, motivation and values. Nurse managers identified a variety of different ethical problems in their work. This information is useful in the development of ethics in nursing management.</a:t>
            </a:r>
            <a:endParaRPr lang="en-IN" dirty="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501122" cy="1511288"/>
          </a:xfrm>
        </p:spPr>
        <p:txBody>
          <a:bodyPr>
            <a:normAutofit fontScale="90000"/>
          </a:bodyPr>
          <a:lstStyle/>
          <a:p>
            <a:pPr lvl="0"/>
            <a:r>
              <a:rPr lang="en-IN" sz="2700" b="1" dirty="0">
                <a:solidFill>
                  <a:schemeClr val="tx1"/>
                </a:solidFill>
                <a:latin typeface="Times New Roman" pitchFamily="18" charset="0"/>
                <a:cs typeface="Times New Roman" pitchFamily="18" charset="0"/>
              </a:rPr>
              <a:t>Legal Awareness and Responsibilities of Nursing Staff in Administration of Patient Care in A Trust Hospital</a:t>
            </a:r>
            <a:br>
              <a:rPr lang="en-IN" b="1" dirty="0">
                <a:solidFill>
                  <a:schemeClr val="tx1"/>
                </a:solidFill>
              </a:rPr>
            </a:br>
            <a:endParaRPr lang="en-IN" dirty="0">
              <a:solidFill>
                <a:schemeClr val="tx1"/>
              </a:solidFill>
            </a:endParaRPr>
          </a:p>
        </p:txBody>
      </p:sp>
      <p:sp>
        <p:nvSpPr>
          <p:cNvPr id="3" name="Content Placeholder 2"/>
          <p:cNvSpPr>
            <a:spLocks noGrp="1"/>
          </p:cNvSpPr>
          <p:nvPr>
            <p:ph sz="quarter" idx="1"/>
          </p:nvPr>
        </p:nvSpPr>
        <p:spPr>
          <a:xfrm>
            <a:off x="285720" y="1857364"/>
            <a:ext cx="8501122" cy="4500594"/>
          </a:xfrm>
          <a:ln>
            <a:solidFill>
              <a:schemeClr val="tx1"/>
            </a:solidFill>
          </a:ln>
        </p:spPr>
        <p:txBody>
          <a:bodyPr/>
          <a:lstStyle/>
          <a:p>
            <a:pPr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Hemant</a:t>
            </a:r>
            <a:r>
              <a:rPr lang="en-US" dirty="0">
                <a:latin typeface="Times New Roman" pitchFamily="18" charset="0"/>
                <a:cs typeface="Times New Roman" pitchFamily="18" charset="0"/>
              </a:rPr>
              <a:t> Kumar, </a:t>
            </a:r>
            <a:r>
              <a:rPr lang="en-US" dirty="0" err="1">
                <a:latin typeface="Times New Roman" pitchFamily="18" charset="0"/>
                <a:cs typeface="Times New Roman" pitchFamily="18" charset="0"/>
              </a:rPr>
              <a:t>Gokhale</a:t>
            </a:r>
            <a:r>
              <a:rPr lang="en-US" dirty="0">
                <a:latin typeface="Times New Roman" pitchFamily="18" charset="0"/>
                <a:cs typeface="Times New Roman" pitchFamily="18" charset="0"/>
              </a:rPr>
              <a:t>,</a:t>
            </a:r>
            <a:r>
              <a:rPr lang="en-US" baseline="30000" dirty="0">
                <a:latin typeface="Times New Roman" pitchFamily="18" charset="0"/>
                <a:cs typeface="Times New Roman" pitchFamily="18" charset="0"/>
              </a:rPr>
              <a:t> </a:t>
            </a:r>
            <a:r>
              <a:rPr lang="en-US" dirty="0" err="1">
                <a:latin typeface="Times New Roman" pitchFamily="18" charset="0"/>
                <a:cs typeface="Times New Roman" pitchFamily="18" charset="0"/>
              </a:rPr>
              <a:t>Kalpana</a:t>
            </a:r>
            <a:r>
              <a:rPr lang="en-US" dirty="0">
                <a:latin typeface="Times New Roman" pitchFamily="18" charset="0"/>
                <a:cs typeface="Times New Roman" pitchFamily="18" charset="0"/>
              </a:rPr>
              <a:t> Jain, and D.R. </a:t>
            </a:r>
            <a:r>
              <a:rPr lang="en-US" dirty="0" err="1">
                <a:latin typeface="Times New Roman" pitchFamily="18" charset="0"/>
                <a:cs typeface="Times New Roman" pitchFamily="18" charset="0"/>
              </a:rPr>
              <a:t>Mathur</a:t>
            </a:r>
            <a:endParaRPr lang="en-IN"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    Published online 2013 Dec; 7</a:t>
            </a:r>
          </a:p>
          <a:p>
            <a:pPr algn="just">
              <a:buNone/>
            </a:pPr>
            <a:r>
              <a:rPr lang="en-US" b="1" dirty="0">
                <a:latin typeface="Times New Roman" pitchFamily="18" charset="0"/>
                <a:cs typeface="Times New Roman" pitchFamily="18" charset="0"/>
              </a:rPr>
              <a:t>Aim</a:t>
            </a:r>
            <a:r>
              <a:rPr lang="en-US" dirty="0">
                <a:latin typeface="Times New Roman" pitchFamily="18" charset="0"/>
                <a:cs typeface="Times New Roman" pitchFamily="18" charset="0"/>
              </a:rPr>
              <a:t> : </a:t>
            </a:r>
            <a:r>
              <a:rPr lang="en-IN" dirty="0">
                <a:latin typeface="Times New Roman" pitchFamily="18" charset="0"/>
                <a:cs typeface="Times New Roman" pitchFamily="18" charset="0"/>
              </a:rPr>
              <a:t>Present study was undertaken to assess the level of legal awareness and responsibilities of nursing staff in administration of patient care at a trust hospital.</a:t>
            </a:r>
          </a:p>
          <a:p>
            <a:pPr algn="just">
              <a:buNone/>
            </a:pPr>
            <a:r>
              <a:rPr lang="en-IN" b="1" dirty="0">
                <a:latin typeface="Times New Roman" pitchFamily="18" charset="0"/>
                <a:cs typeface="Times New Roman" pitchFamily="18" charset="0"/>
              </a:rPr>
              <a:t>Methods:</a:t>
            </a:r>
            <a:r>
              <a:rPr lang="en-IN" dirty="0">
                <a:latin typeface="Times New Roman" pitchFamily="18" charset="0"/>
                <a:cs typeface="Times New Roman" pitchFamily="18" charset="0"/>
              </a:rPr>
              <a:t> </a:t>
            </a:r>
            <a:r>
              <a:rPr lang="en-IN" sz="2400" dirty="0">
                <a:latin typeface="Times New Roman" pitchFamily="18" charset="0"/>
                <a:cs typeface="Times New Roman" pitchFamily="18" charset="0"/>
              </a:rPr>
              <a:t>An open ended questionnaire was prepared to assess the level of legal awareness among the nursing staff. The GNM and ANM nursing staff deployed at the nursing home and general wards only were randomly screened and specialty nurses were exempted.</a:t>
            </a:r>
          </a:p>
          <a:p>
            <a:pPr algn="just">
              <a:buNone/>
            </a:pPr>
            <a:endParaRPr lang="en-IN" dirty="0">
              <a:latin typeface="Times New Roman" pitchFamily="18" charset="0"/>
              <a:cs typeface="Times New Roman" pitchFamily="18" charset="0"/>
            </a:endParaRPr>
          </a:p>
          <a:p>
            <a:pPr algn="just">
              <a:buNone/>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edge">
                                      <p:cBhvr>
                                        <p:cTn id="13" dur="10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edg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edg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edg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edge">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642918"/>
            <a:ext cx="8258204" cy="5715040"/>
          </a:xfrm>
        </p:spPr>
        <p:txBody>
          <a:bodyPr/>
          <a:lstStyle/>
          <a:p>
            <a:pPr algn="just"/>
            <a:r>
              <a:rPr lang="en-IN" b="1" dirty="0">
                <a:latin typeface="Times New Roman" pitchFamily="18" charset="0"/>
                <a:cs typeface="Times New Roman" pitchFamily="18" charset="0"/>
              </a:rPr>
              <a:t>Results:</a:t>
            </a:r>
            <a:r>
              <a:rPr lang="en-IN" dirty="0">
                <a:latin typeface="Times New Roman" pitchFamily="18" charset="0"/>
                <a:cs typeface="Times New Roman" pitchFamily="18" charset="0"/>
              </a:rPr>
              <a:t>  The nursing staff had poor knowledge on patients’ rights and also on their legal obligations towards patients. The GNM nurses fared better than ANM nurses. However, 46.67 % of nurses were found to be aware about cases of omission or commission.</a:t>
            </a:r>
          </a:p>
          <a:p>
            <a:pPr algn="just">
              <a:buNone/>
            </a:pPr>
            <a:r>
              <a:rPr lang="en-IN" b="1" dirty="0">
                <a:latin typeface="Times New Roman" pitchFamily="18" charset="0"/>
                <a:cs typeface="Times New Roman" pitchFamily="18" charset="0"/>
              </a:rPr>
              <a:t>Conclusion:</a:t>
            </a:r>
            <a:r>
              <a:rPr lang="en-IN" dirty="0">
                <a:latin typeface="Times New Roman" pitchFamily="18" charset="0"/>
                <a:cs typeface="Times New Roman" pitchFamily="18" charset="0"/>
              </a:rPr>
              <a:t> This study substantiated the fact that nurses had poor knowledge on the law that governed their profession and that in days to come, it would become increasingly difficult for them to avoid law suits which were prepared against them, unless remedial actions were taken.</a:t>
            </a:r>
          </a:p>
          <a:p>
            <a:pPr>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158" y="285728"/>
            <a:ext cx="8358246" cy="4725998"/>
          </a:xfrm>
        </p:spPr>
        <p:txBody>
          <a:bodyPr>
            <a:normAutofit fontScale="90000"/>
          </a:bodyPr>
          <a:lstStyle/>
          <a:p>
            <a:r>
              <a:rPr lang="en-US" sz="3100" b="1" dirty="0">
                <a:solidFill>
                  <a:schemeClr val="tx1"/>
                </a:solidFill>
                <a:latin typeface="Times New Roman" pitchFamily="18" charset="0"/>
                <a:cs typeface="Times New Roman" pitchFamily="18" charset="0"/>
              </a:rPr>
              <a:t>CONCLUSION</a:t>
            </a:r>
            <a:br>
              <a:rPr lang="en-US" sz="3100" b="1" dirty="0">
                <a:solidFill>
                  <a:schemeClr val="tx1"/>
                </a:solidFill>
                <a:latin typeface="Times New Roman" pitchFamily="18" charset="0"/>
                <a:cs typeface="Times New Roman" pitchFamily="18" charset="0"/>
              </a:rPr>
            </a:br>
            <a:br>
              <a:rPr lang="en-US" sz="2700" b="1" dirty="0">
                <a:solidFill>
                  <a:schemeClr val="tx1"/>
                </a:solidFill>
                <a:latin typeface="Times New Roman" pitchFamily="18" charset="0"/>
                <a:cs typeface="Times New Roman" pitchFamily="18" charset="0"/>
              </a:rPr>
            </a:br>
            <a:r>
              <a:rPr lang="en-US" sz="2700" b="1" dirty="0">
                <a:solidFill>
                  <a:schemeClr val="tx1"/>
                </a:solidFill>
                <a:latin typeface="Times New Roman" pitchFamily="18" charset="0"/>
                <a:cs typeface="Times New Roman" pitchFamily="18" charset="0"/>
              </a:rPr>
              <a:t> 	Nurses play an integral role in the healthcare system. This is why they have been correctly referred to as the heart of healthcare. Being a nurse is one of the most demanding professions in the world and needs a lot of dedication and commitment to the job. </a:t>
            </a:r>
            <a:br>
              <a:rPr lang="en-US" sz="2700" b="1" dirty="0">
                <a:solidFill>
                  <a:schemeClr val="tx1"/>
                </a:solidFill>
                <a:latin typeface="Times New Roman" pitchFamily="18" charset="0"/>
                <a:cs typeface="Times New Roman" pitchFamily="18" charset="0"/>
              </a:rPr>
            </a:br>
            <a:r>
              <a:rPr lang="en-US" sz="2700" b="1" dirty="0">
                <a:solidFill>
                  <a:schemeClr val="tx1"/>
                </a:solidFill>
                <a:latin typeface="Times New Roman" pitchFamily="18" charset="0"/>
                <a:cs typeface="Times New Roman" pitchFamily="18" charset="0"/>
              </a:rPr>
              <a:t>              Nurses have to juggle various roles. It is a nurse’s professional responsibility to remain safe and competent by being a lifelong learner and provide effective care to patient to avoid medico legal issues.</a:t>
            </a:r>
            <a:br>
              <a:rPr lang="en-IN" b="1" dirty="0">
                <a:solidFill>
                  <a:schemeClr val="tx1"/>
                </a:solidFill>
              </a:rPr>
            </a:br>
            <a:endParaRPr lang="en-IN"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B699-369E-4CC3-AB75-F9C1BABC66AC}"/>
              </a:ext>
            </a:extLst>
          </p:cNvPr>
          <p:cNvSpPr>
            <a:spLocks noGrp="1"/>
          </p:cNvSpPr>
          <p:nvPr>
            <p:ph type="title"/>
          </p:nvPr>
        </p:nvSpPr>
        <p:spPr>
          <a:xfrm>
            <a:off x="685800" y="2492896"/>
            <a:ext cx="7772400" cy="1143000"/>
          </a:xfrm>
        </p:spPr>
        <p:txBody>
          <a:bodyPr/>
          <a:lstStyle/>
          <a:p>
            <a:pPr algn="ctr"/>
            <a:r>
              <a:rPr lang="en-IN" b="1" dirty="0">
                <a:latin typeface="Times New Roman" panose="02020603050405020304" pitchFamily="18" charset="0"/>
                <a:cs typeface="Times New Roman" panose="02020603050405020304" pitchFamily="18" charset="0"/>
              </a:rPr>
              <a:t>References</a:t>
            </a:r>
            <a:r>
              <a:rPr lang="en-IN" dirty="0"/>
              <a:t> </a:t>
            </a:r>
          </a:p>
        </p:txBody>
      </p:sp>
    </p:spTree>
    <p:extLst>
      <p:ext uri="{BB962C8B-B14F-4D97-AF65-F5344CB8AC3E}">
        <p14:creationId xmlns:p14="http://schemas.microsoft.com/office/powerpoint/2010/main" val="651925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11222"/>
          </a:xfrm>
        </p:spPr>
        <p:txBody>
          <a:bodyPr>
            <a:normAutofit fontScale="90000"/>
          </a:bodyPr>
          <a:lstStyle/>
          <a:p>
            <a:r>
              <a:rPr lang="en-US" sz="3200" u="sng" dirty="0">
                <a:solidFill>
                  <a:schemeClr val="tx1"/>
                </a:solidFill>
                <a:latin typeface="Times New Roman" pitchFamily="18" charset="0"/>
                <a:cs typeface="Times New Roman" pitchFamily="18" charset="0"/>
              </a:rPr>
              <a:t>BOOKS: </a:t>
            </a:r>
            <a:br>
              <a:rPr lang="en-IN" sz="3200" dirty="0">
                <a:solidFill>
                  <a:schemeClr val="tx1"/>
                </a:solidFill>
                <a:latin typeface="Times New Roman" pitchFamily="18" charset="0"/>
                <a:cs typeface="Times New Roman" pitchFamily="18" charset="0"/>
              </a:rPr>
            </a:br>
            <a:endParaRPr lang="en-IN"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00034" y="1214422"/>
            <a:ext cx="8286808" cy="5000660"/>
          </a:xfrm>
        </p:spPr>
        <p:txBody>
          <a:bodyPr>
            <a:normAutofit lnSpcReduction="10000"/>
          </a:bodyPr>
          <a:lstStyle/>
          <a:p>
            <a:pPr marL="0" indent="0" algn="just">
              <a:buNone/>
            </a:pPr>
            <a:r>
              <a:rPr lang="en-US" dirty="0">
                <a:latin typeface="Times New Roman" pitchFamily="18" charset="0"/>
                <a:cs typeface="Times New Roman" pitchFamily="18" charset="0"/>
              </a:rPr>
              <a:t>1)Deepak K, A Comprehensive text book on nursing management, EMMESS medical publishers, Bangalore, 1</a:t>
            </a:r>
            <a:r>
              <a:rPr lang="en-US" baseline="30000" dirty="0">
                <a:latin typeface="Times New Roman" pitchFamily="18" charset="0"/>
                <a:cs typeface="Times New Roman" pitchFamily="18" charset="0"/>
              </a:rPr>
              <a:t>st</a:t>
            </a:r>
            <a:r>
              <a:rPr lang="en-US" dirty="0">
                <a:latin typeface="Times New Roman" pitchFamily="18" charset="0"/>
                <a:cs typeface="Times New Roman" pitchFamily="18" charset="0"/>
              </a:rPr>
              <a:t> edition, 2015, pg no123-134</a:t>
            </a:r>
            <a:endParaRPr lang="en-IN"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2) Clement. I, Management of nursing services and education, raj Kamal electric press publications, Haryana, pg114-122</a:t>
            </a:r>
            <a:endParaRPr lang="en-IN"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3) Kaur Brar Navdeep, Textbook of advanced nursing practice, Jaypee brothers, New Delhi, 1</a:t>
            </a:r>
            <a:r>
              <a:rPr lang="en-US" baseline="30000" dirty="0">
                <a:latin typeface="Times New Roman" pitchFamily="18" charset="0"/>
                <a:cs typeface="Times New Roman" pitchFamily="18" charset="0"/>
              </a:rPr>
              <a:t>st</a:t>
            </a:r>
            <a:r>
              <a:rPr lang="en-US" dirty="0">
                <a:latin typeface="Times New Roman" pitchFamily="18" charset="0"/>
                <a:cs typeface="Times New Roman" pitchFamily="18" charset="0"/>
              </a:rPr>
              <a:t> edition, 2015, pg16-27.</a:t>
            </a:r>
            <a:endParaRPr lang="en-IN"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4)Vati Joginder, Principles and practice of nursing management and administration, Jaypee brothers, New Delhi, 1</a:t>
            </a:r>
            <a:r>
              <a:rPr lang="en-US" baseline="30000" dirty="0">
                <a:latin typeface="Times New Roman" pitchFamily="18" charset="0"/>
                <a:cs typeface="Times New Roman" pitchFamily="18" charset="0"/>
              </a:rPr>
              <a:t>st</a:t>
            </a:r>
            <a:r>
              <a:rPr lang="en-US" dirty="0">
                <a:latin typeface="Times New Roman" pitchFamily="18" charset="0"/>
                <a:cs typeface="Times New Roman" pitchFamily="18" charset="0"/>
              </a:rPr>
              <a:t> edition, 2013, pg65-79.</a:t>
            </a:r>
            <a:endParaRPr lang="en-IN" dirty="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642918"/>
            <a:ext cx="8186766" cy="5376882"/>
          </a:xfrm>
        </p:spPr>
        <p:txBody>
          <a:bodyPr>
            <a:normAutofit/>
          </a:bodyPr>
          <a:lstStyle/>
          <a:p>
            <a:pPr>
              <a:buNone/>
            </a:pPr>
            <a:r>
              <a:rPr lang="en-IN" b="1" dirty="0"/>
              <a:t> </a:t>
            </a:r>
            <a:endParaRPr lang="en-IN" dirty="0"/>
          </a:p>
          <a:p>
            <a:pPr>
              <a:buNone/>
            </a:pP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rPr>
              <a:t>WEBSITES</a:t>
            </a:r>
            <a:r>
              <a:rPr lang="en-US" dirty="0">
                <a:latin typeface="Times New Roman" pitchFamily="18" charset="0"/>
                <a:cs typeface="Times New Roman" pitchFamily="18" charset="0"/>
              </a:rPr>
              <a:t>: </a:t>
            </a:r>
            <a:endParaRPr lang="en-IN" dirty="0">
              <a:latin typeface="Times New Roman" pitchFamily="18" charset="0"/>
              <a:cs typeface="Times New Roman" pitchFamily="18" charset="0"/>
            </a:endParaRPr>
          </a:p>
          <a:p>
            <a:pPr lvl="0"/>
            <a:r>
              <a:rPr lang="en-US" u="sng" dirty="0">
                <a:latin typeface="Times New Roman" pitchFamily="18" charset="0"/>
                <a:cs typeface="Times New Roman" pitchFamily="18" charset="0"/>
                <a:hlinkClick r:id="rId2"/>
              </a:rPr>
              <a:t>http://www.nursingcenter.com/upload/static/403753/ch03.html</a:t>
            </a:r>
            <a:endParaRPr lang="en-IN" dirty="0">
              <a:latin typeface="Times New Roman" pitchFamily="18" charset="0"/>
              <a:cs typeface="Times New Roman" pitchFamily="18" charset="0"/>
            </a:endParaRPr>
          </a:p>
          <a:p>
            <a:pPr lvl="0"/>
            <a:r>
              <a:rPr lang="en-US" u="sng" dirty="0">
                <a:latin typeface="Times New Roman" pitchFamily="18" charset="0"/>
                <a:cs typeface="Times New Roman" pitchFamily="18" charset="0"/>
                <a:hlinkClick r:id="rId3"/>
              </a:rPr>
              <a:t>http://study.com/academy/lesson/legal-issues-in-nursing-concepts-and-terms</a:t>
            </a:r>
            <a:r>
              <a:rPr lang="en-US" dirty="0">
                <a:latin typeface="Times New Roman" pitchFamily="18" charset="0"/>
                <a:cs typeface="Times New Roman" pitchFamily="18" charset="0"/>
              </a:rPr>
              <a:t>.</a:t>
            </a:r>
            <a:endParaRPr lang="en-IN" dirty="0">
              <a:latin typeface="Times New Roman" pitchFamily="18" charset="0"/>
              <a:cs typeface="Times New Roman" pitchFamily="18" charset="0"/>
            </a:endParaRPr>
          </a:p>
          <a:p>
            <a:pPr lvl="0"/>
            <a:r>
              <a:rPr lang="en-US" u="sng" dirty="0">
                <a:latin typeface="Times New Roman" pitchFamily="18" charset="0"/>
                <a:cs typeface="Times New Roman" pitchFamily="18" charset="0"/>
                <a:hlinkClick r:id="rId4"/>
              </a:rPr>
              <a:t>http://what-when-how.com/nursing/legal-and-ethical-aspects-of-nursing-the-nature-of-nursing</a:t>
            </a:r>
            <a:endParaRPr lang="en-IN" dirty="0">
              <a:latin typeface="Times New Roman" pitchFamily="18" charset="0"/>
              <a:cs typeface="Times New Roman" pitchFamily="18" charset="0"/>
            </a:endParaRPr>
          </a:p>
          <a:p>
            <a:pPr lvl="0"/>
            <a:r>
              <a:rPr lang="en-US" u="sng" dirty="0">
                <a:latin typeface="Times New Roman" pitchFamily="18" charset="0"/>
                <a:cs typeface="Times New Roman" pitchFamily="18" charset="0"/>
                <a:hlinkClick r:id="rId5"/>
              </a:rPr>
              <a:t>https://www.ncbi.nlm.nih.gov/pmc/articles/PMC3919375</a:t>
            </a:r>
            <a:endParaRPr lang="en-IN" dirty="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58204" cy="1071570"/>
          </a:xfrm>
        </p:spPr>
        <p:txBody>
          <a:bodyPr>
            <a:normAutofit fontScale="90000"/>
          </a:bodyPr>
          <a:lstStyle/>
          <a:p>
            <a:pPr algn="ctr"/>
            <a:br>
              <a:rPr lang="en-US" b="1" dirty="0"/>
            </a:br>
            <a:br>
              <a:rPr lang="en-US" b="1" dirty="0"/>
            </a:br>
            <a:br>
              <a:rPr lang="en-US" b="1" dirty="0"/>
            </a:br>
            <a:br>
              <a:rPr lang="en-US" b="1" dirty="0"/>
            </a:br>
            <a:br>
              <a:rPr lang="en-US" b="1" dirty="0"/>
            </a:br>
            <a:br>
              <a:rPr lang="en-US" b="1" dirty="0"/>
            </a:br>
            <a:r>
              <a:rPr lang="en-US" b="1" dirty="0"/>
              <a:t>                                              </a:t>
            </a:r>
            <a:br>
              <a:rPr lang="en-US" b="1" dirty="0"/>
            </a:br>
            <a:br>
              <a:rPr lang="en-US" b="1" dirty="0"/>
            </a:br>
            <a:br>
              <a:rPr lang="en-US" b="1" dirty="0"/>
            </a:br>
            <a:br>
              <a:rPr lang="en-US" b="1" dirty="0"/>
            </a:br>
            <a:r>
              <a:rPr lang="en-US" b="1" dirty="0">
                <a:solidFill>
                  <a:schemeClr val="tx1"/>
                </a:solidFill>
                <a:latin typeface="Times New Roman" pitchFamily="18" charset="0"/>
                <a:cs typeface="Times New Roman" pitchFamily="18" charset="0"/>
              </a:rPr>
              <a:t>DEFINITIONS </a:t>
            </a:r>
            <a:br>
              <a:rPr lang="en-IN" dirty="0">
                <a:solidFill>
                  <a:schemeClr val="tx1"/>
                </a:solidFill>
                <a:latin typeface="Times New Roman" pitchFamily="18" charset="0"/>
                <a:cs typeface="Times New Roman" pitchFamily="18" charset="0"/>
              </a:rPr>
            </a:b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28596" y="1447800"/>
            <a:ext cx="8429684" cy="4572000"/>
          </a:xfrm>
        </p:spPr>
        <p:txBody>
          <a:bodyPr>
            <a:normAutofit/>
          </a:bodyPr>
          <a:lstStyle/>
          <a:p>
            <a:pPr>
              <a:buClrTx/>
            </a:pPr>
            <a:r>
              <a:rPr lang="en-US" dirty="0">
                <a:latin typeface="Times New Roman" pitchFamily="18" charset="0"/>
                <a:cs typeface="Times New Roman" pitchFamily="18" charset="0"/>
              </a:rPr>
              <a:t>  The sum total of rules and regulations by which a society is governed. As such, law is created by people and exists to regulate all persons.</a:t>
            </a:r>
            <a:endParaRPr lang="en-IN"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 GUIDO</a:t>
            </a:r>
            <a:endParaRPr lang="en-IN" dirty="0">
              <a:latin typeface="Times New Roman" pitchFamily="18" charset="0"/>
              <a:cs typeface="Times New Roman" pitchFamily="18" charset="0"/>
            </a:endParaRPr>
          </a:p>
          <a:p>
            <a:pPr>
              <a:buClrTx/>
            </a:pPr>
            <a:r>
              <a:rPr lang="en-US" dirty="0">
                <a:latin typeface="Times New Roman" pitchFamily="18" charset="0"/>
                <a:cs typeface="Times New Roman" pitchFamily="18" charset="0"/>
              </a:rPr>
              <a:t>  The law is the body of principles recognized and applied by the state and the administration of justice.</a:t>
            </a:r>
            <a:endParaRPr lang="en-IN"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-SALMAIND</a:t>
            </a:r>
            <a:endParaRPr lang="en-IN" dirty="0">
              <a:latin typeface="Times New Roman" pitchFamily="18" charset="0"/>
              <a:cs typeface="Times New Roman" pitchFamily="18" charset="0"/>
            </a:endParaRPr>
          </a:p>
          <a:p>
            <a:pPr>
              <a:buClrTx/>
            </a:pPr>
            <a:r>
              <a:rPr lang="en-US" dirty="0">
                <a:latin typeface="Times New Roman" pitchFamily="18" charset="0"/>
                <a:cs typeface="Times New Roman" pitchFamily="18" charset="0"/>
              </a:rPr>
              <a:t>  The law is a system of rights and obligations which the state enforces.</a:t>
            </a:r>
            <a:endParaRPr lang="en-IN" dirty="0">
              <a:latin typeface="Times New Roman" pitchFamily="18" charset="0"/>
              <a:cs typeface="Times New Roman" pitchFamily="18" charset="0"/>
            </a:endParaRPr>
          </a:p>
          <a:p>
            <a:pPr>
              <a:buNone/>
            </a:pPr>
            <a:r>
              <a:rPr lang="en-US" dirty="0"/>
              <a:t>                                                                    - </a:t>
            </a:r>
            <a:r>
              <a:rPr lang="en-US" dirty="0">
                <a:latin typeface="Times New Roman" pitchFamily="18" charset="0"/>
                <a:cs typeface="Times New Roman" pitchFamily="18" charset="0"/>
              </a:rPr>
              <a:t>GREEN              </a:t>
            </a:r>
            <a:r>
              <a:rPr lang="en-US" dirty="0"/>
              <a:t>                                             </a:t>
            </a:r>
            <a:endParaRPr lang="en-IN" dirty="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1200-1792-4219-BB6F-28E77647E9C1}"/>
              </a:ext>
            </a:extLst>
          </p:cNvPr>
          <p:cNvSpPr>
            <a:spLocks noGrp="1"/>
          </p:cNvSpPr>
          <p:nvPr>
            <p:ph type="title"/>
          </p:nvPr>
        </p:nvSpPr>
        <p:spPr>
          <a:xfrm>
            <a:off x="899592" y="2254417"/>
            <a:ext cx="7772400" cy="1143000"/>
          </a:xfrm>
        </p:spPr>
        <p:txBody>
          <a:bodyPr/>
          <a:lstStyle/>
          <a:p>
            <a:pPr algn="ctr"/>
            <a:r>
              <a:rPr lang="en-IN" b="1" dirty="0">
                <a:latin typeface="Times New Roman" panose="02020603050405020304" pitchFamily="18" charset="0"/>
                <a:cs typeface="Times New Roman" panose="02020603050405020304" pitchFamily="18" charset="0"/>
              </a:rPr>
              <a:t>Thank You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7772400" cy="1143000"/>
          </a:xfrm>
        </p:spPr>
        <p:txBody>
          <a:bodyPr>
            <a:normAutofit fontScale="90000"/>
          </a:bodyPr>
          <a:lstStyle/>
          <a:p>
            <a:pPr algn="ctr"/>
            <a:r>
              <a:rPr lang="en-US" b="1" dirty="0">
                <a:solidFill>
                  <a:schemeClr val="tx1"/>
                </a:solidFill>
                <a:latin typeface="Times New Roman" pitchFamily="18" charset="0"/>
                <a:cs typeface="Times New Roman" pitchFamily="18" charset="0"/>
              </a:rPr>
              <a:t>SOURCES OF LAW</a:t>
            </a:r>
            <a:br>
              <a:rPr lang="en-IN" dirty="0">
                <a:solidFill>
                  <a:schemeClr val="tx1"/>
                </a:solidFill>
                <a:latin typeface="Times New Roman" pitchFamily="18" charset="0"/>
                <a:cs typeface="Times New Roman" pitchFamily="18" charset="0"/>
              </a:rPr>
            </a:b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ClrTx/>
              <a:buFont typeface="Arial" panose="020B0604020202020204" pitchFamily="34" charset="0"/>
              <a:buChar char="•"/>
            </a:pPr>
            <a:endParaRPr lang="en-IN" sz="3600" dirty="0">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r>
              <a:rPr lang="en-IN" sz="3200" dirty="0">
                <a:latin typeface="Times New Roman" panose="02020603050405020304" pitchFamily="18" charset="0"/>
                <a:cs typeface="Times New Roman" panose="02020603050405020304" pitchFamily="18" charset="0"/>
              </a:rPr>
              <a:t>Constitutional Law </a:t>
            </a:r>
          </a:p>
          <a:p>
            <a:pPr>
              <a:buClrTx/>
              <a:buFont typeface="Arial" panose="020B0604020202020204" pitchFamily="34" charset="0"/>
              <a:buChar char="•"/>
            </a:pPr>
            <a:r>
              <a:rPr lang="en-IN" sz="3200" dirty="0">
                <a:latin typeface="Times New Roman" panose="02020603050405020304" pitchFamily="18" charset="0"/>
                <a:cs typeface="Times New Roman" panose="02020603050405020304" pitchFamily="18" charset="0"/>
              </a:rPr>
              <a:t>Common Law </a:t>
            </a:r>
          </a:p>
          <a:p>
            <a:pPr>
              <a:buClrTx/>
              <a:buFont typeface="Arial" panose="020B0604020202020204" pitchFamily="34" charset="0"/>
              <a:buChar char="•"/>
            </a:pPr>
            <a:r>
              <a:rPr lang="en-IN" sz="3200" dirty="0">
                <a:latin typeface="Times New Roman" panose="02020603050405020304" pitchFamily="18" charset="0"/>
                <a:cs typeface="Times New Roman" panose="02020603050405020304" pitchFamily="18" charset="0"/>
              </a:rPr>
              <a:t>Administrative Law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46"/>
          </a:xfrm>
        </p:spPr>
        <p:txBody>
          <a:bodyPr/>
          <a:lstStyle/>
          <a:p>
            <a:pPr algn="ctr"/>
            <a:r>
              <a:rPr lang="en-US" b="1" dirty="0">
                <a:solidFill>
                  <a:schemeClr val="tx1"/>
                </a:solidFill>
                <a:latin typeface="Times New Roman" pitchFamily="18" charset="0"/>
                <a:cs typeface="Times New Roman" pitchFamily="18" charset="0"/>
              </a:rPr>
              <a:t>CONSTITUTIONAL LAW</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51520" y="1447800"/>
            <a:ext cx="8435280" cy="4572000"/>
          </a:xfrm>
        </p:spPr>
        <p:txBody>
          <a:bodyPr/>
          <a:lstStyle/>
          <a:p>
            <a:pPr lvl="0" algn="just">
              <a:buNone/>
            </a:pPr>
            <a:r>
              <a:rPr lang="en-US" dirty="0">
                <a:latin typeface="Times New Roman" pitchFamily="18" charset="0"/>
                <a:cs typeface="Times New Roman" pitchFamily="18" charset="0"/>
              </a:rPr>
              <a:t>    		It is the supreme law of the country, it is the law that governs the state. This law determines the structure of the state, its power and duties and it also determines the form of government and its relationship with the various agencies of the government.</a:t>
            </a: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46"/>
          </a:xfrm>
        </p:spPr>
        <p:txBody>
          <a:bodyPr/>
          <a:lstStyle/>
          <a:p>
            <a:pPr algn="ctr"/>
            <a:r>
              <a:rPr lang="en-US" b="1" dirty="0">
                <a:solidFill>
                  <a:schemeClr val="tx1"/>
                </a:solidFill>
                <a:latin typeface="Times New Roman" pitchFamily="18" charset="0"/>
                <a:cs typeface="Times New Roman" pitchFamily="18" charset="0"/>
              </a:rPr>
              <a:t>COMMON LAW</a:t>
            </a:r>
            <a:endParaRPr lang="en-IN"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51520" y="1447800"/>
            <a:ext cx="8435280" cy="4572000"/>
          </a:xfrm>
        </p:spPr>
        <p:txBody>
          <a:bodyPr/>
          <a:lstStyle/>
          <a:p>
            <a:pPr lvl="0" algn="just">
              <a:buNone/>
            </a:pPr>
            <a:r>
              <a:rPr lang="en-US" dirty="0">
                <a:latin typeface="Times New Roman" pitchFamily="18" charset="0"/>
                <a:cs typeface="Times New Roman" pitchFamily="18" charset="0"/>
              </a:rPr>
              <a:t>   			It is the body of the legal principles that has evolved from the court decision . In other words, it is created by the judicial decision made in the court where cases are decided.</a:t>
            </a:r>
            <a:endParaRPr lang="en-IN" dirty="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edg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1027</TotalTime>
  <Words>3017</Words>
  <Application>Microsoft Office PowerPoint</Application>
  <PresentationFormat>On-screen Show (4:3)</PresentationFormat>
  <Paragraphs>253</Paragraphs>
  <Slides>60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Calibri</vt:lpstr>
      <vt:lpstr>Clarendon Blk BT</vt:lpstr>
      <vt:lpstr>Franklin Gothic Book</vt:lpstr>
      <vt:lpstr>Lucida Handwriting</vt:lpstr>
      <vt:lpstr>Perpetua</vt:lpstr>
      <vt:lpstr>Times New Roman</vt:lpstr>
      <vt:lpstr>Wingdings</vt:lpstr>
      <vt:lpstr>Wingdings 2</vt:lpstr>
      <vt:lpstr>Equity</vt:lpstr>
      <vt:lpstr>LEGAL AND ETHICAL ISSUES IN NURSING</vt:lpstr>
      <vt:lpstr>PowerPoint Presentation</vt:lpstr>
      <vt:lpstr>OBJECTIVES</vt:lpstr>
      <vt:lpstr>INTRODUCTION </vt:lpstr>
      <vt:lpstr>EVOLUTION OF LAW</vt:lpstr>
      <vt:lpstr>                                                        DEFINITIONS  </vt:lpstr>
      <vt:lpstr>SOURCES OF LAW </vt:lpstr>
      <vt:lpstr>CONSTITUTIONAL LAW</vt:lpstr>
      <vt:lpstr>COMMON LAW</vt:lpstr>
      <vt:lpstr>ADMINISTRATIVE LAW</vt:lpstr>
      <vt:lpstr>TYPES OF LAW</vt:lpstr>
      <vt:lpstr>CIVIL LAW</vt:lpstr>
      <vt:lpstr>CRIMINAL LAW</vt:lpstr>
      <vt:lpstr>TORT LAW</vt:lpstr>
      <vt:lpstr>  TYPES OF TORT </vt:lpstr>
      <vt:lpstr>NON INTENTIONAL TORT </vt:lpstr>
      <vt:lpstr>MALPRACTICE</vt:lpstr>
      <vt:lpstr>INTENTIONAL TORT</vt:lpstr>
      <vt:lpstr>  MEDICAL  LEGAL CASE (M.L.C.) </vt:lpstr>
      <vt:lpstr>Conti...</vt:lpstr>
      <vt:lpstr>SOME IMPORTANT LAWS WHICH YOU NEED TO KNOW </vt:lpstr>
      <vt:lpstr>              IMPORTANCE OF LAW IN NURSING  </vt:lpstr>
      <vt:lpstr>NURSING RESEARCH </vt:lpstr>
      <vt:lpstr>NURSING EDUCATION</vt:lpstr>
      <vt:lpstr>Conti</vt:lpstr>
      <vt:lpstr>LEGAL ISSUES IN SPECIAL PRACTICE AREA </vt:lpstr>
      <vt:lpstr>LEGAL SAFEGUARD IN NURSING PRACTICE   </vt:lpstr>
      <vt:lpstr>GOOD SAMARITAN LAW </vt:lpstr>
      <vt:lpstr>GOOD RAPPORT </vt:lpstr>
      <vt:lpstr>STANDING ORDER </vt:lpstr>
      <vt:lpstr>CONTRACT</vt:lpstr>
      <vt:lpstr>CORRECT IDENTITY </vt:lpstr>
      <vt:lpstr>COUNTING OF SPONGE, INSTRUMENTS AND NEEDLES </vt:lpstr>
      <vt:lpstr>DRUG MAINTENANCE </vt:lpstr>
      <vt:lpstr> SELF-DISCHARGE OF THE PATIENT </vt:lpstr>
      <vt:lpstr>DOCUMENTATION</vt:lpstr>
      <vt:lpstr>PATIENT’S PROPERTY </vt:lpstr>
      <vt:lpstr>REPORTING</vt:lpstr>
      <vt:lpstr>NURSING AUDIT </vt:lpstr>
      <vt:lpstr>LEGAL RESPONSIBILITIES OF NURSE </vt:lpstr>
      <vt:lpstr>PowerPoint Presentation</vt:lpstr>
      <vt:lpstr>ETHICS</vt:lpstr>
      <vt:lpstr>PowerPoint Presentation</vt:lpstr>
      <vt:lpstr>PowerPoint Presentation</vt:lpstr>
      <vt:lpstr>MORAL UNCERTAINTY </vt:lpstr>
      <vt:lpstr>MORAL DISTRESS </vt:lpstr>
      <vt:lpstr>MORAL  OUTRAGE </vt:lpstr>
      <vt:lpstr>MORAL/ ETHICAL DILEMMA</vt:lpstr>
      <vt:lpstr>ROLE AND FUNCTIONS OF NURSE IN ETHICAL ISSUES</vt:lpstr>
      <vt:lpstr>Conti...</vt:lpstr>
      <vt:lpstr>PowerPoint Presentation</vt:lpstr>
      <vt:lpstr>A STUDY ON ETHICAL PROBLEMS IN NURSING MANAGEMENT: THE VIEWS OF NURSE MANAGERS  </vt:lpstr>
      <vt:lpstr>PowerPoint Presentation</vt:lpstr>
      <vt:lpstr>Legal Awareness and Responsibilities of Nursing Staff in Administration of Patient Care in A Trust Hospital </vt:lpstr>
      <vt:lpstr>PowerPoint Presentation</vt:lpstr>
      <vt:lpstr>CONCLUSION    Nurses play an integral role in the healthcare system. This is why they have been correctly referred to as the heart of healthcare. Being a nurse is one of the most demanding professions in the world and needs a lot of dedication and commitment to the job.                Nurses have to juggle various roles. It is a nurse’s professional responsibility to remain safe and competent by being a lifelong learner and provide effective care to patient to avoid medico legal issues. </vt:lpstr>
      <vt:lpstr>References </vt:lpstr>
      <vt:lpstr>BOOKS:  </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ADMIN</cp:lastModifiedBy>
  <cp:revision>242</cp:revision>
  <dcterms:created xsi:type="dcterms:W3CDTF">2017-10-02T17:30:22Z</dcterms:created>
  <dcterms:modified xsi:type="dcterms:W3CDTF">2020-08-13T05:40:25Z</dcterms:modified>
</cp:coreProperties>
</file>