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8/14/2020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8/14/2020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33600"/>
            <a:ext cx="7239000" cy="4846320"/>
          </a:xfrm>
        </p:spPr>
        <p:txBody>
          <a:bodyPr>
            <a:normAutofit fontScale="85000" lnSpcReduction="20000"/>
          </a:bodyPr>
          <a:lstStyle/>
          <a:p>
            <a:pPr algn="ctr">
              <a:buNone/>
            </a:pPr>
            <a:r>
              <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BLINDNESS AND NATIONAL PROGRAMME FOR CONTROL OF BLINDNESS</a:t>
            </a:r>
          </a:p>
          <a:p>
            <a:pPr algn="ctr">
              <a:buNone/>
            </a:pPr>
            <a:endPar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buNone/>
            </a:pPr>
            <a:endParaRPr lang="en-US"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buNone/>
            </a:pPr>
            <a:r>
              <a:rPr lang="en-US"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MS.SONAL PATEL</a:t>
            </a:r>
          </a:p>
          <a:p>
            <a:pPr algn="ctr">
              <a:buNone/>
            </a:pPr>
            <a:r>
              <a:rPr lang="en-US"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Assistant Professor</a:t>
            </a:r>
          </a:p>
          <a:p>
            <a:pPr algn="ctr">
              <a:buNone/>
            </a:pPr>
            <a:r>
              <a:rPr lang="en-US"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Sumandeep Nursing College</a:t>
            </a:r>
          </a:p>
          <a:p>
            <a:pPr algn="ctr">
              <a:buNone/>
            </a:pPr>
            <a:r>
              <a:rPr lang="en-US"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Sumandeep Vidyapeeth deemed to be university.</a:t>
            </a:r>
            <a:endPar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9760" y="304800"/>
            <a:ext cx="1446279" cy="1371600"/>
          </a:xfrm>
          <a:prstGeom prst="rect">
            <a:avLst/>
          </a:prstGeom>
        </p:spPr>
      </p:pic>
    </p:spTree>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39000" cy="518160"/>
          </a:xfrm>
        </p:spPr>
        <p:txBody>
          <a:bodyPr>
            <a:noAutofit/>
          </a:bodyPr>
          <a:lstStyle/>
          <a:p>
            <a:r>
              <a:rPr lang="en-US" sz="2800" dirty="0" smtClean="0"/>
              <a:t>Components activities under </a:t>
            </a:r>
            <a:r>
              <a:rPr lang="en-US" sz="2800" dirty="0" err="1" smtClean="0"/>
              <a:t>npcb</a:t>
            </a:r>
            <a:endParaRPr lang="en-US" sz="2800" dirty="0"/>
          </a:p>
        </p:txBody>
      </p:sp>
      <p:sp>
        <p:nvSpPr>
          <p:cNvPr id="3" name="Content Placeholder 2"/>
          <p:cNvSpPr>
            <a:spLocks noGrp="1"/>
          </p:cNvSpPr>
          <p:nvPr>
            <p:ph idx="1"/>
          </p:nvPr>
        </p:nvSpPr>
        <p:spPr>
          <a:xfrm>
            <a:off x="0" y="609600"/>
            <a:ext cx="7696200" cy="5846136"/>
          </a:xfrm>
        </p:spPr>
        <p:txBody>
          <a:bodyPr/>
          <a:lstStyle/>
          <a:p>
            <a:r>
              <a:rPr lang="en-US" dirty="0" smtClean="0"/>
              <a:t>Cataract surgery </a:t>
            </a:r>
          </a:p>
          <a:p>
            <a:r>
              <a:rPr lang="en-US" dirty="0" smtClean="0"/>
              <a:t>School eye screening</a:t>
            </a:r>
          </a:p>
          <a:p>
            <a:r>
              <a:rPr lang="en-US" dirty="0" smtClean="0"/>
              <a:t>Childhood blindness</a:t>
            </a:r>
          </a:p>
          <a:p>
            <a:r>
              <a:rPr lang="en-US" dirty="0" smtClean="0"/>
              <a:t>Training in low vision services.</a:t>
            </a:r>
          </a:p>
          <a:p>
            <a:r>
              <a:rPr lang="en-US" dirty="0" smtClean="0"/>
              <a:t>Prevent corneal blindness</a:t>
            </a:r>
          </a:p>
          <a:p>
            <a:r>
              <a:rPr lang="en-US" dirty="0" smtClean="0"/>
              <a:t>Treatment on glaucoma cases</a:t>
            </a:r>
          </a:p>
          <a:p>
            <a:r>
              <a:rPr lang="en-US" dirty="0" smtClean="0"/>
              <a:t>Treatment of diabetes retinopathy</a:t>
            </a:r>
          </a:p>
          <a:p>
            <a:r>
              <a:rPr lang="en-US" dirty="0" smtClean="0"/>
              <a:t>Eye donation and eye banking</a:t>
            </a:r>
          </a:p>
          <a:p>
            <a:r>
              <a:rPr lang="en-US" dirty="0" smtClean="0"/>
              <a:t>Training and capacity building of ASHAs to orient them towards blindness control programme.</a:t>
            </a:r>
          </a:p>
          <a:p>
            <a:r>
              <a:rPr lang="en-US" dirty="0" smtClean="0"/>
              <a:t>IEC  and EYE  health education at all levels to be undertaken.</a:t>
            </a:r>
          </a:p>
          <a:p>
            <a:endParaRPr lang="en-US"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39000" cy="518160"/>
          </a:xfrm>
        </p:spPr>
        <p:txBody>
          <a:bodyPr>
            <a:normAutofit fontScale="90000"/>
          </a:bodyPr>
          <a:lstStyle/>
          <a:p>
            <a:r>
              <a:rPr lang="en-US" dirty="0" smtClean="0"/>
              <a:t>indicators</a:t>
            </a:r>
            <a:endParaRPr lang="en-US" dirty="0"/>
          </a:p>
        </p:txBody>
      </p:sp>
      <p:sp>
        <p:nvSpPr>
          <p:cNvPr id="3" name="Content Placeholder 2"/>
          <p:cNvSpPr>
            <a:spLocks noGrp="1"/>
          </p:cNvSpPr>
          <p:nvPr>
            <p:ph idx="1"/>
          </p:nvPr>
        </p:nvSpPr>
        <p:spPr>
          <a:xfrm>
            <a:off x="0" y="609600"/>
            <a:ext cx="7696200" cy="5846136"/>
          </a:xfrm>
        </p:spPr>
        <p:txBody>
          <a:bodyPr/>
          <a:lstStyle/>
          <a:p>
            <a:r>
              <a:rPr lang="en-US" dirty="0" smtClean="0"/>
              <a:t>Cataract operation in bi-lateral blind</a:t>
            </a:r>
          </a:p>
          <a:p>
            <a:r>
              <a:rPr lang="en-US" dirty="0" smtClean="0"/>
              <a:t>Cataract surgery in female</a:t>
            </a:r>
          </a:p>
          <a:p>
            <a:r>
              <a:rPr lang="en-US" dirty="0" smtClean="0"/>
              <a:t>Cataract surgery in SC,ST population</a:t>
            </a:r>
          </a:p>
          <a:p>
            <a:r>
              <a:rPr lang="en-US" dirty="0" smtClean="0"/>
              <a:t>Cataract surgery in different facilities.</a:t>
            </a:r>
          </a:p>
          <a:p>
            <a:r>
              <a:rPr lang="en-US" dirty="0" smtClean="0"/>
              <a:t>Cataract surgery in different age group.</a:t>
            </a:r>
            <a:endParaRPr lang="en-US"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pPr algn="ctr"/>
            <a:r>
              <a:rPr lang="en-US"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Eye bank</a:t>
            </a:r>
            <a:endParaRPr lang="en-US"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0" y="838200"/>
            <a:ext cx="8153400" cy="6019800"/>
          </a:xfrm>
        </p:spPr>
        <p:txBody>
          <a:bodyPr/>
          <a:lstStyle/>
          <a:p>
            <a:pPr algn="just"/>
            <a:r>
              <a:rPr lang="en-US" dirty="0" smtClean="0"/>
              <a:t>A place at which corneas obtained from human bodies immediately after death are stored and preserved for subsequent transplantation to patient with corneal defect.</a:t>
            </a:r>
          </a:p>
          <a:p>
            <a:pPr algn="just"/>
            <a:r>
              <a:rPr lang="en-US" dirty="0" smtClean="0"/>
              <a:t>Eye bank, site for the collection, processing and assignment of donated eyes. </a:t>
            </a:r>
          </a:p>
          <a:p>
            <a:pPr algn="just"/>
            <a:r>
              <a:rPr lang="en-US" dirty="0" smtClean="0"/>
              <a:t>A donor’s eye are removed as soon as possible after death, sealed in sterile container and sent to the eye bank. They are microscopically examined for corneal damage and shipped to surgeons who have requested them.</a:t>
            </a:r>
          </a:p>
          <a:p>
            <a:pPr algn="just"/>
            <a:r>
              <a:rPr lang="en-US" dirty="0" smtClean="0"/>
              <a:t>The intact eyes if kept at the temperature of 4˚Cmay be preserved up to 48 hours</a:t>
            </a:r>
          </a:p>
          <a:p>
            <a:pPr algn="just">
              <a:buNone/>
            </a:pPr>
            <a:r>
              <a:rPr lang="en-US"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455736"/>
          </a:xfrm>
        </p:spPr>
        <p:txBody>
          <a:bodyPr/>
          <a:lstStyle/>
          <a:p>
            <a:pPr algn="just"/>
            <a:r>
              <a:rPr lang="en-US" dirty="0" smtClean="0"/>
              <a:t>The corneas can be removed preserving in the glycerin, and stored at room temperature for six to eight month. </a:t>
            </a:r>
          </a:p>
          <a:p>
            <a:pPr algn="just"/>
            <a:r>
              <a:rPr lang="en-US" dirty="0" smtClean="0"/>
              <a:t>Corneal transplantation may restore the </a:t>
            </a:r>
            <a:r>
              <a:rPr lang="en-US" dirty="0" err="1" smtClean="0"/>
              <a:t>vesion</a:t>
            </a:r>
            <a:r>
              <a:rPr lang="en-US" dirty="0" smtClean="0"/>
              <a:t> to person whose own cornea become scarred through illness or injury.</a:t>
            </a:r>
          </a:p>
          <a:p>
            <a:pPr algn="just"/>
            <a:r>
              <a:rPr lang="en-US" dirty="0" smtClean="0"/>
              <a:t>If free bacteria the vitreous humor, fluid filling at the back of eye can be generated  and kept up to six months; it is used in the treatment of detachment retina.</a:t>
            </a:r>
          </a:p>
          <a:p>
            <a:pPr algn="just"/>
            <a:r>
              <a:rPr lang="en-US" dirty="0" smtClean="0"/>
              <a:t>The first eye bank in united state eye- bank sight restoration, Inc., was founded in in new York city in 1945  </a:t>
            </a:r>
            <a:endParaRPr lang="en-US"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858000"/>
          </a:xfrm>
        </p:spPr>
        <p:txBody>
          <a:bodyPr/>
          <a:lstStyle/>
          <a:p>
            <a:pPr algn="just"/>
            <a:r>
              <a:rPr lang="en-US" dirty="0" smtClean="0"/>
              <a:t>AN EYE BANK MAY UNDERTAKE MANY FOLLOWING ACTIVITIES:</a:t>
            </a:r>
          </a:p>
          <a:p>
            <a:pPr marL="571500" indent="-571500" algn="just">
              <a:buFont typeface="+mj-lt"/>
              <a:buAutoNum type="romanUcPeriod"/>
            </a:pPr>
            <a:r>
              <a:rPr lang="en-US" dirty="0" smtClean="0"/>
              <a:t>Hospital development and professional in- service programs designed to maximizes the appropriate identifications of suitable donors and refers to the eye bank.</a:t>
            </a:r>
          </a:p>
          <a:p>
            <a:pPr marL="571500" indent="-571500" algn="just">
              <a:buFont typeface="+mj-lt"/>
              <a:buAutoNum type="romanUcPeriod"/>
            </a:pPr>
            <a:r>
              <a:rPr lang="en-US" dirty="0" smtClean="0"/>
              <a:t>Provisional of trained professional staff to approach families to offers the option of donation.</a:t>
            </a:r>
          </a:p>
          <a:p>
            <a:pPr marL="571500" indent="-571500" algn="just">
              <a:buFont typeface="+mj-lt"/>
              <a:buAutoNum type="romanUcPeriod"/>
            </a:pPr>
            <a:r>
              <a:rPr lang="en-US" dirty="0" smtClean="0"/>
              <a:t>The meticulous screening of donors to assess donor risk. This include evaluation of donor medical history.</a:t>
            </a:r>
          </a:p>
          <a:p>
            <a:pPr marL="571500" indent="-571500" algn="just">
              <a:buFont typeface="+mj-lt"/>
              <a:buAutoNum type="romanUcPeriod"/>
            </a:pPr>
            <a:r>
              <a:rPr lang="en-US" dirty="0" smtClean="0"/>
              <a:t>The donation of eye tissue according to established and recognized standers and procedures.</a:t>
            </a:r>
          </a:p>
          <a:p>
            <a:pPr marL="571500" indent="-571500" algn="just">
              <a:buNone/>
            </a:pPr>
            <a:r>
              <a:rPr lang="en-US"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696200" cy="6455736"/>
          </a:xfrm>
        </p:spPr>
        <p:txBody>
          <a:bodyPr/>
          <a:lstStyle/>
          <a:p>
            <a:pPr>
              <a:buNone/>
            </a:pPr>
            <a:r>
              <a:rPr lang="en-US" dirty="0" smtClean="0"/>
              <a:t>V. Evaluation of corneas by slit lamp and </a:t>
            </a:r>
            <a:r>
              <a:rPr lang="en-US" dirty="0" err="1" smtClean="0"/>
              <a:t>specular</a:t>
            </a:r>
            <a:r>
              <a:rPr lang="en-US" dirty="0" smtClean="0"/>
              <a:t> biomicroscopy.</a:t>
            </a:r>
          </a:p>
          <a:p>
            <a:pPr>
              <a:buNone/>
            </a:pPr>
            <a:r>
              <a:rPr lang="en-US" dirty="0" smtClean="0"/>
              <a:t>VII. Fair and equitable distribution of tissues.</a:t>
            </a:r>
          </a:p>
          <a:p>
            <a:pPr>
              <a:buNone/>
            </a:pPr>
            <a:r>
              <a:rPr lang="en-US" dirty="0" smtClean="0"/>
              <a:t>VIII. Donor family support which may include </a:t>
            </a:r>
            <a:r>
              <a:rPr lang="en-US" dirty="0" err="1" smtClean="0"/>
              <a:t>councelling</a:t>
            </a:r>
            <a:r>
              <a:rPr lang="en-US" dirty="0" smtClean="0"/>
              <a:t>,</a:t>
            </a:r>
          </a:p>
          <a:p>
            <a:pPr>
              <a:buNone/>
            </a:pPr>
            <a:r>
              <a:rPr lang="en-US"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a:solidFill>
            <a:schemeClr val="accent2">
              <a:lumMod val="60000"/>
              <a:lumOff val="40000"/>
            </a:schemeClr>
          </a:solidFill>
        </p:spPr>
        <p:txBody>
          <a:bodyPr>
            <a:normAutofit/>
          </a:bodyPr>
          <a:lstStyle/>
          <a:p>
            <a:pPr algn="ctr"/>
            <a:r>
              <a:rPr lang="en-US" sz="4800" dirty="0" smtClean="0">
                <a:solidFill>
                  <a:schemeClr val="accent1"/>
                </a:solidFill>
              </a:rPr>
              <a:t>Thank you</a:t>
            </a:r>
            <a:endParaRPr lang="en-US" sz="4800" dirty="0">
              <a:solidFill>
                <a:schemeClr val="accent1"/>
              </a:solidFill>
            </a:endParaRPr>
          </a:p>
        </p:txBody>
      </p:sp>
      <p:pic>
        <p:nvPicPr>
          <p:cNvPr id="4" name="Content Placeholder 3" descr="images (10).jpg"/>
          <p:cNvPicPr>
            <a:picLocks noGrp="1" noChangeAspect="1"/>
          </p:cNvPicPr>
          <p:nvPr>
            <p:ph idx="1"/>
          </p:nvPr>
        </p:nvPicPr>
        <p:blipFill>
          <a:blip r:embed="rId2"/>
          <a:stretch>
            <a:fillRect/>
          </a:stretch>
        </p:blipFill>
        <p:spPr>
          <a:xfrm>
            <a:off x="1447800" y="1828800"/>
            <a:ext cx="5378360" cy="335200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7239000" cy="396240"/>
          </a:xfrm>
        </p:spPr>
        <p:txBody>
          <a:bodyPr>
            <a:normAutofit fontScale="90000"/>
          </a:bodyPr>
          <a:lstStyle/>
          <a:p>
            <a:r>
              <a:rPr lang="en-US" dirty="0" smtClean="0"/>
              <a:t>INTRODUCTION</a:t>
            </a:r>
            <a:endParaRPr lang="en-US" dirty="0"/>
          </a:p>
        </p:txBody>
      </p:sp>
      <p:sp>
        <p:nvSpPr>
          <p:cNvPr id="3" name="Content Placeholder 2"/>
          <p:cNvSpPr>
            <a:spLocks noGrp="1"/>
          </p:cNvSpPr>
          <p:nvPr>
            <p:ph idx="1"/>
          </p:nvPr>
        </p:nvSpPr>
        <p:spPr>
          <a:xfrm>
            <a:off x="304800" y="914400"/>
            <a:ext cx="7391400" cy="5541336"/>
          </a:xfrm>
        </p:spPr>
        <p:txBody>
          <a:bodyPr/>
          <a:lstStyle/>
          <a:p>
            <a:pPr algn="just"/>
            <a:r>
              <a:rPr lang="en-US" dirty="0" smtClean="0"/>
              <a:t>Blindness is the condition of lacking visual perception due to physiological or neurological factors. </a:t>
            </a:r>
          </a:p>
          <a:p>
            <a:pPr algn="just"/>
            <a:r>
              <a:rPr lang="en-US" dirty="0" smtClean="0"/>
              <a:t>It may also refer to loss of vision that can not be corrected with glasses and contact lenses.</a:t>
            </a:r>
          </a:p>
          <a:p>
            <a:pPr algn="just"/>
            <a:r>
              <a:rPr lang="en-US" dirty="0" smtClean="0"/>
              <a:t>Various scales have been developed to describe the extent of vision loss and define blindness.</a:t>
            </a:r>
          </a:p>
          <a:p>
            <a:pPr algn="just"/>
            <a:r>
              <a:rPr lang="en-US" dirty="0" smtClean="0"/>
              <a:t>Partial blindness means you have very limited vision.</a:t>
            </a:r>
          </a:p>
          <a:p>
            <a:pPr algn="just"/>
            <a:r>
              <a:rPr lang="en-US" dirty="0" smtClean="0"/>
              <a:t>Complete blindness means you cannot see anything and do not see light.</a:t>
            </a:r>
            <a:endParaRPr 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39000" cy="594360"/>
          </a:xfrm>
        </p:spPr>
        <p:txBody>
          <a:bodyPr/>
          <a:lstStyle/>
          <a:p>
            <a:r>
              <a:rPr lang="en-US" dirty="0" smtClean="0"/>
              <a:t>Causes &amp; </a:t>
            </a:r>
            <a:r>
              <a:rPr lang="en-US" dirty="0" err="1" smtClean="0"/>
              <a:t>riskfactors</a:t>
            </a:r>
            <a:endParaRPr lang="en-US" dirty="0"/>
          </a:p>
        </p:txBody>
      </p:sp>
      <p:sp>
        <p:nvSpPr>
          <p:cNvPr id="3" name="Content Placeholder 2"/>
          <p:cNvSpPr>
            <a:spLocks noGrp="1"/>
          </p:cNvSpPr>
          <p:nvPr>
            <p:ph idx="1"/>
          </p:nvPr>
        </p:nvSpPr>
        <p:spPr>
          <a:xfrm>
            <a:off x="0" y="533400"/>
            <a:ext cx="8153400" cy="6781800"/>
          </a:xfrm>
        </p:spPr>
        <p:txBody>
          <a:bodyPr>
            <a:normAutofit fontScale="92500" lnSpcReduction="20000"/>
          </a:bodyPr>
          <a:lstStyle/>
          <a:p>
            <a:pPr marL="514350" indent="-514350" algn="just"/>
            <a:r>
              <a:rPr lang="en-US" dirty="0" smtClean="0"/>
              <a:t>Most visual impairment is caused by disease and malnutrition. According to WHO estimates in 2002 the most common causes of blindness around the world are:  </a:t>
            </a:r>
          </a:p>
          <a:p>
            <a:pPr marL="514350" indent="-514350" algn="just">
              <a:buFont typeface="+mj-lt"/>
              <a:buAutoNum type="alphaUcPeriod"/>
            </a:pPr>
            <a:r>
              <a:rPr lang="en-US" dirty="0" smtClean="0"/>
              <a:t>Cataracts 47.9%</a:t>
            </a:r>
          </a:p>
          <a:p>
            <a:pPr marL="514350" indent="-514350" algn="just">
              <a:buFont typeface="+mj-lt"/>
              <a:buAutoNum type="alphaUcPeriod"/>
            </a:pPr>
            <a:r>
              <a:rPr lang="en-US" dirty="0" smtClean="0"/>
              <a:t>Glaucoma 12.3%</a:t>
            </a:r>
          </a:p>
          <a:p>
            <a:pPr marL="514350" indent="-514350" algn="just">
              <a:buFont typeface="+mj-lt"/>
              <a:buAutoNum type="alphaUcPeriod"/>
            </a:pPr>
            <a:r>
              <a:rPr lang="en-US" dirty="0" smtClean="0"/>
              <a:t>Age –related macular degeneration 8.7%</a:t>
            </a:r>
          </a:p>
          <a:p>
            <a:pPr marL="514350" indent="-514350" algn="just">
              <a:buFont typeface="+mj-lt"/>
              <a:buAutoNum type="alphaUcPeriod"/>
            </a:pPr>
            <a:r>
              <a:rPr lang="en-US" dirty="0" smtClean="0"/>
              <a:t>Corneal opacity 5.1%</a:t>
            </a:r>
          </a:p>
          <a:p>
            <a:pPr marL="514350" indent="-514350" algn="just">
              <a:buFont typeface="+mj-lt"/>
              <a:buAutoNum type="alphaUcPeriod"/>
            </a:pPr>
            <a:r>
              <a:rPr lang="en-US" dirty="0" smtClean="0"/>
              <a:t>Diabetes retinopathy 4.8% among other causes.</a:t>
            </a:r>
          </a:p>
          <a:p>
            <a:pPr marL="514350" indent="-514350" algn="just">
              <a:buFont typeface="+mj-lt"/>
              <a:buAutoNum type="alphaUcPeriod"/>
            </a:pPr>
            <a:r>
              <a:rPr lang="en-US" dirty="0" smtClean="0"/>
              <a:t>Amaurosis fugax is a sudden blindness from decreased blood supply via the ophthalmic artery</a:t>
            </a:r>
          </a:p>
          <a:p>
            <a:pPr marL="514350" indent="-514350" algn="just">
              <a:buFont typeface="+mj-lt"/>
              <a:buAutoNum type="alphaUcPeriod"/>
            </a:pPr>
            <a:r>
              <a:rPr lang="en-US" dirty="0" smtClean="0"/>
              <a:t>Accidents</a:t>
            </a:r>
          </a:p>
          <a:p>
            <a:pPr marL="514350" indent="-514350" algn="just">
              <a:buFont typeface="+mj-lt"/>
              <a:buAutoNum type="alphaUcPeriod"/>
            </a:pPr>
            <a:r>
              <a:rPr lang="en-US" dirty="0" smtClean="0"/>
              <a:t>Trachoma</a:t>
            </a:r>
          </a:p>
          <a:p>
            <a:pPr marL="514350" indent="-514350" algn="just">
              <a:buFont typeface="+mj-lt"/>
              <a:buAutoNum type="alphaUcPeriod"/>
            </a:pPr>
            <a:r>
              <a:rPr lang="en-US" dirty="0" smtClean="0"/>
              <a:t>Vitamin A deficiency</a:t>
            </a:r>
          </a:p>
          <a:p>
            <a:pPr marL="514350" indent="-514350" algn="just">
              <a:buFont typeface="+mj-lt"/>
              <a:buAutoNum type="alphaUcPeriod"/>
            </a:pPr>
            <a:r>
              <a:rPr lang="en-US" dirty="0" smtClean="0"/>
              <a:t>Complication of eye surgery</a:t>
            </a:r>
          </a:p>
          <a:p>
            <a:pPr marL="514350" indent="-514350" algn="just">
              <a:buFont typeface="+mj-lt"/>
              <a:buAutoNum type="alphaUcPeriod"/>
            </a:pPr>
            <a:r>
              <a:rPr lang="en-US" dirty="0" smtClean="0"/>
              <a:t>Optic neuritis</a:t>
            </a:r>
          </a:p>
          <a:p>
            <a:pPr marL="514350" indent="-514350" algn="just">
              <a:buFont typeface="+mj-lt"/>
              <a:buAutoNum type="alphaUcPeriod"/>
            </a:pPr>
            <a:r>
              <a:rPr lang="en-US" dirty="0" smtClean="0"/>
              <a:t>Stroke</a:t>
            </a:r>
          </a:p>
          <a:p>
            <a:pPr marL="514350" indent="-514350" algn="just">
              <a:buFont typeface="+mj-lt"/>
              <a:buAutoNum type="alphaUcPeriod"/>
            </a:pPr>
            <a:r>
              <a:rPr lang="en-US" dirty="0" smtClean="0"/>
              <a:t>Retinitis </a:t>
            </a:r>
            <a:r>
              <a:rPr lang="en-US" dirty="0" err="1" smtClean="0"/>
              <a:t>pigmentosa</a:t>
            </a:r>
            <a:r>
              <a:rPr lang="en-US" dirty="0" smtClean="0"/>
              <a:t> and retinoblastoma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96200" cy="762000"/>
          </a:xfrm>
        </p:spPr>
        <p:txBody>
          <a:bodyPr>
            <a:normAutofit fontScale="90000"/>
          </a:bodyPr>
          <a:lstStyle/>
          <a:p>
            <a:r>
              <a:rPr lang="en-US" sz="2800" dirty="0" smtClean="0"/>
              <a:t>National programme for control blindness</a:t>
            </a:r>
            <a:endParaRPr lang="en-US" sz="2800" dirty="0"/>
          </a:p>
        </p:txBody>
      </p:sp>
      <p:sp>
        <p:nvSpPr>
          <p:cNvPr id="3" name="Content Placeholder 2"/>
          <p:cNvSpPr>
            <a:spLocks noGrp="1"/>
          </p:cNvSpPr>
          <p:nvPr>
            <p:ph idx="1"/>
          </p:nvPr>
        </p:nvSpPr>
        <p:spPr>
          <a:xfrm>
            <a:off x="152400" y="838200"/>
            <a:ext cx="7543800" cy="5617536"/>
          </a:xfrm>
        </p:spPr>
        <p:txBody>
          <a:bodyPr/>
          <a:lstStyle/>
          <a:p>
            <a:pPr algn="just"/>
            <a:r>
              <a:rPr lang="en-US" dirty="0" smtClean="0"/>
              <a:t>National programme for control of blindness was launched in the year 1976 as 100% centrally sponsored scheme with the goal to reduce the prevalence of blindness is from 1.4% to 0.3% as per survey in 2001-2002, prevalence of blindness to 0.8% by 2007 prevalence of blindness is 1%(2006-07 survey)</a:t>
            </a:r>
          </a:p>
          <a:p>
            <a:pPr algn="just">
              <a:buNone/>
            </a:pPr>
            <a:endParaRPr lang="en-US" dirty="0" smtClean="0"/>
          </a:p>
          <a:p>
            <a:pPr algn="just"/>
            <a:r>
              <a:rPr lang="en-US" dirty="0" smtClean="0"/>
              <a:t>Main causes of blindness are as above.</a:t>
            </a:r>
            <a:endParaRPr lang="en-US"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39000" cy="518160"/>
          </a:xfrm>
        </p:spPr>
        <p:txBody>
          <a:bodyPr>
            <a:normAutofit fontScale="90000"/>
          </a:bodyPr>
          <a:lstStyle/>
          <a:p>
            <a:r>
              <a:rPr lang="en-US" dirty="0" smtClean="0"/>
              <a:t>rationale</a:t>
            </a:r>
            <a:endParaRPr lang="en-US" dirty="0"/>
          </a:p>
        </p:txBody>
      </p:sp>
      <p:sp>
        <p:nvSpPr>
          <p:cNvPr id="3" name="Content Placeholder 2"/>
          <p:cNvSpPr>
            <a:spLocks noGrp="1"/>
          </p:cNvSpPr>
          <p:nvPr>
            <p:ph idx="1"/>
          </p:nvPr>
        </p:nvSpPr>
        <p:spPr>
          <a:xfrm>
            <a:off x="228600" y="609600"/>
            <a:ext cx="7467600" cy="5846136"/>
          </a:xfrm>
        </p:spPr>
        <p:txBody>
          <a:bodyPr/>
          <a:lstStyle/>
          <a:p>
            <a:pPr algn="just"/>
            <a:r>
              <a:rPr lang="en-US" dirty="0" smtClean="0"/>
              <a:t>India was the first country to launch the national programme for control of blindness in the year 1976 with a goal of reducing the prevalence of blindness in India.</a:t>
            </a:r>
          </a:p>
          <a:p>
            <a:pPr algn="just"/>
            <a:r>
              <a:rPr lang="en-US" dirty="0" smtClean="0"/>
              <a:t>A large number of blind people in a country denote poor socio economic development and an insufficient eye care services in the country. this is because about 80% to 90% of blindness is either curable or preventable.</a:t>
            </a:r>
          </a:p>
          <a:p>
            <a:pPr algn="just"/>
            <a:endParaRPr lang="en-US" dirty="0" smtClean="0"/>
          </a:p>
          <a:p>
            <a:pPr algn="just"/>
            <a:endParaRPr lang="en-US"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Objectives:</a:t>
            </a:r>
            <a:endParaRPr lang="en-US" dirty="0"/>
          </a:p>
        </p:txBody>
      </p:sp>
      <p:sp>
        <p:nvSpPr>
          <p:cNvPr id="3" name="Content Placeholder 2"/>
          <p:cNvSpPr>
            <a:spLocks noGrp="1"/>
          </p:cNvSpPr>
          <p:nvPr>
            <p:ph idx="1"/>
          </p:nvPr>
        </p:nvSpPr>
        <p:spPr>
          <a:xfrm>
            <a:off x="228600" y="914400"/>
            <a:ext cx="7467600" cy="5541336"/>
          </a:xfrm>
        </p:spPr>
        <p:txBody>
          <a:bodyPr>
            <a:normAutofit lnSpcReduction="10000"/>
          </a:bodyPr>
          <a:lstStyle/>
          <a:p>
            <a:pPr algn="just"/>
            <a:r>
              <a:rPr lang="en-US" dirty="0" smtClean="0"/>
              <a:t>To bring down the prevalence rate of cataract blindness from 1.49% to 0.8% by the year 2007</a:t>
            </a:r>
          </a:p>
          <a:p>
            <a:pPr algn="just"/>
            <a:r>
              <a:rPr lang="en-US" dirty="0" smtClean="0"/>
              <a:t>To provide high quality eye care to the effected population</a:t>
            </a:r>
          </a:p>
          <a:p>
            <a:pPr algn="just"/>
            <a:r>
              <a:rPr lang="en-US" dirty="0" smtClean="0"/>
              <a:t>To expand coverage of eye care to the affected population. </a:t>
            </a:r>
          </a:p>
          <a:p>
            <a:pPr algn="just"/>
            <a:r>
              <a:rPr lang="en-US" dirty="0" smtClean="0"/>
              <a:t>To expand coverage of eye care services to the under served areas.</a:t>
            </a:r>
          </a:p>
          <a:p>
            <a:pPr algn="just"/>
            <a:r>
              <a:rPr lang="en-US" dirty="0" smtClean="0"/>
              <a:t>To reduce the backlog of blindness by identifying and providing services to the effected population.</a:t>
            </a:r>
          </a:p>
          <a:p>
            <a:pPr algn="just"/>
            <a:r>
              <a:rPr lang="en-US" dirty="0" smtClean="0"/>
              <a:t>To develop institutional capacity for eye care services by providing support for equipments and material and training personnel.</a:t>
            </a:r>
            <a:endParaRPr lang="en-US" dirty="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39000" cy="518160"/>
          </a:xfrm>
        </p:spPr>
        <p:txBody>
          <a:bodyPr>
            <a:normAutofit fontScale="90000"/>
          </a:bodyPr>
          <a:lstStyle/>
          <a:p>
            <a:r>
              <a:rPr lang="en-US" dirty="0" smtClean="0"/>
              <a:t>Strategies:</a:t>
            </a:r>
            <a:endParaRPr lang="en-US" dirty="0"/>
          </a:p>
        </p:txBody>
      </p:sp>
      <p:sp>
        <p:nvSpPr>
          <p:cNvPr id="3" name="Content Placeholder 2"/>
          <p:cNvSpPr>
            <a:spLocks noGrp="1"/>
          </p:cNvSpPr>
          <p:nvPr>
            <p:ph idx="1"/>
          </p:nvPr>
        </p:nvSpPr>
        <p:spPr>
          <a:xfrm>
            <a:off x="0" y="609600"/>
            <a:ext cx="8153400" cy="5846136"/>
          </a:xfrm>
        </p:spPr>
        <p:txBody>
          <a:bodyPr>
            <a:normAutofit lnSpcReduction="10000"/>
          </a:bodyPr>
          <a:lstStyle/>
          <a:p>
            <a:pPr algn="just"/>
            <a:r>
              <a:rPr lang="en-US" dirty="0" smtClean="0"/>
              <a:t>Decentralized implementation of the scheme through district blindness control societies. </a:t>
            </a:r>
          </a:p>
          <a:p>
            <a:pPr algn="just"/>
            <a:r>
              <a:rPr lang="en-US" dirty="0" smtClean="0"/>
              <a:t>Reduction in backlog of blind person by active screening of population above 50 yrs of age. Organizing screening eye camps and transporting operable cases to the eye care facilities.</a:t>
            </a:r>
          </a:p>
          <a:p>
            <a:pPr algn="just"/>
            <a:r>
              <a:rPr lang="en-US" dirty="0" smtClean="0"/>
              <a:t>Involvement of voluntary organization in various eye care activities.</a:t>
            </a:r>
          </a:p>
          <a:p>
            <a:pPr algn="just"/>
            <a:r>
              <a:rPr lang="en-US" dirty="0" smtClean="0"/>
              <a:t>Participation of community and panchayat raj institutions in organizations in various eye care activities.</a:t>
            </a:r>
          </a:p>
          <a:p>
            <a:pPr algn="just"/>
            <a:r>
              <a:rPr lang="en-US" dirty="0" smtClean="0"/>
              <a:t>Development of eye care services and improvement in quality of eye care by training of personnel, supply of high teach equipments </a:t>
            </a:r>
            <a:r>
              <a:rPr lang="en-US" dirty="0" err="1" smtClean="0"/>
              <a:t>stragthening</a:t>
            </a:r>
            <a:r>
              <a:rPr lang="en-US" dirty="0" smtClean="0"/>
              <a:t> </a:t>
            </a:r>
            <a:r>
              <a:rPr lang="en-US" dirty="0" err="1" smtClean="0"/>
              <a:t>followup</a:t>
            </a:r>
            <a:r>
              <a:rPr lang="en-US" dirty="0" smtClean="0"/>
              <a:t> and monitoring the services.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696200" cy="6455736"/>
          </a:xfrm>
        </p:spPr>
        <p:txBody>
          <a:bodyPr/>
          <a:lstStyle/>
          <a:p>
            <a:pPr algn="just"/>
            <a:r>
              <a:rPr lang="en-US" dirty="0" smtClean="0"/>
              <a:t>Screening of school going children for identification and treatment of refractive errors with special a attention in underserved areas.</a:t>
            </a:r>
          </a:p>
          <a:p>
            <a:pPr algn="just"/>
            <a:r>
              <a:rPr lang="en-US" dirty="0" smtClean="0"/>
              <a:t>Public awareness about prevention and timely treatment of eye ailments.</a:t>
            </a:r>
          </a:p>
          <a:p>
            <a:pPr algn="just"/>
            <a:r>
              <a:rPr lang="en-US" dirty="0" smtClean="0"/>
              <a:t>Specific focus on illiterate woman in rural areas</a:t>
            </a:r>
          </a:p>
          <a:p>
            <a:pPr algn="just"/>
            <a:r>
              <a:rPr lang="en-US" dirty="0" smtClean="0"/>
              <a:t>To make eye care comprehensive beside cataract surgery other interlobular surgical operation for treatment of glaucoma.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13360"/>
          </a:xfrm>
        </p:spPr>
        <p:txBody>
          <a:bodyPr>
            <a:normAutofit fontScale="90000"/>
          </a:bodyPr>
          <a:lstStyle/>
          <a:p>
            <a:r>
              <a:rPr lang="en-US" dirty="0" smtClean="0"/>
              <a:t>Activities:</a:t>
            </a:r>
            <a:endParaRPr lang="en-US" dirty="0"/>
          </a:p>
        </p:txBody>
      </p:sp>
      <p:sp>
        <p:nvSpPr>
          <p:cNvPr id="3" name="Content Placeholder 2"/>
          <p:cNvSpPr>
            <a:spLocks noGrp="1"/>
          </p:cNvSpPr>
          <p:nvPr>
            <p:ph idx="1"/>
          </p:nvPr>
        </p:nvSpPr>
        <p:spPr>
          <a:xfrm>
            <a:off x="0" y="685800"/>
            <a:ext cx="7696200" cy="5769936"/>
          </a:xfrm>
        </p:spPr>
        <p:txBody>
          <a:bodyPr/>
          <a:lstStyle/>
          <a:p>
            <a:pPr algn="just"/>
            <a:r>
              <a:rPr lang="en-US" dirty="0" smtClean="0"/>
              <a:t>Improvement of quality of eye care services by training of eye care personnel.</a:t>
            </a:r>
          </a:p>
          <a:p>
            <a:pPr algn="just"/>
            <a:r>
              <a:rPr lang="en-US" dirty="0" smtClean="0"/>
              <a:t>Provision of modern equipments instruments and other commodity assistance by GOI.</a:t>
            </a:r>
          </a:p>
          <a:p>
            <a:pPr algn="just"/>
            <a:r>
              <a:rPr lang="en-US" dirty="0" smtClean="0"/>
              <a:t>PROVISION Of vehicles.</a:t>
            </a:r>
          </a:p>
          <a:p>
            <a:pPr algn="just"/>
            <a:r>
              <a:rPr lang="en-US" dirty="0" smtClean="0"/>
              <a:t>Increases number of cataract surgery.</a:t>
            </a:r>
          </a:p>
          <a:p>
            <a:pPr algn="just"/>
            <a:r>
              <a:rPr lang="en-US" dirty="0" smtClean="0"/>
              <a:t>Abolition of reach out camps.</a:t>
            </a:r>
          </a:p>
          <a:p>
            <a:pPr algn="just"/>
            <a:r>
              <a:rPr lang="en-US" dirty="0" smtClean="0"/>
              <a:t>Introduction of cataract surgery with IOL implantation</a:t>
            </a:r>
          </a:p>
          <a:p>
            <a:pPr algn="just"/>
            <a:r>
              <a:rPr lang="en-US" dirty="0" smtClean="0"/>
              <a:t>Involvements of NGOs.</a:t>
            </a:r>
            <a:endParaRPr lang="en-US" dirty="0"/>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184</TotalTime>
  <Words>1018</Words>
  <Application>Microsoft Office PowerPoint</Application>
  <PresentationFormat>On-screen Show (4:3)</PresentationFormat>
  <Paragraphs>98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Trebuchet MS</vt:lpstr>
      <vt:lpstr>Wingdings</vt:lpstr>
      <vt:lpstr>Wingdings 2</vt:lpstr>
      <vt:lpstr>Opulent</vt:lpstr>
      <vt:lpstr>PowerPoint Presentation</vt:lpstr>
      <vt:lpstr>INTRODUCTION</vt:lpstr>
      <vt:lpstr>Causes &amp; riskfactors</vt:lpstr>
      <vt:lpstr>National programme for control blindness</vt:lpstr>
      <vt:lpstr>rationale</vt:lpstr>
      <vt:lpstr>Objectives:</vt:lpstr>
      <vt:lpstr>Strategies:</vt:lpstr>
      <vt:lpstr>PowerPoint Presentation</vt:lpstr>
      <vt:lpstr>Activities:</vt:lpstr>
      <vt:lpstr>Components activities under npcb</vt:lpstr>
      <vt:lpstr>indicators</vt:lpstr>
      <vt:lpstr>Eye bank</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Anand</dc:creator>
  <cp:lastModifiedBy>Vishal</cp:lastModifiedBy>
  <cp:revision>23</cp:revision>
  <dcterms:created xsi:type="dcterms:W3CDTF">2006-08-16T00:00:00Z</dcterms:created>
  <dcterms:modified xsi:type="dcterms:W3CDTF">2020-08-14T07:18:11Z</dcterms:modified>
</cp:coreProperties>
</file>