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E21CE31-B39A-4D77-9E83-10371E56C661}" type="datetimeFigureOut">
              <a:rPr lang="en-US" smtClean="0"/>
              <a:pPr/>
              <a:t>8/14/2020</a:t>
            </a:fld>
            <a:endParaRPr lang="en-IN"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IN"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105360-5E0F-42BC-BD84-DAD2EAAC9EEE}"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21CE31-B39A-4D77-9E83-10371E56C661}" type="datetimeFigureOut">
              <a:rPr lang="en-US" smtClean="0"/>
              <a:pPr/>
              <a:t>8/14/2020</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81105360-5E0F-42BC-BD84-DAD2EAAC9EEE}"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E21CE31-B39A-4D77-9E83-10371E56C661}" type="datetimeFigureOut">
              <a:rPr lang="en-US" smtClean="0"/>
              <a:pPr/>
              <a:t>8/14/2020</a:t>
            </a:fld>
            <a:endParaRPr lang="en-IN"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IN"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105360-5E0F-42BC-BD84-DAD2EAAC9EEE}"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21CE31-B39A-4D77-9E83-10371E56C661}" type="datetimeFigureOut">
              <a:rPr lang="en-US" smtClean="0"/>
              <a:pPr/>
              <a:t>8/14/2020</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81105360-5E0F-42BC-BD84-DAD2EAAC9EEE}"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E21CE31-B39A-4D77-9E83-10371E56C661}" type="datetimeFigureOut">
              <a:rPr lang="en-US" smtClean="0"/>
              <a:pPr/>
              <a:t>8/14/2020</a:t>
            </a:fld>
            <a:endParaRPr lang="en-IN"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IN"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105360-5E0F-42BC-BD84-DAD2EAAC9EEE}"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21CE31-B39A-4D77-9E83-10371E56C661}" type="datetimeFigureOut">
              <a:rPr lang="en-US" smtClean="0"/>
              <a:pPr/>
              <a:t>8/14/2020</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81105360-5E0F-42BC-BD84-DAD2EAAC9EEE}"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E21CE31-B39A-4D77-9E83-10371E56C661}" type="datetimeFigureOut">
              <a:rPr lang="en-US" smtClean="0"/>
              <a:pPr/>
              <a:t>8/14/2020</a:t>
            </a:fld>
            <a:endParaRPr lang="en-IN" dirty="0"/>
          </a:p>
        </p:txBody>
      </p:sp>
      <p:sp>
        <p:nvSpPr>
          <p:cNvPr id="8" name="Footer Placeholder 7"/>
          <p:cNvSpPr>
            <a:spLocks noGrp="1"/>
          </p:cNvSpPr>
          <p:nvPr>
            <p:ph type="ftr" sz="quarter" idx="11"/>
          </p:nvPr>
        </p:nvSpPr>
        <p:spPr/>
        <p:txBody>
          <a:bodyPr/>
          <a:lstStyle>
            <a:extLst/>
          </a:lstStyle>
          <a:p>
            <a:endParaRPr lang="en-IN" dirty="0"/>
          </a:p>
        </p:txBody>
      </p:sp>
      <p:sp>
        <p:nvSpPr>
          <p:cNvPr id="9" name="Slide Number Placeholder 8"/>
          <p:cNvSpPr>
            <a:spLocks noGrp="1"/>
          </p:cNvSpPr>
          <p:nvPr>
            <p:ph type="sldNum" sz="quarter" idx="12"/>
          </p:nvPr>
        </p:nvSpPr>
        <p:spPr/>
        <p:txBody>
          <a:bodyPr/>
          <a:lstStyle>
            <a:extLst/>
          </a:lstStyle>
          <a:p>
            <a:fld id="{81105360-5E0F-42BC-BD84-DAD2EAAC9EEE}"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E21CE31-B39A-4D77-9E83-10371E56C661}" type="datetimeFigureOut">
              <a:rPr lang="en-US" smtClean="0"/>
              <a:pPr/>
              <a:t>8/14/2020</a:t>
            </a:fld>
            <a:endParaRPr lang="en-IN" dirty="0"/>
          </a:p>
        </p:txBody>
      </p:sp>
      <p:sp>
        <p:nvSpPr>
          <p:cNvPr id="4" name="Footer Placeholder 3"/>
          <p:cNvSpPr>
            <a:spLocks noGrp="1"/>
          </p:cNvSpPr>
          <p:nvPr>
            <p:ph type="ftr" sz="quarter" idx="11"/>
          </p:nvPr>
        </p:nvSpPr>
        <p:spPr/>
        <p:txBody>
          <a:bodyPr/>
          <a:lstStyle>
            <a:extLst/>
          </a:lstStyle>
          <a:p>
            <a:endParaRPr lang="en-IN" dirty="0"/>
          </a:p>
        </p:txBody>
      </p:sp>
      <p:sp>
        <p:nvSpPr>
          <p:cNvPr id="5" name="Slide Number Placeholder 4"/>
          <p:cNvSpPr>
            <a:spLocks noGrp="1"/>
          </p:cNvSpPr>
          <p:nvPr>
            <p:ph type="sldNum" sz="quarter" idx="12"/>
          </p:nvPr>
        </p:nvSpPr>
        <p:spPr/>
        <p:txBody>
          <a:bodyPr/>
          <a:lstStyle>
            <a:extLst/>
          </a:lstStyle>
          <a:p>
            <a:fld id="{81105360-5E0F-42BC-BD84-DAD2EAAC9EEE}"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E21CE31-B39A-4D77-9E83-10371E56C661}" type="datetimeFigureOut">
              <a:rPr lang="en-US" smtClean="0"/>
              <a:pPr/>
              <a:t>8/14/2020</a:t>
            </a:fld>
            <a:endParaRPr lang="en-IN"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IN" dirty="0"/>
          </a:p>
        </p:txBody>
      </p:sp>
      <p:sp>
        <p:nvSpPr>
          <p:cNvPr id="4" name="Slide Number Placeholder 3"/>
          <p:cNvSpPr>
            <a:spLocks noGrp="1"/>
          </p:cNvSpPr>
          <p:nvPr>
            <p:ph type="sldNum" sz="quarter" idx="12"/>
          </p:nvPr>
        </p:nvSpPr>
        <p:spPr/>
        <p:txBody>
          <a:bodyPr/>
          <a:lstStyle>
            <a:extLst/>
          </a:lstStyle>
          <a:p>
            <a:fld id="{81105360-5E0F-42BC-BD84-DAD2EAAC9EEE}"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21CE31-B39A-4D77-9E83-10371E56C661}" type="datetimeFigureOut">
              <a:rPr lang="en-US" smtClean="0"/>
              <a:pPr/>
              <a:t>8/14/2020</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81105360-5E0F-42BC-BD84-DAD2EAAC9EEE}"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E21CE31-B39A-4D77-9E83-10371E56C661}" type="datetimeFigureOut">
              <a:rPr lang="en-US" smtClean="0"/>
              <a:pPr/>
              <a:t>8/14/2020</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81105360-5E0F-42BC-BD84-DAD2EAAC9EEE}" type="slidenum">
              <a:rPr lang="en-IN" smtClean="0"/>
              <a:pPr/>
              <a:t>‹#›</a:t>
            </a:fld>
            <a:endParaRPr lang="en-IN"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E21CE31-B39A-4D77-9E83-10371E56C661}" type="datetimeFigureOut">
              <a:rPr lang="en-US" smtClean="0"/>
              <a:pPr/>
              <a:t>8/14/2020</a:t>
            </a:fld>
            <a:endParaRPr lang="en-IN"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IN"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105360-5E0F-42BC-BD84-DAD2EAAC9EEE}" type="slidenum">
              <a:rPr lang="en-IN" smtClean="0"/>
              <a:pPr/>
              <a:t>‹#›</a:t>
            </a:fld>
            <a:endParaRPr lang="en-IN"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33400"/>
            <a:ext cx="7900796" cy="2109782"/>
          </a:xfrm>
        </p:spPr>
        <p:txBody>
          <a:bodyPr/>
          <a:lstStyle/>
          <a:p>
            <a:pPr algn="ctr"/>
            <a:r>
              <a:rPr lang="en-IN" dirty="0" smtClean="0">
                <a:solidFill>
                  <a:srgbClr val="FFFF00"/>
                </a:solidFill>
              </a:rPr>
              <a:t>Seminar on</a:t>
            </a:r>
            <a:r>
              <a:rPr lang="en-IN" dirty="0" smtClean="0"/>
              <a:t/>
            </a:r>
            <a:br>
              <a:rPr lang="en-IN" dirty="0" smtClean="0"/>
            </a:br>
            <a:r>
              <a:rPr lang="en-IN" dirty="0" smtClean="0">
                <a:effectLst>
                  <a:outerShdw blurRad="38100" dist="38100" dir="2700000" algn="tl">
                    <a:srgbClr val="000000">
                      <a:alpha val="43137"/>
                    </a:srgbClr>
                  </a:outerShdw>
                </a:effectLst>
              </a:rPr>
              <a:t>framework, trends and scope of nursing practice</a:t>
            </a:r>
            <a:endParaRPr lang="en-IN"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979712" y="2664011"/>
            <a:ext cx="7326244" cy="1101248"/>
          </a:xfrm>
        </p:spPr>
        <p:txBody>
          <a:bodyPr>
            <a:noAutofit/>
          </a:bodyPr>
          <a:lstStyle/>
          <a:p>
            <a:pPr algn="ctr"/>
            <a:endParaRPr lang="en-US" sz="4000" dirty="0">
              <a:latin typeface="Comic Sans MS" pitchFamily="66" charset="0"/>
            </a:endParaRPr>
          </a:p>
          <a:p>
            <a:pPr algn="ctr"/>
            <a:endParaRPr lang="en-US" sz="4000" dirty="0" smtClean="0">
              <a:latin typeface="Comic Sans MS" pitchFamily="66" charset="0"/>
            </a:endParaRPr>
          </a:p>
          <a:p>
            <a:pPr algn="ctr"/>
            <a:r>
              <a:rPr lang="en-US" sz="4000" dirty="0" smtClean="0">
                <a:latin typeface="Comic Sans MS" pitchFamily="66" charset="0"/>
              </a:rPr>
              <a:t>by</a:t>
            </a:r>
            <a:r>
              <a:rPr lang="en-US" sz="4000" dirty="0">
                <a:latin typeface="Comic Sans MS" pitchFamily="66" charset="0"/>
              </a:rPr>
              <a:t>:</a:t>
            </a:r>
            <a:br>
              <a:rPr lang="en-US" sz="4000" dirty="0">
                <a:latin typeface="Comic Sans MS" pitchFamily="66" charset="0"/>
              </a:rPr>
            </a:br>
            <a:r>
              <a:rPr lang="en-US" sz="3200" dirty="0" smtClean="0">
                <a:latin typeface="Comic Sans MS" pitchFamily="66" charset="0"/>
              </a:rPr>
              <a:t>Ms. Sonal Patel</a:t>
            </a:r>
            <a:r>
              <a:rPr lang="en-US" sz="3200" dirty="0">
                <a:latin typeface="Comic Sans MS" pitchFamily="66" charset="0"/>
              </a:rPr>
              <a:t/>
            </a:r>
            <a:br>
              <a:rPr lang="en-US" sz="3200" dirty="0">
                <a:latin typeface="Comic Sans MS" pitchFamily="66" charset="0"/>
              </a:rPr>
            </a:br>
            <a:r>
              <a:rPr lang="en-US" sz="1800" dirty="0">
                <a:solidFill>
                  <a:srgbClr val="C00000"/>
                </a:solidFill>
                <a:latin typeface="Comic Sans MS" pitchFamily="66" charset="0"/>
              </a:rPr>
              <a:t>Assistant Professor</a:t>
            </a:r>
            <a:br>
              <a:rPr lang="en-US" sz="1800" dirty="0">
                <a:solidFill>
                  <a:srgbClr val="C00000"/>
                </a:solidFill>
                <a:latin typeface="Comic Sans MS" pitchFamily="66" charset="0"/>
              </a:rPr>
            </a:br>
            <a:r>
              <a:rPr lang="en-US" sz="1800" dirty="0">
                <a:solidFill>
                  <a:srgbClr val="C00000"/>
                </a:solidFill>
                <a:latin typeface="Comic Sans MS" pitchFamily="66" charset="0"/>
              </a:rPr>
              <a:t>Sumandeep Nursing College</a:t>
            </a:r>
            <a:br>
              <a:rPr lang="en-US" sz="1800" dirty="0">
                <a:solidFill>
                  <a:srgbClr val="C00000"/>
                </a:solidFill>
                <a:latin typeface="Comic Sans MS" pitchFamily="66" charset="0"/>
              </a:rPr>
            </a:br>
            <a:r>
              <a:rPr lang="en-US" sz="1800" dirty="0">
                <a:solidFill>
                  <a:srgbClr val="C00000"/>
                </a:solidFill>
                <a:latin typeface="Comic Sans MS" pitchFamily="66" charset="0"/>
              </a:rPr>
              <a:t>Sumandeep Vidyapeeth Deemed to be University</a:t>
            </a:r>
            <a:endParaRPr lang="en-IN"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nurse-hospital_2101382b.jpg"/>
          <p:cNvPicPr>
            <a:picLocks noChangeAspect="1"/>
          </p:cNvPicPr>
          <p:nvPr/>
        </p:nvPicPr>
        <p:blipFill>
          <a:blip r:embed="rId2"/>
          <a:stretch>
            <a:fillRect/>
          </a:stretch>
        </p:blipFill>
        <p:spPr>
          <a:xfrm>
            <a:off x="142844" y="2786058"/>
            <a:ext cx="2428860" cy="39290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135" y="2807798"/>
            <a:ext cx="2244594" cy="11383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80068"/>
          </a:xfrm>
        </p:spPr>
        <p:txBody>
          <a:bodyPr/>
          <a:lstStyle/>
          <a:p>
            <a:r>
              <a:rPr lang="en-IN" dirty="0" smtClean="0"/>
              <a:t>Competence:</a:t>
            </a:r>
            <a:endParaRPr lang="en-IN" dirty="0"/>
          </a:p>
        </p:txBody>
      </p:sp>
      <p:sp>
        <p:nvSpPr>
          <p:cNvPr id="21505" name="Rectangle 1"/>
          <p:cNvSpPr>
            <a:spLocks noChangeArrowheads="1"/>
          </p:cNvSpPr>
          <p:nvPr/>
        </p:nvSpPr>
        <p:spPr bwMode="auto">
          <a:xfrm>
            <a:off x="0" y="1214422"/>
            <a:ext cx="88582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Nurse’s competence is grounded upon nursing      theory,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Times New Roman" pitchFamily="18" charset="0"/>
                <a:ea typeface="Times New Roman" pitchFamily="18" charset="0"/>
                <a:cs typeface="Times New Roman" pitchFamily="18" charset="0"/>
              </a:rPr>
              <a:t>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cientific knowledge and experience, and is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Reflected in everyday practice.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enhanced through continuous learning,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Times New Roman" pitchFamily="18" charset="0"/>
                <a:ea typeface="Times New Roman" pitchFamily="18" charset="0"/>
                <a:cs typeface="Times New Roman" pitchFamily="18" charset="0"/>
              </a:rPr>
              <a:t>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hared through continuous learning,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Times New Roman" pitchFamily="18" charset="0"/>
                <a:ea typeface="Times New Roman" pitchFamily="18" charset="0"/>
                <a:cs typeface="Times New Roman" pitchFamily="18" charset="0"/>
              </a:rPr>
              <a:t>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hared through mentorship and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Times New Roman" pitchFamily="18" charset="0"/>
                <a:ea typeface="Times New Roman" pitchFamily="18" charset="0"/>
                <a:cs typeface="Times New Roman" pitchFamily="18" charset="0"/>
              </a:rPr>
              <a:t>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upported through intra and inter professional dialogue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606768">
            <a:off x="793845" y="2947879"/>
            <a:ext cx="7242048" cy="608630"/>
          </a:xfrm>
        </p:spPr>
        <p:txBody>
          <a:bodyPr>
            <a:noAutofit/>
          </a:bodyPr>
          <a:lstStyle/>
          <a:p>
            <a:pPr algn="ctr"/>
            <a:r>
              <a:rPr lang="en-IN" sz="6600" dirty="0" smtClean="0"/>
              <a:t>Personal commitment:</a:t>
            </a:r>
            <a:endParaRPr lang="en-IN" sz="6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08630"/>
          </a:xfrm>
        </p:spPr>
        <p:txBody>
          <a:bodyPr>
            <a:normAutofit fontScale="90000"/>
          </a:bodyPr>
          <a:lstStyle/>
          <a:p>
            <a:r>
              <a:rPr lang="en-IN" dirty="0" smtClean="0"/>
              <a:t>Implementation of framework:</a:t>
            </a:r>
            <a:endParaRPr lang="en-IN" dirty="0"/>
          </a:p>
        </p:txBody>
      </p:sp>
      <p:sp>
        <p:nvSpPr>
          <p:cNvPr id="1025" name="Rectangle 1"/>
          <p:cNvSpPr>
            <a:spLocks noChangeArrowheads="1"/>
          </p:cNvSpPr>
          <p:nvPr/>
        </p:nvSpPr>
        <p:spPr bwMode="auto">
          <a:xfrm>
            <a:off x="0" y="1000108"/>
            <a:ext cx="87154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Numerous sessions were held to familiarize nursing staff with the framework when it was first time launched.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Introduction to the framework is now routinely incorporate in to the orientation of all new nurses who join the regions.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framework also gives the development of preceptors and changes nurses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major elements of the framework  have been linked to the expected RN, LPN and RPN competencies articulates in job description and application of the framework in practice is not incorporate in to nurses ongoing professionals developments and continuing education plans.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Further elaboration of framework will be ongoing for examples use of the framework has exposed the needs to clarify some of its terms, such has. Insightful practice.</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843200">
            <a:off x="1093425" y="2428284"/>
            <a:ext cx="7242048" cy="1143000"/>
          </a:xfrm>
        </p:spPr>
        <p:txBody>
          <a:bodyPr>
            <a:noAutofit/>
          </a:bodyPr>
          <a:lstStyle/>
          <a:p>
            <a:pPr algn="ctr"/>
            <a:r>
              <a:rPr lang="en-IN" sz="4400" dirty="0" smtClean="0"/>
              <a:t>Evaluation and research:</a:t>
            </a:r>
            <a:endParaRPr lang="en-IN"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394316"/>
          </a:xfrm>
        </p:spPr>
        <p:txBody>
          <a:bodyPr>
            <a:normAutofit fontScale="90000"/>
          </a:bodyPr>
          <a:lstStyle/>
          <a:p>
            <a:r>
              <a:rPr lang="en-IN" dirty="0" smtClean="0"/>
              <a:t>Scope of nursing practice:</a:t>
            </a:r>
            <a:endParaRPr lang="en-IN" dirty="0"/>
          </a:p>
        </p:txBody>
      </p:sp>
      <p:sp>
        <p:nvSpPr>
          <p:cNvPr id="3" name="TextBox 2"/>
          <p:cNvSpPr txBox="1"/>
          <p:nvPr/>
        </p:nvSpPr>
        <p:spPr>
          <a:xfrm>
            <a:off x="357158" y="1071546"/>
            <a:ext cx="8429684" cy="5078313"/>
          </a:xfrm>
          <a:prstGeom prst="rect">
            <a:avLst/>
          </a:prstGeom>
          <a:noFill/>
        </p:spPr>
        <p:txBody>
          <a:bodyPr wrap="square" rtlCol="0">
            <a:spAutoFit/>
          </a:bodyPr>
          <a:lstStyle/>
          <a:p>
            <a:pPr>
              <a:buFont typeface="Arial" pitchFamily="34" charset="0"/>
              <a:buChar char="•"/>
            </a:pPr>
            <a:r>
              <a:rPr lang="en-IN" sz="3600" dirty="0" smtClean="0">
                <a:latin typeface="Times New Roman" pitchFamily="18" charset="0"/>
                <a:cs typeface="Times New Roman" pitchFamily="18" charset="0"/>
              </a:rPr>
              <a:t>Professional regulation</a:t>
            </a:r>
          </a:p>
          <a:p>
            <a:pPr>
              <a:buFont typeface="Arial" pitchFamily="34" charset="0"/>
              <a:buChar char="•"/>
            </a:pPr>
            <a:r>
              <a:rPr lang="en-IN" sz="3600" dirty="0" smtClean="0">
                <a:latin typeface="Times New Roman" pitchFamily="18" charset="0"/>
                <a:cs typeface="Times New Roman" pitchFamily="18" charset="0"/>
              </a:rPr>
              <a:t>Establishing education system for advanced nursing practice</a:t>
            </a:r>
          </a:p>
          <a:p>
            <a:pPr>
              <a:buFont typeface="Arial" pitchFamily="34" charset="0"/>
              <a:buChar char="•"/>
            </a:pPr>
            <a:r>
              <a:rPr lang="en-IN" sz="3600" dirty="0" smtClean="0">
                <a:latin typeface="Times New Roman" pitchFamily="18" charset="0"/>
                <a:cs typeface="Times New Roman" pitchFamily="18" charset="0"/>
              </a:rPr>
              <a:t>Developing sanders' of practice</a:t>
            </a:r>
          </a:p>
          <a:p>
            <a:pPr>
              <a:buFont typeface="Arial" pitchFamily="34" charset="0"/>
              <a:buChar char="•"/>
            </a:pPr>
            <a:r>
              <a:rPr lang="en-IN" sz="3600" dirty="0" smtClean="0">
                <a:latin typeface="Times New Roman" pitchFamily="18" charset="0"/>
                <a:cs typeface="Times New Roman" pitchFamily="18" charset="0"/>
              </a:rPr>
              <a:t>Practice as a registered  nurse</a:t>
            </a:r>
          </a:p>
          <a:p>
            <a:pPr>
              <a:buFont typeface="Arial" pitchFamily="34" charset="0"/>
              <a:buChar char="•"/>
            </a:pPr>
            <a:r>
              <a:rPr lang="en-IN" sz="3600" dirty="0" smtClean="0">
                <a:latin typeface="Times New Roman" pitchFamily="18" charset="0"/>
                <a:cs typeface="Times New Roman" pitchFamily="18" charset="0"/>
              </a:rPr>
              <a:t>Purpose of the law remains consistent to protect the public</a:t>
            </a: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394316"/>
          </a:xfrm>
        </p:spPr>
        <p:txBody>
          <a:bodyPr>
            <a:normAutofit fontScale="90000"/>
          </a:bodyPr>
          <a:lstStyle/>
          <a:p>
            <a:r>
              <a:rPr lang="en-IN" dirty="0" smtClean="0"/>
              <a:t>Nurses practice act:            </a:t>
            </a:r>
            <a:endParaRPr lang="en-IN" dirty="0"/>
          </a:p>
        </p:txBody>
      </p:sp>
      <p:pic>
        <p:nvPicPr>
          <p:cNvPr id="1026" name="Picture 2" descr="https://www.opensesame.com/system/files/styles/product_672x/s3/images/NLaw.jpg?itok=DKs8OCHe"/>
          <p:cNvPicPr>
            <a:picLocks noChangeAspect="1" noChangeArrowheads="1"/>
          </p:cNvPicPr>
          <p:nvPr/>
        </p:nvPicPr>
        <p:blipFill>
          <a:blip r:embed="rId2"/>
          <a:srcRect/>
          <a:stretch>
            <a:fillRect/>
          </a:stretch>
        </p:blipFill>
        <p:spPr bwMode="auto">
          <a:xfrm>
            <a:off x="500034" y="1928802"/>
            <a:ext cx="6715172" cy="35866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7242048" cy="680068"/>
          </a:xfrm>
        </p:spPr>
        <p:txBody>
          <a:bodyPr/>
          <a:lstStyle/>
          <a:p>
            <a:r>
              <a:rPr lang="en-IN" dirty="0" smtClean="0"/>
              <a:t>Mobile nursing practice:</a:t>
            </a:r>
            <a:endParaRPr lang="en-IN" dirty="0"/>
          </a:p>
        </p:txBody>
      </p:sp>
      <p:pic>
        <p:nvPicPr>
          <p:cNvPr id="3" name="Picture 2" descr="nursing.JPG"/>
          <p:cNvPicPr>
            <a:picLocks noChangeAspect="1"/>
          </p:cNvPicPr>
          <p:nvPr/>
        </p:nvPicPr>
        <p:blipFill>
          <a:blip r:embed="rId2" cstate="print"/>
          <a:stretch>
            <a:fillRect/>
          </a:stretch>
        </p:blipFill>
        <p:spPr>
          <a:xfrm>
            <a:off x="6635242" y="142852"/>
            <a:ext cx="2508758" cy="4143404"/>
          </a:xfrm>
          <a:prstGeom prst="rect">
            <a:avLst/>
          </a:prstGeom>
        </p:spPr>
      </p:pic>
      <p:sp>
        <p:nvSpPr>
          <p:cNvPr id="29697" name="Rectangle 1"/>
          <p:cNvSpPr>
            <a:spLocks noChangeArrowheads="1"/>
          </p:cNvSpPr>
          <p:nvPr/>
        </p:nvSpPr>
        <p:spPr bwMode="auto">
          <a:xfrm>
            <a:off x="0" y="733246"/>
            <a:ext cx="657226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SERVICES:</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Patients discharged early from hospital</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Patient suffering from chronic and acute medical problems.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Surgical patients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Patients requiring IV therapy</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elderly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Respiratory patients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seriously ill.</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Patients need medication management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Hospice concept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Ventilator dependent.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42048" cy="751506"/>
          </a:xfrm>
        </p:spPr>
        <p:txBody>
          <a:bodyPr/>
          <a:lstStyle/>
          <a:p>
            <a:r>
              <a:rPr lang="en-IN" dirty="0" smtClean="0"/>
              <a:t>Military nursing services</a:t>
            </a:r>
            <a:endParaRPr lang="en-IN" dirty="0"/>
          </a:p>
        </p:txBody>
      </p:sp>
      <p:pic>
        <p:nvPicPr>
          <p:cNvPr id="3" name="Picture 2" descr="images-pic 3.jpg"/>
          <p:cNvPicPr>
            <a:picLocks noChangeAspect="1"/>
          </p:cNvPicPr>
          <p:nvPr/>
        </p:nvPicPr>
        <p:blipFill>
          <a:blip r:embed="rId2"/>
          <a:stretch>
            <a:fillRect/>
          </a:stretch>
        </p:blipFill>
        <p:spPr>
          <a:xfrm>
            <a:off x="4286216" y="785794"/>
            <a:ext cx="4857784" cy="5786478"/>
          </a:xfrm>
          <a:prstGeom prst="rect">
            <a:avLst/>
          </a:prstGeom>
        </p:spPr>
      </p:pic>
      <p:sp>
        <p:nvSpPr>
          <p:cNvPr id="28673" name="Rectangle 1"/>
          <p:cNvSpPr>
            <a:spLocks noChangeArrowheads="1"/>
          </p:cNvSpPr>
          <p:nvPr/>
        </p:nvSpPr>
        <p:spPr bwMode="auto">
          <a:xfrm>
            <a:off x="0" y="857232"/>
            <a:ext cx="428624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Rank structure of military nurse:</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Commissioned officers</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Major-general</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Brigadier</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Colonel</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Lieutenant –colonel</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Major</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Captain</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Lieutenant </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80068"/>
          </a:xfrm>
        </p:spPr>
        <p:txBody>
          <a:bodyPr/>
          <a:lstStyle/>
          <a:p>
            <a:r>
              <a:rPr lang="en-IN" dirty="0" smtClean="0"/>
              <a:t>Tele nursing:</a:t>
            </a:r>
            <a:endParaRPr lang="en-IN" dirty="0"/>
          </a:p>
        </p:txBody>
      </p:sp>
      <p:pic>
        <p:nvPicPr>
          <p:cNvPr id="3" name="Picture 2" descr="TeleNurse300x210.jpg"/>
          <p:cNvPicPr>
            <a:picLocks noChangeAspect="1"/>
          </p:cNvPicPr>
          <p:nvPr/>
        </p:nvPicPr>
        <p:blipFill>
          <a:blip r:embed="rId2"/>
          <a:stretch>
            <a:fillRect/>
          </a:stretch>
        </p:blipFill>
        <p:spPr>
          <a:xfrm>
            <a:off x="214282" y="1071546"/>
            <a:ext cx="7858180" cy="564360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The nursing robot</a:t>
            </a:r>
            <a:br>
              <a:rPr lang="en-IN" dirty="0" smtClean="0"/>
            </a:br>
            <a:endParaRPr lang="en-IN" dirty="0"/>
          </a:p>
        </p:txBody>
      </p:sp>
      <p:pic>
        <p:nvPicPr>
          <p:cNvPr id="3" name="Picture 2" descr="_46318078_robonurse2.jpg"/>
          <p:cNvPicPr>
            <a:picLocks noChangeAspect="1"/>
          </p:cNvPicPr>
          <p:nvPr/>
        </p:nvPicPr>
        <p:blipFill>
          <a:blip r:embed="rId2"/>
          <a:stretch>
            <a:fillRect/>
          </a:stretch>
        </p:blipFill>
        <p:spPr>
          <a:xfrm>
            <a:off x="357158" y="1071546"/>
            <a:ext cx="7643866" cy="54292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63960">
            <a:off x="571472" y="2500306"/>
            <a:ext cx="7242048" cy="322878"/>
          </a:xfrm>
        </p:spPr>
        <p:txBody>
          <a:bodyPr>
            <a:noAutofit/>
          </a:bodyPr>
          <a:lstStyle/>
          <a:p>
            <a:r>
              <a:rPr lang="en-IN" sz="8000" dirty="0" smtClean="0"/>
              <a:t>framework</a:t>
            </a:r>
            <a:endParaRPr lang="en-IN" sz="8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Occupational health nurse</a:t>
            </a:r>
            <a:br>
              <a:rPr lang="en-IN" dirty="0" smtClean="0"/>
            </a:br>
            <a:endParaRPr lang="en-IN" dirty="0"/>
          </a:p>
        </p:txBody>
      </p:sp>
      <p:pic>
        <p:nvPicPr>
          <p:cNvPr id="3" name="Picture 2" descr="Occupational-Health-Nurse.jpg"/>
          <p:cNvPicPr>
            <a:picLocks noChangeAspect="1"/>
          </p:cNvPicPr>
          <p:nvPr/>
        </p:nvPicPr>
        <p:blipFill>
          <a:blip r:embed="rId2"/>
          <a:stretch>
            <a:fillRect/>
          </a:stretch>
        </p:blipFill>
        <p:spPr>
          <a:xfrm>
            <a:off x="428596" y="1285860"/>
            <a:ext cx="7643866" cy="52864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School health nursing</a:t>
            </a:r>
            <a:br>
              <a:rPr lang="en-IN" dirty="0" smtClean="0"/>
            </a:br>
            <a:endParaRPr lang="en-IN" dirty="0"/>
          </a:p>
        </p:txBody>
      </p:sp>
      <p:pic>
        <p:nvPicPr>
          <p:cNvPr id="3" name="Picture 2" descr="School-Nurse.jpg"/>
          <p:cNvPicPr>
            <a:picLocks noChangeAspect="1"/>
          </p:cNvPicPr>
          <p:nvPr/>
        </p:nvPicPr>
        <p:blipFill>
          <a:blip r:embed="rId2"/>
          <a:stretch>
            <a:fillRect/>
          </a:stretch>
        </p:blipFill>
        <p:spPr>
          <a:xfrm>
            <a:off x="142844" y="1214422"/>
            <a:ext cx="7929618" cy="54292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Space nursing society</a:t>
            </a:r>
            <a:br>
              <a:rPr lang="en-IN" dirty="0" smtClean="0"/>
            </a:br>
            <a:endParaRPr lang="en-IN" dirty="0"/>
          </a:p>
        </p:txBody>
      </p:sp>
      <p:pic>
        <p:nvPicPr>
          <p:cNvPr id="3" name="Picture 2" descr="509c822fe17a5.preview-620.jpg"/>
          <p:cNvPicPr>
            <a:picLocks noChangeAspect="1"/>
          </p:cNvPicPr>
          <p:nvPr/>
        </p:nvPicPr>
        <p:blipFill>
          <a:blip r:embed="rId2"/>
          <a:stretch>
            <a:fillRect/>
          </a:stretch>
        </p:blipFill>
        <p:spPr>
          <a:xfrm>
            <a:off x="357158" y="1000108"/>
            <a:ext cx="7572428" cy="578550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4786322"/>
          </a:xfrm>
        </p:spPr>
        <p:txBody>
          <a:bodyPr>
            <a:normAutofit/>
          </a:bodyPr>
          <a:lstStyle/>
          <a:p>
            <a:pPr>
              <a:buFont typeface="Wingdings" pitchFamily="2" charset="2"/>
              <a:buChar char="v"/>
            </a:pPr>
            <a:r>
              <a:rPr lang="en-IN" dirty="0" smtClean="0"/>
              <a:t>Trends in nursing practice:</a:t>
            </a:r>
            <a:br>
              <a:rPr lang="en-IN" dirty="0" smtClean="0"/>
            </a:br>
            <a:r>
              <a:rPr lang="en-IN" sz="3100" dirty="0" smtClean="0">
                <a:latin typeface="Times New Roman" pitchFamily="18" charset="0"/>
                <a:cs typeface="Times New Roman" pitchFamily="18" charset="0"/>
              </a:rPr>
              <a:t>broadening focus</a:t>
            </a:r>
            <a:br>
              <a:rPr lang="en-IN" sz="3100" dirty="0" smtClean="0">
                <a:latin typeface="Times New Roman" pitchFamily="18" charset="0"/>
                <a:cs typeface="Times New Roman" pitchFamily="18" charset="0"/>
              </a:rPr>
            </a:br>
            <a:r>
              <a:rPr lang="en-IN" sz="3100" dirty="0" smtClean="0">
                <a:latin typeface="Times New Roman" pitchFamily="18" charset="0"/>
                <a:cs typeface="Times New Roman" pitchFamily="18" charset="0"/>
              </a:rPr>
              <a:t>scientific basis</a:t>
            </a:r>
            <a:br>
              <a:rPr lang="en-IN" sz="3100" dirty="0" smtClean="0">
                <a:latin typeface="Times New Roman" pitchFamily="18" charset="0"/>
                <a:cs typeface="Times New Roman" pitchFamily="18" charset="0"/>
              </a:rPr>
            </a:br>
            <a:r>
              <a:rPr lang="en-IN" sz="3100" dirty="0" smtClean="0">
                <a:latin typeface="Times New Roman" pitchFamily="18" charset="0"/>
                <a:cs typeface="Times New Roman" pitchFamily="18" charset="0"/>
              </a:rPr>
              <a:t>technology</a:t>
            </a:r>
            <a:br>
              <a:rPr lang="en-IN" sz="3100" dirty="0" smtClean="0">
                <a:latin typeface="Times New Roman" pitchFamily="18" charset="0"/>
                <a:cs typeface="Times New Roman" pitchFamily="18" charset="0"/>
              </a:rPr>
            </a:br>
            <a:r>
              <a:rPr lang="en-IN" sz="3100" dirty="0" smtClean="0">
                <a:latin typeface="Times New Roman" pitchFamily="18" charset="0"/>
                <a:cs typeface="Times New Roman" pitchFamily="18" charset="0"/>
              </a:rPr>
              <a:t>indicators of increasing technology</a:t>
            </a:r>
            <a:br>
              <a:rPr lang="en-IN" sz="3100" dirty="0" smtClean="0">
                <a:latin typeface="Times New Roman" pitchFamily="18" charset="0"/>
                <a:cs typeface="Times New Roman" pitchFamily="18" charset="0"/>
              </a:rPr>
            </a:br>
            <a:r>
              <a:rPr lang="en-IN" sz="3100" dirty="0" smtClean="0">
                <a:latin typeface="Times New Roman" pitchFamily="18" charset="0"/>
                <a:cs typeface="Times New Roman" pitchFamily="18" charset="0"/>
              </a:rPr>
              <a:t>renewed focus on caring</a:t>
            </a:r>
            <a:br>
              <a:rPr lang="en-IN" sz="3100" dirty="0" smtClean="0">
                <a:latin typeface="Times New Roman" pitchFamily="18" charset="0"/>
                <a:cs typeface="Times New Roman" pitchFamily="18" charset="0"/>
              </a:rPr>
            </a:br>
            <a:r>
              <a:rPr lang="en-IN" sz="3100" dirty="0" smtClean="0">
                <a:latin typeface="Times New Roman" pitchFamily="18" charset="0"/>
                <a:cs typeface="Times New Roman" pitchFamily="18" charset="0"/>
              </a:rPr>
              <a:t>expansion on employment opportunity</a:t>
            </a:r>
            <a:br>
              <a:rPr lang="en-IN" sz="3100" dirty="0" smtClean="0">
                <a:latin typeface="Times New Roman" pitchFamily="18" charset="0"/>
                <a:cs typeface="Times New Roman" pitchFamily="18" charset="0"/>
              </a:rPr>
            </a:br>
            <a:r>
              <a:rPr lang="en-IN" sz="3100" dirty="0" smtClean="0">
                <a:latin typeface="Times New Roman" pitchFamily="18" charset="0"/>
                <a:cs typeface="Times New Roman" pitchFamily="18" charset="0"/>
              </a:rPr>
              <a:t/>
            </a:r>
            <a:br>
              <a:rPr lang="en-IN" sz="3100" dirty="0" smtClean="0">
                <a:latin typeface="Times New Roman" pitchFamily="18" charset="0"/>
                <a:cs typeface="Times New Roman" pitchFamily="18" charset="0"/>
              </a:rPr>
            </a:br>
            <a:r>
              <a:rPr lang="en-IN" sz="310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42048" cy="1143000"/>
          </a:xfrm>
        </p:spPr>
        <p:txBody>
          <a:bodyPr>
            <a:normAutofit fontScale="90000"/>
          </a:bodyPr>
          <a:lstStyle/>
          <a:p>
            <a:r>
              <a:rPr lang="en-IN" dirty="0" smtClean="0"/>
              <a:t>Changing trends in nursing</a:t>
            </a:r>
            <a:br>
              <a:rPr lang="en-IN" dirty="0" smtClean="0"/>
            </a:br>
            <a:endParaRPr lang="en-IN" dirty="0"/>
          </a:p>
        </p:txBody>
      </p:sp>
      <p:sp>
        <p:nvSpPr>
          <p:cNvPr id="30721" name="Rectangle 1"/>
          <p:cNvSpPr>
            <a:spLocks noChangeArrowheads="1"/>
          </p:cNvSpPr>
          <p:nvPr/>
        </p:nvSpPr>
        <p:spPr bwMode="auto">
          <a:xfrm>
            <a:off x="0" y="733246"/>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Nursing has originated from the world</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nurturing, which mean nourishing, helping in growth and development of a human being. In past, nursing was family based work.</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Modern nursing began in the 19</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th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century under the leadership of Florence nightingale.</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aim of nursing was only to promote the recovery of patients.</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present day nurse provides care for the people in health and illness. Nursing is one of the health services which contributes to wellbeing of an individual, family and community.</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Nursing process includes doing thinking and interaction component. It is mainly basically a problem solving approach of nursing care.</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56" cy="537192"/>
          </a:xfrm>
        </p:spPr>
        <p:txBody>
          <a:bodyPr>
            <a:normAutofit fontScale="90000"/>
          </a:bodyPr>
          <a:lstStyle/>
          <a:p>
            <a:r>
              <a:rPr lang="en-IN" dirty="0" smtClean="0"/>
              <a:t>Morden trends in nursing practice</a:t>
            </a:r>
            <a:endParaRPr lang="en-IN" dirty="0"/>
          </a:p>
        </p:txBody>
      </p:sp>
      <p:sp>
        <p:nvSpPr>
          <p:cNvPr id="37889" name="Rectangle 1"/>
          <p:cNvSpPr>
            <a:spLocks noChangeArrowheads="1"/>
          </p:cNvSpPr>
          <p:nvPr/>
        </p:nvSpPr>
        <p:spPr bwMode="auto">
          <a:xfrm>
            <a:off x="0" y="500042"/>
            <a:ext cx="914400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public perception of alternatives, complimentary, treatment methods has been changing over the past few decades.</a:t>
            </a:r>
          </a:p>
          <a:p>
            <a:pPr marL="0" marR="0" lvl="0" indent="0" algn="just"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the late 1960 and early 1970’s, “natural few age self-movement” During that time provide, there was a growing trend towards rejection of traditional medicine because it was perceived invasive, painful cost and effectiveness was perceived, invasive, painful, cost and ineffectiveness. </a:t>
            </a:r>
          </a:p>
          <a:p>
            <a:pPr marL="0" marR="0" lvl="0" indent="0" algn="just"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1993 landmark survey found that 1/3 of the US population had used some non-traditional alternatives methods of treatment in additional alternation to the standers medical treatment.</a:t>
            </a:r>
          </a:p>
          <a:p>
            <a:pPr marL="0" marR="0" lvl="0" indent="0" algn="just" defTabSz="914400" rtl="0" eaLnBrk="0" fontAlgn="base" latinLnBrk="0" hangingPunct="0">
              <a:lnSpc>
                <a:spcPct val="100000"/>
              </a:lnSpc>
              <a:spcBef>
                <a:spcPct val="0"/>
              </a:spcBef>
              <a:spcAft>
                <a:spcPct val="0"/>
              </a:spcAft>
              <a:buClrTx/>
              <a:buSzTx/>
              <a:tabLst/>
            </a:pPr>
            <a:endParaRPr lang="en-US"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1992 the US government established an office of the alternative medicines (OAM) at the national institution of health.</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42048" cy="1143000"/>
          </a:xfrm>
        </p:spPr>
        <p:txBody>
          <a:bodyPr>
            <a:normAutofit fontScale="90000"/>
          </a:bodyPr>
          <a:lstStyle/>
          <a:p>
            <a:r>
              <a:rPr lang="en-IN" dirty="0" smtClean="0"/>
              <a:t>Role of professional nurse</a:t>
            </a:r>
            <a:br>
              <a:rPr lang="en-IN" dirty="0" smtClean="0"/>
            </a:br>
            <a:endParaRPr lang="en-IN" dirty="0"/>
          </a:p>
        </p:txBody>
      </p:sp>
      <p:sp>
        <p:nvSpPr>
          <p:cNvPr id="38913" name="Rectangle 1"/>
          <p:cNvSpPr>
            <a:spLocks noChangeArrowheads="1"/>
          </p:cNvSpPr>
          <p:nvPr/>
        </p:nvSpPr>
        <p:spPr bwMode="auto">
          <a:xfrm>
            <a:off x="0" y="1071546"/>
            <a:ext cx="3929281" cy="56323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Care provider</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Communication/helper</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Teacher</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Counselor</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Client advocate</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Change agent</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Leader</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Manager</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Researcher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Expanded nursing roles</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Nurse generalist</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Nurse clinician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Nurse practioners</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Nurse specialist.</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nurse-hospital_2101382b.jpg"/>
          <p:cNvPicPr>
            <a:picLocks noChangeAspect="1"/>
          </p:cNvPicPr>
          <p:nvPr/>
        </p:nvPicPr>
        <p:blipFill>
          <a:blip r:embed="rId2"/>
          <a:stretch>
            <a:fillRect/>
          </a:stretch>
        </p:blipFill>
        <p:spPr>
          <a:xfrm>
            <a:off x="4856527" y="4500570"/>
            <a:ext cx="4287473" cy="2357430"/>
          </a:xfrm>
          <a:prstGeom prst="rect">
            <a:avLst/>
          </a:prstGeom>
        </p:spPr>
      </p:pic>
      <p:pic>
        <p:nvPicPr>
          <p:cNvPr id="5" name="Picture 4" descr="529.jpg"/>
          <p:cNvPicPr>
            <a:picLocks noChangeAspect="1"/>
          </p:cNvPicPr>
          <p:nvPr/>
        </p:nvPicPr>
        <p:blipFill>
          <a:blip r:embed="rId3"/>
          <a:stretch>
            <a:fillRect/>
          </a:stretch>
        </p:blipFill>
        <p:spPr>
          <a:xfrm>
            <a:off x="4857752" y="2357430"/>
            <a:ext cx="4286248" cy="2089025"/>
          </a:xfrm>
          <a:prstGeom prst="rect">
            <a:avLst/>
          </a:prstGeom>
        </p:spPr>
      </p:pic>
      <p:pic>
        <p:nvPicPr>
          <p:cNvPr id="6" name="Picture 5" descr="project_manager.jpg"/>
          <p:cNvPicPr>
            <a:picLocks noChangeAspect="1"/>
          </p:cNvPicPr>
          <p:nvPr/>
        </p:nvPicPr>
        <p:blipFill>
          <a:blip r:embed="rId4"/>
          <a:stretch>
            <a:fillRect/>
          </a:stretch>
        </p:blipFill>
        <p:spPr>
          <a:xfrm>
            <a:off x="4929191" y="642918"/>
            <a:ext cx="4214810" cy="157161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gif"/>
          <p:cNvPicPr>
            <a:picLocks noChangeAspect="1"/>
          </p:cNvPicPr>
          <p:nvPr/>
        </p:nvPicPr>
        <p:blipFill>
          <a:blip r:embed="rId2"/>
          <a:stretch>
            <a:fillRect/>
          </a:stretch>
        </p:blipFill>
        <p:spPr>
          <a:xfrm>
            <a:off x="0" y="571480"/>
            <a:ext cx="8072462" cy="57150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394316"/>
          </a:xfrm>
        </p:spPr>
        <p:txBody>
          <a:bodyPr>
            <a:normAutofit fontScale="90000"/>
          </a:bodyPr>
          <a:lstStyle/>
          <a:p>
            <a:r>
              <a:rPr lang="en-IN" dirty="0" smtClean="0"/>
              <a:t>Definition of nursing practice:</a:t>
            </a:r>
            <a:endParaRPr lang="en-IN" dirty="0"/>
          </a:p>
        </p:txBody>
      </p:sp>
      <p:sp>
        <p:nvSpPr>
          <p:cNvPr id="1025" name="Rectangle 1"/>
          <p:cNvSpPr>
            <a:spLocks noChangeArrowheads="1"/>
          </p:cNvSpPr>
          <p:nvPr/>
        </p:nvSpPr>
        <p:spPr bwMode="auto">
          <a:xfrm>
            <a:off x="142844" y="642918"/>
            <a:ext cx="885831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Advance nursing practice is an umbrella term describing an advance level of clinical nursing practice that maximizes the use of clinical nursing practice that maximize the use of graduate educational preparation, in depth nursing knowledge &amp; expertise in meeting the needs of the individuals, families, groups, communications, and population. </a:t>
            </a:r>
            <a:endParaRPr kumimoji="0" lang="en-US" sz="105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It involves…</a:t>
            </a:r>
            <a:endParaRPr kumimoji="0" lang="en-US" sz="105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Analyzing and synthesize the knowledge.</a:t>
            </a:r>
            <a:endParaRPr kumimoji="0" lang="en-US" sz="105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Understanding, interpreting &amp; nursing theory &amp; research.</a:t>
            </a:r>
            <a:endParaRPr kumimoji="0" lang="en-US" sz="105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Developing &amp; advancing nursing knowledge &amp;the profession as the whole.</a:t>
            </a:r>
            <a:endParaRPr kumimoji="0" lang="en-US" sz="1050" i="0"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i="0" u="none" strike="noStrike" cap="none" normalizeH="0" baseline="0" dirty="0" smtClean="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14"/>
            <a:ext cx="9144000" cy="394316"/>
          </a:xfrm>
        </p:spPr>
        <p:txBody>
          <a:bodyPr>
            <a:normAutofit fontScale="90000"/>
          </a:bodyPr>
          <a:lstStyle/>
          <a:p>
            <a:r>
              <a:rPr lang="en-IN" dirty="0" smtClean="0"/>
              <a:t>Characteristics of nursing practice</a:t>
            </a:r>
            <a:endParaRPr lang="en-IN" dirty="0"/>
          </a:p>
        </p:txBody>
      </p:sp>
      <p:sp>
        <p:nvSpPr>
          <p:cNvPr id="16385" name="Rectangle 1"/>
          <p:cNvSpPr>
            <a:spLocks noChangeArrowheads="1"/>
          </p:cNvSpPr>
          <p:nvPr/>
        </p:nvSpPr>
        <p:spPr bwMode="auto">
          <a:xfrm>
            <a:off x="0" y="500042"/>
            <a:ext cx="878684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Provision of effective and efficient care delivered with high degree autonomy.</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Demonstration of leadership and initiation of changes to improve client, organization and system outcomes.</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Deliberate, purposeful and integrated use of in depth nursing knowledge, research and clinical practice.</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Depth and breadth of knowledge that draws on a wide range of strategies to meet the needs of client needs of client and to improve access to improve access to quality of care.</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7242048" cy="537192"/>
          </a:xfrm>
        </p:spPr>
        <p:txBody>
          <a:bodyPr>
            <a:normAutofit fontScale="90000"/>
          </a:bodyPr>
          <a:lstStyle/>
          <a:p>
            <a:r>
              <a:rPr lang="en-IN" dirty="0" smtClean="0"/>
              <a:t>Cont….</a:t>
            </a:r>
            <a:endParaRPr lang="en-IN" dirty="0"/>
          </a:p>
        </p:txBody>
      </p:sp>
      <p:sp>
        <p:nvSpPr>
          <p:cNvPr id="3" name="Rectangle 2"/>
          <p:cNvSpPr/>
          <p:nvPr/>
        </p:nvSpPr>
        <p:spPr>
          <a:xfrm>
            <a:off x="214282" y="571480"/>
            <a:ext cx="8501122" cy="6617196"/>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v"/>
            </a:pPr>
            <a:r>
              <a:rPr lang="en-US" sz="3200" dirty="0" smtClean="0">
                <a:latin typeface="Times New Roman" pitchFamily="18" charset="0"/>
                <a:ea typeface="Times New Roman" pitchFamily="18" charset="0"/>
                <a:cs typeface="Times New Roman" pitchFamily="18" charset="0"/>
              </a:rPr>
              <a:t>Understanding, development and dissemination of evidence- based nursing knowledge.</a:t>
            </a:r>
            <a:endParaRPr lang="en-US" sz="1100" dirty="0" smtClean="0">
              <a:latin typeface="Times New Roman" pitchFamily="18" charset="0"/>
              <a:cs typeface="Times New Roman" pitchFamily="18" charset="0"/>
            </a:endParaRPr>
          </a:p>
          <a:p>
            <a:pPr lvl="0" algn="just" eaLnBrk="0" fontAlgn="base" hangingPunct="0">
              <a:spcBef>
                <a:spcPct val="0"/>
              </a:spcBef>
              <a:spcAft>
                <a:spcPct val="0"/>
              </a:spcAft>
              <a:buFont typeface="Wingdings" pitchFamily="2" charset="2"/>
              <a:buChar char="v"/>
            </a:pPr>
            <a:r>
              <a:rPr lang="en-US" sz="3200" dirty="0" smtClean="0">
                <a:latin typeface="Times New Roman" pitchFamily="18" charset="0"/>
                <a:ea typeface="Times New Roman" pitchFamily="18" charset="0"/>
                <a:cs typeface="Times New Roman" pitchFamily="18" charset="0"/>
              </a:rPr>
              <a:t>Ability to initiate or participate planning, coordinating, implementation and evaluating </a:t>
            </a:r>
            <a:r>
              <a:rPr lang="en-US" sz="3200" dirty="0" err="1" smtClean="0">
                <a:latin typeface="Times New Roman" pitchFamily="18" charset="0"/>
                <a:ea typeface="Times New Roman" pitchFamily="18" charset="0"/>
                <a:cs typeface="Times New Roman" pitchFamily="18" charset="0"/>
              </a:rPr>
              <a:t>programmes</a:t>
            </a:r>
            <a:r>
              <a:rPr lang="en-US" sz="3200" dirty="0" smtClean="0">
                <a:latin typeface="Times New Roman" pitchFamily="18" charset="0"/>
                <a:ea typeface="Times New Roman" pitchFamily="18" charset="0"/>
                <a:cs typeface="Times New Roman" pitchFamily="18" charset="0"/>
              </a:rPr>
              <a:t> to meet client’s needs and support nursing practice.</a:t>
            </a:r>
            <a:endParaRPr lang="en-US" sz="1100" dirty="0" smtClean="0">
              <a:latin typeface="Times New Roman" pitchFamily="18" charset="0"/>
              <a:cs typeface="Times New Roman" pitchFamily="18" charset="0"/>
            </a:endParaRPr>
          </a:p>
          <a:p>
            <a:pPr lvl="0" algn="just" eaLnBrk="0" fontAlgn="base" hangingPunct="0">
              <a:spcBef>
                <a:spcPct val="0"/>
              </a:spcBef>
              <a:spcAft>
                <a:spcPct val="0"/>
              </a:spcAft>
              <a:buFont typeface="Wingdings" pitchFamily="2" charset="2"/>
              <a:buChar char="v"/>
            </a:pPr>
            <a:r>
              <a:rPr lang="en-US" sz="3200" dirty="0" smtClean="0">
                <a:latin typeface="Times New Roman" pitchFamily="18" charset="0"/>
                <a:ea typeface="Times New Roman" pitchFamily="18" charset="0"/>
                <a:cs typeface="Times New Roman" pitchFamily="18" charset="0"/>
              </a:rPr>
              <a:t>Demonstration of advanced judgment and decision making skill.</a:t>
            </a:r>
            <a:endParaRPr lang="en-US" sz="1100" dirty="0" smtClean="0">
              <a:latin typeface="Times New Roman" pitchFamily="18" charset="0"/>
              <a:cs typeface="Times New Roman" pitchFamily="18" charset="0"/>
            </a:endParaRPr>
          </a:p>
          <a:p>
            <a:pPr algn="just" eaLnBrk="0" fontAlgn="base" hangingPunct="0">
              <a:spcBef>
                <a:spcPct val="0"/>
              </a:spcBef>
              <a:spcAft>
                <a:spcPct val="0"/>
              </a:spcAft>
              <a:buFont typeface="Wingdings" pitchFamily="2" charset="2"/>
              <a:buChar char="v"/>
            </a:pPr>
            <a:r>
              <a:rPr lang="en-US" sz="3200" dirty="0" smtClean="0">
                <a:latin typeface="Times New Roman" pitchFamily="18" charset="0"/>
                <a:ea typeface="Times New Roman" pitchFamily="18" charset="0"/>
                <a:cs typeface="Times New Roman" pitchFamily="18" charset="0"/>
              </a:rPr>
              <a:t>Critical analysis of and influence on healthy policy</a:t>
            </a:r>
            <a:r>
              <a:rPr lang="en-US" dirty="0" smtClean="0">
                <a:latin typeface="Times New Roman" pitchFamily="18" charset="0"/>
                <a:ea typeface="Times New Roman" pitchFamily="18" charset="0"/>
                <a:cs typeface="Times New Roman" pitchFamily="18" charset="0"/>
              </a:rPr>
              <a:t>.</a:t>
            </a:r>
          </a:p>
          <a:p>
            <a:pPr algn="just" eaLnBrk="0" fontAlgn="base" hangingPunct="0">
              <a:spcBef>
                <a:spcPct val="0"/>
              </a:spcBef>
              <a:spcAft>
                <a:spcPct val="0"/>
              </a:spcAft>
              <a:buFont typeface="Wingdings" pitchFamily="2" charset="2"/>
              <a:buChar char="v"/>
            </a:pPr>
            <a:r>
              <a:rPr lang="en-US" sz="2400" dirty="0" smtClean="0">
                <a:latin typeface="Times New Roman" pitchFamily="18" charset="0"/>
                <a:ea typeface="Times New Roman" pitchFamily="18" charset="0"/>
                <a:cs typeface="Times New Roman" pitchFamily="18" charset="0"/>
              </a:rPr>
              <a:t> </a:t>
            </a:r>
            <a:r>
              <a:rPr lang="en-US" sz="2800" dirty="0" smtClean="0">
                <a:latin typeface="Times New Roman" pitchFamily="18" charset="0"/>
                <a:ea typeface="Times New Roman" pitchFamily="18" charset="0"/>
                <a:cs typeface="Times New Roman" pitchFamily="18" charset="0"/>
              </a:rPr>
              <a:t>Ability to explain and apply the theoretical, empirical, ethical and experiential foundations of nursing practice.</a:t>
            </a:r>
            <a:endParaRPr lang="en-US" sz="1000" dirty="0" smtClean="0">
              <a:latin typeface="Times New Roman" pitchFamily="18" charset="0"/>
              <a:cs typeface="Times New Roman" pitchFamily="18" charset="0"/>
            </a:endParaRPr>
          </a:p>
          <a:p>
            <a:pPr lvl="0" algn="just" eaLnBrk="0" fontAlgn="base" hangingPunct="0">
              <a:spcBef>
                <a:spcPct val="0"/>
              </a:spcBef>
              <a:spcAft>
                <a:spcPct val="0"/>
              </a:spcAft>
              <a:buFont typeface="Wingdings" pitchFamily="2" charset="2"/>
              <a:buChar char="v"/>
            </a:pP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buFont typeface="Wingdings" pitchFamily="2" charset="2"/>
              <a:buChar char="v"/>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828424">
            <a:off x="500034" y="3000372"/>
            <a:ext cx="7242048" cy="1143000"/>
          </a:xfrm>
        </p:spPr>
        <p:txBody>
          <a:bodyPr>
            <a:noAutofit/>
          </a:bodyPr>
          <a:lstStyle/>
          <a:p>
            <a:pPr algn="ctr"/>
            <a:r>
              <a:rPr lang="en-IN" sz="4800" dirty="0" smtClean="0"/>
              <a:t>Development of framework</a:t>
            </a:r>
            <a:endParaRPr lang="en-IN"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39407">
            <a:off x="748927" y="2705934"/>
            <a:ext cx="7242048" cy="587628"/>
          </a:xfrm>
        </p:spPr>
        <p:txBody>
          <a:bodyPr>
            <a:noAutofit/>
          </a:bodyPr>
          <a:lstStyle/>
          <a:p>
            <a:pPr algn="ctr"/>
            <a:r>
              <a:rPr lang="en-IN" sz="5400" dirty="0" smtClean="0"/>
              <a:t>Approval of framework</a:t>
            </a:r>
            <a:endParaRPr lang="en-IN" sz="5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42048" cy="857232"/>
          </a:xfrm>
        </p:spPr>
        <p:txBody>
          <a:bodyPr>
            <a:normAutofit/>
          </a:bodyPr>
          <a:lstStyle/>
          <a:p>
            <a:r>
              <a:rPr lang="en-IN" sz="4400" dirty="0" smtClean="0"/>
              <a:t>Art of nursing practice</a:t>
            </a:r>
            <a:endParaRPr lang="en-IN" sz="4400" dirty="0"/>
          </a:p>
        </p:txBody>
      </p:sp>
      <p:sp>
        <p:nvSpPr>
          <p:cNvPr id="17409" name="Rectangle 1"/>
          <p:cNvSpPr>
            <a:spLocks noChangeArrowheads="1"/>
          </p:cNvSpPr>
          <p:nvPr/>
        </p:nvSpPr>
        <p:spPr bwMode="auto">
          <a:xfrm>
            <a:off x="0" y="1357298"/>
            <a:ext cx="8929718"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Nurses demonstrate ethical, insightful, caring practice by focusing on the health and wellbeing of individuals, families and communities is health and communities is health and during episodes of illness and transition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37192"/>
          </a:xfrm>
        </p:spPr>
        <p:txBody>
          <a:bodyPr>
            <a:normAutofit fontScale="90000"/>
          </a:bodyPr>
          <a:lstStyle/>
          <a:p>
            <a:r>
              <a:rPr lang="en-IN" dirty="0" smtClean="0"/>
              <a:t>Attribute of nursing practice:</a:t>
            </a:r>
            <a:endParaRPr lang="en-IN" dirty="0"/>
          </a:p>
        </p:txBody>
      </p:sp>
      <p:sp>
        <p:nvSpPr>
          <p:cNvPr id="3" name="Rectangle 2"/>
          <p:cNvSpPr/>
          <p:nvPr/>
        </p:nvSpPr>
        <p:spPr>
          <a:xfrm>
            <a:off x="0" y="1428736"/>
            <a:ext cx="8143932" cy="4401205"/>
          </a:xfrm>
          <a:prstGeom prst="rect">
            <a:avLst/>
          </a:prstGeom>
        </p:spPr>
        <p:txBody>
          <a:bodyPr wrap="square">
            <a:spAutoFit/>
          </a:bodyPr>
          <a:lstStyle/>
          <a:p>
            <a:r>
              <a:rPr lang="en-US" sz="4000" dirty="0" smtClean="0">
                <a:latin typeface="Times New Roman" pitchFamily="18" charset="0"/>
                <a:cs typeface="Times New Roman" pitchFamily="18" charset="0"/>
              </a:rPr>
              <a:t>Autonomous professional practice in nursing in nursing requires taking personal responsibility for excellence in practice and effective collaboration with multidisciplinary team members in meeting in meeting the health needs of population. </a:t>
            </a:r>
            <a:endParaRPr lang="en-IN"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261</TotalTime>
  <Words>901</Words>
  <Application>Microsoft Office PowerPoint</Application>
  <PresentationFormat>On-screen Show (4:3)</PresentationFormat>
  <Paragraphs>112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Comic Sans MS</vt:lpstr>
      <vt:lpstr>Times New Roman</vt:lpstr>
      <vt:lpstr>Trebuchet MS</vt:lpstr>
      <vt:lpstr>Wingdings</vt:lpstr>
      <vt:lpstr>Wingdings 2</vt:lpstr>
      <vt:lpstr>Opulent</vt:lpstr>
      <vt:lpstr>Seminar on framework, trends and scope of nursing practice</vt:lpstr>
      <vt:lpstr>framework</vt:lpstr>
      <vt:lpstr>Definition of nursing practice:</vt:lpstr>
      <vt:lpstr>Characteristics of nursing practice</vt:lpstr>
      <vt:lpstr>Cont….</vt:lpstr>
      <vt:lpstr>Development of framework</vt:lpstr>
      <vt:lpstr>Approval of framework</vt:lpstr>
      <vt:lpstr>Art of nursing practice</vt:lpstr>
      <vt:lpstr>Attribute of nursing practice:</vt:lpstr>
      <vt:lpstr>Competence:</vt:lpstr>
      <vt:lpstr>Personal commitment:</vt:lpstr>
      <vt:lpstr>Implementation of framework:</vt:lpstr>
      <vt:lpstr>Evaluation and research:</vt:lpstr>
      <vt:lpstr>Scope of nursing practice:</vt:lpstr>
      <vt:lpstr>Nurses practice act:            </vt:lpstr>
      <vt:lpstr>Mobile nursing practice:</vt:lpstr>
      <vt:lpstr>Military nursing services</vt:lpstr>
      <vt:lpstr>Tele nursing:</vt:lpstr>
      <vt:lpstr>The nursing robot </vt:lpstr>
      <vt:lpstr>Occupational health nurse </vt:lpstr>
      <vt:lpstr>School health nursing </vt:lpstr>
      <vt:lpstr>Space nursing society </vt:lpstr>
      <vt:lpstr>Trends in nursing practice: broadening focus scientific basis technology indicators of increasing technology renewed focus on caring expansion on employment opportunity   </vt:lpstr>
      <vt:lpstr>Changing trends in nursing </vt:lpstr>
      <vt:lpstr>Morden trends in nursing practice</vt:lpstr>
      <vt:lpstr>Role of professional nurse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 framework, trends and scope of nursing practice</dc:title>
  <dc:creator>Sonal patel</dc:creator>
  <cp:lastModifiedBy>Vishal</cp:lastModifiedBy>
  <cp:revision>21</cp:revision>
  <dcterms:created xsi:type="dcterms:W3CDTF">2014-02-24T16:46:00Z</dcterms:created>
  <dcterms:modified xsi:type="dcterms:W3CDTF">2020-08-14T09:22:06Z</dcterms:modified>
</cp:coreProperties>
</file>