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6" r:id="rId3"/>
    <p:sldId id="308" r:id="rId4"/>
    <p:sldId id="257" r:id="rId5"/>
    <p:sldId id="258" r:id="rId6"/>
    <p:sldId id="259" r:id="rId7"/>
    <p:sldId id="306" r:id="rId8"/>
    <p:sldId id="260" r:id="rId9"/>
    <p:sldId id="261" r:id="rId10"/>
    <p:sldId id="262" r:id="rId11"/>
    <p:sldId id="263" r:id="rId12"/>
    <p:sldId id="264" r:id="rId13"/>
    <p:sldId id="307"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309" r:id="rId27"/>
    <p:sldId id="277" r:id="rId28"/>
    <p:sldId id="278" r:id="rId29"/>
    <p:sldId id="279" r:id="rId30"/>
    <p:sldId id="280" r:id="rId31"/>
    <p:sldId id="312" r:id="rId32"/>
    <p:sldId id="281" r:id="rId33"/>
    <p:sldId id="282" r:id="rId34"/>
    <p:sldId id="283" r:id="rId35"/>
    <p:sldId id="284" r:id="rId36"/>
    <p:sldId id="310" r:id="rId37"/>
    <p:sldId id="285" r:id="rId38"/>
    <p:sldId id="286" r:id="rId39"/>
    <p:sldId id="287" r:id="rId40"/>
    <p:sldId id="288" r:id="rId41"/>
    <p:sldId id="311" r:id="rId42"/>
    <p:sldId id="289" r:id="rId43"/>
    <p:sldId id="290" r:id="rId44"/>
    <p:sldId id="291" r:id="rId45"/>
    <p:sldId id="292" r:id="rId46"/>
    <p:sldId id="293" r:id="rId47"/>
    <p:sldId id="294" r:id="rId48"/>
    <p:sldId id="295" r:id="rId49"/>
    <p:sldId id="296" r:id="rId50"/>
    <p:sldId id="313" r:id="rId51"/>
    <p:sldId id="297" r:id="rId52"/>
    <p:sldId id="298" r:id="rId53"/>
    <p:sldId id="315" r:id="rId54"/>
    <p:sldId id="299" r:id="rId55"/>
    <p:sldId id="300" r:id="rId56"/>
    <p:sldId id="301" r:id="rId57"/>
    <p:sldId id="302" r:id="rId58"/>
    <p:sldId id="303" r:id="rId59"/>
    <p:sldId id="304" r:id="rId60"/>
    <p:sldId id="305" r:id="rId61"/>
    <p:sldId id="317" r:id="rId62"/>
    <p:sldId id="31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suv_logo.png"/>
          <p:cNvPicPr>
            <a:picLocks noChangeAspect="1"/>
          </p:cNvPicPr>
          <p:nvPr userDrawn="1"/>
        </p:nvPicPr>
        <p:blipFill>
          <a:blip r:embed="rId13" cstate="print"/>
          <a:stretch>
            <a:fillRect/>
          </a:stretch>
        </p:blipFill>
        <p:spPr>
          <a:xfrm>
            <a:off x="8001000" y="5527190"/>
            <a:ext cx="989079" cy="1142287"/>
          </a:xfrm>
          <a:prstGeom prst="rect">
            <a:avLst/>
          </a:prstGeom>
        </p:spPr>
      </p:pic>
      <p:sp>
        <p:nvSpPr>
          <p:cNvPr id="8" name="TextBox 7"/>
          <p:cNvSpPr txBox="1"/>
          <p:nvPr userDrawn="1"/>
        </p:nvSpPr>
        <p:spPr>
          <a:xfrm>
            <a:off x="1447800" y="6248401"/>
            <a:ext cx="6553200" cy="307777"/>
          </a:xfrm>
          <a:prstGeom prst="rect">
            <a:avLst/>
          </a:prstGeom>
          <a:noFill/>
        </p:spPr>
        <p:txBody>
          <a:bodyPr wrap="square" rtlCol="0">
            <a:spAutoFit/>
          </a:bodyPr>
          <a:lstStyle/>
          <a:p>
            <a:r>
              <a:rPr lang="en-US" sz="1400" dirty="0" smtClean="0"/>
              <a:t>MS.</a:t>
            </a:r>
            <a:r>
              <a:rPr lang="en-US" sz="1400" baseline="0" dirty="0" smtClean="0"/>
              <a:t> GAGAN SHARMA, ASSISTANT PROFESSOR, SUMANDEEP NURSING COLLEGE, SVDU</a:t>
            </a:r>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b="1" u="sng" dirty="0" smtClean="0"/>
              <a:t>SEMINAR ON COMMUNICABLE DISEASES</a:t>
            </a:r>
            <a:endParaRPr lang="en-IN" sz="4800" b="1" u="sng" dirty="0"/>
          </a:p>
        </p:txBody>
      </p:sp>
      <p:sp>
        <p:nvSpPr>
          <p:cNvPr id="3" name="Content Placeholder 2"/>
          <p:cNvSpPr>
            <a:spLocks noGrp="1"/>
          </p:cNvSpPr>
          <p:nvPr>
            <p:ph idx="1"/>
          </p:nvPr>
        </p:nvSpPr>
        <p:spPr>
          <a:xfrm>
            <a:off x="457200" y="1600201"/>
            <a:ext cx="8229600" cy="2286000"/>
          </a:xfrm>
        </p:spPr>
        <p:txBody>
          <a:bodyPr>
            <a:normAutofit fontScale="70000" lnSpcReduction="20000"/>
          </a:bodyPr>
          <a:lstStyle/>
          <a:p>
            <a:r>
              <a:rPr lang="en-IN" sz="4000" dirty="0" smtClean="0">
                <a:latin typeface="Arial Rounded MT Bold" panose="020F0704030504030204" pitchFamily="34" charset="0"/>
              </a:rPr>
              <a:t>HIV AIDS</a:t>
            </a:r>
          </a:p>
          <a:p>
            <a:r>
              <a:rPr lang="en-IN" sz="4000" dirty="0" smtClean="0">
                <a:latin typeface="Arial Rounded MT Bold" panose="020F0704030504030204" pitchFamily="34" charset="0"/>
              </a:rPr>
              <a:t>DENGUE</a:t>
            </a:r>
          </a:p>
          <a:p>
            <a:r>
              <a:rPr lang="en-IN" sz="4000" dirty="0" smtClean="0">
                <a:latin typeface="Arial Rounded MT Bold" panose="020F0704030504030204" pitchFamily="34" charset="0"/>
              </a:rPr>
              <a:t>SWINE FLU</a:t>
            </a:r>
          </a:p>
          <a:p>
            <a:pPr marL="0" indent="0">
              <a:buNone/>
            </a:pPr>
            <a:endParaRPr lang="en-IN" sz="4000" dirty="0">
              <a:latin typeface="Arial Rounded MT Bold" panose="020F0704030504030204" pitchFamily="34" charset="0"/>
            </a:endParaRPr>
          </a:p>
          <a:p>
            <a:pPr marL="0" indent="0">
              <a:buNone/>
            </a:pPr>
            <a:r>
              <a:rPr lang="en-IN" sz="4000" dirty="0" smtClean="0">
                <a:latin typeface="Arial Rounded MT Bold" panose="020F0704030504030204" pitchFamily="34" charset="0"/>
              </a:rPr>
              <a:t>                      </a:t>
            </a:r>
            <a:endParaRPr lang="en-IN" sz="4000" dirty="0">
              <a:latin typeface="Arial Rounded MT Bold" panose="020F0704030504030204" pitchFamily="34" charset="0"/>
            </a:endParaRPr>
          </a:p>
        </p:txBody>
      </p:sp>
    </p:spTree>
    <p:extLst>
      <p:ext uri="{BB962C8B-B14F-4D97-AF65-F5344CB8AC3E}">
        <p14:creationId xmlns="" xmlns:p14="http://schemas.microsoft.com/office/powerpoint/2010/main" val="174565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6471708"/>
          </a:xfrm>
          <a:prstGeom prst="rect">
            <a:avLst/>
          </a:prstGeom>
        </p:spPr>
        <p:txBody>
          <a:bodyPr wrap="square">
            <a:spAutoFit/>
          </a:bodyPr>
          <a:lstStyle/>
          <a:p>
            <a:pPr lvl="0" algn="just"/>
            <a:r>
              <a:rPr lang="en-IN" sz="3600" b="1" dirty="0" smtClean="0"/>
              <a:t>2. Perinatal </a:t>
            </a:r>
            <a:r>
              <a:rPr lang="en-IN" sz="3600" b="1" dirty="0"/>
              <a:t>transmission.</a:t>
            </a:r>
            <a:r>
              <a:rPr lang="en-IN" sz="3600" dirty="0"/>
              <a:t> The mother can pass the infection on to her child during childbirth, pregnancy, and also through breastfeeding.</a:t>
            </a:r>
          </a:p>
          <a:p>
            <a:pPr lvl="0" algn="just"/>
            <a:r>
              <a:rPr lang="en-IN" sz="3600" b="1" dirty="0" smtClean="0"/>
              <a:t>3. Blood </a:t>
            </a:r>
            <a:r>
              <a:rPr lang="en-IN" sz="3600" b="1" dirty="0"/>
              <a:t>transmission.</a:t>
            </a:r>
            <a:r>
              <a:rPr lang="en-IN" sz="3600" dirty="0"/>
              <a:t> The risk of transmitting HIV through blood transfusion is nowadays extremely low in developed countries, thanks to meticulous screening and precautions. Among drug users, sharing and reusing syringes contaminated with HIV-infected blood is extremely hazardous.</a:t>
            </a:r>
          </a:p>
          <a:p>
            <a:pPr lvl="0" algn="just">
              <a:lnSpc>
                <a:spcPts val="1725"/>
              </a:lnSpc>
              <a:spcAft>
                <a:spcPts val="750"/>
              </a:spcAft>
              <a:buSzPts val="1000"/>
              <a:tabLst>
                <a:tab pos="457200" algn="l"/>
              </a:tabLst>
            </a:pPr>
            <a:endParaRPr lang="en-I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237258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10600" cy="7135287"/>
          </a:xfrm>
          <a:prstGeom prst="rect">
            <a:avLst/>
          </a:prstGeom>
        </p:spPr>
        <p:txBody>
          <a:bodyPr wrap="square">
            <a:spAutoFit/>
          </a:bodyPr>
          <a:lstStyle/>
          <a:p>
            <a:pPr marL="457200" lvl="0" indent="-457200">
              <a:buFont typeface="Wingdings" panose="05000000000000000000" pitchFamily="2" charset="2"/>
              <a:buChar char="q"/>
            </a:pPr>
            <a:r>
              <a:rPr lang="en-IN" sz="3200" b="1" u="sng" dirty="0"/>
              <a:t>COMMON MYTHS ABOUT HIV AND AIDS</a:t>
            </a:r>
            <a:endParaRPr lang="en-IN" sz="3200" dirty="0"/>
          </a:p>
          <a:p>
            <a:r>
              <a:rPr lang="en-IN" sz="3200" dirty="0"/>
              <a:t>There are many misconceptions about HIV and AIDS. The virus CANNOT be transmitted from:</a:t>
            </a:r>
          </a:p>
          <a:p>
            <a:pPr marL="457200" lvl="0" indent="-457200">
              <a:buFont typeface="Arial" panose="020B0604020202020204" pitchFamily="34" charset="0"/>
              <a:buChar char="•"/>
            </a:pPr>
            <a:r>
              <a:rPr lang="en-IN" sz="3200" dirty="0"/>
              <a:t>shaking hands</a:t>
            </a:r>
          </a:p>
          <a:p>
            <a:pPr marL="457200" lvl="0" indent="-457200">
              <a:buFont typeface="Arial" panose="020B0604020202020204" pitchFamily="34" charset="0"/>
              <a:buChar char="•"/>
            </a:pPr>
            <a:r>
              <a:rPr lang="en-IN" sz="3200" dirty="0"/>
              <a:t>hugging</a:t>
            </a:r>
          </a:p>
          <a:p>
            <a:pPr marL="457200" lvl="0" indent="-457200">
              <a:buFont typeface="Arial" panose="020B0604020202020204" pitchFamily="34" charset="0"/>
              <a:buChar char="•"/>
            </a:pPr>
            <a:r>
              <a:rPr lang="en-IN" sz="3200" dirty="0"/>
              <a:t>casual kissing</a:t>
            </a:r>
          </a:p>
          <a:p>
            <a:pPr marL="457200" lvl="0" indent="-457200">
              <a:buFont typeface="Arial" panose="020B0604020202020204" pitchFamily="34" charset="0"/>
              <a:buChar char="•"/>
            </a:pPr>
            <a:r>
              <a:rPr lang="en-IN" sz="3200" dirty="0"/>
              <a:t>sneezing</a:t>
            </a:r>
          </a:p>
          <a:p>
            <a:pPr marL="457200" lvl="0" indent="-457200">
              <a:buFont typeface="Arial" panose="020B0604020202020204" pitchFamily="34" charset="0"/>
              <a:buChar char="•"/>
            </a:pPr>
            <a:r>
              <a:rPr lang="en-IN" sz="3200" dirty="0"/>
              <a:t>touching unbroken skin</a:t>
            </a:r>
          </a:p>
          <a:p>
            <a:pPr marL="457200" lvl="0" indent="-457200">
              <a:buFont typeface="Arial" panose="020B0604020202020204" pitchFamily="34" charset="0"/>
              <a:buChar char="•"/>
            </a:pPr>
            <a:r>
              <a:rPr lang="en-IN" sz="3200" dirty="0"/>
              <a:t>using the same toilet</a:t>
            </a:r>
          </a:p>
          <a:p>
            <a:pPr marL="457200" lvl="0" indent="-457200">
              <a:buFont typeface="Arial" panose="020B0604020202020204" pitchFamily="34" charset="0"/>
              <a:buChar char="•"/>
            </a:pPr>
            <a:r>
              <a:rPr lang="en-IN" sz="3200" dirty="0"/>
              <a:t>sharing towels</a:t>
            </a:r>
          </a:p>
          <a:p>
            <a:pPr marL="457200" lvl="0" indent="-457200">
              <a:buFont typeface="Arial" panose="020B0604020202020204" pitchFamily="34" charset="0"/>
              <a:buChar char="•"/>
            </a:pPr>
            <a:r>
              <a:rPr lang="en-IN" sz="3200" dirty="0"/>
              <a:t>sharing cutlery</a:t>
            </a:r>
          </a:p>
          <a:p>
            <a:pPr marL="457200" lvl="0" indent="-457200">
              <a:buFont typeface="Arial" panose="020B0604020202020204" pitchFamily="34" charset="0"/>
              <a:buChar char="•"/>
            </a:pPr>
            <a:r>
              <a:rPr lang="en-IN" sz="3200" dirty="0"/>
              <a:t>mouth-to-mouth resuscitation</a:t>
            </a:r>
          </a:p>
          <a:p>
            <a:pPr marL="457200" lvl="0" indent="-457200">
              <a:buFont typeface="Arial" panose="020B0604020202020204" pitchFamily="34" charset="0"/>
              <a:buChar char="•"/>
            </a:pPr>
            <a:r>
              <a:rPr lang="en-IN" sz="3200" dirty="0"/>
              <a:t>or other forms of "casual contact"</a:t>
            </a:r>
          </a:p>
          <a:p>
            <a:pPr lvl="0" algn="just">
              <a:lnSpc>
                <a:spcPts val="2700"/>
              </a:lnSpc>
              <a:spcBef>
                <a:spcPts val="2250"/>
              </a:spcBef>
              <a:spcAft>
                <a:spcPts val="1500"/>
              </a:spcAft>
            </a:pP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902888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dirty="0"/>
          </a:p>
        </p:txBody>
      </p:sp>
      <p:pic>
        <p:nvPicPr>
          <p:cNvPr id="4" name="Picture 2" descr="Symptoms of HIV"/>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304800"/>
            <a:ext cx="8001000" cy="6172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21862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Image result for hiv PATIENT"/>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04800" y="274638"/>
            <a:ext cx="8534399" cy="63547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4581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276600"/>
            <a:ext cx="8610600" cy="323850"/>
          </a:xfrm>
        </p:spPr>
        <p:txBody>
          <a:bodyPr>
            <a:noAutofit/>
          </a:bodyPr>
          <a:lstStyle/>
          <a:p>
            <a:pPr algn="just"/>
            <a:r>
              <a:rPr lang="en-IN" b="1" u="sng" dirty="0" smtClean="0"/>
              <a:t/>
            </a:r>
            <a:br>
              <a:rPr lang="en-IN" b="1" u="sng" dirty="0" smtClean="0"/>
            </a:br>
            <a:r>
              <a:rPr lang="en-IN" b="1" u="sng" dirty="0" smtClean="0"/>
              <a:t>BLOOD	TEST</a:t>
            </a:r>
            <a:br>
              <a:rPr lang="en-IN" b="1" u="sng" dirty="0" smtClean="0"/>
            </a:br>
            <a:r>
              <a:rPr lang="en-IN" b="1" dirty="0"/>
              <a:t/>
            </a:r>
            <a:br>
              <a:rPr lang="en-IN" b="1" dirty="0"/>
            </a:br>
            <a:r>
              <a:rPr lang="en-IN" dirty="0"/>
              <a:t>Diagnosis is made through a blood test that screens specifically for the </a:t>
            </a:r>
            <a:r>
              <a:rPr lang="en-IN" dirty="0" smtClean="0"/>
              <a:t/>
            </a:r>
            <a:br>
              <a:rPr lang="en-IN" dirty="0" smtClean="0"/>
            </a:br>
            <a:r>
              <a:rPr lang="en-IN" dirty="0" smtClean="0"/>
              <a:t>virus</a:t>
            </a:r>
            <a:r>
              <a:rPr lang="en-IN" dirty="0"/>
              <a:t>.</a:t>
            </a:r>
            <a:br>
              <a:rPr lang="en-IN" dirty="0"/>
            </a:br>
            <a:r>
              <a:rPr lang="en-IN" dirty="0"/>
              <a:t>If the HIV virus has been found, the test result is "positive". The blood is re-tested several times before a positive result is given to the patient.</a:t>
            </a:r>
            <a:br>
              <a:rPr lang="en-IN" dirty="0"/>
            </a:br>
            <a:endParaRPr lang="en-IN" dirty="0"/>
          </a:p>
        </p:txBody>
      </p:sp>
    </p:spTree>
    <p:extLst>
      <p:ext uri="{BB962C8B-B14F-4D97-AF65-F5344CB8AC3E}">
        <p14:creationId xmlns="" xmlns:p14="http://schemas.microsoft.com/office/powerpoint/2010/main" val="2447384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571500" lvl="0" indent="-571500">
              <a:buFont typeface="Wingdings" panose="05000000000000000000" pitchFamily="2" charset="2"/>
              <a:buChar char="q"/>
            </a:pPr>
            <a:r>
              <a:rPr lang="en-IN" b="1" u="sng" dirty="0"/>
              <a:t>MEDICAL TREATMENTS FOR HIV/AIDS</a:t>
            </a:r>
            <a:endParaRPr lang="en-IN" b="1" dirty="0"/>
          </a:p>
        </p:txBody>
      </p:sp>
      <p:sp>
        <p:nvSpPr>
          <p:cNvPr id="5" name="Content Placeholder 4"/>
          <p:cNvSpPr>
            <a:spLocks noGrp="1"/>
          </p:cNvSpPr>
          <p:nvPr>
            <p:ph idx="1"/>
          </p:nvPr>
        </p:nvSpPr>
        <p:spPr>
          <a:xfrm>
            <a:off x="228600" y="914400"/>
            <a:ext cx="8229600" cy="4525963"/>
          </a:xfrm>
        </p:spPr>
        <p:txBody>
          <a:bodyPr>
            <a:noAutofit/>
          </a:bodyPr>
          <a:lstStyle/>
          <a:p>
            <a:pPr marL="0" lvl="0" indent="0" algn="just">
              <a:buNone/>
            </a:pPr>
            <a:endParaRPr lang="en-IN" sz="3600" b="1" dirty="0"/>
          </a:p>
          <a:p>
            <a:pPr algn="just"/>
            <a:r>
              <a:rPr lang="en-IN" sz="3600" dirty="0"/>
              <a:t>Earlier HIV antiretroviral treatment is crucial - it improves quality of life, extends life expectancy and reduces the risk of transmission, according to the World Health Organization's guidelines issued in June 2013.</a:t>
            </a:r>
          </a:p>
          <a:p>
            <a:pPr algn="just"/>
            <a:r>
              <a:rPr lang="en-IN" sz="3600" dirty="0"/>
              <a:t>When an HIV-positive adult's CD4 cell count is 500 cells/mm</a:t>
            </a:r>
            <a:r>
              <a:rPr lang="en-IN" sz="3600" baseline="30000" dirty="0"/>
              <a:t>3</a:t>
            </a:r>
            <a:r>
              <a:rPr lang="en-IN" sz="3600" dirty="0"/>
              <a:t> or lower they should start treatment immediately.</a:t>
            </a:r>
          </a:p>
        </p:txBody>
      </p:sp>
    </p:spTree>
    <p:extLst>
      <p:ext uri="{BB962C8B-B14F-4D97-AF65-F5344CB8AC3E}">
        <p14:creationId xmlns="" xmlns:p14="http://schemas.microsoft.com/office/powerpoint/2010/main" val="2008573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b="1" u="sng" dirty="0"/>
              <a:t>HIV PREVENTION</a:t>
            </a:r>
            <a:endParaRPr lang="en-IN" b="1" dirty="0"/>
          </a:p>
        </p:txBody>
      </p:sp>
      <p:sp>
        <p:nvSpPr>
          <p:cNvPr id="3" name="Content Placeholder 2"/>
          <p:cNvSpPr>
            <a:spLocks noGrp="1"/>
          </p:cNvSpPr>
          <p:nvPr>
            <p:ph idx="1"/>
          </p:nvPr>
        </p:nvSpPr>
        <p:spPr/>
        <p:txBody>
          <a:bodyPr>
            <a:noAutofit/>
          </a:bodyPr>
          <a:lstStyle/>
          <a:p>
            <a:pPr marL="0" lvl="0" indent="0" algn="just">
              <a:buNone/>
            </a:pPr>
            <a:r>
              <a:rPr lang="en-IN" sz="3600" b="1" dirty="0" smtClean="0"/>
              <a:t>1. Unprotected </a:t>
            </a:r>
            <a:r>
              <a:rPr lang="en-IN" sz="3600" b="1" dirty="0"/>
              <a:t>sex</a:t>
            </a:r>
          </a:p>
          <a:p>
            <a:pPr marL="0" indent="0" algn="just">
              <a:buNone/>
            </a:pPr>
            <a:r>
              <a:rPr lang="en-IN" sz="3600" dirty="0"/>
              <a:t>Having sex without a condom can put a person at risk of being infected with HIV and other </a:t>
            </a:r>
            <a:r>
              <a:rPr lang="en-IN" sz="3600" u="sng" dirty="0"/>
              <a:t>sexually transmitted infections</a:t>
            </a:r>
            <a:r>
              <a:rPr lang="en-IN" sz="3600" dirty="0"/>
              <a:t> (STIs). HIV can be spread by having unprotected sex (vaginal, oral and anal sex). It can also be caught from sharing sex toys with someone infected with HIV.</a:t>
            </a:r>
          </a:p>
          <a:p>
            <a:pPr algn="just"/>
            <a:endParaRPr lang="en-IN" sz="3600" dirty="0"/>
          </a:p>
        </p:txBody>
      </p:sp>
    </p:spTree>
    <p:extLst>
      <p:ext uri="{BB962C8B-B14F-4D97-AF65-F5344CB8AC3E}">
        <p14:creationId xmlns="" xmlns:p14="http://schemas.microsoft.com/office/powerpoint/2010/main" val="464074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4525963"/>
          </a:xfrm>
        </p:spPr>
        <p:txBody>
          <a:bodyPr>
            <a:noAutofit/>
          </a:bodyPr>
          <a:lstStyle/>
          <a:p>
            <a:pPr marL="0" lvl="0" indent="0" algn="just">
              <a:buNone/>
            </a:pPr>
            <a:r>
              <a:rPr lang="en-IN" sz="4000" b="1" dirty="0" smtClean="0"/>
              <a:t>2. Drug </a:t>
            </a:r>
            <a:r>
              <a:rPr lang="en-IN" sz="4000" b="1" dirty="0"/>
              <a:t>abuse and needle sharing</a:t>
            </a:r>
          </a:p>
          <a:p>
            <a:pPr algn="just"/>
            <a:r>
              <a:rPr lang="en-IN" sz="4000" dirty="0"/>
              <a:t>Intravenous drug use is an important factor in HIV transmission in developed countries. Sharing needles can expose users to HIV and other viruses, such as </a:t>
            </a:r>
            <a:r>
              <a:rPr lang="en-IN" sz="4000" u="sng" dirty="0"/>
              <a:t>hepatitis C</a:t>
            </a:r>
            <a:r>
              <a:rPr lang="en-IN" sz="4000" dirty="0"/>
              <a:t>.</a:t>
            </a:r>
          </a:p>
          <a:p>
            <a:pPr algn="just"/>
            <a:r>
              <a:rPr lang="en-IN" sz="4000" dirty="0"/>
              <a:t>Strategies such as needle-exchange programs are used to reduce the infections caused by drug abuse.</a:t>
            </a:r>
          </a:p>
        </p:txBody>
      </p:sp>
    </p:spTree>
    <p:extLst>
      <p:ext uri="{BB962C8B-B14F-4D97-AF65-F5344CB8AC3E}">
        <p14:creationId xmlns="" xmlns:p14="http://schemas.microsoft.com/office/powerpoint/2010/main" val="1951861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noAutofit/>
          </a:bodyPr>
          <a:lstStyle/>
          <a:p>
            <a:pPr marL="0" lvl="0" indent="0" algn="just">
              <a:buNone/>
            </a:pPr>
            <a:r>
              <a:rPr lang="en-IN" sz="3600" b="1" dirty="0" smtClean="0"/>
              <a:t>3. Body </a:t>
            </a:r>
            <a:r>
              <a:rPr lang="en-IN" sz="3600" b="1" dirty="0"/>
              <a:t>fluid exposure</a:t>
            </a:r>
          </a:p>
          <a:p>
            <a:pPr algn="just"/>
            <a:r>
              <a:rPr lang="en-IN" sz="3600" dirty="0"/>
              <a:t>Exposure to HIV can be controlled by employing precautions to reduce the risk of exposure to contaminated blood. At all times, health care workers should use barriers (gloves, masks, protective eyewear, shields, and gowns). Frequent and thorough washing of the skin immediately after being contaminated with blood or other bodily fluids can reduce the chance of infection.</a:t>
            </a:r>
          </a:p>
          <a:p>
            <a:pPr algn="just"/>
            <a:endParaRPr lang="en-IN" sz="3600" dirty="0"/>
          </a:p>
        </p:txBody>
      </p:sp>
    </p:spTree>
    <p:extLst>
      <p:ext uri="{BB962C8B-B14F-4D97-AF65-F5344CB8AC3E}">
        <p14:creationId xmlns="" xmlns:p14="http://schemas.microsoft.com/office/powerpoint/2010/main" val="2545399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4525963"/>
          </a:xfrm>
        </p:spPr>
        <p:txBody>
          <a:bodyPr>
            <a:noAutofit/>
          </a:bodyPr>
          <a:lstStyle/>
          <a:p>
            <a:pPr marL="0" lvl="0" indent="0" algn="just">
              <a:buNone/>
            </a:pPr>
            <a:r>
              <a:rPr lang="en-IN" sz="3600" b="1" dirty="0"/>
              <a:t>4. Pregnancy</a:t>
            </a:r>
          </a:p>
          <a:p>
            <a:pPr algn="just"/>
            <a:r>
              <a:rPr lang="en-IN" sz="3600" dirty="0"/>
              <a:t>Anti-HIV medicines can harm the unborn child. But an effective treatment plan can prevent HIV transmission from mother to baby. Precautions have to be taken to protect the baby´s health. Delivery through caesarean section may be necessary. Breastfeeding may have to give way to bottle-feeding if the mother is infected.</a:t>
            </a:r>
          </a:p>
          <a:p>
            <a:endParaRPr lang="en-IN" sz="3600" dirty="0"/>
          </a:p>
        </p:txBody>
      </p:sp>
    </p:spTree>
    <p:extLst>
      <p:ext uri="{BB962C8B-B14F-4D97-AF65-F5344CB8AC3E}">
        <p14:creationId xmlns="" xmlns:p14="http://schemas.microsoft.com/office/powerpoint/2010/main" val="815032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33600"/>
            <a:ext cx="8229600" cy="1143000"/>
          </a:xfrm>
        </p:spPr>
        <p:txBody>
          <a:bodyPr>
            <a:noAutofit/>
          </a:bodyPr>
          <a:lstStyle/>
          <a:p>
            <a:r>
              <a:rPr lang="en-IN" sz="9600" b="1" u="sng" dirty="0" smtClean="0"/>
              <a:t>HIV AIDS</a:t>
            </a:r>
            <a:endParaRPr lang="en-IN" sz="9600" b="1" u="sng" dirty="0"/>
          </a:p>
        </p:txBody>
      </p:sp>
    </p:spTree>
    <p:extLst>
      <p:ext uri="{BB962C8B-B14F-4D97-AF65-F5344CB8AC3E}">
        <p14:creationId xmlns="" xmlns:p14="http://schemas.microsoft.com/office/powerpoint/2010/main" val="2393045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4525963"/>
          </a:xfrm>
        </p:spPr>
        <p:txBody>
          <a:bodyPr>
            <a:noAutofit/>
          </a:bodyPr>
          <a:lstStyle/>
          <a:p>
            <a:pPr algn="just"/>
            <a:r>
              <a:rPr lang="en-IN" sz="3600" dirty="0"/>
              <a:t>A study by scientists from Columbia University, New York, found that </a:t>
            </a:r>
            <a:r>
              <a:rPr lang="en-IN" sz="3600" u="sng" dirty="0"/>
              <a:t>breastfeeding for 6+ months with antiretroviral therapy could help reduce mother-to-child HIV transmission</a:t>
            </a:r>
            <a:r>
              <a:rPr lang="en-IN" sz="3600" dirty="0"/>
              <a:t> as well as improve chances of infant's survival</a:t>
            </a:r>
            <a:r>
              <a:rPr lang="en-IN" sz="3600" dirty="0" smtClean="0"/>
              <a:t>.</a:t>
            </a:r>
          </a:p>
          <a:p>
            <a:pPr marL="0" indent="0" algn="just">
              <a:buNone/>
            </a:pPr>
            <a:endParaRPr lang="en-IN" sz="3600" dirty="0"/>
          </a:p>
          <a:p>
            <a:pPr marL="0" lvl="0" indent="0" algn="just">
              <a:buNone/>
            </a:pPr>
            <a:r>
              <a:rPr lang="en-IN" sz="3600" b="1" dirty="0" smtClean="0"/>
              <a:t>5. Education</a:t>
            </a:r>
            <a:endParaRPr lang="en-IN" sz="3600" b="1" dirty="0"/>
          </a:p>
          <a:p>
            <a:pPr algn="just"/>
            <a:r>
              <a:rPr lang="en-IN" sz="3600" dirty="0"/>
              <a:t>Health education is an important factor in reducing risky </a:t>
            </a:r>
            <a:r>
              <a:rPr lang="en-IN" sz="3600" dirty="0" err="1"/>
              <a:t>behavior</a:t>
            </a:r>
            <a:r>
              <a:rPr lang="en-IN" sz="3600" dirty="0"/>
              <a:t>.</a:t>
            </a:r>
          </a:p>
        </p:txBody>
      </p:sp>
    </p:spTree>
    <p:extLst>
      <p:ext uri="{BB962C8B-B14F-4D97-AF65-F5344CB8AC3E}">
        <p14:creationId xmlns="" xmlns:p14="http://schemas.microsoft.com/office/powerpoint/2010/main" val="4195712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IN" b="1" u="sng" dirty="0"/>
              <a:t>NURSING CARE</a:t>
            </a:r>
            <a:endParaRPr lang="en-IN" dirty="0"/>
          </a:p>
        </p:txBody>
      </p:sp>
      <p:sp>
        <p:nvSpPr>
          <p:cNvPr id="3" name="Content Placeholder 2"/>
          <p:cNvSpPr>
            <a:spLocks noGrp="1"/>
          </p:cNvSpPr>
          <p:nvPr>
            <p:ph idx="1"/>
          </p:nvPr>
        </p:nvSpPr>
        <p:spPr>
          <a:xfrm>
            <a:off x="304800" y="-90055"/>
            <a:ext cx="8229600" cy="4525963"/>
          </a:xfrm>
        </p:spPr>
        <p:txBody>
          <a:bodyPr>
            <a:noAutofit/>
          </a:bodyPr>
          <a:lstStyle/>
          <a:p>
            <a:pPr lvl="0" algn="just"/>
            <a:endParaRPr lang="en-IN" sz="3600" dirty="0"/>
          </a:p>
          <a:p>
            <a:pPr marL="0" indent="0" algn="just">
              <a:buNone/>
            </a:pPr>
            <a:endParaRPr lang="en-IN" sz="3600" dirty="0"/>
          </a:p>
          <a:p>
            <a:pPr lvl="0" algn="just"/>
            <a:r>
              <a:rPr lang="en-IN" sz="3600" dirty="0"/>
              <a:t>Assess patient’s ability to chew, taste, and swallow.</a:t>
            </a:r>
          </a:p>
          <a:p>
            <a:pPr lvl="0" algn="just"/>
            <a:r>
              <a:rPr lang="en-IN" sz="3600" dirty="0"/>
              <a:t>Auscultate bowel sounds.</a:t>
            </a:r>
          </a:p>
          <a:p>
            <a:pPr lvl="0" algn="just"/>
            <a:r>
              <a:rPr lang="en-IN" sz="3600" dirty="0"/>
              <a:t>Weigh as indicated. Evaluate weight in terms of premorbid weight. Compare serial weights and anthropometric </a:t>
            </a:r>
            <a:r>
              <a:rPr lang="en-IN" sz="3600" dirty="0" smtClean="0"/>
              <a:t>measurements.</a:t>
            </a:r>
            <a:endParaRPr lang="en-IN" sz="3600" dirty="0"/>
          </a:p>
          <a:p>
            <a:pPr lvl="0" algn="just"/>
            <a:r>
              <a:rPr lang="en-IN" sz="3600" dirty="0"/>
              <a:t>Note drug side effects.</a:t>
            </a:r>
          </a:p>
          <a:p>
            <a:pPr algn="just"/>
            <a:endParaRPr lang="en-IN" sz="3600" dirty="0"/>
          </a:p>
        </p:txBody>
      </p:sp>
    </p:spTree>
    <p:extLst>
      <p:ext uri="{BB962C8B-B14F-4D97-AF65-F5344CB8AC3E}">
        <p14:creationId xmlns="" xmlns:p14="http://schemas.microsoft.com/office/powerpoint/2010/main" val="741850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5821363"/>
          </a:xfrm>
        </p:spPr>
        <p:txBody>
          <a:bodyPr>
            <a:normAutofit/>
          </a:bodyPr>
          <a:lstStyle/>
          <a:p>
            <a:pPr lvl="0" algn="just"/>
            <a:r>
              <a:rPr lang="en-IN" sz="3600" dirty="0"/>
              <a:t>Plan diet with patient and </a:t>
            </a:r>
            <a:r>
              <a:rPr lang="en-IN" sz="3600" dirty="0" smtClean="0"/>
              <a:t>include, </a:t>
            </a:r>
            <a:r>
              <a:rPr lang="en-IN" sz="3600" dirty="0"/>
              <a:t>suggesting foods from home if appropriate. Provide small, frequent meals and snacks of nutritionally dense foods and non acidic foods and beverages, with choice of foods palatable to patient. Encourage high-calorie and nutritious foods, some of which may be considered appetite stimulants. Note time of day when appetite is best, and try to serve larger meal at that time.</a:t>
            </a:r>
          </a:p>
          <a:p>
            <a:pPr algn="just"/>
            <a:endParaRPr lang="en-IN" sz="3600" dirty="0"/>
          </a:p>
        </p:txBody>
      </p:sp>
    </p:spTree>
    <p:extLst>
      <p:ext uri="{BB962C8B-B14F-4D97-AF65-F5344CB8AC3E}">
        <p14:creationId xmlns="" xmlns:p14="http://schemas.microsoft.com/office/powerpoint/2010/main" val="3335214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noAutofit/>
          </a:bodyPr>
          <a:lstStyle/>
          <a:p>
            <a:pPr lvl="0" algn="just"/>
            <a:r>
              <a:rPr lang="en-IN" dirty="0"/>
              <a:t>Limit food(s) that induce nausea and/or vomiting or are poorly tolerated by patient because of mouth sores or dysphagia. Avoid serving very hot liquids and foods. Serve foods that are easy to swallow like eggs, ice cream, cooked vegetables.</a:t>
            </a:r>
          </a:p>
          <a:p>
            <a:pPr lvl="0" algn="just"/>
            <a:r>
              <a:rPr lang="en-IN" dirty="0"/>
              <a:t>Schedule medications between meals (if tolerated) and limit fluid intake with meals, unless fluid has nutritional value.</a:t>
            </a:r>
          </a:p>
          <a:p>
            <a:pPr lvl="0" algn="just"/>
            <a:r>
              <a:rPr lang="en-IN" dirty="0"/>
              <a:t>Encourage as much physical activity as possible.</a:t>
            </a:r>
          </a:p>
          <a:p>
            <a:pPr lvl="0" algn="just"/>
            <a:r>
              <a:rPr lang="en-IN" dirty="0"/>
              <a:t>Provide frequent mouth care, observing secretion </a:t>
            </a:r>
            <a:r>
              <a:rPr lang="en-IN" dirty="0" smtClean="0"/>
              <a:t>precautions.</a:t>
            </a:r>
            <a:endParaRPr lang="en-IN" dirty="0"/>
          </a:p>
          <a:p>
            <a:pPr algn="just"/>
            <a:endParaRPr lang="en-IN" dirty="0"/>
          </a:p>
        </p:txBody>
      </p:sp>
    </p:spTree>
    <p:extLst>
      <p:ext uri="{BB962C8B-B14F-4D97-AF65-F5344CB8AC3E}">
        <p14:creationId xmlns="" xmlns:p14="http://schemas.microsoft.com/office/powerpoint/2010/main" val="2238727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897563"/>
          </a:xfrm>
        </p:spPr>
        <p:txBody>
          <a:bodyPr>
            <a:noAutofit/>
          </a:bodyPr>
          <a:lstStyle/>
          <a:p>
            <a:pPr lvl="0" algn="just"/>
            <a:r>
              <a:rPr lang="en-IN" sz="3600" dirty="0"/>
              <a:t>Provide rest period before meals. Avoid stressful procedures close to mealtime.</a:t>
            </a:r>
          </a:p>
          <a:p>
            <a:pPr lvl="0" algn="just"/>
            <a:r>
              <a:rPr lang="en-IN" sz="3600" dirty="0"/>
              <a:t>Remove existing noxious environmental stimuli or conditions that aggravate gag reflex</a:t>
            </a:r>
          </a:p>
          <a:p>
            <a:pPr lvl="0" algn="just"/>
            <a:r>
              <a:rPr lang="en-IN" sz="3600" dirty="0"/>
              <a:t>Encourage patient to sit up for meals</a:t>
            </a:r>
          </a:p>
          <a:p>
            <a:pPr lvl="0" algn="just"/>
            <a:r>
              <a:rPr lang="en-IN" sz="3600" dirty="0"/>
              <a:t>Record ongoing caloric intake</a:t>
            </a:r>
            <a:r>
              <a:rPr lang="en-IN" sz="3600" dirty="0" smtClean="0"/>
              <a:t>.</a:t>
            </a:r>
            <a:endParaRPr lang="en-IN" sz="3600" dirty="0"/>
          </a:p>
          <a:p>
            <a:pPr lvl="0" algn="just"/>
            <a:r>
              <a:rPr lang="en-IN" sz="3600" dirty="0"/>
              <a:t>Insert or maintain nasogastric (NG) tube as indicated.</a:t>
            </a:r>
          </a:p>
          <a:p>
            <a:pPr lvl="0" algn="just"/>
            <a:r>
              <a:rPr lang="en-IN" sz="3600" dirty="0"/>
              <a:t>Vitamin supplements</a:t>
            </a:r>
          </a:p>
          <a:p>
            <a:pPr algn="just"/>
            <a:endParaRPr lang="en-IN" sz="3600" dirty="0"/>
          </a:p>
        </p:txBody>
      </p:sp>
    </p:spTree>
    <p:extLst>
      <p:ext uri="{BB962C8B-B14F-4D97-AF65-F5344CB8AC3E}">
        <p14:creationId xmlns="" xmlns:p14="http://schemas.microsoft.com/office/powerpoint/2010/main" val="1106403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Autofit/>
          </a:bodyPr>
          <a:lstStyle/>
          <a:p>
            <a:r>
              <a:rPr lang="en-IN" sz="9600" b="1" u="sng" dirty="0" smtClean="0"/>
              <a:t>DENGUE</a:t>
            </a:r>
            <a:endParaRPr lang="en-IN" sz="9600" b="1" u="sng" dirty="0"/>
          </a:p>
        </p:txBody>
      </p:sp>
    </p:spTree>
    <p:extLst>
      <p:ext uri="{BB962C8B-B14F-4D97-AF65-F5344CB8AC3E}">
        <p14:creationId xmlns="" xmlns:p14="http://schemas.microsoft.com/office/powerpoint/2010/main" val="3120307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381000"/>
            <a:ext cx="8305799" cy="6172200"/>
          </a:xfrm>
          <a:prstGeom prst="rect">
            <a:avLst/>
          </a:prstGeom>
        </p:spPr>
      </p:pic>
    </p:spTree>
    <p:extLst>
      <p:ext uri="{BB962C8B-B14F-4D97-AF65-F5344CB8AC3E}">
        <p14:creationId xmlns="" xmlns:p14="http://schemas.microsoft.com/office/powerpoint/2010/main" val="3635710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smtClean="0"/>
              <a:t>INTRODUCTION</a:t>
            </a:r>
            <a:endParaRPr lang="en-IN" sz="4800" b="1" dirty="0"/>
          </a:p>
        </p:txBody>
      </p:sp>
      <p:sp>
        <p:nvSpPr>
          <p:cNvPr id="3" name="Content Placeholder 2"/>
          <p:cNvSpPr>
            <a:spLocks noGrp="1"/>
          </p:cNvSpPr>
          <p:nvPr>
            <p:ph idx="1"/>
          </p:nvPr>
        </p:nvSpPr>
        <p:spPr/>
        <p:txBody>
          <a:bodyPr>
            <a:normAutofit/>
          </a:bodyPr>
          <a:lstStyle/>
          <a:p>
            <a:pPr algn="just"/>
            <a:r>
              <a:rPr lang="en-IN" sz="4400" dirty="0"/>
              <a:t>Dengue fever is a mosquito-borne tropical disease caused by the dengue virus. Symptoms typically begin three to fourteen days after infection. </a:t>
            </a:r>
          </a:p>
        </p:txBody>
      </p:sp>
    </p:spTree>
    <p:extLst>
      <p:ext uri="{BB962C8B-B14F-4D97-AF65-F5344CB8AC3E}">
        <p14:creationId xmlns="" xmlns:p14="http://schemas.microsoft.com/office/powerpoint/2010/main" val="1614626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5897563"/>
          </a:xfrm>
        </p:spPr>
        <p:txBody>
          <a:bodyPr>
            <a:normAutofit/>
          </a:bodyPr>
          <a:lstStyle/>
          <a:p>
            <a:pPr algn="just"/>
            <a:r>
              <a:rPr lang="en-IN" sz="4000" dirty="0"/>
              <a:t>In a small proportion of cases, the disease develops into the life-threatening dengue </a:t>
            </a:r>
            <a:r>
              <a:rPr lang="en-IN" sz="4000" dirty="0" err="1"/>
              <a:t>hemorrhagic</a:t>
            </a:r>
            <a:r>
              <a:rPr lang="en-IN" sz="4000" dirty="0"/>
              <a:t> fever, resulting in bleeding, low levels of blood platelets and blood plasma leakage, or into dengue shock syndrome, where dangerously low blood pressure occurs. </a:t>
            </a:r>
          </a:p>
        </p:txBody>
      </p:sp>
    </p:spTree>
    <p:extLst>
      <p:ext uri="{BB962C8B-B14F-4D97-AF65-F5344CB8AC3E}">
        <p14:creationId xmlns="" xmlns:p14="http://schemas.microsoft.com/office/powerpoint/2010/main" val="1548505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534400" cy="4525963"/>
          </a:xfrm>
        </p:spPr>
        <p:txBody>
          <a:bodyPr>
            <a:noAutofit/>
          </a:bodyPr>
          <a:lstStyle/>
          <a:p>
            <a:pPr algn="just"/>
            <a:r>
              <a:rPr lang="en-IN" sz="4000" dirty="0"/>
              <a:t>Dengue is spread by several species of mosquito of the </a:t>
            </a:r>
            <a:r>
              <a:rPr lang="en-IN" sz="4000" dirty="0" err="1"/>
              <a:t>Aedes</a:t>
            </a:r>
            <a:r>
              <a:rPr lang="en-IN" sz="4000" dirty="0"/>
              <a:t> type, principally A. </a:t>
            </a:r>
            <a:r>
              <a:rPr lang="en-IN" sz="4000" dirty="0" err="1"/>
              <a:t>aegypti</a:t>
            </a:r>
            <a:r>
              <a:rPr lang="en-IN" sz="4000" dirty="0"/>
              <a:t>. The virus has five different types; infection with one type usually gives lifelong immunity to that type, but only short-term immunity to the others. Subsequent infection with a different type increases the risk of severe complications. </a:t>
            </a:r>
          </a:p>
        </p:txBody>
      </p:sp>
    </p:spTree>
    <p:extLst>
      <p:ext uri="{BB962C8B-B14F-4D97-AF65-F5344CB8AC3E}">
        <p14:creationId xmlns="" xmlns:p14="http://schemas.microsoft.com/office/powerpoint/2010/main" val="115855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iv PATIEN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228600"/>
            <a:ext cx="7848600" cy="624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025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IN" b="1" u="sng" dirty="0"/>
              <a:t>CAUSES</a:t>
            </a:r>
            <a:endParaRPr lang="en-IN" dirty="0"/>
          </a:p>
        </p:txBody>
      </p:sp>
      <p:sp>
        <p:nvSpPr>
          <p:cNvPr id="3" name="Content Placeholder 2"/>
          <p:cNvSpPr>
            <a:spLocks noGrp="1"/>
          </p:cNvSpPr>
          <p:nvPr>
            <p:ph idx="1"/>
          </p:nvPr>
        </p:nvSpPr>
        <p:spPr>
          <a:xfrm>
            <a:off x="228600" y="914400"/>
            <a:ext cx="8610600" cy="4525963"/>
          </a:xfrm>
        </p:spPr>
        <p:txBody>
          <a:bodyPr>
            <a:noAutofit/>
          </a:bodyPr>
          <a:lstStyle/>
          <a:p>
            <a:pPr lvl="0" algn="just"/>
            <a:endParaRPr lang="en-IN" dirty="0"/>
          </a:p>
          <a:p>
            <a:pPr algn="just"/>
            <a:r>
              <a:rPr lang="en-IN" dirty="0"/>
              <a:t>Dengue fever </a:t>
            </a:r>
            <a:r>
              <a:rPr lang="en-IN" dirty="0" smtClean="0"/>
              <a:t>virus </a:t>
            </a:r>
            <a:r>
              <a:rPr lang="en-IN" dirty="0"/>
              <a:t>is an RNA virus of the family </a:t>
            </a:r>
            <a:r>
              <a:rPr lang="en-IN" dirty="0" err="1"/>
              <a:t>Flaviviridae</a:t>
            </a:r>
            <a:r>
              <a:rPr lang="en-IN" dirty="0"/>
              <a:t>; genus </a:t>
            </a:r>
            <a:r>
              <a:rPr lang="en-IN" dirty="0" err="1"/>
              <a:t>Flavivirus</a:t>
            </a:r>
            <a:r>
              <a:rPr lang="en-IN" dirty="0"/>
              <a:t>. Other members of the same genus include yellow fever virus, West Nile virus, St. Louis encephalitis virus, Japanese encephalitis virus, tick-borne encephalitis virus, </a:t>
            </a:r>
            <a:r>
              <a:rPr lang="en-IN" dirty="0" err="1"/>
              <a:t>Kyasanur</a:t>
            </a:r>
            <a:r>
              <a:rPr lang="en-IN" dirty="0"/>
              <a:t> forest disease virus, and Omsk </a:t>
            </a:r>
            <a:r>
              <a:rPr lang="en-IN" dirty="0" err="1"/>
              <a:t>hemorrhagic</a:t>
            </a:r>
            <a:r>
              <a:rPr lang="en-IN" dirty="0"/>
              <a:t> fever virus. Most are transmitted by arthropods (mosquitoes or ticks), and are therefore also referred to as arboviruses (arthropod-borne viruses)</a:t>
            </a:r>
          </a:p>
          <a:p>
            <a:pPr algn="just"/>
            <a:endParaRPr lang="en-IN" dirty="0"/>
          </a:p>
        </p:txBody>
      </p:sp>
    </p:spTree>
    <p:extLst>
      <p:ext uri="{BB962C8B-B14F-4D97-AF65-F5344CB8AC3E}">
        <p14:creationId xmlns="" xmlns:p14="http://schemas.microsoft.com/office/powerpoint/2010/main" val="534985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33400" y="152400"/>
            <a:ext cx="8305800" cy="6324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4397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IN" b="1" u="sng" dirty="0"/>
              <a:t>MODE OF TRANSMISSION</a:t>
            </a:r>
            <a:endParaRPr lang="en-IN" dirty="0"/>
          </a:p>
        </p:txBody>
      </p:sp>
      <p:sp>
        <p:nvSpPr>
          <p:cNvPr id="3" name="Content Placeholder 2"/>
          <p:cNvSpPr>
            <a:spLocks noGrp="1"/>
          </p:cNvSpPr>
          <p:nvPr>
            <p:ph idx="1"/>
          </p:nvPr>
        </p:nvSpPr>
        <p:spPr>
          <a:xfrm>
            <a:off x="76200" y="363682"/>
            <a:ext cx="8839200" cy="4525963"/>
          </a:xfrm>
        </p:spPr>
        <p:txBody>
          <a:bodyPr>
            <a:noAutofit/>
          </a:bodyPr>
          <a:lstStyle/>
          <a:p>
            <a:pPr lvl="0" algn="just"/>
            <a:endParaRPr lang="en-IN" dirty="0"/>
          </a:p>
          <a:p>
            <a:pPr algn="just"/>
            <a:r>
              <a:rPr lang="en-IN" dirty="0"/>
              <a:t>Dengue virus is primarily transmitted by </a:t>
            </a:r>
            <a:r>
              <a:rPr lang="en-IN" dirty="0" err="1"/>
              <a:t>Aedes</a:t>
            </a:r>
            <a:r>
              <a:rPr lang="en-IN" dirty="0"/>
              <a:t> mosquitoes, particularly A. </a:t>
            </a:r>
            <a:r>
              <a:rPr lang="en-IN" dirty="0" err="1"/>
              <a:t>aegypti</a:t>
            </a:r>
            <a:r>
              <a:rPr lang="en-IN" dirty="0"/>
              <a:t>. These mosquitoes usually live between the latitudes of 35° North and 35° South below an elevation of 1,000 metres (3,300 </a:t>
            </a:r>
            <a:r>
              <a:rPr lang="en-IN" dirty="0" err="1"/>
              <a:t>ft</a:t>
            </a:r>
            <a:r>
              <a:rPr lang="en-IN" dirty="0"/>
              <a:t>). They typically bite during the early morning and in the evening, but they may bite and thus spread infection at any time of day. Other </a:t>
            </a:r>
            <a:r>
              <a:rPr lang="en-IN" dirty="0" err="1"/>
              <a:t>Aedes</a:t>
            </a:r>
            <a:r>
              <a:rPr lang="en-IN" dirty="0"/>
              <a:t> species that transmit the disease include A. </a:t>
            </a:r>
            <a:r>
              <a:rPr lang="en-IN" dirty="0" err="1"/>
              <a:t>albopictus</a:t>
            </a:r>
            <a:r>
              <a:rPr lang="en-IN" dirty="0"/>
              <a:t>, A. </a:t>
            </a:r>
            <a:r>
              <a:rPr lang="en-IN" dirty="0" err="1"/>
              <a:t>polynesiensis</a:t>
            </a:r>
            <a:r>
              <a:rPr lang="en-IN" dirty="0"/>
              <a:t> and A. </a:t>
            </a:r>
            <a:r>
              <a:rPr lang="en-IN" dirty="0" err="1"/>
              <a:t>scutellaris</a:t>
            </a:r>
            <a:r>
              <a:rPr lang="en-IN" dirty="0"/>
              <a:t>. Humans are the primary host of the virus, but it also circulates in nonhuman primates.</a:t>
            </a:r>
          </a:p>
        </p:txBody>
      </p:sp>
    </p:spTree>
    <p:extLst>
      <p:ext uri="{BB962C8B-B14F-4D97-AF65-F5344CB8AC3E}">
        <p14:creationId xmlns="" xmlns:p14="http://schemas.microsoft.com/office/powerpoint/2010/main" val="2201697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4525963"/>
          </a:xfrm>
        </p:spPr>
        <p:txBody>
          <a:bodyPr>
            <a:noAutofit/>
          </a:bodyPr>
          <a:lstStyle/>
          <a:p>
            <a:pPr algn="just"/>
            <a:r>
              <a:rPr lang="en-IN" sz="2800" dirty="0"/>
              <a:t>An infection can be acquired via a single bite. A female mosquito that takes a blood meal from a person infected with dengue fever, during the initial 2- to 10-day febrile period, becomes itself infected with the virus in the cells lining its gut. About 8–10 days later, the virus spreads to other tissues including the mosquito's salivary glands and is subsequently released into its saliva. The virus seems to have no detrimental effect on the mosquito, which remains infected for life. </a:t>
            </a:r>
            <a:r>
              <a:rPr lang="en-IN" sz="2800" dirty="0" err="1"/>
              <a:t>Aedes</a:t>
            </a:r>
            <a:r>
              <a:rPr lang="en-IN" sz="2800" dirty="0"/>
              <a:t> </a:t>
            </a:r>
            <a:r>
              <a:rPr lang="en-IN" sz="2800" dirty="0" err="1"/>
              <a:t>aegypti</a:t>
            </a:r>
            <a:r>
              <a:rPr lang="en-IN" sz="2800" dirty="0"/>
              <a:t> is particularly involved, as it prefers to lay its eggs in artificial water containers, to live in close proximity to humans, and to feed on people rather than other vertebrates. </a:t>
            </a:r>
          </a:p>
          <a:p>
            <a:pPr algn="just"/>
            <a:endParaRPr lang="en-IN" sz="2800" dirty="0"/>
          </a:p>
        </p:txBody>
      </p:sp>
    </p:spTree>
    <p:extLst>
      <p:ext uri="{BB962C8B-B14F-4D97-AF65-F5344CB8AC3E}">
        <p14:creationId xmlns="" xmlns:p14="http://schemas.microsoft.com/office/powerpoint/2010/main" val="526216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IN" sz="3600" dirty="0"/>
              <a:t>Dengue can also be transmitted via infected blood products and through organ donation.</a:t>
            </a:r>
          </a:p>
        </p:txBody>
      </p:sp>
    </p:spTree>
    <p:extLst>
      <p:ext uri="{BB962C8B-B14F-4D97-AF65-F5344CB8AC3E}">
        <p14:creationId xmlns="" xmlns:p14="http://schemas.microsoft.com/office/powerpoint/2010/main" val="4265059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INICAL SIGNS AND SYMPTOMSLow blood pressureWeak, rapid pulseRashRed eyesRed throatSwollen glandsEnlargement of liverHigh..."/>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52400"/>
            <a:ext cx="9144000" cy="6477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5165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DENGUE"/>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381000"/>
            <a:ext cx="8458200" cy="624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5005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152400"/>
            <a:ext cx="8229600" cy="1143000"/>
          </a:xfrm>
        </p:spPr>
        <p:txBody>
          <a:bodyPr/>
          <a:lstStyle/>
          <a:p>
            <a:r>
              <a:rPr lang="en-IN" b="1" u="sng" dirty="0"/>
              <a:t>LAB TESTS</a:t>
            </a:r>
            <a:endParaRPr lang="en-IN" dirty="0"/>
          </a:p>
        </p:txBody>
      </p:sp>
      <p:sp>
        <p:nvSpPr>
          <p:cNvPr id="3" name="Content Placeholder 2"/>
          <p:cNvSpPr>
            <a:spLocks noGrp="1"/>
          </p:cNvSpPr>
          <p:nvPr>
            <p:ph idx="1"/>
          </p:nvPr>
        </p:nvSpPr>
        <p:spPr>
          <a:xfrm>
            <a:off x="304800" y="685800"/>
            <a:ext cx="8229600" cy="4525963"/>
          </a:xfrm>
        </p:spPr>
        <p:txBody>
          <a:bodyPr>
            <a:noAutofit/>
          </a:bodyPr>
          <a:lstStyle/>
          <a:p>
            <a:pPr lvl="0" algn="just"/>
            <a:endParaRPr lang="en-IN" sz="3600" dirty="0"/>
          </a:p>
          <a:p>
            <a:pPr algn="just"/>
            <a:r>
              <a:rPr lang="en-IN" sz="3600" dirty="0"/>
              <a:t>These laboratory tests are only of diagnostic value during the acute phase of the illness with the exception of serology. Tests for dengue virus-specific antibodies, types </a:t>
            </a:r>
            <a:r>
              <a:rPr lang="en-IN" sz="3600" u="sng" dirty="0"/>
              <a:t>IgG</a:t>
            </a:r>
            <a:r>
              <a:rPr lang="en-IN" sz="3600" dirty="0"/>
              <a:t> and </a:t>
            </a:r>
            <a:r>
              <a:rPr lang="en-IN" sz="3600" u="sng" dirty="0"/>
              <a:t>IgM</a:t>
            </a:r>
            <a:r>
              <a:rPr lang="en-IN" sz="3600" dirty="0"/>
              <a:t>, can be useful in confirming a diagnosis in the later stages of the infection. Both IgG and IgM are produced after 5–7 days. </a:t>
            </a:r>
          </a:p>
          <a:p>
            <a:pPr algn="just"/>
            <a:endParaRPr lang="en-IN" sz="3600" dirty="0"/>
          </a:p>
        </p:txBody>
      </p:sp>
    </p:spTree>
    <p:extLst>
      <p:ext uri="{BB962C8B-B14F-4D97-AF65-F5344CB8AC3E}">
        <p14:creationId xmlns="" xmlns:p14="http://schemas.microsoft.com/office/powerpoint/2010/main" val="37424967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b="1" u="sng" dirty="0"/>
              <a:t>MEDICAL MANAGEMENT</a:t>
            </a:r>
            <a:endParaRPr lang="en-IN" dirty="0"/>
          </a:p>
        </p:txBody>
      </p:sp>
      <p:sp>
        <p:nvSpPr>
          <p:cNvPr id="3" name="Content Placeholder 2"/>
          <p:cNvSpPr>
            <a:spLocks noGrp="1"/>
          </p:cNvSpPr>
          <p:nvPr>
            <p:ph idx="1"/>
          </p:nvPr>
        </p:nvSpPr>
        <p:spPr>
          <a:xfrm>
            <a:off x="152400" y="304800"/>
            <a:ext cx="8839200" cy="2957945"/>
          </a:xfrm>
        </p:spPr>
        <p:txBody>
          <a:bodyPr>
            <a:noAutofit/>
          </a:bodyPr>
          <a:lstStyle/>
          <a:p>
            <a:pPr lvl="0" algn="just"/>
            <a:endParaRPr lang="en-IN" dirty="0"/>
          </a:p>
          <a:p>
            <a:pPr lvl="0" algn="just"/>
            <a:r>
              <a:rPr lang="en-IN" dirty="0"/>
              <a:t>There is no effective anti viral therapy for dengue </a:t>
            </a:r>
            <a:r>
              <a:rPr lang="en-IN" dirty="0" err="1"/>
              <a:t>fever.The</a:t>
            </a:r>
            <a:r>
              <a:rPr lang="en-IN" dirty="0"/>
              <a:t> treatment is entirely symptomatic.</a:t>
            </a:r>
          </a:p>
          <a:p>
            <a:pPr lvl="0" algn="just"/>
            <a:r>
              <a:rPr lang="en-IN" dirty="0"/>
              <a:t>Analgesic drugs other than aspirin may be required for relief of headache</a:t>
            </a:r>
            <a:r>
              <a:rPr lang="en-IN" dirty="0" smtClean="0"/>
              <a:t>, ocular </a:t>
            </a:r>
            <a:r>
              <a:rPr lang="en-IN" dirty="0"/>
              <a:t>pain and myalgia.</a:t>
            </a:r>
          </a:p>
          <a:p>
            <a:pPr lvl="0" algn="just"/>
            <a:r>
              <a:rPr lang="en-IN" dirty="0"/>
              <a:t>Initial phase may require intravenous infusion to prevent dehydration and replacement of plasma.</a:t>
            </a:r>
          </a:p>
          <a:p>
            <a:pPr lvl="0" algn="just"/>
            <a:r>
              <a:rPr lang="en-IN" dirty="0"/>
              <a:t>Blood transfusion is indicated in patient with severe bleeding.</a:t>
            </a:r>
          </a:p>
          <a:p>
            <a:pPr lvl="0" algn="just"/>
            <a:r>
              <a:rPr lang="en-IN" dirty="0"/>
              <a:t>Oxygen therapy is indicate to all patient in shock.</a:t>
            </a:r>
          </a:p>
          <a:p>
            <a:pPr lvl="0" algn="just"/>
            <a:r>
              <a:rPr lang="en-IN" dirty="0"/>
              <a:t>Sedatives may be needed to alloy anxiety.</a:t>
            </a:r>
          </a:p>
          <a:p>
            <a:pPr algn="just"/>
            <a:endParaRPr lang="en-IN" dirty="0"/>
          </a:p>
        </p:txBody>
      </p:sp>
    </p:spTree>
    <p:extLst>
      <p:ext uri="{BB962C8B-B14F-4D97-AF65-F5344CB8AC3E}">
        <p14:creationId xmlns="" xmlns:p14="http://schemas.microsoft.com/office/powerpoint/2010/main" val="877353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NURSING CARE MANAGEMENTPatient should be kept-in-mosquito-free environment toavoid further transmission of infection.Keep ..."/>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52400"/>
            <a:ext cx="9144000" cy="6705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19900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381000"/>
            <a:ext cx="7772400" cy="1470025"/>
          </a:xfrm>
        </p:spPr>
        <p:txBody>
          <a:bodyPr/>
          <a:lstStyle/>
          <a:p>
            <a:r>
              <a:rPr lang="en-IN" b="1" u="sng" dirty="0" smtClean="0"/>
              <a:t>INTRODUCTION</a:t>
            </a:r>
            <a:endParaRPr lang="en-IN" b="1" u="sng" dirty="0"/>
          </a:p>
        </p:txBody>
      </p:sp>
      <p:sp>
        <p:nvSpPr>
          <p:cNvPr id="3" name="Subtitle 2"/>
          <p:cNvSpPr>
            <a:spLocks noGrp="1"/>
          </p:cNvSpPr>
          <p:nvPr>
            <p:ph type="subTitle" idx="1"/>
          </p:nvPr>
        </p:nvSpPr>
        <p:spPr>
          <a:xfrm>
            <a:off x="152400" y="838200"/>
            <a:ext cx="8839200" cy="4953000"/>
          </a:xfrm>
        </p:spPr>
        <p:txBody>
          <a:bodyPr>
            <a:noAutofit/>
          </a:bodyPr>
          <a:lstStyle/>
          <a:p>
            <a:pPr marL="457200" indent="-457200" algn="just">
              <a:buFont typeface="Wingdings" panose="05000000000000000000" pitchFamily="2" charset="2"/>
              <a:buChar char="q"/>
            </a:pPr>
            <a:r>
              <a:rPr lang="en-US" dirty="0">
                <a:solidFill>
                  <a:schemeClr val="tx1"/>
                </a:solidFill>
              </a:rPr>
              <a:t>HIV~ (Human Immunodeficiency Virus)  The virus compromises the body’s ability to handle disease and causes AIDS.</a:t>
            </a:r>
          </a:p>
          <a:p>
            <a:pPr marL="457200" indent="-457200" algn="just">
              <a:buFont typeface="Wingdings" panose="05000000000000000000" pitchFamily="2" charset="2"/>
              <a:buChar char="q"/>
            </a:pPr>
            <a:endParaRPr lang="en-US" dirty="0">
              <a:solidFill>
                <a:schemeClr val="tx1"/>
              </a:solidFill>
            </a:endParaRPr>
          </a:p>
          <a:p>
            <a:pPr marL="457200" indent="-457200" algn="just">
              <a:buFont typeface="Wingdings" panose="05000000000000000000" pitchFamily="2" charset="2"/>
              <a:buChar char="q"/>
            </a:pPr>
            <a:r>
              <a:rPr lang="en-US" dirty="0">
                <a:solidFill>
                  <a:schemeClr val="tx1"/>
                </a:solidFill>
              </a:rPr>
              <a:t>AIDS~ (Acquired Immune Deficiency Syndrome) It is related to HIV, but they are not one in the same. A person has AIDS only in the final stages of HIV, after the immune system becomes unable to defend itself against foreign invaders like bacteria, other viruses, and allows the development of certain cancers.</a:t>
            </a:r>
          </a:p>
          <a:p>
            <a:pPr marL="457200" indent="-457200" algn="just">
              <a:buFont typeface="Wingdings" panose="05000000000000000000" pitchFamily="2" charset="2"/>
              <a:buChar char="q"/>
            </a:pPr>
            <a:endParaRPr lang="en-US" dirty="0">
              <a:solidFill>
                <a:schemeClr val="tx1"/>
              </a:solidFill>
            </a:endParaRPr>
          </a:p>
          <a:p>
            <a:pPr marL="457200" indent="-457200" algn="just">
              <a:buFont typeface="Wingdings" panose="05000000000000000000" pitchFamily="2" charset="2"/>
              <a:buChar char="q"/>
            </a:pPr>
            <a:endParaRPr lang="en-US" dirty="0">
              <a:solidFill>
                <a:schemeClr val="tx1"/>
              </a:solidFill>
            </a:endParaRPr>
          </a:p>
          <a:p>
            <a:pPr marL="457200" indent="-457200" algn="just">
              <a:buFont typeface="Wingdings" panose="05000000000000000000" pitchFamily="2" charset="2"/>
              <a:buChar char="q"/>
            </a:pPr>
            <a:endParaRPr lang="en-US" dirty="0">
              <a:solidFill>
                <a:schemeClr val="tx1"/>
              </a:solidFill>
            </a:endParaRPr>
          </a:p>
        </p:txBody>
      </p:sp>
    </p:spTree>
    <p:extLst>
      <p:ext uri="{BB962C8B-B14F-4D97-AF65-F5344CB8AC3E}">
        <p14:creationId xmlns="" xmlns:p14="http://schemas.microsoft.com/office/powerpoint/2010/main" val="3191694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EALTH EDUCATION AND PREVENTION• Advise the people to maintain cleanliness of their environment.• Teach the people to det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52400"/>
            <a:ext cx="9144000" cy="6324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0364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DENGU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4916"/>
            <a:ext cx="8610600" cy="67768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8524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229600" cy="1143000"/>
          </a:xfrm>
        </p:spPr>
        <p:txBody>
          <a:bodyPr>
            <a:noAutofit/>
          </a:bodyPr>
          <a:lstStyle/>
          <a:p>
            <a:r>
              <a:rPr lang="en-IN" sz="9600" b="1" u="sng" dirty="0" smtClean="0"/>
              <a:t>SWINE FLU</a:t>
            </a:r>
            <a:endParaRPr lang="en-IN" sz="9600" b="1" u="sng" dirty="0"/>
          </a:p>
        </p:txBody>
      </p:sp>
    </p:spTree>
    <p:extLst>
      <p:ext uri="{BB962C8B-B14F-4D97-AF65-F5344CB8AC3E}">
        <p14:creationId xmlns="" xmlns:p14="http://schemas.microsoft.com/office/powerpoint/2010/main" val="2593563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lvl="0"/>
            <a:r>
              <a:rPr lang="en-IN" b="1" u="sng" dirty="0" smtClean="0"/>
              <a:t>INTRODUCTION</a:t>
            </a:r>
            <a:r>
              <a:rPr lang="en-IN" dirty="0"/>
              <a:t/>
            </a:r>
            <a:br>
              <a:rPr lang="en-IN" dirty="0"/>
            </a:br>
            <a:endParaRPr lang="en-IN" dirty="0"/>
          </a:p>
        </p:txBody>
      </p:sp>
      <p:sp>
        <p:nvSpPr>
          <p:cNvPr id="3" name="Content Placeholder 2"/>
          <p:cNvSpPr>
            <a:spLocks noGrp="1"/>
          </p:cNvSpPr>
          <p:nvPr>
            <p:ph idx="1"/>
          </p:nvPr>
        </p:nvSpPr>
        <p:spPr>
          <a:xfrm>
            <a:off x="228600" y="647700"/>
            <a:ext cx="8458200" cy="5059363"/>
          </a:xfrm>
        </p:spPr>
        <p:txBody>
          <a:bodyPr>
            <a:noAutofit/>
          </a:bodyPr>
          <a:lstStyle/>
          <a:p>
            <a:pPr algn="just"/>
            <a:r>
              <a:rPr lang="en-IN" dirty="0"/>
              <a:t>Swine flu (swine influenza) is a respiratory disease caused by viruses (influenza viruses) that infect the respiratory tract of pigs, resulting in nasal secretions, a barking cough, decreased appetite, and listless </a:t>
            </a:r>
            <a:r>
              <a:rPr lang="en-IN" dirty="0" err="1"/>
              <a:t>behavior</a:t>
            </a:r>
            <a:r>
              <a:rPr lang="en-IN" dirty="0"/>
              <a:t>. </a:t>
            </a:r>
            <a:endParaRPr lang="en-IN" dirty="0" smtClean="0"/>
          </a:p>
          <a:p>
            <a:pPr algn="just"/>
            <a:r>
              <a:rPr lang="en-IN" dirty="0" smtClean="0"/>
              <a:t>Swine </a:t>
            </a:r>
            <a:r>
              <a:rPr lang="en-IN" dirty="0"/>
              <a:t>flu produces most of the same symptoms in pigs as human flu produces in people. Swine flu can last about one to two weeks in pigs that survive. Swine influenza virus was first isolated from pigs in 1930 in the U.S. and has been recognized by pork producers and veterinarians to cause infections in pigs worldwide.</a:t>
            </a:r>
          </a:p>
        </p:txBody>
      </p:sp>
    </p:spTree>
    <p:extLst>
      <p:ext uri="{BB962C8B-B14F-4D97-AF65-F5344CB8AC3E}">
        <p14:creationId xmlns="" xmlns:p14="http://schemas.microsoft.com/office/powerpoint/2010/main" val="309446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4525963"/>
          </a:xfrm>
        </p:spPr>
        <p:txBody>
          <a:bodyPr>
            <a:normAutofit/>
          </a:bodyPr>
          <a:lstStyle/>
          <a:p>
            <a:pPr algn="just"/>
            <a:r>
              <a:rPr lang="en-IN" sz="3600" dirty="0"/>
              <a:t>Investigators decided the 2009 so-called "swine flu" strain, first seen in Mexico, should be termed novel H1N1 flu since it was mainly found infecting people and exhibits two main surface antigens, H1 (hemagglutinin type 1) and N1 (neuraminidase type1). </a:t>
            </a:r>
          </a:p>
        </p:txBody>
      </p:sp>
    </p:spTree>
    <p:extLst>
      <p:ext uri="{BB962C8B-B14F-4D97-AF65-F5344CB8AC3E}">
        <p14:creationId xmlns="" xmlns:p14="http://schemas.microsoft.com/office/powerpoint/2010/main" val="2946135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lvl="0"/>
            <a:r>
              <a:rPr lang="en-IN" b="1" u="sng" dirty="0"/>
              <a:t>CAUSES </a:t>
            </a:r>
            <a:endParaRPr lang="en-IN" b="1" dirty="0"/>
          </a:p>
        </p:txBody>
      </p:sp>
      <p:sp>
        <p:nvSpPr>
          <p:cNvPr id="3" name="Content Placeholder 2"/>
          <p:cNvSpPr>
            <a:spLocks noGrp="1"/>
          </p:cNvSpPr>
          <p:nvPr>
            <p:ph idx="1"/>
          </p:nvPr>
        </p:nvSpPr>
        <p:spPr/>
        <p:txBody>
          <a:bodyPr>
            <a:normAutofit/>
          </a:bodyPr>
          <a:lstStyle/>
          <a:p>
            <a:pPr algn="just"/>
            <a:r>
              <a:rPr lang="en-IN" sz="3600" dirty="0"/>
              <a:t>The cause of the 2009 swine flu was an influenza A virus type designated as H1N1. In 2011, a new swine flu virus was detected. The new strain was named influenza A (</a:t>
            </a:r>
            <a:r>
              <a:rPr lang="en-IN" sz="3600" dirty="0" smtClean="0"/>
              <a:t>H3N2)virus.</a:t>
            </a:r>
            <a:endParaRPr lang="en-IN" sz="3600" dirty="0"/>
          </a:p>
        </p:txBody>
      </p:sp>
    </p:spTree>
    <p:extLst>
      <p:ext uri="{BB962C8B-B14F-4D97-AF65-F5344CB8AC3E}">
        <p14:creationId xmlns="" xmlns:p14="http://schemas.microsoft.com/office/powerpoint/2010/main" val="200106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IN" sz="4800" b="1" u="sng" dirty="0"/>
              <a:t>INCUBATION PERIOD </a:t>
            </a:r>
            <a:r>
              <a:rPr lang="en-IN" sz="4800" b="1" dirty="0"/>
              <a:t/>
            </a:r>
            <a:br>
              <a:rPr lang="en-IN" sz="4800" b="1" dirty="0"/>
            </a:br>
            <a:endParaRPr lang="en-IN" sz="4800" dirty="0"/>
          </a:p>
        </p:txBody>
      </p:sp>
      <p:sp>
        <p:nvSpPr>
          <p:cNvPr id="3" name="Content Placeholder 2"/>
          <p:cNvSpPr>
            <a:spLocks noGrp="1"/>
          </p:cNvSpPr>
          <p:nvPr>
            <p:ph idx="1"/>
          </p:nvPr>
        </p:nvSpPr>
        <p:spPr/>
        <p:txBody>
          <a:bodyPr>
            <a:normAutofit/>
          </a:bodyPr>
          <a:lstStyle/>
          <a:p>
            <a:pPr algn="just"/>
            <a:r>
              <a:rPr lang="en-IN" sz="4400" dirty="0"/>
              <a:t>The incubation period for swine flu is about one to four days, with the average being two days; in some people, the incubation period may be as long as about seven days in adults and children.</a:t>
            </a:r>
          </a:p>
        </p:txBody>
      </p:sp>
    </p:spTree>
    <p:extLst>
      <p:ext uri="{BB962C8B-B14F-4D97-AF65-F5344CB8AC3E}">
        <p14:creationId xmlns="" xmlns:p14="http://schemas.microsoft.com/office/powerpoint/2010/main" val="3639388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sz="5400" b="1" u="sng" dirty="0"/>
              <a:t>MODE OF TRANSMISSION</a:t>
            </a:r>
            <a:endParaRPr lang="en-IN" sz="5400" b="1" dirty="0"/>
          </a:p>
        </p:txBody>
      </p:sp>
      <p:sp>
        <p:nvSpPr>
          <p:cNvPr id="3" name="Content Placeholder 2"/>
          <p:cNvSpPr>
            <a:spLocks noGrp="1"/>
          </p:cNvSpPr>
          <p:nvPr>
            <p:ph idx="1"/>
          </p:nvPr>
        </p:nvSpPr>
        <p:spPr/>
        <p:txBody>
          <a:bodyPr>
            <a:normAutofit/>
          </a:bodyPr>
          <a:lstStyle/>
          <a:p>
            <a:pPr algn="just"/>
            <a:r>
              <a:rPr lang="en-IN" sz="4800" dirty="0"/>
              <a:t>Swine flu is transmitted from person to person by inhalation or ingestion of droplets containing virus from people sneezing or coughing.</a:t>
            </a:r>
          </a:p>
          <a:p>
            <a:pPr algn="just"/>
            <a:endParaRPr lang="en-IN" sz="4800" dirty="0"/>
          </a:p>
        </p:txBody>
      </p:sp>
    </p:spTree>
    <p:extLst>
      <p:ext uri="{BB962C8B-B14F-4D97-AF65-F5344CB8AC3E}">
        <p14:creationId xmlns="" xmlns:p14="http://schemas.microsoft.com/office/powerpoint/2010/main" val="1691654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SIGNS AND SYMPTOMS</a:t>
            </a:r>
            <a:endParaRPr lang="en-IN" b="1" u="sng" dirty="0"/>
          </a:p>
        </p:txBody>
      </p:sp>
      <p:sp>
        <p:nvSpPr>
          <p:cNvPr id="3" name="Content Placeholder 2"/>
          <p:cNvSpPr>
            <a:spLocks noGrp="1"/>
          </p:cNvSpPr>
          <p:nvPr>
            <p:ph idx="1"/>
          </p:nvPr>
        </p:nvSpPr>
        <p:spPr/>
        <p:txBody>
          <a:bodyPr>
            <a:noAutofit/>
          </a:bodyPr>
          <a:lstStyle/>
          <a:p>
            <a:r>
              <a:rPr lang="en-IN" sz="3600" dirty="0"/>
              <a:t>Symptoms of swine flu are similar to most influenza </a:t>
            </a:r>
            <a:r>
              <a:rPr lang="en-IN" sz="3600" dirty="0" smtClean="0"/>
              <a:t>infections.</a:t>
            </a:r>
          </a:p>
          <a:p>
            <a:r>
              <a:rPr lang="en-IN" sz="3600" dirty="0"/>
              <a:t>F</a:t>
            </a:r>
            <a:r>
              <a:rPr lang="en-IN" sz="3600" dirty="0" smtClean="0"/>
              <a:t>ever</a:t>
            </a:r>
            <a:r>
              <a:rPr lang="en-IN" sz="3600" dirty="0"/>
              <a:t> (100 </a:t>
            </a:r>
            <a:r>
              <a:rPr lang="en-IN" sz="3600" dirty="0" smtClean="0"/>
              <a:t>degree F </a:t>
            </a:r>
            <a:r>
              <a:rPr lang="en-IN" sz="3600" dirty="0"/>
              <a:t>or greater</a:t>
            </a:r>
            <a:r>
              <a:rPr lang="en-IN" sz="3600" dirty="0" smtClean="0"/>
              <a:t>)</a:t>
            </a:r>
          </a:p>
          <a:p>
            <a:r>
              <a:rPr lang="en-IN" sz="3600" dirty="0" smtClean="0"/>
              <a:t>Cough</a:t>
            </a:r>
          </a:p>
          <a:p>
            <a:r>
              <a:rPr lang="en-IN" sz="3600" dirty="0" smtClean="0"/>
              <a:t>Nasal secretions</a:t>
            </a:r>
          </a:p>
          <a:p>
            <a:r>
              <a:rPr lang="en-IN" sz="3600" dirty="0" smtClean="0"/>
              <a:t>Headache</a:t>
            </a:r>
          </a:p>
          <a:p>
            <a:r>
              <a:rPr lang="en-IN" sz="3600" dirty="0" smtClean="0"/>
              <a:t>Fatigue</a:t>
            </a:r>
          </a:p>
          <a:p>
            <a:r>
              <a:rPr lang="en-IN" sz="3600" dirty="0" smtClean="0"/>
              <a:t>Sore throat</a:t>
            </a:r>
          </a:p>
          <a:p>
            <a:endParaRPr lang="en-IN" sz="3600" dirty="0"/>
          </a:p>
        </p:txBody>
      </p:sp>
    </p:spTree>
    <p:extLst>
      <p:ext uri="{BB962C8B-B14F-4D97-AF65-F5344CB8AC3E}">
        <p14:creationId xmlns="" xmlns:p14="http://schemas.microsoft.com/office/powerpoint/2010/main" val="2885675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r>
              <a:rPr lang="en-IN" sz="3600" dirty="0"/>
              <a:t>Rashes</a:t>
            </a:r>
          </a:p>
          <a:p>
            <a:r>
              <a:rPr lang="en-IN" sz="3600" dirty="0"/>
              <a:t>Muscles pain </a:t>
            </a:r>
          </a:p>
          <a:p>
            <a:r>
              <a:rPr lang="en-IN" sz="3600" dirty="0"/>
              <a:t>Chills</a:t>
            </a:r>
          </a:p>
          <a:p>
            <a:r>
              <a:rPr lang="en-IN" sz="3600" dirty="0"/>
              <a:t>Nausea </a:t>
            </a:r>
          </a:p>
          <a:p>
            <a:r>
              <a:rPr lang="en-IN" sz="3600" dirty="0" err="1"/>
              <a:t>Vomitting</a:t>
            </a:r>
            <a:endParaRPr lang="en-IN" sz="3600" dirty="0"/>
          </a:p>
          <a:p>
            <a:r>
              <a:rPr lang="en-IN" sz="3600" dirty="0"/>
              <a:t>Diarrhoea</a:t>
            </a:r>
          </a:p>
          <a:p>
            <a:r>
              <a:rPr lang="en-IN" sz="3600" dirty="0"/>
              <a:t>Some patients develop severe respiratory symptoms, such as shortness of breath</a:t>
            </a:r>
          </a:p>
          <a:p>
            <a:r>
              <a:rPr lang="en-IN" sz="3600" dirty="0"/>
              <a:t>Patients can get pneumonia and some can get seizures</a:t>
            </a:r>
          </a:p>
        </p:txBody>
      </p:sp>
    </p:spTree>
    <p:extLst>
      <p:ext uri="{BB962C8B-B14F-4D97-AF65-F5344CB8AC3E}">
        <p14:creationId xmlns="" xmlns:p14="http://schemas.microsoft.com/office/powerpoint/2010/main" val="127631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782"/>
            <a:ext cx="8763000" cy="6863417"/>
          </a:xfrm>
          <a:prstGeom prst="rect">
            <a:avLst/>
          </a:prstGeom>
        </p:spPr>
        <p:txBody>
          <a:bodyPr wrap="square">
            <a:spAutoFit/>
          </a:bodyPr>
          <a:lstStyle/>
          <a:p>
            <a:pPr marL="571500" indent="-571500" algn="just">
              <a:buFont typeface="Arial" panose="020B0604020202020204" pitchFamily="34" charset="0"/>
              <a:buChar char="•"/>
            </a:pPr>
            <a:r>
              <a:rPr lang="en-IN" sz="4400" dirty="0">
                <a:ea typeface="Calibri" panose="020F0502020204030204" pitchFamily="34" charset="0"/>
              </a:rPr>
              <a:t>The human immunodeficiency virus (HIV) is a </a:t>
            </a:r>
            <a:r>
              <a:rPr lang="en-IN" sz="4400" dirty="0">
                <a:ea typeface="Calibri" panose="020F0502020204030204" pitchFamily="34" charset="0"/>
                <a:cs typeface="Times New Roman" panose="02020603050405020304" pitchFamily="18" charset="0"/>
              </a:rPr>
              <a:t>lentivirus</a:t>
            </a:r>
            <a:r>
              <a:rPr lang="en-IN" sz="4400" dirty="0">
                <a:ea typeface="Calibri" panose="020F0502020204030204" pitchFamily="34" charset="0"/>
              </a:rPr>
              <a:t> (a subgroup of </a:t>
            </a:r>
            <a:r>
              <a:rPr lang="en-IN" sz="4400" dirty="0">
                <a:ea typeface="Calibri" panose="020F0502020204030204" pitchFamily="34" charset="0"/>
                <a:cs typeface="Times New Roman" panose="02020603050405020304" pitchFamily="18" charset="0"/>
              </a:rPr>
              <a:t>retrovirus</a:t>
            </a:r>
            <a:r>
              <a:rPr lang="en-IN" sz="4400" dirty="0">
                <a:ea typeface="Calibri" panose="020F0502020204030204" pitchFamily="34" charset="0"/>
              </a:rPr>
              <a:t>) that causes </a:t>
            </a:r>
            <a:r>
              <a:rPr lang="en-IN" sz="4400" dirty="0">
                <a:ea typeface="Calibri" panose="020F0502020204030204" pitchFamily="34" charset="0"/>
                <a:cs typeface="Times New Roman" panose="02020603050405020304" pitchFamily="18" charset="0"/>
              </a:rPr>
              <a:t>HIV infection</a:t>
            </a:r>
            <a:r>
              <a:rPr lang="en-IN" sz="4400" dirty="0">
                <a:ea typeface="Calibri" panose="020F0502020204030204" pitchFamily="34" charset="0"/>
              </a:rPr>
              <a:t> and over </a:t>
            </a:r>
            <a:r>
              <a:rPr lang="en-IN" sz="4400" dirty="0" smtClean="0">
                <a:ea typeface="Calibri" panose="020F0502020204030204" pitchFamily="34" charset="0"/>
              </a:rPr>
              <a:t>time(AIDS</a:t>
            </a:r>
            <a:r>
              <a:rPr lang="en-IN" sz="4400" dirty="0">
                <a:ea typeface="Calibri" panose="020F0502020204030204" pitchFamily="34" charset="0"/>
              </a:rPr>
              <a:t>). AIDS is a condition in humans in which progressive failure of the </a:t>
            </a:r>
            <a:r>
              <a:rPr lang="en-IN" sz="4400" dirty="0">
                <a:ea typeface="Calibri" panose="020F0502020204030204" pitchFamily="34" charset="0"/>
                <a:cs typeface="Times New Roman" panose="02020603050405020304" pitchFamily="18" charset="0"/>
              </a:rPr>
              <a:t>immune system</a:t>
            </a:r>
            <a:r>
              <a:rPr lang="en-IN" sz="4400" dirty="0">
                <a:ea typeface="Calibri" panose="020F0502020204030204" pitchFamily="34" charset="0"/>
              </a:rPr>
              <a:t> allows life-threatening </a:t>
            </a:r>
            <a:r>
              <a:rPr lang="en-IN" sz="4400" dirty="0">
                <a:ea typeface="Calibri" panose="020F0502020204030204" pitchFamily="34" charset="0"/>
                <a:cs typeface="Times New Roman" panose="02020603050405020304" pitchFamily="18" charset="0"/>
              </a:rPr>
              <a:t>opportunistic </a:t>
            </a:r>
            <a:r>
              <a:rPr lang="en-IN" sz="4400" dirty="0" smtClean="0">
                <a:ea typeface="Calibri" panose="020F0502020204030204" pitchFamily="34" charset="0"/>
                <a:cs typeface="Times New Roman" panose="02020603050405020304" pitchFamily="18" charset="0"/>
              </a:rPr>
              <a:t>infections.</a:t>
            </a:r>
            <a:r>
              <a:rPr lang="en-IN" sz="4400" dirty="0">
                <a:ea typeface="Calibri" panose="020F0502020204030204" pitchFamily="34" charset="0"/>
              </a:rPr>
              <a:t> </a:t>
            </a:r>
            <a:endParaRPr lang="en-IN" sz="4400" dirty="0"/>
          </a:p>
        </p:txBody>
      </p:sp>
    </p:spTree>
    <p:extLst>
      <p:ext uri="{BB962C8B-B14F-4D97-AF65-F5344CB8AC3E}">
        <p14:creationId xmlns="" xmlns:p14="http://schemas.microsoft.com/office/powerpoint/2010/main" val="4126265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38200" y="0"/>
            <a:ext cx="7620000" cy="662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1309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3" y="-228600"/>
            <a:ext cx="8229600" cy="1143000"/>
          </a:xfrm>
        </p:spPr>
        <p:txBody>
          <a:bodyPr/>
          <a:lstStyle/>
          <a:p>
            <a:pPr lvl="0"/>
            <a:r>
              <a:rPr lang="en-IN" b="1" u="sng" dirty="0"/>
              <a:t>DIAGNOSIS</a:t>
            </a:r>
            <a:endParaRPr lang="en-IN" b="1" dirty="0"/>
          </a:p>
        </p:txBody>
      </p:sp>
      <p:sp>
        <p:nvSpPr>
          <p:cNvPr id="3" name="Content Placeholder 2"/>
          <p:cNvSpPr>
            <a:spLocks noGrp="1"/>
          </p:cNvSpPr>
          <p:nvPr>
            <p:ph idx="1"/>
          </p:nvPr>
        </p:nvSpPr>
        <p:spPr>
          <a:xfrm>
            <a:off x="183573" y="762000"/>
            <a:ext cx="8763000" cy="5211763"/>
          </a:xfrm>
        </p:spPr>
        <p:txBody>
          <a:bodyPr>
            <a:noAutofit/>
          </a:bodyPr>
          <a:lstStyle/>
          <a:p>
            <a:pPr algn="just"/>
            <a:r>
              <a:rPr lang="en-IN" dirty="0"/>
              <a:t>Swine flu is presumptively diagnosed clinically by the patient's history of association with people known to have the disease and their symptoms listed above. Usually, a quick test (for example, nasopharyngeal swab sample) is done to see if the patient is infected with influenza A or B virus. Most of the tests can distinguish between A and B types. The test can be negative (no flu infection) or positive for type A and B. If the test is positive for type B, the flu is not likely to be swine flu. If it is positive for type A, the person could have a conventional flu strain or swine flu.</a:t>
            </a:r>
          </a:p>
        </p:txBody>
      </p:sp>
    </p:spTree>
    <p:extLst>
      <p:ext uri="{BB962C8B-B14F-4D97-AF65-F5344CB8AC3E}">
        <p14:creationId xmlns="" xmlns:p14="http://schemas.microsoft.com/office/powerpoint/2010/main" val="3312941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lvl="0"/>
            <a:r>
              <a:rPr lang="en-IN" b="1" u="sng" dirty="0"/>
              <a:t>MEDICAL TREATMENT</a:t>
            </a:r>
            <a:r>
              <a:rPr lang="en-IN" dirty="0"/>
              <a:t/>
            </a:r>
            <a:br>
              <a:rPr lang="en-IN" dirty="0"/>
            </a:br>
            <a:endParaRPr lang="en-IN" dirty="0"/>
          </a:p>
        </p:txBody>
      </p:sp>
      <p:sp>
        <p:nvSpPr>
          <p:cNvPr id="3" name="Content Placeholder 2"/>
          <p:cNvSpPr>
            <a:spLocks noGrp="1"/>
          </p:cNvSpPr>
          <p:nvPr>
            <p:ph idx="1"/>
          </p:nvPr>
        </p:nvSpPr>
        <p:spPr>
          <a:xfrm>
            <a:off x="228600" y="723900"/>
            <a:ext cx="8686800" cy="4525963"/>
          </a:xfrm>
        </p:spPr>
        <p:txBody>
          <a:bodyPr>
            <a:noAutofit/>
          </a:bodyPr>
          <a:lstStyle/>
          <a:p>
            <a:pPr algn="just"/>
            <a:r>
              <a:rPr lang="en-US" dirty="0"/>
              <a:t>If a person becomes sick with swine flu, antiviral drugs can make the illness milder and make the patient feel better faster. </a:t>
            </a:r>
            <a:endParaRPr lang="en-IN" dirty="0"/>
          </a:p>
          <a:p>
            <a:pPr algn="just"/>
            <a:r>
              <a:rPr lang="en-US" dirty="0"/>
              <a:t>They may also prevent serious flu complications. </a:t>
            </a:r>
            <a:endParaRPr lang="en-IN" dirty="0"/>
          </a:p>
          <a:p>
            <a:pPr algn="just"/>
            <a:r>
              <a:rPr lang="en-US" dirty="0"/>
              <a:t>For treatment, antiviral drugs work best if started soon after getting sick (within two days of symptoms). </a:t>
            </a:r>
            <a:endParaRPr lang="en-IN" dirty="0"/>
          </a:p>
          <a:p>
            <a:pPr algn="just"/>
            <a:r>
              <a:rPr lang="en-US" dirty="0"/>
              <a:t>Beside antivirals, supportive care at home or in a hospital focuses on controlling fevers, relieving pain and maintaining fluid balance, as well as identifying and treating any secondary infections or other medical problems. </a:t>
            </a:r>
            <a:endParaRPr lang="en-IN" dirty="0"/>
          </a:p>
        </p:txBody>
      </p:sp>
    </p:spTree>
    <p:extLst>
      <p:ext uri="{BB962C8B-B14F-4D97-AF65-F5344CB8AC3E}">
        <p14:creationId xmlns="" xmlns:p14="http://schemas.microsoft.com/office/powerpoint/2010/main" val="2373054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swine flu hd images"/>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04800" y="304800"/>
            <a:ext cx="8610600" cy="6324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41772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b="1" u="sng" dirty="0"/>
              <a:t>RISK FACTORS FOR SWINE FLU</a:t>
            </a:r>
            <a:r>
              <a:rPr lang="en-IN" b="1" dirty="0"/>
              <a:t/>
            </a:r>
            <a:br>
              <a:rPr lang="en-IN" b="1" dirty="0"/>
            </a:br>
            <a:endParaRPr lang="en-IN" dirty="0"/>
          </a:p>
        </p:txBody>
      </p:sp>
      <p:sp>
        <p:nvSpPr>
          <p:cNvPr id="3" name="Content Placeholder 2"/>
          <p:cNvSpPr>
            <a:spLocks noGrp="1"/>
          </p:cNvSpPr>
          <p:nvPr>
            <p:ph idx="1"/>
          </p:nvPr>
        </p:nvSpPr>
        <p:spPr>
          <a:xfrm>
            <a:off x="152400" y="1066800"/>
            <a:ext cx="8839200" cy="5059363"/>
          </a:xfrm>
        </p:spPr>
        <p:txBody>
          <a:bodyPr>
            <a:noAutofit/>
          </a:bodyPr>
          <a:lstStyle/>
          <a:p>
            <a:pPr lvl="0" algn="just"/>
            <a:r>
              <a:rPr lang="en-IN" dirty="0"/>
              <a:t>All children 6 months to 4 years (59 months) of age</a:t>
            </a:r>
          </a:p>
          <a:p>
            <a:pPr lvl="0" algn="just"/>
            <a:r>
              <a:rPr lang="en-IN" dirty="0"/>
              <a:t>All people 50 years of age and older</a:t>
            </a:r>
          </a:p>
          <a:p>
            <a:pPr lvl="0" algn="just"/>
            <a:r>
              <a:rPr lang="en-IN" dirty="0"/>
              <a:t>Adults and children who have chronic pulmonary (including asthma) or cardiovascular (except isolated hypertension), renal, hepatic, neurological, hematologic, or metabolic disorders (including diabetes mellitus)</a:t>
            </a:r>
          </a:p>
          <a:p>
            <a:pPr lvl="0" algn="just"/>
            <a:r>
              <a:rPr lang="en-IN" dirty="0"/>
              <a:t>People who have immunosuppression (including immunosuppression caused by medications or by HIV)</a:t>
            </a:r>
          </a:p>
        </p:txBody>
      </p:sp>
    </p:spTree>
    <p:extLst>
      <p:ext uri="{BB962C8B-B14F-4D97-AF65-F5344CB8AC3E}">
        <p14:creationId xmlns="" xmlns:p14="http://schemas.microsoft.com/office/powerpoint/2010/main" val="3915860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4525963"/>
          </a:xfrm>
        </p:spPr>
        <p:txBody>
          <a:bodyPr>
            <a:noAutofit/>
          </a:bodyPr>
          <a:lstStyle/>
          <a:p>
            <a:pPr lvl="0" algn="just"/>
            <a:r>
              <a:rPr lang="en-IN" sz="2800" dirty="0"/>
              <a:t>Women who are or will be pregnant during the influenza season</a:t>
            </a:r>
          </a:p>
          <a:p>
            <a:pPr lvl="0" algn="just"/>
            <a:r>
              <a:rPr lang="en-IN" sz="2800" dirty="0"/>
              <a:t>Children and adolescents (6 months to 18 years of age) who are receiving long-term aspirin therapy and who might be at risk for experiencing Reye's syndrome after influenza virus infection</a:t>
            </a:r>
          </a:p>
          <a:p>
            <a:pPr lvl="0" algn="just"/>
            <a:r>
              <a:rPr lang="en-IN" sz="2800" dirty="0"/>
              <a:t>Residents of nursing homes and other long-term-care facilities</a:t>
            </a:r>
          </a:p>
          <a:p>
            <a:pPr lvl="0" algn="just"/>
            <a:r>
              <a:rPr lang="en-IN" sz="2800" dirty="0"/>
              <a:t>American Indians/Alaska natives</a:t>
            </a:r>
          </a:p>
          <a:p>
            <a:pPr lvl="0" algn="just"/>
            <a:r>
              <a:rPr lang="en-IN" sz="2800" dirty="0"/>
              <a:t>People who are morbidly obese (BMI ≥40)</a:t>
            </a:r>
          </a:p>
          <a:p>
            <a:pPr lvl="0" algn="just"/>
            <a:r>
              <a:rPr lang="en-IN" sz="2800" dirty="0"/>
              <a:t>Health-care professionals (doctors, nurses, health-care personnel treating patients)</a:t>
            </a:r>
          </a:p>
        </p:txBody>
      </p:sp>
    </p:spTree>
    <p:extLst>
      <p:ext uri="{BB962C8B-B14F-4D97-AF65-F5344CB8AC3E}">
        <p14:creationId xmlns="" xmlns:p14="http://schemas.microsoft.com/office/powerpoint/2010/main" val="1259857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5715000"/>
          </a:xfrm>
        </p:spPr>
        <p:txBody>
          <a:bodyPr>
            <a:noAutofit/>
          </a:bodyPr>
          <a:lstStyle/>
          <a:p>
            <a:pPr lvl="0" algn="just"/>
            <a:r>
              <a:rPr lang="en-IN" sz="3600" dirty="0"/>
              <a:t>Household contacts and caregivers of children under 5 years of age and adults 50 years of age and older, with particular emphasis on vaccinating contacts of children less than 6 months age</a:t>
            </a:r>
          </a:p>
          <a:p>
            <a:pPr lvl="0" algn="just"/>
            <a:r>
              <a:rPr lang="en-IN" sz="3600" dirty="0"/>
              <a:t>Household contacts and caregivers of people with medical conditions that put them at higher risk for severe complications from influenza</a:t>
            </a:r>
          </a:p>
        </p:txBody>
      </p:sp>
    </p:spTree>
    <p:extLst>
      <p:ext uri="{BB962C8B-B14F-4D97-AF65-F5344CB8AC3E}">
        <p14:creationId xmlns="" xmlns:p14="http://schemas.microsoft.com/office/powerpoint/2010/main" val="3842499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IN" b="1" u="sng" dirty="0"/>
              <a:t>NURSING CARE</a:t>
            </a:r>
            <a:endParaRPr lang="en-IN" dirty="0"/>
          </a:p>
        </p:txBody>
      </p:sp>
      <p:sp>
        <p:nvSpPr>
          <p:cNvPr id="3" name="Content Placeholder 2"/>
          <p:cNvSpPr>
            <a:spLocks noGrp="1"/>
          </p:cNvSpPr>
          <p:nvPr>
            <p:ph idx="1"/>
          </p:nvPr>
        </p:nvSpPr>
        <p:spPr>
          <a:xfrm>
            <a:off x="152400" y="914400"/>
            <a:ext cx="8839200" cy="4525963"/>
          </a:xfrm>
        </p:spPr>
        <p:txBody>
          <a:bodyPr>
            <a:noAutofit/>
          </a:bodyPr>
          <a:lstStyle/>
          <a:p>
            <a:pPr lvl="0" algn="just"/>
            <a:r>
              <a:rPr lang="en-IN" dirty="0"/>
              <a:t>Assess respiratory status for rate, depth, ease, use of accessory muscles, and work of breathing</a:t>
            </a:r>
          </a:p>
          <a:p>
            <a:pPr lvl="0" algn="just"/>
            <a:r>
              <a:rPr lang="en-IN" dirty="0"/>
              <a:t>Auscultate the lung fields for the presence of wheezes, </a:t>
            </a:r>
            <a:r>
              <a:rPr lang="en-IN" dirty="0" smtClean="0"/>
              <a:t>crackles,</a:t>
            </a:r>
            <a:r>
              <a:rPr lang="en-IN" dirty="0"/>
              <a:t> rhonchi, or decreased breath sounds.</a:t>
            </a:r>
          </a:p>
          <a:p>
            <a:pPr lvl="0" algn="just"/>
            <a:r>
              <a:rPr lang="en-IN" dirty="0"/>
              <a:t>Administer oxygen as ordered. Monitor oxygen saturation by pulse oximetry, and notify physician of readings &lt;90% or as prescribed by physician.</a:t>
            </a:r>
          </a:p>
          <a:p>
            <a:pPr lvl="0" algn="just"/>
            <a:r>
              <a:rPr lang="en-IN" dirty="0"/>
              <a:t>Assess patient for pallor or cyanosis, especially to nail beds and around mouth.</a:t>
            </a:r>
          </a:p>
        </p:txBody>
      </p:sp>
    </p:spTree>
    <p:extLst>
      <p:ext uri="{BB962C8B-B14F-4D97-AF65-F5344CB8AC3E}">
        <p14:creationId xmlns="" xmlns:p14="http://schemas.microsoft.com/office/powerpoint/2010/main" val="3600647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noAutofit/>
          </a:bodyPr>
          <a:lstStyle/>
          <a:p>
            <a:pPr lvl="0" algn="just"/>
            <a:r>
              <a:rPr lang="en-IN" sz="3600" dirty="0"/>
              <a:t>Monitor patient for cough and production of sputum, noting amount, </a:t>
            </a:r>
            <a:r>
              <a:rPr lang="en-IN" sz="3600" dirty="0" err="1"/>
              <a:t>color</a:t>
            </a:r>
            <a:r>
              <a:rPr lang="en-IN" sz="3600" dirty="0"/>
              <a:t>, character, and patient’s ability to expectorate secretions, and ability to cough.</a:t>
            </a:r>
          </a:p>
          <a:p>
            <a:pPr lvl="0" algn="just"/>
            <a:r>
              <a:rPr lang="en-IN" sz="3600" dirty="0"/>
              <a:t>Position patient in high Fowler’s or semi-Fowler’s position, if possible.</a:t>
            </a:r>
          </a:p>
          <a:p>
            <a:pPr lvl="0" algn="just"/>
            <a:r>
              <a:rPr lang="en-IN" sz="3600" dirty="0"/>
              <a:t>Turn patient every 2 hours</a:t>
            </a:r>
          </a:p>
          <a:p>
            <a:pPr lvl="0" algn="just"/>
            <a:r>
              <a:rPr lang="en-IN" sz="3600" dirty="0"/>
              <a:t>Administer bronchodilators as ordered</a:t>
            </a:r>
          </a:p>
          <a:p>
            <a:pPr lvl="0" algn="just"/>
            <a:r>
              <a:rPr lang="en-IN" sz="3600" dirty="0"/>
              <a:t>Encourage fluids, up to 3-4 L/day unless contraindicated.</a:t>
            </a:r>
          </a:p>
          <a:p>
            <a:pPr algn="just"/>
            <a:endParaRPr lang="en-IN" sz="3600" dirty="0"/>
          </a:p>
        </p:txBody>
      </p:sp>
    </p:spTree>
    <p:extLst>
      <p:ext uri="{BB962C8B-B14F-4D97-AF65-F5344CB8AC3E}">
        <p14:creationId xmlns="" xmlns:p14="http://schemas.microsoft.com/office/powerpoint/2010/main" val="3447144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5821363"/>
          </a:xfrm>
        </p:spPr>
        <p:txBody>
          <a:bodyPr>
            <a:noAutofit/>
          </a:bodyPr>
          <a:lstStyle/>
          <a:p>
            <a:pPr lvl="0"/>
            <a:r>
              <a:rPr lang="en-IN" sz="3600" dirty="0"/>
              <a:t>Encourage deep breathing exercises and coughing exercises every 2 hours.</a:t>
            </a:r>
          </a:p>
          <a:p>
            <a:pPr lvl="0"/>
            <a:r>
              <a:rPr lang="en-IN" sz="3600" dirty="0"/>
              <a:t>Suction patient if warranted.</a:t>
            </a:r>
          </a:p>
          <a:p>
            <a:pPr lvl="0"/>
            <a:r>
              <a:rPr lang="en-IN" sz="3600" dirty="0"/>
              <a:t>Teach patient </a:t>
            </a:r>
            <a:r>
              <a:rPr lang="en-IN" sz="3600" dirty="0" smtClean="0"/>
              <a:t> </a:t>
            </a:r>
            <a:r>
              <a:rPr lang="en-IN" sz="3600" dirty="0"/>
              <a:t>regarding splinting abdomen with pillow during cough efforts.</a:t>
            </a:r>
          </a:p>
          <a:p>
            <a:pPr lvl="0"/>
            <a:r>
              <a:rPr lang="en-IN" sz="3600" dirty="0"/>
              <a:t>Instruct patient on deep-breathing exercises and use of incentive spirometry.</a:t>
            </a:r>
          </a:p>
          <a:p>
            <a:pPr lvl="0"/>
            <a:r>
              <a:rPr lang="en-IN" sz="3600" dirty="0"/>
              <a:t>Instruct patient </a:t>
            </a:r>
            <a:r>
              <a:rPr lang="en-IN" sz="3600" dirty="0" smtClean="0"/>
              <a:t> </a:t>
            </a:r>
            <a:r>
              <a:rPr lang="en-IN" sz="3600" dirty="0"/>
              <a:t>to avoid using milk, milk products, caffeinated drinks, and alcohol</a:t>
            </a:r>
            <a:r>
              <a:rPr lang="en-IN" sz="3600" dirty="0" smtClean="0"/>
              <a:t>.</a:t>
            </a:r>
            <a:endParaRPr lang="en-IN" sz="3600" dirty="0"/>
          </a:p>
        </p:txBody>
      </p:sp>
    </p:spTree>
    <p:extLst>
      <p:ext uri="{BB962C8B-B14F-4D97-AF65-F5344CB8AC3E}">
        <p14:creationId xmlns="" xmlns:p14="http://schemas.microsoft.com/office/powerpoint/2010/main" val="168764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534400" cy="6236644"/>
          </a:xfrm>
          <a:prstGeom prst="rect">
            <a:avLst/>
          </a:prstGeom>
        </p:spPr>
        <p:txBody>
          <a:bodyPr wrap="square">
            <a:spAutoFit/>
          </a:bodyPr>
          <a:lstStyle/>
          <a:p>
            <a:pPr marL="285750" indent="-285750" algn="just">
              <a:spcBef>
                <a:spcPts val="600"/>
              </a:spcBef>
              <a:spcAft>
                <a:spcPts val="0"/>
              </a:spcAft>
              <a:buFont typeface="Arial" panose="020B0604020202020204" pitchFamily="34" charset="0"/>
              <a:buChar char="•"/>
            </a:pPr>
            <a:r>
              <a:rPr lang="en-IN" sz="2800" dirty="0">
                <a:ea typeface="Times New Roman" panose="02020603050405020304" pitchFamily="18" charset="0"/>
              </a:rPr>
              <a:t>According to research, the origins of HIV date back to the late nineteenth or early twentieth century in west-central Africa. AIDS and its cause, HIV, were first identified and recognized in the early 1980s.</a:t>
            </a:r>
          </a:p>
          <a:p>
            <a:pPr marL="285750" indent="-285750" algn="just">
              <a:spcBef>
                <a:spcPts val="600"/>
              </a:spcBef>
              <a:spcAft>
                <a:spcPts val="0"/>
              </a:spcAft>
              <a:buFont typeface="Arial" panose="020B0604020202020204" pitchFamily="34" charset="0"/>
              <a:buChar char="•"/>
            </a:pPr>
            <a:r>
              <a:rPr lang="en-IN" sz="2800" dirty="0">
                <a:ea typeface="Times New Roman" panose="02020603050405020304" pitchFamily="18" charset="0"/>
              </a:rPr>
              <a:t>There is currently no cure for HIV or AIDS. Treatments can slow the course of the condition - some infected people can live a long and relatively healthy life.</a:t>
            </a:r>
          </a:p>
          <a:p>
            <a:pPr marL="285750" indent="-285750" algn="just">
              <a:lnSpc>
                <a:spcPct val="107000"/>
              </a:lnSpc>
              <a:spcBef>
                <a:spcPts val="600"/>
              </a:spcBef>
              <a:spcAft>
                <a:spcPts val="0"/>
              </a:spcAft>
              <a:buFont typeface="Arial" panose="020B0604020202020204" pitchFamily="34" charset="0"/>
              <a:buChar char="•"/>
            </a:pPr>
            <a:r>
              <a:rPr lang="en-IN" sz="2800" dirty="0">
                <a:ea typeface="Times New Roman" panose="02020603050405020304" pitchFamily="18" charset="0"/>
                <a:cs typeface="Times New Roman" panose="02020603050405020304" pitchFamily="18" charset="0"/>
              </a:rPr>
              <a:t>HIV is the virus which attacks the T-cells in the immune system.</a:t>
            </a:r>
            <a:endParaRPr lang="en-IN" sz="2800" dirty="0">
              <a:ea typeface="Calibri" panose="020F0502020204030204" pitchFamily="34" charset="0"/>
              <a:cs typeface="Times New Roman" panose="02020603050405020304" pitchFamily="18" charset="0"/>
            </a:endParaRPr>
          </a:p>
          <a:p>
            <a:pPr marL="285750" indent="-285750" algn="just">
              <a:lnSpc>
                <a:spcPct val="107000"/>
              </a:lnSpc>
              <a:spcBef>
                <a:spcPts val="600"/>
              </a:spcBef>
              <a:spcAft>
                <a:spcPts val="0"/>
              </a:spcAft>
              <a:buFont typeface="Arial" panose="020B0604020202020204" pitchFamily="34" charset="0"/>
              <a:buChar char="•"/>
            </a:pPr>
            <a:r>
              <a:rPr lang="en-IN" sz="2800" dirty="0">
                <a:ea typeface="Times New Roman" panose="02020603050405020304" pitchFamily="18" charset="0"/>
                <a:cs typeface="Times New Roman" panose="02020603050405020304" pitchFamily="18" charset="0"/>
              </a:rPr>
              <a:t>AIDS is the syndrome which appears in advanced stages of HIV infection.</a:t>
            </a:r>
            <a:endParaRPr lang="en-IN" sz="2800" dirty="0">
              <a:ea typeface="Calibri" panose="020F0502020204030204" pitchFamily="34" charset="0"/>
              <a:cs typeface="Times New Roman" panose="02020603050405020304" pitchFamily="18" charset="0"/>
            </a:endParaRPr>
          </a:p>
          <a:p>
            <a:pPr marL="285750" indent="-285750" algn="just">
              <a:lnSpc>
                <a:spcPct val="107000"/>
              </a:lnSpc>
              <a:spcBef>
                <a:spcPts val="600"/>
              </a:spcBef>
              <a:spcAft>
                <a:spcPts val="0"/>
              </a:spcAft>
              <a:buFont typeface="Arial" panose="020B0604020202020204" pitchFamily="34" charset="0"/>
              <a:buChar char="•"/>
            </a:pPr>
            <a:r>
              <a:rPr lang="en-IN" sz="2800" dirty="0">
                <a:ea typeface="Times New Roman" panose="02020603050405020304" pitchFamily="18" charset="0"/>
                <a:cs typeface="Times New Roman" panose="02020603050405020304" pitchFamily="18" charset="0"/>
              </a:rPr>
              <a:t>HIV is a virus.</a:t>
            </a:r>
            <a:endParaRPr lang="en-IN" sz="2800" dirty="0">
              <a:ea typeface="Calibri" panose="020F0502020204030204" pitchFamily="34" charset="0"/>
              <a:cs typeface="Times New Roman" panose="02020603050405020304" pitchFamily="18" charset="0"/>
            </a:endParaRPr>
          </a:p>
          <a:p>
            <a:pPr marL="285750" indent="-285750" algn="just">
              <a:lnSpc>
                <a:spcPct val="107000"/>
              </a:lnSpc>
              <a:spcBef>
                <a:spcPts val="600"/>
              </a:spcBef>
              <a:spcAft>
                <a:spcPts val="0"/>
              </a:spcAft>
              <a:buFont typeface="Arial" panose="020B0604020202020204" pitchFamily="34" charset="0"/>
              <a:buChar char="•"/>
            </a:pPr>
            <a:r>
              <a:rPr lang="en-IN" sz="2800" dirty="0">
                <a:ea typeface="Times New Roman" panose="02020603050405020304" pitchFamily="18" charset="0"/>
                <a:cs typeface="Times New Roman" panose="02020603050405020304" pitchFamily="18" charset="0"/>
              </a:rPr>
              <a:t>AIDS is a medical condition.</a:t>
            </a:r>
            <a:endParaRPr lang="en-IN" sz="2800" dirty="0">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113905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5897563"/>
          </a:xfrm>
        </p:spPr>
        <p:txBody>
          <a:bodyPr>
            <a:noAutofit/>
          </a:bodyPr>
          <a:lstStyle/>
          <a:p>
            <a:pPr lvl="0" algn="just"/>
            <a:r>
              <a:rPr lang="en-IN" sz="3600" dirty="0"/>
              <a:t>Instruct patient to avoid excessively hot or cold fluids or environmental temperature extremes.</a:t>
            </a:r>
          </a:p>
          <a:p>
            <a:pPr lvl="0" algn="just"/>
            <a:r>
              <a:rPr lang="en-IN" sz="3600" dirty="0"/>
              <a:t>Instruct patient to seek help and stop smoking if patient is a smoker.</a:t>
            </a:r>
          </a:p>
          <a:p>
            <a:pPr lvl="0" algn="just"/>
            <a:r>
              <a:rPr lang="en-IN" sz="3600" dirty="0"/>
              <a:t>Instruct patient/family to avoid crowds and persons with upper respiratory infections when possible.</a:t>
            </a:r>
          </a:p>
          <a:p>
            <a:pPr lvl="0" algn="just"/>
            <a:r>
              <a:rPr lang="en-IN" sz="3600" dirty="0"/>
              <a:t>Instruct patient/family in the use of inhalers, nebulizers, and medications.</a:t>
            </a:r>
          </a:p>
        </p:txBody>
      </p:sp>
    </p:spTree>
    <p:extLst>
      <p:ext uri="{BB962C8B-B14F-4D97-AF65-F5344CB8AC3E}">
        <p14:creationId xmlns="" xmlns:p14="http://schemas.microsoft.com/office/powerpoint/2010/main" val="2236273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normAutofit fontScale="90000"/>
          </a:bodyPr>
          <a:lstStyle/>
          <a:p>
            <a:r>
              <a:rPr lang="en-IN" sz="8000" b="1" dirty="0" smtClean="0"/>
              <a:t>SUMMARY</a:t>
            </a:r>
            <a:endParaRPr lang="en-IN" sz="8000" b="1" dirty="0"/>
          </a:p>
        </p:txBody>
      </p:sp>
    </p:spTree>
    <p:extLst>
      <p:ext uri="{BB962C8B-B14F-4D97-AF65-F5344CB8AC3E}">
        <p14:creationId xmlns="" xmlns:p14="http://schemas.microsoft.com/office/powerpoint/2010/main" val="707362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lgn="ctr">
              <a:buNone/>
            </a:pPr>
            <a:r>
              <a:rPr lang="en-IN" sz="9600" b="1" u="sng" dirty="0" smtClean="0">
                <a:solidFill>
                  <a:schemeClr val="accent2">
                    <a:lumMod val="75000"/>
                  </a:schemeClr>
                </a:solidFill>
              </a:rPr>
              <a:t>THANK YOU</a:t>
            </a:r>
            <a:endParaRPr lang="en-IN" sz="9600" b="1" u="sng" dirty="0">
              <a:solidFill>
                <a:schemeClr val="accent2">
                  <a:lumMod val="75000"/>
                </a:schemeClr>
              </a:solidFill>
            </a:endParaRPr>
          </a:p>
        </p:txBody>
      </p:sp>
    </p:spTree>
    <p:extLst>
      <p:ext uri="{BB962C8B-B14F-4D97-AF65-F5344CB8AC3E}">
        <p14:creationId xmlns="" xmlns:p14="http://schemas.microsoft.com/office/powerpoint/2010/main" val="9939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457200"/>
            <a:ext cx="8458200" cy="6172199"/>
          </a:xfrm>
          <a:prstGeom prst="rect">
            <a:avLst/>
          </a:prstGeom>
        </p:spPr>
      </p:pic>
    </p:spTree>
    <p:extLst>
      <p:ext uri="{BB962C8B-B14F-4D97-AF65-F5344CB8AC3E}">
        <p14:creationId xmlns="" xmlns:p14="http://schemas.microsoft.com/office/powerpoint/2010/main" val="124791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7381508"/>
          </a:xfrm>
          <a:prstGeom prst="rect">
            <a:avLst/>
          </a:prstGeom>
        </p:spPr>
        <p:txBody>
          <a:bodyPr wrap="square">
            <a:spAutoFit/>
          </a:bodyPr>
          <a:lstStyle/>
          <a:p>
            <a:pPr marL="571500" lvl="0" indent="-571500" algn="just">
              <a:buFont typeface="Wingdings" panose="05000000000000000000" pitchFamily="2" charset="2"/>
              <a:buChar char="q"/>
            </a:pPr>
            <a:r>
              <a:rPr lang="en-IN" sz="3600" b="1" u="sng" dirty="0"/>
              <a:t>CAUSES OF HIV/AIDS</a:t>
            </a:r>
            <a:endParaRPr lang="en-IN" sz="3600" dirty="0"/>
          </a:p>
          <a:p>
            <a:pPr algn="just"/>
            <a:r>
              <a:rPr lang="en-IN" sz="3600" dirty="0" smtClean="0"/>
              <a:t>	HIV </a:t>
            </a:r>
            <a:r>
              <a:rPr lang="en-IN" sz="3600" dirty="0"/>
              <a:t>is a retrovirus that infects the vital organs of the human immune system. The virus progresses in the absence of antiretroviral therapy. The rate of virus progression varies widely between individuals and depends on many factors (age of the patient, body's ability to defend against HIV, access to health care, existence of coexisting infections, the infected person's genetic inheritance, resistance to certain strains of HIV).</a:t>
            </a:r>
          </a:p>
          <a:p>
            <a:pPr lvl="0" algn="just">
              <a:lnSpc>
                <a:spcPts val="2700"/>
              </a:lnSpc>
              <a:spcBef>
                <a:spcPts val="2250"/>
              </a:spcBef>
              <a:spcAft>
                <a:spcPts val="1500"/>
              </a:spcAft>
            </a:pPr>
            <a:endParaRPr lang="en-IN" sz="3600" dirty="0">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806591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6633354"/>
          </a:xfrm>
          <a:prstGeom prst="rect">
            <a:avLst/>
          </a:prstGeom>
        </p:spPr>
        <p:txBody>
          <a:bodyPr wrap="square">
            <a:spAutoFit/>
          </a:bodyPr>
          <a:lstStyle/>
          <a:p>
            <a:pPr marL="571500" lvl="0" indent="-571500" algn="just">
              <a:buFont typeface="Wingdings" panose="05000000000000000000" pitchFamily="2" charset="2"/>
              <a:buChar char="q"/>
            </a:pPr>
            <a:r>
              <a:rPr lang="en-IN" sz="4000" b="1" u="sng" dirty="0"/>
              <a:t>MODE OF </a:t>
            </a:r>
            <a:r>
              <a:rPr lang="en-IN" sz="4000" b="1" u="sng" dirty="0" smtClean="0"/>
              <a:t>TRANSMISSION</a:t>
            </a:r>
          </a:p>
          <a:p>
            <a:pPr lvl="0" algn="just"/>
            <a:endParaRPr lang="en-IN" sz="4000" dirty="0"/>
          </a:p>
          <a:p>
            <a:pPr algn="just"/>
            <a:r>
              <a:rPr lang="en-IN" sz="4000" dirty="0"/>
              <a:t>HIV can be transmitted through:</a:t>
            </a:r>
          </a:p>
          <a:p>
            <a:pPr lvl="0" algn="just"/>
            <a:r>
              <a:rPr lang="en-IN" sz="4000" b="1" dirty="0" smtClean="0"/>
              <a:t>1. Sexual </a:t>
            </a:r>
            <a:r>
              <a:rPr lang="en-IN" sz="4000" b="1" dirty="0"/>
              <a:t>transmission.</a:t>
            </a:r>
            <a:r>
              <a:rPr lang="en-IN" sz="4000" dirty="0"/>
              <a:t> It can happen when there is contact with infected sexual secretions (rectal, genital or oral mucous membranes). This can happen while having unprotected sex, including vaginal, oral and anal sex or sharing sex toys with someone infected with HIV.</a:t>
            </a:r>
          </a:p>
          <a:p>
            <a:pPr lvl="0" algn="just">
              <a:lnSpc>
                <a:spcPts val="1800"/>
              </a:lnSpc>
              <a:spcBef>
                <a:spcPts val="600"/>
              </a:spcBef>
              <a:spcAft>
                <a:spcPts val="1200"/>
              </a:spcAft>
            </a:pPr>
            <a:endParaRPr lang="en-IN" sz="4000" dirty="0">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594369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1657</Words>
  <Application>Microsoft Office PowerPoint</Application>
  <PresentationFormat>On-screen Show (4:3)</PresentationFormat>
  <Paragraphs>168</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SEMINAR ON COMMUNICABLE DISEASES</vt:lpstr>
      <vt:lpstr>HIV AIDS</vt:lpstr>
      <vt:lpstr>Slide 3</vt:lpstr>
      <vt:lpstr>INTRODUCTION</vt:lpstr>
      <vt:lpstr>Slide 5</vt:lpstr>
      <vt:lpstr>Slide 6</vt:lpstr>
      <vt:lpstr>Slide 7</vt:lpstr>
      <vt:lpstr>Slide 8</vt:lpstr>
      <vt:lpstr>Slide 9</vt:lpstr>
      <vt:lpstr>Slide 10</vt:lpstr>
      <vt:lpstr>Slide 11</vt:lpstr>
      <vt:lpstr>Slide 12</vt:lpstr>
      <vt:lpstr>Slide 13</vt:lpstr>
      <vt:lpstr> BLOOD TEST  Diagnosis is made through a blood test that screens specifically for the  virus. If the HIV virus has been found, the test result is "positive". The blood is re-tested several times before a positive result is given to the patient. </vt:lpstr>
      <vt:lpstr>MEDICAL TREATMENTS FOR HIV/AIDS</vt:lpstr>
      <vt:lpstr>HIV PREVENTION</vt:lpstr>
      <vt:lpstr>Slide 17</vt:lpstr>
      <vt:lpstr>Slide 18</vt:lpstr>
      <vt:lpstr>Slide 19</vt:lpstr>
      <vt:lpstr>Slide 20</vt:lpstr>
      <vt:lpstr>NURSING CARE</vt:lpstr>
      <vt:lpstr>Slide 22</vt:lpstr>
      <vt:lpstr>Slide 23</vt:lpstr>
      <vt:lpstr>Slide 24</vt:lpstr>
      <vt:lpstr>DENGUE</vt:lpstr>
      <vt:lpstr>Slide 26</vt:lpstr>
      <vt:lpstr>INTRODUCTION</vt:lpstr>
      <vt:lpstr>Slide 28</vt:lpstr>
      <vt:lpstr>Slide 29</vt:lpstr>
      <vt:lpstr>CAUSES</vt:lpstr>
      <vt:lpstr>Slide 31</vt:lpstr>
      <vt:lpstr>MODE OF TRANSMISSION</vt:lpstr>
      <vt:lpstr>Slide 33</vt:lpstr>
      <vt:lpstr>Slide 34</vt:lpstr>
      <vt:lpstr>Slide 35</vt:lpstr>
      <vt:lpstr>Slide 36</vt:lpstr>
      <vt:lpstr>LAB TESTS</vt:lpstr>
      <vt:lpstr>MEDICAL MANAGEMENT</vt:lpstr>
      <vt:lpstr>Slide 39</vt:lpstr>
      <vt:lpstr>Slide 40</vt:lpstr>
      <vt:lpstr>Slide 41</vt:lpstr>
      <vt:lpstr>SWINE FLU</vt:lpstr>
      <vt:lpstr>INTRODUCTION </vt:lpstr>
      <vt:lpstr>Slide 44</vt:lpstr>
      <vt:lpstr>CAUSES </vt:lpstr>
      <vt:lpstr>INCUBATION PERIOD  </vt:lpstr>
      <vt:lpstr>MODE OF TRANSMISSION</vt:lpstr>
      <vt:lpstr>SIGNS AND SYMPTOMS</vt:lpstr>
      <vt:lpstr>Slide 49</vt:lpstr>
      <vt:lpstr>Slide 50</vt:lpstr>
      <vt:lpstr>DIAGNOSIS</vt:lpstr>
      <vt:lpstr>MEDICAL TREATMENT </vt:lpstr>
      <vt:lpstr>Slide 53</vt:lpstr>
      <vt:lpstr>RISK FACTORS FOR SWINE FLU </vt:lpstr>
      <vt:lpstr>Slide 55</vt:lpstr>
      <vt:lpstr>Slide 56</vt:lpstr>
      <vt:lpstr>NURSING CARE</vt:lpstr>
      <vt:lpstr>Slide 58</vt:lpstr>
      <vt:lpstr>Slide 59</vt:lpstr>
      <vt:lpstr>Slide 60</vt:lpstr>
      <vt:lpstr>SUMMARY</vt:lpstr>
      <vt:lpstr>Slide 62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vandana_2</cp:lastModifiedBy>
  <cp:revision>65</cp:revision>
  <dcterms:created xsi:type="dcterms:W3CDTF">2006-08-16T00:00:00Z</dcterms:created>
  <dcterms:modified xsi:type="dcterms:W3CDTF">2020-08-14T11:11:50Z</dcterms:modified>
</cp:coreProperties>
</file>