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302" r:id="rId2"/>
    <p:sldId id="303" r:id="rId3"/>
    <p:sldId id="306" r:id="rId4"/>
    <p:sldId id="305" r:id="rId5"/>
    <p:sldId id="307" r:id="rId6"/>
    <p:sldId id="347" r:id="rId7"/>
    <p:sldId id="361" r:id="rId8"/>
    <p:sldId id="309" r:id="rId9"/>
    <p:sldId id="348" r:id="rId10"/>
    <p:sldId id="349" r:id="rId11"/>
    <p:sldId id="363" r:id="rId12"/>
    <p:sldId id="364" r:id="rId13"/>
    <p:sldId id="311" r:id="rId14"/>
    <p:sldId id="362" r:id="rId15"/>
    <p:sldId id="312" r:id="rId16"/>
    <p:sldId id="313" r:id="rId17"/>
    <p:sldId id="314" r:id="rId18"/>
    <p:sldId id="315" r:id="rId19"/>
    <p:sldId id="324" r:id="rId20"/>
    <p:sldId id="360" r:id="rId21"/>
    <p:sldId id="350" r:id="rId22"/>
    <p:sldId id="351" r:id="rId23"/>
    <p:sldId id="352" r:id="rId24"/>
    <p:sldId id="353" r:id="rId25"/>
    <p:sldId id="354" r:id="rId26"/>
    <p:sldId id="355" r:id="rId27"/>
    <p:sldId id="365" r:id="rId28"/>
    <p:sldId id="356" r:id="rId29"/>
    <p:sldId id="357" r:id="rId30"/>
    <p:sldId id="358" r:id="rId31"/>
    <p:sldId id="359" r:id="rId32"/>
    <p:sldId id="329" r:id="rId33"/>
    <p:sldId id="366"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7" autoAdjust="0"/>
    <p:restoredTop sz="94660"/>
  </p:normalViewPr>
  <p:slideViewPr>
    <p:cSldViewPr>
      <p:cViewPr varScale="1">
        <p:scale>
          <a:sx n="68" d="100"/>
          <a:sy n="68" d="100"/>
        </p:scale>
        <p:origin x="-954"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n.wikipedia.org/wiki/Reinforce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733800" y="4267200"/>
            <a:ext cx="4800600" cy="1905000"/>
          </a:xfrm>
        </p:spPr>
        <p:txBody>
          <a:bodyPr/>
          <a:lstStyle/>
          <a:p>
            <a:pPr>
              <a:defRPr/>
            </a:pPr>
            <a:r>
              <a:rPr lang="en-US" sz="4400" dirty="0" smtClean="0"/>
              <a:t/>
            </a:r>
            <a:br>
              <a:rPr lang="en-US" sz="4400" dirty="0" smtClean="0"/>
            </a:br>
            <a:endParaRPr lang="en-US" sz="4400" dirty="0"/>
          </a:p>
        </p:txBody>
      </p:sp>
      <p:pic>
        <p:nvPicPr>
          <p:cNvPr id="1026" name="Picture 2" descr="F:\neha.M.Sc.nsg\PSYCHIATRIC 2ND YR\image of adhd\guyi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66800"/>
            <a:ext cx="9144000" cy="40386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p:cNvPicPr>
            <a:picLocks noGrp="1" noChangeAspect="1"/>
          </p:cNvPicPr>
          <p:nvPr>
            <p:ph sz="quarter" idx="13"/>
          </p:nvPr>
        </p:nvPicPr>
        <p:blipFill>
          <a:blip r:embed="rId3"/>
          <a:srcRect/>
          <a:stretch>
            <a:fillRect/>
          </a:stretch>
        </p:blipFill>
        <p:spPr bwMode="auto">
          <a:xfrm>
            <a:off x="0" y="0"/>
            <a:ext cx="2151982" cy="1981200"/>
          </a:xfrm>
          <a:prstGeom prst="rect">
            <a:avLst/>
          </a:prstGeom>
          <a:noFill/>
          <a:ln w="9525">
            <a:noFill/>
            <a:miter lim="800000"/>
            <a:headEnd/>
            <a:tailEnd/>
          </a:ln>
        </p:spPr>
      </p:pic>
      <p:sp>
        <p:nvSpPr>
          <p:cNvPr id="7" name="Rectangle 6"/>
          <p:cNvSpPr/>
          <p:nvPr/>
        </p:nvSpPr>
        <p:spPr>
          <a:xfrm>
            <a:off x="2286000" y="3105835"/>
            <a:ext cx="4572000" cy="646331"/>
          </a:xfrm>
          <a:prstGeom prst="rect">
            <a:avLst/>
          </a:prstGeom>
        </p:spPr>
        <p:txBody>
          <a:bodyPr>
            <a:spAutoFit/>
          </a:bodyPr>
          <a:lstStyle/>
          <a:p>
            <a:r>
              <a:rPr lang="en-US" dirty="0" smtClean="0"/>
              <a:t/>
            </a:r>
            <a:br>
              <a:rPr lang="en-US" dirty="0" smtClean="0"/>
            </a:br>
            <a:endParaRPr lang="en-IN" dirty="0"/>
          </a:p>
        </p:txBody>
      </p:sp>
      <p:sp>
        <p:nvSpPr>
          <p:cNvPr id="8" name="Rectangle 7"/>
          <p:cNvSpPr/>
          <p:nvPr/>
        </p:nvSpPr>
        <p:spPr>
          <a:xfrm>
            <a:off x="3657600" y="4191000"/>
            <a:ext cx="5181600" cy="3016210"/>
          </a:xfrm>
          <a:prstGeom prst="rect">
            <a:avLst/>
          </a:prstGeom>
        </p:spPr>
        <p:txBody>
          <a:bodyPr wrap="square">
            <a:spAutoFit/>
          </a:bodyPr>
          <a:lstStyle/>
          <a:p>
            <a:pPr algn="ctr">
              <a:defRPr/>
            </a:pPr>
            <a:r>
              <a:rPr lang="en-US" dirty="0" smtClean="0"/>
              <a:t/>
            </a:r>
            <a:br>
              <a:rPr lang="en-US" dirty="0" smtClean="0"/>
            </a:br>
            <a:r>
              <a:rPr lang="en-US" dirty="0" smtClean="0"/>
              <a:t/>
            </a:r>
            <a:br>
              <a:rPr lang="en-US" dirty="0" smtClean="0"/>
            </a:br>
            <a:r>
              <a:rPr lang="en-US" dirty="0" smtClean="0"/>
              <a:t/>
            </a:r>
            <a:br>
              <a:rPr lang="en-US" dirty="0" smtClean="0"/>
            </a:br>
            <a:r>
              <a:rPr lang="en-US" sz="2000" dirty="0" smtClean="0"/>
              <a:t>Prepared by: </a:t>
            </a:r>
          </a:p>
          <a:p>
            <a:pPr algn="ctr">
              <a:defRPr/>
            </a:pPr>
            <a:r>
              <a:rPr lang="en-US" sz="2000" dirty="0" smtClean="0"/>
              <a:t>Mr. Suresh V.</a:t>
            </a:r>
          </a:p>
          <a:p>
            <a:pPr algn="ctr">
              <a:defRPr/>
            </a:pPr>
            <a:r>
              <a:rPr lang="en-US" sz="2000" dirty="0" smtClean="0"/>
              <a:t>Associate Professor</a:t>
            </a:r>
          </a:p>
          <a:p>
            <a:pPr algn="ctr">
              <a:defRPr/>
            </a:pPr>
            <a:r>
              <a:rPr lang="en-US" sz="2000" dirty="0" smtClean="0"/>
              <a:t>Department of Mental health nursing</a:t>
            </a:r>
          </a:p>
          <a:p>
            <a:pPr algn="ctr">
              <a:defRPr/>
            </a:pPr>
            <a:r>
              <a:rPr lang="en-US" sz="2000" dirty="0" err="1" smtClean="0"/>
              <a:t>Sumandeep</a:t>
            </a:r>
            <a:r>
              <a:rPr lang="en-US" sz="2000" dirty="0" smtClean="0"/>
              <a:t> Nursing college</a:t>
            </a:r>
          </a:p>
          <a:p>
            <a:pPr algn="ctr">
              <a:defRPr/>
            </a:pPr>
            <a:endParaRPr lang="en-US" dirty="0" smtClean="0"/>
          </a:p>
          <a:p>
            <a:endParaRPr lang="en-IN" dirty="0"/>
          </a:p>
        </p:txBody>
      </p:sp>
    </p:spTree>
    <p:extLst>
      <p:ext uri="{BB962C8B-B14F-4D97-AF65-F5344CB8AC3E}">
        <p14:creationId xmlns="" xmlns:p14="http://schemas.microsoft.com/office/powerpoint/2010/main" val="37729782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1524000"/>
            <a:ext cx="7924800" cy="6477000"/>
          </a:xfrm>
        </p:spPr>
        <p:txBody>
          <a:bodyPr/>
          <a:lstStyle/>
          <a:p>
            <a:r>
              <a:rPr lang="en-US" sz="3200" b="1" dirty="0">
                <a:solidFill>
                  <a:schemeClr val="tx2"/>
                </a:solidFill>
              </a:rPr>
              <a:t>Risk factors:</a:t>
            </a:r>
          </a:p>
          <a:p>
            <a:r>
              <a:rPr lang="en-US" sz="3200" dirty="0" smtClean="0"/>
              <a:t>Drug </a:t>
            </a:r>
            <a:r>
              <a:rPr lang="en-US" sz="3200" dirty="0"/>
              <a:t>exposure in utero</a:t>
            </a:r>
          </a:p>
          <a:p>
            <a:r>
              <a:rPr lang="en-US" sz="3200" dirty="0" smtClean="0"/>
              <a:t>Low </a:t>
            </a:r>
            <a:r>
              <a:rPr lang="en-US" sz="3200" dirty="0"/>
              <a:t>birth weight</a:t>
            </a:r>
          </a:p>
          <a:p>
            <a:r>
              <a:rPr lang="en-US" sz="3200" dirty="0" smtClean="0"/>
              <a:t>Lead </a:t>
            </a:r>
            <a:r>
              <a:rPr lang="en-US" sz="3200" dirty="0"/>
              <a:t>poisoning</a:t>
            </a:r>
          </a:p>
          <a:p>
            <a:r>
              <a:rPr lang="en-US" sz="3200" dirty="0" smtClean="0"/>
              <a:t>Birth </a:t>
            </a:r>
            <a:r>
              <a:rPr lang="en-US" sz="3200" dirty="0"/>
              <a:t>complications</a:t>
            </a:r>
          </a:p>
          <a:p>
            <a:endParaRPr lang="en-US" dirty="0"/>
          </a:p>
          <a:p>
            <a:endParaRPr lang="en-US" dirty="0"/>
          </a:p>
        </p:txBody>
      </p:sp>
      <p:pic>
        <p:nvPicPr>
          <p:cNvPr id="4" name="Picture 3"/>
          <p:cNvPicPr>
            <a:picLocks noChangeAspect="1"/>
          </p:cNvPicPr>
          <p:nvPr/>
        </p:nvPicPr>
        <p:blipFill>
          <a:blip r:embed="rId2"/>
          <a:stretch>
            <a:fillRect/>
          </a:stretch>
        </p:blipFill>
        <p:spPr>
          <a:xfrm>
            <a:off x="4953000" y="2590800"/>
            <a:ext cx="3901778" cy="4114800"/>
          </a:xfrm>
          <a:prstGeom prst="rect">
            <a:avLst/>
          </a:prstGeom>
        </p:spPr>
      </p:pic>
    </p:spTree>
    <p:extLst>
      <p:ext uri="{BB962C8B-B14F-4D97-AF65-F5344CB8AC3E}">
        <p14:creationId xmlns="" xmlns:p14="http://schemas.microsoft.com/office/powerpoint/2010/main" val="295227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52400"/>
            <a:ext cx="8534400" cy="6477000"/>
          </a:xfrm>
        </p:spPr>
        <p:txBody>
          <a:bodyPr>
            <a:noAutofit/>
          </a:bodyPr>
          <a:lstStyle/>
          <a:p>
            <a:pPr marL="0" indent="0">
              <a:buNone/>
            </a:pPr>
            <a:r>
              <a:rPr lang="en-US" sz="3200" b="1" dirty="0" smtClean="0">
                <a:solidFill>
                  <a:srgbClr val="0070C0"/>
                </a:solidFill>
              </a:rPr>
              <a:t>Types:</a:t>
            </a:r>
          </a:p>
          <a:p>
            <a:pPr marL="0" indent="0">
              <a:buNone/>
            </a:pPr>
            <a:r>
              <a:rPr lang="en-US" sz="2800" b="1" dirty="0" smtClean="0">
                <a:solidFill>
                  <a:schemeClr val="tx2"/>
                </a:solidFill>
              </a:rPr>
              <a:t>1.)  Predominantly </a:t>
            </a:r>
            <a:r>
              <a:rPr lang="en-US" sz="2800" b="1" dirty="0">
                <a:solidFill>
                  <a:schemeClr val="tx2"/>
                </a:solidFill>
              </a:rPr>
              <a:t>Hyperactive-Impulsive</a:t>
            </a:r>
          </a:p>
          <a:p>
            <a:pPr marL="0" indent="0">
              <a:buNone/>
            </a:pPr>
            <a:r>
              <a:rPr lang="en-US" sz="2800" dirty="0" smtClean="0"/>
              <a:t>  </a:t>
            </a:r>
            <a:r>
              <a:rPr lang="en-US" sz="2800" dirty="0"/>
              <a:t>Greater than 6 symptoms would fall under the Hyperactive-Impulsive</a:t>
            </a:r>
          </a:p>
          <a:p>
            <a:pPr marL="0" indent="0">
              <a:buNone/>
            </a:pPr>
            <a:r>
              <a:rPr lang="en-US" sz="2800" dirty="0" smtClean="0"/>
              <a:t> </a:t>
            </a:r>
            <a:r>
              <a:rPr lang="en-US" sz="2800" dirty="0"/>
              <a:t>Less than 6 symptoms are seen in </a:t>
            </a:r>
            <a:r>
              <a:rPr lang="en-US" sz="2800" dirty="0" smtClean="0"/>
              <a:t>Impulsive</a:t>
            </a:r>
            <a:endParaRPr lang="en-US" sz="2800" dirty="0"/>
          </a:p>
          <a:p>
            <a:pPr marL="0" indent="0">
              <a:buNone/>
            </a:pPr>
            <a:r>
              <a:rPr lang="en-US" sz="2800" b="1" dirty="0">
                <a:solidFill>
                  <a:schemeClr val="tx2"/>
                </a:solidFill>
              </a:rPr>
              <a:t>2.) Predominantly Inattentive</a:t>
            </a:r>
          </a:p>
          <a:p>
            <a:r>
              <a:rPr lang="en-US" sz="2800" dirty="0" smtClean="0"/>
              <a:t> </a:t>
            </a:r>
            <a:r>
              <a:rPr lang="en-US" sz="2800" dirty="0"/>
              <a:t>Greater than 6 symptoms would fall under the Impulsive</a:t>
            </a:r>
          </a:p>
          <a:p>
            <a:r>
              <a:rPr lang="en-US" sz="2800" dirty="0" smtClean="0"/>
              <a:t>Less </a:t>
            </a:r>
            <a:r>
              <a:rPr lang="en-US" sz="2800" dirty="0"/>
              <a:t>than 6 symptoms are seen in Hyperactive-Impulsive</a:t>
            </a:r>
          </a:p>
          <a:p>
            <a:r>
              <a:rPr lang="en-US" sz="2800" dirty="0" smtClean="0"/>
              <a:t>This </a:t>
            </a:r>
            <a:r>
              <a:rPr lang="en-US" sz="2800" dirty="0"/>
              <a:t>classification finds children who are less likely to act out.</a:t>
            </a:r>
          </a:p>
          <a:p>
            <a:r>
              <a:rPr lang="en-US" sz="2800" dirty="0" smtClean="0"/>
              <a:t>They </a:t>
            </a:r>
            <a:r>
              <a:rPr lang="en-US" sz="2800" dirty="0"/>
              <a:t>may be sitting quietly, but not paying attention</a:t>
            </a:r>
          </a:p>
          <a:p>
            <a:r>
              <a:rPr lang="en-US" sz="2800" dirty="0" smtClean="0"/>
              <a:t>These </a:t>
            </a:r>
            <a:r>
              <a:rPr lang="en-US" sz="2800" dirty="0"/>
              <a:t>children are often overlooked.</a:t>
            </a:r>
          </a:p>
          <a:p>
            <a:endParaRPr lang="en-US" sz="2400" dirty="0"/>
          </a:p>
        </p:txBody>
      </p:sp>
    </p:spTree>
    <p:extLst>
      <p:ext uri="{BB962C8B-B14F-4D97-AF65-F5344CB8AC3E}">
        <p14:creationId xmlns="" xmlns:p14="http://schemas.microsoft.com/office/powerpoint/2010/main" val="83575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04800"/>
            <a:ext cx="7924800" cy="5410200"/>
          </a:xfrm>
        </p:spPr>
        <p:txBody>
          <a:bodyPr>
            <a:normAutofit/>
          </a:bodyPr>
          <a:lstStyle/>
          <a:p>
            <a:endParaRPr lang="en-US" dirty="0"/>
          </a:p>
          <a:p>
            <a:r>
              <a:rPr lang="en-US" sz="3200" b="1" dirty="0">
                <a:solidFill>
                  <a:schemeClr val="tx2"/>
                </a:solidFill>
              </a:rPr>
              <a:t>3.)  Hyperactive-Impulsive and Inattentive</a:t>
            </a:r>
          </a:p>
          <a:p>
            <a:endParaRPr lang="en-US" sz="2800" dirty="0"/>
          </a:p>
          <a:p>
            <a:r>
              <a:rPr lang="en-US" sz="3200" dirty="0" smtClean="0"/>
              <a:t>Has </a:t>
            </a:r>
            <a:r>
              <a:rPr lang="en-US" sz="3200" dirty="0"/>
              <a:t>greater than 6 symptoms in both areas.</a:t>
            </a:r>
          </a:p>
          <a:p>
            <a:r>
              <a:rPr lang="en-US" sz="3200" dirty="0" smtClean="0"/>
              <a:t>Most </a:t>
            </a:r>
            <a:r>
              <a:rPr lang="en-US" sz="3200" dirty="0"/>
              <a:t>children with this diagnosis are found in this classification.</a:t>
            </a:r>
          </a:p>
          <a:p>
            <a:pPr marL="0" indent="0">
              <a:buNone/>
            </a:pPr>
            <a:endParaRPr lang="en-US" sz="1800" dirty="0"/>
          </a:p>
        </p:txBody>
      </p:sp>
    </p:spTree>
    <p:extLst>
      <p:ext uri="{BB962C8B-B14F-4D97-AF65-F5344CB8AC3E}">
        <p14:creationId xmlns="" xmlns:p14="http://schemas.microsoft.com/office/powerpoint/2010/main" val="351979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181"/>
            <a:ext cx="7924800" cy="715962"/>
          </a:xfrm>
        </p:spPr>
        <p:txBody>
          <a:bodyPr/>
          <a:lstStyle/>
          <a:p>
            <a:r>
              <a:rPr lang="en-US" b="1" u="sng" dirty="0">
                <a:solidFill>
                  <a:srgbClr val="00B0F0"/>
                </a:solidFill>
              </a:rPr>
              <a:t>SYMPTOMS OF ADHD </a:t>
            </a:r>
            <a:endParaRPr lang="en-US" b="1" dirty="0">
              <a:solidFill>
                <a:srgbClr val="00B0F0"/>
              </a:solidFill>
            </a:endParaRPr>
          </a:p>
        </p:txBody>
      </p:sp>
      <p:sp>
        <p:nvSpPr>
          <p:cNvPr id="5" name="Content Placeholder 4"/>
          <p:cNvSpPr>
            <a:spLocks noGrp="1"/>
          </p:cNvSpPr>
          <p:nvPr>
            <p:ph sz="quarter" idx="13"/>
          </p:nvPr>
        </p:nvSpPr>
        <p:spPr>
          <a:xfrm>
            <a:off x="304800" y="662781"/>
            <a:ext cx="7924800" cy="4648200"/>
          </a:xfrm>
        </p:spPr>
        <p:txBody>
          <a:bodyPr>
            <a:normAutofit/>
          </a:bodyPr>
          <a:lstStyle/>
          <a:p>
            <a:r>
              <a:rPr lang="en-US" sz="3600" dirty="0"/>
              <a:t>The symptoms of ADHD can be clubbed into three broad </a:t>
            </a:r>
            <a:r>
              <a:rPr lang="en-US" sz="3600" dirty="0" smtClean="0"/>
              <a:t>categories</a:t>
            </a:r>
          </a:p>
          <a:p>
            <a:r>
              <a:rPr lang="en-US" sz="3600" dirty="0" smtClean="0"/>
              <a:t>inattention</a:t>
            </a:r>
            <a:r>
              <a:rPr lang="en-US" sz="3600" dirty="0"/>
              <a:t>, </a:t>
            </a:r>
            <a:endParaRPr lang="en-US" sz="3600" dirty="0" smtClean="0"/>
          </a:p>
          <a:p>
            <a:r>
              <a:rPr lang="en-US" sz="3600" dirty="0" smtClean="0"/>
              <a:t>hyperactivity </a:t>
            </a:r>
            <a:r>
              <a:rPr lang="en-US" sz="3600" dirty="0"/>
              <a:t>and </a:t>
            </a:r>
            <a:endParaRPr lang="en-US" sz="3600" dirty="0" smtClean="0"/>
          </a:p>
          <a:p>
            <a:r>
              <a:rPr lang="en-US" sz="3600" dirty="0" smtClean="0"/>
              <a:t>impulsivity</a:t>
            </a:r>
            <a:r>
              <a:rPr lang="en-US" sz="3600" dirty="0"/>
              <a:t>. </a:t>
            </a:r>
          </a:p>
        </p:txBody>
      </p:sp>
      <p:pic>
        <p:nvPicPr>
          <p:cNvPr id="7170" name="Picture 2" descr="C:\Users\Janki\Desktop\images\jhkmh.jpg"/>
          <p:cNvPicPr>
            <a:picLocks noChangeAspect="1" noChangeArrowheads="1"/>
          </p:cNvPicPr>
          <p:nvPr/>
        </p:nvPicPr>
        <p:blipFill>
          <a:blip r:embed="rId2" cstate="print"/>
          <a:srcRect/>
          <a:stretch>
            <a:fillRect/>
          </a:stretch>
        </p:blipFill>
        <p:spPr bwMode="auto">
          <a:xfrm>
            <a:off x="4495800" y="2247900"/>
            <a:ext cx="4191000" cy="4229100"/>
          </a:xfrm>
          <a:prstGeom prst="rect">
            <a:avLst/>
          </a:prstGeom>
          <a:noFill/>
        </p:spPr>
      </p:pic>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1219200" y="1676400"/>
            <a:ext cx="6324600" cy="3276600"/>
          </a:xfrm>
          <a:prstGeom prst="rect">
            <a:avLst/>
          </a:prstGeom>
        </p:spPr>
      </p:pic>
    </p:spTree>
    <p:extLst>
      <p:ext uri="{BB962C8B-B14F-4D97-AF65-F5344CB8AC3E}">
        <p14:creationId xmlns="" xmlns:p14="http://schemas.microsoft.com/office/powerpoint/2010/main" val="2728577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296"/>
            <a:ext cx="7924800" cy="560696"/>
          </a:xfrm>
        </p:spPr>
        <p:txBody>
          <a:bodyPr/>
          <a:lstStyle/>
          <a:p>
            <a:r>
              <a:rPr lang="en-US" b="1" dirty="0" smtClean="0">
                <a:solidFill>
                  <a:srgbClr val="00B0F0"/>
                </a:solidFill>
              </a:rPr>
              <a:t>Inattention:</a:t>
            </a:r>
            <a:endParaRPr lang="en-US" dirty="0">
              <a:solidFill>
                <a:srgbClr val="00B0F0"/>
              </a:solidFill>
            </a:endParaRPr>
          </a:p>
        </p:txBody>
      </p:sp>
      <p:sp>
        <p:nvSpPr>
          <p:cNvPr id="5" name="Content Placeholder 4"/>
          <p:cNvSpPr>
            <a:spLocks noGrp="1"/>
          </p:cNvSpPr>
          <p:nvPr>
            <p:ph sz="quarter" idx="13"/>
          </p:nvPr>
        </p:nvSpPr>
        <p:spPr>
          <a:xfrm>
            <a:off x="0" y="533400"/>
            <a:ext cx="7391400" cy="6400800"/>
          </a:xfrm>
        </p:spPr>
        <p:txBody>
          <a:bodyPr>
            <a:normAutofit/>
          </a:bodyPr>
          <a:lstStyle/>
          <a:p>
            <a:pPr lvl="0"/>
            <a:r>
              <a:rPr lang="en-US" sz="2800" dirty="0"/>
              <a:t>The child easily get distracted easily by the noises and other distracters in the environment</a:t>
            </a:r>
          </a:p>
          <a:p>
            <a:pPr lvl="0"/>
            <a:r>
              <a:rPr lang="en-US" sz="2800" dirty="0"/>
              <a:t>Frequent off tasks behaviors like talking to other children in </a:t>
            </a:r>
            <a:r>
              <a:rPr lang="en-US" sz="2800" dirty="0" smtClean="0"/>
              <a:t>class.</a:t>
            </a:r>
            <a:endParaRPr lang="en-US" sz="2800" dirty="0"/>
          </a:p>
          <a:p>
            <a:pPr lvl="0"/>
            <a:r>
              <a:rPr lang="en-US" sz="2800" dirty="0"/>
              <a:t>Problems in staying focused at one activity, like- study tasks and play</a:t>
            </a:r>
          </a:p>
          <a:p>
            <a:pPr lvl="0"/>
            <a:r>
              <a:rPr lang="en-US" sz="2800" dirty="0"/>
              <a:t>Often fails to pay close attention to details of the tasks at hand or makes careless mistakes in schoolwork and/or other activities</a:t>
            </a:r>
          </a:p>
          <a:p>
            <a:pPr lvl="0"/>
            <a:r>
              <a:rPr lang="en-US" sz="2800" dirty="0"/>
              <a:t>When spoken to directly, seems as not listening</a:t>
            </a:r>
          </a:p>
          <a:p>
            <a:pPr lvl="0"/>
            <a:r>
              <a:rPr lang="en-US" sz="2800" dirty="0"/>
              <a:t>Frequently looses or forgets </a:t>
            </a:r>
            <a:r>
              <a:rPr lang="en-US" sz="2800" dirty="0" smtClean="0"/>
              <a:t>things</a:t>
            </a:r>
            <a:endParaRPr lang="en-US" sz="2800" dirty="0"/>
          </a:p>
        </p:txBody>
      </p:sp>
      <p:pic>
        <p:nvPicPr>
          <p:cNvPr id="8194" name="Picture 2" descr="C:\Users\Janki\Desktop\images\hkhkl.jpg"/>
          <p:cNvPicPr>
            <a:picLocks noChangeAspect="1" noChangeArrowheads="1"/>
          </p:cNvPicPr>
          <p:nvPr/>
        </p:nvPicPr>
        <p:blipFill>
          <a:blip r:embed="rId2" cstate="print"/>
          <a:srcRect/>
          <a:stretch>
            <a:fillRect/>
          </a:stretch>
        </p:blipFill>
        <p:spPr bwMode="auto">
          <a:xfrm>
            <a:off x="6838949" y="1371600"/>
            <a:ext cx="2305050" cy="2027464"/>
          </a:xfrm>
          <a:prstGeom prst="rect">
            <a:avLst/>
          </a:prstGeom>
          <a:noFill/>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38950" y="3551464"/>
            <a:ext cx="2305049" cy="2925536"/>
          </a:xfrm>
          <a:prstGeom prst="rect">
            <a:avLst/>
          </a:prstGeom>
        </p:spPr>
      </p:pic>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487362"/>
          </a:xfrm>
        </p:spPr>
        <p:txBody>
          <a:bodyPr/>
          <a:lstStyle/>
          <a:p>
            <a:r>
              <a:rPr lang="en-US" b="1" dirty="0" err="1" smtClean="0">
                <a:solidFill>
                  <a:srgbClr val="0070C0"/>
                </a:solidFill>
              </a:rPr>
              <a:t>Cont</a:t>
            </a:r>
            <a:r>
              <a:rPr lang="en-US" b="1" dirty="0" smtClean="0">
                <a:solidFill>
                  <a:srgbClr val="0070C0"/>
                </a:solidFill>
              </a:rPr>
              <a:t>…</a:t>
            </a:r>
            <a:endParaRPr lang="en-US" b="1" dirty="0">
              <a:solidFill>
                <a:srgbClr val="0070C0"/>
              </a:solidFill>
            </a:endParaRPr>
          </a:p>
        </p:txBody>
      </p:sp>
      <p:sp>
        <p:nvSpPr>
          <p:cNvPr id="5" name="Content Placeholder 4"/>
          <p:cNvSpPr>
            <a:spLocks noGrp="1"/>
          </p:cNvSpPr>
          <p:nvPr>
            <p:ph sz="quarter" idx="13"/>
          </p:nvPr>
        </p:nvSpPr>
        <p:spPr>
          <a:xfrm>
            <a:off x="0" y="762000"/>
            <a:ext cx="7239000" cy="6096000"/>
          </a:xfrm>
        </p:spPr>
        <p:txBody>
          <a:bodyPr>
            <a:noAutofit/>
          </a:bodyPr>
          <a:lstStyle/>
          <a:p>
            <a:pPr lvl="0"/>
            <a:r>
              <a:rPr lang="en-US" sz="2800" dirty="0"/>
              <a:t>The child has difficulty in following through on instructions and often fails to finish schoolwork, chores or other tasks</a:t>
            </a:r>
          </a:p>
          <a:p>
            <a:pPr lvl="0"/>
            <a:r>
              <a:rPr lang="en-US" sz="2800" dirty="0"/>
              <a:t>Often The child has problems organizing tasks or activities</a:t>
            </a:r>
          </a:p>
          <a:p>
            <a:pPr lvl="0"/>
            <a:r>
              <a:rPr lang="en-US" sz="2800" dirty="0"/>
              <a:t>The child is often forgetful</a:t>
            </a:r>
          </a:p>
          <a:p>
            <a:pPr lvl="0"/>
            <a:r>
              <a:rPr lang="en-US" sz="2800" dirty="0"/>
              <a:t>Avoids or dislikes the activities that require mental efforts.</a:t>
            </a:r>
          </a:p>
          <a:p>
            <a:pPr lvl="0"/>
            <a:r>
              <a:rPr lang="en-US" sz="2800" dirty="0"/>
              <a:t>The child has difficulty in completing the tasks and often leaves the tasks incomplete.</a:t>
            </a:r>
          </a:p>
          <a:p>
            <a:pPr lvl="0"/>
            <a:r>
              <a:rPr lang="en-US" sz="2800" dirty="0"/>
              <a:t>The child needs close supervision to finish the tasks</a:t>
            </a:r>
          </a:p>
        </p:txBody>
      </p:sp>
      <p:pic>
        <p:nvPicPr>
          <p:cNvPr id="2" name="Picture 1"/>
          <p:cNvPicPr>
            <a:picLocks noChangeAspect="1"/>
          </p:cNvPicPr>
          <p:nvPr/>
        </p:nvPicPr>
        <p:blipFill>
          <a:blip r:embed="rId2"/>
          <a:stretch>
            <a:fillRect/>
          </a:stretch>
        </p:blipFill>
        <p:spPr>
          <a:xfrm>
            <a:off x="6677025" y="0"/>
            <a:ext cx="2466975" cy="2362200"/>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58000" y="2627720"/>
            <a:ext cx="2195512" cy="1303676"/>
          </a:xfrm>
          <a:prstGeom prst="rect">
            <a:avLst/>
          </a:prstGeom>
        </p:spPr>
      </p:pic>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7924800" cy="824552"/>
          </a:xfrm>
        </p:spPr>
        <p:txBody>
          <a:bodyPr/>
          <a:lstStyle/>
          <a:p>
            <a:r>
              <a:rPr lang="en-US" b="1" dirty="0">
                <a:solidFill>
                  <a:srgbClr val="00B0F0"/>
                </a:solidFill>
              </a:rPr>
              <a:t>hyperactivity</a:t>
            </a:r>
          </a:p>
        </p:txBody>
      </p:sp>
      <p:sp>
        <p:nvSpPr>
          <p:cNvPr id="5" name="Content Placeholder 4"/>
          <p:cNvSpPr>
            <a:spLocks noGrp="1"/>
          </p:cNvSpPr>
          <p:nvPr>
            <p:ph sz="quarter" idx="13"/>
          </p:nvPr>
        </p:nvSpPr>
        <p:spPr>
          <a:xfrm>
            <a:off x="10236" y="824552"/>
            <a:ext cx="7629099" cy="5715000"/>
          </a:xfrm>
        </p:spPr>
        <p:txBody>
          <a:bodyPr>
            <a:noAutofit/>
          </a:bodyPr>
          <a:lstStyle/>
          <a:p>
            <a:pPr lvl="0">
              <a:buNone/>
            </a:pPr>
            <a:endParaRPr lang="en-US" sz="2800" dirty="0"/>
          </a:p>
          <a:p>
            <a:pPr lvl="0"/>
            <a:r>
              <a:rPr lang="en-US" sz="2800" dirty="0"/>
              <a:t>Continuously doing something or the other</a:t>
            </a:r>
          </a:p>
          <a:p>
            <a:pPr lvl="0"/>
            <a:r>
              <a:rPr lang="en-US" sz="2800" dirty="0"/>
              <a:t>Problem in remaining seated even in which it is expected as in classroom and social gatherings</a:t>
            </a:r>
          </a:p>
          <a:p>
            <a:pPr lvl="0"/>
            <a:r>
              <a:rPr lang="en-US" sz="2800" dirty="0"/>
              <a:t>Excessively talking and at an inappropriate time or occasion or situation</a:t>
            </a:r>
          </a:p>
          <a:p>
            <a:pPr lvl="0"/>
            <a:r>
              <a:rPr lang="en-US" sz="2800" dirty="0"/>
              <a:t>Often runs or climbs at places not expected</a:t>
            </a:r>
          </a:p>
          <a:p>
            <a:pPr lvl="0"/>
            <a:r>
              <a:rPr lang="en-US" sz="2800" dirty="0"/>
              <a:t>Constantly on the go as driven by a motor</a:t>
            </a:r>
          </a:p>
          <a:p>
            <a:pPr lvl="0"/>
            <a:r>
              <a:rPr lang="en-US" sz="2800" dirty="0"/>
              <a:t>Problem in engaging in leisure activities or play quietly</a:t>
            </a:r>
          </a:p>
        </p:txBody>
      </p:sp>
      <p:pic>
        <p:nvPicPr>
          <p:cNvPr id="9218" name="Picture 2" descr="C:\Users\Janki\Desktop\images\imageshj.jpg"/>
          <p:cNvPicPr>
            <a:picLocks noChangeAspect="1" noChangeArrowheads="1"/>
          </p:cNvPicPr>
          <p:nvPr/>
        </p:nvPicPr>
        <p:blipFill>
          <a:blip r:embed="rId2" cstate="print"/>
          <a:srcRect/>
          <a:stretch>
            <a:fillRect/>
          </a:stretch>
        </p:blipFill>
        <p:spPr bwMode="auto">
          <a:xfrm>
            <a:off x="6270885" y="0"/>
            <a:ext cx="2873115" cy="1905000"/>
          </a:xfrm>
          <a:prstGeom prst="rect">
            <a:avLst/>
          </a:prstGeom>
          <a:noFill/>
        </p:spPr>
      </p:pic>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amond(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amond(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amond(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amond(in)">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amond(in)">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amond(in)">
                                      <p:cBhvr>
                                        <p:cTn id="3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563562"/>
          </a:xfrm>
        </p:spPr>
        <p:txBody>
          <a:bodyPr/>
          <a:lstStyle/>
          <a:p>
            <a:r>
              <a:rPr lang="en-US" b="1" dirty="0">
                <a:solidFill>
                  <a:srgbClr val="00B0F0"/>
                </a:solidFill>
              </a:rPr>
              <a:t>Impulsivity</a:t>
            </a:r>
          </a:p>
        </p:txBody>
      </p:sp>
      <p:sp>
        <p:nvSpPr>
          <p:cNvPr id="5" name="Content Placeholder 4"/>
          <p:cNvSpPr>
            <a:spLocks noGrp="1"/>
          </p:cNvSpPr>
          <p:nvPr>
            <p:ph sz="quarter" idx="13"/>
          </p:nvPr>
        </p:nvSpPr>
        <p:spPr>
          <a:xfrm>
            <a:off x="0" y="914400"/>
            <a:ext cx="6781800" cy="5943600"/>
          </a:xfrm>
        </p:spPr>
        <p:txBody>
          <a:bodyPr>
            <a:noAutofit/>
          </a:bodyPr>
          <a:lstStyle/>
          <a:p>
            <a:pPr lvl="0"/>
            <a:r>
              <a:rPr lang="en-US" sz="2800" dirty="0"/>
              <a:t>Butts or intrudes into conversation of others</a:t>
            </a:r>
          </a:p>
          <a:p>
            <a:pPr lvl="0"/>
            <a:r>
              <a:rPr lang="en-US" sz="2800" dirty="0"/>
              <a:t>Answers the question even before the question is completed</a:t>
            </a:r>
          </a:p>
          <a:p>
            <a:pPr lvl="0"/>
            <a:r>
              <a:rPr lang="en-US" sz="2800" dirty="0"/>
              <a:t>The child has difficulty in waiting for his/her turn in games or in </a:t>
            </a:r>
            <a:r>
              <a:rPr lang="en-US" sz="2800" dirty="0" smtClean="0"/>
              <a:t>queues.</a:t>
            </a:r>
            <a:endParaRPr lang="en-US" sz="2800" dirty="0"/>
          </a:p>
          <a:p>
            <a:pPr lvl="0"/>
            <a:r>
              <a:rPr lang="en-US" sz="2800" dirty="0"/>
              <a:t>Making decisions without giving it a thought</a:t>
            </a:r>
          </a:p>
          <a:p>
            <a:r>
              <a:rPr lang="en-US" sz="2800" dirty="0"/>
              <a:t>The symptoms of impulsivity are clubbed with symptoms of hyperactivity in Attention deficit hyperactivity disorder, predominantly hyperactive type.</a:t>
            </a:r>
          </a:p>
        </p:txBody>
      </p:sp>
      <p:pic>
        <p:nvPicPr>
          <p:cNvPr id="10242" name="Picture 2" descr="C:\Users\Janki\Desktop\images\jkljlj.jpg"/>
          <p:cNvPicPr>
            <a:picLocks noChangeAspect="1" noChangeArrowheads="1"/>
          </p:cNvPicPr>
          <p:nvPr/>
        </p:nvPicPr>
        <p:blipFill>
          <a:blip r:embed="rId2" cstate="print"/>
          <a:srcRect/>
          <a:stretch>
            <a:fillRect/>
          </a:stretch>
        </p:blipFill>
        <p:spPr bwMode="auto">
          <a:xfrm>
            <a:off x="6781800" y="28433"/>
            <a:ext cx="2590800" cy="2590800"/>
          </a:xfrm>
          <a:prstGeom prst="rect">
            <a:avLst/>
          </a:prstGeom>
          <a:noFill/>
        </p:spPr>
      </p:pic>
      <p:pic>
        <p:nvPicPr>
          <p:cNvPr id="2" name="Picture 1"/>
          <p:cNvPicPr>
            <a:picLocks noChangeAspect="1"/>
          </p:cNvPicPr>
          <p:nvPr/>
        </p:nvPicPr>
        <p:blipFill>
          <a:blip r:embed="rId3"/>
          <a:stretch>
            <a:fillRect/>
          </a:stretch>
        </p:blipFill>
        <p:spPr>
          <a:xfrm>
            <a:off x="6477000" y="4038601"/>
            <a:ext cx="2667000" cy="2798928"/>
          </a:xfrm>
          <a:prstGeom prst="rect">
            <a:avLst/>
          </a:prstGeom>
        </p:spPr>
      </p:pic>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7924800" cy="1143000"/>
          </a:xfrm>
        </p:spPr>
        <p:txBody>
          <a:bodyPr/>
          <a:lstStyle/>
          <a:p>
            <a:r>
              <a:rPr lang="en-US" b="1" u="sng" dirty="0">
                <a:solidFill>
                  <a:schemeClr val="tx2"/>
                </a:solidFill>
              </a:rPr>
              <a:t>PSYCHOPHARMACOLOGICAL INTERVENTION FOR ADHD</a:t>
            </a:r>
            <a:endParaRPr lang="en-US" dirty="0">
              <a:solidFill>
                <a:schemeClr val="tx2"/>
              </a:solidFill>
            </a:endParaRPr>
          </a:p>
        </p:txBody>
      </p:sp>
      <p:sp>
        <p:nvSpPr>
          <p:cNvPr id="5" name="Content Placeholder 4"/>
          <p:cNvSpPr>
            <a:spLocks noGrp="1"/>
          </p:cNvSpPr>
          <p:nvPr>
            <p:ph sz="quarter" idx="13"/>
          </p:nvPr>
        </p:nvSpPr>
        <p:spPr>
          <a:xfrm>
            <a:off x="0" y="990600"/>
            <a:ext cx="6172200" cy="5867400"/>
          </a:xfrm>
        </p:spPr>
        <p:txBody>
          <a:bodyPr>
            <a:noAutofit/>
          </a:bodyPr>
          <a:lstStyle/>
          <a:p>
            <a:r>
              <a:rPr lang="en-US" sz="2800" b="1" i="1" dirty="0" smtClean="0"/>
              <a:t>CNS Stimulants</a:t>
            </a:r>
            <a:endParaRPr lang="en-US" sz="2800" dirty="0" smtClean="0"/>
          </a:p>
          <a:p>
            <a:pPr lvl="0"/>
            <a:r>
              <a:rPr lang="en-US" sz="2800" b="1" dirty="0" smtClean="0"/>
              <a:t>Amphetamines</a:t>
            </a:r>
            <a:r>
              <a:rPr lang="en-US" sz="2800" dirty="0" smtClean="0"/>
              <a:t> (dextroamphetamine, methamphetamine, and mixtures): cause the release of norepinephrine.</a:t>
            </a:r>
          </a:p>
          <a:p>
            <a:pPr lvl="0"/>
            <a:r>
              <a:rPr lang="en-US" sz="2800" b="1" dirty="0" smtClean="0"/>
              <a:t>Methylphenidate and dexmethylphenidate</a:t>
            </a:r>
            <a:r>
              <a:rPr lang="en-US" sz="2800" dirty="0" smtClean="0"/>
              <a:t>:</a:t>
            </a:r>
          </a:p>
          <a:p>
            <a:pPr lvl="0"/>
            <a:r>
              <a:rPr lang="en-US" sz="2800" dirty="0" smtClean="0"/>
              <a:t> block the reuptake  of norepinephrine and dopamine.</a:t>
            </a:r>
          </a:p>
          <a:p>
            <a:pPr lvl="0"/>
            <a:r>
              <a:rPr lang="en-US" sz="2800" b="1" dirty="0" smtClean="0"/>
              <a:t>Non stimulants</a:t>
            </a:r>
            <a:r>
              <a:rPr lang="en-US" sz="2800" dirty="0" smtClean="0"/>
              <a:t>: atomoxetin</a:t>
            </a:r>
          </a:p>
        </p:txBody>
      </p:sp>
      <p:pic>
        <p:nvPicPr>
          <p:cNvPr id="2" name="Picture 1"/>
          <p:cNvPicPr>
            <a:picLocks noChangeAspect="1"/>
          </p:cNvPicPr>
          <p:nvPr/>
        </p:nvPicPr>
        <p:blipFill>
          <a:blip r:embed="rId2"/>
          <a:stretch>
            <a:fillRect/>
          </a:stretch>
        </p:blipFill>
        <p:spPr>
          <a:xfrm>
            <a:off x="6135806" y="1828800"/>
            <a:ext cx="3008194" cy="3962400"/>
          </a:xfrm>
          <a:prstGeom prst="rect">
            <a:avLst/>
          </a:prstGeom>
        </p:spPr>
      </p:pic>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amond(in)">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924800" cy="808038"/>
          </a:xfrm>
        </p:spPr>
        <p:txBody>
          <a:bodyPr/>
          <a:lstStyle/>
          <a:p>
            <a:r>
              <a:rPr lang="en-US" b="1" u="sng" dirty="0"/>
              <a:t>INTRODUCTION:</a:t>
            </a:r>
            <a:endParaRPr lang="en-US" dirty="0"/>
          </a:p>
        </p:txBody>
      </p:sp>
      <p:sp>
        <p:nvSpPr>
          <p:cNvPr id="5" name="Content Placeholder 4"/>
          <p:cNvSpPr>
            <a:spLocks noGrp="1"/>
          </p:cNvSpPr>
          <p:nvPr>
            <p:ph sz="quarter" idx="13"/>
          </p:nvPr>
        </p:nvSpPr>
        <p:spPr>
          <a:xfrm>
            <a:off x="3733800" y="1066800"/>
            <a:ext cx="5410200" cy="5779008"/>
          </a:xfrm>
        </p:spPr>
        <p:txBody>
          <a:bodyPr>
            <a:noAutofit/>
          </a:bodyPr>
          <a:lstStyle/>
          <a:p>
            <a:r>
              <a:rPr lang="en-US" sz="3200" dirty="0" smtClean="0"/>
              <a:t>ADHD</a:t>
            </a:r>
            <a:r>
              <a:rPr lang="en-US" sz="3200" dirty="0"/>
              <a:t>, also Known as AD/HD is the acronym for Attention deficit hyperactivity disorder. It is also known as hyper-kinetic </a:t>
            </a:r>
            <a:r>
              <a:rPr lang="en-US" sz="3200" dirty="0" smtClean="0"/>
              <a:t>disorder.</a:t>
            </a:r>
          </a:p>
          <a:p>
            <a:r>
              <a:rPr lang="en-US" sz="3200" dirty="0" smtClean="0"/>
              <a:t>it is one of the best-understood disorders in the medical community, it is one of the most misunderstood disorders in the general community.</a:t>
            </a:r>
          </a:p>
          <a:p>
            <a:endParaRPr lang="en-US" sz="3200" dirty="0"/>
          </a:p>
        </p:txBody>
      </p:sp>
      <p:pic>
        <p:nvPicPr>
          <p:cNvPr id="1026" name="Picture 2" descr="C:\Users\Janki\Desktop\images\ADHD-Children.jpg"/>
          <p:cNvPicPr>
            <a:picLocks noChangeAspect="1" noChangeArrowheads="1"/>
          </p:cNvPicPr>
          <p:nvPr/>
        </p:nvPicPr>
        <p:blipFill>
          <a:blip r:embed="rId2" cstate="print"/>
          <a:srcRect/>
          <a:stretch>
            <a:fillRect/>
          </a:stretch>
        </p:blipFill>
        <p:spPr bwMode="auto">
          <a:xfrm>
            <a:off x="76200" y="1143000"/>
            <a:ext cx="3806952" cy="5626608"/>
          </a:xfrm>
          <a:prstGeom prst="rect">
            <a:avLst/>
          </a:prstGeom>
          <a:noFill/>
        </p:spPr>
      </p:pic>
    </p:spTree>
    <p:extLst>
      <p:ext uri="{BB962C8B-B14F-4D97-AF65-F5344CB8AC3E}">
        <p14:creationId xmlns="" xmlns:p14="http://schemas.microsoft.com/office/powerpoint/2010/main" val="985330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5105400"/>
          </a:xfrm>
        </p:spPr>
        <p:txBody>
          <a:bodyPr/>
          <a:lstStyle/>
          <a:p>
            <a:r>
              <a:rPr lang="en-US" sz="3200" dirty="0"/>
              <a:t>Side  effects  include  restlessness,  insomnia,  headache,  palpitations,  weight  </a:t>
            </a:r>
            <a:r>
              <a:rPr lang="en-US" sz="3200" dirty="0" smtClean="0"/>
              <a:t>loss, </a:t>
            </a:r>
            <a:r>
              <a:rPr lang="en-US" sz="3200" dirty="0"/>
              <a:t>increased  blood pressure,  abdominal  pain, anxiety, </a:t>
            </a:r>
            <a:r>
              <a:rPr lang="en-US" sz="3200" dirty="0" smtClean="0"/>
              <a:t>tolerance</a:t>
            </a:r>
            <a:r>
              <a:rPr lang="en-US" sz="3200" dirty="0"/>
              <a:t>.</a:t>
            </a:r>
            <a:endParaRPr lang="en-US" dirty="0"/>
          </a:p>
        </p:txBody>
      </p:sp>
    </p:spTree>
    <p:extLst>
      <p:ext uri="{BB962C8B-B14F-4D97-AF65-F5344CB8AC3E}">
        <p14:creationId xmlns="" xmlns:p14="http://schemas.microsoft.com/office/powerpoint/2010/main" val="3983692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04800"/>
            <a:ext cx="7924800" cy="5410200"/>
          </a:xfrm>
        </p:spPr>
        <p:txBody>
          <a:bodyPr/>
          <a:lstStyle/>
          <a:p>
            <a:pPr marL="0" indent="0">
              <a:buNone/>
            </a:pPr>
            <a:r>
              <a:rPr lang="en-US" sz="2800" b="1" dirty="0" smtClean="0">
                <a:solidFill>
                  <a:schemeClr val="tx2"/>
                </a:solidFill>
              </a:rPr>
              <a:t> PSYCHOLOGICAL </a:t>
            </a:r>
            <a:r>
              <a:rPr lang="en-US" sz="2800" b="1" dirty="0">
                <a:solidFill>
                  <a:schemeClr val="tx2"/>
                </a:solidFill>
              </a:rPr>
              <a:t>THERAPIES:</a:t>
            </a:r>
          </a:p>
          <a:p>
            <a:r>
              <a:rPr lang="en-US" sz="3200" dirty="0" smtClean="0"/>
              <a:t>social </a:t>
            </a:r>
            <a:r>
              <a:rPr lang="en-US" sz="3200" dirty="0"/>
              <a:t>skills</a:t>
            </a:r>
          </a:p>
          <a:p>
            <a:r>
              <a:rPr lang="en-US" sz="3200" dirty="0" smtClean="0"/>
              <a:t>family </a:t>
            </a:r>
            <a:r>
              <a:rPr lang="en-US" sz="3200" dirty="0"/>
              <a:t>education</a:t>
            </a:r>
          </a:p>
          <a:p>
            <a:r>
              <a:rPr lang="en-US" sz="3200" dirty="0" smtClean="0"/>
              <a:t>cognitive behavior </a:t>
            </a:r>
            <a:r>
              <a:rPr lang="en-US" sz="3200" dirty="0"/>
              <a:t>therapy</a:t>
            </a:r>
          </a:p>
          <a:p>
            <a:r>
              <a:rPr lang="en-US" sz="3200" dirty="0" smtClean="0"/>
              <a:t>behavior </a:t>
            </a:r>
            <a:r>
              <a:rPr lang="en-US" sz="3200" dirty="0"/>
              <a:t>modification techniques</a:t>
            </a:r>
          </a:p>
        </p:txBody>
      </p:sp>
      <p:pic>
        <p:nvPicPr>
          <p:cNvPr id="2" name="Picture 1"/>
          <p:cNvPicPr>
            <a:picLocks noChangeAspect="1"/>
          </p:cNvPicPr>
          <p:nvPr/>
        </p:nvPicPr>
        <p:blipFill>
          <a:blip r:embed="rId2"/>
          <a:stretch>
            <a:fillRect/>
          </a:stretch>
        </p:blipFill>
        <p:spPr>
          <a:xfrm>
            <a:off x="2895600" y="3505201"/>
            <a:ext cx="6172200" cy="3352800"/>
          </a:xfrm>
          <a:prstGeom prst="rect">
            <a:avLst/>
          </a:prstGeom>
        </p:spPr>
      </p:pic>
    </p:spTree>
    <p:extLst>
      <p:ext uri="{BB962C8B-B14F-4D97-AF65-F5344CB8AC3E}">
        <p14:creationId xmlns="" xmlns:p14="http://schemas.microsoft.com/office/powerpoint/2010/main" val="391015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0"/>
            <a:ext cx="7924800" cy="4114800"/>
          </a:xfrm>
        </p:spPr>
        <p:txBody>
          <a:bodyPr>
            <a:noAutofit/>
          </a:bodyPr>
          <a:lstStyle/>
          <a:p>
            <a:pPr marL="0" indent="0">
              <a:buNone/>
            </a:pPr>
            <a:r>
              <a:rPr lang="en-US" sz="3200" b="1" dirty="0" smtClean="0">
                <a:solidFill>
                  <a:schemeClr val="tx2"/>
                </a:solidFill>
              </a:rPr>
              <a:t>   THERAPY</a:t>
            </a:r>
            <a:r>
              <a:rPr lang="en-US" sz="3200" b="1" dirty="0">
                <a:solidFill>
                  <a:schemeClr val="tx2"/>
                </a:solidFill>
              </a:rPr>
              <a:t>:</a:t>
            </a:r>
          </a:p>
          <a:p>
            <a:r>
              <a:rPr lang="en-US" sz="3200" dirty="0"/>
              <a:t>Children and adults with ADHD often greatly benefit from counseling or behavior therapy</a:t>
            </a:r>
            <a:r>
              <a:rPr lang="en-US" sz="3200" dirty="0" smtClean="0"/>
              <a:t>,</a:t>
            </a:r>
          </a:p>
          <a:p>
            <a:r>
              <a:rPr lang="en-US" sz="3200" dirty="0" smtClean="0"/>
              <a:t> </a:t>
            </a:r>
            <a:r>
              <a:rPr lang="en-US" sz="3200" dirty="0"/>
              <a:t>which may be provided by a psychologist or other mental health care professionals. </a:t>
            </a:r>
            <a:endParaRPr lang="en-US" sz="3200" dirty="0" smtClean="0"/>
          </a:p>
          <a:p>
            <a:r>
              <a:rPr lang="en-US" sz="3200" dirty="0" smtClean="0"/>
              <a:t>Some </a:t>
            </a:r>
            <a:r>
              <a:rPr lang="en-US" sz="3200" dirty="0"/>
              <a:t>people with ADHD may also have other conditions such as anxiety disorder or depression</a:t>
            </a:r>
            <a:r>
              <a:rPr lang="en-US" sz="3200" dirty="0" smtClean="0"/>
              <a:t>.</a:t>
            </a:r>
          </a:p>
          <a:p>
            <a:r>
              <a:rPr lang="en-US" sz="3200" dirty="0" smtClean="0"/>
              <a:t> </a:t>
            </a:r>
            <a:r>
              <a:rPr lang="en-US" sz="3200" dirty="0"/>
              <a:t>In these cases, counseling may help both ADHD and the coexisting problem.</a:t>
            </a:r>
          </a:p>
          <a:p>
            <a:endParaRPr lang="en-US" sz="3200" dirty="0"/>
          </a:p>
          <a:p>
            <a:endParaRPr lang="en-US" sz="3200" dirty="0"/>
          </a:p>
        </p:txBody>
      </p:sp>
    </p:spTree>
    <p:extLst>
      <p:ext uri="{BB962C8B-B14F-4D97-AF65-F5344CB8AC3E}">
        <p14:creationId xmlns="" xmlns:p14="http://schemas.microsoft.com/office/powerpoint/2010/main" val="83046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52400"/>
            <a:ext cx="8534400" cy="6553200"/>
          </a:xfrm>
        </p:spPr>
        <p:txBody>
          <a:bodyPr>
            <a:normAutofit/>
          </a:bodyPr>
          <a:lstStyle/>
          <a:p>
            <a:pPr marL="0" indent="0">
              <a:buNone/>
            </a:pPr>
            <a:r>
              <a:rPr lang="en-US" sz="3200" b="1" dirty="0" smtClean="0">
                <a:solidFill>
                  <a:schemeClr val="tx2"/>
                </a:solidFill>
              </a:rPr>
              <a:t>  Behavior </a:t>
            </a:r>
            <a:r>
              <a:rPr lang="en-US" sz="3200" b="1" dirty="0">
                <a:solidFill>
                  <a:schemeClr val="tx2"/>
                </a:solidFill>
              </a:rPr>
              <a:t>therapy :</a:t>
            </a:r>
          </a:p>
          <a:p>
            <a:r>
              <a:rPr lang="en-US" sz="3200" dirty="0" smtClean="0"/>
              <a:t>for </a:t>
            </a:r>
            <a:r>
              <a:rPr lang="en-US" sz="3200" dirty="0"/>
              <a:t>increasing adaptive behavior:</a:t>
            </a:r>
          </a:p>
          <a:p>
            <a:r>
              <a:rPr lang="en-US" sz="3200" dirty="0" smtClean="0"/>
              <a:t>positive </a:t>
            </a:r>
            <a:r>
              <a:rPr lang="en-US" sz="3200" dirty="0"/>
              <a:t>reinforcement, </a:t>
            </a:r>
          </a:p>
          <a:p>
            <a:r>
              <a:rPr lang="en-US" sz="3200" dirty="0" smtClean="0"/>
              <a:t>token </a:t>
            </a:r>
            <a:r>
              <a:rPr lang="en-US" sz="3200" dirty="0"/>
              <a:t>economy</a:t>
            </a:r>
          </a:p>
          <a:p>
            <a:r>
              <a:rPr lang="en-US" sz="3200" dirty="0" smtClean="0"/>
              <a:t>To </a:t>
            </a:r>
            <a:r>
              <a:rPr lang="en-US" sz="3200" dirty="0"/>
              <a:t>teach new </a:t>
            </a:r>
            <a:r>
              <a:rPr lang="en-US" sz="3200" dirty="0" smtClean="0"/>
              <a:t>behavior</a:t>
            </a:r>
            <a:endParaRPr lang="en-US" sz="3200" dirty="0"/>
          </a:p>
          <a:p>
            <a:r>
              <a:rPr lang="en-US" sz="3200" dirty="0" smtClean="0"/>
              <a:t>Shaping</a:t>
            </a:r>
            <a:r>
              <a:rPr lang="en-US" sz="3200" dirty="0"/>
              <a:t>.</a:t>
            </a:r>
          </a:p>
          <a:p>
            <a:pPr marL="0" indent="0">
              <a:buNone/>
            </a:pPr>
            <a:endParaRPr lang="en-US" dirty="0"/>
          </a:p>
        </p:txBody>
      </p:sp>
    </p:spTree>
    <p:extLst>
      <p:ext uri="{BB962C8B-B14F-4D97-AF65-F5344CB8AC3E}">
        <p14:creationId xmlns="" xmlns:p14="http://schemas.microsoft.com/office/powerpoint/2010/main" val="387477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For decreasing behavior</a:t>
            </a:r>
            <a:r>
              <a:rPr lang="en-US" dirty="0">
                <a:solidFill>
                  <a:schemeClr val="tx2"/>
                </a:solidFill>
              </a:rPr>
              <a:t>:</a:t>
            </a:r>
            <a:r>
              <a:rPr lang="en-US" dirty="0"/>
              <a:t/>
            </a:r>
            <a:br>
              <a:rPr lang="en-US" dirty="0"/>
            </a:br>
            <a:endParaRPr lang="en-US" dirty="0"/>
          </a:p>
        </p:txBody>
      </p:sp>
      <p:sp>
        <p:nvSpPr>
          <p:cNvPr id="3" name="Content Placeholder 2"/>
          <p:cNvSpPr>
            <a:spLocks noGrp="1"/>
          </p:cNvSpPr>
          <p:nvPr>
            <p:ph sz="quarter" idx="13"/>
          </p:nvPr>
        </p:nvSpPr>
        <p:spPr/>
        <p:txBody>
          <a:bodyPr>
            <a:normAutofit/>
          </a:bodyPr>
          <a:lstStyle/>
          <a:p>
            <a:r>
              <a:rPr lang="en-US" sz="3200" dirty="0" smtClean="0"/>
              <a:t>ignoring</a:t>
            </a:r>
            <a:r>
              <a:rPr lang="en-US" sz="3200" dirty="0"/>
              <a:t>,</a:t>
            </a:r>
          </a:p>
          <a:p>
            <a:r>
              <a:rPr lang="en-US" sz="3200" dirty="0" smtClean="0"/>
              <a:t>punishment</a:t>
            </a:r>
            <a:r>
              <a:rPr lang="en-US" sz="3200" dirty="0"/>
              <a:t>, </a:t>
            </a:r>
          </a:p>
          <a:p>
            <a:r>
              <a:rPr lang="en-US" sz="3200" dirty="0" smtClean="0"/>
              <a:t>time </a:t>
            </a:r>
            <a:r>
              <a:rPr lang="en-US" sz="3200" dirty="0"/>
              <a:t>out, </a:t>
            </a:r>
          </a:p>
          <a:p>
            <a:r>
              <a:rPr lang="en-US" sz="3200" dirty="0" smtClean="0"/>
              <a:t>response cost,</a:t>
            </a:r>
            <a:endParaRPr lang="en-US" sz="3200" dirty="0"/>
          </a:p>
          <a:p>
            <a:r>
              <a:rPr lang="en-US" sz="3200" dirty="0" smtClean="0"/>
              <a:t>Assertiveness </a:t>
            </a:r>
            <a:r>
              <a:rPr lang="en-US" sz="3200" dirty="0"/>
              <a:t>and social skill training</a:t>
            </a:r>
          </a:p>
          <a:p>
            <a:endParaRPr lang="en-US" sz="3200" dirty="0"/>
          </a:p>
        </p:txBody>
      </p:sp>
    </p:spTree>
    <p:extLst>
      <p:ext uri="{BB962C8B-B14F-4D97-AF65-F5344CB8AC3E}">
        <p14:creationId xmlns="" xmlns:p14="http://schemas.microsoft.com/office/powerpoint/2010/main" val="2159924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74638"/>
            <a:ext cx="7924800" cy="6202362"/>
          </a:xfrm>
        </p:spPr>
        <p:txBody>
          <a:bodyPr>
            <a:normAutofit/>
          </a:bodyPr>
          <a:lstStyle/>
          <a:p>
            <a:pPr marL="0" indent="0">
              <a:buNone/>
            </a:pPr>
            <a:r>
              <a:rPr lang="en-US" sz="3200" b="1" dirty="0" smtClean="0">
                <a:solidFill>
                  <a:schemeClr val="tx2"/>
                </a:solidFill>
              </a:rPr>
              <a:t>  Care </a:t>
            </a:r>
            <a:r>
              <a:rPr lang="en-US" sz="3200" b="1" dirty="0">
                <a:solidFill>
                  <a:schemeClr val="tx2"/>
                </a:solidFill>
              </a:rPr>
              <a:t>of children at home:</a:t>
            </a:r>
          </a:p>
          <a:p>
            <a:r>
              <a:rPr lang="en-US" sz="3200" dirty="0" smtClean="0"/>
              <a:t>Show </a:t>
            </a:r>
            <a:r>
              <a:rPr lang="en-US" sz="3200" dirty="0"/>
              <a:t>your child lots of affection.</a:t>
            </a:r>
          </a:p>
          <a:p>
            <a:r>
              <a:rPr lang="en-US" sz="3200" dirty="0" smtClean="0"/>
              <a:t>Be </a:t>
            </a:r>
            <a:r>
              <a:rPr lang="en-US" sz="3200" dirty="0"/>
              <a:t>patient</a:t>
            </a:r>
          </a:p>
          <a:p>
            <a:r>
              <a:rPr lang="en-US" sz="3200" dirty="0" smtClean="0"/>
              <a:t>Take </a:t>
            </a:r>
            <a:r>
              <a:rPr lang="en-US" sz="3200" dirty="0"/>
              <a:t>time to enjoy your child.</a:t>
            </a:r>
          </a:p>
          <a:p>
            <a:r>
              <a:rPr lang="en-US" sz="3200" dirty="0" smtClean="0"/>
              <a:t>Try </a:t>
            </a:r>
            <a:r>
              <a:rPr lang="en-US" sz="3200" dirty="0"/>
              <a:t>to keep a regular schedule for meals, naps </a:t>
            </a:r>
            <a:endParaRPr lang="en-US" sz="3200" dirty="0" smtClean="0"/>
          </a:p>
          <a:p>
            <a:pPr marL="0" indent="0">
              <a:buNone/>
            </a:pPr>
            <a:r>
              <a:rPr lang="en-US" sz="3200" dirty="0" smtClean="0"/>
              <a:t>    and bedtime</a:t>
            </a:r>
          </a:p>
          <a:p>
            <a:r>
              <a:rPr lang="en-US" sz="3200" dirty="0" smtClean="0"/>
              <a:t>Make </a:t>
            </a:r>
            <a:r>
              <a:rPr lang="en-US" sz="3200" dirty="0"/>
              <a:t>sure your child is rested</a:t>
            </a:r>
          </a:p>
          <a:p>
            <a:r>
              <a:rPr lang="en-US" sz="3200" dirty="0" smtClean="0"/>
              <a:t>Identify </a:t>
            </a:r>
            <a:r>
              <a:rPr lang="en-US" sz="3200" dirty="0"/>
              <a:t>difficult situations</a:t>
            </a:r>
          </a:p>
          <a:p>
            <a:r>
              <a:rPr lang="en-US" sz="3200" dirty="0" smtClean="0"/>
              <a:t>Use </a:t>
            </a:r>
            <a:r>
              <a:rPr lang="en-US" sz="3200" dirty="0"/>
              <a:t>timeouts </a:t>
            </a:r>
            <a:r>
              <a:rPr lang="en-US" sz="3200" dirty="0" smtClean="0"/>
              <a:t>to</a:t>
            </a:r>
            <a:r>
              <a:rPr lang="en-US" sz="3200" dirty="0"/>
              <a:t> </a:t>
            </a:r>
            <a:r>
              <a:rPr lang="en-US" sz="3200" dirty="0" smtClean="0"/>
              <a:t>discipline </a:t>
            </a:r>
            <a:r>
              <a:rPr lang="en-US" sz="3200" dirty="0"/>
              <a:t>your child</a:t>
            </a:r>
          </a:p>
          <a:p>
            <a:endParaRPr lang="en-US" sz="3200" dirty="0" smtClean="0"/>
          </a:p>
          <a:p>
            <a:endParaRPr lang="en-US" sz="3200" dirty="0"/>
          </a:p>
          <a:p>
            <a:endParaRPr lang="en-US" sz="3200" dirty="0"/>
          </a:p>
        </p:txBody>
      </p:sp>
    </p:spTree>
    <p:extLst>
      <p:ext uri="{BB962C8B-B14F-4D97-AF65-F5344CB8AC3E}">
        <p14:creationId xmlns="" xmlns:p14="http://schemas.microsoft.com/office/powerpoint/2010/main" val="245930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	</a:t>
            </a:r>
            <a:r>
              <a:rPr lang="en-US" sz="3200" dirty="0"/>
              <a:t>Work on organization.</a:t>
            </a:r>
          </a:p>
          <a:p>
            <a:r>
              <a:rPr lang="en-US" sz="3200" dirty="0"/>
              <a:t>	Find ways to enhance your child's </a:t>
            </a:r>
            <a:r>
              <a:rPr lang="en-US" sz="3200" dirty="0" smtClean="0"/>
              <a:t>self-</a:t>
            </a:r>
          </a:p>
          <a:p>
            <a:pPr marL="0" indent="0">
              <a:buNone/>
            </a:pPr>
            <a:r>
              <a:rPr lang="en-US" sz="3200" dirty="0" smtClean="0"/>
              <a:t>         esteem </a:t>
            </a:r>
            <a:r>
              <a:rPr lang="en-US" sz="3200" dirty="0"/>
              <a:t>and sense of discipline</a:t>
            </a:r>
          </a:p>
          <a:p>
            <a:r>
              <a:rPr lang="en-US" sz="3200" dirty="0"/>
              <a:t>	Use simple words and demonstrate when </a:t>
            </a:r>
            <a:endParaRPr lang="en-US" sz="3200" dirty="0" smtClean="0"/>
          </a:p>
          <a:p>
            <a:pPr marL="0" indent="0">
              <a:buNone/>
            </a:pPr>
            <a:r>
              <a:rPr lang="en-US" sz="3200" dirty="0"/>
              <a:t> </a:t>
            </a:r>
            <a:r>
              <a:rPr lang="en-US" sz="3200" dirty="0" smtClean="0"/>
              <a:t>         giving </a:t>
            </a:r>
            <a:r>
              <a:rPr lang="en-US" sz="3200" dirty="0"/>
              <a:t>your child directions</a:t>
            </a:r>
          </a:p>
          <a:p>
            <a:r>
              <a:rPr lang="en-US" sz="3200" dirty="0"/>
              <a:t>       Take a break yourself.</a:t>
            </a:r>
          </a:p>
          <a:p>
            <a:endParaRPr lang="en-US" dirty="0"/>
          </a:p>
        </p:txBody>
      </p:sp>
    </p:spTree>
    <p:extLst>
      <p:ext uri="{BB962C8B-B14F-4D97-AF65-F5344CB8AC3E}">
        <p14:creationId xmlns="" xmlns:p14="http://schemas.microsoft.com/office/powerpoint/2010/main" val="3171924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228600" y="1417638"/>
            <a:ext cx="8839200" cy="5440362"/>
          </a:xfrm>
          <a:prstGeom prst="rect">
            <a:avLst/>
          </a:prstGeom>
        </p:spPr>
      </p:pic>
    </p:spTree>
    <p:extLst>
      <p:ext uri="{BB962C8B-B14F-4D97-AF65-F5344CB8AC3E}">
        <p14:creationId xmlns="" xmlns:p14="http://schemas.microsoft.com/office/powerpoint/2010/main" val="103970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NURSING INTERVENTION:</a:t>
            </a:r>
            <a:r>
              <a:rPr lang="en-US" b="1" dirty="0"/>
              <a:t/>
            </a:r>
            <a:br>
              <a:rPr lang="en-US" b="1" dirty="0"/>
            </a:br>
            <a:endParaRPr lang="en-US" b="1" dirty="0"/>
          </a:p>
        </p:txBody>
      </p:sp>
      <p:sp>
        <p:nvSpPr>
          <p:cNvPr id="3" name="Content Placeholder 2"/>
          <p:cNvSpPr>
            <a:spLocks noGrp="1"/>
          </p:cNvSpPr>
          <p:nvPr>
            <p:ph sz="quarter" idx="13"/>
          </p:nvPr>
        </p:nvSpPr>
        <p:spPr>
          <a:xfrm>
            <a:off x="152400" y="990600"/>
            <a:ext cx="8763000" cy="5715000"/>
          </a:xfrm>
        </p:spPr>
        <p:txBody>
          <a:bodyPr>
            <a:normAutofit fontScale="92500"/>
          </a:bodyPr>
          <a:lstStyle/>
          <a:p>
            <a:r>
              <a:rPr lang="en-US" sz="3500" dirty="0" err="1"/>
              <a:t>D</a:t>
            </a:r>
            <a:r>
              <a:rPr lang="en-US" sz="3500" dirty="0" err="1" smtClean="0"/>
              <a:t>evelopeing</a:t>
            </a:r>
            <a:r>
              <a:rPr lang="en-US" sz="3500" dirty="0" smtClean="0"/>
              <a:t> </a:t>
            </a:r>
            <a:r>
              <a:rPr lang="en-US" sz="3500" dirty="0"/>
              <a:t>trusting relationship</a:t>
            </a:r>
          </a:p>
          <a:p>
            <a:r>
              <a:rPr lang="en-US" sz="3500" dirty="0" smtClean="0"/>
              <a:t>provide </a:t>
            </a:r>
            <a:r>
              <a:rPr lang="en-US" sz="3500" dirty="0"/>
              <a:t>safe environment.</a:t>
            </a:r>
          </a:p>
          <a:p>
            <a:r>
              <a:rPr lang="en-US" sz="3500" dirty="0" smtClean="0"/>
              <a:t>ensure </a:t>
            </a:r>
            <a:r>
              <a:rPr lang="en-US" sz="3500" dirty="0"/>
              <a:t>client’s attention by calling his name</a:t>
            </a:r>
          </a:p>
          <a:p>
            <a:r>
              <a:rPr lang="en-US" sz="3500" dirty="0" smtClean="0"/>
              <a:t>ask </a:t>
            </a:r>
            <a:r>
              <a:rPr lang="en-US" sz="3500" dirty="0"/>
              <a:t>the patient to repeat instructions before </a:t>
            </a:r>
            <a:r>
              <a:rPr lang="en-US" sz="3500" dirty="0" smtClean="0"/>
              <a:t>beginning </a:t>
            </a:r>
            <a:r>
              <a:rPr lang="en-US" sz="3500" dirty="0"/>
              <a:t>a task.</a:t>
            </a:r>
          </a:p>
          <a:p>
            <a:r>
              <a:rPr lang="en-US" sz="3500" dirty="0" smtClean="0"/>
              <a:t>help </a:t>
            </a:r>
            <a:r>
              <a:rPr lang="en-US" sz="3500" dirty="0"/>
              <a:t>him learn how to take his turn</a:t>
            </a:r>
            <a:r>
              <a:rPr lang="en-US" sz="3500" dirty="0" smtClean="0"/>
              <a:t>, wait </a:t>
            </a:r>
            <a:r>
              <a:rPr lang="en-US" sz="3500" dirty="0"/>
              <a:t>in line and follow rules.</a:t>
            </a:r>
          </a:p>
          <a:p>
            <a:r>
              <a:rPr lang="en-US" sz="3500" dirty="0" smtClean="0"/>
              <a:t>assess </a:t>
            </a:r>
            <a:r>
              <a:rPr lang="en-US" sz="3500" dirty="0"/>
              <a:t>parenting skill level, considering intellectual, emotional and physical strengths and </a:t>
            </a:r>
            <a:r>
              <a:rPr lang="en-US" sz="3500" dirty="0" smtClean="0"/>
              <a:t>limitations.</a:t>
            </a:r>
            <a:endParaRPr lang="en-US" sz="3500" dirty="0"/>
          </a:p>
          <a:p>
            <a:endParaRPr lang="en-US" dirty="0"/>
          </a:p>
        </p:txBody>
      </p:sp>
    </p:spTree>
    <p:extLst>
      <p:ext uri="{BB962C8B-B14F-4D97-AF65-F5344CB8AC3E}">
        <p14:creationId xmlns="" xmlns:p14="http://schemas.microsoft.com/office/powerpoint/2010/main" val="324173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533400"/>
            <a:ext cx="8534400" cy="6248400"/>
          </a:xfrm>
        </p:spPr>
        <p:txBody>
          <a:bodyPr>
            <a:normAutofit/>
          </a:bodyPr>
          <a:lstStyle/>
          <a:p>
            <a:r>
              <a:rPr lang="en-US" sz="3600" dirty="0" smtClean="0"/>
              <a:t>be </a:t>
            </a:r>
            <a:r>
              <a:rPr lang="en-US" sz="3600" dirty="0"/>
              <a:t>sensitive to their needs as there is often exhaustion of parental resources due to prolonged coping with a disruptive child.</a:t>
            </a:r>
          </a:p>
          <a:p>
            <a:r>
              <a:rPr lang="en-US" sz="3600" dirty="0" smtClean="0"/>
              <a:t>explain </a:t>
            </a:r>
            <a:r>
              <a:rPr lang="en-US" sz="3600" dirty="0"/>
              <a:t>and demonstrate positive parenting techniques to parents or caregivers, such as identifying the child’s behavior and responding positively to that behavior.</a:t>
            </a:r>
          </a:p>
          <a:p>
            <a:r>
              <a:rPr lang="en-US" sz="3600" dirty="0" smtClean="0"/>
              <a:t>co-ordinate </a:t>
            </a:r>
            <a:r>
              <a:rPr lang="en-US" sz="3600" dirty="0"/>
              <a:t>overall treatment plan with </a:t>
            </a:r>
            <a:r>
              <a:rPr lang="en-US" sz="3600" dirty="0" err="1"/>
              <a:t>schools,collateral</a:t>
            </a:r>
            <a:r>
              <a:rPr lang="en-US" sz="3600" dirty="0"/>
              <a:t> personnel, the child and the family.</a:t>
            </a:r>
          </a:p>
          <a:p>
            <a:endParaRPr lang="en-US" dirty="0"/>
          </a:p>
        </p:txBody>
      </p:sp>
    </p:spTree>
    <p:extLst>
      <p:ext uri="{BB962C8B-B14F-4D97-AF65-F5344CB8AC3E}">
        <p14:creationId xmlns="" xmlns:p14="http://schemas.microsoft.com/office/powerpoint/2010/main" val="156674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3"/>
          </p:nvPr>
        </p:nvSpPr>
        <p:spPr>
          <a:xfrm>
            <a:off x="609600" y="1524000"/>
            <a:ext cx="7924800" cy="4495800"/>
          </a:xfrm>
        </p:spPr>
        <p:txBody>
          <a:bodyPr>
            <a:noAutofit/>
          </a:bodyPr>
          <a:lstStyle/>
          <a:p>
            <a:r>
              <a:rPr lang="en-US" sz="3200" dirty="0"/>
              <a:t>If not treated properly, it increases the risk of delinquency, drug abuse and academic poor performance, etc</a:t>
            </a:r>
            <a:r>
              <a:rPr lang="en-US" sz="3200" dirty="0" smtClean="0"/>
              <a:t>.</a:t>
            </a:r>
          </a:p>
          <a:p>
            <a:r>
              <a:rPr lang="en-US" sz="3200" dirty="0" smtClean="0"/>
              <a:t>there </a:t>
            </a:r>
            <a:r>
              <a:rPr lang="en-US" sz="3200" dirty="0"/>
              <a:t>are often associate emotional, behavioral and social problems. There is high prevalence of low self-esteem in children with ADD/ADHD. </a:t>
            </a:r>
            <a:endParaRPr lang="en-US" sz="3200" dirty="0" smtClean="0"/>
          </a:p>
          <a:p>
            <a:r>
              <a:rPr lang="en-US" sz="3200" dirty="0" smtClean="0"/>
              <a:t>Learning </a:t>
            </a:r>
            <a:r>
              <a:rPr lang="en-US" sz="3200" dirty="0"/>
              <a:t>disabilities including </a:t>
            </a:r>
            <a:r>
              <a:rPr lang="en-US" sz="3200" dirty="0" smtClean="0"/>
              <a:t>dyslexia (difficulty in reading) </a:t>
            </a:r>
            <a:r>
              <a:rPr lang="en-US" sz="3200" dirty="0"/>
              <a:t>are often a </a:t>
            </a:r>
            <a:r>
              <a:rPr lang="en-US" sz="3200" dirty="0" smtClean="0"/>
              <a:t>common. </a:t>
            </a:r>
            <a:endParaRPr lang="en-US" sz="3200" dirty="0"/>
          </a:p>
        </p:txBody>
      </p:sp>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04800"/>
            <a:ext cx="7924800" cy="6324600"/>
          </a:xfrm>
        </p:spPr>
        <p:txBody>
          <a:bodyPr>
            <a:normAutofit fontScale="92500" lnSpcReduction="20000"/>
          </a:bodyPr>
          <a:lstStyle/>
          <a:p>
            <a:r>
              <a:rPr lang="en-US" sz="2200" b="1" dirty="0" smtClean="0"/>
              <a:t>Multiple choice questions:</a:t>
            </a:r>
          </a:p>
          <a:p>
            <a:pPr marL="0" indent="0">
              <a:buNone/>
            </a:pPr>
            <a:endParaRPr lang="en-US" sz="2200" b="1" dirty="0" smtClean="0"/>
          </a:p>
          <a:p>
            <a:r>
              <a:rPr lang="en-US" sz="2600" b="1" dirty="0" smtClean="0"/>
              <a:t>1</a:t>
            </a:r>
            <a:r>
              <a:rPr lang="en-US" sz="2600" b="1" dirty="0"/>
              <a:t>. ADHD is also known as...</a:t>
            </a:r>
          </a:p>
          <a:p>
            <a:r>
              <a:rPr lang="en-US" sz="2600" dirty="0"/>
              <a:t>    </a:t>
            </a:r>
            <a:r>
              <a:rPr lang="en-US" sz="2600" dirty="0" smtClean="0"/>
              <a:t>   </a:t>
            </a:r>
            <a:r>
              <a:rPr lang="en-US" sz="2600" dirty="0"/>
              <a:t>A)  hyper-kinetic disorder                          </a:t>
            </a:r>
            <a:r>
              <a:rPr lang="en-US" sz="2600" dirty="0" smtClean="0"/>
              <a:t> </a:t>
            </a:r>
            <a:r>
              <a:rPr lang="en-US" sz="2600" dirty="0"/>
              <a:t>C) A &amp; D</a:t>
            </a:r>
          </a:p>
          <a:p>
            <a:r>
              <a:rPr lang="en-US" sz="2600" dirty="0"/>
              <a:t>   </a:t>
            </a:r>
            <a:r>
              <a:rPr lang="en-US" sz="2600" dirty="0" smtClean="0"/>
              <a:t>    </a:t>
            </a:r>
            <a:r>
              <a:rPr lang="en-US" sz="2600" dirty="0"/>
              <a:t>B) knowledge                                      </a:t>
            </a:r>
            <a:r>
              <a:rPr lang="en-US" sz="2600" dirty="0" smtClean="0"/>
              <a:t>       D</a:t>
            </a:r>
            <a:r>
              <a:rPr lang="en-US" sz="2600" dirty="0"/>
              <a:t>) adoptive functioning</a:t>
            </a:r>
          </a:p>
          <a:p>
            <a:r>
              <a:rPr lang="en-US" sz="2600" b="1" dirty="0"/>
              <a:t>2. Onset of the disorder is difficult to diagnose in children younger than age..</a:t>
            </a:r>
          </a:p>
          <a:p>
            <a:r>
              <a:rPr lang="en-US" sz="2600" dirty="0"/>
              <a:t>      </a:t>
            </a:r>
            <a:r>
              <a:rPr lang="en-US" sz="2600" dirty="0" smtClean="0"/>
              <a:t>  </a:t>
            </a:r>
            <a:r>
              <a:rPr lang="en-US" sz="2600" dirty="0"/>
              <a:t>A) 4                                                     </a:t>
            </a:r>
            <a:r>
              <a:rPr lang="en-US" sz="2600" dirty="0" smtClean="0"/>
              <a:t>  </a:t>
            </a:r>
            <a:r>
              <a:rPr lang="en-US" sz="2600" dirty="0"/>
              <a:t>C) 6</a:t>
            </a:r>
          </a:p>
          <a:p>
            <a:r>
              <a:rPr lang="en-US" sz="2600" dirty="0"/>
              <a:t>     </a:t>
            </a:r>
            <a:r>
              <a:rPr lang="en-US" sz="2600" dirty="0" smtClean="0"/>
              <a:t>   </a:t>
            </a:r>
            <a:r>
              <a:rPr lang="en-US" sz="2600" dirty="0"/>
              <a:t>B) 8                                                     </a:t>
            </a:r>
            <a:r>
              <a:rPr lang="en-US" sz="2600" dirty="0" smtClean="0"/>
              <a:t>  </a:t>
            </a:r>
            <a:r>
              <a:rPr lang="en-US" sz="2600" dirty="0"/>
              <a:t>D) 10</a:t>
            </a:r>
          </a:p>
          <a:p>
            <a:r>
              <a:rPr lang="en-US" sz="2600" b="1" dirty="0" smtClean="0"/>
              <a:t>3. </a:t>
            </a:r>
            <a:r>
              <a:rPr lang="en-US" sz="2600" b="1" dirty="0"/>
              <a:t>which is the sign of conduct disorders among given below?</a:t>
            </a:r>
          </a:p>
          <a:p>
            <a:r>
              <a:rPr lang="en-US" sz="2600" dirty="0"/>
              <a:t>      </a:t>
            </a:r>
            <a:r>
              <a:rPr lang="en-US" sz="2600" dirty="0" smtClean="0"/>
              <a:t>  </a:t>
            </a:r>
            <a:r>
              <a:rPr lang="en-US" sz="2600" dirty="0"/>
              <a:t>A) use of a weapon                                       </a:t>
            </a:r>
            <a:r>
              <a:rPr lang="en-US" sz="2600" dirty="0" smtClean="0"/>
              <a:t>   </a:t>
            </a:r>
            <a:r>
              <a:rPr lang="en-US" sz="2600" dirty="0"/>
              <a:t>C) robbery                                        </a:t>
            </a:r>
          </a:p>
          <a:p>
            <a:r>
              <a:rPr lang="en-US" sz="2600" dirty="0"/>
              <a:t>      </a:t>
            </a:r>
            <a:r>
              <a:rPr lang="en-US" sz="2600" dirty="0" smtClean="0"/>
              <a:t>  </a:t>
            </a:r>
            <a:r>
              <a:rPr lang="en-US" sz="2600" dirty="0"/>
              <a:t>B) burglary                                                     </a:t>
            </a:r>
            <a:r>
              <a:rPr lang="en-US" sz="2600" dirty="0" smtClean="0"/>
              <a:t>  </a:t>
            </a:r>
            <a:r>
              <a:rPr lang="en-US" sz="2600" dirty="0"/>
              <a:t>D) all of above</a:t>
            </a:r>
          </a:p>
          <a:p>
            <a:endParaRPr lang="en-US" sz="2600" dirty="0"/>
          </a:p>
        </p:txBody>
      </p:sp>
    </p:spTree>
    <p:extLst>
      <p:ext uri="{BB962C8B-B14F-4D97-AF65-F5344CB8AC3E}">
        <p14:creationId xmlns="" xmlns:p14="http://schemas.microsoft.com/office/powerpoint/2010/main" val="2076230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81000"/>
            <a:ext cx="7924800" cy="6172200"/>
          </a:xfrm>
        </p:spPr>
        <p:txBody>
          <a:bodyPr/>
          <a:lstStyle/>
          <a:p>
            <a:r>
              <a:rPr lang="en-US" sz="2000" b="1" dirty="0" smtClean="0"/>
              <a:t>4. </a:t>
            </a:r>
            <a:r>
              <a:rPr lang="en-US" sz="2000" b="1" dirty="0"/>
              <a:t>which is the characteristic of ADHD among given below</a:t>
            </a:r>
            <a:r>
              <a:rPr lang="en-US" sz="2000" b="1" dirty="0" smtClean="0"/>
              <a:t>?</a:t>
            </a:r>
          </a:p>
          <a:p>
            <a:r>
              <a:rPr lang="en-US" sz="2000" dirty="0" smtClean="0"/>
              <a:t>   </a:t>
            </a:r>
            <a:r>
              <a:rPr lang="en-US" sz="2000" dirty="0"/>
              <a:t>A) inappropriate inattention, impulsiveness      </a:t>
            </a:r>
            <a:r>
              <a:rPr lang="en-US" sz="2000" dirty="0" smtClean="0"/>
              <a:t>     C</a:t>
            </a:r>
            <a:r>
              <a:rPr lang="en-US" sz="2000" dirty="0"/>
              <a:t>) agitated depression</a:t>
            </a:r>
          </a:p>
          <a:p>
            <a:pPr marL="0" indent="0">
              <a:buNone/>
            </a:pPr>
            <a:r>
              <a:rPr lang="en-US" sz="2000" dirty="0" smtClean="0"/>
              <a:t>          </a:t>
            </a:r>
            <a:r>
              <a:rPr lang="en-US" sz="2000" dirty="0"/>
              <a:t>b)  impulsiveness                                                </a:t>
            </a:r>
            <a:r>
              <a:rPr lang="en-US" sz="2000" dirty="0" smtClean="0"/>
              <a:t> d</a:t>
            </a:r>
            <a:r>
              <a:rPr lang="en-US" sz="2000" dirty="0"/>
              <a:t>) low self </a:t>
            </a:r>
            <a:r>
              <a:rPr lang="en-US" sz="2000" dirty="0" smtClean="0"/>
              <a:t>esteem</a:t>
            </a:r>
          </a:p>
          <a:p>
            <a:pPr marL="0" indent="0">
              <a:buNone/>
            </a:pPr>
            <a:endParaRPr lang="en-US" sz="2000" dirty="0" smtClean="0"/>
          </a:p>
          <a:p>
            <a:pPr marL="0" indent="0">
              <a:buNone/>
            </a:pPr>
            <a:endParaRPr lang="en-US" sz="2000" dirty="0"/>
          </a:p>
          <a:p>
            <a:pPr marL="0" indent="0">
              <a:buNone/>
            </a:pPr>
            <a:r>
              <a:rPr lang="en-US" sz="2000" b="1" dirty="0"/>
              <a:t>5. presence of three of the following criteria in the past 12 months, with at least one criterion present in the past 6 months indicates   conduct disorders...</a:t>
            </a:r>
          </a:p>
          <a:p>
            <a:pPr marL="0" indent="0">
              <a:buNone/>
            </a:pPr>
            <a:r>
              <a:rPr lang="en-US" sz="2000" dirty="0"/>
              <a:t>   </a:t>
            </a:r>
            <a:r>
              <a:rPr lang="en-US" sz="2000" dirty="0" smtClean="0"/>
              <a:t> </a:t>
            </a:r>
            <a:r>
              <a:rPr lang="en-US" sz="2000" dirty="0"/>
              <a:t>A)  Aggression to people and animal                    </a:t>
            </a:r>
            <a:r>
              <a:rPr lang="en-US" sz="2000" dirty="0" smtClean="0"/>
              <a:t>    </a:t>
            </a:r>
            <a:r>
              <a:rPr lang="en-US" sz="2000" dirty="0"/>
              <a:t>C) Deceitfulness or theft </a:t>
            </a:r>
          </a:p>
          <a:p>
            <a:pPr marL="0" indent="0">
              <a:buNone/>
            </a:pPr>
            <a:r>
              <a:rPr lang="en-US" sz="2000" dirty="0"/>
              <a:t>   </a:t>
            </a:r>
            <a:r>
              <a:rPr lang="en-US" sz="2000" dirty="0" smtClean="0"/>
              <a:t> </a:t>
            </a:r>
            <a:r>
              <a:rPr lang="en-US" sz="2000" dirty="0"/>
              <a:t>B) lying                                                                    </a:t>
            </a:r>
            <a:r>
              <a:rPr lang="en-US" sz="2000" dirty="0" smtClean="0"/>
              <a:t> </a:t>
            </a:r>
            <a:r>
              <a:rPr lang="en-US" sz="2000" dirty="0"/>
              <a:t>D) A&amp;C</a:t>
            </a:r>
          </a:p>
          <a:p>
            <a:pPr marL="0" indent="0">
              <a:buNone/>
            </a:pPr>
            <a:endParaRPr lang="en-US" sz="2000" dirty="0"/>
          </a:p>
          <a:p>
            <a:endParaRPr lang="en-US" dirty="0"/>
          </a:p>
        </p:txBody>
      </p:sp>
    </p:spTree>
    <p:extLst>
      <p:ext uri="{BB962C8B-B14F-4D97-AF65-F5344CB8AC3E}">
        <p14:creationId xmlns="" xmlns:p14="http://schemas.microsoft.com/office/powerpoint/2010/main" val="1439722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t>NURSING DIAGNOSIS:</a:t>
            </a:r>
            <a:endParaRPr lang="en-US" dirty="0"/>
          </a:p>
        </p:txBody>
      </p:sp>
      <p:sp>
        <p:nvSpPr>
          <p:cNvPr id="5" name="Content Placeholder 4"/>
          <p:cNvSpPr>
            <a:spLocks noGrp="1"/>
          </p:cNvSpPr>
          <p:nvPr>
            <p:ph sz="quarter" idx="13"/>
          </p:nvPr>
        </p:nvSpPr>
        <p:spPr>
          <a:xfrm>
            <a:off x="0" y="1600200"/>
            <a:ext cx="9144000" cy="5257800"/>
          </a:xfrm>
        </p:spPr>
        <p:txBody>
          <a:bodyPr>
            <a:noAutofit/>
          </a:bodyPr>
          <a:lstStyle/>
          <a:p>
            <a:r>
              <a:rPr lang="en-US" sz="3200" dirty="0" smtClean="0"/>
              <a:t>●  Risk for injury related to impulsive and accident-prone behavior and the inability to perceive self-harm.</a:t>
            </a:r>
          </a:p>
          <a:p>
            <a:r>
              <a:rPr lang="en-US" sz="3200" dirty="0" smtClean="0"/>
              <a:t>●  Impaired  social  interaction   related  to  intrusive  and immature  behavior.</a:t>
            </a:r>
          </a:p>
          <a:p>
            <a:r>
              <a:rPr lang="en-US" sz="3200" dirty="0" smtClean="0"/>
              <a:t>●  Low self-esteem related to dysfunctional family system and negative feedback.</a:t>
            </a:r>
          </a:p>
          <a:p>
            <a:r>
              <a:rPr lang="en-US" sz="3200" dirty="0" smtClean="0"/>
              <a:t>●  Noncompliance with task expectations  related  to low frustration  tolerance  and short attention span.</a:t>
            </a:r>
          </a:p>
        </p:txBody>
      </p:sp>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04800"/>
            <a:ext cx="7924800" cy="6248400"/>
          </a:xfrm>
        </p:spPr>
        <p:txBody>
          <a:bodyPr>
            <a:normAutofit lnSpcReduction="10000"/>
          </a:bodyPr>
          <a:lstStyle/>
          <a:p>
            <a:r>
              <a:rPr lang="en-US" sz="2800" b="1" dirty="0"/>
              <a:t>Positive reinforcement</a:t>
            </a:r>
            <a:r>
              <a:rPr lang="en-US" sz="2800" dirty="0"/>
              <a:t> occurs when an event or stimulus is presented as a consequence of a behavior and the behavior </a:t>
            </a:r>
            <a:r>
              <a:rPr lang="en-US" sz="2800" dirty="0" smtClean="0"/>
              <a:t>increases.</a:t>
            </a:r>
          </a:p>
          <a:p>
            <a:r>
              <a:rPr lang="en-US" sz="2800" dirty="0"/>
              <a:t>Example: A father gives candy to his daughter when she picks up her toys. If the frequency of picking up the toys increases, the candy is a positive </a:t>
            </a:r>
            <a:r>
              <a:rPr lang="en-US" sz="2800" dirty="0" err="1"/>
              <a:t>reinforcer</a:t>
            </a:r>
            <a:r>
              <a:rPr lang="en-US" sz="2800" dirty="0"/>
              <a:t> (to reinforce the behavior of cleaning up</a:t>
            </a:r>
            <a:r>
              <a:rPr lang="en-US" sz="2800" dirty="0" smtClean="0"/>
              <a:t>).</a:t>
            </a:r>
          </a:p>
          <a:p>
            <a:r>
              <a:rPr lang="en-US" sz="2800" b="1" dirty="0"/>
              <a:t>Negative reinforcement</a:t>
            </a:r>
            <a:r>
              <a:rPr lang="en-US" sz="2800" dirty="0"/>
              <a:t> occurs when the rate of a behavior increases because an aversive event or stimulus is removed or prevented from happening.</a:t>
            </a:r>
            <a:r>
              <a:rPr lang="en-US" sz="2800" baseline="30000" dirty="0">
                <a:hlinkClick r:id="rId2"/>
              </a:rPr>
              <a:t>[</a:t>
            </a:r>
            <a:endParaRPr lang="en-US" sz="2800" dirty="0"/>
          </a:p>
          <a:p>
            <a:r>
              <a:rPr lang="en-US" sz="2800" dirty="0" smtClean="0"/>
              <a:t>A </a:t>
            </a:r>
            <a:r>
              <a:rPr lang="en-US" sz="2800" dirty="0"/>
              <a:t>person puts ointment on a bug bite to soothe an itch. If the ointment works, the person will likely increase the usage of the ointment because it resulted in removing the itch, which is the negative </a:t>
            </a:r>
            <a:r>
              <a:rPr lang="en-US" sz="2800" dirty="0" err="1"/>
              <a:t>reinforcer</a:t>
            </a:r>
            <a:r>
              <a:rPr lang="en-US" dirty="0"/>
              <a:t>.</a:t>
            </a:r>
          </a:p>
        </p:txBody>
      </p:sp>
    </p:spTree>
    <p:extLst>
      <p:ext uri="{BB962C8B-B14F-4D97-AF65-F5344CB8AC3E}">
        <p14:creationId xmlns="" xmlns:p14="http://schemas.microsoft.com/office/powerpoint/2010/main" val="533675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284623">
            <a:off x="317794" y="1706436"/>
            <a:ext cx="3434529" cy="1143000"/>
          </a:xfrm>
        </p:spPr>
        <p:txBody>
          <a:bodyPr/>
          <a:lstStyle/>
          <a:p>
            <a:endParaRPr lang="en-US" dirty="0"/>
          </a:p>
        </p:txBody>
      </p:sp>
      <p:pic>
        <p:nvPicPr>
          <p:cNvPr id="4" name="Picture 2" descr="E:\m.sc. nsg.1\z.images\bee_hovering_holding_flower_sm_wm.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5200" y="152400"/>
            <a:ext cx="5562600" cy="5562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96758" y="2960996"/>
            <a:ext cx="3276600" cy="1754326"/>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THANK YOU….</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 xmlns:p14="http://schemas.microsoft.com/office/powerpoint/2010/main" val="4179152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487362"/>
          </a:xfrm>
        </p:spPr>
        <p:txBody>
          <a:bodyPr/>
          <a:lstStyle/>
          <a:p>
            <a:r>
              <a:rPr lang="en-US" b="1" u="sng" dirty="0">
                <a:solidFill>
                  <a:schemeClr val="tx2"/>
                </a:solidFill>
              </a:rPr>
              <a:t>DEFINITION:</a:t>
            </a:r>
            <a:endParaRPr lang="en-US" dirty="0">
              <a:solidFill>
                <a:schemeClr val="tx2"/>
              </a:solidFill>
            </a:endParaRPr>
          </a:p>
        </p:txBody>
      </p:sp>
      <p:sp>
        <p:nvSpPr>
          <p:cNvPr id="5" name="Content Placeholder 4"/>
          <p:cNvSpPr>
            <a:spLocks noGrp="1"/>
          </p:cNvSpPr>
          <p:nvPr>
            <p:ph sz="quarter" idx="13"/>
          </p:nvPr>
        </p:nvSpPr>
        <p:spPr>
          <a:xfrm>
            <a:off x="609600" y="762000"/>
            <a:ext cx="7924800" cy="4953000"/>
          </a:xfrm>
        </p:spPr>
        <p:txBody>
          <a:bodyPr>
            <a:normAutofit/>
          </a:bodyPr>
          <a:lstStyle/>
          <a:p>
            <a:r>
              <a:rPr lang="en-US" sz="3600" dirty="0"/>
              <a:t>“ADHD is a persistent pattern of inattention and </a:t>
            </a:r>
            <a:r>
              <a:rPr lang="en-US" sz="3600" dirty="0" smtClean="0"/>
              <a:t>hyperactivity </a:t>
            </a:r>
            <a:r>
              <a:rPr lang="en-US" sz="3600" dirty="0"/>
              <a:t>more frequent and severe than is typical of children at a similar level of development</a:t>
            </a:r>
            <a:r>
              <a:rPr lang="en-US" sz="3600" dirty="0" smtClean="0"/>
              <a:t>.”</a:t>
            </a:r>
          </a:p>
          <a:p>
            <a:r>
              <a:rPr lang="en-US" sz="3600" dirty="0"/>
              <a:t>The syndrome was first described by </a:t>
            </a:r>
            <a:r>
              <a:rPr lang="en-US" sz="3600" b="1" dirty="0"/>
              <a:t>Heinrich Hoff </a:t>
            </a:r>
            <a:r>
              <a:rPr lang="en-US" sz="3600" dirty="0"/>
              <a:t>in 1854.</a:t>
            </a:r>
          </a:p>
          <a:p>
            <a:pPr marL="0" indent="0">
              <a:buNone/>
            </a:pPr>
            <a:endParaRPr lang="en-US" sz="3600" dirty="0"/>
          </a:p>
        </p:txBody>
      </p:sp>
      <p:pic>
        <p:nvPicPr>
          <p:cNvPr id="3074" name="Picture 2" descr="C:\Users\Janki\Desktop\images\hjkhk.jpg"/>
          <p:cNvPicPr>
            <a:picLocks noChangeAspect="1" noChangeArrowheads="1"/>
          </p:cNvPicPr>
          <p:nvPr/>
        </p:nvPicPr>
        <p:blipFill>
          <a:blip r:embed="rId2" cstate="print"/>
          <a:srcRect/>
          <a:stretch>
            <a:fillRect/>
          </a:stretch>
        </p:blipFill>
        <p:spPr bwMode="auto">
          <a:xfrm>
            <a:off x="4267199" y="4267200"/>
            <a:ext cx="4876801" cy="2590800"/>
          </a:xfrm>
          <a:prstGeom prst="rect">
            <a:avLst/>
          </a:prstGeom>
          <a:noFill/>
        </p:spPr>
      </p:pic>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9"/>
            <a:ext cx="7924800" cy="334962"/>
          </a:xfrm>
        </p:spPr>
        <p:txBody>
          <a:bodyPr/>
          <a:lstStyle/>
          <a:p>
            <a:r>
              <a:rPr lang="en-US" b="1" u="sng" dirty="0">
                <a:solidFill>
                  <a:schemeClr val="tx2"/>
                </a:solidFill>
              </a:rPr>
              <a:t>EPIDEMIOLOGY</a:t>
            </a:r>
            <a:endParaRPr lang="en-US" dirty="0">
              <a:solidFill>
                <a:schemeClr val="tx2"/>
              </a:solidFill>
            </a:endParaRPr>
          </a:p>
        </p:txBody>
      </p:sp>
      <p:sp>
        <p:nvSpPr>
          <p:cNvPr id="5" name="Content Placeholder 4"/>
          <p:cNvSpPr>
            <a:spLocks noGrp="1"/>
          </p:cNvSpPr>
          <p:nvPr>
            <p:ph sz="quarter" idx="13"/>
          </p:nvPr>
        </p:nvSpPr>
        <p:spPr>
          <a:xfrm>
            <a:off x="228600" y="838200"/>
            <a:ext cx="8763000" cy="6019800"/>
          </a:xfrm>
        </p:spPr>
        <p:txBody>
          <a:bodyPr>
            <a:noAutofit/>
          </a:bodyPr>
          <a:lstStyle/>
          <a:p>
            <a:r>
              <a:rPr lang="en-US" sz="3200" dirty="0" smtClean="0"/>
              <a:t>It </a:t>
            </a:r>
            <a:r>
              <a:rPr lang="en-US" sz="3200" dirty="0"/>
              <a:t>is four to nine times more common in boys than in girls and may occur in as many as 3 to 7 percent  of school-age </a:t>
            </a:r>
            <a:r>
              <a:rPr lang="en-US" sz="3200" dirty="0" smtClean="0"/>
              <a:t>children. </a:t>
            </a:r>
          </a:p>
          <a:p>
            <a:endParaRPr lang="en-US" sz="3200" dirty="0" smtClean="0"/>
          </a:p>
          <a:p>
            <a:r>
              <a:rPr lang="en-US" sz="3200" dirty="0" smtClean="0"/>
              <a:t>In </a:t>
            </a:r>
            <a:r>
              <a:rPr lang="en-US" sz="3200" dirty="0"/>
              <a:t>about 60 to 70 percent of the cases, ADHD persists into young adulthood, and about 25 percent will subsequently meet the criteria for antisocial personality disorder as adults</a:t>
            </a:r>
            <a:r>
              <a:rPr lang="en-US" sz="3200" dirty="0" smtClean="0"/>
              <a:t>.</a:t>
            </a:r>
            <a:endParaRPr lang="en-US" sz="3200" dirty="0"/>
          </a:p>
        </p:txBody>
      </p:sp>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924800" cy="685800"/>
          </a:xfrm>
        </p:spPr>
        <p:txBody>
          <a:bodyPr/>
          <a:lstStyle/>
          <a:p>
            <a:r>
              <a:rPr lang="en-US" b="1" dirty="0">
                <a:solidFill>
                  <a:srgbClr val="FFC000"/>
                </a:solidFill>
              </a:rPr>
              <a:t>CHARCTERISTICS:</a:t>
            </a:r>
            <a:r>
              <a:rPr lang="en-US" dirty="0">
                <a:solidFill>
                  <a:srgbClr val="FFC000"/>
                </a:solidFill>
              </a:rPr>
              <a:t/>
            </a:r>
            <a:br>
              <a:rPr lang="en-US" dirty="0">
                <a:solidFill>
                  <a:srgbClr val="FFC000"/>
                </a:solidFill>
              </a:rPr>
            </a:br>
            <a:r>
              <a:rPr lang="en-US" dirty="0"/>
              <a:t/>
            </a:r>
            <a:br>
              <a:rPr lang="en-US" dirty="0"/>
            </a:br>
            <a:endParaRPr lang="en-US" dirty="0"/>
          </a:p>
        </p:txBody>
      </p:sp>
      <p:sp>
        <p:nvSpPr>
          <p:cNvPr id="3" name="Content Placeholder 2"/>
          <p:cNvSpPr>
            <a:spLocks noGrp="1"/>
          </p:cNvSpPr>
          <p:nvPr>
            <p:ph sz="quarter" idx="13"/>
          </p:nvPr>
        </p:nvSpPr>
        <p:spPr>
          <a:xfrm>
            <a:off x="0" y="228600"/>
            <a:ext cx="8763000" cy="4191000"/>
          </a:xfrm>
        </p:spPr>
        <p:txBody>
          <a:bodyPr/>
          <a:lstStyle/>
          <a:p>
            <a:endParaRPr lang="en-US" dirty="0"/>
          </a:p>
          <a:p>
            <a:r>
              <a:rPr lang="en-US" sz="3200" dirty="0" smtClean="0"/>
              <a:t>Marked  </a:t>
            </a:r>
            <a:r>
              <a:rPr lang="en-US" sz="3200" dirty="0"/>
              <a:t>by developmentally inappropriate inattention, impulsiveness and, in </a:t>
            </a:r>
            <a:r>
              <a:rPr lang="en-US" sz="3200" dirty="0" smtClean="0"/>
              <a:t>some</a:t>
            </a:r>
            <a:r>
              <a:rPr lang="en-US" sz="3200" dirty="0"/>
              <a:t> </a:t>
            </a:r>
            <a:r>
              <a:rPr lang="en-US" sz="3200" dirty="0" smtClean="0"/>
              <a:t>cases</a:t>
            </a:r>
            <a:r>
              <a:rPr lang="en-US" sz="3200" dirty="0"/>
              <a:t>, hyperactivity.</a:t>
            </a:r>
          </a:p>
          <a:p>
            <a:r>
              <a:rPr lang="en-US" sz="3200" dirty="0" smtClean="0"/>
              <a:t>May </a:t>
            </a:r>
            <a:r>
              <a:rPr lang="en-US" sz="3200" dirty="0"/>
              <a:t>progress to conduct disorder.</a:t>
            </a:r>
          </a:p>
          <a:p>
            <a:endParaRPr lang="en-US" sz="3200" dirty="0"/>
          </a:p>
          <a:p>
            <a:endParaRPr lang="en-US" dirty="0"/>
          </a:p>
        </p:txBody>
      </p:sp>
      <p:pic>
        <p:nvPicPr>
          <p:cNvPr id="5" name="Picture 4"/>
          <p:cNvPicPr>
            <a:picLocks noChangeAspect="1"/>
          </p:cNvPicPr>
          <p:nvPr/>
        </p:nvPicPr>
        <p:blipFill>
          <a:blip r:embed="rId2"/>
          <a:stretch>
            <a:fillRect/>
          </a:stretch>
        </p:blipFill>
        <p:spPr>
          <a:xfrm>
            <a:off x="3352800" y="2912660"/>
            <a:ext cx="5867400" cy="3908946"/>
          </a:xfrm>
          <a:prstGeom prst="rect">
            <a:avLst/>
          </a:prstGeom>
        </p:spPr>
      </p:pic>
    </p:spTree>
    <p:extLst>
      <p:ext uri="{BB962C8B-B14F-4D97-AF65-F5344CB8AC3E}">
        <p14:creationId xmlns="" xmlns:p14="http://schemas.microsoft.com/office/powerpoint/2010/main" val="77950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4343400" y="0"/>
            <a:ext cx="4800600" cy="3581400"/>
          </a:xfrm>
          <a:prstGeom prst="rect">
            <a:avLst/>
          </a:prstGeom>
        </p:spPr>
      </p:pic>
      <p:pic>
        <p:nvPicPr>
          <p:cNvPr id="5" name="Picture 4"/>
          <p:cNvPicPr>
            <a:picLocks noChangeAspect="1"/>
          </p:cNvPicPr>
          <p:nvPr/>
        </p:nvPicPr>
        <p:blipFill>
          <a:blip r:embed="rId3"/>
          <a:stretch>
            <a:fillRect/>
          </a:stretch>
        </p:blipFill>
        <p:spPr>
          <a:xfrm>
            <a:off x="76200" y="2438400"/>
            <a:ext cx="4038600" cy="4333875"/>
          </a:xfrm>
          <a:prstGeom prst="rect">
            <a:avLst/>
          </a:prstGeom>
        </p:spPr>
      </p:pic>
    </p:spTree>
    <p:extLst>
      <p:ext uri="{BB962C8B-B14F-4D97-AF65-F5344CB8AC3E}">
        <p14:creationId xmlns="" xmlns:p14="http://schemas.microsoft.com/office/powerpoint/2010/main" val="2697922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7924800" cy="639762"/>
          </a:xfrm>
        </p:spPr>
        <p:txBody>
          <a:bodyPr/>
          <a:lstStyle/>
          <a:p>
            <a:r>
              <a:rPr lang="en-US" b="1" u="sng" dirty="0">
                <a:solidFill>
                  <a:schemeClr val="tx2"/>
                </a:solidFill>
              </a:rPr>
              <a:t>PREDISPOSING FACTORS</a:t>
            </a:r>
            <a:endParaRPr lang="en-US" dirty="0">
              <a:solidFill>
                <a:schemeClr val="tx2"/>
              </a:solidFill>
            </a:endParaRPr>
          </a:p>
        </p:txBody>
      </p:sp>
      <p:sp>
        <p:nvSpPr>
          <p:cNvPr id="5" name="Content Placeholder 4"/>
          <p:cNvSpPr>
            <a:spLocks noGrp="1"/>
          </p:cNvSpPr>
          <p:nvPr>
            <p:ph sz="quarter" idx="13"/>
          </p:nvPr>
        </p:nvSpPr>
        <p:spPr>
          <a:xfrm>
            <a:off x="76200" y="762000"/>
            <a:ext cx="8991600" cy="6096000"/>
          </a:xfrm>
        </p:spPr>
        <p:txBody>
          <a:bodyPr>
            <a:noAutofit/>
          </a:bodyPr>
          <a:lstStyle/>
          <a:p>
            <a:pPr marL="0" indent="0">
              <a:buNone/>
            </a:pPr>
            <a:r>
              <a:rPr lang="en-US" sz="2800" b="1" u="sng" dirty="0" smtClean="0">
                <a:solidFill>
                  <a:srgbClr val="00B0F0"/>
                </a:solidFill>
              </a:rPr>
              <a:t>Biological </a:t>
            </a:r>
            <a:r>
              <a:rPr lang="en-US" sz="2800" b="1" u="sng" dirty="0">
                <a:solidFill>
                  <a:srgbClr val="00B0F0"/>
                </a:solidFill>
              </a:rPr>
              <a:t>Influences</a:t>
            </a:r>
            <a:endParaRPr lang="en-US" sz="2800" dirty="0">
              <a:solidFill>
                <a:srgbClr val="00B0F0"/>
              </a:solidFill>
            </a:endParaRPr>
          </a:p>
          <a:p>
            <a:r>
              <a:rPr lang="en-US" sz="2800" b="1" i="1" dirty="0" smtClean="0">
                <a:solidFill>
                  <a:srgbClr val="FFC000"/>
                </a:solidFill>
              </a:rPr>
              <a:t>Genetics</a:t>
            </a:r>
            <a:r>
              <a:rPr lang="en-US" sz="2800" b="1" i="1" dirty="0" smtClean="0"/>
              <a:t>: Siblings </a:t>
            </a:r>
            <a:r>
              <a:rPr lang="en-US" sz="2800" b="1" i="1" dirty="0"/>
              <a:t>of hyperactive children have about twice the risk of having the disorder as does the general population. </a:t>
            </a:r>
            <a:endParaRPr lang="en-US" sz="2800" b="1" i="1" dirty="0" smtClean="0"/>
          </a:p>
          <a:p>
            <a:r>
              <a:rPr lang="en-US" sz="2800" b="1" i="1" dirty="0">
                <a:solidFill>
                  <a:srgbClr val="FFC000"/>
                </a:solidFill>
              </a:rPr>
              <a:t>Biochemical </a:t>
            </a:r>
            <a:r>
              <a:rPr lang="en-US" sz="2800" b="1" i="1" dirty="0" smtClean="0">
                <a:solidFill>
                  <a:srgbClr val="FFC000"/>
                </a:solidFill>
              </a:rPr>
              <a:t>Theory: </a:t>
            </a:r>
            <a:r>
              <a:rPr lang="en-US" sz="2800" b="1" i="1" dirty="0" smtClean="0"/>
              <a:t>Deficit </a:t>
            </a:r>
            <a:r>
              <a:rPr lang="en-US" sz="2800" b="1" i="1" dirty="0"/>
              <a:t>of dopamine and norepinephrine has been attribute in the </a:t>
            </a:r>
            <a:r>
              <a:rPr lang="en-US" sz="2800" b="1" i="1" dirty="0" smtClean="0"/>
              <a:t>over activity </a:t>
            </a:r>
            <a:r>
              <a:rPr lang="en-US" sz="2800" b="1" i="1" dirty="0"/>
              <a:t>seen in </a:t>
            </a:r>
            <a:r>
              <a:rPr lang="en-US" sz="2800" b="1" i="1" dirty="0" smtClean="0"/>
              <a:t>ADHD</a:t>
            </a:r>
            <a:endParaRPr lang="en-US" sz="2800" dirty="0"/>
          </a:p>
          <a:p>
            <a:r>
              <a:rPr lang="en-US" sz="2800" b="1" i="1" dirty="0">
                <a:solidFill>
                  <a:schemeClr val="tx2"/>
                </a:solidFill>
              </a:rPr>
              <a:t>Prenatal, Perinatal, and Postnatal </a:t>
            </a:r>
            <a:r>
              <a:rPr lang="en-US" sz="2800" b="1" i="1" dirty="0" smtClean="0">
                <a:solidFill>
                  <a:schemeClr val="tx2"/>
                </a:solidFill>
              </a:rPr>
              <a:t>Factors: </a:t>
            </a:r>
            <a:r>
              <a:rPr lang="en-US" sz="2800" b="1" i="1" dirty="0" smtClean="0"/>
              <a:t>Prenatal </a:t>
            </a:r>
            <a:r>
              <a:rPr lang="en-US" sz="2800" b="1" i="1" dirty="0"/>
              <a:t>toxic exposure, prenatal mechanical insult to the fetal nervous system.</a:t>
            </a:r>
          </a:p>
          <a:p>
            <a:r>
              <a:rPr lang="en-US" sz="2800" b="1" i="1" dirty="0"/>
              <a:t>-prematurity, fetal distress, prolonged labor, perinatal asphyxia</a:t>
            </a:r>
          </a:p>
          <a:p>
            <a:pPr marL="0" indent="0">
              <a:buNone/>
            </a:pPr>
            <a:endParaRPr lang="en-US" sz="2800" dirty="0"/>
          </a:p>
        </p:txBody>
      </p:sp>
    </p:spTree>
    <p:extLst>
      <p:ext uri="{BB962C8B-B14F-4D97-AF65-F5344CB8AC3E}">
        <p14:creationId xmlns="" xmlns:p14="http://schemas.microsoft.com/office/powerpoint/2010/main" val="33308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457200"/>
            <a:ext cx="8458200" cy="6400800"/>
          </a:xfrm>
        </p:spPr>
        <p:txBody>
          <a:bodyPr/>
          <a:lstStyle/>
          <a:p>
            <a:r>
              <a:rPr lang="en-US" sz="3200" b="1" u="sng" dirty="0" smtClean="0">
                <a:solidFill>
                  <a:srgbClr val="0070C0"/>
                </a:solidFill>
              </a:rPr>
              <a:t>Environmental </a:t>
            </a:r>
            <a:r>
              <a:rPr lang="en-US" sz="3200" b="1" u="sng" dirty="0">
                <a:solidFill>
                  <a:srgbClr val="0070C0"/>
                </a:solidFill>
              </a:rPr>
              <a:t>Influences.</a:t>
            </a:r>
          </a:p>
          <a:p>
            <a:r>
              <a:rPr lang="en-US" sz="3200" dirty="0"/>
              <a:t>Food additives, coloring preservatives and sugar are also causes but no definite evidence.</a:t>
            </a:r>
          </a:p>
          <a:p>
            <a:endParaRPr lang="en-US" sz="3200" u="sng" dirty="0"/>
          </a:p>
          <a:p>
            <a:r>
              <a:rPr lang="en-US" sz="3200" b="1" u="sng" dirty="0" smtClean="0">
                <a:solidFill>
                  <a:srgbClr val="0070C0"/>
                </a:solidFill>
              </a:rPr>
              <a:t>Psychosocial </a:t>
            </a:r>
            <a:r>
              <a:rPr lang="en-US" sz="3200" b="1" u="sng" dirty="0">
                <a:solidFill>
                  <a:srgbClr val="0070C0"/>
                </a:solidFill>
              </a:rPr>
              <a:t>Influences.</a:t>
            </a:r>
          </a:p>
          <a:p>
            <a:r>
              <a:rPr lang="en-US" sz="3200" dirty="0"/>
              <a:t>-Prolonged emotional deprivation</a:t>
            </a:r>
          </a:p>
          <a:p>
            <a:r>
              <a:rPr lang="en-US" sz="3200" dirty="0"/>
              <a:t>-Stressful psychic events</a:t>
            </a:r>
          </a:p>
          <a:p>
            <a:r>
              <a:rPr lang="en-US" sz="3200" dirty="0"/>
              <a:t>-Disruption of family equilibrium</a:t>
            </a:r>
          </a:p>
          <a:p>
            <a:endParaRPr lang="en-US" dirty="0"/>
          </a:p>
        </p:txBody>
      </p:sp>
    </p:spTree>
    <p:extLst>
      <p:ext uri="{BB962C8B-B14F-4D97-AF65-F5344CB8AC3E}">
        <p14:creationId xmlns="" xmlns:p14="http://schemas.microsoft.com/office/powerpoint/2010/main" val="2036691991"/>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1662</TotalTime>
  <Words>1452</Words>
  <Application>Microsoft Office PowerPoint</Application>
  <PresentationFormat>On-screen Show (4:3)</PresentationFormat>
  <Paragraphs>174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Horizon</vt:lpstr>
      <vt:lpstr> </vt:lpstr>
      <vt:lpstr>INTRODUCTION:</vt:lpstr>
      <vt:lpstr>Slide 3</vt:lpstr>
      <vt:lpstr>DEFINITION:</vt:lpstr>
      <vt:lpstr>EPIDEMIOLOGY</vt:lpstr>
      <vt:lpstr>CHARCTERISTICS:  </vt:lpstr>
      <vt:lpstr>Slide 7</vt:lpstr>
      <vt:lpstr>PREDISPOSING FACTORS</vt:lpstr>
      <vt:lpstr>Slide 9</vt:lpstr>
      <vt:lpstr>Slide 10</vt:lpstr>
      <vt:lpstr>Slide 11</vt:lpstr>
      <vt:lpstr>Slide 12</vt:lpstr>
      <vt:lpstr>SYMPTOMS OF ADHD </vt:lpstr>
      <vt:lpstr>Slide 14</vt:lpstr>
      <vt:lpstr>Inattention:</vt:lpstr>
      <vt:lpstr>Cont…</vt:lpstr>
      <vt:lpstr>hyperactivity</vt:lpstr>
      <vt:lpstr>Impulsivity</vt:lpstr>
      <vt:lpstr>PSYCHOPHARMACOLOGICAL INTERVENTION FOR ADHD</vt:lpstr>
      <vt:lpstr>Slide 20</vt:lpstr>
      <vt:lpstr>Slide 21</vt:lpstr>
      <vt:lpstr>Slide 22</vt:lpstr>
      <vt:lpstr>Slide 23</vt:lpstr>
      <vt:lpstr>For decreasing behavior: </vt:lpstr>
      <vt:lpstr>Slide 25</vt:lpstr>
      <vt:lpstr>Slide 26</vt:lpstr>
      <vt:lpstr>Slide 27</vt:lpstr>
      <vt:lpstr>NURSING INTERVENTION: </vt:lpstr>
      <vt:lpstr>Slide 29</vt:lpstr>
      <vt:lpstr>Slide 30</vt:lpstr>
      <vt:lpstr>Slide 31</vt:lpstr>
      <vt:lpstr>NURSING DIAGNOSIS:</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infancy, childhood and adolescence</dc:title>
  <dc:creator>Acer</dc:creator>
  <cp:lastModifiedBy>Naren</cp:lastModifiedBy>
  <cp:revision>278</cp:revision>
  <dcterms:created xsi:type="dcterms:W3CDTF">2006-08-16T00:00:00Z</dcterms:created>
  <dcterms:modified xsi:type="dcterms:W3CDTF">2020-08-13T08:37:23Z</dcterms:modified>
</cp:coreProperties>
</file>