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doc" ContentType="application/msword"/>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7"/>
  </p:notesMasterIdLst>
  <p:sldIdLst>
    <p:sldId id="256" r:id="rId2"/>
    <p:sldId id="257" r:id="rId3"/>
    <p:sldId id="259"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302" r:id="rId41"/>
    <p:sldId id="298" r:id="rId42"/>
    <p:sldId id="299" r:id="rId43"/>
    <p:sldId id="300" r:id="rId44"/>
    <p:sldId id="301" r:id="rId45"/>
    <p:sldId id="303"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00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EF689F-C125-4BD8-92C9-0684BA014F20}" type="datetimeFigureOut">
              <a:rPr lang="en-US" smtClean="0"/>
              <a:pPr/>
              <a:t>8/13/2020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43D5DE-6FDA-4B54-8FBD-76F8EA035C5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66BCA69-DC4D-4599-8880-4EDE0C5C8EF5}" type="slidenum">
              <a:rPr lang="en-US"/>
              <a:pPr/>
              <a:t>3</a:t>
            </a:fld>
            <a:endParaRPr 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2CFFA0A2-BCA9-414C-80CE-577C110721DE}" type="slidenum">
              <a:rPr lang="en-US"/>
              <a:pPr/>
              <a:t>4</a:t>
            </a:fld>
            <a:endParaRPr 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0DC9311F-F2C7-4244-B51E-58B5124BC7D8}" type="slidenum">
              <a:rPr lang="en-US"/>
              <a:pPr/>
              <a:t>7</a:t>
            </a:fld>
            <a:endParaRPr lang="en-US"/>
          </a:p>
        </p:txBody>
      </p:sp>
      <p:sp>
        <p:nvSpPr>
          <p:cNvPr id="61443" name="Rectangle 2050"/>
          <p:cNvSpPr>
            <a:spLocks noGrp="1" noRot="1" noChangeAspect="1" noChangeArrowheads="1" noTextEdit="1"/>
          </p:cNvSpPr>
          <p:nvPr>
            <p:ph type="sldImg"/>
          </p:nvPr>
        </p:nvSpPr>
        <p:spPr>
          <a:ln/>
        </p:spPr>
      </p:sp>
      <p:sp>
        <p:nvSpPr>
          <p:cNvPr id="61444" name="Rectangle 2051"/>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569B0B07-6EEE-4DEE-9CC8-705AB1DB4270}" type="slidenum">
              <a:rPr lang="en-US"/>
              <a:pPr/>
              <a:t>8</a:t>
            </a:fld>
            <a:endParaRPr lang="en-US"/>
          </a:p>
        </p:txBody>
      </p:sp>
      <p:sp>
        <p:nvSpPr>
          <p:cNvPr id="62467" name="Rectangle 1026"/>
          <p:cNvSpPr>
            <a:spLocks noGrp="1" noRot="1" noChangeAspect="1" noChangeArrowheads="1" noTextEdit="1"/>
          </p:cNvSpPr>
          <p:nvPr>
            <p:ph type="sldImg"/>
          </p:nvPr>
        </p:nvSpPr>
        <p:spPr>
          <a:ln/>
        </p:spPr>
      </p:sp>
      <p:sp>
        <p:nvSpPr>
          <p:cNvPr id="62468" name="Rectangle 1027"/>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A53A3922-7542-41A9-8ED6-2518F57EFE3A}" type="slidenum">
              <a:rPr lang="en-US"/>
              <a:pPr/>
              <a:t>12</a:t>
            </a:fld>
            <a:endParaRPr lang="en-US"/>
          </a:p>
        </p:txBody>
      </p:sp>
      <p:sp>
        <p:nvSpPr>
          <p:cNvPr id="63491" name="Rectangle 1026"/>
          <p:cNvSpPr>
            <a:spLocks noGrp="1" noRot="1" noChangeAspect="1" noChangeArrowheads="1" noTextEdit="1"/>
          </p:cNvSpPr>
          <p:nvPr>
            <p:ph type="sldImg"/>
          </p:nvPr>
        </p:nvSpPr>
        <p:spPr>
          <a:ln/>
        </p:spPr>
      </p:sp>
      <p:sp>
        <p:nvSpPr>
          <p:cNvPr id="63492" name="Rectangle 1027"/>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343D9044-EC30-446D-AA15-8C68E70A0ABD}" type="slidenum">
              <a:rPr lang="en-US"/>
              <a:pPr/>
              <a:t>17</a:t>
            </a:fld>
            <a:endParaRPr lang="en-US"/>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5598C4F-F4A0-4850-A12B-7E6267FD4B8C}" type="datetimeFigureOut">
              <a:rPr lang="en-US" smtClean="0"/>
              <a:pPr/>
              <a:t>8/13/2020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3C72391-0066-4373-9A5E-EF9D735582B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598C4F-F4A0-4850-A12B-7E6267FD4B8C}"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C72391-0066-4373-9A5E-EF9D735582B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598C4F-F4A0-4850-A12B-7E6267FD4B8C}"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C72391-0066-4373-9A5E-EF9D735582B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598C4F-F4A0-4850-A12B-7E6267FD4B8C}"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C72391-0066-4373-9A5E-EF9D735582B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5598C4F-F4A0-4850-A12B-7E6267FD4B8C}"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C72391-0066-4373-9A5E-EF9D735582B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5598C4F-F4A0-4850-A12B-7E6267FD4B8C}"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C72391-0066-4373-9A5E-EF9D735582B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5598C4F-F4A0-4850-A12B-7E6267FD4B8C}" type="datetimeFigureOut">
              <a:rPr lang="en-US" smtClean="0"/>
              <a:pPr/>
              <a:t>8/13/2020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C72391-0066-4373-9A5E-EF9D735582B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5598C4F-F4A0-4850-A12B-7E6267FD4B8C}" type="datetimeFigureOut">
              <a:rPr lang="en-US" smtClean="0"/>
              <a:pPr/>
              <a:t>8/13/2020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C72391-0066-4373-9A5E-EF9D735582B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598C4F-F4A0-4850-A12B-7E6267FD4B8C}" type="datetimeFigureOut">
              <a:rPr lang="en-US" smtClean="0"/>
              <a:pPr/>
              <a:t>8/13/2020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C72391-0066-4373-9A5E-EF9D735582B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5598C4F-F4A0-4850-A12B-7E6267FD4B8C}"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C72391-0066-4373-9A5E-EF9D735582B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5598C4F-F4A0-4850-A12B-7E6267FD4B8C}"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3C72391-0066-4373-9A5E-EF9D735582B5}"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5598C4F-F4A0-4850-A12B-7E6267FD4B8C}" type="datetimeFigureOut">
              <a:rPr lang="en-US" smtClean="0"/>
              <a:pPr/>
              <a:t>8/13/2020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3C72391-0066-4373-9A5E-EF9D735582B5}"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6.xml"/><Relationship Id="rId1" Type="http://schemas.openxmlformats.org/officeDocument/2006/relationships/vmlDrawing" Target="../drawings/vmlDrawing6.vml"/><Relationship Id="rId4" Type="http://schemas.openxmlformats.org/officeDocument/2006/relationships/oleObject" Target="../embeddings/Microsoft_Office_Word_97_-_2003_Document6.doc"/></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oleObject" Target="../embeddings/Microsoft_Office_Word_97_-_2003_Document1.doc"/><Relationship Id="rId4" Type="http://schemas.openxmlformats.org/officeDocument/2006/relationships/audio" Target="../media/audio1.wav"/></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oleObject" Target="../embeddings/Microsoft_Office_Word_97_-_2003_Document2.doc"/><Relationship Id="rId4" Type="http://schemas.openxmlformats.org/officeDocument/2006/relationships/audio" Target="../media/audio1.wav"/></Relationships>
</file>

<file path=ppt/slides/_rels/slide4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oleObject" Target="../embeddings/Microsoft_Office_Word_97_-_2003_Document3.doc"/><Relationship Id="rId4" Type="http://schemas.openxmlformats.org/officeDocument/2006/relationships/audio" Target="../media/audio1.wav"/></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4.vml"/><Relationship Id="rId5" Type="http://schemas.openxmlformats.org/officeDocument/2006/relationships/oleObject" Target="../embeddings/Microsoft_Office_Word_97_-_2003_Document4.doc"/><Relationship Id="rId4" Type="http://schemas.openxmlformats.org/officeDocument/2006/relationships/audio" Target="../media/audio1.wav"/></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6.xml"/><Relationship Id="rId1" Type="http://schemas.openxmlformats.org/officeDocument/2006/relationships/vmlDrawing" Target="../drawings/vmlDrawing5.vml"/><Relationship Id="rId4" Type="http://schemas.openxmlformats.org/officeDocument/2006/relationships/oleObject" Target="../embeddings/Microsoft_Office_Word_97_-_2003_Document5.doc"/></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828800"/>
            <a:ext cx="7851648" cy="1676400"/>
          </a:xfrm>
        </p:spPr>
        <p:txBody>
          <a:bodyPr/>
          <a:lstStyle/>
          <a:p>
            <a:pPr algn="ctr"/>
            <a:r>
              <a:rPr lang="en-US" dirty="0" smtClean="0"/>
              <a:t>ATTENTION</a:t>
            </a:r>
            <a:endParaRPr lang="en-US" dirty="0"/>
          </a:p>
        </p:txBody>
      </p:sp>
      <p:sp>
        <p:nvSpPr>
          <p:cNvPr id="4" name="Subtitle 3"/>
          <p:cNvSpPr>
            <a:spLocks noGrp="1"/>
          </p:cNvSpPr>
          <p:nvPr>
            <p:ph type="subTitle" idx="1"/>
          </p:nvPr>
        </p:nvSpPr>
        <p:spPr>
          <a:xfrm>
            <a:off x="3352800" y="3200400"/>
            <a:ext cx="5187696" cy="2867464"/>
          </a:xfrm>
        </p:spPr>
        <p:txBody>
          <a:bodyPr>
            <a:normAutofit fontScale="85000" lnSpcReduction="20000"/>
          </a:bodyPr>
          <a:lstStyle/>
          <a:p>
            <a:pPr>
              <a:defRPr/>
            </a:pPr>
            <a:endParaRPr lang="en-US" sz="2800" dirty="0" smtClean="0"/>
          </a:p>
          <a:p>
            <a:pPr>
              <a:defRPr/>
            </a:pPr>
            <a:endParaRPr lang="en-US" sz="2800" dirty="0" smtClean="0"/>
          </a:p>
          <a:p>
            <a:pPr>
              <a:defRPr/>
            </a:pPr>
            <a:endParaRPr lang="en-US" sz="2800" dirty="0" smtClean="0"/>
          </a:p>
          <a:p>
            <a:pPr>
              <a:defRPr/>
            </a:pPr>
            <a:r>
              <a:rPr lang="en-US" sz="2400" dirty="0" smtClean="0"/>
              <a:t>Prepared </a:t>
            </a:r>
            <a:r>
              <a:rPr lang="en-US" sz="2400" dirty="0" smtClean="0"/>
              <a:t>by: </a:t>
            </a:r>
          </a:p>
          <a:p>
            <a:pPr>
              <a:defRPr/>
            </a:pPr>
            <a:r>
              <a:rPr lang="en-US" sz="2400" dirty="0" smtClean="0"/>
              <a:t>Mr. Ismail P.A .</a:t>
            </a:r>
          </a:p>
          <a:p>
            <a:pPr>
              <a:defRPr/>
            </a:pPr>
            <a:r>
              <a:rPr lang="en-US" sz="2400" dirty="0" smtClean="0"/>
              <a:t>Lecturer</a:t>
            </a:r>
          </a:p>
          <a:p>
            <a:pPr>
              <a:defRPr/>
            </a:pPr>
            <a:r>
              <a:rPr lang="en-US" sz="2400" dirty="0" smtClean="0"/>
              <a:t>Department of Mental health nursing</a:t>
            </a:r>
          </a:p>
          <a:p>
            <a:pPr>
              <a:defRPr/>
            </a:pPr>
            <a:r>
              <a:rPr lang="en-US" sz="2400" dirty="0" err="1" smtClean="0"/>
              <a:t>Sumandeep</a:t>
            </a:r>
            <a:r>
              <a:rPr lang="en-US" sz="2400" dirty="0" smtClean="0"/>
              <a:t> Nursing college</a:t>
            </a:r>
          </a:p>
          <a:p>
            <a:endParaRPr lang="en-US" sz="2400" dirty="0"/>
          </a:p>
        </p:txBody>
      </p:sp>
      <p:pic>
        <p:nvPicPr>
          <p:cNvPr id="5" name="Picture 2"/>
          <p:cNvPicPr>
            <a:picLocks noChangeAspect="1"/>
          </p:cNvPicPr>
          <p:nvPr/>
        </p:nvPicPr>
        <p:blipFill>
          <a:blip r:embed="rId3"/>
          <a:srcRect/>
          <a:stretch>
            <a:fillRect/>
          </a:stretch>
        </p:blipFill>
        <p:spPr bwMode="auto">
          <a:xfrm>
            <a:off x="300038" y="228600"/>
            <a:ext cx="2290762" cy="2057400"/>
          </a:xfrm>
          <a:prstGeom prst="rect">
            <a:avLst/>
          </a:prstGeom>
          <a:noFill/>
          <a:ln w="9525">
            <a:noFill/>
            <a:miter lim="800000"/>
            <a:headEnd/>
            <a:tailEnd/>
          </a:ln>
        </p:spPr>
      </p:pic>
    </p:spTree>
  </p:cSld>
  <p:clrMapOvr>
    <a:masterClrMapping/>
  </p:clrMapOvr>
  <p:transition>
    <p:fade/>
    <p:sndAc>
      <p:stSnd>
        <p:snd r:embed="rId2" name="arrow.wav" builtIn="1"/>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pPr eaLnBrk="1" hangingPunct="1"/>
            <a:r>
              <a:rPr lang="en-US" smtClean="0"/>
              <a:t>Find the vertical T</a:t>
            </a:r>
            <a:endParaRPr lang="en-CA" smtClean="0"/>
          </a:p>
        </p:txBody>
      </p:sp>
      <p:graphicFrame>
        <p:nvGraphicFramePr>
          <p:cNvPr id="361472" name="Object 1024"/>
          <p:cNvGraphicFramePr>
            <a:graphicFrameLocks noChangeAspect="1"/>
          </p:cNvGraphicFramePr>
          <p:nvPr/>
        </p:nvGraphicFramePr>
        <p:xfrm>
          <a:off x="1371600" y="1905000"/>
          <a:ext cx="6400800" cy="4437063"/>
        </p:xfrm>
        <a:graphic>
          <a:graphicData uri="http://schemas.openxmlformats.org/presentationml/2006/ole">
            <p:oleObj spid="_x0000_s8194" name="Document" r:id="rId4" imgW="1816608" imgH="1258824" progId="Word.Document.8">
              <p:embed/>
            </p:oleObj>
          </a:graphicData>
        </a:graphic>
      </p:graphicFrame>
    </p:spTree>
  </p:cSld>
  <p:clrMapOvr>
    <a:masterClrMapping/>
  </p:clrMapOvr>
  <p:transition>
    <p:fade/>
    <p:sndAc>
      <p:stSnd>
        <p:snd r:embed="rId3" name="arrow.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614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26"/>
          <p:cNvSpPr>
            <a:spLocks noGrp="1" noChangeArrowheads="1"/>
          </p:cNvSpPr>
          <p:nvPr>
            <p:ph type="title"/>
          </p:nvPr>
        </p:nvSpPr>
        <p:spPr/>
        <p:txBody>
          <a:bodyPr/>
          <a:lstStyle/>
          <a:p>
            <a:pPr eaLnBrk="1" hangingPunct="1"/>
            <a:r>
              <a:rPr lang="en-US" smtClean="0"/>
              <a:t>Find the Blue L</a:t>
            </a:r>
            <a:endParaRPr lang="en-CA" smtClean="0"/>
          </a:p>
        </p:txBody>
      </p:sp>
      <p:grpSp>
        <p:nvGrpSpPr>
          <p:cNvPr id="2" name="Group 1037"/>
          <p:cNvGrpSpPr>
            <a:grpSpLocks/>
          </p:cNvGrpSpPr>
          <p:nvPr/>
        </p:nvGrpSpPr>
        <p:grpSpPr bwMode="auto">
          <a:xfrm>
            <a:off x="1447800" y="1752600"/>
            <a:ext cx="5245100" cy="4324350"/>
            <a:chOff x="2056" y="2046"/>
            <a:chExt cx="1641" cy="1625"/>
          </a:xfrm>
        </p:grpSpPr>
        <p:sp>
          <p:nvSpPr>
            <p:cNvPr id="20484" name="Rectangle 1027"/>
            <p:cNvSpPr>
              <a:spLocks noChangeArrowheads="1"/>
            </p:cNvSpPr>
            <p:nvPr/>
          </p:nvSpPr>
          <p:spPr bwMode="auto">
            <a:xfrm>
              <a:off x="3015" y="2910"/>
              <a:ext cx="202" cy="377"/>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0485" name="Rectangle 1028"/>
            <p:cNvSpPr>
              <a:spLocks noChangeArrowheads="1"/>
            </p:cNvSpPr>
            <p:nvPr/>
          </p:nvSpPr>
          <p:spPr bwMode="auto">
            <a:xfrm>
              <a:off x="2440" y="3294"/>
              <a:ext cx="202" cy="377"/>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0486" name="Rectangle 1029"/>
            <p:cNvSpPr>
              <a:spLocks noChangeArrowheads="1"/>
            </p:cNvSpPr>
            <p:nvPr/>
          </p:nvSpPr>
          <p:spPr bwMode="auto">
            <a:xfrm>
              <a:off x="2056" y="3102"/>
              <a:ext cx="202" cy="377"/>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0487" name="Rectangle 1030"/>
            <p:cNvSpPr>
              <a:spLocks noChangeArrowheads="1"/>
            </p:cNvSpPr>
            <p:nvPr/>
          </p:nvSpPr>
          <p:spPr bwMode="auto">
            <a:xfrm>
              <a:off x="3255" y="3246"/>
              <a:ext cx="202" cy="377"/>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rgbClr val="0000CC"/>
                  </a:solidFill>
                  <a:latin typeface="Helvetica" charset="0"/>
                </a:rPr>
                <a:t>L</a:t>
              </a:r>
            </a:p>
          </p:txBody>
        </p:sp>
        <p:sp>
          <p:nvSpPr>
            <p:cNvPr id="20488" name="Rectangle 1031"/>
            <p:cNvSpPr>
              <a:spLocks noChangeArrowheads="1"/>
            </p:cNvSpPr>
            <p:nvPr/>
          </p:nvSpPr>
          <p:spPr bwMode="auto">
            <a:xfrm>
              <a:off x="3495" y="2334"/>
              <a:ext cx="202" cy="377"/>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0489" name="Rectangle 1032"/>
            <p:cNvSpPr>
              <a:spLocks noChangeArrowheads="1"/>
            </p:cNvSpPr>
            <p:nvPr/>
          </p:nvSpPr>
          <p:spPr bwMode="auto">
            <a:xfrm>
              <a:off x="3495" y="2862"/>
              <a:ext cx="202" cy="377"/>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rgbClr val="0000CC"/>
                  </a:solidFill>
                  <a:latin typeface="Helvetica" charset="0"/>
                </a:rPr>
                <a:t>T</a:t>
              </a:r>
            </a:p>
          </p:txBody>
        </p:sp>
        <p:sp>
          <p:nvSpPr>
            <p:cNvPr id="20490" name="Rectangle 1033"/>
            <p:cNvSpPr>
              <a:spLocks noChangeArrowheads="1"/>
            </p:cNvSpPr>
            <p:nvPr/>
          </p:nvSpPr>
          <p:spPr bwMode="auto">
            <a:xfrm>
              <a:off x="2104" y="2574"/>
              <a:ext cx="202" cy="377"/>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T</a:t>
              </a:r>
            </a:p>
          </p:txBody>
        </p:sp>
        <p:sp>
          <p:nvSpPr>
            <p:cNvPr id="20491" name="Rectangle 1034"/>
            <p:cNvSpPr>
              <a:spLocks noChangeArrowheads="1"/>
            </p:cNvSpPr>
            <p:nvPr/>
          </p:nvSpPr>
          <p:spPr bwMode="auto">
            <a:xfrm>
              <a:off x="2871" y="2046"/>
              <a:ext cx="202" cy="377"/>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rgbClr val="0000CC"/>
                  </a:solidFill>
                  <a:latin typeface="Helvetica" charset="0"/>
                </a:rPr>
                <a:t>T</a:t>
              </a:r>
            </a:p>
          </p:txBody>
        </p:sp>
        <p:sp>
          <p:nvSpPr>
            <p:cNvPr id="20492" name="Rectangle 1035"/>
            <p:cNvSpPr>
              <a:spLocks noChangeArrowheads="1"/>
            </p:cNvSpPr>
            <p:nvPr/>
          </p:nvSpPr>
          <p:spPr bwMode="auto">
            <a:xfrm>
              <a:off x="2967" y="2430"/>
              <a:ext cx="202" cy="377"/>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rgbClr val="0000CC"/>
                  </a:solidFill>
                  <a:latin typeface="Helvetica" charset="0"/>
                </a:rPr>
                <a:t>T</a:t>
              </a:r>
            </a:p>
          </p:txBody>
        </p:sp>
        <p:sp>
          <p:nvSpPr>
            <p:cNvPr id="20493" name="Rectangle 1036"/>
            <p:cNvSpPr>
              <a:spLocks noChangeArrowheads="1"/>
            </p:cNvSpPr>
            <p:nvPr/>
          </p:nvSpPr>
          <p:spPr bwMode="auto">
            <a:xfrm>
              <a:off x="2488" y="2862"/>
              <a:ext cx="202" cy="377"/>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rgbClr val="0000CC"/>
                  </a:solidFill>
                  <a:latin typeface="Helvetica" charset="0"/>
                </a:rPr>
                <a:t>T</a:t>
              </a:r>
            </a:p>
          </p:txBody>
        </p:sp>
      </p:grpSp>
    </p:spTree>
  </p:cSld>
  <p:clrMapOvr>
    <a:masterClrMapping/>
  </p:clrMapOvr>
  <p:transition>
    <p:fade/>
    <p:sndAc>
      <p:stSnd>
        <p:snd r:embed="rId2" name="arrow.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026"/>
          <p:cNvSpPr>
            <a:spLocks noGrp="1" noChangeArrowheads="1"/>
          </p:cNvSpPr>
          <p:nvPr>
            <p:ph type="title"/>
          </p:nvPr>
        </p:nvSpPr>
        <p:spPr>
          <a:xfrm>
            <a:off x="457200" y="381000"/>
            <a:ext cx="8305800" cy="1143000"/>
          </a:xfrm>
        </p:spPr>
        <p:txBody>
          <a:bodyPr/>
          <a:lstStyle/>
          <a:p>
            <a:pPr eaLnBrk="1" hangingPunct="1"/>
            <a:r>
              <a:rPr lang="en-US" dirty="0" smtClean="0"/>
              <a:t>Find the Blue L</a:t>
            </a:r>
            <a:endParaRPr lang="en-CA" dirty="0" smtClean="0"/>
          </a:p>
        </p:txBody>
      </p:sp>
      <p:grpSp>
        <p:nvGrpSpPr>
          <p:cNvPr id="2" name="Group 1082"/>
          <p:cNvGrpSpPr>
            <a:grpSpLocks/>
          </p:cNvGrpSpPr>
          <p:nvPr/>
        </p:nvGrpSpPr>
        <p:grpSpPr bwMode="auto">
          <a:xfrm>
            <a:off x="838200" y="1295400"/>
            <a:ext cx="7150100" cy="5353050"/>
            <a:chOff x="1000" y="1183"/>
            <a:chExt cx="3957" cy="3189"/>
          </a:xfrm>
        </p:grpSpPr>
        <p:sp>
          <p:nvSpPr>
            <p:cNvPr id="21508" name="Rectangle 1027"/>
            <p:cNvSpPr>
              <a:spLocks noChangeArrowheads="1"/>
            </p:cNvSpPr>
            <p:nvPr/>
          </p:nvSpPr>
          <p:spPr bwMode="auto">
            <a:xfrm>
              <a:off x="3399" y="1903"/>
              <a:ext cx="358" cy="597"/>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rgbClr val="0000CC"/>
                  </a:solidFill>
                  <a:latin typeface="Helvetica" charset="0"/>
                </a:rPr>
                <a:t>T</a:t>
              </a:r>
            </a:p>
          </p:txBody>
        </p:sp>
        <p:sp>
          <p:nvSpPr>
            <p:cNvPr id="21509" name="Rectangle 1028"/>
            <p:cNvSpPr>
              <a:spLocks noChangeArrowheads="1"/>
            </p:cNvSpPr>
            <p:nvPr/>
          </p:nvSpPr>
          <p:spPr bwMode="auto">
            <a:xfrm>
              <a:off x="1672" y="2190"/>
              <a:ext cx="358"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1510" name="Rectangle 1029"/>
            <p:cNvSpPr>
              <a:spLocks noChangeArrowheads="1"/>
            </p:cNvSpPr>
            <p:nvPr/>
          </p:nvSpPr>
          <p:spPr bwMode="auto">
            <a:xfrm>
              <a:off x="1432" y="2286"/>
              <a:ext cx="358" cy="597"/>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1511" name="Rectangle 1030"/>
            <p:cNvSpPr>
              <a:spLocks noChangeArrowheads="1"/>
            </p:cNvSpPr>
            <p:nvPr/>
          </p:nvSpPr>
          <p:spPr bwMode="auto">
            <a:xfrm>
              <a:off x="2056" y="1375"/>
              <a:ext cx="358"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1512" name="Rectangle 1031"/>
            <p:cNvSpPr>
              <a:spLocks noChangeArrowheads="1"/>
            </p:cNvSpPr>
            <p:nvPr/>
          </p:nvSpPr>
          <p:spPr bwMode="auto">
            <a:xfrm>
              <a:off x="2440" y="2334"/>
              <a:ext cx="358"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1513" name="Rectangle 1032"/>
            <p:cNvSpPr>
              <a:spLocks noChangeArrowheads="1"/>
            </p:cNvSpPr>
            <p:nvPr/>
          </p:nvSpPr>
          <p:spPr bwMode="auto">
            <a:xfrm>
              <a:off x="3159" y="3342"/>
              <a:ext cx="357"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1514" name="Rectangle 1033"/>
            <p:cNvSpPr>
              <a:spLocks noChangeArrowheads="1"/>
            </p:cNvSpPr>
            <p:nvPr/>
          </p:nvSpPr>
          <p:spPr bwMode="auto">
            <a:xfrm>
              <a:off x="3111" y="2766"/>
              <a:ext cx="358"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1515" name="Rectangle 1034"/>
            <p:cNvSpPr>
              <a:spLocks noChangeArrowheads="1"/>
            </p:cNvSpPr>
            <p:nvPr/>
          </p:nvSpPr>
          <p:spPr bwMode="auto">
            <a:xfrm>
              <a:off x="2440" y="3294"/>
              <a:ext cx="358"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1516" name="Rectangle 1035"/>
            <p:cNvSpPr>
              <a:spLocks noChangeArrowheads="1"/>
            </p:cNvSpPr>
            <p:nvPr/>
          </p:nvSpPr>
          <p:spPr bwMode="auto">
            <a:xfrm>
              <a:off x="1624" y="2910"/>
              <a:ext cx="357"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1517" name="Rectangle 1036"/>
            <p:cNvSpPr>
              <a:spLocks noChangeArrowheads="1"/>
            </p:cNvSpPr>
            <p:nvPr/>
          </p:nvSpPr>
          <p:spPr bwMode="auto">
            <a:xfrm>
              <a:off x="3159" y="1759"/>
              <a:ext cx="357"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1518" name="Rectangle 1037"/>
            <p:cNvSpPr>
              <a:spLocks noChangeArrowheads="1"/>
            </p:cNvSpPr>
            <p:nvPr/>
          </p:nvSpPr>
          <p:spPr bwMode="auto">
            <a:xfrm>
              <a:off x="3879" y="2766"/>
              <a:ext cx="358"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1519" name="Rectangle 1038"/>
            <p:cNvSpPr>
              <a:spLocks noChangeArrowheads="1"/>
            </p:cNvSpPr>
            <p:nvPr/>
          </p:nvSpPr>
          <p:spPr bwMode="auto">
            <a:xfrm>
              <a:off x="3783" y="2142"/>
              <a:ext cx="358"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1520" name="Rectangle 1039"/>
            <p:cNvSpPr>
              <a:spLocks noChangeArrowheads="1"/>
            </p:cNvSpPr>
            <p:nvPr/>
          </p:nvSpPr>
          <p:spPr bwMode="auto">
            <a:xfrm>
              <a:off x="3543" y="3390"/>
              <a:ext cx="358"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1521" name="Rectangle 1040"/>
            <p:cNvSpPr>
              <a:spLocks noChangeArrowheads="1"/>
            </p:cNvSpPr>
            <p:nvPr/>
          </p:nvSpPr>
          <p:spPr bwMode="auto">
            <a:xfrm>
              <a:off x="4167" y="3054"/>
              <a:ext cx="358" cy="597"/>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1522" name="Rectangle 1041"/>
            <p:cNvSpPr>
              <a:spLocks noChangeArrowheads="1"/>
            </p:cNvSpPr>
            <p:nvPr/>
          </p:nvSpPr>
          <p:spPr bwMode="auto">
            <a:xfrm>
              <a:off x="4599" y="2382"/>
              <a:ext cx="358"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1523" name="Rectangle 1042"/>
            <p:cNvSpPr>
              <a:spLocks noChangeArrowheads="1"/>
            </p:cNvSpPr>
            <p:nvPr/>
          </p:nvSpPr>
          <p:spPr bwMode="auto">
            <a:xfrm>
              <a:off x="4407" y="1567"/>
              <a:ext cx="357"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1524" name="Rectangle 1043"/>
            <p:cNvSpPr>
              <a:spLocks noChangeArrowheads="1"/>
            </p:cNvSpPr>
            <p:nvPr/>
          </p:nvSpPr>
          <p:spPr bwMode="auto">
            <a:xfrm>
              <a:off x="2871" y="1279"/>
              <a:ext cx="358"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1525" name="Rectangle 1044"/>
            <p:cNvSpPr>
              <a:spLocks noChangeArrowheads="1"/>
            </p:cNvSpPr>
            <p:nvPr/>
          </p:nvSpPr>
          <p:spPr bwMode="auto">
            <a:xfrm>
              <a:off x="1240" y="2814"/>
              <a:ext cx="357"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1526" name="Rectangle 1045"/>
            <p:cNvSpPr>
              <a:spLocks noChangeArrowheads="1"/>
            </p:cNvSpPr>
            <p:nvPr/>
          </p:nvSpPr>
          <p:spPr bwMode="auto">
            <a:xfrm>
              <a:off x="1288" y="1807"/>
              <a:ext cx="358"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1527" name="Rectangle 1046"/>
            <p:cNvSpPr>
              <a:spLocks noChangeArrowheads="1"/>
            </p:cNvSpPr>
            <p:nvPr/>
          </p:nvSpPr>
          <p:spPr bwMode="auto">
            <a:xfrm>
              <a:off x="2008" y="2814"/>
              <a:ext cx="357"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1528" name="Rectangle 1047"/>
            <p:cNvSpPr>
              <a:spLocks noChangeArrowheads="1"/>
            </p:cNvSpPr>
            <p:nvPr/>
          </p:nvSpPr>
          <p:spPr bwMode="auto">
            <a:xfrm>
              <a:off x="2632" y="2862"/>
              <a:ext cx="358" cy="597"/>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1529" name="Rectangle 1048"/>
            <p:cNvSpPr>
              <a:spLocks noChangeArrowheads="1"/>
            </p:cNvSpPr>
            <p:nvPr/>
          </p:nvSpPr>
          <p:spPr bwMode="auto">
            <a:xfrm>
              <a:off x="1672" y="3438"/>
              <a:ext cx="358" cy="597"/>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1530" name="Rectangle 1049"/>
            <p:cNvSpPr>
              <a:spLocks noChangeArrowheads="1"/>
            </p:cNvSpPr>
            <p:nvPr/>
          </p:nvSpPr>
          <p:spPr bwMode="auto">
            <a:xfrm>
              <a:off x="2056" y="3630"/>
              <a:ext cx="358" cy="597"/>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1531" name="Rectangle 1050"/>
            <p:cNvSpPr>
              <a:spLocks noChangeArrowheads="1"/>
            </p:cNvSpPr>
            <p:nvPr/>
          </p:nvSpPr>
          <p:spPr bwMode="auto">
            <a:xfrm>
              <a:off x="2728" y="2430"/>
              <a:ext cx="358"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1532" name="Rectangle 1051"/>
            <p:cNvSpPr>
              <a:spLocks noChangeArrowheads="1"/>
            </p:cNvSpPr>
            <p:nvPr/>
          </p:nvSpPr>
          <p:spPr bwMode="auto">
            <a:xfrm>
              <a:off x="2536" y="1615"/>
              <a:ext cx="357"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1533" name="Rectangle 1052"/>
            <p:cNvSpPr>
              <a:spLocks noChangeArrowheads="1"/>
            </p:cNvSpPr>
            <p:nvPr/>
          </p:nvSpPr>
          <p:spPr bwMode="auto">
            <a:xfrm>
              <a:off x="2344" y="2814"/>
              <a:ext cx="358"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rgbClr val="0000CC"/>
                  </a:solidFill>
                  <a:latin typeface="Helvetica" charset="0"/>
                </a:rPr>
                <a:t>L</a:t>
              </a:r>
            </a:p>
          </p:txBody>
        </p:sp>
        <p:sp>
          <p:nvSpPr>
            <p:cNvPr id="21534" name="Rectangle 1053"/>
            <p:cNvSpPr>
              <a:spLocks noChangeArrowheads="1"/>
            </p:cNvSpPr>
            <p:nvPr/>
          </p:nvSpPr>
          <p:spPr bwMode="auto">
            <a:xfrm>
              <a:off x="3687" y="1807"/>
              <a:ext cx="358"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1535" name="Rectangle 1054"/>
            <p:cNvSpPr>
              <a:spLocks noChangeArrowheads="1"/>
            </p:cNvSpPr>
            <p:nvPr/>
          </p:nvSpPr>
          <p:spPr bwMode="auto">
            <a:xfrm>
              <a:off x="3879" y="2430"/>
              <a:ext cx="357"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1536" name="Rectangle 1055"/>
            <p:cNvSpPr>
              <a:spLocks noChangeArrowheads="1"/>
            </p:cNvSpPr>
            <p:nvPr/>
          </p:nvSpPr>
          <p:spPr bwMode="auto">
            <a:xfrm>
              <a:off x="3495" y="2334"/>
              <a:ext cx="358"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1537" name="Rectangle 1056"/>
            <p:cNvSpPr>
              <a:spLocks noChangeArrowheads="1"/>
            </p:cNvSpPr>
            <p:nvPr/>
          </p:nvSpPr>
          <p:spPr bwMode="auto">
            <a:xfrm>
              <a:off x="3543" y="1327"/>
              <a:ext cx="358" cy="597"/>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1538" name="Rectangle 1057"/>
            <p:cNvSpPr>
              <a:spLocks noChangeArrowheads="1"/>
            </p:cNvSpPr>
            <p:nvPr/>
          </p:nvSpPr>
          <p:spPr bwMode="auto">
            <a:xfrm>
              <a:off x="2056" y="1903"/>
              <a:ext cx="358" cy="597"/>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1539" name="Rectangle 1058"/>
            <p:cNvSpPr>
              <a:spLocks noChangeArrowheads="1"/>
            </p:cNvSpPr>
            <p:nvPr/>
          </p:nvSpPr>
          <p:spPr bwMode="auto">
            <a:xfrm>
              <a:off x="1528" y="1471"/>
              <a:ext cx="358"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1540" name="Rectangle 1059"/>
            <p:cNvSpPr>
              <a:spLocks noChangeArrowheads="1"/>
            </p:cNvSpPr>
            <p:nvPr/>
          </p:nvSpPr>
          <p:spPr bwMode="auto">
            <a:xfrm>
              <a:off x="1000" y="3390"/>
              <a:ext cx="358"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1541" name="Rectangle 1060"/>
            <p:cNvSpPr>
              <a:spLocks noChangeArrowheads="1"/>
            </p:cNvSpPr>
            <p:nvPr/>
          </p:nvSpPr>
          <p:spPr bwMode="auto">
            <a:xfrm>
              <a:off x="1336" y="3246"/>
              <a:ext cx="357" cy="597"/>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21542" name="Rectangle 1061"/>
            <p:cNvSpPr>
              <a:spLocks noChangeArrowheads="1"/>
            </p:cNvSpPr>
            <p:nvPr/>
          </p:nvSpPr>
          <p:spPr bwMode="auto">
            <a:xfrm>
              <a:off x="1672" y="1807"/>
              <a:ext cx="358"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rgbClr val="0000CC"/>
                  </a:solidFill>
                  <a:latin typeface="Helvetica" charset="0"/>
                </a:rPr>
                <a:t>T</a:t>
              </a:r>
            </a:p>
          </p:txBody>
        </p:sp>
        <p:sp>
          <p:nvSpPr>
            <p:cNvPr id="21543" name="Rectangle 1062"/>
            <p:cNvSpPr>
              <a:spLocks noChangeArrowheads="1"/>
            </p:cNvSpPr>
            <p:nvPr/>
          </p:nvSpPr>
          <p:spPr bwMode="auto">
            <a:xfrm>
              <a:off x="2536" y="3630"/>
              <a:ext cx="357" cy="597"/>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rgbClr val="0000CC"/>
                  </a:solidFill>
                  <a:latin typeface="Helvetica" charset="0"/>
                </a:rPr>
                <a:t>T</a:t>
              </a:r>
            </a:p>
          </p:txBody>
        </p:sp>
        <p:sp>
          <p:nvSpPr>
            <p:cNvPr id="21544" name="Rectangle 1063"/>
            <p:cNvSpPr>
              <a:spLocks noChangeArrowheads="1"/>
            </p:cNvSpPr>
            <p:nvPr/>
          </p:nvSpPr>
          <p:spPr bwMode="auto">
            <a:xfrm>
              <a:off x="3831" y="3294"/>
              <a:ext cx="358"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rgbClr val="0000CC"/>
                  </a:solidFill>
                  <a:latin typeface="Helvetica" charset="0"/>
                </a:rPr>
                <a:t>T</a:t>
              </a:r>
            </a:p>
          </p:txBody>
        </p:sp>
        <p:sp>
          <p:nvSpPr>
            <p:cNvPr id="21545" name="Rectangle 1064"/>
            <p:cNvSpPr>
              <a:spLocks noChangeArrowheads="1"/>
            </p:cNvSpPr>
            <p:nvPr/>
          </p:nvSpPr>
          <p:spPr bwMode="auto">
            <a:xfrm>
              <a:off x="4311" y="2382"/>
              <a:ext cx="358"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rgbClr val="0000CC"/>
                  </a:solidFill>
                  <a:latin typeface="Helvetica" charset="0"/>
                </a:rPr>
                <a:t>T</a:t>
              </a:r>
            </a:p>
          </p:txBody>
        </p:sp>
        <p:sp>
          <p:nvSpPr>
            <p:cNvPr id="21546" name="Rectangle 1065"/>
            <p:cNvSpPr>
              <a:spLocks noChangeArrowheads="1"/>
            </p:cNvSpPr>
            <p:nvPr/>
          </p:nvSpPr>
          <p:spPr bwMode="auto">
            <a:xfrm>
              <a:off x="1672" y="2670"/>
              <a:ext cx="358" cy="597"/>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rgbClr val="0000CC"/>
                  </a:solidFill>
                  <a:latin typeface="Helvetica" charset="0"/>
                </a:rPr>
                <a:t>T</a:t>
              </a:r>
            </a:p>
          </p:txBody>
        </p:sp>
        <p:sp>
          <p:nvSpPr>
            <p:cNvPr id="21547" name="Rectangle 1066"/>
            <p:cNvSpPr>
              <a:spLocks noChangeArrowheads="1"/>
            </p:cNvSpPr>
            <p:nvPr/>
          </p:nvSpPr>
          <p:spPr bwMode="auto">
            <a:xfrm>
              <a:off x="3495" y="2862"/>
              <a:ext cx="358" cy="597"/>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rgbClr val="0000CC"/>
                  </a:solidFill>
                  <a:latin typeface="Helvetica" charset="0"/>
                </a:rPr>
                <a:t>T</a:t>
              </a:r>
            </a:p>
          </p:txBody>
        </p:sp>
        <p:sp>
          <p:nvSpPr>
            <p:cNvPr id="21548" name="Rectangle 1067"/>
            <p:cNvSpPr>
              <a:spLocks noChangeArrowheads="1"/>
            </p:cNvSpPr>
            <p:nvPr/>
          </p:nvSpPr>
          <p:spPr bwMode="auto">
            <a:xfrm>
              <a:off x="2488" y="1998"/>
              <a:ext cx="358"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rgbClr val="0000CC"/>
                  </a:solidFill>
                  <a:latin typeface="Helvetica" charset="0"/>
                </a:rPr>
                <a:t>T</a:t>
              </a:r>
            </a:p>
          </p:txBody>
        </p:sp>
        <p:sp>
          <p:nvSpPr>
            <p:cNvPr id="21549" name="Rectangle 1068"/>
            <p:cNvSpPr>
              <a:spLocks noChangeArrowheads="1"/>
            </p:cNvSpPr>
            <p:nvPr/>
          </p:nvSpPr>
          <p:spPr bwMode="auto">
            <a:xfrm>
              <a:off x="3159" y="1327"/>
              <a:ext cx="358" cy="597"/>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rgbClr val="0000CC"/>
                  </a:solidFill>
                  <a:latin typeface="Helvetica" charset="0"/>
                </a:rPr>
                <a:t>T</a:t>
              </a:r>
            </a:p>
          </p:txBody>
        </p:sp>
        <p:sp>
          <p:nvSpPr>
            <p:cNvPr id="21550" name="Rectangle 1069"/>
            <p:cNvSpPr>
              <a:spLocks noChangeArrowheads="1"/>
            </p:cNvSpPr>
            <p:nvPr/>
          </p:nvSpPr>
          <p:spPr bwMode="auto">
            <a:xfrm>
              <a:off x="2008" y="3198"/>
              <a:ext cx="357"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rgbClr val="0000CC"/>
                  </a:solidFill>
                  <a:latin typeface="Helvetica" charset="0"/>
                </a:rPr>
                <a:t>T</a:t>
              </a:r>
            </a:p>
          </p:txBody>
        </p:sp>
        <p:sp>
          <p:nvSpPr>
            <p:cNvPr id="21551" name="Rectangle 1070"/>
            <p:cNvSpPr>
              <a:spLocks noChangeArrowheads="1"/>
            </p:cNvSpPr>
            <p:nvPr/>
          </p:nvSpPr>
          <p:spPr bwMode="auto">
            <a:xfrm>
              <a:off x="1096" y="2286"/>
              <a:ext cx="357" cy="597"/>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rgbClr val="0000CC"/>
                  </a:solidFill>
                  <a:latin typeface="Helvetica" charset="0"/>
                </a:rPr>
                <a:t>T</a:t>
              </a:r>
            </a:p>
          </p:txBody>
        </p:sp>
        <p:sp>
          <p:nvSpPr>
            <p:cNvPr id="21552" name="Rectangle 1071"/>
            <p:cNvSpPr>
              <a:spLocks noChangeArrowheads="1"/>
            </p:cNvSpPr>
            <p:nvPr/>
          </p:nvSpPr>
          <p:spPr bwMode="auto">
            <a:xfrm>
              <a:off x="2104" y="2382"/>
              <a:ext cx="358"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rgbClr val="0000CC"/>
                  </a:solidFill>
                  <a:latin typeface="Helvetica" charset="0"/>
                </a:rPr>
                <a:t>T</a:t>
              </a:r>
            </a:p>
          </p:txBody>
        </p:sp>
        <p:sp>
          <p:nvSpPr>
            <p:cNvPr id="21553" name="Rectangle 1072"/>
            <p:cNvSpPr>
              <a:spLocks noChangeArrowheads="1"/>
            </p:cNvSpPr>
            <p:nvPr/>
          </p:nvSpPr>
          <p:spPr bwMode="auto">
            <a:xfrm>
              <a:off x="2823" y="3246"/>
              <a:ext cx="357" cy="597"/>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rgbClr val="0000CC"/>
                  </a:solidFill>
                  <a:latin typeface="Helvetica" charset="0"/>
                </a:rPr>
                <a:t>T</a:t>
              </a:r>
            </a:p>
          </p:txBody>
        </p:sp>
        <p:sp>
          <p:nvSpPr>
            <p:cNvPr id="21554" name="Rectangle 1073"/>
            <p:cNvSpPr>
              <a:spLocks noChangeArrowheads="1"/>
            </p:cNvSpPr>
            <p:nvPr/>
          </p:nvSpPr>
          <p:spPr bwMode="auto">
            <a:xfrm>
              <a:off x="2967" y="2190"/>
              <a:ext cx="358"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rgbClr val="0000CC"/>
                  </a:solidFill>
                  <a:latin typeface="Helvetica" charset="0"/>
                </a:rPr>
                <a:t>T</a:t>
              </a:r>
            </a:p>
          </p:txBody>
        </p:sp>
        <p:sp>
          <p:nvSpPr>
            <p:cNvPr id="21555" name="Rectangle 1074"/>
            <p:cNvSpPr>
              <a:spLocks noChangeArrowheads="1"/>
            </p:cNvSpPr>
            <p:nvPr/>
          </p:nvSpPr>
          <p:spPr bwMode="auto">
            <a:xfrm>
              <a:off x="2488" y="1183"/>
              <a:ext cx="358"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rgbClr val="0000CC"/>
                  </a:solidFill>
                  <a:latin typeface="Helvetica" charset="0"/>
                </a:rPr>
                <a:t>T</a:t>
              </a:r>
            </a:p>
          </p:txBody>
        </p:sp>
        <p:sp>
          <p:nvSpPr>
            <p:cNvPr id="21556" name="Rectangle 1075"/>
            <p:cNvSpPr>
              <a:spLocks noChangeArrowheads="1"/>
            </p:cNvSpPr>
            <p:nvPr/>
          </p:nvSpPr>
          <p:spPr bwMode="auto">
            <a:xfrm>
              <a:off x="4599" y="1951"/>
              <a:ext cx="358"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rgbClr val="0000CC"/>
                  </a:solidFill>
                  <a:latin typeface="Helvetica" charset="0"/>
                </a:rPr>
                <a:t>T</a:t>
              </a:r>
            </a:p>
          </p:txBody>
        </p:sp>
        <p:sp>
          <p:nvSpPr>
            <p:cNvPr id="21557" name="Rectangle 1076"/>
            <p:cNvSpPr>
              <a:spLocks noChangeArrowheads="1"/>
            </p:cNvSpPr>
            <p:nvPr/>
          </p:nvSpPr>
          <p:spPr bwMode="auto">
            <a:xfrm>
              <a:off x="3879" y="1279"/>
              <a:ext cx="357"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rgbClr val="0000CC"/>
                  </a:solidFill>
                  <a:latin typeface="Helvetica" charset="0"/>
                </a:rPr>
                <a:t>T</a:t>
              </a:r>
            </a:p>
          </p:txBody>
        </p:sp>
        <p:sp>
          <p:nvSpPr>
            <p:cNvPr id="21558" name="Rectangle 1077"/>
            <p:cNvSpPr>
              <a:spLocks noChangeArrowheads="1"/>
            </p:cNvSpPr>
            <p:nvPr/>
          </p:nvSpPr>
          <p:spPr bwMode="auto">
            <a:xfrm>
              <a:off x="4455" y="2766"/>
              <a:ext cx="358"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rgbClr val="0000CC"/>
                  </a:solidFill>
                  <a:latin typeface="Helvetica" charset="0"/>
                </a:rPr>
                <a:t>T</a:t>
              </a:r>
            </a:p>
          </p:txBody>
        </p:sp>
        <p:sp>
          <p:nvSpPr>
            <p:cNvPr id="21559" name="Rectangle 1078"/>
            <p:cNvSpPr>
              <a:spLocks noChangeArrowheads="1"/>
            </p:cNvSpPr>
            <p:nvPr/>
          </p:nvSpPr>
          <p:spPr bwMode="auto">
            <a:xfrm>
              <a:off x="3351" y="3774"/>
              <a:ext cx="357"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rgbClr val="0000CC"/>
                  </a:solidFill>
                  <a:latin typeface="Helvetica" charset="0"/>
                </a:rPr>
                <a:t>T</a:t>
              </a:r>
            </a:p>
          </p:txBody>
        </p:sp>
        <p:sp>
          <p:nvSpPr>
            <p:cNvPr id="21560" name="Rectangle 1079"/>
            <p:cNvSpPr>
              <a:spLocks noChangeArrowheads="1"/>
            </p:cNvSpPr>
            <p:nvPr/>
          </p:nvSpPr>
          <p:spPr bwMode="auto">
            <a:xfrm>
              <a:off x="2919" y="1759"/>
              <a:ext cx="357"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rgbClr val="0000CC"/>
                  </a:solidFill>
                  <a:latin typeface="Helvetica" charset="0"/>
                </a:rPr>
                <a:t>T</a:t>
              </a:r>
            </a:p>
          </p:txBody>
        </p:sp>
        <p:sp>
          <p:nvSpPr>
            <p:cNvPr id="21561" name="Rectangle 1080"/>
            <p:cNvSpPr>
              <a:spLocks noChangeArrowheads="1"/>
            </p:cNvSpPr>
            <p:nvPr/>
          </p:nvSpPr>
          <p:spPr bwMode="auto">
            <a:xfrm>
              <a:off x="4263" y="1951"/>
              <a:ext cx="357"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rgbClr val="0000CC"/>
                  </a:solidFill>
                  <a:latin typeface="Helvetica" charset="0"/>
                </a:rPr>
                <a:t>T</a:t>
              </a:r>
            </a:p>
          </p:txBody>
        </p:sp>
        <p:sp>
          <p:nvSpPr>
            <p:cNvPr id="21562" name="Rectangle 1081"/>
            <p:cNvSpPr>
              <a:spLocks noChangeArrowheads="1"/>
            </p:cNvSpPr>
            <p:nvPr/>
          </p:nvSpPr>
          <p:spPr bwMode="auto">
            <a:xfrm>
              <a:off x="4023" y="1615"/>
              <a:ext cx="358" cy="598"/>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grpSp>
    </p:spTree>
  </p:cSld>
  <p:clrMapOvr>
    <a:masterClrMapping/>
  </p:clrMapOvr>
  <p:transition>
    <p:fade/>
    <p:sndAc>
      <p:stSnd>
        <p:snd r:embed="rId3" name="arrow.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Definition </a:t>
            </a:r>
            <a:endParaRPr lang="en-US" dirty="0"/>
          </a:p>
        </p:txBody>
      </p:sp>
      <p:sp>
        <p:nvSpPr>
          <p:cNvPr id="4" name="Content Placeholder 3"/>
          <p:cNvSpPr>
            <a:spLocks noGrp="1"/>
          </p:cNvSpPr>
          <p:nvPr>
            <p:ph idx="1"/>
          </p:nvPr>
        </p:nvSpPr>
        <p:spPr/>
        <p:txBody>
          <a:bodyPr>
            <a:normAutofit/>
          </a:bodyPr>
          <a:lstStyle/>
          <a:p>
            <a:r>
              <a:rPr lang="en-US" dirty="0" smtClean="0"/>
              <a:t>Attention is the concentration of consciousness upon one subject rather than upon another.			</a:t>
            </a:r>
            <a:r>
              <a:rPr lang="en-US" dirty="0" err="1" smtClean="0">
                <a:solidFill>
                  <a:srgbClr val="FF0000"/>
                </a:solidFill>
              </a:rPr>
              <a:t>Dumville</a:t>
            </a:r>
            <a:r>
              <a:rPr lang="en-US" dirty="0" smtClean="0">
                <a:solidFill>
                  <a:srgbClr val="FF0000"/>
                </a:solidFill>
              </a:rPr>
              <a:t> (1938)</a:t>
            </a:r>
          </a:p>
          <a:p>
            <a:endParaRPr lang="en-US" dirty="0">
              <a:solidFill>
                <a:srgbClr val="FF0000"/>
              </a:solidFill>
            </a:endParaRPr>
          </a:p>
          <a:p>
            <a:r>
              <a:rPr lang="en-US" dirty="0" smtClean="0"/>
              <a:t>Attention can be defined as a process which compels the individual to select some particular stimuli according to his interest and attitude out of the multiplicity of stimuli present in the environment.	</a:t>
            </a:r>
            <a:r>
              <a:rPr lang="en-US" dirty="0" smtClean="0">
                <a:solidFill>
                  <a:srgbClr val="FF0000"/>
                </a:solidFill>
              </a:rPr>
              <a:t>Sharma (1967</a:t>
            </a:r>
            <a:r>
              <a:rPr lang="en-US" dirty="0" smtClean="0"/>
              <a:t>)</a:t>
            </a:r>
            <a:endParaRPr lang="en-US" dirty="0"/>
          </a:p>
        </p:txBody>
      </p:sp>
    </p:spTree>
  </p:cSld>
  <p:clrMapOvr>
    <a:masterClrMapping/>
  </p:clrMapOvr>
  <p:transition>
    <p:fade/>
    <p:sndAc>
      <p:stSnd>
        <p:snd r:embed="rId2" name="arrow.wav" builtIn="1"/>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fontScale="90000"/>
          </a:bodyPr>
          <a:lstStyle/>
          <a:p>
            <a:r>
              <a:rPr lang="en-US" dirty="0" smtClean="0"/>
              <a:t>The definition highlights </a:t>
            </a:r>
            <a:endParaRPr lang="en-US" dirty="0"/>
          </a:p>
        </p:txBody>
      </p:sp>
      <p:sp>
        <p:nvSpPr>
          <p:cNvPr id="3" name="Content Placeholder 2"/>
          <p:cNvSpPr>
            <a:spLocks noGrp="1"/>
          </p:cNvSpPr>
          <p:nvPr>
            <p:ph idx="1"/>
          </p:nvPr>
        </p:nvSpPr>
        <p:spPr>
          <a:xfrm>
            <a:off x="457200" y="1295400"/>
            <a:ext cx="8229600" cy="5334000"/>
          </a:xfrm>
        </p:spPr>
        <p:txBody>
          <a:bodyPr>
            <a:normAutofit/>
          </a:bodyPr>
          <a:lstStyle/>
          <a:p>
            <a:r>
              <a:rPr lang="en-US" dirty="0" smtClean="0"/>
              <a:t>Attention is the essential process.</a:t>
            </a:r>
          </a:p>
          <a:p>
            <a:r>
              <a:rPr lang="en-US" dirty="0" smtClean="0"/>
              <a:t>It helps in our awareness or consciousness of our environment.</a:t>
            </a:r>
          </a:p>
          <a:p>
            <a:r>
              <a:rPr lang="en-US" dirty="0" smtClean="0"/>
              <a:t>This awareness is selective.</a:t>
            </a:r>
          </a:p>
          <a:p>
            <a:r>
              <a:rPr lang="en-US" dirty="0" smtClean="0"/>
              <a:t>At any one time, we can concentrate or focus on one particular object only.</a:t>
            </a:r>
          </a:p>
          <a:p>
            <a:r>
              <a:rPr lang="en-US" dirty="0" smtClean="0"/>
              <a:t>Process of attention help us in the clear understanding.</a:t>
            </a:r>
          </a:p>
          <a:p>
            <a:r>
              <a:rPr lang="en-US" dirty="0" smtClean="0"/>
              <a:t>Attention is not merely a cognitive function but is essentially determined by the emotional and </a:t>
            </a:r>
            <a:r>
              <a:rPr lang="en-US" dirty="0" err="1" smtClean="0"/>
              <a:t>conative</a:t>
            </a:r>
            <a:r>
              <a:rPr lang="en-US" dirty="0" smtClean="0"/>
              <a:t> factors. Like interest etc</a:t>
            </a:r>
            <a:endParaRPr lang="en-US" dirty="0"/>
          </a:p>
        </p:txBody>
      </p:sp>
    </p:spTree>
  </p:cSld>
  <p:clrMapOvr>
    <a:masterClrMapping/>
  </p:clrMapOvr>
  <p:transition>
    <p:fade/>
    <p:sndAc>
      <p:stSnd>
        <p:snd r:embed="rId2" name="arrow.wav" builtIn="1"/>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Selectiveness of attention</a:t>
            </a:r>
            <a:endParaRPr lang="en-US" dirty="0"/>
          </a:p>
        </p:txBody>
      </p:sp>
      <p:sp>
        <p:nvSpPr>
          <p:cNvPr id="3" name="Content Placeholder 2"/>
          <p:cNvSpPr>
            <a:spLocks noGrp="1"/>
          </p:cNvSpPr>
          <p:nvPr>
            <p:ph idx="1"/>
          </p:nvPr>
        </p:nvSpPr>
        <p:spPr/>
        <p:txBody>
          <a:bodyPr/>
          <a:lstStyle/>
          <a:p>
            <a:r>
              <a:rPr lang="en-US" dirty="0" smtClean="0"/>
              <a:t>How is it possible for an individual to become capable of selecting one message from the environment and to ignore all others.</a:t>
            </a:r>
          </a:p>
          <a:p>
            <a:r>
              <a:rPr lang="en-US" dirty="0" smtClean="0"/>
              <a:t>Two theories try to explain this aspects.</a:t>
            </a:r>
          </a:p>
          <a:p>
            <a:pPr>
              <a:buNone/>
            </a:pPr>
            <a:endParaRPr lang="en-US" dirty="0"/>
          </a:p>
        </p:txBody>
      </p:sp>
    </p:spTree>
  </p:cSld>
  <p:clrMapOvr>
    <a:masterClrMapping/>
  </p:clrMapOvr>
  <p:transition>
    <p:fade/>
    <p:sndAc>
      <p:stSnd>
        <p:snd r:embed="rId2" name="arrow.wav" builtIn="1"/>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Theories </a:t>
            </a:r>
            <a:endParaRPr lang="en-US" dirty="0"/>
          </a:p>
        </p:txBody>
      </p:sp>
      <p:sp>
        <p:nvSpPr>
          <p:cNvPr id="3" name="Content Placeholder 2"/>
          <p:cNvSpPr>
            <a:spLocks noGrp="1"/>
          </p:cNvSpPr>
          <p:nvPr>
            <p:ph idx="1"/>
          </p:nvPr>
        </p:nvSpPr>
        <p:spPr/>
        <p:txBody>
          <a:bodyPr>
            <a:normAutofit lnSpcReduction="10000"/>
          </a:bodyPr>
          <a:lstStyle/>
          <a:p>
            <a:r>
              <a:rPr lang="en-US" dirty="0" smtClean="0"/>
              <a:t>Filter theory </a:t>
            </a:r>
          </a:p>
          <a:p>
            <a:pPr lvl="1"/>
            <a:r>
              <a:rPr lang="en-US" dirty="0" smtClean="0"/>
              <a:t>The filter theory put forwarded by Donald </a:t>
            </a:r>
            <a:r>
              <a:rPr lang="en-US" dirty="0" err="1" smtClean="0"/>
              <a:t>Broadbend</a:t>
            </a:r>
            <a:r>
              <a:rPr lang="en-US" dirty="0" smtClean="0"/>
              <a:t> (1958)</a:t>
            </a:r>
          </a:p>
          <a:p>
            <a:pPr lvl="1"/>
            <a:r>
              <a:rPr lang="en-US" dirty="0" smtClean="0"/>
              <a:t>Many signals from the environment can be registered simultaneously in the sensory system.</a:t>
            </a:r>
          </a:p>
          <a:p>
            <a:pPr lvl="1"/>
            <a:r>
              <a:rPr lang="en-US" dirty="0" smtClean="0"/>
              <a:t>To make possible for the perceptual system to attend only one signal and ignore all others.</a:t>
            </a:r>
          </a:p>
          <a:p>
            <a:pPr lvl="1"/>
            <a:r>
              <a:rPr lang="en-US" dirty="0" smtClean="0"/>
              <a:t>The sensory system filters out all the unimportant signals before they can reach the perceptual system.</a:t>
            </a:r>
          </a:p>
          <a:p>
            <a:pPr lvl="1"/>
            <a:r>
              <a:rPr lang="en-US" dirty="0" smtClean="0"/>
              <a:t>As a result of this filtration, extraneous and non essential signals are excluded.</a:t>
            </a:r>
            <a:endParaRPr lang="en-US" dirty="0"/>
          </a:p>
        </p:txBody>
      </p:sp>
    </p:spTree>
  </p:cSld>
  <p:clrMapOvr>
    <a:masterClrMapping/>
  </p:clrMapOvr>
  <p:transition>
    <p:fade/>
    <p:sndAc>
      <p:stSnd>
        <p:snd r:embed="rId2" name="arrow.wav" builtIn="1"/>
      </p:stSnd>
    </p:sndAc>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76" name="Rectangle 38"/>
          <p:cNvSpPr>
            <a:spLocks noChangeArrowheads="1"/>
          </p:cNvSpPr>
          <p:nvPr/>
        </p:nvSpPr>
        <p:spPr bwMode="auto">
          <a:xfrm>
            <a:off x="2463800" y="3171825"/>
            <a:ext cx="1517650" cy="927100"/>
          </a:xfrm>
          <a:prstGeom prst="rect">
            <a:avLst/>
          </a:prstGeom>
          <a:solidFill>
            <a:srgbClr val="114FFB"/>
          </a:solidFill>
          <a:ln w="12700">
            <a:solidFill>
              <a:schemeClr val="tx1"/>
            </a:solidFill>
            <a:miter lim="800000"/>
            <a:headEnd/>
            <a:tailEnd/>
          </a:ln>
        </p:spPr>
        <p:txBody>
          <a:bodyPr wrap="none" anchor="ctr"/>
          <a:lstStyle/>
          <a:p>
            <a:endParaRPr lang="en-US"/>
          </a:p>
        </p:txBody>
      </p:sp>
      <p:sp>
        <p:nvSpPr>
          <p:cNvPr id="35877" name="Rectangle 39"/>
          <p:cNvSpPr>
            <a:spLocks noChangeArrowheads="1"/>
          </p:cNvSpPr>
          <p:nvPr/>
        </p:nvSpPr>
        <p:spPr bwMode="auto">
          <a:xfrm>
            <a:off x="2462213" y="3430588"/>
            <a:ext cx="1525587" cy="393700"/>
          </a:xfrm>
          <a:prstGeom prst="rect">
            <a:avLst/>
          </a:prstGeom>
          <a:noFill/>
          <a:ln w="12700">
            <a:noFill/>
            <a:miter lim="800000"/>
            <a:headEnd/>
            <a:tailEnd/>
          </a:ln>
        </p:spPr>
        <p:txBody>
          <a:bodyPr lIns="90487" tIns="44450" rIns="90487" bIns="44450">
            <a:spAutoFit/>
          </a:bodyPr>
          <a:lstStyle/>
          <a:p>
            <a:pPr eaLnBrk="0" hangingPunct="0">
              <a:spcBef>
                <a:spcPct val="50000"/>
              </a:spcBef>
            </a:pPr>
            <a:r>
              <a:rPr lang="en-US" sz="2000" b="1">
                <a:solidFill>
                  <a:schemeClr val="bg1"/>
                </a:solidFill>
                <a:latin typeface="Helvetica" charset="0"/>
              </a:rPr>
              <a:t>Detection</a:t>
            </a:r>
          </a:p>
        </p:txBody>
      </p:sp>
      <p:sp>
        <p:nvSpPr>
          <p:cNvPr id="35878" name="Rectangle 40"/>
          <p:cNvSpPr>
            <a:spLocks noChangeArrowheads="1"/>
          </p:cNvSpPr>
          <p:nvPr/>
        </p:nvSpPr>
        <p:spPr bwMode="auto">
          <a:xfrm>
            <a:off x="990600" y="2895600"/>
            <a:ext cx="798513" cy="363537"/>
          </a:xfrm>
          <a:prstGeom prst="rect">
            <a:avLst/>
          </a:prstGeom>
          <a:noFill/>
          <a:ln w="12700">
            <a:noFill/>
            <a:miter lim="800000"/>
            <a:headEnd/>
            <a:tailEnd/>
          </a:ln>
        </p:spPr>
        <p:txBody>
          <a:bodyPr lIns="90487" tIns="44450" rIns="90487" bIns="44450">
            <a:spAutoFit/>
          </a:bodyPr>
          <a:lstStyle/>
          <a:p>
            <a:pPr eaLnBrk="0" hangingPunct="0">
              <a:spcBef>
                <a:spcPct val="50000"/>
              </a:spcBef>
            </a:pPr>
            <a:r>
              <a:rPr lang="en-US" b="1" dirty="0">
                <a:latin typeface="Helvetica" charset="0"/>
              </a:rPr>
              <a:t>Input</a:t>
            </a:r>
          </a:p>
        </p:txBody>
      </p:sp>
      <p:sp>
        <p:nvSpPr>
          <p:cNvPr id="35879" name="Rectangle 41"/>
          <p:cNvSpPr>
            <a:spLocks noChangeArrowheads="1"/>
          </p:cNvSpPr>
          <p:nvPr/>
        </p:nvSpPr>
        <p:spPr bwMode="auto">
          <a:xfrm>
            <a:off x="4724400" y="3670300"/>
            <a:ext cx="496888" cy="379413"/>
          </a:xfrm>
          <a:prstGeom prst="rect">
            <a:avLst/>
          </a:prstGeom>
          <a:solidFill>
            <a:schemeClr val="folHlink"/>
          </a:solidFill>
          <a:ln w="12700">
            <a:solidFill>
              <a:schemeClr val="tx1"/>
            </a:solidFill>
            <a:miter lim="800000"/>
            <a:headEnd/>
            <a:tailEnd/>
          </a:ln>
        </p:spPr>
        <p:txBody>
          <a:bodyPr wrap="none" anchor="ctr"/>
          <a:lstStyle/>
          <a:p>
            <a:endParaRPr lang="en-US"/>
          </a:p>
        </p:txBody>
      </p:sp>
      <p:sp>
        <p:nvSpPr>
          <p:cNvPr id="35880" name="Rectangle 42"/>
          <p:cNvSpPr>
            <a:spLocks noChangeArrowheads="1"/>
          </p:cNvSpPr>
          <p:nvPr/>
        </p:nvSpPr>
        <p:spPr bwMode="auto">
          <a:xfrm>
            <a:off x="4572000" y="2667000"/>
            <a:ext cx="1017588" cy="393700"/>
          </a:xfrm>
          <a:prstGeom prst="rect">
            <a:avLst/>
          </a:prstGeom>
          <a:noFill/>
          <a:ln w="12700">
            <a:noFill/>
            <a:miter lim="800000"/>
            <a:headEnd/>
            <a:tailEnd/>
          </a:ln>
        </p:spPr>
        <p:txBody>
          <a:bodyPr lIns="90487" tIns="44450" rIns="90487" bIns="44450">
            <a:spAutoFit/>
          </a:bodyPr>
          <a:lstStyle/>
          <a:p>
            <a:pPr eaLnBrk="0" hangingPunct="0">
              <a:spcBef>
                <a:spcPct val="50000"/>
              </a:spcBef>
            </a:pPr>
            <a:r>
              <a:rPr lang="en-US" sz="2000" b="1" dirty="0">
                <a:latin typeface="Helvetica" charset="0"/>
              </a:rPr>
              <a:t>Filter</a:t>
            </a:r>
          </a:p>
        </p:txBody>
      </p:sp>
      <p:sp>
        <p:nvSpPr>
          <p:cNvPr id="35881" name="Line 43"/>
          <p:cNvSpPr>
            <a:spLocks noChangeShapeType="1"/>
          </p:cNvSpPr>
          <p:nvPr/>
        </p:nvSpPr>
        <p:spPr bwMode="auto">
          <a:xfrm>
            <a:off x="5251450" y="3351213"/>
            <a:ext cx="752475" cy="0"/>
          </a:xfrm>
          <a:prstGeom prst="line">
            <a:avLst/>
          </a:prstGeom>
          <a:noFill/>
          <a:ln w="50800">
            <a:solidFill>
              <a:srgbClr val="FF9900"/>
            </a:solidFill>
            <a:round/>
            <a:headEnd/>
            <a:tailEnd type="triangle" w="med" len="med"/>
          </a:ln>
        </p:spPr>
        <p:txBody>
          <a:bodyPr wrap="none" anchor="ctr"/>
          <a:lstStyle/>
          <a:p>
            <a:endParaRPr lang="en-US"/>
          </a:p>
        </p:txBody>
      </p:sp>
      <p:sp>
        <p:nvSpPr>
          <p:cNvPr id="35882" name="Rectangle 44"/>
          <p:cNvSpPr>
            <a:spLocks noChangeArrowheads="1"/>
          </p:cNvSpPr>
          <p:nvPr/>
        </p:nvSpPr>
        <p:spPr bwMode="auto">
          <a:xfrm>
            <a:off x="6034088" y="3122613"/>
            <a:ext cx="1517650" cy="927100"/>
          </a:xfrm>
          <a:prstGeom prst="rect">
            <a:avLst/>
          </a:prstGeom>
          <a:solidFill>
            <a:srgbClr val="114FFB"/>
          </a:solidFill>
          <a:ln w="12700">
            <a:solidFill>
              <a:schemeClr val="tx1"/>
            </a:solidFill>
            <a:miter lim="800000"/>
            <a:headEnd/>
            <a:tailEnd/>
          </a:ln>
        </p:spPr>
        <p:txBody>
          <a:bodyPr wrap="none" anchor="ctr"/>
          <a:lstStyle/>
          <a:p>
            <a:endParaRPr lang="en-US"/>
          </a:p>
        </p:txBody>
      </p:sp>
      <p:sp>
        <p:nvSpPr>
          <p:cNvPr id="35883" name="Rectangle 45"/>
          <p:cNvSpPr>
            <a:spLocks noChangeArrowheads="1"/>
          </p:cNvSpPr>
          <p:nvPr/>
        </p:nvSpPr>
        <p:spPr bwMode="auto">
          <a:xfrm>
            <a:off x="5969000" y="3400425"/>
            <a:ext cx="1744663" cy="393700"/>
          </a:xfrm>
          <a:prstGeom prst="rect">
            <a:avLst/>
          </a:prstGeom>
          <a:noFill/>
          <a:ln w="12700">
            <a:noFill/>
            <a:miter lim="800000"/>
            <a:headEnd/>
            <a:tailEnd/>
          </a:ln>
        </p:spPr>
        <p:txBody>
          <a:bodyPr lIns="90487" tIns="44450" rIns="90487" bIns="44450">
            <a:spAutoFit/>
          </a:bodyPr>
          <a:lstStyle/>
          <a:p>
            <a:pPr eaLnBrk="0" hangingPunct="0">
              <a:spcBef>
                <a:spcPct val="50000"/>
              </a:spcBef>
            </a:pPr>
            <a:r>
              <a:rPr lang="en-US" sz="2000" b="1">
                <a:solidFill>
                  <a:schemeClr val="bg1"/>
                </a:solidFill>
                <a:latin typeface="Helvetica" charset="0"/>
              </a:rPr>
              <a:t>Recognition</a:t>
            </a:r>
          </a:p>
        </p:txBody>
      </p:sp>
      <p:sp>
        <p:nvSpPr>
          <p:cNvPr id="35884" name="Line 46"/>
          <p:cNvSpPr>
            <a:spLocks noChangeShapeType="1"/>
          </p:cNvSpPr>
          <p:nvPr/>
        </p:nvSpPr>
        <p:spPr bwMode="auto">
          <a:xfrm>
            <a:off x="3941763" y="3351213"/>
            <a:ext cx="752475" cy="0"/>
          </a:xfrm>
          <a:prstGeom prst="line">
            <a:avLst/>
          </a:prstGeom>
          <a:noFill/>
          <a:ln w="50800">
            <a:solidFill>
              <a:srgbClr val="FF9900"/>
            </a:solidFill>
            <a:round/>
            <a:headEnd/>
            <a:tailEnd type="triangle" w="med" len="med"/>
          </a:ln>
        </p:spPr>
        <p:txBody>
          <a:bodyPr wrap="none" anchor="ctr"/>
          <a:lstStyle/>
          <a:p>
            <a:endParaRPr lang="en-US"/>
          </a:p>
        </p:txBody>
      </p:sp>
      <p:sp>
        <p:nvSpPr>
          <p:cNvPr id="35885" name="Line 47"/>
          <p:cNvSpPr>
            <a:spLocks noChangeShapeType="1"/>
          </p:cNvSpPr>
          <p:nvPr/>
        </p:nvSpPr>
        <p:spPr bwMode="auto">
          <a:xfrm>
            <a:off x="3941763" y="3821113"/>
            <a:ext cx="752475" cy="0"/>
          </a:xfrm>
          <a:prstGeom prst="line">
            <a:avLst/>
          </a:prstGeom>
          <a:noFill/>
          <a:ln w="50800">
            <a:solidFill>
              <a:srgbClr val="FF9900"/>
            </a:solidFill>
            <a:round/>
            <a:headEnd/>
            <a:tailEnd type="triangle" w="med" len="med"/>
          </a:ln>
        </p:spPr>
        <p:txBody>
          <a:bodyPr wrap="none" anchor="ctr"/>
          <a:lstStyle/>
          <a:p>
            <a:endParaRPr lang="en-US"/>
          </a:p>
        </p:txBody>
      </p:sp>
      <p:sp>
        <p:nvSpPr>
          <p:cNvPr id="35886" name="Line 48"/>
          <p:cNvSpPr>
            <a:spLocks noChangeShapeType="1"/>
          </p:cNvSpPr>
          <p:nvPr/>
        </p:nvSpPr>
        <p:spPr bwMode="auto">
          <a:xfrm>
            <a:off x="1611313" y="3351213"/>
            <a:ext cx="752475" cy="0"/>
          </a:xfrm>
          <a:prstGeom prst="line">
            <a:avLst/>
          </a:prstGeom>
          <a:noFill/>
          <a:ln w="50800">
            <a:solidFill>
              <a:srgbClr val="FF9900"/>
            </a:solidFill>
            <a:round/>
            <a:headEnd/>
            <a:tailEnd type="triangle" w="med" len="med"/>
          </a:ln>
        </p:spPr>
        <p:txBody>
          <a:bodyPr wrap="none" anchor="ctr"/>
          <a:lstStyle/>
          <a:p>
            <a:endParaRPr lang="en-US"/>
          </a:p>
        </p:txBody>
      </p:sp>
      <p:sp>
        <p:nvSpPr>
          <p:cNvPr id="35887" name="Line 49"/>
          <p:cNvSpPr>
            <a:spLocks noChangeShapeType="1"/>
          </p:cNvSpPr>
          <p:nvPr/>
        </p:nvSpPr>
        <p:spPr bwMode="auto">
          <a:xfrm>
            <a:off x="1611313" y="3821113"/>
            <a:ext cx="752475" cy="0"/>
          </a:xfrm>
          <a:prstGeom prst="line">
            <a:avLst/>
          </a:prstGeom>
          <a:noFill/>
          <a:ln w="50800">
            <a:solidFill>
              <a:srgbClr val="FF9900"/>
            </a:solidFill>
            <a:round/>
            <a:headEnd/>
            <a:tailEnd type="triangle" w="med" len="med"/>
          </a:ln>
        </p:spPr>
        <p:txBody>
          <a:bodyPr wrap="none" anchor="ctr"/>
          <a:lstStyle/>
          <a:p>
            <a:endParaRPr lang="en-US"/>
          </a:p>
        </p:txBody>
      </p:sp>
      <p:sp>
        <p:nvSpPr>
          <p:cNvPr id="35888" name="Line 50"/>
          <p:cNvSpPr>
            <a:spLocks noChangeShapeType="1"/>
          </p:cNvSpPr>
          <p:nvPr/>
        </p:nvSpPr>
        <p:spPr bwMode="auto">
          <a:xfrm>
            <a:off x="7696200" y="3352800"/>
            <a:ext cx="752475" cy="0"/>
          </a:xfrm>
          <a:prstGeom prst="line">
            <a:avLst/>
          </a:prstGeom>
          <a:noFill/>
          <a:ln w="50800">
            <a:solidFill>
              <a:srgbClr val="FF9900"/>
            </a:solidFill>
            <a:round/>
            <a:headEnd/>
            <a:tailEnd type="triangle" w="med" len="med"/>
          </a:ln>
        </p:spPr>
        <p:txBody>
          <a:bodyPr wrap="none" anchor="ctr"/>
          <a:lstStyle/>
          <a:p>
            <a:endParaRPr lang="en-US"/>
          </a:p>
        </p:txBody>
      </p:sp>
      <p:sp>
        <p:nvSpPr>
          <p:cNvPr id="35889" name="Rectangle 51"/>
          <p:cNvSpPr>
            <a:spLocks noChangeArrowheads="1"/>
          </p:cNvSpPr>
          <p:nvPr/>
        </p:nvSpPr>
        <p:spPr bwMode="auto">
          <a:xfrm>
            <a:off x="1371600" y="609600"/>
            <a:ext cx="5746750" cy="515938"/>
          </a:xfrm>
          <a:prstGeom prst="rect">
            <a:avLst/>
          </a:prstGeom>
          <a:noFill/>
          <a:ln w="12700">
            <a:noFill/>
            <a:miter lim="800000"/>
            <a:headEnd/>
            <a:tailEnd/>
          </a:ln>
        </p:spPr>
        <p:txBody>
          <a:bodyPr lIns="90487" tIns="44450" rIns="90487" bIns="44450">
            <a:spAutoFit/>
          </a:bodyPr>
          <a:lstStyle/>
          <a:p>
            <a:pPr eaLnBrk="0" hangingPunct="0">
              <a:spcBef>
                <a:spcPct val="50000"/>
              </a:spcBef>
            </a:pPr>
            <a:r>
              <a:rPr lang="en-US" sz="2800" b="1">
                <a:solidFill>
                  <a:srgbClr val="0000CC"/>
                </a:solidFill>
                <a:latin typeface="Helvetica" charset="0"/>
              </a:rPr>
              <a:t>Early Filtering (Broadbent):</a:t>
            </a:r>
          </a:p>
        </p:txBody>
      </p:sp>
      <p:sp>
        <p:nvSpPr>
          <p:cNvPr id="35890" name="Rectangle 52"/>
          <p:cNvSpPr>
            <a:spLocks noChangeArrowheads="1"/>
          </p:cNvSpPr>
          <p:nvPr/>
        </p:nvSpPr>
        <p:spPr bwMode="auto">
          <a:xfrm>
            <a:off x="4724400" y="3200400"/>
            <a:ext cx="496888" cy="379413"/>
          </a:xfrm>
          <a:prstGeom prst="rect">
            <a:avLst/>
          </a:prstGeom>
          <a:solidFill>
            <a:schemeClr val="folHlink"/>
          </a:solidFill>
          <a:ln w="12700">
            <a:solidFill>
              <a:schemeClr val="tx1"/>
            </a:solidFill>
            <a:miter lim="800000"/>
            <a:headEnd/>
            <a:tailEnd/>
          </a:ln>
        </p:spPr>
        <p:txBody>
          <a:bodyPr wrap="none" anchor="ctr"/>
          <a:lstStyle/>
          <a:p>
            <a:endParaRPr lang="en-US"/>
          </a:p>
        </p:txBody>
      </p:sp>
      <p:sp>
        <p:nvSpPr>
          <p:cNvPr id="35891" name="Line 53"/>
          <p:cNvSpPr>
            <a:spLocks noChangeShapeType="1"/>
          </p:cNvSpPr>
          <p:nvPr/>
        </p:nvSpPr>
        <p:spPr bwMode="auto">
          <a:xfrm>
            <a:off x="4724400" y="3670300"/>
            <a:ext cx="496888" cy="379413"/>
          </a:xfrm>
          <a:prstGeom prst="line">
            <a:avLst/>
          </a:prstGeom>
          <a:noFill/>
          <a:ln w="12700">
            <a:solidFill>
              <a:schemeClr val="tx1"/>
            </a:solidFill>
            <a:round/>
            <a:headEnd/>
            <a:tailEnd/>
          </a:ln>
        </p:spPr>
        <p:txBody>
          <a:bodyPr wrap="none" anchor="ctr"/>
          <a:lstStyle/>
          <a:p>
            <a:endParaRPr lang="en-US"/>
          </a:p>
        </p:txBody>
      </p:sp>
      <p:sp>
        <p:nvSpPr>
          <p:cNvPr id="35892" name="Line 54"/>
          <p:cNvSpPr>
            <a:spLocks noChangeShapeType="1"/>
          </p:cNvSpPr>
          <p:nvPr/>
        </p:nvSpPr>
        <p:spPr bwMode="auto">
          <a:xfrm flipV="1">
            <a:off x="4724400" y="3663950"/>
            <a:ext cx="496888" cy="392113"/>
          </a:xfrm>
          <a:prstGeom prst="line">
            <a:avLst/>
          </a:prstGeom>
          <a:noFill/>
          <a:ln w="12700">
            <a:solidFill>
              <a:schemeClr val="tx1"/>
            </a:solidFill>
            <a:round/>
            <a:headEnd/>
            <a:tailEnd/>
          </a:ln>
        </p:spPr>
        <p:txBody>
          <a:bodyPr wrap="none" anchor="ctr"/>
          <a:lstStyle/>
          <a:p>
            <a:endParaRPr lang="en-US"/>
          </a:p>
        </p:txBody>
      </p:sp>
    </p:spTree>
  </p:cSld>
  <p:clrMapOvr>
    <a:masterClrMapping/>
  </p:clrMapOvr>
  <p:transition>
    <p:fade/>
    <p:sndAc>
      <p:stSnd>
        <p:snd r:embed="rId3" name="arrow.wav" builtIn="1"/>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Late selection theory</a:t>
            </a:r>
            <a:endParaRPr lang="en-US" dirty="0"/>
          </a:p>
        </p:txBody>
      </p:sp>
      <p:sp>
        <p:nvSpPr>
          <p:cNvPr id="3" name="Content Placeholder 2"/>
          <p:cNvSpPr>
            <a:spLocks noGrp="1"/>
          </p:cNvSpPr>
          <p:nvPr>
            <p:ph idx="1"/>
          </p:nvPr>
        </p:nvSpPr>
        <p:spPr/>
        <p:txBody>
          <a:bodyPr>
            <a:normAutofit/>
          </a:bodyPr>
          <a:lstStyle/>
          <a:p>
            <a:r>
              <a:rPr lang="en-US" dirty="0" smtClean="0"/>
              <a:t>He ignored information is not filtered out at a sensory level.</a:t>
            </a:r>
          </a:p>
          <a:p>
            <a:r>
              <a:rPr lang="en-US" dirty="0" smtClean="0"/>
              <a:t>Instead, the information is processed through early stage of perception and attention to one signal occurs. Its takes place just before conscious awareness.</a:t>
            </a:r>
          </a:p>
          <a:p>
            <a:r>
              <a:rPr lang="en-US" dirty="0" smtClean="0"/>
              <a:t>Theory emphasizing that some kind of decision making opens the door to consciousness for the most important signal by ignoring </a:t>
            </a:r>
            <a:r>
              <a:rPr lang="en-US" smtClean="0"/>
              <a:t>the others.</a:t>
            </a:r>
            <a:endParaRPr lang="en-US"/>
          </a:p>
        </p:txBody>
      </p:sp>
    </p:spTree>
  </p:cSld>
  <p:clrMapOvr>
    <a:masterClrMapping/>
  </p:clrMapOvr>
  <p:transition>
    <p:fade/>
    <p:sndAc>
      <p:stSnd>
        <p:snd r:embed="rId2" name="arrow.wav" builtIn="1"/>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p:cNvSpPr>
            <a:spLocks noGrp="1"/>
          </p:cNvSpPr>
          <p:nvPr>
            <p:ph type="title"/>
          </p:nvPr>
        </p:nvSpPr>
        <p:spPr/>
        <p:txBody>
          <a:bodyPr/>
          <a:lstStyle/>
          <a:p>
            <a:r>
              <a:rPr lang="en-US" dirty="0" smtClean="0"/>
              <a:t>Late selection theory</a:t>
            </a:r>
            <a:endParaRPr lang="en-US" dirty="0"/>
          </a:p>
        </p:txBody>
      </p:sp>
      <p:sp>
        <p:nvSpPr>
          <p:cNvPr id="4" name="Rectangle 13"/>
          <p:cNvSpPr>
            <a:spLocks noChangeArrowheads="1"/>
          </p:cNvSpPr>
          <p:nvPr/>
        </p:nvSpPr>
        <p:spPr bwMode="auto">
          <a:xfrm>
            <a:off x="2317750" y="3505200"/>
            <a:ext cx="1516063" cy="927100"/>
          </a:xfrm>
          <a:prstGeom prst="rect">
            <a:avLst/>
          </a:prstGeom>
          <a:solidFill>
            <a:srgbClr val="114FFB"/>
          </a:solidFill>
          <a:ln w="12700">
            <a:solidFill>
              <a:schemeClr val="tx1"/>
            </a:solidFill>
            <a:miter lim="800000"/>
            <a:headEnd/>
            <a:tailEnd/>
          </a:ln>
        </p:spPr>
        <p:txBody>
          <a:bodyPr wrap="none" anchor="ctr"/>
          <a:lstStyle/>
          <a:p>
            <a:endParaRPr lang="en-US"/>
          </a:p>
        </p:txBody>
      </p:sp>
      <p:sp>
        <p:nvSpPr>
          <p:cNvPr id="5" name="Rectangle 14"/>
          <p:cNvSpPr>
            <a:spLocks noChangeArrowheads="1"/>
          </p:cNvSpPr>
          <p:nvPr/>
        </p:nvSpPr>
        <p:spPr bwMode="auto">
          <a:xfrm>
            <a:off x="2386013" y="3816350"/>
            <a:ext cx="1525587" cy="393700"/>
          </a:xfrm>
          <a:prstGeom prst="rect">
            <a:avLst/>
          </a:prstGeom>
          <a:noFill/>
          <a:ln w="12700">
            <a:noFill/>
            <a:miter lim="800000"/>
            <a:headEnd/>
            <a:tailEnd/>
          </a:ln>
        </p:spPr>
        <p:txBody>
          <a:bodyPr lIns="90487" tIns="44450" rIns="90487" bIns="44450">
            <a:spAutoFit/>
          </a:bodyPr>
          <a:lstStyle/>
          <a:p>
            <a:pPr eaLnBrk="0" hangingPunct="0">
              <a:spcBef>
                <a:spcPct val="50000"/>
              </a:spcBef>
            </a:pPr>
            <a:r>
              <a:rPr lang="en-US" sz="2000" b="1">
                <a:solidFill>
                  <a:schemeClr val="bg1"/>
                </a:solidFill>
                <a:latin typeface="Helvetica" charset="0"/>
              </a:rPr>
              <a:t>Detection</a:t>
            </a:r>
          </a:p>
        </p:txBody>
      </p:sp>
      <p:sp>
        <p:nvSpPr>
          <p:cNvPr id="6" name="Rectangle 15"/>
          <p:cNvSpPr>
            <a:spLocks noChangeArrowheads="1"/>
          </p:cNvSpPr>
          <p:nvPr/>
        </p:nvSpPr>
        <p:spPr bwMode="auto">
          <a:xfrm>
            <a:off x="990600" y="3276600"/>
            <a:ext cx="796925" cy="363538"/>
          </a:xfrm>
          <a:prstGeom prst="rect">
            <a:avLst/>
          </a:prstGeom>
          <a:noFill/>
          <a:ln w="12700">
            <a:noFill/>
            <a:miter lim="800000"/>
            <a:headEnd/>
            <a:tailEnd/>
          </a:ln>
        </p:spPr>
        <p:txBody>
          <a:bodyPr lIns="90487" tIns="44450" rIns="90487" bIns="44450">
            <a:spAutoFit/>
          </a:bodyPr>
          <a:lstStyle/>
          <a:p>
            <a:pPr eaLnBrk="0" hangingPunct="0">
              <a:spcBef>
                <a:spcPct val="50000"/>
              </a:spcBef>
            </a:pPr>
            <a:r>
              <a:rPr lang="en-US" b="1" dirty="0">
                <a:latin typeface="Helvetica" charset="0"/>
              </a:rPr>
              <a:t>Input</a:t>
            </a:r>
          </a:p>
        </p:txBody>
      </p:sp>
      <p:sp>
        <p:nvSpPr>
          <p:cNvPr id="7" name="Rectangle 16"/>
          <p:cNvSpPr>
            <a:spLocks noChangeArrowheads="1"/>
          </p:cNvSpPr>
          <p:nvPr/>
        </p:nvSpPr>
        <p:spPr bwMode="auto">
          <a:xfrm>
            <a:off x="4648200" y="3505200"/>
            <a:ext cx="1516063" cy="927100"/>
          </a:xfrm>
          <a:prstGeom prst="rect">
            <a:avLst/>
          </a:prstGeom>
          <a:solidFill>
            <a:srgbClr val="114FFB"/>
          </a:solidFill>
          <a:ln w="12700">
            <a:solidFill>
              <a:schemeClr val="tx1"/>
            </a:solidFill>
            <a:miter lim="800000"/>
            <a:headEnd/>
            <a:tailEnd/>
          </a:ln>
        </p:spPr>
        <p:txBody>
          <a:bodyPr wrap="none" anchor="ctr"/>
          <a:lstStyle/>
          <a:p>
            <a:endParaRPr lang="en-US"/>
          </a:p>
        </p:txBody>
      </p:sp>
      <p:sp>
        <p:nvSpPr>
          <p:cNvPr id="8" name="Rectangle 17"/>
          <p:cNvSpPr>
            <a:spLocks noChangeArrowheads="1"/>
          </p:cNvSpPr>
          <p:nvPr/>
        </p:nvSpPr>
        <p:spPr bwMode="auto">
          <a:xfrm>
            <a:off x="4603750" y="3822700"/>
            <a:ext cx="1744663" cy="393700"/>
          </a:xfrm>
          <a:prstGeom prst="rect">
            <a:avLst/>
          </a:prstGeom>
          <a:noFill/>
          <a:ln w="12700">
            <a:noFill/>
            <a:miter lim="800000"/>
            <a:headEnd/>
            <a:tailEnd/>
          </a:ln>
        </p:spPr>
        <p:txBody>
          <a:bodyPr lIns="90487" tIns="44450" rIns="90487" bIns="44450">
            <a:spAutoFit/>
          </a:bodyPr>
          <a:lstStyle/>
          <a:p>
            <a:pPr eaLnBrk="0" hangingPunct="0">
              <a:spcBef>
                <a:spcPct val="50000"/>
              </a:spcBef>
            </a:pPr>
            <a:r>
              <a:rPr lang="en-US" sz="2000" b="1">
                <a:solidFill>
                  <a:schemeClr val="bg1"/>
                </a:solidFill>
                <a:latin typeface="Helvetica" charset="0"/>
              </a:rPr>
              <a:t>Recognition</a:t>
            </a:r>
          </a:p>
        </p:txBody>
      </p:sp>
      <p:sp>
        <p:nvSpPr>
          <p:cNvPr id="9" name="Line 18"/>
          <p:cNvSpPr>
            <a:spLocks noChangeShapeType="1"/>
          </p:cNvSpPr>
          <p:nvPr/>
        </p:nvSpPr>
        <p:spPr bwMode="auto">
          <a:xfrm>
            <a:off x="3863975" y="3733800"/>
            <a:ext cx="752475" cy="0"/>
          </a:xfrm>
          <a:prstGeom prst="line">
            <a:avLst/>
          </a:prstGeom>
          <a:noFill/>
          <a:ln w="50800">
            <a:solidFill>
              <a:srgbClr val="FF9900"/>
            </a:solidFill>
            <a:round/>
            <a:headEnd/>
            <a:tailEnd type="triangle" w="med" len="med"/>
          </a:ln>
        </p:spPr>
        <p:txBody>
          <a:bodyPr wrap="none" anchor="ctr"/>
          <a:lstStyle/>
          <a:p>
            <a:endParaRPr lang="en-US"/>
          </a:p>
        </p:txBody>
      </p:sp>
      <p:sp>
        <p:nvSpPr>
          <p:cNvPr id="10" name="Line 19"/>
          <p:cNvSpPr>
            <a:spLocks noChangeShapeType="1"/>
          </p:cNvSpPr>
          <p:nvPr/>
        </p:nvSpPr>
        <p:spPr bwMode="auto">
          <a:xfrm>
            <a:off x="3863975" y="4203700"/>
            <a:ext cx="752475" cy="0"/>
          </a:xfrm>
          <a:prstGeom prst="line">
            <a:avLst/>
          </a:prstGeom>
          <a:noFill/>
          <a:ln w="50800">
            <a:solidFill>
              <a:srgbClr val="FF9900"/>
            </a:solidFill>
            <a:round/>
            <a:headEnd/>
            <a:tailEnd type="triangle" w="med" len="med"/>
          </a:ln>
        </p:spPr>
        <p:txBody>
          <a:bodyPr wrap="none" anchor="ctr"/>
          <a:lstStyle/>
          <a:p>
            <a:endParaRPr lang="en-US"/>
          </a:p>
        </p:txBody>
      </p:sp>
      <p:sp>
        <p:nvSpPr>
          <p:cNvPr id="11" name="Line 20"/>
          <p:cNvSpPr>
            <a:spLocks noChangeShapeType="1"/>
          </p:cNvSpPr>
          <p:nvPr/>
        </p:nvSpPr>
        <p:spPr bwMode="auto">
          <a:xfrm>
            <a:off x="1535113" y="3733800"/>
            <a:ext cx="752475" cy="0"/>
          </a:xfrm>
          <a:prstGeom prst="line">
            <a:avLst/>
          </a:prstGeom>
          <a:noFill/>
          <a:ln w="50800">
            <a:solidFill>
              <a:srgbClr val="FF9900"/>
            </a:solidFill>
            <a:round/>
            <a:headEnd/>
            <a:tailEnd type="triangle" w="med" len="med"/>
          </a:ln>
        </p:spPr>
        <p:txBody>
          <a:bodyPr wrap="none" anchor="ctr"/>
          <a:lstStyle/>
          <a:p>
            <a:endParaRPr lang="en-US"/>
          </a:p>
        </p:txBody>
      </p:sp>
      <p:sp>
        <p:nvSpPr>
          <p:cNvPr id="12" name="Line 21"/>
          <p:cNvSpPr>
            <a:spLocks noChangeShapeType="1"/>
          </p:cNvSpPr>
          <p:nvPr/>
        </p:nvSpPr>
        <p:spPr bwMode="auto">
          <a:xfrm>
            <a:off x="1535113" y="4203700"/>
            <a:ext cx="752475" cy="0"/>
          </a:xfrm>
          <a:prstGeom prst="line">
            <a:avLst/>
          </a:prstGeom>
          <a:noFill/>
          <a:ln w="50800">
            <a:solidFill>
              <a:srgbClr val="FF9900"/>
            </a:solidFill>
            <a:round/>
            <a:headEnd/>
            <a:tailEnd type="triangle" w="med" len="med"/>
          </a:ln>
        </p:spPr>
        <p:txBody>
          <a:bodyPr wrap="none" anchor="ctr"/>
          <a:lstStyle/>
          <a:p>
            <a:endParaRPr lang="en-US"/>
          </a:p>
        </p:txBody>
      </p:sp>
      <p:sp>
        <p:nvSpPr>
          <p:cNvPr id="13" name="Line 23"/>
          <p:cNvSpPr>
            <a:spLocks noChangeShapeType="1"/>
          </p:cNvSpPr>
          <p:nvPr/>
        </p:nvSpPr>
        <p:spPr bwMode="auto">
          <a:xfrm>
            <a:off x="6194425" y="3733800"/>
            <a:ext cx="679450" cy="0"/>
          </a:xfrm>
          <a:prstGeom prst="line">
            <a:avLst/>
          </a:prstGeom>
          <a:noFill/>
          <a:ln w="50800">
            <a:solidFill>
              <a:srgbClr val="FF9900"/>
            </a:solidFill>
            <a:round/>
            <a:headEnd/>
            <a:tailEnd type="triangle" w="med" len="med"/>
          </a:ln>
        </p:spPr>
        <p:txBody>
          <a:bodyPr wrap="none" anchor="ctr"/>
          <a:lstStyle/>
          <a:p>
            <a:endParaRPr lang="en-US"/>
          </a:p>
        </p:txBody>
      </p:sp>
      <p:sp>
        <p:nvSpPr>
          <p:cNvPr id="14" name="Line 24"/>
          <p:cNvSpPr>
            <a:spLocks noChangeShapeType="1"/>
          </p:cNvSpPr>
          <p:nvPr/>
        </p:nvSpPr>
        <p:spPr bwMode="auto">
          <a:xfrm>
            <a:off x="6194425" y="4203700"/>
            <a:ext cx="679450" cy="0"/>
          </a:xfrm>
          <a:prstGeom prst="line">
            <a:avLst/>
          </a:prstGeom>
          <a:noFill/>
          <a:ln w="50800">
            <a:solidFill>
              <a:srgbClr val="FF9900"/>
            </a:solidFill>
            <a:round/>
            <a:headEnd/>
            <a:tailEnd type="triangle" w="med" len="med"/>
          </a:ln>
        </p:spPr>
        <p:txBody>
          <a:bodyPr wrap="none" anchor="ctr"/>
          <a:lstStyle/>
          <a:p>
            <a:endParaRPr lang="en-US"/>
          </a:p>
        </p:txBody>
      </p:sp>
      <p:sp>
        <p:nvSpPr>
          <p:cNvPr id="15" name="Line 26"/>
          <p:cNvSpPr>
            <a:spLocks noChangeShapeType="1"/>
          </p:cNvSpPr>
          <p:nvPr/>
        </p:nvSpPr>
        <p:spPr bwMode="auto">
          <a:xfrm>
            <a:off x="7432675" y="3733800"/>
            <a:ext cx="752475" cy="0"/>
          </a:xfrm>
          <a:prstGeom prst="line">
            <a:avLst/>
          </a:prstGeom>
          <a:noFill/>
          <a:ln w="50800">
            <a:solidFill>
              <a:srgbClr val="FF9900"/>
            </a:solidFill>
            <a:round/>
            <a:headEnd/>
            <a:tailEnd type="triangle" w="med" len="med"/>
          </a:ln>
        </p:spPr>
        <p:txBody>
          <a:bodyPr wrap="none" anchor="ctr"/>
          <a:lstStyle/>
          <a:p>
            <a:endParaRPr lang="en-US"/>
          </a:p>
        </p:txBody>
      </p:sp>
      <p:sp>
        <p:nvSpPr>
          <p:cNvPr id="16" name="Rectangle 27"/>
          <p:cNvSpPr>
            <a:spLocks noChangeArrowheads="1"/>
          </p:cNvSpPr>
          <p:nvPr/>
        </p:nvSpPr>
        <p:spPr bwMode="auto">
          <a:xfrm>
            <a:off x="6904038" y="3975100"/>
            <a:ext cx="498475" cy="379413"/>
          </a:xfrm>
          <a:prstGeom prst="rect">
            <a:avLst/>
          </a:prstGeom>
          <a:solidFill>
            <a:schemeClr val="folHlink"/>
          </a:solidFill>
          <a:ln w="12700">
            <a:solidFill>
              <a:schemeClr val="tx1"/>
            </a:solidFill>
            <a:miter lim="800000"/>
            <a:headEnd/>
            <a:tailEnd/>
          </a:ln>
        </p:spPr>
        <p:txBody>
          <a:bodyPr wrap="none" anchor="ctr"/>
          <a:lstStyle/>
          <a:p>
            <a:endParaRPr lang="en-US"/>
          </a:p>
        </p:txBody>
      </p:sp>
      <p:sp>
        <p:nvSpPr>
          <p:cNvPr id="17" name="Rectangle 28"/>
          <p:cNvSpPr>
            <a:spLocks noChangeArrowheads="1"/>
          </p:cNvSpPr>
          <p:nvPr/>
        </p:nvSpPr>
        <p:spPr bwMode="auto">
          <a:xfrm>
            <a:off x="6904038" y="3505200"/>
            <a:ext cx="498475" cy="377825"/>
          </a:xfrm>
          <a:prstGeom prst="rect">
            <a:avLst/>
          </a:prstGeom>
          <a:solidFill>
            <a:schemeClr val="folHlink"/>
          </a:solidFill>
          <a:ln w="12700">
            <a:solidFill>
              <a:schemeClr val="tx1"/>
            </a:solidFill>
            <a:miter lim="800000"/>
            <a:headEnd/>
            <a:tailEnd/>
          </a:ln>
        </p:spPr>
        <p:txBody>
          <a:bodyPr wrap="none" anchor="ctr"/>
          <a:lstStyle/>
          <a:p>
            <a:endParaRPr lang="en-US"/>
          </a:p>
        </p:txBody>
      </p:sp>
      <p:sp>
        <p:nvSpPr>
          <p:cNvPr id="18" name="Line 29"/>
          <p:cNvSpPr>
            <a:spLocks noChangeShapeType="1"/>
          </p:cNvSpPr>
          <p:nvPr/>
        </p:nvSpPr>
        <p:spPr bwMode="auto">
          <a:xfrm>
            <a:off x="6904038" y="3975100"/>
            <a:ext cx="498475" cy="379413"/>
          </a:xfrm>
          <a:prstGeom prst="line">
            <a:avLst/>
          </a:prstGeom>
          <a:noFill/>
          <a:ln w="12700">
            <a:solidFill>
              <a:schemeClr val="tx1"/>
            </a:solidFill>
            <a:round/>
            <a:headEnd/>
            <a:tailEnd/>
          </a:ln>
        </p:spPr>
        <p:txBody>
          <a:bodyPr wrap="none" anchor="ctr"/>
          <a:lstStyle/>
          <a:p>
            <a:endParaRPr lang="en-US"/>
          </a:p>
        </p:txBody>
      </p:sp>
      <p:sp>
        <p:nvSpPr>
          <p:cNvPr id="19" name="Line 30"/>
          <p:cNvSpPr>
            <a:spLocks noChangeShapeType="1"/>
          </p:cNvSpPr>
          <p:nvPr/>
        </p:nvSpPr>
        <p:spPr bwMode="auto">
          <a:xfrm flipV="1">
            <a:off x="6904038" y="3968750"/>
            <a:ext cx="498475" cy="392113"/>
          </a:xfrm>
          <a:prstGeom prst="line">
            <a:avLst/>
          </a:prstGeom>
          <a:noFill/>
          <a:ln w="12700">
            <a:solidFill>
              <a:schemeClr val="tx1"/>
            </a:solidFill>
            <a:round/>
            <a:headEnd/>
            <a:tailEnd/>
          </a:ln>
        </p:spPr>
        <p:txBody>
          <a:bodyPr wrap="none" anchor="ctr"/>
          <a:lstStyle/>
          <a:p>
            <a:endParaRPr lang="en-US"/>
          </a:p>
        </p:txBody>
      </p:sp>
      <p:sp>
        <p:nvSpPr>
          <p:cNvPr id="71" name="Rectangle 15"/>
          <p:cNvSpPr>
            <a:spLocks noChangeArrowheads="1"/>
          </p:cNvSpPr>
          <p:nvPr/>
        </p:nvSpPr>
        <p:spPr bwMode="auto">
          <a:xfrm>
            <a:off x="6781800" y="2895600"/>
            <a:ext cx="796925" cy="363538"/>
          </a:xfrm>
          <a:prstGeom prst="rect">
            <a:avLst/>
          </a:prstGeom>
          <a:noFill/>
          <a:ln w="12700">
            <a:noFill/>
            <a:miter lim="800000"/>
            <a:headEnd/>
            <a:tailEnd/>
          </a:ln>
        </p:spPr>
        <p:txBody>
          <a:bodyPr lIns="90487" tIns="44450" rIns="90487" bIns="44450">
            <a:spAutoFit/>
          </a:bodyPr>
          <a:lstStyle/>
          <a:p>
            <a:pPr eaLnBrk="0" hangingPunct="0">
              <a:spcBef>
                <a:spcPct val="50000"/>
              </a:spcBef>
            </a:pPr>
            <a:r>
              <a:rPr lang="en-US" b="1" dirty="0" smtClean="0">
                <a:latin typeface="Helvetica" charset="0"/>
              </a:rPr>
              <a:t>Filter </a:t>
            </a:r>
            <a:endParaRPr lang="en-US" b="1" dirty="0">
              <a:latin typeface="Helvetica" charset="0"/>
            </a:endParaRPr>
          </a:p>
        </p:txBody>
      </p:sp>
    </p:spTree>
  </p:cSld>
  <p:clrMapOvr>
    <a:masterClrMapping/>
  </p:clrMapOvr>
  <p:transition>
    <p:fade/>
    <p:sndAc>
      <p:stSnd>
        <p:snd r:embed="rId2" name="arrow.wav" builtIn="1"/>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8229600" cy="1143000"/>
          </a:xfrm>
        </p:spPr>
        <p:txBody>
          <a:bodyPr/>
          <a:lstStyle/>
          <a:p>
            <a:r>
              <a:rPr lang="en-US" dirty="0" smtClean="0"/>
              <a:t>MEANING</a:t>
            </a:r>
            <a:endParaRPr lang="en-US" dirty="0"/>
          </a:p>
        </p:txBody>
      </p:sp>
      <p:sp>
        <p:nvSpPr>
          <p:cNvPr id="3" name="Content Placeholder 2"/>
          <p:cNvSpPr>
            <a:spLocks noGrp="1"/>
          </p:cNvSpPr>
          <p:nvPr>
            <p:ph idx="1"/>
          </p:nvPr>
        </p:nvSpPr>
        <p:spPr>
          <a:xfrm>
            <a:off x="228600" y="1676400"/>
            <a:ext cx="8229600" cy="4876800"/>
          </a:xfrm>
        </p:spPr>
        <p:txBody>
          <a:bodyPr>
            <a:normAutofit/>
          </a:bodyPr>
          <a:lstStyle/>
          <a:p>
            <a:r>
              <a:rPr lang="en-US" dirty="0" smtClean="0"/>
              <a:t>We use the word “attention” frequently in our day-to –day conversation.</a:t>
            </a:r>
          </a:p>
          <a:p>
            <a:r>
              <a:rPr lang="en-US" dirty="0" smtClean="0"/>
              <a:t>During lecturers in the classroom, a teacher calls for your attention to what he is saying or what he writes on the black board.</a:t>
            </a:r>
          </a:p>
          <a:p>
            <a:r>
              <a:rPr lang="en-US" dirty="0" smtClean="0"/>
              <a:t>At railway station announcement starts with “your attention please” before informing the passengers about train schedules of the train.</a:t>
            </a:r>
          </a:p>
          <a:p>
            <a:r>
              <a:rPr lang="en-US" dirty="0" smtClean="0"/>
              <a:t>Attention can not be considered as a force we must try to understand it in terms of an act, a process or a function.</a:t>
            </a:r>
            <a:endParaRPr lang="en-US" dirty="0"/>
          </a:p>
        </p:txBody>
      </p:sp>
    </p:spTree>
  </p:cSld>
  <p:clrMapOvr>
    <a:masterClrMapping/>
  </p:clrMapOvr>
  <p:transition>
    <p:fade/>
    <p:sndAc>
      <p:stSnd>
        <p:snd r:embed="rId2" name="arrow.wav" builtIn="1"/>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Types of attention </a:t>
            </a:r>
            <a:endParaRPr lang="en-US" dirty="0"/>
          </a:p>
        </p:txBody>
      </p:sp>
      <p:sp>
        <p:nvSpPr>
          <p:cNvPr id="4" name="Content Placeholder 3"/>
          <p:cNvSpPr>
            <a:spLocks noGrp="1"/>
          </p:cNvSpPr>
          <p:nvPr>
            <p:ph idx="1"/>
          </p:nvPr>
        </p:nvSpPr>
        <p:spPr>
          <a:xfrm>
            <a:off x="457200" y="2819401"/>
            <a:ext cx="8229600" cy="2209800"/>
          </a:xfrm>
        </p:spPr>
        <p:txBody>
          <a:bodyPr/>
          <a:lstStyle/>
          <a:p>
            <a:r>
              <a:rPr lang="en-US" dirty="0" smtClean="0"/>
              <a:t>Voluntary (</a:t>
            </a:r>
            <a:r>
              <a:rPr lang="en-US" dirty="0" err="1" smtClean="0"/>
              <a:t>Volitinal</a:t>
            </a:r>
            <a:r>
              <a:rPr lang="en-US" dirty="0" smtClean="0"/>
              <a:t>)</a:t>
            </a:r>
          </a:p>
          <a:p>
            <a:r>
              <a:rPr lang="en-US" dirty="0" smtClean="0"/>
              <a:t>Involuntary (non-Volitional)</a:t>
            </a:r>
            <a:endParaRPr lang="en-US" dirty="0"/>
          </a:p>
        </p:txBody>
      </p:sp>
    </p:spTree>
  </p:cSld>
  <p:clrMapOvr>
    <a:masterClrMapping/>
  </p:clrMapOvr>
  <p:transition>
    <p:fade/>
    <p:sndAc>
      <p:stSnd>
        <p:snd r:embed="rId2" name="arrow.wav" builtIn="1"/>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Voluntary (</a:t>
            </a:r>
            <a:r>
              <a:rPr lang="en-US" dirty="0" err="1" smtClean="0"/>
              <a:t>Volitinal</a:t>
            </a:r>
            <a:r>
              <a:rPr lang="en-US" dirty="0" smtClean="0"/>
              <a:t>)</a:t>
            </a:r>
            <a:endParaRPr lang="en-US" dirty="0"/>
          </a:p>
        </p:txBody>
      </p:sp>
      <p:sp>
        <p:nvSpPr>
          <p:cNvPr id="3" name="Content Placeholder 2"/>
          <p:cNvSpPr>
            <a:spLocks noGrp="1"/>
          </p:cNvSpPr>
          <p:nvPr>
            <p:ph idx="1"/>
          </p:nvPr>
        </p:nvSpPr>
        <p:spPr/>
        <p:txBody>
          <a:bodyPr/>
          <a:lstStyle/>
          <a:p>
            <a:r>
              <a:rPr lang="en-US" dirty="0" smtClean="0"/>
              <a:t>The conscious effort on our part </a:t>
            </a:r>
          </a:p>
          <a:p>
            <a:pPr lvl="1"/>
            <a:r>
              <a:rPr lang="en-US" dirty="0" err="1" smtClean="0"/>
              <a:t>Eg</a:t>
            </a:r>
            <a:r>
              <a:rPr lang="en-US" dirty="0" smtClean="0"/>
              <a:t>, solving an assigned problem in the </a:t>
            </a:r>
            <a:r>
              <a:rPr lang="en-US" dirty="0" err="1" smtClean="0"/>
              <a:t>maths</a:t>
            </a:r>
            <a:r>
              <a:rPr lang="en-US" dirty="0" smtClean="0"/>
              <a:t>.</a:t>
            </a:r>
          </a:p>
          <a:p>
            <a:pPr lvl="1"/>
            <a:r>
              <a:rPr lang="en-US" dirty="0" smtClean="0"/>
              <a:t>Answering a question in an examination needs voluntary attention.</a:t>
            </a:r>
          </a:p>
          <a:p>
            <a:r>
              <a:rPr lang="en-US" dirty="0" smtClean="0"/>
              <a:t>It has two types:</a:t>
            </a:r>
          </a:p>
          <a:p>
            <a:pPr lvl="1"/>
            <a:r>
              <a:rPr lang="en-US" dirty="0" smtClean="0"/>
              <a:t>Implicit voluntary attention.</a:t>
            </a:r>
          </a:p>
          <a:p>
            <a:pPr lvl="1"/>
            <a:r>
              <a:rPr lang="en-US" dirty="0" smtClean="0"/>
              <a:t>Explicit voluntary attention.</a:t>
            </a:r>
            <a:endParaRPr lang="en-US" dirty="0"/>
          </a:p>
        </p:txBody>
      </p:sp>
    </p:spTree>
  </p:cSld>
  <p:clrMapOvr>
    <a:masterClrMapping/>
  </p:clrMapOvr>
  <p:transition>
    <p:fade/>
    <p:sndAc>
      <p:stSnd>
        <p:snd r:embed="rId2" name="arrow.wav" builtIn="1"/>
      </p:stSnd>
    </p:sndAc>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Implicit voluntary attention</a:t>
            </a:r>
            <a:endParaRPr lang="en-US" dirty="0"/>
          </a:p>
        </p:txBody>
      </p:sp>
      <p:sp>
        <p:nvSpPr>
          <p:cNvPr id="3" name="Content Placeholder 2"/>
          <p:cNvSpPr>
            <a:spLocks noGrp="1"/>
          </p:cNvSpPr>
          <p:nvPr>
            <p:ph idx="1"/>
          </p:nvPr>
        </p:nvSpPr>
        <p:spPr>
          <a:xfrm>
            <a:off x="457200" y="2514600"/>
            <a:ext cx="8229600" cy="3611563"/>
          </a:xfrm>
        </p:spPr>
        <p:txBody>
          <a:bodyPr/>
          <a:lstStyle/>
          <a:p>
            <a:r>
              <a:rPr lang="en-US" dirty="0" smtClean="0"/>
              <a:t>A signal act of will is responsible for arousing attention.</a:t>
            </a:r>
          </a:p>
          <a:p>
            <a:pPr lvl="1"/>
            <a:r>
              <a:rPr lang="en-US" dirty="0" err="1" smtClean="0"/>
              <a:t>Eg</a:t>
            </a:r>
            <a:r>
              <a:rPr lang="en-US" dirty="0" smtClean="0"/>
              <a:t>, a teacher assigns practice works to a child and warns of punishment if not completed. </a:t>
            </a:r>
            <a:endParaRPr lang="en-US" dirty="0"/>
          </a:p>
        </p:txBody>
      </p:sp>
    </p:spTree>
  </p:cSld>
  <p:clrMapOvr>
    <a:masterClrMapping/>
  </p:clrMapOvr>
  <p:transition>
    <p:fade/>
    <p:sndAc>
      <p:stSnd>
        <p:snd r:embed="rId2" name="arrow.wav" builtIn="1"/>
      </p:stSnd>
    </p:sndAc>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0">
              <a:spcBef>
                <a:spcPct val="0"/>
              </a:spcBef>
            </a:pPr>
            <a:r>
              <a:rPr lang="en-US" sz="3600" dirty="0" smtClean="0"/>
              <a:t>Explicit voluntary attention</a:t>
            </a:r>
            <a:endParaRPr lang="en-US" sz="3600" dirty="0"/>
          </a:p>
        </p:txBody>
      </p:sp>
      <p:sp>
        <p:nvSpPr>
          <p:cNvPr id="3" name="Content Placeholder 2"/>
          <p:cNvSpPr>
            <a:spLocks noGrp="1"/>
          </p:cNvSpPr>
          <p:nvPr>
            <p:ph idx="1"/>
          </p:nvPr>
        </p:nvSpPr>
        <p:spPr>
          <a:xfrm>
            <a:off x="457200" y="2667000"/>
            <a:ext cx="8229600" cy="3459163"/>
          </a:xfrm>
        </p:spPr>
        <p:txBody>
          <a:bodyPr>
            <a:normAutofit/>
          </a:bodyPr>
          <a:lstStyle/>
          <a:p>
            <a:r>
              <a:rPr lang="en-US" sz="2800" dirty="0" smtClean="0"/>
              <a:t>Attention is obtained by repeated act of will.</a:t>
            </a:r>
          </a:p>
          <a:p>
            <a:r>
              <a:rPr lang="en-US" sz="2800" dirty="0" smtClean="0"/>
              <a:t>One struggle hard for keeping oneself attentive. It require strong will power.</a:t>
            </a:r>
          </a:p>
          <a:p>
            <a:pPr lvl="1"/>
            <a:r>
              <a:rPr lang="en-US" sz="2400" dirty="0" err="1" smtClean="0"/>
              <a:t>Eg</a:t>
            </a:r>
            <a:r>
              <a:rPr lang="en-US" sz="2400" dirty="0" smtClean="0"/>
              <a:t>, the attention paid during exam days for securing good grades. </a:t>
            </a:r>
          </a:p>
          <a:p>
            <a:endParaRPr lang="en-US" sz="2800" dirty="0"/>
          </a:p>
        </p:txBody>
      </p:sp>
    </p:spTree>
  </p:cSld>
  <p:clrMapOvr>
    <a:masterClrMapping/>
  </p:clrMapOvr>
  <p:transition>
    <p:fade/>
    <p:sndAc>
      <p:stSnd>
        <p:snd r:embed="rId2" name="arrow.wav" builtIn="1"/>
      </p:stSnd>
    </p:sndAc>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Involuntary (non-Volitional)</a:t>
            </a:r>
            <a:endParaRPr lang="en-US" dirty="0"/>
          </a:p>
        </p:txBody>
      </p:sp>
      <p:sp>
        <p:nvSpPr>
          <p:cNvPr id="3" name="Content Placeholder 2"/>
          <p:cNvSpPr>
            <a:spLocks noGrp="1"/>
          </p:cNvSpPr>
          <p:nvPr>
            <p:ph idx="1"/>
          </p:nvPr>
        </p:nvSpPr>
        <p:spPr/>
        <p:txBody>
          <a:bodyPr/>
          <a:lstStyle/>
          <a:p>
            <a:r>
              <a:rPr lang="en-US" dirty="0" smtClean="0"/>
              <a:t>This type of attention is aroused without the play of will (or) without making a conscious effort on our part.</a:t>
            </a:r>
          </a:p>
          <a:p>
            <a:r>
              <a:rPr lang="en-US" dirty="0" err="1" smtClean="0"/>
              <a:t>Eg</a:t>
            </a:r>
            <a:r>
              <a:rPr lang="en-US" dirty="0" smtClean="0"/>
              <a:t> ;</a:t>
            </a:r>
          </a:p>
          <a:p>
            <a:pPr lvl="1"/>
            <a:r>
              <a:rPr lang="en-US" dirty="0" smtClean="0"/>
              <a:t>We give involuntary attention to loud sounds, bright lights and strong order etc….</a:t>
            </a:r>
            <a:endParaRPr lang="en-US" dirty="0"/>
          </a:p>
        </p:txBody>
      </p:sp>
    </p:spTree>
  </p:cSld>
  <p:clrMapOvr>
    <a:masterClrMapping/>
  </p:clrMapOvr>
  <p:transition>
    <p:fade/>
    <p:sndAc>
      <p:stSnd>
        <p:snd r:embed="rId2" name="arrow.wav" builtIn="1"/>
      </p:stSnd>
    </p:sndAc>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Types of Involuntary (non-Volitional)</a:t>
            </a:r>
            <a:endParaRPr lang="en-US" dirty="0"/>
          </a:p>
        </p:txBody>
      </p:sp>
      <p:sp>
        <p:nvSpPr>
          <p:cNvPr id="3" name="Content Placeholder 2"/>
          <p:cNvSpPr>
            <a:spLocks noGrp="1"/>
          </p:cNvSpPr>
          <p:nvPr>
            <p:ph idx="1"/>
          </p:nvPr>
        </p:nvSpPr>
        <p:spPr>
          <a:xfrm>
            <a:off x="457200" y="3124200"/>
            <a:ext cx="8229600" cy="3001963"/>
          </a:xfrm>
        </p:spPr>
        <p:txBody>
          <a:bodyPr/>
          <a:lstStyle/>
          <a:p>
            <a:r>
              <a:rPr lang="en-US" dirty="0" smtClean="0"/>
              <a:t>Enforced involuntary attention</a:t>
            </a:r>
          </a:p>
          <a:p>
            <a:r>
              <a:rPr lang="en-US" dirty="0" smtClean="0"/>
              <a:t>Spontaneous non-volitional attention </a:t>
            </a:r>
            <a:endParaRPr lang="en-US" dirty="0"/>
          </a:p>
        </p:txBody>
      </p:sp>
    </p:spTree>
  </p:cSld>
  <p:clrMapOvr>
    <a:masterClrMapping/>
  </p:clrMapOvr>
  <p:transition>
    <p:fade/>
    <p:sndAc>
      <p:stSnd>
        <p:snd r:embed="rId2" name="arrow.wav" builtIn="1"/>
      </p:stSnd>
    </p:sndAc>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Enforced involuntary attention</a:t>
            </a:r>
            <a:endParaRPr lang="en-US" dirty="0"/>
          </a:p>
        </p:txBody>
      </p:sp>
      <p:sp>
        <p:nvSpPr>
          <p:cNvPr id="3" name="Content Placeholder 2"/>
          <p:cNvSpPr>
            <a:spLocks noGrp="1"/>
          </p:cNvSpPr>
          <p:nvPr>
            <p:ph idx="1"/>
          </p:nvPr>
        </p:nvSpPr>
        <p:spPr>
          <a:xfrm>
            <a:off x="457200" y="2133600"/>
            <a:ext cx="8229600" cy="3992563"/>
          </a:xfrm>
        </p:spPr>
        <p:txBody>
          <a:bodyPr/>
          <a:lstStyle/>
          <a:p>
            <a:r>
              <a:rPr lang="en-US" dirty="0" smtClean="0"/>
              <a:t>Attention aroused by the instincts is called Enforced involuntary attention.</a:t>
            </a:r>
          </a:p>
          <a:p>
            <a:r>
              <a:rPr lang="en-US" dirty="0" err="1" smtClean="0"/>
              <a:t>Eg</a:t>
            </a:r>
            <a:r>
              <a:rPr lang="en-US" dirty="0" smtClean="0"/>
              <a:t>: giving attention out of our curiosity.</a:t>
            </a:r>
          </a:p>
        </p:txBody>
      </p:sp>
    </p:spTree>
  </p:cSld>
  <p:clrMapOvr>
    <a:masterClrMapping/>
  </p:clrMapOvr>
  <p:transition>
    <p:fade/>
    <p:sndAc>
      <p:stSnd>
        <p:snd r:embed="rId2" name="arrow.wav" builtIn="1"/>
      </p:stSnd>
    </p:sndAc>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Spontaneous non-volitional attention </a:t>
            </a:r>
            <a:endParaRPr lang="en-US" dirty="0"/>
          </a:p>
        </p:txBody>
      </p:sp>
      <p:sp>
        <p:nvSpPr>
          <p:cNvPr id="3" name="Content Placeholder 2"/>
          <p:cNvSpPr>
            <a:spLocks noGrp="1"/>
          </p:cNvSpPr>
          <p:nvPr>
            <p:ph idx="1"/>
          </p:nvPr>
        </p:nvSpPr>
        <p:spPr/>
        <p:txBody>
          <a:bodyPr/>
          <a:lstStyle/>
          <a:p>
            <a:r>
              <a:rPr lang="en-US" dirty="0" smtClean="0"/>
              <a:t>Involuntary attention aroused by the sentiments is called Spontaneous non-volitional attention </a:t>
            </a:r>
          </a:p>
          <a:p>
            <a:r>
              <a:rPr lang="en-US" dirty="0" err="1" smtClean="0"/>
              <a:t>Eg</a:t>
            </a:r>
            <a:r>
              <a:rPr lang="en-US" dirty="0" smtClean="0"/>
              <a:t>:</a:t>
            </a:r>
          </a:p>
          <a:p>
            <a:pPr lvl="1"/>
            <a:r>
              <a:rPr lang="en-US" dirty="0" smtClean="0"/>
              <a:t>Give some what automatic or Spontaneous attention towards some objects, person around which our sentiments are formed.</a:t>
            </a:r>
          </a:p>
        </p:txBody>
      </p:sp>
    </p:spTree>
  </p:cSld>
  <p:clrMapOvr>
    <a:masterClrMapping/>
  </p:clrMapOvr>
  <p:transition>
    <p:fade/>
    <p:sndAc>
      <p:stSnd>
        <p:snd r:embed="rId2" name="arrow.wav" builtIn="1"/>
      </p:stSnd>
    </p:sndAc>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Factors or determinant of attention</a:t>
            </a:r>
            <a:endParaRPr lang="en-US" dirty="0"/>
          </a:p>
        </p:txBody>
      </p:sp>
      <p:sp>
        <p:nvSpPr>
          <p:cNvPr id="3" name="Content Placeholder 2"/>
          <p:cNvSpPr>
            <a:spLocks noGrp="1"/>
          </p:cNvSpPr>
          <p:nvPr>
            <p:ph idx="1"/>
          </p:nvPr>
        </p:nvSpPr>
        <p:spPr/>
        <p:txBody>
          <a:bodyPr/>
          <a:lstStyle/>
          <a:p>
            <a:r>
              <a:rPr lang="en-US" sz="4400" dirty="0" smtClean="0"/>
              <a:t>External factors or conditions:</a:t>
            </a:r>
          </a:p>
          <a:p>
            <a:pPr lvl="1"/>
            <a:r>
              <a:rPr lang="en-US" dirty="0" smtClean="0"/>
              <a:t>Conditions are generally those characteristic of outside stimuli. Which make strongest bid to capture our attention.</a:t>
            </a:r>
            <a:endParaRPr lang="en-US" dirty="0"/>
          </a:p>
        </p:txBody>
      </p:sp>
    </p:spTree>
  </p:cSld>
  <p:clrMapOvr>
    <a:masterClrMapping/>
  </p:clrMapOvr>
  <p:transition>
    <p:fade/>
    <p:sndAc>
      <p:stSnd>
        <p:snd r:embed="rId2" name="arrow.wav" builtIn="1"/>
      </p:stSnd>
    </p:sndAc>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Nature of stimuli</a:t>
            </a:r>
            <a:endParaRPr lang="en-US" dirty="0"/>
          </a:p>
        </p:txBody>
      </p:sp>
      <p:sp>
        <p:nvSpPr>
          <p:cNvPr id="3" name="Content Placeholder 2"/>
          <p:cNvSpPr>
            <a:spLocks noGrp="1"/>
          </p:cNvSpPr>
          <p:nvPr>
            <p:ph idx="1"/>
          </p:nvPr>
        </p:nvSpPr>
        <p:spPr/>
        <p:txBody>
          <a:bodyPr/>
          <a:lstStyle/>
          <a:p>
            <a:r>
              <a:rPr lang="en-US" dirty="0" smtClean="0"/>
              <a:t>All types of stimuli are not able to bring same degree of attention.</a:t>
            </a:r>
          </a:p>
          <a:p>
            <a:r>
              <a:rPr lang="en-US" dirty="0" err="1" smtClean="0"/>
              <a:t>Eg</a:t>
            </a:r>
            <a:r>
              <a:rPr lang="en-US" dirty="0" smtClean="0"/>
              <a:t>:</a:t>
            </a:r>
          </a:p>
          <a:p>
            <a:pPr lvl="1"/>
            <a:r>
              <a:rPr lang="en-US" dirty="0" smtClean="0"/>
              <a:t>A picture attracts attention more than words.</a:t>
            </a:r>
          </a:p>
          <a:p>
            <a:pPr lvl="1"/>
            <a:r>
              <a:rPr lang="en-US" dirty="0" smtClean="0"/>
              <a:t>Among pictures, a picture of human being capture more attention to animals &amp; objects.</a:t>
            </a:r>
          </a:p>
          <a:p>
            <a:pPr lvl="1"/>
            <a:r>
              <a:rPr lang="en-US" dirty="0" smtClean="0"/>
              <a:t>Among pictures of human beings those of great personalities as also of beautiful women or handsome men attract more attention.</a:t>
            </a:r>
          </a:p>
        </p:txBody>
      </p:sp>
    </p:spTree>
  </p:cSld>
  <p:clrMapOvr>
    <a:masterClrMapping/>
  </p:clrMapOvr>
  <p:transition>
    <p:fade/>
    <p:sndAc>
      <p:stSnd>
        <p:snd r:embed="rId2" name="arrow.wav" builtIn="1"/>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1026"/>
          <p:cNvSpPr>
            <a:spLocks noGrp="1" noChangeArrowheads="1"/>
          </p:cNvSpPr>
          <p:nvPr>
            <p:ph type="title"/>
          </p:nvPr>
        </p:nvSpPr>
        <p:spPr/>
        <p:txBody>
          <a:bodyPr/>
          <a:lstStyle/>
          <a:p>
            <a:pPr eaLnBrk="1" hangingPunct="1"/>
            <a:r>
              <a:rPr lang="en-US" smtClean="0"/>
              <a:t>Find the T</a:t>
            </a:r>
            <a:endParaRPr lang="en-CA" smtClean="0"/>
          </a:p>
        </p:txBody>
      </p:sp>
      <p:graphicFrame>
        <p:nvGraphicFramePr>
          <p:cNvPr id="292867" name="Object 1027"/>
          <p:cNvGraphicFramePr>
            <a:graphicFrameLocks noChangeAspect="1"/>
          </p:cNvGraphicFramePr>
          <p:nvPr/>
        </p:nvGraphicFramePr>
        <p:xfrm>
          <a:off x="2514600" y="1676400"/>
          <a:ext cx="3590925" cy="4343400"/>
        </p:xfrm>
        <a:graphic>
          <a:graphicData uri="http://schemas.openxmlformats.org/presentationml/2006/ole">
            <p:oleObj spid="_x0000_s1026" name="Document" r:id="rId5" imgW="914400" imgH="1106424" progId="Word.Document.8">
              <p:embed/>
            </p:oleObj>
          </a:graphicData>
        </a:graphic>
      </p:graphicFrame>
    </p:spTree>
  </p:cSld>
  <p:clrMapOvr>
    <a:masterClrMapping/>
  </p:clrMapOvr>
  <p:transition>
    <p:fade/>
    <p:sndAc>
      <p:stSnd>
        <p:snd r:embed="rId4" name="arrow.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928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Intensity and size of the stimuli</a:t>
            </a:r>
            <a:endParaRPr lang="en-US" dirty="0"/>
          </a:p>
        </p:txBody>
      </p:sp>
      <p:sp>
        <p:nvSpPr>
          <p:cNvPr id="3" name="Content Placeholder 2"/>
          <p:cNvSpPr>
            <a:spLocks noGrp="1"/>
          </p:cNvSpPr>
          <p:nvPr>
            <p:ph idx="1"/>
          </p:nvPr>
        </p:nvSpPr>
        <p:spPr/>
        <p:txBody>
          <a:bodyPr/>
          <a:lstStyle/>
          <a:p>
            <a:r>
              <a:rPr lang="en-US" dirty="0" smtClean="0"/>
              <a:t>In comparison with a weak stimulus, the stronger stimulus attracts more attention.</a:t>
            </a:r>
          </a:p>
          <a:p>
            <a:r>
              <a:rPr lang="en-US" dirty="0" err="1" smtClean="0"/>
              <a:t>Eg</a:t>
            </a:r>
            <a:r>
              <a:rPr lang="en-US" dirty="0" smtClean="0"/>
              <a:t>:</a:t>
            </a:r>
          </a:p>
          <a:p>
            <a:pPr lvl="1"/>
            <a:r>
              <a:rPr lang="en-US" dirty="0" smtClean="0"/>
              <a:t>Our attention becomes more to</a:t>
            </a:r>
          </a:p>
          <a:p>
            <a:pPr lvl="2"/>
            <a:r>
              <a:rPr lang="en-US" dirty="0" smtClean="0"/>
              <a:t>Loud sound</a:t>
            </a:r>
          </a:p>
          <a:p>
            <a:pPr lvl="2"/>
            <a:r>
              <a:rPr lang="en-US" dirty="0" smtClean="0"/>
              <a:t>Bright light</a:t>
            </a:r>
          </a:p>
          <a:p>
            <a:pPr lvl="2"/>
            <a:r>
              <a:rPr lang="en-US" dirty="0" smtClean="0"/>
              <a:t>Strong smell</a:t>
            </a:r>
          </a:p>
          <a:p>
            <a:pPr>
              <a:buNone/>
            </a:pPr>
            <a:r>
              <a:rPr lang="en-US" dirty="0" smtClean="0"/>
              <a:t>	also large objects of the environment.</a:t>
            </a:r>
            <a:endParaRPr lang="en-US" dirty="0"/>
          </a:p>
        </p:txBody>
      </p:sp>
    </p:spTree>
  </p:cSld>
  <p:clrMapOvr>
    <a:masterClrMapping/>
  </p:clrMapOvr>
  <p:transition>
    <p:fade/>
    <p:sndAc>
      <p:stSnd>
        <p:snd r:embed="rId2" name="arrow.wav" builtIn="1"/>
      </p:stSnd>
    </p:sndAc>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Contrast, change and variety</a:t>
            </a:r>
            <a:endParaRPr lang="en-US" dirty="0"/>
          </a:p>
        </p:txBody>
      </p:sp>
      <p:sp>
        <p:nvSpPr>
          <p:cNvPr id="3" name="Content Placeholder 2"/>
          <p:cNvSpPr>
            <a:spLocks noGrp="1"/>
          </p:cNvSpPr>
          <p:nvPr>
            <p:ph idx="1"/>
          </p:nvPr>
        </p:nvSpPr>
        <p:spPr/>
        <p:txBody>
          <a:bodyPr/>
          <a:lstStyle/>
          <a:p>
            <a:r>
              <a:rPr lang="en-US" dirty="0" smtClean="0"/>
              <a:t>Change and variety attracts more attention than sameness &amp; routine.</a:t>
            </a:r>
          </a:p>
          <a:p>
            <a:pPr lvl="1"/>
            <a:r>
              <a:rPr lang="en-US" dirty="0" err="1" smtClean="0"/>
              <a:t>Eg</a:t>
            </a:r>
            <a:r>
              <a:rPr lang="en-US" dirty="0" smtClean="0"/>
              <a:t>: during lecture teacher must use maps &amp; chart to get attention from students.</a:t>
            </a:r>
          </a:p>
          <a:p>
            <a:pPr lvl="1"/>
            <a:r>
              <a:rPr lang="en-US" dirty="0" smtClean="0"/>
              <a:t>Actually the factors </a:t>
            </a:r>
            <a:r>
              <a:rPr lang="en-US" dirty="0" smtClean="0">
                <a:solidFill>
                  <a:srgbClr val="FF0000"/>
                </a:solidFill>
              </a:rPr>
              <a:t>CONTRAST</a:t>
            </a:r>
            <a:r>
              <a:rPr lang="en-US" dirty="0" smtClean="0"/>
              <a:t> bring more attention.</a:t>
            </a:r>
          </a:p>
          <a:p>
            <a:pPr lvl="1"/>
            <a:r>
              <a:rPr lang="en-US" dirty="0" err="1" smtClean="0"/>
              <a:t>Eg</a:t>
            </a:r>
            <a:r>
              <a:rPr lang="en-US" dirty="0" smtClean="0"/>
              <a:t>: all of the letters were printed in a small but only one sentence have written in the bold and capitals that will bring great attention.</a:t>
            </a:r>
            <a:endParaRPr lang="en-US" dirty="0"/>
          </a:p>
        </p:txBody>
      </p:sp>
    </p:spTree>
  </p:cSld>
  <p:clrMapOvr>
    <a:masterClrMapping/>
  </p:clrMapOvr>
  <p:transition>
    <p:fade/>
    <p:sndAc>
      <p:stSnd>
        <p:snd r:embed="rId2" name="arrow.wav" builtIn="1"/>
      </p:stSnd>
    </p:sndAc>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Repetition of stimulus</a:t>
            </a:r>
            <a:endParaRPr lang="en-US" dirty="0"/>
          </a:p>
        </p:txBody>
      </p:sp>
      <p:sp>
        <p:nvSpPr>
          <p:cNvPr id="3" name="Content Placeholder 2"/>
          <p:cNvSpPr>
            <a:spLocks noGrp="1"/>
          </p:cNvSpPr>
          <p:nvPr>
            <p:ph idx="1"/>
          </p:nvPr>
        </p:nvSpPr>
        <p:spPr>
          <a:xfrm>
            <a:off x="457200" y="2362200"/>
            <a:ext cx="8229600" cy="3763963"/>
          </a:xfrm>
        </p:spPr>
        <p:txBody>
          <a:bodyPr/>
          <a:lstStyle/>
          <a:p>
            <a:r>
              <a:rPr lang="en-US" dirty="0" smtClean="0"/>
              <a:t>If we repeating several times, it captures our attention</a:t>
            </a:r>
          </a:p>
          <a:p>
            <a:pPr lvl="1"/>
            <a:r>
              <a:rPr lang="en-US" dirty="0" err="1" smtClean="0"/>
              <a:t>Eg</a:t>
            </a:r>
            <a:r>
              <a:rPr lang="en-US" dirty="0" smtClean="0"/>
              <a:t>: lectures.</a:t>
            </a:r>
            <a:endParaRPr lang="en-US" dirty="0"/>
          </a:p>
        </p:txBody>
      </p:sp>
    </p:spTree>
  </p:cSld>
  <p:clrMapOvr>
    <a:masterClrMapping/>
  </p:clrMapOvr>
  <p:transition>
    <p:fade/>
    <p:sndAc>
      <p:stSnd>
        <p:snd r:embed="rId2" name="arrow.wav" builtIn="1"/>
      </p:stSnd>
    </p:sndAc>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Movement of the stimulus</a:t>
            </a:r>
            <a:endParaRPr lang="en-US" dirty="0"/>
          </a:p>
        </p:txBody>
      </p:sp>
      <p:sp>
        <p:nvSpPr>
          <p:cNvPr id="3" name="Content Placeholder 2"/>
          <p:cNvSpPr>
            <a:spLocks noGrp="1"/>
          </p:cNvSpPr>
          <p:nvPr>
            <p:ph idx="1"/>
          </p:nvPr>
        </p:nvSpPr>
        <p:spPr/>
        <p:txBody>
          <a:bodyPr/>
          <a:lstStyle/>
          <a:p>
            <a:r>
              <a:rPr lang="en-US" dirty="0" smtClean="0"/>
              <a:t>A moving stimuli catches our attention more quickly than one which is still.</a:t>
            </a:r>
          </a:p>
          <a:p>
            <a:r>
              <a:rPr lang="en-US" dirty="0" smtClean="0"/>
              <a:t>We are more sensitive to objects that more in our field of vision.</a:t>
            </a:r>
          </a:p>
          <a:p>
            <a:r>
              <a:rPr lang="en-US" dirty="0" err="1" smtClean="0"/>
              <a:t>Eg</a:t>
            </a:r>
            <a:r>
              <a:rPr lang="en-US" dirty="0" smtClean="0"/>
              <a:t>: moving electrical lights.</a:t>
            </a:r>
            <a:endParaRPr lang="en-US" dirty="0"/>
          </a:p>
        </p:txBody>
      </p:sp>
    </p:spTree>
  </p:cSld>
  <p:clrMapOvr>
    <a:masterClrMapping/>
  </p:clrMapOvr>
  <p:transition>
    <p:fade/>
    <p:sndAc>
      <p:stSnd>
        <p:snd r:embed="rId2" name="arrow.wav" builtIn="1"/>
      </p:stSnd>
    </p:sndAc>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factors and conditions</a:t>
            </a:r>
            <a:endParaRPr lang="en-US" dirty="0"/>
          </a:p>
        </p:txBody>
      </p:sp>
      <p:sp>
        <p:nvSpPr>
          <p:cNvPr id="3" name="Content Placeholder 2"/>
          <p:cNvSpPr>
            <a:spLocks noGrp="1"/>
          </p:cNvSpPr>
          <p:nvPr>
            <p:ph idx="1"/>
          </p:nvPr>
        </p:nvSpPr>
        <p:spPr>
          <a:xfrm>
            <a:off x="457200" y="2743200"/>
            <a:ext cx="8229600" cy="3382963"/>
          </a:xfrm>
        </p:spPr>
        <p:txBody>
          <a:bodyPr/>
          <a:lstStyle/>
          <a:p>
            <a:r>
              <a:rPr lang="en-US" dirty="0" smtClean="0"/>
              <a:t>How much and what way a person will attend to a stimuli.</a:t>
            </a:r>
            <a:endParaRPr lang="en-US" dirty="0"/>
          </a:p>
        </p:txBody>
      </p:sp>
    </p:spTree>
  </p:cSld>
  <p:clrMapOvr>
    <a:masterClrMapping/>
  </p:clrMapOvr>
  <p:transition>
    <p:fade/>
    <p:sndAc>
      <p:stSnd>
        <p:snd r:embed="rId2" name="arrow.wav" builtIn="1"/>
      </p:stSnd>
    </p:sndAc>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Interest and attention</a:t>
            </a:r>
            <a:endParaRPr lang="en-US" dirty="0"/>
          </a:p>
        </p:txBody>
      </p:sp>
      <p:sp>
        <p:nvSpPr>
          <p:cNvPr id="3" name="Content Placeholder 2"/>
          <p:cNvSpPr>
            <a:spLocks noGrp="1"/>
          </p:cNvSpPr>
          <p:nvPr>
            <p:ph idx="1"/>
          </p:nvPr>
        </p:nvSpPr>
        <p:spPr/>
        <p:txBody>
          <a:bodyPr>
            <a:normAutofit/>
          </a:bodyPr>
          <a:lstStyle/>
          <a:p>
            <a:r>
              <a:rPr lang="en-US" dirty="0" smtClean="0"/>
              <a:t>Interest is a very helpful factor in securing attention.</a:t>
            </a:r>
          </a:p>
          <a:p>
            <a:r>
              <a:rPr lang="en-US" dirty="0" smtClean="0"/>
              <a:t>We do not attend to those in which we have no interest.</a:t>
            </a:r>
          </a:p>
          <a:p>
            <a:r>
              <a:rPr lang="en-US" dirty="0" err="1" smtClean="0"/>
              <a:t>Eg</a:t>
            </a:r>
            <a:r>
              <a:rPr lang="en-US" dirty="0" smtClean="0"/>
              <a:t>:</a:t>
            </a:r>
          </a:p>
          <a:p>
            <a:pPr lvl="1"/>
            <a:r>
              <a:rPr lang="en-US" dirty="0" smtClean="0"/>
              <a:t>A boy interested in cricket will be more interested in watching cricket than football.</a:t>
            </a:r>
          </a:p>
          <a:p>
            <a:pPr lvl="1"/>
            <a:r>
              <a:rPr lang="en-US" dirty="0" smtClean="0"/>
              <a:t>Teacher create interest in the class then only students will listen the class.</a:t>
            </a:r>
            <a:endParaRPr lang="en-US" dirty="0"/>
          </a:p>
        </p:txBody>
      </p:sp>
    </p:spTree>
  </p:cSld>
  <p:clrMapOvr>
    <a:masterClrMapping/>
  </p:clrMapOvr>
  <p:transition>
    <p:fade/>
    <p:sndAc>
      <p:stSnd>
        <p:snd r:embed="rId2" name="arrow.wav" builtIn="1"/>
      </p:stSnd>
    </p:sndAc>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Motives </a:t>
            </a:r>
            <a:endParaRPr lang="en-US" dirty="0"/>
          </a:p>
        </p:txBody>
      </p:sp>
      <p:sp>
        <p:nvSpPr>
          <p:cNvPr id="3" name="Content Placeholder 2"/>
          <p:cNvSpPr>
            <a:spLocks noGrp="1"/>
          </p:cNvSpPr>
          <p:nvPr>
            <p:ph idx="1"/>
          </p:nvPr>
        </p:nvSpPr>
        <p:spPr/>
        <p:txBody>
          <a:bodyPr/>
          <a:lstStyle/>
          <a:p>
            <a:r>
              <a:rPr lang="en-US" dirty="0" smtClean="0"/>
              <a:t>The basic derives and urges of the individual are very important in securing attention, thirst, hungry, sex etc..</a:t>
            </a:r>
          </a:p>
          <a:p>
            <a:pPr lvl="1"/>
            <a:r>
              <a:rPr lang="en-US" dirty="0" err="1" smtClean="0"/>
              <a:t>Eg</a:t>
            </a:r>
            <a:r>
              <a:rPr lang="en-US" dirty="0" smtClean="0"/>
              <a:t>: a hungry person will definitely notice smell of cooking even the most inattentive students in the class can be made to sit on the edges of the chair if the teachers announces that he is going to talk about sex practice of American hippies.</a:t>
            </a:r>
            <a:endParaRPr lang="en-US" dirty="0"/>
          </a:p>
        </p:txBody>
      </p:sp>
    </p:spTree>
  </p:cSld>
  <p:clrMapOvr>
    <a:masterClrMapping/>
  </p:clrMapOvr>
  <p:transition>
    <p:fade/>
    <p:sndAc>
      <p:stSnd>
        <p:snd r:embed="rId2" name="arrow.wav" builtIn="1"/>
      </p:stSnd>
    </p:sndAc>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Mind set</a:t>
            </a:r>
            <a:endParaRPr lang="en-US" dirty="0"/>
          </a:p>
        </p:txBody>
      </p:sp>
      <p:sp>
        <p:nvSpPr>
          <p:cNvPr id="3" name="Content Placeholder 2"/>
          <p:cNvSpPr>
            <a:spLocks noGrp="1"/>
          </p:cNvSpPr>
          <p:nvPr>
            <p:ph idx="1"/>
          </p:nvPr>
        </p:nvSpPr>
        <p:spPr/>
        <p:txBody>
          <a:bodyPr/>
          <a:lstStyle/>
          <a:p>
            <a:r>
              <a:rPr lang="en-US" dirty="0" smtClean="0"/>
              <a:t>Mind set is an important in secure attention. It means the tendency. Attention seeking is depends on the mind set of the person.</a:t>
            </a:r>
            <a:endParaRPr lang="en-US" dirty="0"/>
          </a:p>
        </p:txBody>
      </p:sp>
    </p:spTree>
  </p:cSld>
  <p:clrMapOvr>
    <a:masterClrMapping/>
  </p:clrMapOvr>
  <p:transition>
    <p:fade/>
    <p:sndAc>
      <p:stSnd>
        <p:snd r:embed="rId2" name="arrow.wav" builtIn="1"/>
      </p:stSnd>
    </p:sndAc>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Duration and degree of attention</a:t>
            </a:r>
            <a:endParaRPr lang="en-US" dirty="0"/>
          </a:p>
        </p:txBody>
      </p:sp>
      <p:sp>
        <p:nvSpPr>
          <p:cNvPr id="3" name="Content Placeholder 2"/>
          <p:cNvSpPr>
            <a:spLocks noGrp="1"/>
          </p:cNvSpPr>
          <p:nvPr>
            <p:ph idx="1"/>
          </p:nvPr>
        </p:nvSpPr>
        <p:spPr/>
        <p:txBody>
          <a:bodyPr/>
          <a:lstStyle/>
          <a:p>
            <a:r>
              <a:rPr lang="en-US" dirty="0" smtClean="0"/>
              <a:t>Span of attention:</a:t>
            </a:r>
          </a:p>
          <a:p>
            <a:pPr lvl="1"/>
            <a:r>
              <a:rPr lang="en-US" dirty="0" smtClean="0"/>
              <a:t>The maximum amount of material that can be attended in one period of attention is called as span of attention. This can be visual or auditory attention.</a:t>
            </a:r>
          </a:p>
          <a:p>
            <a:r>
              <a:rPr lang="en-US" dirty="0" smtClean="0"/>
              <a:t>Span of visual attention</a:t>
            </a:r>
          </a:p>
          <a:p>
            <a:pPr lvl="1"/>
            <a:r>
              <a:rPr lang="en-US" dirty="0" smtClean="0"/>
              <a:t>Experiments have been carried out to measure the span of visual attention by making brief exposure to a number of objects.</a:t>
            </a:r>
            <a:endParaRPr lang="en-US" dirty="0"/>
          </a:p>
        </p:txBody>
      </p:sp>
    </p:spTree>
  </p:cSld>
  <p:clrMapOvr>
    <a:masterClrMapping/>
  </p:clrMapOvr>
  <p:transition>
    <p:fade/>
    <p:sndAc>
      <p:stSnd>
        <p:snd r:embed="rId2" name="arrow.wav" builtIn="1"/>
      </p:stSnd>
    </p:sndAc>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dirty="0" smtClean="0"/>
              <a:t>The time of exposure is very short.</a:t>
            </a:r>
          </a:p>
          <a:p>
            <a:r>
              <a:rPr lang="en-US" dirty="0" smtClean="0"/>
              <a:t>The objects exposed to the eyes are simple like dots, lines, letters or complex words or triangles etc.</a:t>
            </a:r>
          </a:p>
          <a:p>
            <a:r>
              <a:rPr lang="en-US" dirty="0" smtClean="0"/>
              <a:t>The mind can be attend to only four or five separate units if the items are not grouped into familiar units.</a:t>
            </a:r>
          </a:p>
          <a:p>
            <a:r>
              <a:rPr lang="en-US" dirty="0" smtClean="0"/>
              <a:t>But if the item are combined into meaningful wholes, letters are arranged in a words, a large number of items can be perceived</a:t>
            </a:r>
            <a:endParaRPr lang="en-US" dirty="0"/>
          </a:p>
        </p:txBody>
      </p:sp>
    </p:spTree>
  </p:cSld>
  <p:clrMapOvr>
    <a:masterClrMapping/>
  </p:clrMapOvr>
  <p:transition>
    <p:fade/>
    <p:sndAc>
      <p:stSnd>
        <p:snd r:embed="rId2" name="arrow.wav" builtIn="1"/>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1026"/>
          <p:cNvSpPr>
            <a:spLocks noGrp="1" noChangeArrowheads="1"/>
          </p:cNvSpPr>
          <p:nvPr>
            <p:ph type="title"/>
          </p:nvPr>
        </p:nvSpPr>
        <p:spPr/>
        <p:txBody>
          <a:bodyPr/>
          <a:lstStyle/>
          <a:p>
            <a:pPr eaLnBrk="1" hangingPunct="1"/>
            <a:r>
              <a:rPr lang="en-US" smtClean="0"/>
              <a:t>Find the T</a:t>
            </a:r>
            <a:endParaRPr lang="en-CA" smtClean="0"/>
          </a:p>
        </p:txBody>
      </p:sp>
      <p:graphicFrame>
        <p:nvGraphicFramePr>
          <p:cNvPr id="293891" name="Object 1027"/>
          <p:cNvGraphicFramePr>
            <a:graphicFrameLocks noChangeAspect="1"/>
          </p:cNvGraphicFramePr>
          <p:nvPr/>
        </p:nvGraphicFramePr>
        <p:xfrm>
          <a:off x="1219200" y="1676400"/>
          <a:ext cx="7162800" cy="4764088"/>
        </p:xfrm>
        <a:graphic>
          <a:graphicData uri="http://schemas.openxmlformats.org/presentationml/2006/ole">
            <p:oleObj spid="_x0000_s4098" name="Document" r:id="rId5" imgW="1664208" imgH="1106424" progId="Word.Document.8">
              <p:embed/>
            </p:oleObj>
          </a:graphicData>
        </a:graphic>
      </p:graphicFrame>
    </p:spTree>
  </p:cSld>
  <p:clrMapOvr>
    <a:masterClrMapping/>
  </p:clrMapOvr>
  <p:transition>
    <p:fade/>
    <p:sndAc>
      <p:stSnd>
        <p:snd r:embed="rId4" name="arrow.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938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Users\SURESH\Desktop\images.jpg"/>
          <p:cNvPicPr>
            <a:picLocks noGrp="1" noChangeAspect="1" noChangeArrowheads="1"/>
          </p:cNvPicPr>
          <p:nvPr>
            <p:ph idx="1"/>
          </p:nvPr>
        </p:nvPicPr>
        <p:blipFill>
          <a:blip r:embed="rId2"/>
          <a:srcRect/>
          <a:stretch>
            <a:fillRect/>
          </a:stretch>
        </p:blipFill>
        <p:spPr bwMode="auto">
          <a:xfrm>
            <a:off x="1371600" y="685800"/>
            <a:ext cx="6629400" cy="5181600"/>
          </a:xfrm>
          <a:prstGeom prst="rect">
            <a:avLst/>
          </a:prstGeo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span of auditory attention</a:t>
            </a:r>
            <a:endParaRPr lang="en-US" dirty="0"/>
          </a:p>
        </p:txBody>
      </p:sp>
      <p:sp>
        <p:nvSpPr>
          <p:cNvPr id="3" name="Content Placeholder 2"/>
          <p:cNvSpPr>
            <a:spLocks noGrp="1"/>
          </p:cNvSpPr>
          <p:nvPr>
            <p:ph idx="1"/>
          </p:nvPr>
        </p:nvSpPr>
        <p:spPr/>
        <p:txBody>
          <a:bodyPr/>
          <a:lstStyle/>
          <a:p>
            <a:r>
              <a:rPr lang="en-US" dirty="0" smtClean="0"/>
              <a:t>The number of auditory sound heard at a single instance is slightly greater.</a:t>
            </a:r>
          </a:p>
          <a:p>
            <a:r>
              <a:rPr lang="en-US" dirty="0" smtClean="0"/>
              <a:t>A adult can be perceived eight sound given rapidly.</a:t>
            </a:r>
          </a:p>
          <a:p>
            <a:r>
              <a:rPr lang="en-US" dirty="0" smtClean="0"/>
              <a:t>But when the sound are given in rhythm, a much larger number of sounds can be perceived.</a:t>
            </a:r>
            <a:endParaRPr lang="en-US" dirty="0"/>
          </a:p>
        </p:txBody>
      </p:sp>
    </p:spTree>
  </p:cSld>
  <p:clrMapOvr>
    <a:masterClrMapping/>
  </p:clrMapOvr>
  <p:transition>
    <p:fade/>
    <p:sndAc>
      <p:stSnd>
        <p:snd r:embed="rId2" name="arrow.wav" builtIn="1"/>
      </p:stSnd>
    </p:sndAc>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Duration of attention:</a:t>
            </a:r>
          </a:p>
          <a:p>
            <a:pPr lvl="1"/>
            <a:r>
              <a:rPr lang="en-US" dirty="0" smtClean="0"/>
              <a:t>It refers to how long one can attend to an object without a break.</a:t>
            </a:r>
          </a:p>
          <a:p>
            <a:pPr lvl="1"/>
            <a:r>
              <a:rPr lang="en-US" dirty="0" smtClean="0"/>
              <a:t>The duration of attention depends upon the nature of the material, the interest of the observer, and the condition.</a:t>
            </a:r>
          </a:p>
          <a:p>
            <a:pPr lvl="1"/>
            <a:r>
              <a:rPr lang="en-US" dirty="0" err="1" smtClean="0"/>
              <a:t>Eg</a:t>
            </a:r>
            <a:r>
              <a:rPr lang="en-US" dirty="0" smtClean="0"/>
              <a:t>: lecture.</a:t>
            </a:r>
            <a:endParaRPr lang="en-US" dirty="0"/>
          </a:p>
        </p:txBody>
      </p:sp>
    </p:spTree>
  </p:cSld>
  <p:clrMapOvr>
    <a:masterClrMapping/>
  </p:clrMapOvr>
  <p:transition>
    <p:fade/>
    <p:sndAc>
      <p:stSnd>
        <p:snd r:embed="rId2" name="arrow.wav" builtIn="1"/>
      </p:stSnd>
    </p:sndAc>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a:bodyPr>
          <a:lstStyle/>
          <a:p>
            <a:r>
              <a:rPr lang="en-US" dirty="0" smtClean="0"/>
              <a:t>Sustained attention:</a:t>
            </a:r>
          </a:p>
          <a:p>
            <a:pPr lvl="1"/>
            <a:r>
              <a:rPr lang="en-US" dirty="0" smtClean="0"/>
              <a:t>Is to concentrate ones activity continuously upon some objects, or happening or a problem.</a:t>
            </a:r>
          </a:p>
          <a:p>
            <a:pPr lvl="1"/>
            <a:r>
              <a:rPr lang="en-US" dirty="0" smtClean="0"/>
              <a:t>The individual attention always remain on tract and proceeds without any serious distraction.</a:t>
            </a:r>
          </a:p>
          <a:p>
            <a:r>
              <a:rPr lang="en-US" dirty="0" smtClean="0"/>
              <a:t>Shifting attention:</a:t>
            </a:r>
          </a:p>
          <a:p>
            <a:pPr lvl="1"/>
            <a:r>
              <a:rPr lang="en-US" dirty="0" smtClean="0"/>
              <a:t>While paying attention towards an objects or an event it is not possible to hold attention continuously with the same intensity for the longer duration.</a:t>
            </a:r>
          </a:p>
          <a:p>
            <a:pPr lvl="1"/>
            <a:r>
              <a:rPr lang="en-US" dirty="0" smtClean="0"/>
              <a:t>It constantly shifting from one object to the another.</a:t>
            </a:r>
            <a:endParaRPr lang="en-US" dirty="0"/>
          </a:p>
        </p:txBody>
      </p:sp>
    </p:spTree>
  </p:cSld>
  <p:clrMapOvr>
    <a:masterClrMapping/>
  </p:clrMapOvr>
  <p:transition>
    <p:fade/>
    <p:sndAc>
      <p:stSnd>
        <p:snd r:embed="rId2" name="arrow.wav" builtIn="1"/>
      </p:stSnd>
    </p:sndAc>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364163"/>
          </a:xfrm>
        </p:spPr>
        <p:txBody>
          <a:bodyPr/>
          <a:lstStyle/>
          <a:p>
            <a:r>
              <a:rPr lang="en-US" dirty="0" smtClean="0"/>
              <a:t>Division of attention:</a:t>
            </a:r>
          </a:p>
          <a:p>
            <a:pPr lvl="1"/>
            <a:r>
              <a:rPr lang="en-US" dirty="0" smtClean="0"/>
              <a:t>It means to attend to two or more tasks simultaneously.</a:t>
            </a:r>
          </a:p>
          <a:p>
            <a:pPr lvl="1"/>
            <a:r>
              <a:rPr lang="en-US" dirty="0" smtClean="0"/>
              <a:t>Psychologist saying we can not attend two things and there is no possibility of division of attention.</a:t>
            </a:r>
          </a:p>
          <a:p>
            <a:pPr lvl="1"/>
            <a:r>
              <a:rPr lang="en-US" dirty="0" smtClean="0"/>
              <a:t>While performing two tasks at one time one of the two activities required no attention.</a:t>
            </a:r>
          </a:p>
          <a:p>
            <a:pPr lvl="1"/>
            <a:r>
              <a:rPr lang="en-US" dirty="0" smtClean="0"/>
              <a:t>Attention shift from one topic to the another topic.</a:t>
            </a:r>
            <a:endParaRPr lang="en-US" dirty="0"/>
          </a:p>
        </p:txBody>
      </p:sp>
    </p:spTree>
  </p:cSld>
  <p:clrMapOvr>
    <a:masterClrMapping/>
  </p:clrMapOvr>
  <p:transition>
    <p:fade/>
    <p:sndAc>
      <p:stSnd>
        <p:snd r:embed="rId2" name="arrow.wav" builtIn="1"/>
      </p:stSnd>
    </p:sndAc>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3000" y="2057400"/>
            <a:ext cx="7315200" cy="1446550"/>
          </a:xfrm>
          <a:prstGeom prst="rect">
            <a:avLst/>
          </a:prstGeom>
          <a:noFill/>
        </p:spPr>
        <p:txBody>
          <a:bodyPr wrap="square" lIns="91440" tIns="45720" rIns="91440" bIns="45720">
            <a:spAutoFit/>
          </a:bodyPr>
          <a:lstStyle/>
          <a:p>
            <a:pPr algn="ctr"/>
            <a:r>
              <a:rPr lang="en-US" sz="8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8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Find the Blue Letter</a:t>
            </a:r>
            <a:endParaRPr lang="en-CA" smtClean="0"/>
          </a:p>
        </p:txBody>
      </p:sp>
      <p:grpSp>
        <p:nvGrpSpPr>
          <p:cNvPr id="2" name="Group 12"/>
          <p:cNvGrpSpPr>
            <a:grpSpLocks/>
          </p:cNvGrpSpPr>
          <p:nvPr/>
        </p:nvGrpSpPr>
        <p:grpSpPr bwMode="auto">
          <a:xfrm>
            <a:off x="1981200" y="1905000"/>
            <a:ext cx="3998913" cy="4003675"/>
            <a:chOff x="2104" y="1759"/>
            <a:chExt cx="1316" cy="1793"/>
          </a:xfrm>
        </p:grpSpPr>
        <p:sp>
          <p:nvSpPr>
            <p:cNvPr id="18436" name="Rectangle 3"/>
            <p:cNvSpPr>
              <a:spLocks noChangeArrowheads="1"/>
            </p:cNvSpPr>
            <p:nvPr/>
          </p:nvSpPr>
          <p:spPr bwMode="auto">
            <a:xfrm>
              <a:off x="2775" y="2094"/>
              <a:ext cx="212" cy="449"/>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rgbClr val="0000CC"/>
                  </a:solidFill>
                  <a:latin typeface="Helvetica" charset="0"/>
                </a:rPr>
                <a:t>L</a:t>
              </a:r>
            </a:p>
          </p:txBody>
        </p:sp>
        <p:sp>
          <p:nvSpPr>
            <p:cNvPr id="18437" name="Rectangle 4"/>
            <p:cNvSpPr>
              <a:spLocks noChangeArrowheads="1"/>
            </p:cNvSpPr>
            <p:nvPr/>
          </p:nvSpPr>
          <p:spPr bwMode="auto">
            <a:xfrm>
              <a:off x="2296" y="1759"/>
              <a:ext cx="213" cy="449"/>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8438" name="Rectangle 5"/>
            <p:cNvSpPr>
              <a:spLocks noChangeArrowheads="1"/>
            </p:cNvSpPr>
            <p:nvPr/>
          </p:nvSpPr>
          <p:spPr bwMode="auto">
            <a:xfrm>
              <a:off x="2632" y="3102"/>
              <a:ext cx="213" cy="450"/>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8439" name="Rectangle 6"/>
            <p:cNvSpPr>
              <a:spLocks noChangeArrowheads="1"/>
            </p:cNvSpPr>
            <p:nvPr/>
          </p:nvSpPr>
          <p:spPr bwMode="auto">
            <a:xfrm>
              <a:off x="3207" y="2430"/>
              <a:ext cx="213" cy="450"/>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8440" name="Rectangle 7"/>
            <p:cNvSpPr>
              <a:spLocks noChangeArrowheads="1"/>
            </p:cNvSpPr>
            <p:nvPr/>
          </p:nvSpPr>
          <p:spPr bwMode="auto">
            <a:xfrm>
              <a:off x="2104" y="2670"/>
              <a:ext cx="213" cy="449"/>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8441" name="Rectangle 8"/>
            <p:cNvSpPr>
              <a:spLocks noChangeArrowheads="1"/>
            </p:cNvSpPr>
            <p:nvPr/>
          </p:nvSpPr>
          <p:spPr bwMode="auto">
            <a:xfrm>
              <a:off x="2344" y="2238"/>
              <a:ext cx="212" cy="450"/>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8442" name="Rectangle 9"/>
            <p:cNvSpPr>
              <a:spLocks noChangeArrowheads="1"/>
            </p:cNvSpPr>
            <p:nvPr/>
          </p:nvSpPr>
          <p:spPr bwMode="auto">
            <a:xfrm>
              <a:off x="2728" y="2622"/>
              <a:ext cx="213" cy="450"/>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8443" name="Rectangle 10"/>
            <p:cNvSpPr>
              <a:spLocks noChangeArrowheads="1"/>
            </p:cNvSpPr>
            <p:nvPr/>
          </p:nvSpPr>
          <p:spPr bwMode="auto">
            <a:xfrm>
              <a:off x="3063" y="1807"/>
              <a:ext cx="213" cy="450"/>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grpSp>
    </p:spTree>
  </p:cSld>
  <p:clrMapOvr>
    <a:masterClrMapping/>
  </p:clrMapOvr>
  <p:transition>
    <p:fade/>
    <p:sndAc>
      <p:stSnd>
        <p:snd r:embed="rId2" name="arrow.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074"/>
          <p:cNvSpPr>
            <a:spLocks noGrp="1" noChangeArrowheads="1"/>
          </p:cNvSpPr>
          <p:nvPr>
            <p:ph type="title"/>
          </p:nvPr>
        </p:nvSpPr>
        <p:spPr/>
        <p:txBody>
          <a:bodyPr/>
          <a:lstStyle/>
          <a:p>
            <a:pPr eaLnBrk="1" hangingPunct="1"/>
            <a:r>
              <a:rPr lang="en-US" smtClean="0"/>
              <a:t>Find the Blue Letter</a:t>
            </a:r>
            <a:endParaRPr lang="en-CA" smtClean="0"/>
          </a:p>
        </p:txBody>
      </p:sp>
      <p:grpSp>
        <p:nvGrpSpPr>
          <p:cNvPr id="2" name="Group 3109"/>
          <p:cNvGrpSpPr>
            <a:grpSpLocks/>
          </p:cNvGrpSpPr>
          <p:nvPr/>
        </p:nvGrpSpPr>
        <p:grpSpPr bwMode="auto">
          <a:xfrm>
            <a:off x="685800" y="1447800"/>
            <a:ext cx="7894638" cy="5346700"/>
            <a:chOff x="1000" y="1279"/>
            <a:chExt cx="3920" cy="2894"/>
          </a:xfrm>
        </p:grpSpPr>
        <p:sp>
          <p:nvSpPr>
            <p:cNvPr id="19460" name="Rectangle 3075"/>
            <p:cNvSpPr>
              <a:spLocks noChangeArrowheads="1"/>
            </p:cNvSpPr>
            <p:nvPr/>
          </p:nvSpPr>
          <p:spPr bwMode="auto">
            <a:xfrm>
              <a:off x="3399" y="1903"/>
              <a:ext cx="320"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rgbClr val="0000CC"/>
                  </a:solidFill>
                  <a:latin typeface="Helvetica" charset="0"/>
                </a:rPr>
                <a:t>L</a:t>
              </a:r>
            </a:p>
          </p:txBody>
        </p:sp>
        <p:sp>
          <p:nvSpPr>
            <p:cNvPr id="19461" name="Rectangle 3076"/>
            <p:cNvSpPr>
              <a:spLocks noChangeArrowheads="1"/>
            </p:cNvSpPr>
            <p:nvPr/>
          </p:nvSpPr>
          <p:spPr bwMode="auto">
            <a:xfrm>
              <a:off x="1672" y="2190"/>
              <a:ext cx="321"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9462" name="Rectangle 3077"/>
            <p:cNvSpPr>
              <a:spLocks noChangeArrowheads="1"/>
            </p:cNvSpPr>
            <p:nvPr/>
          </p:nvSpPr>
          <p:spPr bwMode="auto">
            <a:xfrm>
              <a:off x="1432" y="2286"/>
              <a:ext cx="321"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9463" name="Rectangle 3078"/>
            <p:cNvSpPr>
              <a:spLocks noChangeArrowheads="1"/>
            </p:cNvSpPr>
            <p:nvPr/>
          </p:nvSpPr>
          <p:spPr bwMode="auto">
            <a:xfrm>
              <a:off x="2056" y="1375"/>
              <a:ext cx="321"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9464" name="Rectangle 3079"/>
            <p:cNvSpPr>
              <a:spLocks noChangeArrowheads="1"/>
            </p:cNvSpPr>
            <p:nvPr/>
          </p:nvSpPr>
          <p:spPr bwMode="auto">
            <a:xfrm>
              <a:off x="2440" y="2334"/>
              <a:ext cx="321"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9465" name="Rectangle 3080"/>
            <p:cNvSpPr>
              <a:spLocks noChangeArrowheads="1"/>
            </p:cNvSpPr>
            <p:nvPr/>
          </p:nvSpPr>
          <p:spPr bwMode="auto">
            <a:xfrm>
              <a:off x="3159" y="3342"/>
              <a:ext cx="321"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9466" name="Rectangle 3081"/>
            <p:cNvSpPr>
              <a:spLocks noChangeArrowheads="1"/>
            </p:cNvSpPr>
            <p:nvPr/>
          </p:nvSpPr>
          <p:spPr bwMode="auto">
            <a:xfrm>
              <a:off x="3111" y="2766"/>
              <a:ext cx="321"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9467" name="Rectangle 3082"/>
            <p:cNvSpPr>
              <a:spLocks noChangeArrowheads="1"/>
            </p:cNvSpPr>
            <p:nvPr/>
          </p:nvSpPr>
          <p:spPr bwMode="auto">
            <a:xfrm>
              <a:off x="2440" y="3294"/>
              <a:ext cx="321"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9468" name="Rectangle 3083"/>
            <p:cNvSpPr>
              <a:spLocks noChangeArrowheads="1"/>
            </p:cNvSpPr>
            <p:nvPr/>
          </p:nvSpPr>
          <p:spPr bwMode="auto">
            <a:xfrm>
              <a:off x="1624" y="2910"/>
              <a:ext cx="321"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9469" name="Rectangle 3084"/>
            <p:cNvSpPr>
              <a:spLocks noChangeArrowheads="1"/>
            </p:cNvSpPr>
            <p:nvPr/>
          </p:nvSpPr>
          <p:spPr bwMode="auto">
            <a:xfrm>
              <a:off x="3159" y="1759"/>
              <a:ext cx="321"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9470" name="Rectangle 3085"/>
            <p:cNvSpPr>
              <a:spLocks noChangeArrowheads="1"/>
            </p:cNvSpPr>
            <p:nvPr/>
          </p:nvSpPr>
          <p:spPr bwMode="auto">
            <a:xfrm>
              <a:off x="3879" y="2766"/>
              <a:ext cx="321"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9471" name="Rectangle 3086"/>
            <p:cNvSpPr>
              <a:spLocks noChangeArrowheads="1"/>
            </p:cNvSpPr>
            <p:nvPr/>
          </p:nvSpPr>
          <p:spPr bwMode="auto">
            <a:xfrm>
              <a:off x="3783" y="2142"/>
              <a:ext cx="321"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9472" name="Rectangle 3087"/>
            <p:cNvSpPr>
              <a:spLocks noChangeArrowheads="1"/>
            </p:cNvSpPr>
            <p:nvPr/>
          </p:nvSpPr>
          <p:spPr bwMode="auto">
            <a:xfrm>
              <a:off x="3543" y="3390"/>
              <a:ext cx="321"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9473" name="Rectangle 3088"/>
            <p:cNvSpPr>
              <a:spLocks noChangeArrowheads="1"/>
            </p:cNvSpPr>
            <p:nvPr/>
          </p:nvSpPr>
          <p:spPr bwMode="auto">
            <a:xfrm>
              <a:off x="4167" y="3054"/>
              <a:ext cx="321"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9474" name="Rectangle 3089"/>
            <p:cNvSpPr>
              <a:spLocks noChangeArrowheads="1"/>
            </p:cNvSpPr>
            <p:nvPr/>
          </p:nvSpPr>
          <p:spPr bwMode="auto">
            <a:xfrm>
              <a:off x="4599" y="2382"/>
              <a:ext cx="321"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9475" name="Rectangle 3090"/>
            <p:cNvSpPr>
              <a:spLocks noChangeArrowheads="1"/>
            </p:cNvSpPr>
            <p:nvPr/>
          </p:nvSpPr>
          <p:spPr bwMode="auto">
            <a:xfrm>
              <a:off x="4407" y="1567"/>
              <a:ext cx="321"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9476" name="Rectangle 3091"/>
            <p:cNvSpPr>
              <a:spLocks noChangeArrowheads="1"/>
            </p:cNvSpPr>
            <p:nvPr/>
          </p:nvSpPr>
          <p:spPr bwMode="auto">
            <a:xfrm>
              <a:off x="2871" y="1279"/>
              <a:ext cx="321"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9477" name="Rectangle 3092"/>
            <p:cNvSpPr>
              <a:spLocks noChangeArrowheads="1"/>
            </p:cNvSpPr>
            <p:nvPr/>
          </p:nvSpPr>
          <p:spPr bwMode="auto">
            <a:xfrm>
              <a:off x="1240" y="2814"/>
              <a:ext cx="320"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9478" name="Rectangle 3093"/>
            <p:cNvSpPr>
              <a:spLocks noChangeArrowheads="1"/>
            </p:cNvSpPr>
            <p:nvPr/>
          </p:nvSpPr>
          <p:spPr bwMode="auto">
            <a:xfrm>
              <a:off x="1288" y="1807"/>
              <a:ext cx="321"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9479" name="Rectangle 3094"/>
            <p:cNvSpPr>
              <a:spLocks noChangeArrowheads="1"/>
            </p:cNvSpPr>
            <p:nvPr/>
          </p:nvSpPr>
          <p:spPr bwMode="auto">
            <a:xfrm>
              <a:off x="2008" y="2814"/>
              <a:ext cx="321"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9480" name="Rectangle 3095"/>
            <p:cNvSpPr>
              <a:spLocks noChangeArrowheads="1"/>
            </p:cNvSpPr>
            <p:nvPr/>
          </p:nvSpPr>
          <p:spPr bwMode="auto">
            <a:xfrm>
              <a:off x="2632" y="2862"/>
              <a:ext cx="321"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9481" name="Rectangle 3096"/>
            <p:cNvSpPr>
              <a:spLocks noChangeArrowheads="1"/>
            </p:cNvSpPr>
            <p:nvPr/>
          </p:nvSpPr>
          <p:spPr bwMode="auto">
            <a:xfrm>
              <a:off x="1672" y="3438"/>
              <a:ext cx="321"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9482" name="Rectangle 3097"/>
            <p:cNvSpPr>
              <a:spLocks noChangeArrowheads="1"/>
            </p:cNvSpPr>
            <p:nvPr/>
          </p:nvSpPr>
          <p:spPr bwMode="auto">
            <a:xfrm>
              <a:off x="2056" y="3630"/>
              <a:ext cx="321"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9483" name="Rectangle 3098"/>
            <p:cNvSpPr>
              <a:spLocks noChangeArrowheads="1"/>
            </p:cNvSpPr>
            <p:nvPr/>
          </p:nvSpPr>
          <p:spPr bwMode="auto">
            <a:xfrm>
              <a:off x="2728" y="2430"/>
              <a:ext cx="321"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9484" name="Rectangle 3099"/>
            <p:cNvSpPr>
              <a:spLocks noChangeArrowheads="1"/>
            </p:cNvSpPr>
            <p:nvPr/>
          </p:nvSpPr>
          <p:spPr bwMode="auto">
            <a:xfrm>
              <a:off x="2536" y="1615"/>
              <a:ext cx="321"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9485" name="Rectangle 3100"/>
            <p:cNvSpPr>
              <a:spLocks noChangeArrowheads="1"/>
            </p:cNvSpPr>
            <p:nvPr/>
          </p:nvSpPr>
          <p:spPr bwMode="auto">
            <a:xfrm>
              <a:off x="3927" y="1711"/>
              <a:ext cx="321"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9486" name="Rectangle 3101"/>
            <p:cNvSpPr>
              <a:spLocks noChangeArrowheads="1"/>
            </p:cNvSpPr>
            <p:nvPr/>
          </p:nvSpPr>
          <p:spPr bwMode="auto">
            <a:xfrm>
              <a:off x="3687" y="1807"/>
              <a:ext cx="321"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9487" name="Rectangle 3102"/>
            <p:cNvSpPr>
              <a:spLocks noChangeArrowheads="1"/>
            </p:cNvSpPr>
            <p:nvPr/>
          </p:nvSpPr>
          <p:spPr bwMode="auto">
            <a:xfrm>
              <a:off x="3879" y="2430"/>
              <a:ext cx="321"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9488" name="Rectangle 3103"/>
            <p:cNvSpPr>
              <a:spLocks noChangeArrowheads="1"/>
            </p:cNvSpPr>
            <p:nvPr/>
          </p:nvSpPr>
          <p:spPr bwMode="auto">
            <a:xfrm>
              <a:off x="3495" y="2334"/>
              <a:ext cx="321"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9489" name="Rectangle 3104"/>
            <p:cNvSpPr>
              <a:spLocks noChangeArrowheads="1"/>
            </p:cNvSpPr>
            <p:nvPr/>
          </p:nvSpPr>
          <p:spPr bwMode="auto">
            <a:xfrm>
              <a:off x="3543" y="1327"/>
              <a:ext cx="321"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9490" name="Rectangle 3105"/>
            <p:cNvSpPr>
              <a:spLocks noChangeArrowheads="1"/>
            </p:cNvSpPr>
            <p:nvPr/>
          </p:nvSpPr>
          <p:spPr bwMode="auto">
            <a:xfrm>
              <a:off x="2056" y="1903"/>
              <a:ext cx="321"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9491" name="Rectangle 3106"/>
            <p:cNvSpPr>
              <a:spLocks noChangeArrowheads="1"/>
            </p:cNvSpPr>
            <p:nvPr/>
          </p:nvSpPr>
          <p:spPr bwMode="auto">
            <a:xfrm>
              <a:off x="1528" y="1471"/>
              <a:ext cx="321"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9492" name="Rectangle 3107"/>
            <p:cNvSpPr>
              <a:spLocks noChangeArrowheads="1"/>
            </p:cNvSpPr>
            <p:nvPr/>
          </p:nvSpPr>
          <p:spPr bwMode="auto">
            <a:xfrm>
              <a:off x="1000" y="3390"/>
              <a:ext cx="321"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sp>
          <p:nvSpPr>
            <p:cNvPr id="19493" name="Rectangle 3108"/>
            <p:cNvSpPr>
              <a:spLocks noChangeArrowheads="1"/>
            </p:cNvSpPr>
            <p:nvPr/>
          </p:nvSpPr>
          <p:spPr bwMode="auto">
            <a:xfrm>
              <a:off x="1336" y="3246"/>
              <a:ext cx="321" cy="543"/>
            </a:xfrm>
            <a:prstGeom prst="rect">
              <a:avLst/>
            </a:prstGeom>
            <a:noFill/>
            <a:ln w="12700">
              <a:noFill/>
              <a:miter lim="800000"/>
              <a:headEnd/>
              <a:tailEnd/>
            </a:ln>
          </p:spPr>
          <p:txBody>
            <a:bodyPr wrap="none" lIns="90487" tIns="44450" rIns="90487" bIns="44450">
              <a:spAutoFit/>
            </a:bodyPr>
            <a:lstStyle/>
            <a:p>
              <a:pPr eaLnBrk="0" hangingPunct="0"/>
              <a:r>
                <a:rPr lang="en-US" sz="6000" b="1">
                  <a:solidFill>
                    <a:schemeClr val="accent1"/>
                  </a:solidFill>
                  <a:latin typeface="Helvetica" charset="0"/>
                </a:rPr>
                <a:t>L</a:t>
              </a:r>
            </a:p>
          </p:txBody>
        </p:sp>
      </p:grpSp>
    </p:spTree>
  </p:cSld>
  <p:clrMapOvr>
    <a:masterClrMapping/>
  </p:clrMapOvr>
  <p:transition>
    <p:fade/>
    <p:sndAc>
      <p:stSnd>
        <p:snd r:embed="rId2" name="arrow.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074"/>
          <p:cNvSpPr>
            <a:spLocks noGrp="1" noChangeArrowheads="1"/>
          </p:cNvSpPr>
          <p:nvPr>
            <p:ph type="title"/>
          </p:nvPr>
        </p:nvSpPr>
        <p:spPr/>
        <p:txBody>
          <a:bodyPr/>
          <a:lstStyle/>
          <a:p>
            <a:pPr eaLnBrk="1" hangingPunct="1"/>
            <a:r>
              <a:rPr lang="en-US" smtClean="0"/>
              <a:t>Find the vertical T</a:t>
            </a:r>
            <a:endParaRPr lang="en-CA" smtClean="0"/>
          </a:p>
        </p:txBody>
      </p:sp>
      <p:graphicFrame>
        <p:nvGraphicFramePr>
          <p:cNvPr id="287747" name="Object 3075"/>
          <p:cNvGraphicFramePr>
            <a:graphicFrameLocks noChangeAspect="1"/>
          </p:cNvGraphicFramePr>
          <p:nvPr/>
        </p:nvGraphicFramePr>
        <p:xfrm>
          <a:off x="2362200" y="1828800"/>
          <a:ext cx="3678238" cy="4495800"/>
        </p:xfrm>
        <a:graphic>
          <a:graphicData uri="http://schemas.openxmlformats.org/presentationml/2006/ole">
            <p:oleObj spid="_x0000_s5122" name="Document" r:id="rId5" imgW="1030224" imgH="1258824" progId="Word.Document.8">
              <p:embed/>
            </p:oleObj>
          </a:graphicData>
        </a:graphic>
      </p:graphicFrame>
    </p:spTree>
  </p:cSld>
  <p:clrMapOvr>
    <a:masterClrMapping/>
  </p:clrMapOvr>
  <p:transition>
    <p:fade/>
    <p:sndAc>
      <p:stSnd>
        <p:snd r:embed="rId4" name="arrow.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877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1026"/>
          <p:cNvSpPr>
            <a:spLocks noGrp="1" noChangeArrowheads="1"/>
          </p:cNvSpPr>
          <p:nvPr>
            <p:ph type="title"/>
          </p:nvPr>
        </p:nvSpPr>
        <p:spPr/>
        <p:txBody>
          <a:bodyPr/>
          <a:lstStyle/>
          <a:p>
            <a:pPr eaLnBrk="1" hangingPunct="1"/>
            <a:r>
              <a:rPr lang="en-US" smtClean="0"/>
              <a:t>Find the vertical T</a:t>
            </a:r>
            <a:endParaRPr lang="en-CA" smtClean="0"/>
          </a:p>
        </p:txBody>
      </p:sp>
      <p:graphicFrame>
        <p:nvGraphicFramePr>
          <p:cNvPr id="359424" name="Object 1024"/>
          <p:cNvGraphicFramePr>
            <a:graphicFrameLocks noChangeAspect="1"/>
          </p:cNvGraphicFramePr>
          <p:nvPr/>
        </p:nvGraphicFramePr>
        <p:xfrm>
          <a:off x="1066800" y="1676400"/>
          <a:ext cx="6705600" cy="4648200"/>
        </p:xfrm>
        <a:graphic>
          <a:graphicData uri="http://schemas.openxmlformats.org/presentationml/2006/ole">
            <p:oleObj spid="_x0000_s6146" name="Document" r:id="rId5" imgW="1816608" imgH="1258824" progId="Word.Document.8">
              <p:embed/>
            </p:oleObj>
          </a:graphicData>
        </a:graphic>
      </p:graphicFrame>
    </p:spTree>
  </p:cSld>
  <p:clrMapOvr>
    <a:masterClrMapping/>
  </p:clrMapOvr>
  <p:transition>
    <p:fade/>
    <p:sndAc>
      <p:stSnd>
        <p:snd r:embed="rId4" name="arrow.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594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1026"/>
          <p:cNvSpPr>
            <a:spLocks noGrp="1" noChangeArrowheads="1"/>
          </p:cNvSpPr>
          <p:nvPr>
            <p:ph type="title"/>
          </p:nvPr>
        </p:nvSpPr>
        <p:spPr/>
        <p:txBody>
          <a:bodyPr/>
          <a:lstStyle/>
          <a:p>
            <a:pPr eaLnBrk="1" hangingPunct="1"/>
            <a:r>
              <a:rPr lang="en-US" smtClean="0"/>
              <a:t>Find the vertical T</a:t>
            </a:r>
            <a:endParaRPr lang="en-CA" smtClean="0"/>
          </a:p>
        </p:txBody>
      </p:sp>
      <p:graphicFrame>
        <p:nvGraphicFramePr>
          <p:cNvPr id="360448" name="Object 1024"/>
          <p:cNvGraphicFramePr>
            <a:graphicFrameLocks noChangeAspect="1"/>
          </p:cNvGraphicFramePr>
          <p:nvPr/>
        </p:nvGraphicFramePr>
        <p:xfrm>
          <a:off x="2209800" y="1752600"/>
          <a:ext cx="3721100" cy="4724400"/>
        </p:xfrm>
        <a:graphic>
          <a:graphicData uri="http://schemas.openxmlformats.org/presentationml/2006/ole">
            <p:oleObj spid="_x0000_s7170" name="Document" r:id="rId4" imgW="990600" imgH="1258824" progId="Word.Document.8">
              <p:embed/>
            </p:oleObj>
          </a:graphicData>
        </a:graphic>
      </p:graphicFrame>
    </p:spTree>
  </p:cSld>
  <p:clrMapOvr>
    <a:masterClrMapping/>
  </p:clrMapOvr>
  <p:transition>
    <p:fade/>
    <p:sndAc>
      <p:stSnd>
        <p:snd r:embed="rId3" name="arrow.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604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198</TotalTime>
  <Words>1561</Words>
  <Application>Microsoft Office PowerPoint</Application>
  <PresentationFormat>On-screen Show (4:3)</PresentationFormat>
  <Paragraphs>274</Paragraphs>
  <Slides>45</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47" baseType="lpstr">
      <vt:lpstr>Flow</vt:lpstr>
      <vt:lpstr>Document</vt:lpstr>
      <vt:lpstr>ATTENTION</vt:lpstr>
      <vt:lpstr>MEANING</vt:lpstr>
      <vt:lpstr>Find the T</vt:lpstr>
      <vt:lpstr>Find the T</vt:lpstr>
      <vt:lpstr>Find the Blue Letter</vt:lpstr>
      <vt:lpstr>Find the Blue Letter</vt:lpstr>
      <vt:lpstr>Find the vertical T</vt:lpstr>
      <vt:lpstr>Find the vertical T</vt:lpstr>
      <vt:lpstr>Find the vertical T</vt:lpstr>
      <vt:lpstr>Find the vertical T</vt:lpstr>
      <vt:lpstr>Find the Blue L</vt:lpstr>
      <vt:lpstr>Find the Blue L</vt:lpstr>
      <vt:lpstr>Definition </vt:lpstr>
      <vt:lpstr>The definition highlights </vt:lpstr>
      <vt:lpstr>Selectiveness of attention</vt:lpstr>
      <vt:lpstr>Theories </vt:lpstr>
      <vt:lpstr>Slide 17</vt:lpstr>
      <vt:lpstr>Late selection theory</vt:lpstr>
      <vt:lpstr>Late selection theory</vt:lpstr>
      <vt:lpstr>Types of attention </vt:lpstr>
      <vt:lpstr>Voluntary (Volitinal)</vt:lpstr>
      <vt:lpstr>Implicit voluntary attention</vt:lpstr>
      <vt:lpstr>Explicit voluntary attention</vt:lpstr>
      <vt:lpstr>Involuntary (non-Volitional)</vt:lpstr>
      <vt:lpstr>Types of Involuntary (non-Volitional)</vt:lpstr>
      <vt:lpstr>Enforced involuntary attention</vt:lpstr>
      <vt:lpstr>Spontaneous non-volitional attention </vt:lpstr>
      <vt:lpstr>Factors or determinant of attention</vt:lpstr>
      <vt:lpstr>Nature of stimuli</vt:lpstr>
      <vt:lpstr>Intensity and size of the stimuli</vt:lpstr>
      <vt:lpstr>Contrast, change and variety</vt:lpstr>
      <vt:lpstr>Repetition of stimulus</vt:lpstr>
      <vt:lpstr>Movement of the stimulus</vt:lpstr>
      <vt:lpstr>Internal factors and conditions</vt:lpstr>
      <vt:lpstr>Interest and attention</vt:lpstr>
      <vt:lpstr>Motives </vt:lpstr>
      <vt:lpstr>Mind set</vt:lpstr>
      <vt:lpstr>Duration and degree of attention</vt:lpstr>
      <vt:lpstr>Slide 39</vt:lpstr>
      <vt:lpstr>Slide 40</vt:lpstr>
      <vt:lpstr>span of auditory attention</vt:lpstr>
      <vt:lpstr>Slide 42</vt:lpstr>
      <vt:lpstr>Slide 43</vt:lpstr>
      <vt:lpstr>Slide 44</vt:lpstr>
      <vt:lpstr>Slide 45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ATTENTION</dc:title>
  <dc:creator>SURESH</dc:creator>
  <cp:lastModifiedBy>Naren</cp:lastModifiedBy>
  <cp:revision>53</cp:revision>
  <dcterms:created xsi:type="dcterms:W3CDTF">2011-12-22T08:52:33Z</dcterms:created>
  <dcterms:modified xsi:type="dcterms:W3CDTF">2020-08-13T08:41:51Z</dcterms:modified>
</cp:coreProperties>
</file>