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74" r:id="rId2"/>
    <p:sldId id="257" r:id="rId3"/>
    <p:sldId id="258" r:id="rId4"/>
    <p:sldId id="259" r:id="rId5"/>
    <p:sldId id="260" r:id="rId6"/>
    <p:sldId id="261" r:id="rId7"/>
    <p:sldId id="262" r:id="rId8"/>
    <p:sldId id="281" r:id="rId9"/>
    <p:sldId id="282" r:id="rId10"/>
    <p:sldId id="263" r:id="rId11"/>
    <p:sldId id="283" r:id="rId12"/>
    <p:sldId id="264" r:id="rId13"/>
    <p:sldId id="267" r:id="rId14"/>
    <p:sldId id="277" r:id="rId15"/>
    <p:sldId id="278" r:id="rId16"/>
    <p:sldId id="279" r:id="rId17"/>
    <p:sldId id="280" r:id="rId18"/>
    <p:sldId id="286" r:id="rId19"/>
    <p:sldId id="287" r:id="rId20"/>
    <p:sldId id="288" r:id="rId21"/>
    <p:sldId id="289" r:id="rId22"/>
    <p:sldId id="290" r:id="rId23"/>
    <p:sldId id="291" r:id="rId24"/>
    <p:sldId id="292" r:id="rId25"/>
    <p:sldId id="293" r:id="rId26"/>
    <p:sldId id="268" r:id="rId27"/>
    <p:sldId id="294" r:id="rId28"/>
    <p:sldId id="266" r:id="rId29"/>
    <p:sldId id="295" r:id="rId30"/>
    <p:sldId id="296" r:id="rId31"/>
    <p:sldId id="297" r:id="rId32"/>
    <p:sldId id="298" r:id="rId33"/>
    <p:sldId id="299" r:id="rId34"/>
    <p:sldId id="300" r:id="rId35"/>
    <p:sldId id="301" r:id="rId36"/>
    <p:sldId id="269" r:id="rId37"/>
    <p:sldId id="270"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08" y="-222"/>
      </p:cViewPr>
      <p:guideLst>
        <p:guide orient="horz" pos="2160"/>
        <p:guide pos="2880"/>
      </p:guideLst>
    </p:cSldViewPr>
  </p:slideViewPr>
  <p:notesTextViewPr>
    <p:cViewPr>
      <p:scale>
        <a:sx n="1" d="1"/>
        <a:sy n="1" d="1"/>
      </p:scale>
      <p:origin x="0" y="0"/>
    </p:cViewPr>
  </p:notesTextViewPr>
  <p:sorterViewPr>
    <p:cViewPr>
      <p:scale>
        <a:sx n="66" d="100"/>
        <a:sy n="66" d="100"/>
      </p:scale>
      <p:origin x="0" y="201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648AF3-D816-4994-B29F-D390F65E2529}" type="datetimeFigureOut">
              <a:rPr lang="en-IN" smtClean="0"/>
              <a:pPr/>
              <a:t>13-08-2020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6A36AB-39CD-4492-A8D6-4E4534D36698}" type="slidenum">
              <a:rPr lang="en-IN" smtClean="0"/>
              <a:pPr/>
              <a:t>‹#›</a:t>
            </a:fld>
            <a:endParaRPr lang="en-IN"/>
          </a:p>
        </p:txBody>
      </p:sp>
    </p:spTree>
    <p:extLst>
      <p:ext uri="{BB962C8B-B14F-4D97-AF65-F5344CB8AC3E}">
        <p14:creationId xmlns:p14="http://schemas.microsoft.com/office/powerpoint/2010/main" val="2976414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989F3FDB-4986-474D-AB59-A48D53A19518}" type="datetimeFigureOut">
              <a:rPr lang="en-IN" smtClean="0"/>
              <a:pPr/>
              <a:t>13-08-2020</a:t>
            </a:fld>
            <a:endParaRPr lang="en-IN"/>
          </a:p>
        </p:txBody>
      </p:sp>
      <p:sp>
        <p:nvSpPr>
          <p:cNvPr id="20" name="Footer Placeholder 19"/>
          <p:cNvSpPr>
            <a:spLocks noGrp="1"/>
          </p:cNvSpPr>
          <p:nvPr>
            <p:ph type="ftr" sz="quarter" idx="11"/>
          </p:nvPr>
        </p:nvSpPr>
        <p:spPr/>
        <p:txBody>
          <a:bodyPr/>
          <a:lstStyle>
            <a:extLst/>
          </a:lstStyle>
          <a:p>
            <a:endParaRPr lang="en-IN"/>
          </a:p>
        </p:txBody>
      </p:sp>
      <p:sp>
        <p:nvSpPr>
          <p:cNvPr id="10" name="Slide Number Placeholder 9"/>
          <p:cNvSpPr>
            <a:spLocks noGrp="1"/>
          </p:cNvSpPr>
          <p:nvPr>
            <p:ph type="sldNum" sz="quarter" idx="12"/>
          </p:nvPr>
        </p:nvSpPr>
        <p:spPr/>
        <p:txBody>
          <a:bodyPr/>
          <a:lstStyle>
            <a:extLst/>
          </a:lstStyle>
          <a:p>
            <a:fld id="{8DBD1FC4-C2E4-4D89-B2F5-4B6A73BE36F5}" type="slidenum">
              <a:rPr lang="en-IN" smtClean="0"/>
              <a:pPr/>
              <a:t>‹#›</a:t>
            </a:fld>
            <a:endParaRPr lang="en-IN"/>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89F3FDB-4986-474D-AB59-A48D53A19518}" type="datetimeFigureOut">
              <a:rPr lang="en-IN" smtClean="0"/>
              <a:pPr/>
              <a:t>13-08-2020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8DBD1FC4-C2E4-4D89-B2F5-4B6A73BE36F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89F3FDB-4986-474D-AB59-A48D53A19518}" type="datetimeFigureOut">
              <a:rPr lang="en-IN" smtClean="0"/>
              <a:pPr/>
              <a:t>13-08-2020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8DBD1FC4-C2E4-4D89-B2F5-4B6A73BE36F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89F3FDB-4986-474D-AB59-A48D53A19518}" type="datetimeFigureOut">
              <a:rPr lang="en-IN" smtClean="0"/>
              <a:pPr/>
              <a:t>13-08-2020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8DBD1FC4-C2E4-4D89-B2F5-4B6A73BE36F5}"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89F3FDB-4986-474D-AB59-A48D53A19518}" type="datetimeFigureOut">
              <a:rPr lang="en-IN" smtClean="0"/>
              <a:pPr/>
              <a:t>13-08-2020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8DBD1FC4-C2E4-4D89-B2F5-4B6A73BE36F5}" type="slidenum">
              <a:rPr lang="en-IN" smtClean="0"/>
              <a:pPr/>
              <a:t>‹#›</a:t>
            </a:fld>
            <a:endParaRPr lang="en-IN"/>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89F3FDB-4986-474D-AB59-A48D53A19518}" type="datetimeFigureOut">
              <a:rPr lang="en-IN" smtClean="0"/>
              <a:pPr/>
              <a:t>13-08-2020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8DBD1FC4-C2E4-4D89-B2F5-4B6A73BE36F5}"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89F3FDB-4986-474D-AB59-A48D53A19518}" type="datetimeFigureOut">
              <a:rPr lang="en-IN" smtClean="0"/>
              <a:pPr/>
              <a:t>13-08-2020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8DBD1FC4-C2E4-4D89-B2F5-4B6A73BE36F5}"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89F3FDB-4986-474D-AB59-A48D53A19518}" type="datetimeFigureOut">
              <a:rPr lang="en-IN" smtClean="0"/>
              <a:pPr/>
              <a:t>13-08-2020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8DBD1FC4-C2E4-4D89-B2F5-4B6A73BE36F5}"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989F3FDB-4986-474D-AB59-A48D53A19518}" type="datetimeFigureOut">
              <a:rPr lang="en-IN" smtClean="0"/>
              <a:pPr/>
              <a:t>13-08-2020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8DBD1FC4-C2E4-4D89-B2F5-4B6A73BE36F5}" type="slidenum">
              <a:rPr lang="en-IN" smtClean="0"/>
              <a:pPr/>
              <a:t>‹#›</a:t>
            </a:fld>
            <a:endParaRPr lang="en-IN"/>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89F3FDB-4986-474D-AB59-A48D53A19518}" type="datetimeFigureOut">
              <a:rPr lang="en-IN" smtClean="0"/>
              <a:pPr/>
              <a:t>13-08-2020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8DBD1FC4-C2E4-4D89-B2F5-4B6A73BE36F5}"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989F3FDB-4986-474D-AB59-A48D53A19518}" type="datetimeFigureOut">
              <a:rPr lang="en-IN" smtClean="0"/>
              <a:pPr/>
              <a:t>13-08-2020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8DBD1FC4-C2E4-4D89-B2F5-4B6A73BE36F5}" type="slidenum">
              <a:rPr lang="en-IN" smtClean="0"/>
              <a:pPr/>
              <a:t>‹#›</a:t>
            </a:fld>
            <a:endParaRPr lang="en-IN"/>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89F3FDB-4986-474D-AB59-A48D53A19518}" type="datetimeFigureOut">
              <a:rPr lang="en-IN" smtClean="0"/>
              <a:pPr/>
              <a:t>13-08-2020</a:t>
            </a:fld>
            <a:endParaRPr lang="en-IN"/>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DBD1FC4-C2E4-4D89-B2F5-4B6A73BE36F5}" type="slidenum">
              <a:rPr lang="en-IN" smtClean="0"/>
              <a:pPr/>
              <a:t>‹#›</a:t>
            </a:fld>
            <a:endParaRPr lang="en-IN"/>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67744" y="1700808"/>
            <a:ext cx="6876256" cy="1754326"/>
          </a:xfrm>
          <a:prstGeom prst="rect">
            <a:avLst/>
          </a:prstGeom>
          <a:noFill/>
        </p:spPr>
        <p:txBody>
          <a:bodyPr wrap="square" lIns="91440" tIns="45720" rIns="91440" bIns="45720">
            <a:spAutoFit/>
          </a:bodyPr>
          <a:lstStyle/>
          <a:p>
            <a:pPr algn="ctr"/>
            <a:r>
              <a:rPr lang="en-US" sz="5400" b="1" spc="200" dirty="0" smtClean="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latin typeface="Andalus" pitchFamily="18" charset="-78"/>
                <a:cs typeface="Andalus" pitchFamily="18" charset="-78"/>
              </a:rPr>
              <a:t>CONCEPTUAL MODEL</a:t>
            </a:r>
            <a:endParaRPr lang="en-IN" sz="5400" b="1" spc="200" dirty="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endParaRPr>
          </a:p>
        </p:txBody>
      </p:sp>
      <p:sp>
        <p:nvSpPr>
          <p:cNvPr id="4" name="Title 3"/>
          <p:cNvSpPr>
            <a:spLocks noGrp="1"/>
          </p:cNvSpPr>
          <p:nvPr>
            <p:ph type="title"/>
          </p:nvPr>
        </p:nvSpPr>
        <p:spPr>
          <a:xfrm>
            <a:off x="2500298" y="3786190"/>
            <a:ext cx="6400800" cy="2286000"/>
          </a:xfrm>
        </p:spPr>
        <p:txBody>
          <a:bodyPr>
            <a:normAutofit fontScale="90000"/>
          </a:bodyPr>
          <a:lstStyle/>
          <a:p>
            <a:pPr algn="r">
              <a:lnSpc>
                <a:spcPct val="150000"/>
              </a:lnSpc>
              <a:defRPr/>
            </a:pPr>
            <a:r>
              <a:rPr lang="en-US" sz="1800" dirty="0" smtClean="0"/>
              <a:t>Prepared by: </a:t>
            </a:r>
            <a:br>
              <a:rPr lang="en-US" sz="1800" dirty="0" smtClean="0"/>
            </a:br>
            <a:r>
              <a:rPr lang="en-US" sz="1800" dirty="0" smtClean="0"/>
              <a:t>Mrs. </a:t>
            </a:r>
            <a:r>
              <a:rPr lang="en-US" sz="1800" dirty="0" err="1" smtClean="0"/>
              <a:t>Bhoomika</a:t>
            </a:r>
            <a:r>
              <a:rPr lang="en-US" sz="1800" dirty="0" smtClean="0"/>
              <a:t> Patel</a:t>
            </a:r>
            <a:br>
              <a:rPr lang="en-US" sz="1800" dirty="0" smtClean="0"/>
            </a:br>
            <a:r>
              <a:rPr lang="en-US" sz="1800" smtClean="0"/>
              <a:t>Assistant </a:t>
            </a:r>
            <a:r>
              <a:rPr lang="en-US" sz="1800" smtClean="0"/>
              <a:t>Professor</a:t>
            </a:r>
            <a:r>
              <a:rPr lang="en-US" sz="1800" dirty="0" smtClean="0"/>
              <a:t/>
            </a:r>
            <a:br>
              <a:rPr lang="en-US" sz="1800" dirty="0" smtClean="0"/>
            </a:br>
            <a:r>
              <a:rPr lang="en-US" sz="1800" dirty="0" smtClean="0"/>
              <a:t>Department of Mental health nursing</a:t>
            </a:r>
            <a:br>
              <a:rPr lang="en-US" sz="1800" dirty="0" smtClean="0"/>
            </a:br>
            <a:r>
              <a:rPr lang="en-US" sz="1800" dirty="0" err="1" smtClean="0"/>
              <a:t>Sumandeep</a:t>
            </a:r>
            <a:r>
              <a:rPr lang="en-US" sz="1800" dirty="0" smtClean="0"/>
              <a:t> Nursing college</a:t>
            </a:r>
            <a:r>
              <a:rPr lang="en-US" dirty="0" smtClean="0"/>
              <a:t/>
            </a:r>
            <a:br>
              <a:rPr lang="en-US" dirty="0" smtClean="0"/>
            </a:br>
            <a:r>
              <a:rPr lang="en-US" dirty="0" smtClean="0"/>
              <a:t/>
            </a:r>
            <a:br>
              <a:rPr lang="en-US" dirty="0" smtClean="0"/>
            </a:br>
            <a:endParaRPr lang="en-US" dirty="0"/>
          </a:p>
        </p:txBody>
      </p:sp>
      <p:pic>
        <p:nvPicPr>
          <p:cNvPr id="5" name="Picture 2"/>
          <p:cNvPicPr>
            <a:picLocks noChangeAspect="1"/>
          </p:cNvPicPr>
          <p:nvPr/>
        </p:nvPicPr>
        <p:blipFill>
          <a:blip r:embed="rId2"/>
          <a:srcRect/>
          <a:stretch>
            <a:fillRect/>
          </a:stretch>
        </p:blipFill>
        <p:spPr bwMode="auto">
          <a:xfrm>
            <a:off x="300038" y="228600"/>
            <a:ext cx="2138362" cy="1752600"/>
          </a:xfrm>
          <a:prstGeom prst="rect">
            <a:avLst/>
          </a:prstGeom>
          <a:noFill/>
          <a:ln w="9525">
            <a:noFill/>
            <a:miter lim="800000"/>
            <a:headEnd/>
            <a:tailEnd/>
          </a:ln>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a:t>Roles of patient and therapist of Existential  Model</a:t>
            </a:r>
            <a:endParaRPr lang="en-IN" dirty="0"/>
          </a:p>
        </p:txBody>
      </p:sp>
      <p:sp>
        <p:nvSpPr>
          <p:cNvPr id="3" name="Content Placeholder 2"/>
          <p:cNvSpPr>
            <a:spLocks noGrp="1"/>
          </p:cNvSpPr>
          <p:nvPr>
            <p:ph idx="1"/>
          </p:nvPr>
        </p:nvSpPr>
        <p:spPr>
          <a:xfrm>
            <a:off x="1435608" y="1796752"/>
            <a:ext cx="7498080" cy="4800600"/>
          </a:xfrm>
        </p:spPr>
        <p:txBody>
          <a:bodyPr>
            <a:normAutofit/>
          </a:bodyPr>
          <a:lstStyle/>
          <a:p>
            <a:r>
              <a:rPr lang="en-US" sz="3600" dirty="0">
                <a:latin typeface="Calibri" pitchFamily="34" charset="0"/>
                <a:cs typeface="Calibri" pitchFamily="34" charset="0"/>
              </a:rPr>
              <a:t>Patient participates in meaningful experience to learn about real self.</a:t>
            </a:r>
          </a:p>
          <a:p>
            <a:pPr>
              <a:buFont typeface="Wingdings 2" pitchFamily="18" charset="2"/>
              <a:buNone/>
            </a:pPr>
            <a:endParaRPr lang="en-US" sz="3600" dirty="0">
              <a:latin typeface="Calibri" pitchFamily="34" charset="0"/>
              <a:cs typeface="Calibri" pitchFamily="34" charset="0"/>
            </a:endParaRPr>
          </a:p>
          <a:p>
            <a:r>
              <a:rPr lang="en-US" sz="3600" dirty="0">
                <a:latin typeface="Calibri" pitchFamily="34" charset="0"/>
                <a:cs typeface="Calibri" pitchFamily="34" charset="0"/>
              </a:rPr>
              <a:t>Therapist helps patient recognize value of self, clarify realities of situation, and explore feelings</a:t>
            </a:r>
          </a:p>
          <a:p>
            <a:endParaRPr lang="en-US" sz="3600" dirty="0">
              <a:latin typeface="Calibri" pitchFamily="34" charset="0"/>
              <a:cs typeface="Calibri" pitchFamily="34" charset="0"/>
            </a:endParaRPr>
          </a:p>
          <a:p>
            <a:endParaRPr lang="en-IN" sz="3600" dirty="0">
              <a:latin typeface="Calibri" pitchFamily="34" charset="0"/>
              <a:cs typeface="Calibri" pitchFamily="34" charset="0"/>
            </a:endParaRPr>
          </a:p>
        </p:txBody>
      </p:sp>
    </p:spTree>
    <p:extLst>
      <p:ext uri="{BB962C8B-B14F-4D97-AF65-F5344CB8AC3E}">
        <p14:creationId xmlns:p14="http://schemas.microsoft.com/office/powerpoint/2010/main" val="1940315087"/>
      </p:ext>
    </p:extLst>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emplate_main.jp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ctrTitle"/>
          </p:nvPr>
        </p:nvSpPr>
        <p:spPr>
          <a:xfrm>
            <a:off x="0" y="1"/>
            <a:ext cx="9144000" cy="2666999"/>
          </a:xfrm>
        </p:spPr>
        <p:txBody>
          <a:bodyPr>
            <a:noAutofit/>
          </a:bodyPr>
          <a:lstStyle/>
          <a:p>
            <a:r>
              <a:rPr lang="en-US" sz="8000" dirty="0" smtClean="0">
                <a:solidFill>
                  <a:schemeClr val="accent6">
                    <a:lumMod val="40000"/>
                    <a:lumOff val="60000"/>
                  </a:schemeClr>
                </a:solidFill>
              </a:rPr>
              <a:t>PSYCHOANALYTIC MODEL</a:t>
            </a:r>
            <a:endParaRPr lang="en-US" sz="8000" dirty="0">
              <a:solidFill>
                <a:schemeClr val="accent6">
                  <a:lumMod val="40000"/>
                  <a:lumOff val="60000"/>
                </a:schemeClr>
              </a:solidFill>
            </a:endParaRPr>
          </a:p>
        </p:txBody>
      </p:sp>
      <p:sp>
        <p:nvSpPr>
          <p:cNvPr id="3" name="Subtitle 2"/>
          <p:cNvSpPr>
            <a:spLocks noGrp="1"/>
          </p:cNvSpPr>
          <p:nvPr>
            <p:ph type="subTitle" idx="1"/>
          </p:nvPr>
        </p:nvSpPr>
        <p:spPr>
          <a:xfrm>
            <a:off x="2057400" y="3886200"/>
            <a:ext cx="4038600" cy="2743200"/>
          </a:xfrm>
        </p:spPr>
        <p:txBody>
          <a:bodyPr>
            <a:normAutofit fontScale="85000" lnSpcReduction="10000"/>
          </a:bodyPr>
          <a:lstStyle/>
          <a:p>
            <a:r>
              <a:rPr lang="en-US" sz="6600" b="1" dirty="0" smtClean="0">
                <a:solidFill>
                  <a:schemeClr val="accent6">
                    <a:lumMod val="40000"/>
                    <a:lumOff val="60000"/>
                  </a:schemeClr>
                </a:solidFill>
              </a:rPr>
              <a:t>BY:</a:t>
            </a:r>
          </a:p>
          <a:p>
            <a:r>
              <a:rPr lang="en-US" sz="6600" b="1" dirty="0" smtClean="0">
                <a:solidFill>
                  <a:schemeClr val="accent6">
                    <a:lumMod val="40000"/>
                    <a:lumOff val="60000"/>
                  </a:schemeClr>
                </a:solidFill>
              </a:rPr>
              <a:t> SIGMUND FREUD </a:t>
            </a:r>
          </a:p>
          <a:p>
            <a:endParaRPr lang="en-US" dirty="0"/>
          </a:p>
        </p:txBody>
      </p:sp>
      <p:pic>
        <p:nvPicPr>
          <p:cNvPr id="7" name="Picture 6" descr="Sigmund_Freud_LIFE.jpg"/>
          <p:cNvPicPr>
            <a:picLocks noChangeAspect="1"/>
          </p:cNvPicPr>
          <p:nvPr/>
        </p:nvPicPr>
        <p:blipFill>
          <a:blip r:embed="rId3" cstate="print"/>
          <a:stretch>
            <a:fillRect/>
          </a:stretch>
        </p:blipFill>
        <p:spPr>
          <a:xfrm>
            <a:off x="6019800" y="2647188"/>
            <a:ext cx="2819400" cy="4003548"/>
          </a:xfrm>
          <a:prstGeom prst="rect">
            <a:avLst/>
          </a:prstGeom>
        </p:spPr>
      </p:pic>
    </p:spTree>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IN" dirty="0"/>
          </a:p>
        </p:txBody>
      </p:sp>
      <p:sp>
        <p:nvSpPr>
          <p:cNvPr id="3" name="Content Placeholder 2"/>
          <p:cNvSpPr>
            <a:spLocks noGrp="1"/>
          </p:cNvSpPr>
          <p:nvPr>
            <p:ph idx="1"/>
          </p:nvPr>
        </p:nvSpPr>
        <p:spPr/>
        <p:txBody>
          <a:bodyPr>
            <a:normAutofit/>
          </a:bodyPr>
          <a:lstStyle/>
          <a:p>
            <a:pPr lvl="0"/>
            <a:r>
              <a:rPr lang="en-IN" sz="3600" dirty="0">
                <a:latin typeface="Calibri" pitchFamily="34" charset="0"/>
                <a:cs typeface="Calibri" pitchFamily="34" charset="0"/>
              </a:rPr>
              <a:t>Psychoanalytical theory was developed by </a:t>
            </a:r>
            <a:r>
              <a:rPr lang="en-IN" sz="3600" b="1" dirty="0">
                <a:latin typeface="Calibri" pitchFamily="34" charset="0"/>
                <a:cs typeface="Calibri" pitchFamily="34" charset="0"/>
              </a:rPr>
              <a:t>Sigmund </a:t>
            </a:r>
            <a:r>
              <a:rPr lang="en-IN" sz="3600" b="1" dirty="0" err="1">
                <a:latin typeface="Calibri" pitchFamily="34" charset="0"/>
                <a:cs typeface="Calibri" pitchFamily="34" charset="0"/>
              </a:rPr>
              <a:t>freud</a:t>
            </a:r>
            <a:r>
              <a:rPr lang="en-IN" sz="3600" dirty="0">
                <a:latin typeface="Calibri" pitchFamily="34" charset="0"/>
                <a:cs typeface="Calibri" pitchFamily="34" charset="0"/>
              </a:rPr>
              <a:t> in the late 19</a:t>
            </a:r>
            <a:r>
              <a:rPr lang="en-IN" sz="3600" baseline="30000" dirty="0">
                <a:latin typeface="Calibri" pitchFamily="34" charset="0"/>
                <a:cs typeface="Calibri" pitchFamily="34" charset="0"/>
              </a:rPr>
              <a:t>th</a:t>
            </a:r>
            <a:r>
              <a:rPr lang="en-IN" sz="3600" dirty="0">
                <a:latin typeface="Calibri" pitchFamily="34" charset="0"/>
                <a:cs typeface="Calibri" pitchFamily="34" charset="0"/>
              </a:rPr>
              <a:t> and early 20</a:t>
            </a:r>
            <a:r>
              <a:rPr lang="en-IN" sz="3600" baseline="30000" dirty="0">
                <a:latin typeface="Calibri" pitchFamily="34" charset="0"/>
                <a:cs typeface="Calibri" pitchFamily="34" charset="0"/>
              </a:rPr>
              <a:t>th</a:t>
            </a:r>
            <a:r>
              <a:rPr lang="en-IN" sz="3600" dirty="0">
                <a:latin typeface="Calibri" pitchFamily="34" charset="0"/>
                <a:cs typeface="Calibri" pitchFamily="34" charset="0"/>
              </a:rPr>
              <a:t> centuries (1974).</a:t>
            </a:r>
          </a:p>
          <a:p>
            <a:pPr lvl="0"/>
            <a:r>
              <a:rPr lang="en-IN" sz="3600" dirty="0">
                <a:latin typeface="Calibri" pitchFamily="34" charset="0"/>
                <a:cs typeface="Calibri" pitchFamily="34" charset="0"/>
              </a:rPr>
              <a:t>It focused on the nature of deviant behaviour and proposed a new perspective on human development. </a:t>
            </a:r>
          </a:p>
          <a:p>
            <a:endParaRPr lang="en-IN" sz="3600" dirty="0">
              <a:latin typeface="Calibri" pitchFamily="34" charset="0"/>
              <a:cs typeface="Calibri" pitchFamily="34" charset="0"/>
            </a:endParaRPr>
          </a:p>
        </p:txBody>
      </p:sp>
    </p:spTree>
    <p:extLst>
      <p:ext uri="{BB962C8B-B14F-4D97-AF65-F5344CB8AC3E}">
        <p14:creationId xmlns:p14="http://schemas.microsoft.com/office/powerpoint/2010/main" val="1389163879"/>
      </p:ext>
    </p:extLst>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Assumptions of </a:t>
            </a:r>
            <a:r>
              <a:rPr lang="en-US" dirty="0"/>
              <a:t>P</a:t>
            </a:r>
            <a:r>
              <a:rPr lang="en-US" dirty="0" smtClean="0"/>
              <a:t>sychoanalytical Model </a:t>
            </a:r>
            <a:endParaRPr lang="en-IN" dirty="0"/>
          </a:p>
        </p:txBody>
      </p:sp>
      <p:sp>
        <p:nvSpPr>
          <p:cNvPr id="3" name="Content Placeholder 2"/>
          <p:cNvSpPr>
            <a:spLocks noGrp="1"/>
          </p:cNvSpPr>
          <p:nvPr>
            <p:ph idx="1"/>
          </p:nvPr>
        </p:nvSpPr>
        <p:spPr/>
        <p:txBody>
          <a:bodyPr>
            <a:normAutofit lnSpcReduction="10000"/>
          </a:bodyPr>
          <a:lstStyle/>
          <a:p>
            <a:r>
              <a:rPr lang="en-IN" dirty="0" smtClean="0">
                <a:latin typeface="Calibri" pitchFamily="34" charset="0"/>
                <a:cs typeface="Calibri" pitchFamily="34" charset="0"/>
              </a:rPr>
              <a:t>All human behaviour is caused and thus is capable of explanation. All human </a:t>
            </a:r>
            <a:r>
              <a:rPr lang="en-IN" dirty="0" err="1" smtClean="0">
                <a:latin typeface="Calibri" pitchFamily="34" charset="0"/>
                <a:cs typeface="Calibri" pitchFamily="34" charset="0"/>
              </a:rPr>
              <a:t>behavior</a:t>
            </a:r>
            <a:r>
              <a:rPr lang="en-IN" dirty="0" smtClean="0">
                <a:latin typeface="Calibri" pitchFamily="34" charset="0"/>
                <a:cs typeface="Calibri" pitchFamily="34" charset="0"/>
              </a:rPr>
              <a:t> is determine by prior life. </a:t>
            </a:r>
          </a:p>
          <a:p>
            <a:r>
              <a:rPr lang="en-IN" dirty="0" smtClean="0">
                <a:latin typeface="Calibri" pitchFamily="34" charset="0"/>
                <a:cs typeface="Calibri" pitchFamily="34" charset="0"/>
              </a:rPr>
              <a:t>All human behaviour from birth to old age is driven by an energy called the </a:t>
            </a:r>
            <a:r>
              <a:rPr lang="en-IN" u="sng" dirty="0" smtClean="0">
                <a:latin typeface="Calibri" pitchFamily="34" charset="0"/>
                <a:cs typeface="Calibri" pitchFamily="34" charset="0"/>
              </a:rPr>
              <a:t>libido.</a:t>
            </a:r>
          </a:p>
          <a:p>
            <a:r>
              <a:rPr lang="en-IN" dirty="0" smtClean="0">
                <a:latin typeface="Calibri" pitchFamily="34" charset="0"/>
                <a:cs typeface="Calibri" pitchFamily="34" charset="0"/>
              </a:rPr>
              <a:t>The personality of the human being can be understood by way of three major </a:t>
            </a:r>
            <a:r>
              <a:rPr lang="en-IN" dirty="0" err="1" smtClean="0">
                <a:latin typeface="Calibri" pitchFamily="34" charset="0"/>
                <a:cs typeface="Calibri" pitchFamily="34" charset="0"/>
              </a:rPr>
              <a:t>major</a:t>
            </a:r>
            <a:r>
              <a:rPr lang="en-IN" dirty="0" smtClean="0">
                <a:latin typeface="Calibri" pitchFamily="34" charset="0"/>
                <a:cs typeface="Calibri" pitchFamily="34" charset="0"/>
              </a:rPr>
              <a:t> hypothetical structures, viz. id, ego and superego. </a:t>
            </a:r>
            <a:endParaRPr lang="en-IN" dirty="0">
              <a:latin typeface="Calibri" pitchFamily="34" charset="0"/>
              <a:cs typeface="Calibri" pitchFamily="34" charset="0"/>
            </a:endParaRPr>
          </a:p>
        </p:txBody>
      </p:sp>
    </p:spTree>
    <p:extLst>
      <p:ext uri="{BB962C8B-B14F-4D97-AF65-F5344CB8AC3E}">
        <p14:creationId xmlns:p14="http://schemas.microsoft.com/office/powerpoint/2010/main" val="431774037"/>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85752" y="642918"/>
            <a:ext cx="5500694" cy="5500726"/>
          </a:xfrm>
        </p:spPr>
        <p:txBody>
          <a:bodyPr>
            <a:normAutofit fontScale="92500"/>
          </a:bodyPr>
          <a:lstStyle/>
          <a:p>
            <a:pPr marL="274320" indent="-274320">
              <a:buClr>
                <a:schemeClr val="accent3"/>
              </a:buClr>
              <a:defRPr/>
            </a:pPr>
            <a:r>
              <a:rPr lang="en-US" sz="2600" b="1" dirty="0" smtClean="0"/>
              <a:t>The Id  </a:t>
            </a:r>
          </a:p>
          <a:p>
            <a:pPr marL="274320" indent="-274320">
              <a:buClr>
                <a:schemeClr val="accent3"/>
              </a:buClr>
              <a:buNone/>
              <a:defRPr/>
            </a:pPr>
            <a:r>
              <a:rPr lang="en-US" dirty="0" smtClean="0"/>
              <a:t>Represents the most primitive structure of the human personality.</a:t>
            </a:r>
          </a:p>
          <a:p>
            <a:pPr marL="274320" indent="-274320">
              <a:buClr>
                <a:schemeClr val="accent3"/>
              </a:buClr>
              <a:buNone/>
              <a:defRPr/>
            </a:pPr>
            <a:endParaRPr lang="en-US" dirty="0" smtClean="0"/>
          </a:p>
          <a:p>
            <a:pPr marL="274320" indent="-274320">
              <a:buClr>
                <a:schemeClr val="accent3"/>
              </a:buClr>
              <a:defRPr/>
            </a:pPr>
            <a:r>
              <a:rPr lang="en-US" sz="2600" b="1" dirty="0" smtClean="0"/>
              <a:t>The Ego  </a:t>
            </a:r>
          </a:p>
          <a:p>
            <a:pPr marL="274320" indent="-274320">
              <a:buClr>
                <a:schemeClr val="accent3"/>
              </a:buClr>
              <a:buNone/>
              <a:defRPr/>
            </a:pPr>
            <a:r>
              <a:rPr lang="en-US" sz="2800" dirty="0" smtClean="0"/>
              <a:t> represents the part of the human personality, which is in closest contact with reality. </a:t>
            </a:r>
            <a:endParaRPr lang="en-US" dirty="0" smtClean="0"/>
          </a:p>
          <a:p>
            <a:pPr marL="274320" indent="-274320">
              <a:buClr>
                <a:schemeClr val="accent3"/>
              </a:buClr>
              <a:buNone/>
              <a:defRPr/>
            </a:pPr>
            <a:endParaRPr lang="en-US" sz="2800" dirty="0" smtClean="0"/>
          </a:p>
          <a:p>
            <a:pPr marL="274320" indent="-274320">
              <a:buClr>
                <a:schemeClr val="accent3"/>
              </a:buClr>
              <a:defRPr/>
            </a:pPr>
            <a:r>
              <a:rPr lang="en-US" sz="2600" b="1" dirty="0" smtClean="0"/>
              <a:t>The Superego</a:t>
            </a:r>
          </a:p>
          <a:p>
            <a:pPr marL="274320" indent="-274320">
              <a:buClr>
                <a:schemeClr val="accent3"/>
              </a:buClr>
              <a:buNone/>
              <a:defRPr/>
            </a:pPr>
            <a:r>
              <a:rPr lang="en-US" dirty="0" smtClean="0"/>
              <a:t>The judicial branch of personality.</a:t>
            </a:r>
          </a:p>
          <a:p>
            <a:pPr marL="274320" indent="-274320">
              <a:buClr>
                <a:schemeClr val="accent3"/>
              </a:buClr>
              <a:buNone/>
              <a:defRPr/>
            </a:pPr>
            <a:r>
              <a:rPr lang="en-US" dirty="0" smtClean="0"/>
              <a:t> moral codes , right or wrong.  </a:t>
            </a:r>
          </a:p>
          <a:p>
            <a:pPr>
              <a:buNone/>
            </a:pPr>
            <a:endParaRPr lang="en-IN" dirty="0">
              <a:solidFill>
                <a:schemeClr val="tx2"/>
              </a:solidFill>
              <a:latin typeface="Times New Roman" pitchFamily="18" charset="0"/>
              <a:cs typeface="Times New Roman" pitchFamily="18" charset="0"/>
            </a:endParaRPr>
          </a:p>
        </p:txBody>
      </p:sp>
      <p:pic>
        <p:nvPicPr>
          <p:cNvPr id="5" name="Picture 6" descr="iceberg"/>
          <p:cNvPicPr>
            <a:picLocks noGrp="1" noChangeAspect="1" noChangeArrowheads="1"/>
          </p:cNvPicPr>
          <p:nvPr>
            <p:ph sz="half" idx="2"/>
          </p:nvPr>
        </p:nvPicPr>
        <p:blipFill>
          <a:blip r:embed="rId2"/>
          <a:srcRect/>
          <a:stretch>
            <a:fillRect/>
          </a:stretch>
        </p:blipFill>
        <p:spPr bwMode="auto">
          <a:xfrm>
            <a:off x="5357818" y="928670"/>
            <a:ext cx="3786182" cy="592933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spd="med">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503208" y="714364"/>
            <a:ext cx="7498080" cy="1143000"/>
          </a:xfrm>
        </p:spPr>
        <p:txBody>
          <a:bodyPr>
            <a:normAutofit/>
          </a:bodyPr>
          <a:lstStyle/>
          <a:p>
            <a:pPr algn="l"/>
            <a:r>
              <a:rPr lang="en-PH" sz="4400" b="1" dirty="0" smtClean="0"/>
              <a:t> ID</a:t>
            </a:r>
          </a:p>
        </p:txBody>
      </p:sp>
      <p:sp>
        <p:nvSpPr>
          <p:cNvPr id="13315" name="Content Placeholder 2"/>
          <p:cNvSpPr>
            <a:spLocks noGrp="1"/>
          </p:cNvSpPr>
          <p:nvPr>
            <p:ph idx="1"/>
          </p:nvPr>
        </p:nvSpPr>
        <p:spPr>
          <a:xfrm>
            <a:off x="914432" y="2617814"/>
            <a:ext cx="8229600" cy="4525962"/>
          </a:xfrm>
        </p:spPr>
        <p:txBody>
          <a:bodyPr/>
          <a:lstStyle/>
          <a:p>
            <a:r>
              <a:rPr lang="en-PH" dirty="0" smtClean="0"/>
              <a:t>Completely unconscious</a:t>
            </a:r>
          </a:p>
          <a:p>
            <a:r>
              <a:rPr lang="en-PH" dirty="0" smtClean="0"/>
              <a:t>No contact with reality</a:t>
            </a:r>
          </a:p>
          <a:p>
            <a:r>
              <a:rPr lang="en-PH" dirty="0" smtClean="0"/>
              <a:t>illogical</a:t>
            </a:r>
          </a:p>
          <a:p>
            <a:r>
              <a:rPr lang="en-PH" dirty="0" smtClean="0"/>
              <a:t>The infant seeks gratification of need without regard for what is possible or what is proper.</a:t>
            </a:r>
          </a:p>
          <a:p>
            <a:endParaRPr lang="en-PH" dirty="0" smtClean="0"/>
          </a:p>
          <a:p>
            <a:pPr>
              <a:buNone/>
            </a:pPr>
            <a:endParaRPr lang="en-PH" i="1" dirty="0" smtClean="0"/>
          </a:p>
        </p:txBody>
      </p:sp>
      <p:pic>
        <p:nvPicPr>
          <p:cNvPr id="13316" name="Picture 2" descr="http://3.bp.blogspot.com/_Kct3DqC5k0o/SnK8Ya-xQ8I/AAAAAAAAAL8/dDDUxwpC4tw/s320/angry_child.jpg"/>
          <p:cNvPicPr>
            <a:picLocks noChangeAspect="1" noChangeArrowheads="1"/>
          </p:cNvPicPr>
          <p:nvPr/>
        </p:nvPicPr>
        <p:blipFill>
          <a:blip r:embed="rId2"/>
          <a:srcRect/>
          <a:stretch>
            <a:fillRect/>
          </a:stretch>
        </p:blipFill>
        <p:spPr bwMode="auto">
          <a:xfrm>
            <a:off x="5715000" y="533400"/>
            <a:ext cx="3048000" cy="27622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315">
                                            <p:txEl>
                                              <p:pRg st="1" end="1"/>
                                            </p:txEl>
                                          </p:spTgt>
                                        </p:tgtEl>
                                        <p:attrNameLst>
                                          <p:attrName>style.visibility</p:attrName>
                                        </p:attrNameLst>
                                      </p:cBhvr>
                                      <p:to>
                                        <p:strVal val="visible"/>
                                      </p:to>
                                    </p:set>
                                    <p:anim calcmode="lin" valueType="num">
                                      <p:cBhvr additive="base">
                                        <p:cTn id="13" dur="5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anim calcmode="lin" valueType="num">
                                      <p:cBhvr additive="base">
                                        <p:cTn id="19"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315">
                                            <p:txEl>
                                              <p:pRg st="3" end="3"/>
                                            </p:txEl>
                                          </p:spTgt>
                                        </p:tgtEl>
                                        <p:attrNameLst>
                                          <p:attrName>style.visibility</p:attrName>
                                        </p:attrNameLst>
                                      </p:cBhvr>
                                      <p:to>
                                        <p:strVal val="visible"/>
                                      </p:to>
                                    </p:set>
                                    <p:anim calcmode="lin" valueType="num">
                                      <p:cBhvr additive="base">
                                        <p:cTn id="25" dur="5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31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damediere.ro/files/2012/03/Mediation-Logo-Purple-100810.jpg"/>
          <p:cNvPicPr>
            <a:picLocks noChangeAspect="1" noChangeArrowheads="1"/>
          </p:cNvPicPr>
          <p:nvPr/>
        </p:nvPicPr>
        <p:blipFill>
          <a:blip r:embed="rId2"/>
          <a:srcRect/>
          <a:stretch>
            <a:fillRect/>
          </a:stretch>
        </p:blipFill>
        <p:spPr bwMode="auto">
          <a:xfrm>
            <a:off x="5143504" y="1142984"/>
            <a:ext cx="3889402" cy="250033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4339" name="Title 1"/>
          <p:cNvSpPr>
            <a:spLocks noGrp="1"/>
          </p:cNvSpPr>
          <p:nvPr>
            <p:ph type="title"/>
          </p:nvPr>
        </p:nvSpPr>
        <p:spPr>
          <a:xfrm>
            <a:off x="0" y="142852"/>
            <a:ext cx="8342711" cy="695308"/>
          </a:xfrm>
        </p:spPr>
        <p:txBody>
          <a:bodyPr>
            <a:normAutofit fontScale="90000"/>
          </a:bodyPr>
          <a:lstStyle/>
          <a:p>
            <a:pPr algn="ctr"/>
            <a:r>
              <a:rPr lang="en-PH" b="1" dirty="0" smtClean="0"/>
              <a:t> Ego</a:t>
            </a:r>
          </a:p>
        </p:txBody>
      </p:sp>
      <p:sp>
        <p:nvSpPr>
          <p:cNvPr id="3" name="Content Placeholder 2"/>
          <p:cNvSpPr>
            <a:spLocks noGrp="1"/>
          </p:cNvSpPr>
          <p:nvPr>
            <p:ph sz="half" idx="1"/>
          </p:nvPr>
        </p:nvSpPr>
        <p:spPr>
          <a:xfrm>
            <a:off x="914373" y="928670"/>
            <a:ext cx="4300569" cy="5500726"/>
          </a:xfrm>
        </p:spPr>
        <p:txBody>
          <a:bodyPr rtlCol="0">
            <a:normAutofit lnSpcReduction="10000"/>
          </a:bodyPr>
          <a:lstStyle/>
          <a:p>
            <a:pPr fontAlgn="auto">
              <a:spcAft>
                <a:spcPts val="0"/>
              </a:spcAft>
              <a:buFont typeface="Arial" pitchFamily="34" charset="0"/>
              <a:buChar char="•"/>
              <a:defRPr/>
            </a:pPr>
            <a:r>
              <a:rPr lang="en-PH" b="1" dirty="0" smtClean="0"/>
              <a:t>The only region of the mind in contact with reality.</a:t>
            </a:r>
          </a:p>
          <a:p>
            <a:pPr>
              <a:defRPr/>
            </a:pPr>
            <a:r>
              <a:rPr lang="en-PH" b="1" dirty="0" smtClean="0"/>
              <a:t>Consider unrealistic demands of id and </a:t>
            </a:r>
            <a:r>
              <a:rPr lang="en-PH" b="1" dirty="0" smtClean="0">
                <a:latin typeface="+mj-lt"/>
              </a:rPr>
              <a:t>superego.</a:t>
            </a:r>
            <a:r>
              <a:rPr lang="en-US" b="1" dirty="0" smtClean="0">
                <a:solidFill>
                  <a:srgbClr val="C00000"/>
                </a:solidFill>
                <a:latin typeface="+mj-lt"/>
                <a:cs typeface="Times New Roman" pitchFamily="18" charset="0"/>
              </a:rPr>
              <a:t> </a:t>
            </a:r>
          </a:p>
          <a:p>
            <a:pPr>
              <a:defRPr/>
            </a:pPr>
            <a:r>
              <a:rPr lang="en-US" b="1" dirty="0" smtClean="0">
                <a:solidFill>
                  <a:srgbClr val="C00000"/>
                </a:solidFill>
                <a:latin typeface="+mj-lt"/>
                <a:cs typeface="Times New Roman" pitchFamily="18" charset="0"/>
              </a:rPr>
              <a:t>Ego maintains a balance between id and super ego on one hand and the reality on the other</a:t>
            </a:r>
            <a:r>
              <a:rPr lang="en-US" b="1" dirty="0" smtClean="0">
                <a:solidFill>
                  <a:srgbClr val="C00000"/>
                </a:solidFill>
                <a:latin typeface="Times New Roman" pitchFamily="18" charset="0"/>
                <a:cs typeface="Times New Roman" pitchFamily="18" charset="0"/>
              </a:rPr>
              <a:t>.</a:t>
            </a:r>
            <a:endParaRPr lang="en-PH" b="1" dirty="0" smtClean="0"/>
          </a:p>
          <a:p>
            <a:pPr fontAlgn="auto">
              <a:spcAft>
                <a:spcPts val="0"/>
              </a:spcAft>
              <a:buFont typeface="Arial" pitchFamily="34" charset="0"/>
              <a:buChar char="•"/>
              <a:defRPr/>
            </a:pPr>
            <a:r>
              <a:rPr lang="en-PH" b="1" i="1" dirty="0" smtClean="0"/>
              <a:t>Reality principle</a:t>
            </a:r>
          </a:p>
          <a:p>
            <a:pPr fontAlgn="auto">
              <a:spcAft>
                <a:spcPts val="0"/>
              </a:spcAft>
              <a:buFont typeface="Arial" pitchFamily="34" charset="0"/>
              <a:buChar char="•"/>
              <a:defRPr/>
            </a:pPr>
            <a:r>
              <a:rPr lang="en-PH" b="1" i="1" dirty="0" smtClean="0"/>
              <a:t>Develop at 4-6 months </a:t>
            </a:r>
          </a:p>
        </p:txBody>
      </p:sp>
    </p:spTree>
  </p:cSld>
  <p:clrMapOvr>
    <a:masterClrMapping/>
  </p:clrMapOvr>
  <p:transition>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itle 1"/>
          <p:cNvSpPr>
            <a:spLocks noGrp="1"/>
          </p:cNvSpPr>
          <p:nvPr>
            <p:ph type="title"/>
          </p:nvPr>
        </p:nvSpPr>
        <p:spPr>
          <a:xfrm>
            <a:off x="0" y="304800"/>
            <a:ext cx="8342711" cy="838184"/>
          </a:xfrm>
        </p:spPr>
        <p:txBody>
          <a:bodyPr>
            <a:normAutofit/>
          </a:bodyPr>
          <a:lstStyle/>
          <a:p>
            <a:pPr algn="ctr"/>
            <a:r>
              <a:rPr lang="en-PH" b="1" dirty="0" smtClean="0"/>
              <a:t>SUPEREGO</a:t>
            </a:r>
          </a:p>
        </p:txBody>
      </p:sp>
      <p:sp>
        <p:nvSpPr>
          <p:cNvPr id="15364" name="Content Placeholder 2"/>
          <p:cNvSpPr>
            <a:spLocks noGrp="1"/>
          </p:cNvSpPr>
          <p:nvPr>
            <p:ph idx="1"/>
          </p:nvPr>
        </p:nvSpPr>
        <p:spPr>
          <a:xfrm>
            <a:off x="857224" y="1214422"/>
            <a:ext cx="5357850" cy="5429288"/>
          </a:xfrm>
        </p:spPr>
        <p:txBody>
          <a:bodyPr>
            <a:normAutofit/>
          </a:bodyPr>
          <a:lstStyle/>
          <a:p>
            <a:r>
              <a:rPr lang="en-US" b="1" dirty="0" smtClean="0">
                <a:solidFill>
                  <a:srgbClr val="C00000"/>
                </a:solidFill>
                <a:cs typeface="Times New Roman" pitchFamily="18" charset="0"/>
              </a:rPr>
              <a:t>Super ego referred to as a </a:t>
            </a:r>
            <a:r>
              <a:rPr lang="en-US" b="1" dirty="0" smtClean="0">
                <a:solidFill>
                  <a:schemeClr val="tx2"/>
                </a:solidFill>
                <a:cs typeface="Times New Roman" pitchFamily="18" charset="0"/>
              </a:rPr>
              <a:t>perfection principle </a:t>
            </a:r>
          </a:p>
          <a:p>
            <a:r>
              <a:rPr lang="en-PH" b="1" dirty="0" smtClean="0"/>
              <a:t>The moral and ideal aspects of personality.</a:t>
            </a:r>
          </a:p>
          <a:p>
            <a:r>
              <a:rPr lang="en-PH" b="1" dirty="0" smtClean="0"/>
              <a:t>Develop at 3- 6 years .</a:t>
            </a:r>
          </a:p>
          <a:p>
            <a:r>
              <a:rPr lang="en-PH" b="1" i="1" dirty="0" smtClean="0"/>
              <a:t>Moralistic/ idealistic principles.</a:t>
            </a:r>
            <a:endParaRPr lang="en-PH" b="1" dirty="0" smtClean="0"/>
          </a:p>
          <a:p>
            <a:r>
              <a:rPr lang="en-PH" b="1" dirty="0" smtClean="0"/>
              <a:t>Composed of the conscience and ego- ideal.</a:t>
            </a:r>
          </a:p>
          <a:p>
            <a:pPr>
              <a:buNone/>
            </a:pPr>
            <a:endParaRPr lang="en-US" b="1" dirty="0" smtClean="0">
              <a:solidFill>
                <a:srgbClr val="C00000"/>
              </a:solidFill>
              <a:cs typeface="Times New Roman" pitchFamily="18" charset="0"/>
            </a:endParaRPr>
          </a:p>
          <a:p>
            <a:endParaRPr lang="en-PH" b="1" dirty="0" smtClean="0"/>
          </a:p>
        </p:txBody>
      </p:sp>
      <p:pic>
        <p:nvPicPr>
          <p:cNvPr id="6" name="Picture 2" descr="Angel emoticon by yayayoyo - Stock Vector"/>
          <p:cNvPicPr>
            <a:picLocks noChangeAspect="1" noChangeArrowheads="1"/>
          </p:cNvPicPr>
          <p:nvPr/>
        </p:nvPicPr>
        <p:blipFill>
          <a:blip r:embed="rId2"/>
          <a:srcRect/>
          <a:stretch>
            <a:fillRect/>
          </a:stretch>
        </p:blipFill>
        <p:spPr bwMode="auto">
          <a:xfrm>
            <a:off x="6143636" y="642918"/>
            <a:ext cx="2643176" cy="214978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4">
                                            <p:txEl>
                                              <p:pRg st="0" end="0"/>
                                            </p:txEl>
                                          </p:spTgt>
                                        </p:tgtEl>
                                        <p:attrNameLst>
                                          <p:attrName>style.visibility</p:attrName>
                                        </p:attrNameLst>
                                      </p:cBhvr>
                                      <p:to>
                                        <p:strVal val="visible"/>
                                      </p:to>
                                    </p:set>
                                    <p:anim calcmode="lin" valueType="num">
                                      <p:cBhvr additive="base">
                                        <p:cTn id="7" dur="500" fill="hold"/>
                                        <p:tgtEl>
                                          <p:spTgt spid="1536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4">
                                            <p:txEl>
                                              <p:pRg st="1" end="1"/>
                                            </p:txEl>
                                          </p:spTgt>
                                        </p:tgtEl>
                                        <p:attrNameLst>
                                          <p:attrName>style.visibility</p:attrName>
                                        </p:attrNameLst>
                                      </p:cBhvr>
                                      <p:to>
                                        <p:strVal val="visible"/>
                                      </p:to>
                                    </p:set>
                                    <p:anim calcmode="lin" valueType="num">
                                      <p:cBhvr additive="base">
                                        <p:cTn id="13" dur="500" fill="hold"/>
                                        <p:tgtEl>
                                          <p:spTgt spid="1536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364">
                                            <p:txEl>
                                              <p:pRg st="2" end="2"/>
                                            </p:txEl>
                                          </p:spTgt>
                                        </p:tgtEl>
                                        <p:attrNameLst>
                                          <p:attrName>style.visibility</p:attrName>
                                        </p:attrNameLst>
                                      </p:cBhvr>
                                      <p:to>
                                        <p:strVal val="visible"/>
                                      </p:to>
                                    </p:set>
                                    <p:anim calcmode="lin" valueType="num">
                                      <p:cBhvr additive="base">
                                        <p:cTn id="19" dur="500" fill="hold"/>
                                        <p:tgtEl>
                                          <p:spTgt spid="1536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364">
                                            <p:txEl>
                                              <p:pRg st="3" end="3"/>
                                            </p:txEl>
                                          </p:spTgt>
                                        </p:tgtEl>
                                        <p:attrNameLst>
                                          <p:attrName>style.visibility</p:attrName>
                                        </p:attrNameLst>
                                      </p:cBhvr>
                                      <p:to>
                                        <p:strVal val="visible"/>
                                      </p:to>
                                    </p:set>
                                    <p:anim calcmode="lin" valueType="num">
                                      <p:cBhvr additive="base">
                                        <p:cTn id="25" dur="500" fill="hold"/>
                                        <p:tgtEl>
                                          <p:spTgt spid="1536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36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364">
                                            <p:txEl>
                                              <p:pRg st="4" end="4"/>
                                            </p:txEl>
                                          </p:spTgt>
                                        </p:tgtEl>
                                        <p:attrNameLst>
                                          <p:attrName>style.visibility</p:attrName>
                                        </p:attrNameLst>
                                      </p:cBhvr>
                                      <p:to>
                                        <p:strVal val="visible"/>
                                      </p:to>
                                    </p:set>
                                    <p:anim calcmode="lin" valueType="num">
                                      <p:cBhvr additive="base">
                                        <p:cTn id="31" dur="500" fill="hold"/>
                                        <p:tgtEl>
                                          <p:spTgt spid="1536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36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emplate_main.jpg"/>
          <p:cNvPicPr>
            <a:picLocks noGrp="1" noChangeAspect="1"/>
          </p:cNvPicPr>
          <p:nvPr>
            <p:ph idx="1"/>
          </p:nvPr>
        </p:nvPicPr>
        <p:blipFill>
          <a:blip r:embed="rId2" cstate="print"/>
          <a:stretch>
            <a:fillRect/>
          </a:stretch>
        </p:blipFill>
        <p:spPr>
          <a:xfrm>
            <a:off x="-70908" y="0"/>
            <a:ext cx="9214908" cy="6911181"/>
          </a:xfrm>
        </p:spPr>
      </p:pic>
      <p:sp>
        <p:nvSpPr>
          <p:cNvPr id="2" name="Title 1"/>
          <p:cNvSpPr>
            <a:spLocks noGrp="1"/>
          </p:cNvSpPr>
          <p:nvPr>
            <p:ph type="title"/>
          </p:nvPr>
        </p:nvSpPr>
        <p:spPr/>
        <p:txBody>
          <a:bodyPr>
            <a:normAutofit/>
          </a:bodyPr>
          <a:lstStyle/>
          <a:p>
            <a:r>
              <a:rPr lang="en-US" sz="4800" dirty="0" smtClean="0">
                <a:solidFill>
                  <a:srgbClr val="FCD5B5"/>
                </a:solidFill>
              </a:rPr>
              <a:t>DEFENSE MECHANISM</a:t>
            </a:r>
            <a:endParaRPr lang="en-US" sz="4800" dirty="0">
              <a:solidFill>
                <a:srgbClr val="FCD5B5"/>
              </a:solidFill>
            </a:endParaRPr>
          </a:p>
        </p:txBody>
      </p:sp>
      <p:sp>
        <p:nvSpPr>
          <p:cNvPr id="4" name="TextBox 3"/>
          <p:cNvSpPr txBox="1"/>
          <p:nvPr/>
        </p:nvSpPr>
        <p:spPr>
          <a:xfrm>
            <a:off x="990600" y="1214422"/>
            <a:ext cx="7162800" cy="7109639"/>
          </a:xfrm>
          <a:prstGeom prst="rect">
            <a:avLst/>
          </a:prstGeom>
          <a:noFill/>
        </p:spPr>
        <p:txBody>
          <a:bodyPr wrap="square" rtlCol="0">
            <a:spAutoFit/>
          </a:bodyPr>
          <a:lstStyle/>
          <a:p>
            <a:pPr algn="ctr">
              <a:buFont typeface="Arial" pitchFamily="34" charset="0"/>
              <a:buChar char="•"/>
            </a:pPr>
            <a:r>
              <a:rPr lang="en-US" sz="3000" b="1" dirty="0" smtClean="0">
                <a:solidFill>
                  <a:srgbClr val="FCD5B5"/>
                </a:solidFill>
              </a:rPr>
              <a:t> Defense mechanism are invented by the Ego in an attempt to resolve the conflict between Id and Superego – so that personality can operate in a healthy manner </a:t>
            </a:r>
          </a:p>
          <a:p>
            <a:pPr algn="ctr">
              <a:buFont typeface="Arial" pitchFamily="34" charset="0"/>
              <a:buChar char="•"/>
            </a:pPr>
            <a:r>
              <a:rPr lang="en-US" sz="3000" b="1" dirty="0" smtClean="0">
                <a:solidFill>
                  <a:srgbClr val="FCD5B5"/>
                </a:solidFill>
              </a:rPr>
              <a:t> It deny/distort reality while operating in unconscious level</a:t>
            </a:r>
          </a:p>
          <a:p>
            <a:pPr algn="ctr">
              <a:buFont typeface="Arial" pitchFamily="34" charset="0"/>
              <a:buChar char="•"/>
            </a:pPr>
            <a:r>
              <a:rPr lang="en-US" sz="3000" b="1" dirty="0" smtClean="0">
                <a:solidFill>
                  <a:srgbClr val="FCD5B5"/>
                </a:solidFill>
              </a:rPr>
              <a:t> If it is used once a while, the purpose of using it is to reduce stress</a:t>
            </a:r>
          </a:p>
          <a:p>
            <a:pPr algn="ctr">
              <a:buFont typeface="Arial" pitchFamily="34" charset="0"/>
              <a:buChar char="•"/>
            </a:pPr>
            <a:r>
              <a:rPr lang="en-US" sz="3000" b="1" dirty="0" smtClean="0">
                <a:solidFill>
                  <a:srgbClr val="FCD5B5"/>
                </a:solidFill>
              </a:rPr>
              <a:t> But if it is used frequently, it means the individual are trying to avoid facing reality </a:t>
            </a:r>
          </a:p>
          <a:p>
            <a:pPr algn="ctr"/>
            <a:endParaRPr lang="en-US" sz="3200" b="1" dirty="0" smtClean="0">
              <a:solidFill>
                <a:srgbClr val="FCD5B5"/>
              </a:solidFill>
            </a:endParaRPr>
          </a:p>
          <a:p>
            <a:pPr algn="ctr"/>
            <a:endParaRPr lang="en-US" sz="3200" b="1" dirty="0" smtClean="0">
              <a:solidFill>
                <a:srgbClr val="FCD5B5"/>
              </a:solidFill>
            </a:endParaRPr>
          </a:p>
          <a:p>
            <a:pPr algn="ctr"/>
            <a:endParaRPr lang="en-US" sz="3200" b="1" dirty="0">
              <a:solidFill>
                <a:srgbClr val="FCD5B5"/>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emplate_main.jpg"/>
          <p:cNvPicPr>
            <a:picLocks noGrp="1" noChangeAspect="1"/>
          </p:cNvPicPr>
          <p:nvPr>
            <p:ph idx="1"/>
          </p:nvPr>
        </p:nvPicPr>
        <p:blipFill>
          <a:blip r:embed="rId2" cstate="print"/>
          <a:stretch>
            <a:fillRect/>
          </a:stretch>
        </p:blipFill>
        <p:spPr>
          <a:xfrm>
            <a:off x="-70908" y="0"/>
            <a:ext cx="9214908" cy="6911181"/>
          </a:xfrm>
        </p:spPr>
      </p:pic>
      <p:sp>
        <p:nvSpPr>
          <p:cNvPr id="2" name="Title 1"/>
          <p:cNvSpPr>
            <a:spLocks noGrp="1"/>
          </p:cNvSpPr>
          <p:nvPr>
            <p:ph type="title"/>
          </p:nvPr>
        </p:nvSpPr>
        <p:spPr/>
        <p:txBody>
          <a:bodyPr>
            <a:normAutofit/>
          </a:bodyPr>
          <a:lstStyle/>
          <a:p>
            <a:r>
              <a:rPr lang="en-US" sz="6000" dirty="0" smtClean="0">
                <a:solidFill>
                  <a:srgbClr val="FCD5B5"/>
                </a:solidFill>
              </a:rPr>
              <a:t>1. Repression </a:t>
            </a:r>
            <a:endParaRPr lang="en-US" sz="6000" dirty="0">
              <a:solidFill>
                <a:srgbClr val="FCD5B5"/>
              </a:solidFill>
            </a:endParaRPr>
          </a:p>
        </p:txBody>
      </p:sp>
      <p:graphicFrame>
        <p:nvGraphicFramePr>
          <p:cNvPr id="5" name="Table 4"/>
          <p:cNvGraphicFramePr>
            <a:graphicFrameLocks noGrp="1"/>
          </p:cNvGraphicFramePr>
          <p:nvPr/>
        </p:nvGraphicFramePr>
        <p:xfrm>
          <a:off x="1066800" y="2057400"/>
          <a:ext cx="7086600" cy="3971491"/>
        </p:xfrm>
        <a:graphic>
          <a:graphicData uri="http://schemas.openxmlformats.org/drawingml/2006/table">
            <a:tbl>
              <a:tblPr firstRow="1" bandRow="1">
                <a:tableStyleId>{21E4AEA4-8DFA-4A89-87EB-49C32662AFE0}</a:tableStyleId>
              </a:tblPr>
              <a:tblGrid>
                <a:gridCol w="3543300"/>
                <a:gridCol w="3543300"/>
              </a:tblGrid>
              <a:tr h="588211">
                <a:tc>
                  <a:txBody>
                    <a:bodyPr/>
                    <a:lstStyle/>
                    <a:p>
                      <a:r>
                        <a:rPr lang="en-US" sz="2400" dirty="0" smtClean="0"/>
                        <a:t>DESCRIPTION</a:t>
                      </a:r>
                      <a:endParaRPr lang="en-US" sz="2400" dirty="0"/>
                    </a:p>
                  </a:txBody>
                  <a:tcPr/>
                </a:tc>
                <a:tc>
                  <a:txBody>
                    <a:bodyPr/>
                    <a:lstStyle/>
                    <a:p>
                      <a:r>
                        <a:rPr lang="en-US" sz="2400" dirty="0" smtClean="0"/>
                        <a:t>EXAMPLE</a:t>
                      </a:r>
                      <a:r>
                        <a:rPr lang="en-US" sz="2400" baseline="0" dirty="0" smtClean="0"/>
                        <a:t> </a:t>
                      </a:r>
                      <a:endParaRPr lang="en-US" sz="2400" dirty="0"/>
                    </a:p>
                  </a:txBody>
                  <a:tcPr/>
                </a:tc>
              </a:tr>
              <a:tr h="2764589">
                <a:tc>
                  <a:txBody>
                    <a:bodyPr/>
                    <a:lstStyle/>
                    <a:p>
                      <a:pPr>
                        <a:lnSpc>
                          <a:spcPct val="150000"/>
                        </a:lnSpc>
                        <a:buFont typeface="Arial" pitchFamily="34" charset="0"/>
                        <a:buChar char="•"/>
                      </a:pPr>
                      <a:r>
                        <a:rPr lang="en-US" sz="2400" dirty="0" smtClean="0"/>
                        <a:t>Unpleasant</a:t>
                      </a:r>
                      <a:r>
                        <a:rPr lang="en-US" sz="2400" baseline="0" dirty="0" smtClean="0"/>
                        <a:t> experiences are stored deep in the subconscious mind and cant be access by the conscious mind</a:t>
                      </a:r>
                    </a:p>
                    <a:p>
                      <a:pPr>
                        <a:lnSpc>
                          <a:spcPct val="150000"/>
                        </a:lnSpc>
                        <a:buFont typeface="Arial" pitchFamily="34" charset="0"/>
                        <a:buChar char="•"/>
                      </a:pPr>
                      <a:r>
                        <a:rPr lang="en-US" sz="2400" baseline="0" dirty="0" smtClean="0"/>
                        <a:t>Basic defense mechanism</a:t>
                      </a:r>
                      <a:endParaRPr lang="en-US" sz="2400" dirty="0"/>
                    </a:p>
                  </a:txBody>
                  <a:tcPr/>
                </a:tc>
                <a:tc>
                  <a:txBody>
                    <a:bodyPr/>
                    <a:lstStyle/>
                    <a:p>
                      <a:pPr>
                        <a:lnSpc>
                          <a:spcPct val="150000"/>
                        </a:lnSpc>
                        <a:buFont typeface="Arial" pitchFamily="34" charset="0"/>
                        <a:buChar char="•"/>
                      </a:pPr>
                      <a:r>
                        <a:rPr lang="en-US" sz="2400" dirty="0" smtClean="0"/>
                        <a:t>An accident victim nearly dies but remembers</a:t>
                      </a:r>
                      <a:r>
                        <a:rPr lang="en-US" sz="2400" baseline="0" dirty="0" smtClean="0"/>
                        <a:t> none of the details of the accident </a:t>
                      </a:r>
                      <a:endParaRPr lang="en-US" sz="2400" dirty="0"/>
                    </a:p>
                  </a:txBody>
                  <a:tcPr/>
                </a:tc>
              </a:tr>
            </a:tbl>
          </a:graphicData>
        </a:graphic>
      </p:graphicFrame>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Introduction </a:t>
            </a:r>
            <a:endParaRPr lang="en-IN" sz="4800" b="1" dirty="0"/>
          </a:p>
        </p:txBody>
      </p:sp>
      <p:sp>
        <p:nvSpPr>
          <p:cNvPr id="3" name="Content Placeholder 2"/>
          <p:cNvSpPr>
            <a:spLocks noGrp="1"/>
          </p:cNvSpPr>
          <p:nvPr>
            <p:ph idx="1"/>
          </p:nvPr>
        </p:nvSpPr>
        <p:spPr/>
        <p:txBody>
          <a:bodyPr>
            <a:normAutofit/>
          </a:bodyPr>
          <a:lstStyle/>
          <a:p>
            <a:r>
              <a:rPr lang="en-IN" sz="3600" dirty="0">
                <a:latin typeface="Calibri" pitchFamily="34" charset="0"/>
                <a:cs typeface="Calibri" pitchFamily="34" charset="0"/>
              </a:rPr>
              <a:t>A model is a means of organizing a complete body of knowledge. For example, the linkage between the various concepts related to human </a:t>
            </a:r>
            <a:r>
              <a:rPr lang="en-IN" sz="3600" dirty="0" err="1">
                <a:latin typeface="Calibri" pitchFamily="34" charset="0"/>
                <a:cs typeface="Calibri" pitchFamily="34" charset="0"/>
              </a:rPr>
              <a:t>behavior</a:t>
            </a:r>
            <a:r>
              <a:rPr lang="en-IN" sz="3600" dirty="0">
                <a:latin typeface="Calibri" pitchFamily="34" charset="0"/>
                <a:cs typeface="Calibri" pitchFamily="34" charset="0"/>
              </a:rPr>
              <a:t> may be represented in the form of a model, which can now be referred to as a </a:t>
            </a:r>
            <a:r>
              <a:rPr lang="en-IN" sz="3600" b="1" i="1" u="sng" dirty="0" smtClean="0">
                <a:latin typeface="Calibri" pitchFamily="34" charset="0"/>
                <a:cs typeface="Calibri" pitchFamily="34" charset="0"/>
              </a:rPr>
              <a:t>Conceptual Model</a:t>
            </a:r>
            <a:r>
              <a:rPr lang="en-IN" sz="3600" dirty="0" smtClean="0">
                <a:latin typeface="Calibri" pitchFamily="34" charset="0"/>
                <a:cs typeface="Calibri" pitchFamily="34" charset="0"/>
              </a:rPr>
              <a:t>.</a:t>
            </a:r>
            <a:endParaRPr lang="en-IN" sz="3600" dirty="0">
              <a:latin typeface="Calibri" pitchFamily="34" charset="0"/>
              <a:cs typeface="Calibri" pitchFamily="34" charset="0"/>
            </a:endParaRPr>
          </a:p>
        </p:txBody>
      </p:sp>
    </p:spTree>
    <p:extLst>
      <p:ext uri="{BB962C8B-B14F-4D97-AF65-F5344CB8AC3E}">
        <p14:creationId xmlns:p14="http://schemas.microsoft.com/office/powerpoint/2010/main" val="8558564"/>
      </p:ext>
    </p:extLst>
  </p:cSld>
  <p:clrMapOvr>
    <a:masterClrMapping/>
  </p:clrMapOvr>
  <p:transition>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emplate_main.jpg"/>
          <p:cNvPicPr>
            <a:picLocks noGrp="1" noChangeAspect="1"/>
          </p:cNvPicPr>
          <p:nvPr>
            <p:ph idx="1"/>
          </p:nvPr>
        </p:nvPicPr>
        <p:blipFill>
          <a:blip r:embed="rId2" cstate="print"/>
          <a:stretch>
            <a:fillRect/>
          </a:stretch>
        </p:blipFill>
        <p:spPr>
          <a:xfrm>
            <a:off x="-70908" y="0"/>
            <a:ext cx="9214908" cy="6911181"/>
          </a:xfrm>
        </p:spPr>
      </p:pic>
      <p:sp>
        <p:nvSpPr>
          <p:cNvPr id="2" name="Title 1"/>
          <p:cNvSpPr>
            <a:spLocks noGrp="1"/>
          </p:cNvSpPr>
          <p:nvPr>
            <p:ph type="title"/>
          </p:nvPr>
        </p:nvSpPr>
        <p:spPr/>
        <p:txBody>
          <a:bodyPr>
            <a:normAutofit/>
          </a:bodyPr>
          <a:lstStyle/>
          <a:p>
            <a:r>
              <a:rPr lang="en-US" sz="6000" dirty="0" smtClean="0">
                <a:solidFill>
                  <a:srgbClr val="FCD5B5"/>
                </a:solidFill>
              </a:rPr>
              <a:t>2. Displacement </a:t>
            </a:r>
            <a:endParaRPr lang="en-US" sz="6000" dirty="0">
              <a:solidFill>
                <a:srgbClr val="FCD5B5"/>
              </a:solidFill>
            </a:endParaRPr>
          </a:p>
        </p:txBody>
      </p:sp>
      <p:graphicFrame>
        <p:nvGraphicFramePr>
          <p:cNvPr id="4" name="Table 3"/>
          <p:cNvGraphicFramePr>
            <a:graphicFrameLocks noGrp="1"/>
          </p:cNvGraphicFramePr>
          <p:nvPr/>
        </p:nvGraphicFramePr>
        <p:xfrm>
          <a:off x="1219200" y="1500174"/>
          <a:ext cx="6781800" cy="5181600"/>
        </p:xfrm>
        <a:graphic>
          <a:graphicData uri="http://schemas.openxmlformats.org/drawingml/2006/table">
            <a:tbl>
              <a:tblPr firstRow="1" bandRow="1">
                <a:tableStyleId>{21E4AEA4-8DFA-4A89-87EB-49C32662AFE0}</a:tableStyleId>
              </a:tblPr>
              <a:tblGrid>
                <a:gridCol w="3390900"/>
                <a:gridCol w="3390900"/>
              </a:tblGrid>
              <a:tr h="609600">
                <a:tc>
                  <a:txBody>
                    <a:bodyPr/>
                    <a:lstStyle/>
                    <a:p>
                      <a:pPr>
                        <a:buFont typeface="Arial" pitchFamily="34" charset="0"/>
                        <a:buNone/>
                      </a:pPr>
                      <a:r>
                        <a:rPr lang="en-US" sz="2800" dirty="0" smtClean="0"/>
                        <a:t>DESCRIPTIONS </a:t>
                      </a:r>
                      <a:endParaRPr lang="en-US" sz="2800" dirty="0"/>
                    </a:p>
                  </a:txBody>
                  <a:tcPr/>
                </a:tc>
                <a:tc>
                  <a:txBody>
                    <a:bodyPr/>
                    <a:lstStyle/>
                    <a:p>
                      <a:pPr>
                        <a:buFont typeface="Arial" pitchFamily="34" charset="0"/>
                        <a:buNone/>
                      </a:pPr>
                      <a:r>
                        <a:rPr lang="en-US" sz="2800" dirty="0" smtClean="0"/>
                        <a:t>EXAMPLE</a:t>
                      </a:r>
                      <a:endParaRPr lang="en-US" sz="2800" dirty="0"/>
                    </a:p>
                  </a:txBody>
                  <a:tcPr/>
                </a:tc>
              </a:tr>
              <a:tr h="2159000">
                <a:tc>
                  <a:txBody>
                    <a:bodyPr/>
                    <a:lstStyle/>
                    <a:p>
                      <a:pPr>
                        <a:lnSpc>
                          <a:spcPct val="150000"/>
                        </a:lnSpc>
                        <a:buFont typeface="Arial" pitchFamily="34" charset="0"/>
                        <a:buChar char="•"/>
                      </a:pPr>
                      <a:r>
                        <a:rPr lang="en-US" sz="2800" dirty="0" smtClean="0"/>
                        <a:t>Redirecting the feelings</a:t>
                      </a:r>
                      <a:r>
                        <a:rPr lang="en-US" sz="2800" baseline="0" dirty="0" smtClean="0"/>
                        <a:t> of hostility and violent action from self to another that is less threatening from original source </a:t>
                      </a:r>
                      <a:endParaRPr lang="en-US" sz="2800" dirty="0"/>
                    </a:p>
                  </a:txBody>
                  <a:tcPr/>
                </a:tc>
                <a:tc>
                  <a:txBody>
                    <a:bodyPr/>
                    <a:lstStyle/>
                    <a:p>
                      <a:pPr>
                        <a:lnSpc>
                          <a:spcPct val="150000"/>
                        </a:lnSpc>
                        <a:buFont typeface="Arial" pitchFamily="34" charset="0"/>
                        <a:buChar char="•"/>
                      </a:pPr>
                      <a:r>
                        <a:rPr lang="en-US" sz="2800" dirty="0" smtClean="0"/>
                        <a:t>Angered by a neighbor’s hateful comment,</a:t>
                      </a:r>
                      <a:r>
                        <a:rPr lang="en-US" sz="2800" baseline="0" dirty="0" smtClean="0"/>
                        <a:t> a mother punish her child for accidentally spilling her drinks</a:t>
                      </a:r>
                      <a:endParaRPr lang="en-US" sz="2800" dirty="0"/>
                    </a:p>
                  </a:txBody>
                  <a:tcPr/>
                </a:tc>
              </a:tr>
            </a:tbl>
          </a:graphicData>
        </a:graphic>
      </p:graphicFrame>
    </p:spTree>
  </p:cSld>
  <p:clrMapOvr>
    <a:masterClrMapping/>
  </p:clrMapOvr>
  <p:transition>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emplate_main.jpg"/>
          <p:cNvPicPr>
            <a:picLocks noGrp="1" noChangeAspect="1"/>
          </p:cNvPicPr>
          <p:nvPr>
            <p:ph idx="1"/>
          </p:nvPr>
        </p:nvPicPr>
        <p:blipFill>
          <a:blip r:embed="rId2" cstate="print"/>
          <a:stretch>
            <a:fillRect/>
          </a:stretch>
        </p:blipFill>
        <p:spPr>
          <a:xfrm>
            <a:off x="-70908" y="0"/>
            <a:ext cx="9214908" cy="6911181"/>
          </a:xfrm>
        </p:spPr>
      </p:pic>
      <p:sp>
        <p:nvSpPr>
          <p:cNvPr id="2" name="Title 1"/>
          <p:cNvSpPr>
            <a:spLocks noGrp="1"/>
          </p:cNvSpPr>
          <p:nvPr>
            <p:ph type="title"/>
          </p:nvPr>
        </p:nvSpPr>
        <p:spPr/>
        <p:txBody>
          <a:bodyPr>
            <a:normAutofit/>
          </a:bodyPr>
          <a:lstStyle/>
          <a:p>
            <a:r>
              <a:rPr lang="en-US" sz="6000" dirty="0" smtClean="0">
                <a:solidFill>
                  <a:srgbClr val="FCD5B5"/>
                </a:solidFill>
              </a:rPr>
              <a:t>3. Rationalization </a:t>
            </a:r>
            <a:endParaRPr lang="en-US" sz="6000" dirty="0">
              <a:solidFill>
                <a:srgbClr val="FCD5B5"/>
              </a:solidFill>
            </a:endParaRPr>
          </a:p>
        </p:txBody>
      </p:sp>
      <p:graphicFrame>
        <p:nvGraphicFramePr>
          <p:cNvPr id="4" name="Table 3"/>
          <p:cNvGraphicFramePr>
            <a:graphicFrameLocks noGrp="1"/>
          </p:cNvGraphicFramePr>
          <p:nvPr/>
        </p:nvGraphicFramePr>
        <p:xfrm>
          <a:off x="1143000" y="1571612"/>
          <a:ext cx="6781800" cy="5181600"/>
        </p:xfrm>
        <a:graphic>
          <a:graphicData uri="http://schemas.openxmlformats.org/drawingml/2006/table">
            <a:tbl>
              <a:tblPr firstRow="1" bandRow="1">
                <a:tableStyleId>{21E4AEA4-8DFA-4A89-87EB-49C32662AFE0}</a:tableStyleId>
              </a:tblPr>
              <a:tblGrid>
                <a:gridCol w="3390900"/>
                <a:gridCol w="3390900"/>
              </a:tblGrid>
              <a:tr h="609600">
                <a:tc>
                  <a:txBody>
                    <a:bodyPr/>
                    <a:lstStyle/>
                    <a:p>
                      <a:r>
                        <a:rPr lang="en-US" sz="2800" dirty="0" smtClean="0"/>
                        <a:t>DESCRIPTIONS </a:t>
                      </a:r>
                      <a:endParaRPr lang="en-US" sz="2800" dirty="0"/>
                    </a:p>
                  </a:txBody>
                  <a:tcPr/>
                </a:tc>
                <a:tc>
                  <a:txBody>
                    <a:bodyPr/>
                    <a:lstStyle/>
                    <a:p>
                      <a:r>
                        <a:rPr lang="en-US" sz="2800" dirty="0" smtClean="0"/>
                        <a:t>EXAMPLE</a:t>
                      </a:r>
                      <a:endParaRPr lang="en-US" sz="2800" dirty="0"/>
                    </a:p>
                  </a:txBody>
                  <a:tcPr/>
                </a:tc>
              </a:tr>
              <a:tr h="2159000">
                <a:tc>
                  <a:txBody>
                    <a:bodyPr/>
                    <a:lstStyle/>
                    <a:p>
                      <a:pPr>
                        <a:lnSpc>
                          <a:spcPct val="150000"/>
                        </a:lnSpc>
                        <a:buFont typeface="Arial" pitchFamily="34" charset="0"/>
                        <a:buChar char="•"/>
                      </a:pPr>
                      <a:r>
                        <a:rPr lang="en-US" sz="2800" dirty="0" smtClean="0"/>
                        <a:t>Providing</a:t>
                      </a:r>
                      <a:r>
                        <a:rPr lang="en-US" sz="2800" baseline="0" dirty="0" smtClean="0"/>
                        <a:t> a reasonable explanation to make undesirable behavior appear logical</a:t>
                      </a:r>
                      <a:endParaRPr lang="en-US" sz="2800" dirty="0"/>
                    </a:p>
                  </a:txBody>
                  <a:tcPr/>
                </a:tc>
                <a:tc>
                  <a:txBody>
                    <a:bodyPr/>
                    <a:lstStyle/>
                    <a:p>
                      <a:pPr>
                        <a:lnSpc>
                          <a:spcPct val="150000"/>
                        </a:lnSpc>
                        <a:buFont typeface="Arial" pitchFamily="34" charset="0"/>
                        <a:buChar char="•"/>
                      </a:pPr>
                      <a:r>
                        <a:rPr lang="en-US" sz="2800" dirty="0" smtClean="0"/>
                        <a:t>A student who fails</a:t>
                      </a:r>
                      <a:r>
                        <a:rPr lang="en-US" sz="2800" baseline="0" dirty="0" smtClean="0"/>
                        <a:t> a test because she did not study hard enough blames her failure on the teacher for using ‘tricky’ question</a:t>
                      </a:r>
                      <a:endParaRPr lang="en-US" sz="2800" dirty="0"/>
                    </a:p>
                  </a:txBody>
                  <a:tcPr/>
                </a:tc>
              </a:tr>
            </a:tbl>
          </a:graphicData>
        </a:graphic>
      </p:graphicFrame>
    </p:spTree>
  </p:cSld>
  <p:clrMapOvr>
    <a:masterClrMapping/>
  </p:clrMapOvr>
  <p:transition>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emplate_main.jpg"/>
          <p:cNvPicPr>
            <a:picLocks noGrp="1" noChangeAspect="1"/>
          </p:cNvPicPr>
          <p:nvPr>
            <p:ph idx="1"/>
          </p:nvPr>
        </p:nvPicPr>
        <p:blipFill>
          <a:blip r:embed="rId2" cstate="print"/>
          <a:stretch>
            <a:fillRect/>
          </a:stretch>
        </p:blipFill>
        <p:spPr>
          <a:xfrm>
            <a:off x="-70908" y="0"/>
            <a:ext cx="9214908" cy="6911181"/>
          </a:xfrm>
        </p:spPr>
      </p:pic>
      <p:sp>
        <p:nvSpPr>
          <p:cNvPr id="2" name="Title 1"/>
          <p:cNvSpPr>
            <a:spLocks noGrp="1"/>
          </p:cNvSpPr>
          <p:nvPr>
            <p:ph type="title"/>
          </p:nvPr>
        </p:nvSpPr>
        <p:spPr/>
        <p:txBody>
          <a:bodyPr>
            <a:normAutofit/>
          </a:bodyPr>
          <a:lstStyle/>
          <a:p>
            <a:r>
              <a:rPr lang="en-US" sz="6000" dirty="0" smtClean="0">
                <a:solidFill>
                  <a:srgbClr val="FCD5B5"/>
                </a:solidFill>
              </a:rPr>
              <a:t>4. Denial </a:t>
            </a:r>
            <a:endParaRPr lang="en-US" sz="6000" dirty="0">
              <a:solidFill>
                <a:srgbClr val="FCD5B5"/>
              </a:solidFill>
            </a:endParaRPr>
          </a:p>
        </p:txBody>
      </p:sp>
      <p:graphicFrame>
        <p:nvGraphicFramePr>
          <p:cNvPr id="4" name="Table 3"/>
          <p:cNvGraphicFramePr>
            <a:graphicFrameLocks noGrp="1"/>
          </p:cNvGraphicFramePr>
          <p:nvPr/>
        </p:nvGraphicFramePr>
        <p:xfrm>
          <a:off x="1071538" y="2143116"/>
          <a:ext cx="6548462" cy="4084320"/>
        </p:xfrm>
        <a:graphic>
          <a:graphicData uri="http://schemas.openxmlformats.org/drawingml/2006/table">
            <a:tbl>
              <a:tblPr firstRow="1" bandRow="1">
                <a:tableStyleId>{21E4AEA4-8DFA-4A89-87EB-49C32662AFE0}</a:tableStyleId>
              </a:tblPr>
              <a:tblGrid>
                <a:gridCol w="3274231"/>
                <a:gridCol w="3274231"/>
              </a:tblGrid>
              <a:tr h="814785">
                <a:tc>
                  <a:txBody>
                    <a:bodyPr/>
                    <a:lstStyle/>
                    <a:p>
                      <a:r>
                        <a:rPr lang="en-US" sz="3200" dirty="0" smtClean="0"/>
                        <a:t>DESCRIPTIONS </a:t>
                      </a:r>
                      <a:endParaRPr lang="en-US" sz="3200" dirty="0"/>
                    </a:p>
                  </a:txBody>
                  <a:tcPr/>
                </a:tc>
                <a:tc>
                  <a:txBody>
                    <a:bodyPr/>
                    <a:lstStyle/>
                    <a:p>
                      <a:r>
                        <a:rPr lang="en-US" sz="3200" dirty="0" smtClean="0"/>
                        <a:t>EXAMPLE</a:t>
                      </a:r>
                      <a:endParaRPr lang="en-US" sz="3200" dirty="0"/>
                    </a:p>
                  </a:txBody>
                  <a:tcPr/>
                </a:tc>
              </a:tr>
              <a:tr h="2885697">
                <a:tc>
                  <a:txBody>
                    <a:bodyPr/>
                    <a:lstStyle/>
                    <a:p>
                      <a:pPr>
                        <a:lnSpc>
                          <a:spcPct val="150000"/>
                        </a:lnSpc>
                        <a:buFont typeface="Arial" pitchFamily="34" charset="0"/>
                        <a:buChar char="•"/>
                      </a:pPr>
                      <a:r>
                        <a:rPr lang="en-US" sz="3200" dirty="0" smtClean="0"/>
                        <a:t>Reality</a:t>
                      </a:r>
                      <a:r>
                        <a:rPr lang="en-US" sz="3200" baseline="0" dirty="0" smtClean="0"/>
                        <a:t> is distorted to make it suit to the individual’s wishes</a:t>
                      </a:r>
                      <a:endParaRPr lang="en-US" sz="3200" dirty="0"/>
                    </a:p>
                  </a:txBody>
                  <a:tcPr/>
                </a:tc>
                <a:tc>
                  <a:txBody>
                    <a:bodyPr/>
                    <a:lstStyle/>
                    <a:p>
                      <a:pPr>
                        <a:lnSpc>
                          <a:spcPct val="150000"/>
                        </a:lnSpc>
                        <a:buFont typeface="Arial" pitchFamily="34" charset="0"/>
                        <a:buChar char="•"/>
                      </a:pPr>
                      <a:r>
                        <a:rPr lang="en-US" sz="3200" dirty="0" smtClean="0"/>
                        <a:t>An alcoholic fails to acknowledge that he is addicted to alcohol</a:t>
                      </a:r>
                      <a:r>
                        <a:rPr lang="en-US" sz="3200" baseline="0" dirty="0" smtClean="0"/>
                        <a:t> </a:t>
                      </a:r>
                      <a:endParaRPr lang="en-US" sz="3200" dirty="0"/>
                    </a:p>
                  </a:txBody>
                  <a:tcPr/>
                </a:tc>
              </a:tr>
            </a:tbl>
          </a:graphicData>
        </a:graphic>
      </p:graphicFrame>
    </p:spTree>
  </p:cSld>
  <p:clrMapOvr>
    <a:masterClrMapping/>
  </p:clrMapOvr>
  <p:transition>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emplate_main.jpg"/>
          <p:cNvPicPr>
            <a:picLocks noGrp="1" noChangeAspect="1"/>
          </p:cNvPicPr>
          <p:nvPr>
            <p:ph idx="1"/>
          </p:nvPr>
        </p:nvPicPr>
        <p:blipFill>
          <a:blip r:embed="rId2" cstate="print"/>
          <a:stretch>
            <a:fillRect/>
          </a:stretch>
        </p:blipFill>
        <p:spPr>
          <a:xfrm>
            <a:off x="-70908" y="0"/>
            <a:ext cx="9214908" cy="6911181"/>
          </a:xfrm>
        </p:spPr>
      </p:pic>
      <p:sp>
        <p:nvSpPr>
          <p:cNvPr id="2" name="Title 1"/>
          <p:cNvSpPr>
            <a:spLocks noGrp="1"/>
          </p:cNvSpPr>
          <p:nvPr>
            <p:ph type="title"/>
          </p:nvPr>
        </p:nvSpPr>
        <p:spPr>
          <a:xfrm>
            <a:off x="457200" y="228600"/>
            <a:ext cx="8229600" cy="1143000"/>
          </a:xfrm>
        </p:spPr>
        <p:txBody>
          <a:bodyPr>
            <a:normAutofit/>
          </a:bodyPr>
          <a:lstStyle/>
          <a:p>
            <a:r>
              <a:rPr lang="en-US" sz="6000" dirty="0" smtClean="0">
                <a:solidFill>
                  <a:srgbClr val="FCD5B5"/>
                </a:solidFill>
              </a:rPr>
              <a:t>5. Regression </a:t>
            </a:r>
            <a:endParaRPr lang="en-US" sz="6000" dirty="0">
              <a:solidFill>
                <a:srgbClr val="FCD5B5"/>
              </a:solidFill>
            </a:endParaRPr>
          </a:p>
        </p:txBody>
      </p:sp>
      <p:graphicFrame>
        <p:nvGraphicFramePr>
          <p:cNvPr id="4" name="Table 3"/>
          <p:cNvGraphicFramePr>
            <a:graphicFrameLocks noGrp="1"/>
          </p:cNvGraphicFramePr>
          <p:nvPr/>
        </p:nvGraphicFramePr>
        <p:xfrm>
          <a:off x="714348" y="1785926"/>
          <a:ext cx="7058052" cy="4619120"/>
        </p:xfrm>
        <a:graphic>
          <a:graphicData uri="http://schemas.openxmlformats.org/drawingml/2006/table">
            <a:tbl>
              <a:tblPr firstRow="1" bandRow="1">
                <a:tableStyleId>{21E4AEA4-8DFA-4A89-87EB-49C32662AFE0}</a:tableStyleId>
              </a:tblPr>
              <a:tblGrid>
                <a:gridCol w="3529026"/>
                <a:gridCol w="3529026"/>
              </a:tblGrid>
              <a:tr h="687200">
                <a:tc>
                  <a:txBody>
                    <a:bodyPr/>
                    <a:lstStyle/>
                    <a:p>
                      <a:r>
                        <a:rPr lang="en-US" sz="2800" dirty="0" smtClean="0"/>
                        <a:t>DESCRIPTIONS </a:t>
                      </a:r>
                      <a:endParaRPr lang="en-US" sz="2800" dirty="0"/>
                    </a:p>
                  </a:txBody>
                  <a:tcPr/>
                </a:tc>
                <a:tc>
                  <a:txBody>
                    <a:bodyPr/>
                    <a:lstStyle/>
                    <a:p>
                      <a:r>
                        <a:rPr lang="en-US" sz="2800" dirty="0" smtClean="0"/>
                        <a:t>EXAMPLE</a:t>
                      </a:r>
                      <a:endParaRPr lang="en-US" sz="2800" dirty="0"/>
                    </a:p>
                  </a:txBody>
                  <a:tcPr/>
                </a:tc>
              </a:tr>
              <a:tr h="3741302">
                <a:tc>
                  <a:txBody>
                    <a:bodyPr/>
                    <a:lstStyle/>
                    <a:p>
                      <a:pPr>
                        <a:lnSpc>
                          <a:spcPct val="150000"/>
                        </a:lnSpc>
                        <a:buFont typeface="Arial" pitchFamily="34" charset="0"/>
                        <a:buChar char="•"/>
                      </a:pPr>
                      <a:r>
                        <a:rPr lang="en-US" sz="2800" dirty="0" smtClean="0"/>
                        <a:t>Returning</a:t>
                      </a:r>
                      <a:r>
                        <a:rPr lang="en-US" sz="2800" baseline="0" dirty="0" smtClean="0"/>
                        <a:t> to a behavior pattern characteristic of an earlier stage of development</a:t>
                      </a:r>
                      <a:endParaRPr lang="en-US" sz="2800" dirty="0"/>
                    </a:p>
                  </a:txBody>
                  <a:tcPr/>
                </a:tc>
                <a:tc>
                  <a:txBody>
                    <a:bodyPr/>
                    <a:lstStyle/>
                    <a:p>
                      <a:pPr>
                        <a:lnSpc>
                          <a:spcPct val="150000"/>
                        </a:lnSpc>
                        <a:buFont typeface="Arial" pitchFamily="34" charset="0"/>
                        <a:buChar char="•"/>
                      </a:pPr>
                      <a:r>
                        <a:rPr lang="en-US" sz="2800" dirty="0" smtClean="0"/>
                        <a:t>After</a:t>
                      </a:r>
                      <a:r>
                        <a:rPr lang="en-US" sz="2800" baseline="0" dirty="0" smtClean="0"/>
                        <a:t> Lucy’s parents bitter divorce, she refuse to sleep alone in her room and crawling into bed with her mother </a:t>
                      </a:r>
                      <a:endParaRPr lang="en-US" sz="2800" dirty="0"/>
                    </a:p>
                  </a:txBody>
                  <a:tcPr/>
                </a:tc>
              </a:tr>
            </a:tbl>
          </a:graphicData>
        </a:graphic>
      </p:graphicFrame>
    </p:spTree>
  </p:cSld>
  <p:clrMapOvr>
    <a:masterClrMapping/>
  </p:clrMapOvr>
  <p:transition>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emplate_main.jpg"/>
          <p:cNvPicPr>
            <a:picLocks noGrp="1" noChangeAspect="1"/>
          </p:cNvPicPr>
          <p:nvPr>
            <p:ph idx="1"/>
          </p:nvPr>
        </p:nvPicPr>
        <p:blipFill>
          <a:blip r:embed="rId2" cstate="print"/>
          <a:stretch>
            <a:fillRect/>
          </a:stretch>
        </p:blipFill>
        <p:spPr>
          <a:xfrm>
            <a:off x="-70908" y="0"/>
            <a:ext cx="9214908" cy="6911181"/>
          </a:xfrm>
        </p:spPr>
      </p:pic>
      <p:sp>
        <p:nvSpPr>
          <p:cNvPr id="2" name="Title 1"/>
          <p:cNvSpPr>
            <a:spLocks noGrp="1"/>
          </p:cNvSpPr>
          <p:nvPr>
            <p:ph type="title"/>
          </p:nvPr>
        </p:nvSpPr>
        <p:spPr/>
        <p:txBody>
          <a:bodyPr>
            <a:normAutofit/>
          </a:bodyPr>
          <a:lstStyle/>
          <a:p>
            <a:r>
              <a:rPr lang="en-US" sz="6000" dirty="0" smtClean="0">
                <a:solidFill>
                  <a:srgbClr val="FCD5B5"/>
                </a:solidFill>
              </a:rPr>
              <a:t>6. Reaction Formation </a:t>
            </a:r>
            <a:endParaRPr lang="en-US" sz="6000" dirty="0">
              <a:solidFill>
                <a:srgbClr val="FCD5B5"/>
              </a:solidFill>
            </a:endParaRPr>
          </a:p>
        </p:txBody>
      </p:sp>
      <p:graphicFrame>
        <p:nvGraphicFramePr>
          <p:cNvPr id="4" name="Table 3"/>
          <p:cNvGraphicFramePr>
            <a:graphicFrameLocks noGrp="1"/>
          </p:cNvGraphicFramePr>
          <p:nvPr/>
        </p:nvGraphicFramePr>
        <p:xfrm>
          <a:off x="928662" y="1928802"/>
          <a:ext cx="7072362" cy="4286280"/>
        </p:xfrm>
        <a:graphic>
          <a:graphicData uri="http://schemas.openxmlformats.org/drawingml/2006/table">
            <a:tbl>
              <a:tblPr firstRow="1" bandRow="1">
                <a:tableStyleId>{21E4AEA4-8DFA-4A89-87EB-49C32662AFE0}</a:tableStyleId>
              </a:tblPr>
              <a:tblGrid>
                <a:gridCol w="3536181"/>
                <a:gridCol w="3536181"/>
              </a:tblGrid>
              <a:tr h="773100">
                <a:tc>
                  <a:txBody>
                    <a:bodyPr/>
                    <a:lstStyle/>
                    <a:p>
                      <a:r>
                        <a:rPr lang="en-US" sz="2800" dirty="0" smtClean="0"/>
                        <a:t>DESCRIPTIONS </a:t>
                      </a:r>
                      <a:endParaRPr lang="en-US" sz="2800" dirty="0"/>
                    </a:p>
                  </a:txBody>
                  <a:tcPr/>
                </a:tc>
                <a:tc>
                  <a:txBody>
                    <a:bodyPr/>
                    <a:lstStyle/>
                    <a:p>
                      <a:r>
                        <a:rPr lang="en-US" sz="2800" dirty="0" smtClean="0"/>
                        <a:t>EXAMPLE</a:t>
                      </a:r>
                      <a:endParaRPr lang="en-US" sz="2800" dirty="0"/>
                    </a:p>
                  </a:txBody>
                  <a:tcPr/>
                </a:tc>
              </a:tr>
              <a:tr h="3513180">
                <a:tc>
                  <a:txBody>
                    <a:bodyPr/>
                    <a:lstStyle/>
                    <a:p>
                      <a:pPr>
                        <a:lnSpc>
                          <a:spcPct val="150000"/>
                        </a:lnSpc>
                        <a:buFont typeface="Arial" pitchFamily="34" charset="0"/>
                        <a:buChar char="•"/>
                      </a:pPr>
                      <a:r>
                        <a:rPr lang="en-US" sz="2800" dirty="0" smtClean="0"/>
                        <a:t>Thinking or behaving in a way that is the extreme opposite</a:t>
                      </a:r>
                      <a:r>
                        <a:rPr lang="en-US" sz="2800" baseline="0" dirty="0" smtClean="0"/>
                        <a:t> to those that are of real intention</a:t>
                      </a:r>
                      <a:endParaRPr lang="en-US" sz="2800" dirty="0"/>
                    </a:p>
                  </a:txBody>
                  <a:tcPr/>
                </a:tc>
                <a:tc>
                  <a:txBody>
                    <a:bodyPr/>
                    <a:lstStyle/>
                    <a:p>
                      <a:pPr>
                        <a:lnSpc>
                          <a:spcPct val="150000"/>
                        </a:lnSpc>
                        <a:buFont typeface="Arial" pitchFamily="34" charset="0"/>
                        <a:buChar char="•"/>
                      </a:pPr>
                      <a:r>
                        <a:rPr lang="en-US" sz="2800" dirty="0" smtClean="0"/>
                        <a:t>A woman who loves an unobtainable</a:t>
                      </a:r>
                      <a:r>
                        <a:rPr lang="en-US" sz="2800" baseline="0" dirty="0" smtClean="0"/>
                        <a:t> man and behaves as though she hates him</a:t>
                      </a:r>
                      <a:endParaRPr lang="en-US" sz="2800" dirty="0"/>
                    </a:p>
                  </a:txBody>
                  <a:tcPr/>
                </a:tc>
              </a:tr>
            </a:tbl>
          </a:graphicData>
        </a:graphic>
      </p:graphicFrame>
    </p:spTree>
  </p:cSld>
  <p:clrMapOvr>
    <a:masterClrMapping/>
  </p:clrMapOvr>
  <p:transition>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emplate_main.jpg"/>
          <p:cNvPicPr>
            <a:picLocks noGrp="1" noChangeAspect="1"/>
          </p:cNvPicPr>
          <p:nvPr>
            <p:ph idx="1"/>
          </p:nvPr>
        </p:nvPicPr>
        <p:blipFill>
          <a:blip r:embed="rId2" cstate="print"/>
          <a:stretch>
            <a:fillRect/>
          </a:stretch>
        </p:blipFill>
        <p:spPr>
          <a:xfrm>
            <a:off x="-70908" y="0"/>
            <a:ext cx="9214908" cy="6911181"/>
          </a:xfrm>
        </p:spPr>
      </p:pic>
      <p:sp>
        <p:nvSpPr>
          <p:cNvPr id="2" name="Title 1"/>
          <p:cNvSpPr>
            <a:spLocks noGrp="1"/>
          </p:cNvSpPr>
          <p:nvPr>
            <p:ph type="title"/>
          </p:nvPr>
        </p:nvSpPr>
        <p:spPr/>
        <p:txBody>
          <a:bodyPr>
            <a:normAutofit/>
          </a:bodyPr>
          <a:lstStyle/>
          <a:p>
            <a:r>
              <a:rPr lang="en-US" sz="6000" dirty="0" smtClean="0">
                <a:solidFill>
                  <a:srgbClr val="FCD5B5"/>
                </a:solidFill>
              </a:rPr>
              <a:t>7. Projection </a:t>
            </a:r>
            <a:endParaRPr lang="en-US" sz="6000" dirty="0">
              <a:solidFill>
                <a:srgbClr val="FCD5B5"/>
              </a:solidFill>
            </a:endParaRPr>
          </a:p>
        </p:txBody>
      </p:sp>
      <p:graphicFrame>
        <p:nvGraphicFramePr>
          <p:cNvPr id="4" name="Table 3"/>
          <p:cNvGraphicFramePr>
            <a:graphicFrameLocks noGrp="1"/>
          </p:cNvGraphicFramePr>
          <p:nvPr/>
        </p:nvGraphicFramePr>
        <p:xfrm>
          <a:off x="928662" y="1857364"/>
          <a:ext cx="7286676" cy="4429156"/>
        </p:xfrm>
        <a:graphic>
          <a:graphicData uri="http://schemas.openxmlformats.org/drawingml/2006/table">
            <a:tbl>
              <a:tblPr firstRow="1" bandRow="1">
                <a:tableStyleId>{21E4AEA4-8DFA-4A89-87EB-49C32662AFE0}</a:tableStyleId>
              </a:tblPr>
              <a:tblGrid>
                <a:gridCol w="3643338"/>
                <a:gridCol w="3643338"/>
              </a:tblGrid>
              <a:tr h="798870">
                <a:tc>
                  <a:txBody>
                    <a:bodyPr/>
                    <a:lstStyle/>
                    <a:p>
                      <a:r>
                        <a:rPr lang="en-US" sz="2800" dirty="0" smtClean="0"/>
                        <a:t>DESCRIPTIONS </a:t>
                      </a:r>
                      <a:endParaRPr lang="en-US" sz="2800" dirty="0"/>
                    </a:p>
                  </a:txBody>
                  <a:tcPr/>
                </a:tc>
                <a:tc>
                  <a:txBody>
                    <a:bodyPr/>
                    <a:lstStyle/>
                    <a:p>
                      <a:r>
                        <a:rPr lang="en-US" sz="2800" dirty="0" smtClean="0"/>
                        <a:t>EXAMPLE</a:t>
                      </a:r>
                      <a:endParaRPr lang="en-US" sz="2800" dirty="0"/>
                    </a:p>
                  </a:txBody>
                  <a:tcPr/>
                </a:tc>
              </a:tr>
              <a:tr h="3630286">
                <a:tc>
                  <a:txBody>
                    <a:bodyPr/>
                    <a:lstStyle/>
                    <a:p>
                      <a:pPr>
                        <a:lnSpc>
                          <a:spcPct val="150000"/>
                        </a:lnSpc>
                      </a:pPr>
                      <a:r>
                        <a:rPr lang="en-US" sz="2800" dirty="0" smtClean="0"/>
                        <a:t>The attribution</a:t>
                      </a:r>
                      <a:r>
                        <a:rPr lang="en-US" sz="2800" baseline="0" dirty="0" smtClean="0"/>
                        <a:t> of one’s unacceptable urges or qualities to others </a:t>
                      </a:r>
                      <a:endParaRPr lang="en-US" sz="2800" dirty="0"/>
                    </a:p>
                  </a:txBody>
                  <a:tcPr/>
                </a:tc>
                <a:tc>
                  <a:txBody>
                    <a:bodyPr/>
                    <a:lstStyle/>
                    <a:p>
                      <a:pPr>
                        <a:lnSpc>
                          <a:spcPct val="150000"/>
                        </a:lnSpc>
                      </a:pPr>
                      <a:r>
                        <a:rPr lang="en-US" sz="2800" dirty="0" smtClean="0"/>
                        <a:t>A person in</a:t>
                      </a:r>
                      <a:r>
                        <a:rPr lang="en-US" sz="2800" baseline="0" dirty="0" smtClean="0"/>
                        <a:t> an extremely bad mood accuses family members of being hard to get along with </a:t>
                      </a:r>
                      <a:endParaRPr lang="en-US" sz="2800" dirty="0"/>
                    </a:p>
                  </a:txBody>
                  <a:tcPr/>
                </a:tc>
              </a:tr>
            </a:tbl>
          </a:graphicData>
        </a:graphic>
      </p:graphicFrame>
    </p:spTree>
  </p:cSld>
  <p:clrMapOvr>
    <a:masterClrMapping/>
  </p:clrMapOvr>
  <p:transition>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latin typeface="Calibri" pitchFamily="34" charset="0"/>
                <a:cs typeface="Calibri" pitchFamily="34" charset="0"/>
              </a:rPr>
              <a:t>The human personality functions on three levels of awareness; conscious, preconscious and unconscious. </a:t>
            </a:r>
            <a:endParaRPr lang="en-IN" dirty="0" smtClean="0">
              <a:latin typeface="Calibri" pitchFamily="34" charset="0"/>
              <a:cs typeface="Calibri" pitchFamily="34" charset="0"/>
            </a:endParaRPr>
          </a:p>
          <a:p>
            <a:r>
              <a:rPr lang="en-IN" dirty="0">
                <a:latin typeface="Calibri" pitchFamily="34" charset="0"/>
                <a:cs typeface="Calibri" pitchFamily="34" charset="0"/>
              </a:rPr>
              <a:t>Human personality development unfolds through five innate psychosexual stages- oral, anal, phallic, latent, and genital</a:t>
            </a:r>
          </a:p>
        </p:txBody>
      </p:sp>
    </p:spTree>
    <p:extLst>
      <p:ext uri="{BB962C8B-B14F-4D97-AF65-F5344CB8AC3E}">
        <p14:creationId xmlns:p14="http://schemas.microsoft.com/office/powerpoint/2010/main" val="2459376690"/>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emplate_main.jpg"/>
          <p:cNvPicPr>
            <a:picLocks noGrp="1" noChangeAspect="1"/>
          </p:cNvPicPr>
          <p:nvPr>
            <p:ph idx="1"/>
          </p:nvPr>
        </p:nvPicPr>
        <p:blipFill>
          <a:blip r:embed="rId2" cstate="print"/>
          <a:stretch>
            <a:fillRect/>
          </a:stretch>
        </p:blipFill>
        <p:spPr>
          <a:xfrm>
            <a:off x="-70908" y="0"/>
            <a:ext cx="9214908" cy="6911181"/>
          </a:xfrm>
        </p:spPr>
      </p:pic>
      <p:sp>
        <p:nvSpPr>
          <p:cNvPr id="4" name="TextBox 3"/>
          <p:cNvSpPr txBox="1"/>
          <p:nvPr/>
        </p:nvSpPr>
        <p:spPr>
          <a:xfrm>
            <a:off x="0" y="428604"/>
            <a:ext cx="9144000" cy="5447645"/>
          </a:xfrm>
          <a:prstGeom prst="rect">
            <a:avLst/>
          </a:prstGeom>
          <a:noFill/>
        </p:spPr>
        <p:txBody>
          <a:bodyPr wrap="square" rtlCol="0">
            <a:spAutoFit/>
          </a:bodyPr>
          <a:lstStyle/>
          <a:p>
            <a:pPr marL="342900" indent="-342900" algn="ctr">
              <a:buAutoNum type="arabicPeriod"/>
            </a:pPr>
            <a:r>
              <a:rPr lang="en-US" sz="2800" b="1" dirty="0" smtClean="0">
                <a:solidFill>
                  <a:schemeClr val="accent6">
                    <a:lumMod val="40000"/>
                    <a:lumOff val="60000"/>
                  </a:schemeClr>
                </a:solidFill>
              </a:rPr>
              <a:t>UNCONSCIOUS </a:t>
            </a:r>
          </a:p>
          <a:p>
            <a:pPr marL="342900" indent="-342900" algn="ctr">
              <a:buFont typeface="Arial" pitchFamily="34" charset="0"/>
              <a:buChar char="•"/>
            </a:pPr>
            <a:r>
              <a:rPr lang="en-US" sz="2400" b="1" dirty="0" smtClean="0">
                <a:solidFill>
                  <a:schemeClr val="accent6">
                    <a:lumMod val="40000"/>
                    <a:lumOff val="60000"/>
                  </a:schemeClr>
                </a:solidFill>
              </a:rPr>
              <a:t>Contains all the feeling, urges or instinct that are beyond our awareness but it affect our expression, feeling, action</a:t>
            </a:r>
          </a:p>
          <a:p>
            <a:pPr marL="342900" indent="-342900" algn="ctr"/>
            <a:r>
              <a:rPr lang="en-US" sz="2400" b="1" dirty="0" smtClean="0">
                <a:solidFill>
                  <a:schemeClr val="accent6">
                    <a:lumMod val="40000"/>
                    <a:lumOff val="60000"/>
                  </a:schemeClr>
                </a:solidFill>
              </a:rPr>
              <a:t>(E.g. Slip of tongue, dreams, wishes)</a:t>
            </a:r>
          </a:p>
          <a:p>
            <a:pPr marL="342900" indent="-342900" algn="ctr"/>
            <a:endParaRPr lang="en-US" sz="2400" b="1" dirty="0" smtClean="0">
              <a:solidFill>
                <a:schemeClr val="accent6">
                  <a:lumMod val="40000"/>
                  <a:lumOff val="60000"/>
                </a:schemeClr>
              </a:solidFill>
            </a:endParaRPr>
          </a:p>
          <a:p>
            <a:pPr marL="342900" indent="-342900" algn="ctr">
              <a:buAutoNum type="arabicPeriod" startAt="2"/>
            </a:pPr>
            <a:r>
              <a:rPr lang="en-US" sz="2800" b="1" dirty="0" smtClean="0">
                <a:solidFill>
                  <a:schemeClr val="accent6">
                    <a:lumMod val="40000"/>
                    <a:lumOff val="60000"/>
                  </a:schemeClr>
                </a:solidFill>
              </a:rPr>
              <a:t>PRECONSCIOUS</a:t>
            </a:r>
            <a:r>
              <a:rPr lang="en-US" sz="2400" b="1" dirty="0" smtClean="0">
                <a:solidFill>
                  <a:schemeClr val="accent6">
                    <a:lumMod val="40000"/>
                    <a:lumOff val="60000"/>
                  </a:schemeClr>
                </a:solidFill>
              </a:rPr>
              <a:t> </a:t>
            </a:r>
          </a:p>
          <a:p>
            <a:pPr marL="342900" indent="-342900" algn="ctr">
              <a:buFont typeface="Arial" pitchFamily="34" charset="0"/>
              <a:buChar char="•"/>
            </a:pPr>
            <a:r>
              <a:rPr lang="en-US" sz="2400" b="1" dirty="0" smtClean="0">
                <a:solidFill>
                  <a:schemeClr val="accent6">
                    <a:lumMod val="40000"/>
                    <a:lumOff val="60000"/>
                  </a:schemeClr>
                </a:solidFill>
              </a:rPr>
              <a:t>Facts stored in a part of the brain, which are not conscious but are available for possible use in the future</a:t>
            </a:r>
          </a:p>
          <a:p>
            <a:pPr marL="342900" indent="-342900" algn="ctr"/>
            <a:r>
              <a:rPr lang="en-US" sz="2400" b="1" dirty="0" smtClean="0">
                <a:solidFill>
                  <a:schemeClr val="accent6">
                    <a:lumMod val="40000"/>
                    <a:lumOff val="60000"/>
                  </a:schemeClr>
                </a:solidFill>
              </a:rPr>
              <a:t>(E.g. A person will never think of her home address at that moment but when her friend ask for it, she can easily recall it)</a:t>
            </a:r>
          </a:p>
          <a:p>
            <a:pPr marL="342900" indent="-342900" algn="ctr"/>
            <a:endParaRPr lang="en-US" sz="2400" b="1" dirty="0" smtClean="0">
              <a:solidFill>
                <a:schemeClr val="accent6">
                  <a:lumMod val="40000"/>
                  <a:lumOff val="60000"/>
                </a:schemeClr>
              </a:solidFill>
            </a:endParaRPr>
          </a:p>
          <a:p>
            <a:pPr marL="342900" indent="-342900" algn="ctr"/>
            <a:r>
              <a:rPr lang="en-US" sz="2800" b="1" dirty="0" smtClean="0">
                <a:solidFill>
                  <a:schemeClr val="accent6">
                    <a:lumMod val="40000"/>
                    <a:lumOff val="60000"/>
                  </a:schemeClr>
                </a:solidFill>
              </a:rPr>
              <a:t>3. CONSCIOUS</a:t>
            </a:r>
          </a:p>
          <a:p>
            <a:pPr marL="342900" indent="-342900" algn="ctr">
              <a:buFont typeface="Arial" pitchFamily="34" charset="0"/>
              <a:buChar char="•"/>
            </a:pPr>
            <a:r>
              <a:rPr lang="en-US" sz="2400" b="1" dirty="0" smtClean="0">
                <a:solidFill>
                  <a:schemeClr val="accent6">
                    <a:lumMod val="40000"/>
                    <a:lumOff val="60000"/>
                  </a:schemeClr>
                </a:solidFill>
              </a:rPr>
              <a:t>Only level of mental life that are directly available to us   </a:t>
            </a:r>
          </a:p>
          <a:p>
            <a:pPr marL="342900" indent="-342900" algn="ctr">
              <a:buFont typeface="Arial" pitchFamily="34" charset="0"/>
              <a:buChar char="•"/>
            </a:pPr>
            <a:r>
              <a:rPr lang="en-US" sz="2400" b="1" dirty="0" smtClean="0">
                <a:solidFill>
                  <a:schemeClr val="accent6">
                    <a:lumMod val="40000"/>
                    <a:lumOff val="60000"/>
                  </a:schemeClr>
                </a:solidFill>
              </a:rPr>
              <a:t>The awareness of our own mental process (Thoughts/feeling)</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PSYCHOANALYTICAL PROCESS</a:t>
            </a:r>
            <a:endParaRPr lang="en-IN" dirty="0"/>
          </a:p>
        </p:txBody>
      </p:sp>
      <p:sp>
        <p:nvSpPr>
          <p:cNvPr id="3" name="Content Placeholder 2"/>
          <p:cNvSpPr>
            <a:spLocks noGrp="1"/>
          </p:cNvSpPr>
          <p:nvPr>
            <p:ph idx="1"/>
          </p:nvPr>
        </p:nvSpPr>
        <p:spPr/>
        <p:txBody>
          <a:bodyPr>
            <a:noAutofit/>
          </a:bodyPr>
          <a:lstStyle/>
          <a:p>
            <a:pPr lvl="0"/>
            <a:r>
              <a:rPr lang="en-IN" dirty="0">
                <a:latin typeface="Calibri" pitchFamily="34" charset="0"/>
                <a:cs typeface="Calibri" pitchFamily="34" charset="0"/>
              </a:rPr>
              <a:t>psychoanalysis, described by </a:t>
            </a:r>
            <a:r>
              <a:rPr lang="en-IN" dirty="0" err="1">
                <a:latin typeface="Calibri" pitchFamily="34" charset="0"/>
                <a:cs typeface="Calibri" pitchFamily="34" charset="0"/>
              </a:rPr>
              <a:t>freud</a:t>
            </a:r>
            <a:r>
              <a:rPr lang="en-IN" dirty="0">
                <a:latin typeface="Calibri" pitchFamily="34" charset="0"/>
                <a:cs typeface="Calibri" pitchFamily="34" charset="0"/>
              </a:rPr>
              <a:t>, makes use of affect reconstruction of personality. </a:t>
            </a:r>
            <a:endParaRPr lang="en-IN" dirty="0" smtClean="0">
              <a:latin typeface="Calibri" pitchFamily="34" charset="0"/>
              <a:cs typeface="Calibri" pitchFamily="34" charset="0"/>
            </a:endParaRPr>
          </a:p>
          <a:p>
            <a:pPr lvl="0"/>
            <a:endParaRPr lang="en-IN" dirty="0">
              <a:latin typeface="Calibri" pitchFamily="34" charset="0"/>
              <a:cs typeface="Calibri" pitchFamily="34" charset="0"/>
            </a:endParaRPr>
          </a:p>
          <a:p>
            <a:endParaRPr lang="en-IN" dirty="0">
              <a:latin typeface="Calibri" pitchFamily="34" charset="0"/>
              <a:cs typeface="Calibri" pitchFamily="34" charset="0"/>
            </a:endParaRPr>
          </a:p>
        </p:txBody>
      </p:sp>
    </p:spTree>
    <p:extLst>
      <p:ext uri="{BB962C8B-B14F-4D97-AF65-F5344CB8AC3E}">
        <p14:creationId xmlns:p14="http://schemas.microsoft.com/office/powerpoint/2010/main" val="2153188888"/>
      </p:ext>
    </p:extLst>
  </p:cSld>
  <p:clrMapOvr>
    <a:masterClrMapping/>
  </p:clrMapOvr>
  <p:transition>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emplate_main.jpg"/>
          <p:cNvPicPr>
            <a:picLocks noGrp="1" noChangeAspect="1"/>
          </p:cNvPicPr>
          <p:nvPr>
            <p:ph idx="1"/>
          </p:nvPr>
        </p:nvPicPr>
        <p:blipFill>
          <a:blip r:embed="rId2" cstate="print"/>
          <a:stretch>
            <a:fillRect/>
          </a:stretch>
        </p:blipFill>
        <p:spPr>
          <a:xfrm>
            <a:off x="0" y="18281"/>
            <a:ext cx="9214908" cy="6911181"/>
          </a:xfrm>
        </p:spPr>
      </p:pic>
      <p:sp>
        <p:nvSpPr>
          <p:cNvPr id="2" name="Title 1"/>
          <p:cNvSpPr>
            <a:spLocks noGrp="1"/>
          </p:cNvSpPr>
          <p:nvPr>
            <p:ph type="title"/>
          </p:nvPr>
        </p:nvSpPr>
        <p:spPr>
          <a:xfrm>
            <a:off x="500098" y="71414"/>
            <a:ext cx="9144000" cy="1828800"/>
          </a:xfrm>
        </p:spPr>
        <p:txBody>
          <a:bodyPr>
            <a:noAutofit/>
          </a:bodyPr>
          <a:lstStyle/>
          <a:p>
            <a:r>
              <a:rPr lang="en-US" sz="4400" dirty="0" smtClean="0">
                <a:solidFill>
                  <a:srgbClr val="FCD5B5"/>
                </a:solidFill>
              </a:rPr>
              <a:t>THERAPEUTIC TECHNIQUES</a:t>
            </a:r>
            <a:endParaRPr lang="en-US" sz="4400" dirty="0">
              <a:solidFill>
                <a:srgbClr val="FCD5B5"/>
              </a:solidFill>
            </a:endParaRPr>
          </a:p>
        </p:txBody>
      </p:sp>
      <p:sp>
        <p:nvSpPr>
          <p:cNvPr id="5" name="Rectangle 4"/>
          <p:cNvSpPr/>
          <p:nvPr/>
        </p:nvSpPr>
        <p:spPr>
          <a:xfrm>
            <a:off x="1143000" y="1683143"/>
            <a:ext cx="6858000" cy="4031873"/>
          </a:xfrm>
          <a:prstGeom prst="rect">
            <a:avLst/>
          </a:prstGeom>
        </p:spPr>
        <p:txBody>
          <a:bodyPr wrap="square">
            <a:spAutoFit/>
          </a:bodyPr>
          <a:lstStyle/>
          <a:p>
            <a:pPr algn="ctr"/>
            <a:r>
              <a:rPr lang="en-US" sz="3200" b="1" dirty="0" smtClean="0">
                <a:solidFill>
                  <a:srgbClr val="FCD5B5"/>
                </a:solidFill>
              </a:rPr>
              <a:t>The six basic techniques of psychoanalytic therapy are :</a:t>
            </a:r>
          </a:p>
          <a:p>
            <a:pPr marL="400050" indent="-400050" algn="ctr">
              <a:buFont typeface="+mj-lt"/>
              <a:buAutoNum type="romanUcPeriod"/>
            </a:pPr>
            <a:r>
              <a:rPr lang="en-US" sz="3200" b="1" dirty="0" smtClean="0">
                <a:solidFill>
                  <a:srgbClr val="FCD5B5"/>
                </a:solidFill>
              </a:rPr>
              <a:t>Maintaining the Analytic Framework</a:t>
            </a:r>
          </a:p>
          <a:p>
            <a:pPr marL="400050" indent="-400050" algn="ctr">
              <a:buFont typeface="+mj-lt"/>
              <a:buAutoNum type="romanUcPeriod"/>
            </a:pPr>
            <a:r>
              <a:rPr lang="en-US" sz="3200" b="1" dirty="0" smtClean="0">
                <a:solidFill>
                  <a:srgbClr val="FCD5B5"/>
                </a:solidFill>
              </a:rPr>
              <a:t>Free Association</a:t>
            </a:r>
          </a:p>
          <a:p>
            <a:pPr marL="400050" indent="-400050" algn="ctr">
              <a:buFont typeface="+mj-lt"/>
              <a:buAutoNum type="romanUcPeriod"/>
            </a:pPr>
            <a:r>
              <a:rPr lang="en-US" sz="3200" b="1" dirty="0" smtClean="0">
                <a:solidFill>
                  <a:srgbClr val="FCD5B5"/>
                </a:solidFill>
              </a:rPr>
              <a:t>Interpretation</a:t>
            </a:r>
          </a:p>
          <a:p>
            <a:pPr marL="400050" indent="-400050" algn="ctr">
              <a:buFont typeface="+mj-lt"/>
              <a:buAutoNum type="romanUcPeriod"/>
            </a:pPr>
            <a:r>
              <a:rPr lang="en-US" sz="3200" b="1" dirty="0" smtClean="0">
                <a:solidFill>
                  <a:srgbClr val="FCD5B5"/>
                </a:solidFill>
              </a:rPr>
              <a:t>Dream Analysis</a:t>
            </a:r>
          </a:p>
          <a:p>
            <a:pPr marL="400050" indent="-400050" algn="ctr">
              <a:buFont typeface="+mj-lt"/>
              <a:buAutoNum type="romanUcPeriod"/>
            </a:pPr>
            <a:r>
              <a:rPr lang="en-US" sz="3200" b="1" dirty="0" smtClean="0">
                <a:solidFill>
                  <a:srgbClr val="FCD5B5"/>
                </a:solidFill>
              </a:rPr>
              <a:t>Analysis of Resistance</a:t>
            </a:r>
          </a:p>
          <a:p>
            <a:pPr marL="400050" indent="-400050" algn="ctr">
              <a:buFont typeface="+mj-lt"/>
              <a:buAutoNum type="romanUcPeriod"/>
            </a:pPr>
            <a:r>
              <a:rPr lang="en-US" sz="3200" b="1" dirty="0" smtClean="0">
                <a:solidFill>
                  <a:srgbClr val="FCD5B5"/>
                </a:solidFill>
              </a:rPr>
              <a:t>Analysis of Transference </a:t>
            </a:r>
            <a:endParaRPr lang="en-US" sz="3200" b="1" dirty="0">
              <a:solidFill>
                <a:srgbClr val="FCD5B5"/>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629816"/>
            <a:ext cx="7498080" cy="1143000"/>
          </a:xfrm>
        </p:spPr>
        <p:txBody>
          <a:bodyPr>
            <a:normAutofit fontScale="90000"/>
          </a:bodyPr>
          <a:lstStyle/>
          <a:p>
            <a:r>
              <a:rPr lang="en-US" sz="4400" dirty="0"/>
              <a:t>Conceptual Model in Mental Health Nursing</a:t>
            </a:r>
            <a:br>
              <a:rPr lang="en-US" sz="4400" dirty="0"/>
            </a:br>
            <a:endParaRPr lang="en-IN" dirty="0"/>
          </a:p>
        </p:txBody>
      </p:sp>
      <p:sp>
        <p:nvSpPr>
          <p:cNvPr id="3" name="Content Placeholder 2"/>
          <p:cNvSpPr>
            <a:spLocks noGrp="1"/>
          </p:cNvSpPr>
          <p:nvPr>
            <p:ph idx="1"/>
          </p:nvPr>
        </p:nvSpPr>
        <p:spPr/>
        <p:txBody>
          <a:bodyPr>
            <a:normAutofit lnSpcReduction="10000"/>
          </a:bodyPr>
          <a:lstStyle/>
          <a:p>
            <a:pPr marL="0" indent="0" algn="ctr">
              <a:buClr>
                <a:schemeClr val="accent3"/>
              </a:buClr>
              <a:buNone/>
              <a:defRPr/>
            </a:pPr>
            <a:endParaRPr lang="en-US" dirty="0"/>
          </a:p>
          <a:p>
            <a:pPr marL="274320" indent="-274320">
              <a:buClr>
                <a:schemeClr val="accent3"/>
              </a:buClr>
              <a:defRPr/>
            </a:pPr>
            <a:r>
              <a:rPr lang="en-US" dirty="0"/>
              <a:t>Psychoanalytical </a:t>
            </a:r>
            <a:r>
              <a:rPr lang="en-US" dirty="0" smtClean="0"/>
              <a:t>Model</a:t>
            </a:r>
          </a:p>
          <a:p>
            <a:pPr marL="274320" indent="-274320">
              <a:buClr>
                <a:schemeClr val="accent3"/>
              </a:buClr>
              <a:defRPr/>
            </a:pPr>
            <a:r>
              <a:rPr lang="en-US" dirty="0" smtClean="0"/>
              <a:t>Existential Model</a:t>
            </a:r>
            <a:endParaRPr lang="en-US" dirty="0"/>
          </a:p>
          <a:p>
            <a:pPr marL="274320" indent="-274320">
              <a:buClr>
                <a:schemeClr val="accent3"/>
              </a:buClr>
              <a:defRPr/>
            </a:pPr>
            <a:r>
              <a:rPr lang="en-US" dirty="0"/>
              <a:t>Interpersonal Model</a:t>
            </a:r>
          </a:p>
          <a:p>
            <a:pPr marL="274320" indent="-274320">
              <a:buClr>
                <a:schemeClr val="accent3"/>
              </a:buClr>
              <a:defRPr/>
            </a:pPr>
            <a:r>
              <a:rPr lang="en-US" dirty="0" err="1" smtClean="0"/>
              <a:t>Behaviour</a:t>
            </a:r>
            <a:r>
              <a:rPr lang="en-US" dirty="0" smtClean="0"/>
              <a:t> </a:t>
            </a:r>
            <a:r>
              <a:rPr lang="en-US" dirty="0"/>
              <a:t>Model</a:t>
            </a:r>
          </a:p>
          <a:p>
            <a:pPr marL="274320" indent="-274320">
              <a:buClr>
                <a:schemeClr val="accent3"/>
              </a:buClr>
              <a:defRPr/>
            </a:pPr>
            <a:r>
              <a:rPr lang="en-US" dirty="0"/>
              <a:t>Existential </a:t>
            </a:r>
            <a:r>
              <a:rPr lang="en-US" dirty="0" smtClean="0"/>
              <a:t>Model</a:t>
            </a:r>
          </a:p>
          <a:p>
            <a:pPr marL="274320" indent="-274320">
              <a:buClr>
                <a:schemeClr val="accent3"/>
              </a:buClr>
              <a:defRPr/>
            </a:pPr>
            <a:r>
              <a:rPr lang="en-US" dirty="0" smtClean="0"/>
              <a:t>Nursing Model</a:t>
            </a:r>
          </a:p>
          <a:p>
            <a:pPr marL="274320" indent="-274320">
              <a:buClr>
                <a:schemeClr val="accent3"/>
              </a:buClr>
              <a:defRPr/>
            </a:pPr>
            <a:r>
              <a:rPr lang="en-US" dirty="0" smtClean="0"/>
              <a:t>Medical Model</a:t>
            </a:r>
          </a:p>
          <a:p>
            <a:pPr marL="274320" indent="-274320">
              <a:buClr>
                <a:schemeClr val="accent3"/>
              </a:buClr>
              <a:defRPr/>
            </a:pPr>
            <a:r>
              <a:rPr lang="en-US" dirty="0" smtClean="0"/>
              <a:t>Holistic Model </a:t>
            </a:r>
            <a:endParaRPr lang="en-US" dirty="0"/>
          </a:p>
          <a:p>
            <a:pPr marL="274320" indent="-274320">
              <a:buClr>
                <a:schemeClr val="accent3"/>
              </a:buClr>
              <a:buNone/>
              <a:defRPr/>
            </a:pPr>
            <a:endParaRPr lang="en-US" dirty="0"/>
          </a:p>
          <a:p>
            <a:pPr marL="274320" indent="-274320" algn="ctr">
              <a:buClr>
                <a:schemeClr val="accent3"/>
              </a:buClr>
              <a:buNone/>
              <a:defRPr/>
            </a:pPr>
            <a:endParaRPr lang="en-US" dirty="0"/>
          </a:p>
          <a:p>
            <a:pPr marL="274320" indent="-274320">
              <a:buClr>
                <a:schemeClr val="accent3"/>
              </a:buClr>
              <a:buNone/>
              <a:defRPr/>
            </a:pPr>
            <a:endParaRPr lang="en-US" dirty="0"/>
          </a:p>
          <a:p>
            <a:endParaRPr lang="en-IN" dirty="0"/>
          </a:p>
        </p:txBody>
      </p:sp>
    </p:spTree>
    <p:extLst>
      <p:ext uri="{BB962C8B-B14F-4D97-AF65-F5344CB8AC3E}">
        <p14:creationId xmlns:p14="http://schemas.microsoft.com/office/powerpoint/2010/main" val="1937575291"/>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amond(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amond(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amond(in)">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amond(in)">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amond(in)">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amond(in)">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diamond(in)">
                                      <p:cBhvr>
                                        <p:cTn id="37" dur="2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diamond(in)">
                                      <p:cBhvr>
                                        <p:cTn id="42"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emplate_main.jpg"/>
          <p:cNvPicPr>
            <a:picLocks noGrp="1" noChangeAspect="1"/>
          </p:cNvPicPr>
          <p:nvPr>
            <p:ph idx="1"/>
          </p:nvPr>
        </p:nvPicPr>
        <p:blipFill>
          <a:blip r:embed="rId2" cstate="print"/>
          <a:stretch>
            <a:fillRect/>
          </a:stretch>
        </p:blipFill>
        <p:spPr>
          <a:xfrm>
            <a:off x="0" y="0"/>
            <a:ext cx="9214908" cy="6911181"/>
          </a:xfrm>
        </p:spPr>
      </p:pic>
      <p:sp>
        <p:nvSpPr>
          <p:cNvPr id="2" name="Title 1"/>
          <p:cNvSpPr>
            <a:spLocks noGrp="1"/>
          </p:cNvSpPr>
          <p:nvPr>
            <p:ph type="title"/>
          </p:nvPr>
        </p:nvSpPr>
        <p:spPr>
          <a:xfrm>
            <a:off x="642974" y="274638"/>
            <a:ext cx="9144000" cy="1401762"/>
          </a:xfrm>
        </p:spPr>
        <p:txBody>
          <a:bodyPr>
            <a:noAutofit/>
          </a:bodyPr>
          <a:lstStyle/>
          <a:p>
            <a:r>
              <a:rPr lang="en-US" sz="5400" dirty="0" smtClean="0">
                <a:solidFill>
                  <a:srgbClr val="FCD5B5"/>
                </a:solidFill>
              </a:rPr>
              <a:t>1. Maintaining the Analytic Framework</a:t>
            </a:r>
            <a:endParaRPr lang="en-US" sz="5400" dirty="0">
              <a:solidFill>
                <a:srgbClr val="FCD5B5"/>
              </a:solidFill>
            </a:endParaRPr>
          </a:p>
        </p:txBody>
      </p:sp>
      <p:sp>
        <p:nvSpPr>
          <p:cNvPr id="4" name="TextBox 3"/>
          <p:cNvSpPr txBox="1"/>
          <p:nvPr/>
        </p:nvSpPr>
        <p:spPr>
          <a:xfrm>
            <a:off x="733452" y="2143116"/>
            <a:ext cx="7696200" cy="3046988"/>
          </a:xfrm>
          <a:prstGeom prst="rect">
            <a:avLst/>
          </a:prstGeom>
          <a:noFill/>
        </p:spPr>
        <p:txBody>
          <a:bodyPr wrap="square" rtlCol="0">
            <a:spAutoFit/>
          </a:bodyPr>
          <a:lstStyle/>
          <a:p>
            <a:pPr algn="ctr">
              <a:buFont typeface="Arial" pitchFamily="34" charset="0"/>
              <a:buChar char="•"/>
            </a:pPr>
            <a:r>
              <a:rPr lang="en-US" sz="3200" b="1" dirty="0" smtClean="0">
                <a:solidFill>
                  <a:srgbClr val="FCD5B5"/>
                </a:solidFill>
              </a:rPr>
              <a:t>Maintaining therapist’s neutrality and objectivity</a:t>
            </a:r>
          </a:p>
          <a:p>
            <a:pPr algn="ctr">
              <a:buFont typeface="Arial" pitchFamily="34" charset="0"/>
              <a:buChar char="•"/>
            </a:pPr>
            <a:r>
              <a:rPr lang="en-US" sz="3200" b="1" dirty="0" smtClean="0">
                <a:solidFill>
                  <a:srgbClr val="FCD5B5"/>
                </a:solidFill>
              </a:rPr>
              <a:t>The regularity and consistency of meetings</a:t>
            </a:r>
          </a:p>
          <a:p>
            <a:pPr algn="ctr">
              <a:buFont typeface="Arial" pitchFamily="34" charset="0"/>
              <a:buChar char="•"/>
            </a:pPr>
            <a:r>
              <a:rPr lang="en-US" sz="3200" b="1" dirty="0" smtClean="0">
                <a:solidFill>
                  <a:srgbClr val="FCD5B5"/>
                </a:solidFill>
              </a:rPr>
              <a:t>Starting and ending the sessions on time</a:t>
            </a:r>
          </a:p>
          <a:p>
            <a:pPr algn="ctr">
              <a:buFont typeface="Arial" pitchFamily="34" charset="0"/>
              <a:buChar char="•"/>
            </a:pPr>
            <a:r>
              <a:rPr lang="en-US" sz="3200" b="1" dirty="0" smtClean="0">
                <a:solidFill>
                  <a:srgbClr val="FCD5B5"/>
                </a:solidFill>
              </a:rPr>
              <a:t>Clarity on the fees </a:t>
            </a:r>
          </a:p>
          <a:p>
            <a:pPr algn="ctr">
              <a:buFont typeface="Arial" pitchFamily="34" charset="0"/>
              <a:buChar char="•"/>
            </a:pPr>
            <a:r>
              <a:rPr lang="en-US" sz="3200" b="1" dirty="0" smtClean="0">
                <a:solidFill>
                  <a:srgbClr val="FCD5B5"/>
                </a:solidFill>
              </a:rPr>
              <a:t>Explain the basic boundary issues </a:t>
            </a:r>
            <a:endParaRPr lang="en-US" sz="3200" b="1" dirty="0">
              <a:solidFill>
                <a:srgbClr val="FCD5B5"/>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emplate_main.jpg"/>
          <p:cNvPicPr>
            <a:picLocks noGrp="1" noChangeAspect="1"/>
          </p:cNvPicPr>
          <p:nvPr>
            <p:ph idx="1"/>
          </p:nvPr>
        </p:nvPicPr>
        <p:blipFill>
          <a:blip r:embed="rId2" cstate="print"/>
          <a:stretch>
            <a:fillRect/>
          </a:stretch>
        </p:blipFill>
        <p:spPr>
          <a:xfrm>
            <a:off x="-70908" y="0"/>
            <a:ext cx="9214908" cy="6911181"/>
          </a:xfrm>
        </p:spPr>
      </p:pic>
      <p:sp>
        <p:nvSpPr>
          <p:cNvPr id="2" name="Title 1"/>
          <p:cNvSpPr>
            <a:spLocks noGrp="1"/>
          </p:cNvSpPr>
          <p:nvPr>
            <p:ph type="title"/>
          </p:nvPr>
        </p:nvSpPr>
        <p:spPr/>
        <p:txBody>
          <a:bodyPr>
            <a:normAutofit/>
          </a:bodyPr>
          <a:lstStyle/>
          <a:p>
            <a:r>
              <a:rPr lang="en-US" sz="6000" dirty="0" smtClean="0">
                <a:solidFill>
                  <a:srgbClr val="FCD5B5"/>
                </a:solidFill>
              </a:rPr>
              <a:t>2. Free Association </a:t>
            </a:r>
            <a:endParaRPr lang="en-US" sz="6000" dirty="0">
              <a:solidFill>
                <a:srgbClr val="FCD5B5"/>
              </a:solidFill>
            </a:endParaRPr>
          </a:p>
        </p:txBody>
      </p:sp>
      <p:sp>
        <p:nvSpPr>
          <p:cNvPr id="4" name="TextBox 3"/>
          <p:cNvSpPr txBox="1"/>
          <p:nvPr/>
        </p:nvSpPr>
        <p:spPr>
          <a:xfrm>
            <a:off x="304800" y="1571612"/>
            <a:ext cx="8382000" cy="4648200"/>
          </a:xfrm>
          <a:prstGeom prst="rect">
            <a:avLst/>
          </a:prstGeom>
          <a:noFill/>
        </p:spPr>
        <p:txBody>
          <a:bodyPr wrap="square" rtlCol="0">
            <a:spAutoFit/>
          </a:bodyPr>
          <a:lstStyle/>
          <a:p>
            <a:pPr algn="ctr">
              <a:buFont typeface="Arial" pitchFamily="34" charset="0"/>
              <a:buChar char="•"/>
            </a:pPr>
            <a:r>
              <a:rPr lang="en-US" sz="3200" b="1" dirty="0" smtClean="0">
                <a:solidFill>
                  <a:srgbClr val="FCD5B5"/>
                </a:solidFill>
              </a:rPr>
              <a:t>Clients must say whatever that comes to mind, regardless of how painful, silly or irrelevant it may seem</a:t>
            </a:r>
          </a:p>
          <a:p>
            <a:pPr algn="ctr">
              <a:buFont typeface="Arial" pitchFamily="34" charset="0"/>
              <a:buChar char="•"/>
            </a:pPr>
            <a:r>
              <a:rPr lang="en-US" sz="3200" b="1" dirty="0" smtClean="0">
                <a:solidFill>
                  <a:srgbClr val="FCD5B5"/>
                </a:solidFill>
              </a:rPr>
              <a:t>Client must try to flow any feelings and thought freely</a:t>
            </a:r>
          </a:p>
          <a:p>
            <a:pPr algn="ctr">
              <a:buFont typeface="Arial" pitchFamily="34" charset="0"/>
              <a:buChar char="•"/>
            </a:pPr>
            <a:r>
              <a:rPr lang="en-US" sz="3200" b="1" dirty="0" smtClean="0">
                <a:solidFill>
                  <a:srgbClr val="FCD5B5"/>
                </a:solidFill>
              </a:rPr>
              <a:t>This is the basic tool used to open the door to unconscious wishes, conflicts and motivation </a:t>
            </a:r>
          </a:p>
          <a:p>
            <a:pPr algn="ctr">
              <a:buFont typeface="Arial" pitchFamily="34" charset="0"/>
              <a:buChar char="•"/>
            </a:pPr>
            <a:r>
              <a:rPr lang="en-US" sz="3200" b="1" dirty="0" smtClean="0">
                <a:solidFill>
                  <a:srgbClr val="FCD5B5"/>
                </a:solidFill>
              </a:rPr>
              <a:t>Unconscious material will enter the conscious and the therapist will interpret it </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emplate_main.jpg"/>
          <p:cNvPicPr>
            <a:picLocks noGrp="1" noChangeAspect="1"/>
          </p:cNvPicPr>
          <p:nvPr>
            <p:ph idx="1"/>
          </p:nvPr>
        </p:nvPicPr>
        <p:blipFill>
          <a:blip r:embed="rId2" cstate="print"/>
          <a:stretch>
            <a:fillRect/>
          </a:stretch>
        </p:blipFill>
        <p:spPr>
          <a:xfrm>
            <a:off x="-70908" y="0"/>
            <a:ext cx="9214908" cy="6911181"/>
          </a:xfrm>
        </p:spPr>
      </p:pic>
      <p:sp>
        <p:nvSpPr>
          <p:cNvPr id="2" name="Title 1"/>
          <p:cNvSpPr>
            <a:spLocks noGrp="1"/>
          </p:cNvSpPr>
          <p:nvPr>
            <p:ph type="title"/>
          </p:nvPr>
        </p:nvSpPr>
        <p:spPr/>
        <p:txBody>
          <a:bodyPr>
            <a:normAutofit/>
          </a:bodyPr>
          <a:lstStyle/>
          <a:p>
            <a:r>
              <a:rPr lang="en-US" sz="6000" dirty="0" smtClean="0">
                <a:solidFill>
                  <a:srgbClr val="FCD5B5"/>
                </a:solidFill>
              </a:rPr>
              <a:t>3. Interpretation</a:t>
            </a:r>
            <a:endParaRPr lang="en-US" sz="6000" dirty="0">
              <a:solidFill>
                <a:srgbClr val="FCD5B5"/>
              </a:solidFill>
            </a:endParaRPr>
          </a:p>
        </p:txBody>
      </p:sp>
      <p:sp>
        <p:nvSpPr>
          <p:cNvPr id="4" name="TextBox 3"/>
          <p:cNvSpPr txBox="1"/>
          <p:nvPr/>
        </p:nvSpPr>
        <p:spPr>
          <a:xfrm>
            <a:off x="457200" y="1643050"/>
            <a:ext cx="8229600" cy="4031873"/>
          </a:xfrm>
          <a:prstGeom prst="rect">
            <a:avLst/>
          </a:prstGeom>
          <a:noFill/>
        </p:spPr>
        <p:txBody>
          <a:bodyPr wrap="square" rtlCol="0">
            <a:spAutoFit/>
          </a:bodyPr>
          <a:lstStyle/>
          <a:p>
            <a:pPr algn="ctr">
              <a:buFont typeface="Arial" pitchFamily="34" charset="0"/>
              <a:buChar char="•"/>
            </a:pPr>
            <a:r>
              <a:rPr lang="en-US" sz="3200" b="1" dirty="0" smtClean="0">
                <a:solidFill>
                  <a:srgbClr val="FCD5B5"/>
                </a:solidFill>
              </a:rPr>
              <a:t>Analyst will explain the meaning of behaviors in dreams, free association and etc.</a:t>
            </a:r>
          </a:p>
          <a:p>
            <a:pPr algn="ctr">
              <a:buFont typeface="Arial" pitchFamily="34" charset="0"/>
              <a:buChar char="•"/>
            </a:pPr>
            <a:r>
              <a:rPr lang="en-US" sz="3200" b="1" dirty="0" smtClean="0">
                <a:solidFill>
                  <a:srgbClr val="FCD5B5"/>
                </a:solidFill>
              </a:rPr>
              <a:t>Identify, clarify and translate clients material</a:t>
            </a:r>
          </a:p>
          <a:p>
            <a:pPr algn="ctr">
              <a:buFont typeface="Arial" pitchFamily="34" charset="0"/>
              <a:buChar char="•"/>
            </a:pPr>
            <a:r>
              <a:rPr lang="en-US" sz="3200" b="1" dirty="0" smtClean="0">
                <a:solidFill>
                  <a:srgbClr val="FCD5B5"/>
                </a:solidFill>
              </a:rPr>
              <a:t>To help client make sense of their lives and to expand their consciousness</a:t>
            </a:r>
          </a:p>
          <a:p>
            <a:pPr algn="ctr">
              <a:buFont typeface="Arial" pitchFamily="34" charset="0"/>
              <a:buChar char="•"/>
            </a:pPr>
            <a:r>
              <a:rPr lang="en-US" sz="3200" b="1" dirty="0" smtClean="0">
                <a:solidFill>
                  <a:srgbClr val="FCD5B5"/>
                </a:solidFill>
              </a:rPr>
              <a:t>Analyst must pay attention not only to the content but also the process of conveying it to the patient</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emplate_main.jpg"/>
          <p:cNvPicPr>
            <a:picLocks noGrp="1" noChangeAspect="1"/>
          </p:cNvPicPr>
          <p:nvPr>
            <p:ph idx="1"/>
          </p:nvPr>
        </p:nvPicPr>
        <p:blipFill>
          <a:blip r:embed="rId2" cstate="print"/>
          <a:stretch>
            <a:fillRect/>
          </a:stretch>
        </p:blipFill>
        <p:spPr>
          <a:xfrm>
            <a:off x="-70908" y="0"/>
            <a:ext cx="9214908" cy="6911181"/>
          </a:xfrm>
        </p:spPr>
      </p:pic>
      <p:sp>
        <p:nvSpPr>
          <p:cNvPr id="2" name="Title 1"/>
          <p:cNvSpPr>
            <a:spLocks noGrp="1"/>
          </p:cNvSpPr>
          <p:nvPr>
            <p:ph type="title"/>
          </p:nvPr>
        </p:nvSpPr>
        <p:spPr>
          <a:xfrm>
            <a:off x="457200" y="228600"/>
            <a:ext cx="8229600" cy="1143000"/>
          </a:xfrm>
        </p:spPr>
        <p:txBody>
          <a:bodyPr>
            <a:normAutofit/>
          </a:bodyPr>
          <a:lstStyle/>
          <a:p>
            <a:r>
              <a:rPr lang="en-US" sz="6000" dirty="0" smtClean="0">
                <a:solidFill>
                  <a:srgbClr val="FCD5B5"/>
                </a:solidFill>
              </a:rPr>
              <a:t>4. Dream Analysis </a:t>
            </a:r>
            <a:endParaRPr lang="en-US" sz="6000" dirty="0">
              <a:solidFill>
                <a:srgbClr val="FCD5B5"/>
              </a:solidFill>
            </a:endParaRPr>
          </a:p>
        </p:txBody>
      </p:sp>
      <p:sp>
        <p:nvSpPr>
          <p:cNvPr id="4" name="TextBox 3"/>
          <p:cNvSpPr txBox="1"/>
          <p:nvPr/>
        </p:nvSpPr>
        <p:spPr>
          <a:xfrm>
            <a:off x="304800" y="1752600"/>
            <a:ext cx="8458200" cy="5509200"/>
          </a:xfrm>
          <a:prstGeom prst="rect">
            <a:avLst/>
          </a:prstGeom>
          <a:noFill/>
        </p:spPr>
        <p:txBody>
          <a:bodyPr wrap="square" rtlCol="0">
            <a:spAutoFit/>
          </a:bodyPr>
          <a:lstStyle/>
          <a:p>
            <a:pPr algn="ctr">
              <a:buFont typeface="Arial" pitchFamily="34" charset="0"/>
              <a:buChar char="•"/>
            </a:pPr>
            <a:r>
              <a:rPr lang="en-US" sz="3200" b="1" dirty="0" smtClean="0">
                <a:solidFill>
                  <a:srgbClr val="FCD5B5"/>
                </a:solidFill>
              </a:rPr>
              <a:t>The avenue to study the unconscious material and giving the client insight into some areas of unresolved problems</a:t>
            </a:r>
          </a:p>
          <a:p>
            <a:pPr algn="ctr">
              <a:buFont typeface="Arial" pitchFamily="34" charset="0"/>
              <a:buChar char="•"/>
            </a:pPr>
            <a:r>
              <a:rPr lang="en-US" sz="3200" b="1" dirty="0" smtClean="0">
                <a:solidFill>
                  <a:srgbClr val="FCD5B5"/>
                </a:solidFill>
              </a:rPr>
              <a:t>Some memories are unacceptable by the ego that they are expressed in symbolic form(dream)</a:t>
            </a:r>
          </a:p>
          <a:p>
            <a:pPr algn="ctr">
              <a:buFont typeface="Arial" pitchFamily="34" charset="0"/>
              <a:buChar char="•"/>
            </a:pPr>
            <a:r>
              <a:rPr lang="en-US" sz="3200" b="1" dirty="0" smtClean="0">
                <a:solidFill>
                  <a:srgbClr val="FCD5B5"/>
                </a:solidFill>
              </a:rPr>
              <a:t>Dreams have two level of content which is Latent Content (hidden but true meaning) and Manifest Content (obvious meaning)</a:t>
            </a:r>
          </a:p>
          <a:p>
            <a:pPr algn="ctr">
              <a:buFont typeface="Arial" pitchFamily="34" charset="0"/>
              <a:buChar char="•"/>
            </a:pPr>
            <a:r>
              <a:rPr lang="en-US" sz="3200" b="1" dirty="0" smtClean="0">
                <a:solidFill>
                  <a:srgbClr val="FCD5B5"/>
                </a:solidFill>
              </a:rPr>
              <a:t>Analyst studies content of dreams</a:t>
            </a:r>
          </a:p>
          <a:p>
            <a:pPr>
              <a:buFont typeface="Arial" pitchFamily="34" charset="0"/>
              <a:buChar char="•"/>
            </a:pPr>
            <a:endParaRPr lang="en-US" sz="3200" b="1" dirty="0" smtClean="0">
              <a:solidFill>
                <a:srgbClr val="FCD5B5"/>
              </a:solidFill>
            </a:endParaRPr>
          </a:p>
          <a:p>
            <a:pPr>
              <a:buFont typeface="Arial" pitchFamily="34" charset="0"/>
              <a:buChar char="•"/>
            </a:pPr>
            <a:endParaRPr lang="en-US" sz="3200" b="1" dirty="0" smtClean="0">
              <a:solidFill>
                <a:srgbClr val="FCD5B5"/>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emplate_main.jpg"/>
          <p:cNvPicPr>
            <a:picLocks noGrp="1" noChangeAspect="1"/>
          </p:cNvPicPr>
          <p:nvPr>
            <p:ph idx="1"/>
          </p:nvPr>
        </p:nvPicPr>
        <p:blipFill>
          <a:blip r:embed="rId2" cstate="print"/>
          <a:stretch>
            <a:fillRect/>
          </a:stretch>
        </p:blipFill>
        <p:spPr>
          <a:xfrm>
            <a:off x="0" y="0"/>
            <a:ext cx="9214908" cy="6911181"/>
          </a:xfrm>
        </p:spPr>
      </p:pic>
      <p:sp>
        <p:nvSpPr>
          <p:cNvPr id="2" name="Title 1"/>
          <p:cNvSpPr>
            <a:spLocks noGrp="1"/>
          </p:cNvSpPr>
          <p:nvPr>
            <p:ph type="title"/>
          </p:nvPr>
        </p:nvSpPr>
        <p:spPr>
          <a:xfrm>
            <a:off x="857224" y="-71462"/>
            <a:ext cx="7498080" cy="1143000"/>
          </a:xfrm>
        </p:spPr>
        <p:txBody>
          <a:bodyPr>
            <a:normAutofit/>
          </a:bodyPr>
          <a:lstStyle/>
          <a:p>
            <a:r>
              <a:rPr lang="en-US" sz="5400" dirty="0" smtClean="0">
                <a:solidFill>
                  <a:srgbClr val="FCD5B5"/>
                </a:solidFill>
              </a:rPr>
              <a:t>5.Analysis of Resistance  </a:t>
            </a:r>
            <a:endParaRPr lang="en-US" sz="5400" dirty="0">
              <a:solidFill>
                <a:srgbClr val="FCD5B5"/>
              </a:solidFill>
            </a:endParaRPr>
          </a:p>
        </p:txBody>
      </p:sp>
      <p:sp>
        <p:nvSpPr>
          <p:cNvPr id="7" name="TextBox 6"/>
          <p:cNvSpPr txBox="1"/>
          <p:nvPr/>
        </p:nvSpPr>
        <p:spPr>
          <a:xfrm>
            <a:off x="533400" y="857232"/>
            <a:ext cx="8153400" cy="4985980"/>
          </a:xfrm>
          <a:prstGeom prst="rect">
            <a:avLst/>
          </a:prstGeom>
          <a:noFill/>
        </p:spPr>
        <p:txBody>
          <a:bodyPr wrap="square" rtlCol="0">
            <a:spAutoFit/>
          </a:bodyPr>
          <a:lstStyle/>
          <a:p>
            <a:pPr algn="ctr">
              <a:buFont typeface="Arial" pitchFamily="34" charset="0"/>
              <a:buChar char="•"/>
            </a:pPr>
            <a:r>
              <a:rPr lang="en-US" sz="3000" b="1" dirty="0" smtClean="0">
                <a:solidFill>
                  <a:srgbClr val="FCD5B5"/>
                </a:solidFill>
              </a:rPr>
              <a:t>Progress of the therapy is slow - not paying fees, being late, blocking thoughts during free association, refusing to recall past memories</a:t>
            </a:r>
          </a:p>
          <a:p>
            <a:pPr algn="ctr">
              <a:buFont typeface="Arial" pitchFamily="34" charset="0"/>
              <a:buChar char="•"/>
            </a:pPr>
            <a:r>
              <a:rPr lang="en-US" sz="3000" b="1" dirty="0" smtClean="0">
                <a:solidFill>
                  <a:srgbClr val="FCD5B5"/>
                </a:solidFill>
              </a:rPr>
              <a:t>Paying attention to resistance are important, the decision of when to interpret the resistance and tell the client depends on situation</a:t>
            </a:r>
          </a:p>
          <a:p>
            <a:pPr algn="ctr">
              <a:buFont typeface="Arial" pitchFamily="34" charset="0"/>
              <a:buChar char="•"/>
            </a:pPr>
            <a:r>
              <a:rPr lang="en-US" sz="3000" b="1" dirty="0" smtClean="0">
                <a:solidFill>
                  <a:srgbClr val="FCD5B5"/>
                </a:solidFill>
              </a:rPr>
              <a:t>Therapist must avoid being judgmental, instead allow him to address what makes him anxious</a:t>
            </a:r>
          </a:p>
          <a:p>
            <a:pPr algn="ctr">
              <a:buFont typeface="Arial" pitchFamily="34" charset="0"/>
              <a:buChar char="•"/>
            </a:pPr>
            <a:r>
              <a:rPr lang="en-US" sz="3000" b="1" dirty="0" smtClean="0">
                <a:solidFill>
                  <a:srgbClr val="FCD5B5"/>
                </a:solidFill>
              </a:rPr>
              <a:t>Therapist must make client understand of their own thought, feelings and action</a:t>
            </a:r>
          </a:p>
          <a:p>
            <a:endParaRPr lang="en-US"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emplate_main.jpg"/>
          <p:cNvPicPr>
            <a:picLocks noGrp="1" noChangeAspect="1"/>
          </p:cNvPicPr>
          <p:nvPr>
            <p:ph idx="1"/>
          </p:nvPr>
        </p:nvPicPr>
        <p:blipFill>
          <a:blip r:embed="rId2" cstate="print"/>
          <a:stretch>
            <a:fillRect/>
          </a:stretch>
        </p:blipFill>
        <p:spPr>
          <a:xfrm>
            <a:off x="-70908" y="-71462"/>
            <a:ext cx="9214908" cy="6911181"/>
          </a:xfrm>
        </p:spPr>
      </p:pic>
      <p:sp>
        <p:nvSpPr>
          <p:cNvPr id="2" name="Title 1"/>
          <p:cNvSpPr>
            <a:spLocks noGrp="1"/>
          </p:cNvSpPr>
          <p:nvPr>
            <p:ph type="title"/>
          </p:nvPr>
        </p:nvSpPr>
        <p:spPr>
          <a:xfrm>
            <a:off x="0" y="274638"/>
            <a:ext cx="9144000" cy="1143000"/>
          </a:xfrm>
        </p:spPr>
        <p:txBody>
          <a:bodyPr>
            <a:noAutofit/>
          </a:bodyPr>
          <a:lstStyle/>
          <a:p>
            <a:r>
              <a:rPr lang="en-US" sz="6000" dirty="0" smtClean="0">
                <a:solidFill>
                  <a:srgbClr val="FCD5B5"/>
                </a:solidFill>
              </a:rPr>
              <a:t>6. Analysis of Transference </a:t>
            </a:r>
            <a:endParaRPr lang="en-US" sz="6000" dirty="0">
              <a:solidFill>
                <a:srgbClr val="FCD5B5"/>
              </a:solidFill>
            </a:endParaRPr>
          </a:p>
        </p:txBody>
      </p:sp>
      <p:sp>
        <p:nvSpPr>
          <p:cNvPr id="4" name="TextBox 3"/>
          <p:cNvSpPr txBox="1"/>
          <p:nvPr/>
        </p:nvSpPr>
        <p:spPr>
          <a:xfrm>
            <a:off x="428596" y="1643050"/>
            <a:ext cx="7924800" cy="4524315"/>
          </a:xfrm>
          <a:prstGeom prst="rect">
            <a:avLst/>
          </a:prstGeom>
          <a:noFill/>
        </p:spPr>
        <p:txBody>
          <a:bodyPr wrap="square" rtlCol="0">
            <a:spAutoFit/>
          </a:bodyPr>
          <a:lstStyle/>
          <a:p>
            <a:pPr algn="ctr">
              <a:lnSpc>
                <a:spcPct val="90000"/>
              </a:lnSpc>
              <a:buFont typeface="Arial" pitchFamily="34" charset="0"/>
              <a:buChar char="•"/>
            </a:pPr>
            <a:r>
              <a:rPr lang="en-US" sz="3200" b="1" dirty="0" smtClean="0">
                <a:solidFill>
                  <a:srgbClr val="FCD5B5"/>
                </a:solidFill>
              </a:rPr>
              <a:t>Clients react to therapist as though they were a significant other</a:t>
            </a:r>
          </a:p>
          <a:p>
            <a:pPr algn="ctr">
              <a:lnSpc>
                <a:spcPct val="90000"/>
              </a:lnSpc>
              <a:buFont typeface="Arial" pitchFamily="34" charset="0"/>
              <a:buChar char="•"/>
            </a:pPr>
            <a:r>
              <a:rPr lang="en-US" sz="3200" b="1" dirty="0" smtClean="0">
                <a:solidFill>
                  <a:srgbClr val="FCD5B5"/>
                </a:solidFill>
              </a:rPr>
              <a:t>Counselor interprets the positive and negative feelings of the client</a:t>
            </a:r>
          </a:p>
          <a:p>
            <a:pPr algn="ctr">
              <a:lnSpc>
                <a:spcPct val="90000"/>
              </a:lnSpc>
              <a:buFont typeface="Arial" pitchFamily="34" charset="0"/>
              <a:buChar char="•"/>
            </a:pPr>
            <a:r>
              <a:rPr lang="en-US" sz="3200" b="1" dirty="0" smtClean="0">
                <a:solidFill>
                  <a:srgbClr val="FCD5B5"/>
                </a:solidFill>
              </a:rPr>
              <a:t>Release of feeling is an emotional catharsis</a:t>
            </a:r>
          </a:p>
          <a:p>
            <a:pPr algn="ctr">
              <a:lnSpc>
                <a:spcPct val="90000"/>
              </a:lnSpc>
              <a:buFont typeface="Arial" pitchFamily="34" charset="0"/>
              <a:buChar char="•"/>
            </a:pPr>
            <a:r>
              <a:rPr lang="en-US" sz="3200" b="1" dirty="0" smtClean="0">
                <a:solidFill>
                  <a:srgbClr val="FCD5B5"/>
                </a:solidFill>
              </a:rPr>
              <a:t>Clients become aware of the emotions and able to move onto another developmental stage</a:t>
            </a:r>
          </a:p>
          <a:p>
            <a:pPr algn="ctr">
              <a:lnSpc>
                <a:spcPct val="90000"/>
              </a:lnSpc>
              <a:buFont typeface="Arial" pitchFamily="34" charset="0"/>
              <a:buChar char="•"/>
            </a:pPr>
            <a:r>
              <a:rPr lang="en-US" sz="3200" b="1" dirty="0" smtClean="0">
                <a:solidFill>
                  <a:srgbClr val="FCD5B5"/>
                </a:solidFill>
              </a:rPr>
              <a:t>Transference between client and therapist occur on unconscious level</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Roles of the patients and the psychoanalyst</a:t>
            </a:r>
            <a:endParaRPr lang="en-IN" dirty="0"/>
          </a:p>
        </p:txBody>
      </p:sp>
      <p:sp>
        <p:nvSpPr>
          <p:cNvPr id="3" name="Content Placeholder 2"/>
          <p:cNvSpPr>
            <a:spLocks noGrp="1"/>
          </p:cNvSpPr>
          <p:nvPr>
            <p:ph idx="1"/>
          </p:nvPr>
        </p:nvSpPr>
        <p:spPr/>
        <p:txBody>
          <a:bodyPr/>
          <a:lstStyle/>
          <a:p>
            <a:endParaRPr lang="en-IN" dirty="0" smtClean="0">
              <a:latin typeface="Calibri" pitchFamily="34" charset="0"/>
              <a:cs typeface="Calibri" pitchFamily="34" charset="0"/>
            </a:endParaRPr>
          </a:p>
          <a:p>
            <a:r>
              <a:rPr lang="en-IN" dirty="0" smtClean="0">
                <a:latin typeface="Calibri" pitchFamily="34" charset="0"/>
                <a:cs typeface="Calibri" pitchFamily="34" charset="0"/>
              </a:rPr>
              <a:t>The </a:t>
            </a:r>
            <a:r>
              <a:rPr lang="en-IN" dirty="0">
                <a:latin typeface="Calibri" pitchFamily="34" charset="0"/>
                <a:cs typeface="Calibri" pitchFamily="34" charset="0"/>
              </a:rPr>
              <a:t>patient is to be an active participant, freely revealing all thoughts exactly as they occur and describing all dreams. </a:t>
            </a:r>
            <a:endParaRPr lang="en-IN" dirty="0" smtClean="0">
              <a:latin typeface="Calibri" pitchFamily="34" charset="0"/>
              <a:cs typeface="Calibri" pitchFamily="34" charset="0"/>
            </a:endParaRPr>
          </a:p>
          <a:p>
            <a:pPr marL="82296" indent="0">
              <a:buNone/>
            </a:pPr>
            <a:endParaRPr lang="en-IN" dirty="0" smtClean="0">
              <a:latin typeface="Calibri" pitchFamily="34" charset="0"/>
              <a:cs typeface="Calibri" pitchFamily="34" charset="0"/>
            </a:endParaRPr>
          </a:p>
          <a:p>
            <a:r>
              <a:rPr lang="en-IN" dirty="0" smtClean="0">
                <a:latin typeface="Calibri" pitchFamily="34" charset="0"/>
                <a:cs typeface="Calibri" pitchFamily="34" charset="0"/>
              </a:rPr>
              <a:t>The </a:t>
            </a:r>
            <a:r>
              <a:rPr lang="en-IN" dirty="0">
                <a:latin typeface="Calibri" pitchFamily="34" charset="0"/>
                <a:cs typeface="Calibri" pitchFamily="34" charset="0"/>
              </a:rPr>
              <a:t>psychoanalyst is a shadow person; while the patient is expected to reveal all his thoughts and feelings, the analyst reveals nothing personal</a:t>
            </a:r>
          </a:p>
        </p:txBody>
      </p:sp>
    </p:spTree>
    <p:extLst>
      <p:ext uri="{BB962C8B-B14F-4D97-AF65-F5344CB8AC3E}">
        <p14:creationId xmlns:p14="http://schemas.microsoft.com/office/powerpoint/2010/main" val="2630834009"/>
      </p:ext>
    </p:extLst>
  </p:cSld>
  <p:clrMapOvr>
    <a:masterClrMapping/>
  </p:clrMapOvr>
  <p:transition>
    <p:wip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Thank you.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99959"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7449389"/>
      </p:ext>
    </p:extLst>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EXISTENTIAL MODEL</a:t>
            </a:r>
            <a:endParaRPr lang="en-IN" sz="3200" b="1" dirty="0"/>
          </a:p>
        </p:txBody>
      </p:sp>
      <p:sp>
        <p:nvSpPr>
          <p:cNvPr id="3" name="Content Placeholder 2"/>
          <p:cNvSpPr>
            <a:spLocks noGrp="1"/>
          </p:cNvSpPr>
          <p:nvPr>
            <p:ph idx="1"/>
          </p:nvPr>
        </p:nvSpPr>
        <p:spPr/>
        <p:txBody>
          <a:bodyPr>
            <a:normAutofit/>
          </a:bodyPr>
          <a:lstStyle/>
          <a:p>
            <a:r>
              <a:rPr lang="en-IN" sz="3600" dirty="0">
                <a:latin typeface="Calibri" pitchFamily="34" charset="0"/>
                <a:cs typeface="Calibri" pitchFamily="34" charset="0"/>
              </a:rPr>
              <a:t>The existential model focuses on the person’s own experience in the here and now, with much less attention focused on the person’s past than is the case in other theoretical models</a:t>
            </a:r>
          </a:p>
        </p:txBody>
      </p:sp>
    </p:spTree>
    <p:extLst>
      <p:ext uri="{BB962C8B-B14F-4D97-AF65-F5344CB8AC3E}">
        <p14:creationId xmlns:p14="http://schemas.microsoft.com/office/powerpoint/2010/main" val="831376740"/>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VIEW OF BEHAVIORAL DEVIATIONS:</a:t>
            </a:r>
            <a:endParaRPr lang="en-IN" sz="3600" b="1" dirty="0"/>
          </a:p>
        </p:txBody>
      </p:sp>
      <p:sp>
        <p:nvSpPr>
          <p:cNvPr id="3" name="Content Placeholder 2"/>
          <p:cNvSpPr>
            <a:spLocks noGrp="1"/>
          </p:cNvSpPr>
          <p:nvPr>
            <p:ph idx="1"/>
          </p:nvPr>
        </p:nvSpPr>
        <p:spPr>
          <a:xfrm>
            <a:off x="1435608" y="1724744"/>
            <a:ext cx="7498080" cy="4800600"/>
          </a:xfrm>
        </p:spPr>
        <p:txBody>
          <a:bodyPr>
            <a:normAutofit lnSpcReduction="10000"/>
          </a:bodyPr>
          <a:lstStyle/>
          <a:p>
            <a:pPr lvl="0"/>
            <a:r>
              <a:rPr lang="en-IN" dirty="0">
                <a:latin typeface="Calibri" pitchFamily="34" charset="0"/>
                <a:cs typeface="Calibri" pitchFamily="34" charset="0"/>
              </a:rPr>
              <a:t>Existentialist theorists believe that </a:t>
            </a:r>
            <a:r>
              <a:rPr lang="en-IN" dirty="0" err="1">
                <a:latin typeface="Calibri" pitchFamily="34" charset="0"/>
                <a:cs typeface="Calibri" pitchFamily="34" charset="0"/>
              </a:rPr>
              <a:t>behavioral</a:t>
            </a:r>
            <a:r>
              <a:rPr lang="en-IN" dirty="0">
                <a:latin typeface="Calibri" pitchFamily="34" charset="0"/>
                <a:cs typeface="Calibri" pitchFamily="34" charset="0"/>
              </a:rPr>
              <a:t> deviations result when one is out of touch with oneself or the environment. This alteration is caused by self-imposed restrictions.</a:t>
            </a:r>
          </a:p>
          <a:p>
            <a:pPr lvl="0"/>
            <a:r>
              <a:rPr lang="en-IN" dirty="0">
                <a:latin typeface="Calibri" pitchFamily="34" charset="0"/>
                <a:cs typeface="Calibri" pitchFamily="34" charset="0"/>
              </a:rPr>
              <a:t>The individuals is not free to choose from among all alternative </a:t>
            </a:r>
            <a:r>
              <a:rPr lang="en-IN" dirty="0" err="1">
                <a:latin typeface="Calibri" pitchFamily="34" charset="0"/>
                <a:cs typeface="Calibri" pitchFamily="34" charset="0"/>
              </a:rPr>
              <a:t>behaviors</a:t>
            </a:r>
            <a:r>
              <a:rPr lang="en-IN" dirty="0">
                <a:latin typeface="Calibri" pitchFamily="34" charset="0"/>
                <a:cs typeface="Calibri" pitchFamily="34" charset="0"/>
              </a:rPr>
              <a:t>. Deviant </a:t>
            </a:r>
            <a:r>
              <a:rPr lang="en-IN" dirty="0" err="1">
                <a:latin typeface="Calibri" pitchFamily="34" charset="0"/>
                <a:cs typeface="Calibri" pitchFamily="34" charset="0"/>
              </a:rPr>
              <a:t>behavior</a:t>
            </a:r>
            <a:r>
              <a:rPr lang="en-IN" dirty="0">
                <a:latin typeface="Calibri" pitchFamily="34" charset="0"/>
                <a:cs typeface="Calibri" pitchFamily="34" charset="0"/>
              </a:rPr>
              <a:t> often is a way of avoiding more socially acceptable or more responsible </a:t>
            </a:r>
            <a:r>
              <a:rPr lang="en-IN" dirty="0" err="1">
                <a:latin typeface="Calibri" pitchFamily="34" charset="0"/>
                <a:cs typeface="Calibri" pitchFamily="34" charset="0"/>
              </a:rPr>
              <a:t>behavior</a:t>
            </a:r>
            <a:r>
              <a:rPr lang="en-IN" dirty="0">
                <a:latin typeface="Calibri" pitchFamily="34" charset="0"/>
                <a:cs typeface="Calibri" pitchFamily="34" charset="0"/>
              </a:rPr>
              <a:t>.</a:t>
            </a:r>
          </a:p>
          <a:p>
            <a:endParaRPr lang="en-IN" dirty="0">
              <a:latin typeface="Calibri" pitchFamily="34" charset="0"/>
              <a:cs typeface="Calibri" pitchFamily="34" charset="0"/>
            </a:endParaRPr>
          </a:p>
        </p:txBody>
      </p:sp>
    </p:spTree>
    <p:extLst>
      <p:ext uri="{BB962C8B-B14F-4D97-AF65-F5344CB8AC3E}">
        <p14:creationId xmlns:p14="http://schemas.microsoft.com/office/powerpoint/2010/main" val="3968308820"/>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3222104"/>
            <a:ext cx="7498080" cy="1143000"/>
          </a:xfrm>
        </p:spPr>
        <p:txBody>
          <a:bodyPr>
            <a:noAutofit/>
          </a:bodyPr>
          <a:lstStyle/>
          <a:p>
            <a:pPr marL="571500" lvl="0" indent="-571500">
              <a:buFont typeface="Arial" pitchFamily="34" charset="0"/>
              <a:buChar char="•"/>
            </a:pPr>
            <a:r>
              <a:rPr lang="en-IN" sz="3600" dirty="0">
                <a:effectLst/>
                <a:latin typeface="Calibri" pitchFamily="34" charset="0"/>
                <a:cs typeface="Calibri" pitchFamily="34" charset="0"/>
              </a:rPr>
              <a:t>The person who is self-alienated feels helpless, sad, and lonely. Self-curriculum and  lack of self – awareness prevent participation in authentic , rewarding relationships with others. </a:t>
            </a:r>
            <a:r>
              <a:rPr lang="en-IN" sz="3600" dirty="0" smtClean="0">
                <a:effectLst/>
                <a:latin typeface="Calibri" pitchFamily="34" charset="0"/>
                <a:cs typeface="Calibri" pitchFamily="34" charset="0"/>
              </a:rPr>
              <a:t>Theoretically</a:t>
            </a:r>
            <a:r>
              <a:rPr lang="en-IN" sz="3600" dirty="0">
                <a:effectLst/>
                <a:latin typeface="Calibri" pitchFamily="34" charset="0"/>
                <a:cs typeface="Calibri" pitchFamily="34" charset="0"/>
              </a:rPr>
              <a:t>, the person has many choices in terms of </a:t>
            </a:r>
            <a:r>
              <a:rPr lang="en-IN" sz="3600" dirty="0" err="1">
                <a:effectLst/>
                <a:latin typeface="Calibri" pitchFamily="34" charset="0"/>
                <a:cs typeface="Calibri" pitchFamily="34" charset="0"/>
              </a:rPr>
              <a:t>behavior</a:t>
            </a:r>
            <a:r>
              <a:rPr lang="en-IN" sz="3600" dirty="0">
                <a:effectLst/>
                <a:latin typeface="Calibri" pitchFamily="34" charset="0"/>
                <a:cs typeface="Calibri" pitchFamily="34" charset="0"/>
              </a:rPr>
              <a:t>. However, existentialists believe that people tend to avoid being real and instead surrender to the demands of others. </a:t>
            </a:r>
            <a:br>
              <a:rPr lang="en-IN" sz="3600" dirty="0">
                <a:effectLst/>
                <a:latin typeface="Calibri" pitchFamily="34" charset="0"/>
                <a:cs typeface="Calibri" pitchFamily="34" charset="0"/>
              </a:rPr>
            </a:br>
            <a:endParaRPr lang="en-IN" sz="3600" dirty="0">
              <a:latin typeface="Calibri" pitchFamily="34" charset="0"/>
              <a:cs typeface="Calibri" pitchFamily="34" charset="0"/>
            </a:endParaRPr>
          </a:p>
        </p:txBody>
      </p:sp>
    </p:spTree>
    <p:extLst>
      <p:ext uri="{BB962C8B-B14F-4D97-AF65-F5344CB8AC3E}">
        <p14:creationId xmlns:p14="http://schemas.microsoft.com/office/powerpoint/2010/main" val="721636982"/>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Calibri" pitchFamily="34" charset="0"/>
                <a:cs typeface="Calibri" pitchFamily="34" charset="0"/>
              </a:rPr>
              <a:t>Therapeutic Process of Existential Model</a:t>
            </a:r>
            <a:endParaRPr lang="en-IN" dirty="0">
              <a:latin typeface="Calibri" pitchFamily="34" charset="0"/>
              <a:cs typeface="Calibri" pitchFamily="34" charset="0"/>
            </a:endParaRPr>
          </a:p>
        </p:txBody>
      </p:sp>
      <p:sp>
        <p:nvSpPr>
          <p:cNvPr id="3" name="Content Placeholder 2"/>
          <p:cNvSpPr>
            <a:spLocks noGrp="1"/>
          </p:cNvSpPr>
          <p:nvPr>
            <p:ph idx="1"/>
          </p:nvPr>
        </p:nvSpPr>
        <p:spPr>
          <a:xfrm>
            <a:off x="1435608" y="1500174"/>
            <a:ext cx="7498080" cy="4800600"/>
          </a:xfrm>
        </p:spPr>
        <p:txBody>
          <a:bodyPr>
            <a:normAutofit/>
          </a:bodyPr>
          <a:lstStyle/>
          <a:p>
            <a:pPr lvl="0"/>
            <a:r>
              <a:rPr lang="en-IN" sz="3600" dirty="0" smtClean="0"/>
              <a:t>Existential therapy focuses on the importance of experience in the present and the belief that humans find meaning through their experiences. </a:t>
            </a:r>
          </a:p>
          <a:p>
            <a:pPr lvl="0"/>
            <a:r>
              <a:rPr lang="en-IN" sz="3600" dirty="0" smtClean="0"/>
              <a:t>Existential therapies assumes that the patient must be able to choose freely from what life has to offer. </a:t>
            </a:r>
          </a:p>
          <a:p>
            <a:endParaRPr lang="en-IN" sz="3600" dirty="0">
              <a:latin typeface="Calibri" pitchFamily="34" charset="0"/>
              <a:cs typeface="Calibri" pitchFamily="34" charset="0"/>
            </a:endParaRPr>
          </a:p>
        </p:txBody>
      </p:sp>
    </p:spTree>
    <p:extLst>
      <p:ext uri="{BB962C8B-B14F-4D97-AF65-F5344CB8AC3E}">
        <p14:creationId xmlns:p14="http://schemas.microsoft.com/office/powerpoint/2010/main" val="1377609664"/>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IN" dirty="0"/>
          </a:p>
        </p:txBody>
      </p:sp>
      <p:sp>
        <p:nvSpPr>
          <p:cNvPr id="3" name="Content Placeholder 2"/>
          <p:cNvSpPr>
            <a:spLocks noGrp="1"/>
          </p:cNvSpPr>
          <p:nvPr>
            <p:ph idx="1"/>
          </p:nvPr>
        </p:nvSpPr>
        <p:spPr/>
        <p:txBody>
          <a:bodyPr/>
          <a:lstStyle/>
          <a:p>
            <a:r>
              <a:rPr lang="en-IN" dirty="0" smtClean="0"/>
              <a:t>Examples includes rational -emotive therapy by </a:t>
            </a:r>
            <a:r>
              <a:rPr lang="en-IN" b="1" dirty="0" smtClean="0"/>
              <a:t>Albert Ellis</a:t>
            </a:r>
            <a:r>
              <a:rPr lang="en-IN" dirty="0" smtClean="0"/>
              <a:t>(1989), reality therapy by </a:t>
            </a:r>
            <a:r>
              <a:rPr lang="en-IN" b="1" dirty="0" smtClean="0"/>
              <a:t>William </a:t>
            </a:r>
            <a:r>
              <a:rPr lang="en-IN" b="1" dirty="0" err="1" smtClean="0"/>
              <a:t>glasser</a:t>
            </a:r>
            <a:r>
              <a:rPr lang="en-IN" dirty="0" smtClean="0"/>
              <a:t>(1965), and gestalt therapy by </a:t>
            </a:r>
            <a:r>
              <a:rPr lang="en-IN" b="1" dirty="0" smtClean="0"/>
              <a:t>Frederick </a:t>
            </a:r>
            <a:r>
              <a:rPr lang="en-IN" b="1" dirty="0" err="1" smtClean="0"/>
              <a:t>perls</a:t>
            </a:r>
            <a:r>
              <a:rPr lang="en-IN" dirty="0" smtClean="0"/>
              <a:t>(1969).</a:t>
            </a:r>
          </a:p>
          <a:p>
            <a:pPr lvl="0"/>
            <a:r>
              <a:rPr lang="en-IN" dirty="0" smtClean="0"/>
              <a:t>Although the approaches are somewhat different , the goal of each is to return the patient to an authentic awareness of being. </a:t>
            </a:r>
          </a:p>
          <a:p>
            <a:endParaRPr lang="en-IN"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IN" dirty="0"/>
          </a:p>
        </p:txBody>
      </p:sp>
      <p:sp>
        <p:nvSpPr>
          <p:cNvPr id="3" name="Content Placeholder 2"/>
          <p:cNvSpPr>
            <a:spLocks noGrp="1"/>
          </p:cNvSpPr>
          <p:nvPr>
            <p:ph idx="1"/>
          </p:nvPr>
        </p:nvSpPr>
        <p:spPr/>
        <p:txBody>
          <a:bodyPr/>
          <a:lstStyle/>
          <a:p>
            <a:pPr lvl="0"/>
            <a:r>
              <a:rPr lang="en-IN" dirty="0" smtClean="0"/>
              <a:t>The existential therapeutic process focuses on the encounter. The encounter is not merely the meeting of two or more people; it also involves their appreciation of the total existence of each others. </a:t>
            </a:r>
          </a:p>
          <a:p>
            <a:pPr lvl="0"/>
            <a:r>
              <a:rPr lang="en-IN" dirty="0" smtClean="0"/>
              <a:t>Through the encounter the patient is helped to accept and understand personal history, to live fully in the present , and to look forward to the future. </a:t>
            </a:r>
          </a:p>
          <a:p>
            <a:endParaRPr lang="en-IN"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425</TotalTime>
  <Words>1617</Words>
  <Application>Microsoft Office PowerPoint</Application>
  <PresentationFormat>On-screen Show (4:3)</PresentationFormat>
  <Paragraphs>173</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Solstice</vt:lpstr>
      <vt:lpstr>Prepared by:  Mrs. Bhoomika Patel Assistant Professor Department of Mental health nursing Sumandeep Nursing college  </vt:lpstr>
      <vt:lpstr>Introduction </vt:lpstr>
      <vt:lpstr>Conceptual Model in Mental Health Nursing </vt:lpstr>
      <vt:lpstr>EXISTENTIAL MODEL</vt:lpstr>
      <vt:lpstr>VIEW OF BEHAVIORAL DEVIATIONS:</vt:lpstr>
      <vt:lpstr>The person who is self-alienated feels helpless, sad, and lonely. Self-curriculum and  lack of self – awareness prevent participation in authentic , rewarding relationships with others. Theoretically, the person has many choices in terms of behavior. However, existentialists believe that people tend to avoid being real and instead surrender to the demands of others.  </vt:lpstr>
      <vt:lpstr>Therapeutic Process of Existential Model</vt:lpstr>
      <vt:lpstr>Conti….</vt:lpstr>
      <vt:lpstr>Conti…</vt:lpstr>
      <vt:lpstr>Roles of patient and therapist of Existential  Model</vt:lpstr>
      <vt:lpstr>PSYCHOANALYTIC MODEL</vt:lpstr>
      <vt:lpstr>INTRODUCTION </vt:lpstr>
      <vt:lpstr>Assumptions of Psychoanalytical Model </vt:lpstr>
      <vt:lpstr>PowerPoint Presentation</vt:lpstr>
      <vt:lpstr> ID</vt:lpstr>
      <vt:lpstr> Ego</vt:lpstr>
      <vt:lpstr>SUPEREGO</vt:lpstr>
      <vt:lpstr>DEFENSE MECHANISM</vt:lpstr>
      <vt:lpstr>1. Repression </vt:lpstr>
      <vt:lpstr>2. Displacement </vt:lpstr>
      <vt:lpstr>3. Rationalization </vt:lpstr>
      <vt:lpstr>4. Denial </vt:lpstr>
      <vt:lpstr>5. Regression </vt:lpstr>
      <vt:lpstr>6. Reaction Formation </vt:lpstr>
      <vt:lpstr>7. Projection </vt:lpstr>
      <vt:lpstr>PowerPoint Presentation</vt:lpstr>
      <vt:lpstr>PowerPoint Presentation</vt:lpstr>
      <vt:lpstr>PSYCHOANALYTICAL PROCESS</vt:lpstr>
      <vt:lpstr>THERAPEUTIC TECHNIQUES</vt:lpstr>
      <vt:lpstr>1. Maintaining the Analytic Framework</vt:lpstr>
      <vt:lpstr>2. Free Association </vt:lpstr>
      <vt:lpstr>3. Interpretation</vt:lpstr>
      <vt:lpstr>4. Dream Analysis </vt:lpstr>
      <vt:lpstr>5.Analysis of Resistance  </vt:lpstr>
      <vt:lpstr>6. Analysis of Transference </vt:lpstr>
      <vt:lpstr>Roles of the patients and the psychoanalyst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CONCEPTUAL MODEL</dc:title>
  <dc:creator>hp</dc:creator>
  <cp:lastModifiedBy>xyz</cp:lastModifiedBy>
  <cp:revision>49</cp:revision>
  <dcterms:created xsi:type="dcterms:W3CDTF">2015-09-29T02:32:56Z</dcterms:created>
  <dcterms:modified xsi:type="dcterms:W3CDTF">2020-08-13T10:07:46Z</dcterms:modified>
</cp:coreProperties>
</file>