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0"/>
  </p:notesMasterIdLst>
  <p:sldIdLst>
    <p:sldId id="308" r:id="rId2"/>
    <p:sldId id="341" r:id="rId3"/>
    <p:sldId id="257" r:id="rId4"/>
    <p:sldId id="342" r:id="rId5"/>
    <p:sldId id="339" r:id="rId6"/>
    <p:sldId id="281" r:id="rId7"/>
    <p:sldId id="303" r:id="rId8"/>
    <p:sldId id="328" r:id="rId9"/>
    <p:sldId id="329" r:id="rId10"/>
    <p:sldId id="330" r:id="rId11"/>
    <p:sldId id="260" r:id="rId12"/>
    <p:sldId id="309" r:id="rId13"/>
    <p:sldId id="310" r:id="rId14"/>
    <p:sldId id="311" r:id="rId15"/>
    <p:sldId id="312" r:id="rId16"/>
    <p:sldId id="313" r:id="rId17"/>
    <p:sldId id="314" r:id="rId18"/>
    <p:sldId id="278" r:id="rId19"/>
    <p:sldId id="283" r:id="rId20"/>
    <p:sldId id="331" r:id="rId21"/>
    <p:sldId id="332" r:id="rId22"/>
    <p:sldId id="333" r:id="rId23"/>
    <p:sldId id="334" r:id="rId24"/>
    <p:sldId id="335" r:id="rId25"/>
    <p:sldId id="336" r:id="rId26"/>
    <p:sldId id="337" r:id="rId27"/>
    <p:sldId id="266" r:id="rId28"/>
    <p:sldId id="343" r:id="rId29"/>
    <p:sldId id="276" r:id="rId30"/>
    <p:sldId id="338" r:id="rId31"/>
    <p:sldId id="258" r:id="rId32"/>
    <p:sldId id="327" r:id="rId33"/>
    <p:sldId id="268" r:id="rId34"/>
    <p:sldId id="340" r:id="rId35"/>
    <p:sldId id="259" r:id="rId36"/>
    <p:sldId id="344" r:id="rId37"/>
    <p:sldId id="261" r:id="rId38"/>
    <p:sldId id="279" r:id="rId39"/>
    <p:sldId id="284" r:id="rId40"/>
    <p:sldId id="286" r:id="rId41"/>
    <p:sldId id="287" r:id="rId42"/>
    <p:sldId id="302" r:id="rId43"/>
    <p:sldId id="277" r:id="rId44"/>
    <p:sldId id="317" r:id="rId45"/>
    <p:sldId id="318" r:id="rId46"/>
    <p:sldId id="319" r:id="rId47"/>
    <p:sldId id="320" r:id="rId48"/>
    <p:sldId id="321" r:id="rId49"/>
    <p:sldId id="322" r:id="rId50"/>
    <p:sldId id="323" r:id="rId51"/>
    <p:sldId id="324" r:id="rId52"/>
    <p:sldId id="325" r:id="rId53"/>
    <p:sldId id="305" r:id="rId54"/>
    <p:sldId id="306" r:id="rId55"/>
    <p:sldId id="307" r:id="rId56"/>
    <p:sldId id="345" r:id="rId57"/>
    <p:sldId id="346" r:id="rId58"/>
    <p:sldId id="347" r:id="rId59"/>
    <p:sldId id="348" r:id="rId60"/>
    <p:sldId id="349" r:id="rId61"/>
    <p:sldId id="350" r:id="rId62"/>
    <p:sldId id="351" r:id="rId63"/>
    <p:sldId id="352" r:id="rId64"/>
    <p:sldId id="353" r:id="rId65"/>
    <p:sldId id="354" r:id="rId66"/>
    <p:sldId id="355" r:id="rId67"/>
    <p:sldId id="356" r:id="rId68"/>
    <p:sldId id="273"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3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C515D9-DDB2-4852-B736-5C5B27F5FB2D}" type="datetimeFigureOut">
              <a:rPr lang="en-US" smtClean="0"/>
              <a:pPr/>
              <a:t>8/13/2020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01B523-60D2-426B-8AE3-98DA50F39106}" type="slidenum">
              <a:rPr lang="en-US" smtClean="0"/>
              <a:pPr/>
              <a:t>‹#›</a:t>
            </a:fld>
            <a:endParaRPr lang="en-US"/>
          </a:p>
        </p:txBody>
      </p:sp>
    </p:spTree>
    <p:extLst>
      <p:ext uri="{BB962C8B-B14F-4D97-AF65-F5344CB8AC3E}">
        <p14:creationId xmlns:p14="http://schemas.microsoft.com/office/powerpoint/2010/main" val="249421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35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37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38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39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40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41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42</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43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68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18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27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29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31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01B523-60D2-426B-8AE3-98DA50F39106}"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918325"/>
            <a:chOff x="0" y="0"/>
            <a:chExt cx="5760" cy="4358"/>
          </a:xfrm>
        </p:grpSpPr>
        <p:sp>
          <p:nvSpPr>
            <p:cNvPr id="5" name="Rectangle 3"/>
            <p:cNvSpPr>
              <a:spLocks noChangeArrowheads="1"/>
            </p:cNvSpPr>
            <p:nvPr/>
          </p:nvSpPr>
          <p:spPr bwMode="invGray">
            <a:xfrm>
              <a:off x="5533" y="280"/>
              <a:ext cx="227" cy="1986"/>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a:defRPr/>
              </a:pPr>
              <a:endParaRPr lang="en-US"/>
            </a:p>
          </p:txBody>
        </p:sp>
        <p:sp>
          <p:nvSpPr>
            <p:cNvPr id="6" name="Freeform 4"/>
            <p:cNvSpPr>
              <a:spLocks/>
            </p:cNvSpPr>
            <p:nvPr/>
          </p:nvSpPr>
          <p:spPr bwMode="invGray">
            <a:xfrm>
              <a:off x="0" y="0"/>
              <a:ext cx="5760" cy="1344"/>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a:defRPr/>
              </a:pPr>
              <a:endParaRPr lang="en-US"/>
            </a:p>
          </p:txBody>
        </p:sp>
        <p:sp>
          <p:nvSpPr>
            <p:cNvPr id="7" name="Freeform 5"/>
            <p:cNvSpPr>
              <a:spLocks/>
            </p:cNvSpPr>
            <p:nvPr/>
          </p:nvSpPr>
          <p:spPr bwMode="invGray">
            <a:xfrm>
              <a:off x="0" y="733"/>
              <a:ext cx="5760" cy="3587"/>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a:defRPr/>
              </a:pPr>
              <a:endParaRPr lang="en-US"/>
            </a:p>
          </p:txBody>
        </p:sp>
        <p:sp>
          <p:nvSpPr>
            <p:cNvPr id="8" name="Freeform 6"/>
            <p:cNvSpPr>
              <a:spLocks/>
            </p:cNvSpPr>
            <p:nvPr/>
          </p:nvSpPr>
          <p:spPr bwMode="invGray">
            <a:xfrm>
              <a:off x="0" y="184"/>
              <a:ext cx="5760" cy="538"/>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a:defRPr/>
              </a:pPr>
              <a:endParaRPr lang="en-US"/>
            </a:p>
          </p:txBody>
        </p:sp>
        <p:sp>
          <p:nvSpPr>
            <p:cNvPr id="9" name="Freeform 7"/>
            <p:cNvSpPr>
              <a:spLocks/>
            </p:cNvSpPr>
            <p:nvPr/>
          </p:nvSpPr>
          <p:spPr bwMode="hidden">
            <a:xfrm>
              <a:off x="0" y="1515"/>
              <a:ext cx="5760" cy="674"/>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a:defRPr/>
              </a:pPr>
              <a:endParaRPr lang="en-US"/>
            </a:p>
          </p:txBody>
        </p:sp>
        <p:sp>
          <p:nvSpPr>
            <p:cNvPr id="10" name="Freeform 8"/>
            <p:cNvSpPr>
              <a:spLocks/>
            </p:cNvSpPr>
            <p:nvPr/>
          </p:nvSpPr>
          <p:spPr bwMode="white">
            <a:xfrm>
              <a:off x="1560" y="959"/>
              <a:ext cx="4200" cy="3361"/>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a:defRPr/>
              </a:pPr>
              <a:endParaRPr lang="en-US"/>
            </a:p>
          </p:txBody>
        </p:sp>
        <p:sp>
          <p:nvSpPr>
            <p:cNvPr id="11" name="Freeform 9"/>
            <p:cNvSpPr>
              <a:spLocks/>
            </p:cNvSpPr>
            <p:nvPr/>
          </p:nvSpPr>
          <p:spPr bwMode="invGray">
            <a:xfrm>
              <a:off x="0" y="2169"/>
              <a:ext cx="5760" cy="1925"/>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a:defRPr/>
              </a:pPr>
              <a:endParaRPr lang="en-US"/>
            </a:p>
          </p:txBody>
        </p:sp>
        <p:sp>
          <p:nvSpPr>
            <p:cNvPr id="12" name="Freeform 10"/>
            <p:cNvSpPr>
              <a:spLocks/>
            </p:cNvSpPr>
            <p:nvPr/>
          </p:nvSpPr>
          <p:spPr bwMode="white">
            <a:xfrm>
              <a:off x="0" y="2238"/>
              <a:ext cx="3929" cy="212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a:defRPr/>
              </a:pPr>
              <a:endParaRPr lang="en-US"/>
            </a:p>
          </p:txBody>
        </p:sp>
      </p:grpSp>
      <p:sp>
        <p:nvSpPr>
          <p:cNvPr id="190475" name="Rectangle 11"/>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GB"/>
          </a:p>
        </p:txBody>
      </p:sp>
      <p:sp>
        <p:nvSpPr>
          <p:cNvPr id="190476" name="Rectangle 12"/>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GB"/>
          </a:p>
        </p:txBody>
      </p:sp>
      <p:sp>
        <p:nvSpPr>
          <p:cNvPr id="13" name="Rectangle 13"/>
          <p:cNvSpPr>
            <a:spLocks noGrp="1" noChangeArrowheads="1"/>
          </p:cNvSpPr>
          <p:nvPr>
            <p:ph type="dt" sz="quarter" idx="10"/>
          </p:nvPr>
        </p:nvSpPr>
        <p:spPr/>
        <p:txBody>
          <a:bodyPr/>
          <a:lstStyle>
            <a:lvl1pPr>
              <a:spcBef>
                <a:spcPct val="0"/>
              </a:spcBef>
              <a:defRPr smtClean="0"/>
            </a:lvl1pPr>
          </a:lstStyle>
          <a:p>
            <a:fld id="{77F7FF98-926A-43B2-981F-6CF86E69CDF4}" type="datetimeFigureOut">
              <a:rPr lang="en-US" smtClean="0"/>
              <a:pPr/>
              <a:t>8/13/2020</a:t>
            </a:fld>
            <a:endParaRPr lang="en-US"/>
          </a:p>
        </p:txBody>
      </p:sp>
      <p:sp>
        <p:nvSpPr>
          <p:cNvPr id="14" name="Rectangle 14"/>
          <p:cNvSpPr>
            <a:spLocks noGrp="1" noChangeArrowheads="1"/>
          </p:cNvSpPr>
          <p:nvPr>
            <p:ph type="ftr" sz="quarter" idx="11"/>
          </p:nvPr>
        </p:nvSpPr>
        <p:spPr/>
        <p:txBody>
          <a:bodyPr/>
          <a:lstStyle>
            <a:lvl1pPr>
              <a:spcBef>
                <a:spcPct val="0"/>
              </a:spcBef>
              <a:defRPr smtClean="0"/>
            </a:lvl1pPr>
          </a:lstStyle>
          <a:p>
            <a:endParaRPr lang="en-US"/>
          </a:p>
        </p:txBody>
      </p:sp>
      <p:sp>
        <p:nvSpPr>
          <p:cNvPr id="15" name="Rectangle 15"/>
          <p:cNvSpPr>
            <a:spLocks noGrp="1" noChangeArrowheads="1"/>
          </p:cNvSpPr>
          <p:nvPr>
            <p:ph type="sldNum" sz="quarter" idx="12"/>
          </p:nvPr>
        </p:nvSpPr>
        <p:spPr/>
        <p:txBody>
          <a:bodyPr/>
          <a:lstStyle>
            <a:lvl1pPr>
              <a:spcBef>
                <a:spcPct val="0"/>
              </a:spcBef>
              <a:defRPr smtClean="0"/>
            </a:lvl1pPr>
          </a:lstStyle>
          <a:p>
            <a:fld id="{0024E1B7-D6ED-4853-9D32-BE8ABD2140C6}" type="slidenum">
              <a:rPr lang="en-US" smtClean="0"/>
              <a:pPr/>
              <a:t>‹#›</a:t>
            </a:fld>
            <a:endParaRPr lang="en-US"/>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90475"/>
                                        </p:tgtEl>
                                        <p:attrNameLst>
                                          <p:attrName>style.visibility</p:attrName>
                                        </p:attrNameLst>
                                      </p:cBhvr>
                                      <p:to>
                                        <p:strVal val="visible"/>
                                      </p:to>
                                    </p:set>
                                    <p:anim calcmode="lin" valueType="num">
                                      <p:cBhvr>
                                        <p:cTn id="7" dur="1000" fill="hold"/>
                                        <p:tgtEl>
                                          <p:spTgt spid="190475"/>
                                        </p:tgtEl>
                                        <p:attrNameLst>
                                          <p:attrName>ppt_x</p:attrName>
                                        </p:attrNameLst>
                                      </p:cBhvr>
                                      <p:tavLst>
                                        <p:tav tm="0">
                                          <p:val>
                                            <p:strVal val="#ppt_x-.2"/>
                                          </p:val>
                                        </p:tav>
                                        <p:tav tm="100000">
                                          <p:val>
                                            <p:strVal val="#ppt_x"/>
                                          </p:val>
                                        </p:tav>
                                      </p:tavLst>
                                    </p:anim>
                                    <p:anim calcmode="lin" valueType="num">
                                      <p:cBhvr>
                                        <p:cTn id="8" dur="1000" fill="hold"/>
                                        <p:tgtEl>
                                          <p:spTgt spid="190475"/>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0475"/>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90476">
                                            <p:txEl>
                                              <p:pRg st="0" end="0"/>
                                            </p:txEl>
                                          </p:spTgt>
                                        </p:tgtEl>
                                        <p:attrNameLst>
                                          <p:attrName>style.visibility</p:attrName>
                                        </p:attrNameLst>
                                      </p:cBhvr>
                                      <p:to>
                                        <p:strVal val="visible"/>
                                      </p:to>
                                    </p:set>
                                    <p:animEffect transition="in" filter="fade">
                                      <p:cBhvr>
                                        <p:cTn id="14" dur="500"/>
                                        <p:tgtEl>
                                          <p:spTgt spid="190476">
                                            <p:txEl>
                                              <p:pRg st="0" end="0"/>
                                            </p:txEl>
                                          </p:spTgt>
                                        </p:tgtEl>
                                      </p:cBhvr>
                                    </p:animEffect>
                                    <p:anim calcmode="lin" valueType="num">
                                      <p:cBhvr>
                                        <p:cTn id="15" dur="500" fill="hold"/>
                                        <p:tgtEl>
                                          <p:spTgt spid="19047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90476">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5" grpId="0"/>
      <p:bldP spid="190476"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fld id="{77F7FF98-926A-43B2-981F-6CF86E69CDF4}" type="datetimeFigureOut">
              <a:rPr lang="en-US" smtClean="0"/>
              <a:pPr/>
              <a:t>8/13/2020</a:t>
            </a:fld>
            <a:endParaRPr lang="en-US"/>
          </a:p>
        </p:txBody>
      </p:sp>
      <p:sp>
        <p:nvSpPr>
          <p:cNvPr id="5" name="Rectangle 13"/>
          <p:cNvSpPr>
            <a:spLocks noGrp="1" noChangeArrowheads="1"/>
          </p:cNvSpPr>
          <p:nvPr>
            <p:ph type="ftr" sz="quarter" idx="11"/>
          </p:nvPr>
        </p:nvSpPr>
        <p:spPr>
          <a:ln/>
        </p:spPr>
        <p:txBody>
          <a:bodyPr/>
          <a:lstStyle>
            <a:lvl1pPr>
              <a:defRPr/>
            </a:lvl1pPr>
          </a:lstStyle>
          <a:p>
            <a:endParaRPr lang="en-US"/>
          </a:p>
        </p:txBody>
      </p:sp>
      <p:sp>
        <p:nvSpPr>
          <p:cNvPr id="6" name="Rectangle 14"/>
          <p:cNvSpPr>
            <a:spLocks noGrp="1" noChangeArrowheads="1"/>
          </p:cNvSpPr>
          <p:nvPr>
            <p:ph type="sldNum" sz="quarter" idx="12"/>
          </p:nvPr>
        </p:nvSpPr>
        <p:spPr>
          <a:ln/>
        </p:spPr>
        <p:txBody>
          <a:bodyPr/>
          <a:lstStyle>
            <a:lvl1pPr>
              <a:defRPr/>
            </a:lvl1pPr>
          </a:lstStyle>
          <a:p>
            <a:fld id="{0024E1B7-D6ED-4853-9D32-BE8ABD2140C6}" type="slidenum">
              <a:rPr lang="en-US" smtClean="0"/>
              <a:pPr/>
              <a:t>‹#›</a:t>
            </a:fld>
            <a:endParaRPr lang="en-US"/>
          </a:p>
        </p:txBody>
      </p:sp>
    </p:spTree>
  </p:cSld>
  <p:clrMapOvr>
    <a:masterClrMapping/>
  </p:clrMapOvr>
  <p:transition spd="slow">
    <p:cover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fld id="{77F7FF98-926A-43B2-981F-6CF86E69CDF4}" type="datetimeFigureOut">
              <a:rPr lang="en-US" smtClean="0"/>
              <a:pPr/>
              <a:t>8/13/2020</a:t>
            </a:fld>
            <a:endParaRPr lang="en-US"/>
          </a:p>
        </p:txBody>
      </p:sp>
      <p:sp>
        <p:nvSpPr>
          <p:cNvPr id="5" name="Rectangle 13"/>
          <p:cNvSpPr>
            <a:spLocks noGrp="1" noChangeArrowheads="1"/>
          </p:cNvSpPr>
          <p:nvPr>
            <p:ph type="ftr" sz="quarter" idx="11"/>
          </p:nvPr>
        </p:nvSpPr>
        <p:spPr>
          <a:ln/>
        </p:spPr>
        <p:txBody>
          <a:bodyPr/>
          <a:lstStyle>
            <a:lvl1pPr>
              <a:defRPr/>
            </a:lvl1pPr>
          </a:lstStyle>
          <a:p>
            <a:endParaRPr lang="en-US"/>
          </a:p>
        </p:txBody>
      </p:sp>
      <p:sp>
        <p:nvSpPr>
          <p:cNvPr id="6" name="Rectangle 14"/>
          <p:cNvSpPr>
            <a:spLocks noGrp="1" noChangeArrowheads="1"/>
          </p:cNvSpPr>
          <p:nvPr>
            <p:ph type="sldNum" sz="quarter" idx="12"/>
          </p:nvPr>
        </p:nvSpPr>
        <p:spPr>
          <a:ln/>
        </p:spPr>
        <p:txBody>
          <a:bodyPr/>
          <a:lstStyle>
            <a:lvl1pPr>
              <a:defRPr/>
            </a:lvl1pPr>
          </a:lstStyle>
          <a:p>
            <a:fld id="{0024E1B7-D6ED-4853-9D32-BE8ABD2140C6}" type="slidenum">
              <a:rPr lang="en-US" smtClean="0"/>
              <a:pPr/>
              <a:t>‹#›</a:t>
            </a:fld>
            <a:endParaRPr lang="en-US"/>
          </a:p>
        </p:txBody>
      </p:sp>
    </p:spTree>
  </p:cSld>
  <p:clrMapOvr>
    <a:masterClrMapping/>
  </p:clrMapOvr>
  <p:transition spd="slow">
    <p:cover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fld id="{77F7FF98-926A-43B2-981F-6CF86E69CDF4}" type="datetimeFigureOut">
              <a:rPr lang="en-US" smtClean="0"/>
              <a:pPr/>
              <a:t>8/13/2020</a:t>
            </a:fld>
            <a:endParaRPr lang="en-US"/>
          </a:p>
        </p:txBody>
      </p:sp>
      <p:sp>
        <p:nvSpPr>
          <p:cNvPr id="5" name="Rectangle 13"/>
          <p:cNvSpPr>
            <a:spLocks noGrp="1" noChangeArrowheads="1"/>
          </p:cNvSpPr>
          <p:nvPr>
            <p:ph type="ftr" sz="quarter" idx="11"/>
          </p:nvPr>
        </p:nvSpPr>
        <p:spPr>
          <a:ln/>
        </p:spPr>
        <p:txBody>
          <a:bodyPr/>
          <a:lstStyle>
            <a:lvl1pPr>
              <a:defRPr/>
            </a:lvl1pPr>
          </a:lstStyle>
          <a:p>
            <a:endParaRPr lang="en-US"/>
          </a:p>
        </p:txBody>
      </p:sp>
      <p:sp>
        <p:nvSpPr>
          <p:cNvPr id="6" name="Rectangle 14"/>
          <p:cNvSpPr>
            <a:spLocks noGrp="1" noChangeArrowheads="1"/>
          </p:cNvSpPr>
          <p:nvPr>
            <p:ph type="sldNum" sz="quarter" idx="12"/>
          </p:nvPr>
        </p:nvSpPr>
        <p:spPr>
          <a:ln/>
        </p:spPr>
        <p:txBody>
          <a:bodyPr/>
          <a:lstStyle>
            <a:lvl1pPr>
              <a:defRPr/>
            </a:lvl1pPr>
          </a:lstStyle>
          <a:p>
            <a:fld id="{0024E1B7-D6ED-4853-9D32-BE8ABD2140C6}" type="slidenum">
              <a:rPr lang="en-US" smtClean="0"/>
              <a:pPr/>
              <a:t>‹#›</a:t>
            </a:fld>
            <a:endParaRPr lang="en-US"/>
          </a:p>
        </p:txBody>
      </p:sp>
    </p:spTree>
  </p:cSld>
  <p:clrMapOvr>
    <a:masterClrMapping/>
  </p:clrMapOvr>
  <p:transition spd="slow">
    <p:cover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fld id="{77F7FF98-926A-43B2-981F-6CF86E69CDF4}" type="datetimeFigureOut">
              <a:rPr lang="en-US" smtClean="0"/>
              <a:pPr/>
              <a:t>8/13/2020</a:t>
            </a:fld>
            <a:endParaRPr lang="en-US"/>
          </a:p>
        </p:txBody>
      </p:sp>
      <p:sp>
        <p:nvSpPr>
          <p:cNvPr id="5" name="Rectangle 13"/>
          <p:cNvSpPr>
            <a:spLocks noGrp="1" noChangeArrowheads="1"/>
          </p:cNvSpPr>
          <p:nvPr>
            <p:ph type="ftr" sz="quarter" idx="11"/>
          </p:nvPr>
        </p:nvSpPr>
        <p:spPr>
          <a:ln/>
        </p:spPr>
        <p:txBody>
          <a:bodyPr/>
          <a:lstStyle>
            <a:lvl1pPr>
              <a:defRPr/>
            </a:lvl1pPr>
          </a:lstStyle>
          <a:p>
            <a:endParaRPr lang="en-US"/>
          </a:p>
        </p:txBody>
      </p:sp>
      <p:sp>
        <p:nvSpPr>
          <p:cNvPr id="6" name="Rectangle 14"/>
          <p:cNvSpPr>
            <a:spLocks noGrp="1" noChangeArrowheads="1"/>
          </p:cNvSpPr>
          <p:nvPr>
            <p:ph type="sldNum" sz="quarter" idx="12"/>
          </p:nvPr>
        </p:nvSpPr>
        <p:spPr>
          <a:ln/>
        </p:spPr>
        <p:txBody>
          <a:bodyPr/>
          <a:lstStyle>
            <a:lvl1pPr>
              <a:defRPr/>
            </a:lvl1pPr>
          </a:lstStyle>
          <a:p>
            <a:fld id="{0024E1B7-D6ED-4853-9D32-BE8ABD2140C6}" type="slidenum">
              <a:rPr lang="en-US" smtClean="0"/>
              <a:pPr/>
              <a:t>‹#›</a:t>
            </a:fld>
            <a:endParaRPr lang="en-US"/>
          </a:p>
        </p:txBody>
      </p:sp>
    </p:spTree>
  </p:cSld>
  <p:clrMapOvr>
    <a:masterClrMapping/>
  </p:clrMapOvr>
  <p:transition spd="slow">
    <p:cover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fld id="{77F7FF98-926A-43B2-981F-6CF86E69CDF4}" type="datetimeFigureOut">
              <a:rPr lang="en-US" smtClean="0"/>
              <a:pPr/>
              <a:t>8/13/2020</a:t>
            </a:fld>
            <a:endParaRPr lang="en-US"/>
          </a:p>
        </p:txBody>
      </p:sp>
      <p:sp>
        <p:nvSpPr>
          <p:cNvPr id="6" name="Rectangle 13"/>
          <p:cNvSpPr>
            <a:spLocks noGrp="1" noChangeArrowheads="1"/>
          </p:cNvSpPr>
          <p:nvPr>
            <p:ph type="ftr" sz="quarter" idx="11"/>
          </p:nvPr>
        </p:nvSpPr>
        <p:spPr>
          <a:ln/>
        </p:spPr>
        <p:txBody>
          <a:bodyPr/>
          <a:lstStyle>
            <a:lvl1pPr>
              <a:defRPr/>
            </a:lvl1pPr>
          </a:lstStyle>
          <a:p>
            <a:endParaRPr lang="en-US"/>
          </a:p>
        </p:txBody>
      </p:sp>
      <p:sp>
        <p:nvSpPr>
          <p:cNvPr id="7" name="Rectangle 14"/>
          <p:cNvSpPr>
            <a:spLocks noGrp="1" noChangeArrowheads="1"/>
          </p:cNvSpPr>
          <p:nvPr>
            <p:ph type="sldNum" sz="quarter" idx="12"/>
          </p:nvPr>
        </p:nvSpPr>
        <p:spPr>
          <a:ln/>
        </p:spPr>
        <p:txBody>
          <a:bodyPr/>
          <a:lstStyle>
            <a:lvl1pPr>
              <a:defRPr/>
            </a:lvl1pPr>
          </a:lstStyle>
          <a:p>
            <a:fld id="{0024E1B7-D6ED-4853-9D32-BE8ABD2140C6}" type="slidenum">
              <a:rPr lang="en-US" smtClean="0"/>
              <a:pPr/>
              <a:t>‹#›</a:t>
            </a:fld>
            <a:endParaRPr lang="en-US"/>
          </a:p>
        </p:txBody>
      </p:sp>
    </p:spTree>
  </p:cSld>
  <p:clrMapOvr>
    <a:masterClrMapping/>
  </p:clrMapOvr>
  <p:transition spd="slow">
    <p:cover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fld id="{77F7FF98-926A-43B2-981F-6CF86E69CDF4}" type="datetimeFigureOut">
              <a:rPr lang="en-US" smtClean="0"/>
              <a:pPr/>
              <a:t>8/13/2020</a:t>
            </a:fld>
            <a:endParaRPr lang="en-US"/>
          </a:p>
        </p:txBody>
      </p:sp>
      <p:sp>
        <p:nvSpPr>
          <p:cNvPr id="8" name="Rectangle 13"/>
          <p:cNvSpPr>
            <a:spLocks noGrp="1" noChangeArrowheads="1"/>
          </p:cNvSpPr>
          <p:nvPr>
            <p:ph type="ftr" sz="quarter" idx="11"/>
          </p:nvPr>
        </p:nvSpPr>
        <p:spPr>
          <a:ln/>
        </p:spPr>
        <p:txBody>
          <a:bodyPr/>
          <a:lstStyle>
            <a:lvl1pPr>
              <a:defRPr/>
            </a:lvl1pPr>
          </a:lstStyle>
          <a:p>
            <a:endParaRPr lang="en-US"/>
          </a:p>
        </p:txBody>
      </p:sp>
      <p:sp>
        <p:nvSpPr>
          <p:cNvPr id="9" name="Rectangle 14"/>
          <p:cNvSpPr>
            <a:spLocks noGrp="1" noChangeArrowheads="1"/>
          </p:cNvSpPr>
          <p:nvPr>
            <p:ph type="sldNum" sz="quarter" idx="12"/>
          </p:nvPr>
        </p:nvSpPr>
        <p:spPr>
          <a:ln/>
        </p:spPr>
        <p:txBody>
          <a:bodyPr/>
          <a:lstStyle>
            <a:lvl1pPr>
              <a:defRPr/>
            </a:lvl1pPr>
          </a:lstStyle>
          <a:p>
            <a:fld id="{0024E1B7-D6ED-4853-9D32-BE8ABD2140C6}" type="slidenum">
              <a:rPr lang="en-US" smtClean="0"/>
              <a:pPr/>
              <a:t>‹#›</a:t>
            </a:fld>
            <a:endParaRPr lang="en-US"/>
          </a:p>
        </p:txBody>
      </p:sp>
    </p:spTree>
  </p:cSld>
  <p:clrMapOvr>
    <a:masterClrMapping/>
  </p:clrMapOvr>
  <p:transition spd="slow">
    <p:cover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fld id="{77F7FF98-926A-43B2-981F-6CF86E69CDF4}" type="datetimeFigureOut">
              <a:rPr lang="en-US" smtClean="0"/>
              <a:pPr/>
              <a:t>8/13/2020</a:t>
            </a:fld>
            <a:endParaRPr lang="en-US"/>
          </a:p>
        </p:txBody>
      </p:sp>
      <p:sp>
        <p:nvSpPr>
          <p:cNvPr id="4" name="Rectangle 13"/>
          <p:cNvSpPr>
            <a:spLocks noGrp="1" noChangeArrowheads="1"/>
          </p:cNvSpPr>
          <p:nvPr>
            <p:ph type="ftr" sz="quarter" idx="11"/>
          </p:nvPr>
        </p:nvSpPr>
        <p:spPr>
          <a:ln/>
        </p:spPr>
        <p:txBody>
          <a:bodyPr/>
          <a:lstStyle>
            <a:lvl1pPr>
              <a:defRPr/>
            </a:lvl1pPr>
          </a:lstStyle>
          <a:p>
            <a:endParaRPr lang="en-US"/>
          </a:p>
        </p:txBody>
      </p:sp>
      <p:sp>
        <p:nvSpPr>
          <p:cNvPr id="5" name="Rectangle 14"/>
          <p:cNvSpPr>
            <a:spLocks noGrp="1" noChangeArrowheads="1"/>
          </p:cNvSpPr>
          <p:nvPr>
            <p:ph type="sldNum" sz="quarter" idx="12"/>
          </p:nvPr>
        </p:nvSpPr>
        <p:spPr>
          <a:ln/>
        </p:spPr>
        <p:txBody>
          <a:bodyPr/>
          <a:lstStyle>
            <a:lvl1pPr>
              <a:defRPr/>
            </a:lvl1pPr>
          </a:lstStyle>
          <a:p>
            <a:fld id="{0024E1B7-D6ED-4853-9D32-BE8ABD2140C6}" type="slidenum">
              <a:rPr lang="en-US" smtClean="0"/>
              <a:pPr/>
              <a:t>‹#›</a:t>
            </a:fld>
            <a:endParaRPr lang="en-US"/>
          </a:p>
        </p:txBody>
      </p:sp>
    </p:spTree>
  </p:cSld>
  <p:clrMapOvr>
    <a:masterClrMapping/>
  </p:clrMapOvr>
  <p:transition spd="slow">
    <p:cover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fld id="{77F7FF98-926A-43B2-981F-6CF86E69CDF4}" type="datetimeFigureOut">
              <a:rPr lang="en-US" smtClean="0"/>
              <a:pPr/>
              <a:t>8/13/2020</a:t>
            </a:fld>
            <a:endParaRPr lang="en-US"/>
          </a:p>
        </p:txBody>
      </p:sp>
      <p:sp>
        <p:nvSpPr>
          <p:cNvPr id="3" name="Rectangle 13"/>
          <p:cNvSpPr>
            <a:spLocks noGrp="1" noChangeArrowheads="1"/>
          </p:cNvSpPr>
          <p:nvPr>
            <p:ph type="ftr" sz="quarter" idx="11"/>
          </p:nvPr>
        </p:nvSpPr>
        <p:spPr>
          <a:ln/>
        </p:spPr>
        <p:txBody>
          <a:bodyPr/>
          <a:lstStyle>
            <a:lvl1pPr>
              <a:defRPr/>
            </a:lvl1pPr>
          </a:lstStyle>
          <a:p>
            <a:endParaRPr lang="en-US"/>
          </a:p>
        </p:txBody>
      </p:sp>
      <p:sp>
        <p:nvSpPr>
          <p:cNvPr id="4" name="Rectangle 14"/>
          <p:cNvSpPr>
            <a:spLocks noGrp="1" noChangeArrowheads="1"/>
          </p:cNvSpPr>
          <p:nvPr>
            <p:ph type="sldNum" sz="quarter" idx="12"/>
          </p:nvPr>
        </p:nvSpPr>
        <p:spPr>
          <a:ln/>
        </p:spPr>
        <p:txBody>
          <a:bodyPr/>
          <a:lstStyle>
            <a:lvl1pPr>
              <a:defRPr/>
            </a:lvl1pPr>
          </a:lstStyle>
          <a:p>
            <a:fld id="{0024E1B7-D6ED-4853-9D32-BE8ABD2140C6}" type="slidenum">
              <a:rPr lang="en-US" smtClean="0"/>
              <a:pPr/>
              <a:t>‹#›</a:t>
            </a:fld>
            <a:endParaRPr lang="en-US"/>
          </a:p>
        </p:txBody>
      </p:sp>
    </p:spTree>
  </p:cSld>
  <p:clrMapOvr>
    <a:masterClrMapping/>
  </p:clrMapOvr>
  <p:transition spd="slow">
    <p:cover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fld id="{77F7FF98-926A-43B2-981F-6CF86E69CDF4}" type="datetimeFigureOut">
              <a:rPr lang="en-US" smtClean="0"/>
              <a:pPr/>
              <a:t>8/13/2020</a:t>
            </a:fld>
            <a:endParaRPr lang="en-US"/>
          </a:p>
        </p:txBody>
      </p:sp>
      <p:sp>
        <p:nvSpPr>
          <p:cNvPr id="6" name="Rectangle 13"/>
          <p:cNvSpPr>
            <a:spLocks noGrp="1" noChangeArrowheads="1"/>
          </p:cNvSpPr>
          <p:nvPr>
            <p:ph type="ftr" sz="quarter" idx="11"/>
          </p:nvPr>
        </p:nvSpPr>
        <p:spPr>
          <a:ln/>
        </p:spPr>
        <p:txBody>
          <a:bodyPr/>
          <a:lstStyle>
            <a:lvl1pPr>
              <a:defRPr/>
            </a:lvl1pPr>
          </a:lstStyle>
          <a:p>
            <a:endParaRPr lang="en-US"/>
          </a:p>
        </p:txBody>
      </p:sp>
      <p:sp>
        <p:nvSpPr>
          <p:cNvPr id="7" name="Rectangle 14"/>
          <p:cNvSpPr>
            <a:spLocks noGrp="1" noChangeArrowheads="1"/>
          </p:cNvSpPr>
          <p:nvPr>
            <p:ph type="sldNum" sz="quarter" idx="12"/>
          </p:nvPr>
        </p:nvSpPr>
        <p:spPr>
          <a:ln/>
        </p:spPr>
        <p:txBody>
          <a:bodyPr/>
          <a:lstStyle>
            <a:lvl1pPr>
              <a:defRPr/>
            </a:lvl1pPr>
          </a:lstStyle>
          <a:p>
            <a:fld id="{0024E1B7-D6ED-4853-9D32-BE8ABD2140C6}" type="slidenum">
              <a:rPr lang="en-US" smtClean="0"/>
              <a:pPr/>
              <a:t>‹#›</a:t>
            </a:fld>
            <a:endParaRPr lang="en-US"/>
          </a:p>
        </p:txBody>
      </p:sp>
    </p:spTree>
  </p:cSld>
  <p:clrMapOvr>
    <a:masterClrMapping/>
  </p:clrMapOvr>
  <p:transition spd="slow">
    <p:cover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fld id="{77F7FF98-926A-43B2-981F-6CF86E69CDF4}" type="datetimeFigureOut">
              <a:rPr lang="en-US" smtClean="0"/>
              <a:pPr/>
              <a:t>8/13/2020</a:t>
            </a:fld>
            <a:endParaRPr lang="en-US"/>
          </a:p>
        </p:txBody>
      </p:sp>
      <p:sp>
        <p:nvSpPr>
          <p:cNvPr id="6" name="Rectangle 13"/>
          <p:cNvSpPr>
            <a:spLocks noGrp="1" noChangeArrowheads="1"/>
          </p:cNvSpPr>
          <p:nvPr>
            <p:ph type="ftr" sz="quarter" idx="11"/>
          </p:nvPr>
        </p:nvSpPr>
        <p:spPr>
          <a:ln/>
        </p:spPr>
        <p:txBody>
          <a:bodyPr/>
          <a:lstStyle>
            <a:lvl1pPr>
              <a:defRPr/>
            </a:lvl1pPr>
          </a:lstStyle>
          <a:p>
            <a:endParaRPr lang="en-US"/>
          </a:p>
        </p:txBody>
      </p:sp>
      <p:sp>
        <p:nvSpPr>
          <p:cNvPr id="7" name="Rectangle 14"/>
          <p:cNvSpPr>
            <a:spLocks noGrp="1" noChangeArrowheads="1"/>
          </p:cNvSpPr>
          <p:nvPr>
            <p:ph type="sldNum" sz="quarter" idx="12"/>
          </p:nvPr>
        </p:nvSpPr>
        <p:spPr>
          <a:ln/>
        </p:spPr>
        <p:txBody>
          <a:bodyPr/>
          <a:lstStyle>
            <a:lvl1pPr>
              <a:defRPr/>
            </a:lvl1pPr>
          </a:lstStyle>
          <a:p>
            <a:fld id="{0024E1B7-D6ED-4853-9D32-BE8ABD2140C6}" type="slidenum">
              <a:rPr lang="en-US" smtClean="0"/>
              <a:pPr/>
              <a:t>‹#›</a:t>
            </a:fld>
            <a:endParaRPr lang="en-US"/>
          </a:p>
        </p:txBody>
      </p:sp>
    </p:spTree>
  </p:cSld>
  <p:clrMapOvr>
    <a:masterClrMapping/>
  </p:clrMapOvr>
  <p:transition spd="slow">
    <p:cover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918325"/>
            <a:chOff x="0" y="0"/>
            <a:chExt cx="5760" cy="4358"/>
          </a:xfrm>
        </p:grpSpPr>
        <p:sp>
          <p:nvSpPr>
            <p:cNvPr id="189443" name="Rectangle 3"/>
            <p:cNvSpPr>
              <a:spLocks noChangeArrowheads="1"/>
            </p:cNvSpPr>
            <p:nvPr/>
          </p:nvSpPr>
          <p:spPr bwMode="invGray">
            <a:xfrm>
              <a:off x="5533" y="280"/>
              <a:ext cx="227" cy="1986"/>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a:defRPr/>
              </a:pPr>
              <a:endParaRPr lang="en-US"/>
            </a:p>
          </p:txBody>
        </p:sp>
        <p:sp>
          <p:nvSpPr>
            <p:cNvPr id="189444" name="Freeform 4"/>
            <p:cNvSpPr>
              <a:spLocks/>
            </p:cNvSpPr>
            <p:nvPr/>
          </p:nvSpPr>
          <p:spPr bwMode="invGray">
            <a:xfrm>
              <a:off x="0" y="0"/>
              <a:ext cx="5760" cy="1344"/>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a:defRPr/>
              </a:pPr>
              <a:endParaRPr lang="en-US"/>
            </a:p>
          </p:txBody>
        </p:sp>
        <p:sp>
          <p:nvSpPr>
            <p:cNvPr id="189445" name="Freeform 5"/>
            <p:cNvSpPr>
              <a:spLocks/>
            </p:cNvSpPr>
            <p:nvPr/>
          </p:nvSpPr>
          <p:spPr bwMode="invGray">
            <a:xfrm>
              <a:off x="0" y="733"/>
              <a:ext cx="5760" cy="3587"/>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a:defRPr/>
              </a:pPr>
              <a:endParaRPr lang="en-US"/>
            </a:p>
          </p:txBody>
        </p:sp>
        <p:sp>
          <p:nvSpPr>
            <p:cNvPr id="189446" name="Freeform 6"/>
            <p:cNvSpPr>
              <a:spLocks/>
            </p:cNvSpPr>
            <p:nvPr/>
          </p:nvSpPr>
          <p:spPr bwMode="invGray">
            <a:xfrm>
              <a:off x="0" y="184"/>
              <a:ext cx="5760" cy="538"/>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a:defRPr/>
              </a:pPr>
              <a:endParaRPr lang="en-US"/>
            </a:p>
          </p:txBody>
        </p:sp>
        <p:sp>
          <p:nvSpPr>
            <p:cNvPr id="189447" name="Freeform 7"/>
            <p:cNvSpPr>
              <a:spLocks/>
            </p:cNvSpPr>
            <p:nvPr/>
          </p:nvSpPr>
          <p:spPr bwMode="invGray">
            <a:xfrm>
              <a:off x="0" y="1515"/>
              <a:ext cx="5760" cy="674"/>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a:defRPr/>
              </a:pPr>
              <a:endParaRPr lang="en-US"/>
            </a:p>
          </p:txBody>
        </p:sp>
        <p:sp>
          <p:nvSpPr>
            <p:cNvPr id="189448" name="Freeform 8"/>
            <p:cNvSpPr>
              <a:spLocks/>
            </p:cNvSpPr>
            <p:nvPr/>
          </p:nvSpPr>
          <p:spPr bwMode="invGray">
            <a:xfrm>
              <a:off x="1560" y="959"/>
              <a:ext cx="4200" cy="3361"/>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a:defRPr/>
              </a:pPr>
              <a:endParaRPr lang="en-US"/>
            </a:p>
          </p:txBody>
        </p:sp>
        <p:sp>
          <p:nvSpPr>
            <p:cNvPr id="189449" name="Freeform 9"/>
            <p:cNvSpPr>
              <a:spLocks/>
            </p:cNvSpPr>
            <p:nvPr/>
          </p:nvSpPr>
          <p:spPr bwMode="invGray">
            <a:xfrm>
              <a:off x="0" y="2169"/>
              <a:ext cx="5760" cy="1925"/>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a:defRPr/>
              </a:pPr>
              <a:endParaRPr lang="en-US"/>
            </a:p>
          </p:txBody>
        </p:sp>
        <p:sp>
          <p:nvSpPr>
            <p:cNvPr id="189450" name="Freeform 10"/>
            <p:cNvSpPr>
              <a:spLocks/>
            </p:cNvSpPr>
            <p:nvPr/>
          </p:nvSpPr>
          <p:spPr bwMode="invGray">
            <a:xfrm>
              <a:off x="0" y="2238"/>
              <a:ext cx="3929" cy="212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a:defRPr/>
              </a:pPr>
              <a:endParaRPr lang="en-US"/>
            </a:p>
          </p:txBody>
        </p:sp>
      </p:grpSp>
      <p:sp>
        <p:nvSpPr>
          <p:cNvPr id="1027" name="Rectangle 11"/>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89452" name="Rectangle 12"/>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smtClean="0"/>
            </a:lvl1pPr>
          </a:lstStyle>
          <a:p>
            <a:fld id="{77F7FF98-926A-43B2-981F-6CF86E69CDF4}" type="datetimeFigureOut">
              <a:rPr lang="en-US" smtClean="0"/>
              <a:pPr/>
              <a:t>8/13/2020</a:t>
            </a:fld>
            <a:endParaRPr lang="en-US"/>
          </a:p>
        </p:txBody>
      </p:sp>
      <p:sp>
        <p:nvSpPr>
          <p:cNvPr id="189453"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smtClean="0"/>
            </a:lvl1pPr>
          </a:lstStyle>
          <a:p>
            <a:endParaRPr lang="en-US"/>
          </a:p>
        </p:txBody>
      </p:sp>
      <p:sp>
        <p:nvSpPr>
          <p:cNvPr id="189454" name="Rectangle 1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smtClean="0"/>
            </a:lvl1pPr>
          </a:lstStyle>
          <a:p>
            <a:fld id="{0024E1B7-D6ED-4853-9D32-BE8ABD2140C6}" type="slidenum">
              <a:rPr lang="en-US" smtClean="0"/>
              <a:pPr/>
              <a:t>‹#›</a:t>
            </a:fld>
            <a:endParaRPr lang="en-US"/>
          </a:p>
        </p:txBody>
      </p:sp>
      <p:sp>
        <p:nvSpPr>
          <p:cNvPr id="1031" name="Rectangle 15"/>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Tree>
  </p:cSld>
  <p:clrMap bg1="dk2" tx1="lt1" bg2="dk1"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p:cTn id="7" dur="1000" fill="hold"/>
                                        <p:tgtEl>
                                          <p:spTgt spid="1027"/>
                                        </p:tgtEl>
                                        <p:attrNameLst>
                                          <p:attrName>ppt_x</p:attrName>
                                        </p:attrNameLst>
                                      </p:cBhvr>
                                      <p:tavLst>
                                        <p:tav tm="0">
                                          <p:val>
                                            <p:strVal val="#ppt_x-.2"/>
                                          </p:val>
                                        </p:tav>
                                        <p:tav tm="100000">
                                          <p:val>
                                            <p:strVal val="#ppt_x"/>
                                          </p:val>
                                        </p:tav>
                                      </p:tavLst>
                                    </p:anim>
                                    <p:anim calcmode="lin" valueType="num">
                                      <p:cBhvr>
                                        <p:cTn id="8" dur="1000" fill="hold"/>
                                        <p:tgtEl>
                                          <p:spTgt spid="1027"/>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p:bld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05800" cy="4191000"/>
          </a:xfrm>
        </p:spPr>
        <p:txBody>
          <a:bodyPr/>
          <a:lstStyle/>
          <a:p>
            <a:r>
              <a:rPr lang="en-US" sz="4000" b="1" dirty="0" smtClean="0"/>
              <a:t/>
            </a:r>
            <a:br>
              <a:rPr lang="en-US" sz="4000" b="1" dirty="0" smtClean="0"/>
            </a:br>
            <a:r>
              <a:rPr lang="en-US" sz="4000" b="1" dirty="0" smtClean="0"/>
              <a:t> ELECTRO CONVULSIVE THERAPY</a:t>
            </a:r>
            <a:br>
              <a:rPr lang="en-US" sz="4000" b="1" dirty="0" smtClean="0"/>
            </a:br>
            <a:endParaRPr lang="en-US" sz="2800" b="1" dirty="0"/>
          </a:p>
        </p:txBody>
      </p:sp>
      <p:pic>
        <p:nvPicPr>
          <p:cNvPr id="3" name="Picture 2"/>
          <p:cNvPicPr>
            <a:picLocks noChangeAspect="1"/>
          </p:cNvPicPr>
          <p:nvPr/>
        </p:nvPicPr>
        <p:blipFill>
          <a:blip r:embed="rId2"/>
          <a:srcRect/>
          <a:stretch>
            <a:fillRect/>
          </a:stretch>
        </p:blipFill>
        <p:spPr bwMode="auto">
          <a:xfrm>
            <a:off x="300038" y="228600"/>
            <a:ext cx="2138362" cy="1752600"/>
          </a:xfrm>
          <a:prstGeom prst="rect">
            <a:avLst/>
          </a:prstGeom>
          <a:noFill/>
          <a:ln w="9525">
            <a:noFill/>
            <a:miter lim="800000"/>
            <a:headEnd/>
            <a:tailEnd/>
          </a:ln>
        </p:spPr>
      </p:pic>
      <p:sp>
        <p:nvSpPr>
          <p:cNvPr id="4" name="Rectangle 3"/>
          <p:cNvSpPr/>
          <p:nvPr/>
        </p:nvSpPr>
        <p:spPr>
          <a:xfrm>
            <a:off x="4191000" y="4191000"/>
            <a:ext cx="4572000" cy="1477328"/>
          </a:xfrm>
          <a:prstGeom prst="rect">
            <a:avLst/>
          </a:prstGeom>
        </p:spPr>
        <p:txBody>
          <a:bodyPr>
            <a:spAutoFit/>
          </a:bodyPr>
          <a:lstStyle/>
          <a:p>
            <a:pPr algn="r">
              <a:defRPr/>
            </a:pPr>
            <a:r>
              <a:rPr lang="en-US" dirty="0" smtClean="0"/>
              <a:t>Prepared by: </a:t>
            </a:r>
          </a:p>
          <a:p>
            <a:pPr algn="r">
              <a:defRPr/>
            </a:pPr>
            <a:r>
              <a:rPr lang="en-US" dirty="0" smtClean="0"/>
              <a:t>Mrs. </a:t>
            </a:r>
            <a:r>
              <a:rPr lang="en-US" dirty="0" err="1" smtClean="0"/>
              <a:t>Bhoomika</a:t>
            </a:r>
            <a:r>
              <a:rPr lang="en-US" dirty="0" smtClean="0"/>
              <a:t> Patel</a:t>
            </a:r>
            <a:endParaRPr lang="en-US" dirty="0" smtClean="0"/>
          </a:p>
          <a:p>
            <a:pPr algn="r">
              <a:defRPr/>
            </a:pPr>
            <a:r>
              <a:rPr lang="en-US" dirty="0" smtClean="0"/>
              <a:t>Assistant lecturer</a:t>
            </a:r>
            <a:endParaRPr lang="en-US" dirty="0" smtClean="0"/>
          </a:p>
          <a:p>
            <a:pPr algn="r">
              <a:defRPr/>
            </a:pPr>
            <a:r>
              <a:rPr lang="en-US" dirty="0" smtClean="0"/>
              <a:t>Department of Mental health nursing</a:t>
            </a:r>
          </a:p>
          <a:p>
            <a:pPr algn="r">
              <a:defRPr/>
            </a:pPr>
            <a:r>
              <a:rPr lang="en-US" dirty="0" err="1" smtClean="0"/>
              <a:t>Sumandeep</a:t>
            </a:r>
            <a:r>
              <a:rPr lang="en-US" dirty="0" smtClean="0"/>
              <a:t> Nursing college</a:t>
            </a:r>
            <a:endParaRPr lang="en-US" dirty="0"/>
          </a:p>
        </p:txBody>
      </p:sp>
    </p:spTree>
  </p:cSld>
  <p:clrMapOvr>
    <a:masterClrMapping/>
  </p:clrMapOvr>
  <p:transition spd="slow">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7772400" cy="4114800"/>
          </a:xfrm>
        </p:spPr>
        <p:txBody>
          <a:bodyPr/>
          <a:lstStyle/>
          <a:p>
            <a:r>
              <a:rPr lang="en-US" sz="2400" dirty="0" smtClean="0"/>
              <a:t>The 1990 the APA Task Force Report on ECT redefined the indications , gave guidelines for obtaining consent and set standards for training ,treatment and privileging of ECT. The most recent version of this task force </a:t>
            </a:r>
            <a:r>
              <a:rPr lang="en-US" sz="2400" dirty="0" err="1" smtClean="0"/>
              <a:t>repoirt</a:t>
            </a:r>
            <a:r>
              <a:rPr lang="en-US" sz="2400" dirty="0" smtClean="0"/>
              <a:t> became available in 2001.</a:t>
            </a:r>
          </a:p>
          <a:p>
            <a:endParaRPr lang="en-US" dirty="0"/>
          </a:p>
        </p:txBody>
      </p:sp>
    </p:spTree>
  </p:cSld>
  <p:clrMapOvr>
    <a:masterClrMapping/>
  </p:clrMapOvr>
  <p:transition spd="slow">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838200"/>
          </a:xfrm>
        </p:spPr>
        <p:txBody>
          <a:bodyPr/>
          <a:lstStyle/>
          <a:p>
            <a:r>
              <a:rPr lang="en-US" b="1" dirty="0" smtClean="0"/>
              <a:t>Indications for ECT</a:t>
            </a:r>
            <a:endParaRPr lang="en-US" b="1" dirty="0"/>
          </a:p>
        </p:txBody>
      </p:sp>
      <p:sp>
        <p:nvSpPr>
          <p:cNvPr id="3" name="Content Placeholder 2"/>
          <p:cNvSpPr>
            <a:spLocks noGrp="1"/>
          </p:cNvSpPr>
          <p:nvPr>
            <p:ph idx="1"/>
          </p:nvPr>
        </p:nvSpPr>
        <p:spPr>
          <a:xfrm>
            <a:off x="685800" y="1295400"/>
            <a:ext cx="7772400" cy="5562600"/>
          </a:xfrm>
        </p:spPr>
        <p:txBody>
          <a:bodyPr>
            <a:noAutofit/>
          </a:bodyPr>
          <a:lstStyle/>
          <a:p>
            <a:pPr algn="just">
              <a:defRPr/>
            </a:pPr>
            <a:r>
              <a:rPr lang="en-US" sz="2800" b="1" dirty="0" smtClean="0"/>
              <a:t>Major Depression with or without psychotic features</a:t>
            </a:r>
          </a:p>
          <a:p>
            <a:pPr algn="just">
              <a:defRPr/>
            </a:pPr>
            <a:r>
              <a:rPr lang="en-US" sz="2800" b="1" dirty="0" smtClean="0"/>
              <a:t>Bipolar disorder - manic or depressed phase</a:t>
            </a:r>
          </a:p>
          <a:p>
            <a:pPr algn="just">
              <a:defRPr/>
            </a:pPr>
            <a:r>
              <a:rPr lang="en-US" sz="2800" b="1" dirty="0" smtClean="0"/>
              <a:t>Psychosis: schizophrenia and mania.</a:t>
            </a:r>
          </a:p>
          <a:p>
            <a:pPr algn="just">
              <a:defRPr/>
            </a:pPr>
            <a:r>
              <a:rPr lang="en-US" sz="2800" b="1" dirty="0" smtClean="0"/>
              <a:t>Catatonic schizophrenia</a:t>
            </a:r>
          </a:p>
          <a:p>
            <a:pPr algn="just">
              <a:defRPr/>
            </a:pPr>
            <a:r>
              <a:rPr lang="en-US" sz="2800" b="1" dirty="0" smtClean="0"/>
              <a:t>Post partum psychosis</a:t>
            </a:r>
          </a:p>
          <a:p>
            <a:pPr algn="just">
              <a:defRPr/>
            </a:pPr>
            <a:r>
              <a:rPr lang="en-US" sz="2800" b="1" dirty="0" smtClean="0"/>
              <a:t>Organic mental disorders.</a:t>
            </a:r>
          </a:p>
          <a:p>
            <a:pPr algn="just">
              <a:defRPr/>
            </a:pPr>
            <a:r>
              <a:rPr lang="en-US" sz="2800" b="1" dirty="0" smtClean="0"/>
              <a:t>OCD and Neuroses.</a:t>
            </a:r>
          </a:p>
          <a:p>
            <a:pPr algn="just">
              <a:buNone/>
            </a:pPr>
            <a:endParaRPr lang="en-US" sz="3600" b="1" dirty="0"/>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2800" b="1" dirty="0"/>
              <a:t>Major </a:t>
            </a:r>
            <a:r>
              <a:rPr lang="en-US" sz="2800" b="1" dirty="0" smtClean="0"/>
              <a:t>Depression:</a:t>
            </a:r>
          </a:p>
          <a:p>
            <a:r>
              <a:rPr lang="en-US" sz="2800" dirty="0" smtClean="0"/>
              <a:t> attempted suicide</a:t>
            </a:r>
          </a:p>
          <a:p>
            <a:r>
              <a:rPr lang="en-US" sz="2800" dirty="0" smtClean="0"/>
              <a:t> strong suicidal ideas or plans</a:t>
            </a:r>
          </a:p>
          <a:p>
            <a:r>
              <a:rPr lang="en-US" sz="2800" dirty="0" smtClean="0"/>
              <a:t> life-threatening illness because of the patient’s refusal of food or fluids.</a:t>
            </a:r>
          </a:p>
          <a:p>
            <a:r>
              <a:rPr lang="en-US" sz="2800" dirty="0" smtClean="0"/>
              <a:t>With psychotic features</a:t>
            </a:r>
          </a:p>
          <a:p>
            <a:r>
              <a:rPr lang="en-US" sz="2800" dirty="0" smtClean="0"/>
              <a:t>With unsatisfactory response to drug therapy.</a:t>
            </a:r>
          </a:p>
          <a:p>
            <a:r>
              <a:rPr lang="en-US" sz="2800" dirty="0" smtClean="0"/>
              <a:t>Electroconvulsive therapy may be considered for the treatment of severe depressive illness associated with: </a:t>
            </a:r>
          </a:p>
          <a:p>
            <a:r>
              <a:rPr lang="en-US" sz="2800" dirty="0" smtClean="0"/>
              <a:t> stupor</a:t>
            </a:r>
          </a:p>
          <a:p>
            <a:r>
              <a:rPr lang="en-US" sz="2800" dirty="0" smtClean="0"/>
              <a:t> marked psychomotor retardation</a:t>
            </a:r>
          </a:p>
          <a:p>
            <a:r>
              <a:rPr lang="en-US" sz="2800" dirty="0" smtClean="0"/>
              <a:t> depressive delusions or hallucinations.</a:t>
            </a:r>
          </a:p>
          <a:p>
            <a:endParaRPr lang="en-US" sz="2800" dirty="0"/>
          </a:p>
          <a:p>
            <a:pPr>
              <a:buNone/>
            </a:pPr>
            <a:r>
              <a:rPr lang="en-US" sz="2800" dirty="0" smtClean="0"/>
              <a:t>    </a:t>
            </a:r>
            <a:endParaRPr lang="en-US" sz="2800" dirty="0"/>
          </a:p>
          <a:p>
            <a:endParaRPr lang="en-US" dirty="0"/>
          </a:p>
        </p:txBody>
      </p:sp>
    </p:spTree>
    <p:extLst>
      <p:ext uri="{BB962C8B-B14F-4D97-AF65-F5344CB8AC3E}">
        <p14:creationId xmlns:p14="http://schemas.microsoft.com/office/powerpoint/2010/main" val="3978862196"/>
      </p:ext>
    </p:extLst>
  </p:cSld>
  <p:clrMapOvr>
    <a:masterClrMapping/>
  </p:clrMapOvr>
  <p:transition spd="slow">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7772400" cy="5181600"/>
          </a:xfrm>
        </p:spPr>
        <p:txBody>
          <a:bodyPr/>
          <a:lstStyle/>
          <a:p>
            <a:pPr>
              <a:buNone/>
            </a:pPr>
            <a:r>
              <a:rPr lang="en-US" sz="2800" dirty="0" smtClean="0"/>
              <a:t>MANIA:</a:t>
            </a:r>
            <a:endParaRPr lang="en-US" sz="2400" dirty="0" smtClean="0"/>
          </a:p>
          <a:p>
            <a:pPr lvl="0"/>
            <a:r>
              <a:rPr lang="en-US" sz="2800" dirty="0" smtClean="0"/>
              <a:t>life-threatening physical exhaustion</a:t>
            </a:r>
          </a:p>
          <a:p>
            <a:pPr lvl="0"/>
            <a:r>
              <a:rPr lang="en-US" sz="2800" dirty="0" smtClean="0"/>
              <a:t>treatment resistance (i.e. mania that has not responded to the treatment of choice).</a:t>
            </a:r>
          </a:p>
          <a:p>
            <a:pPr lvl="0"/>
            <a:r>
              <a:rPr lang="en-US" sz="2800" dirty="0" smtClean="0"/>
              <a:t>patient choice and a previous experience of ineffective or intolerable medical treatment, or previous recovery with ECT, are again relevant.</a:t>
            </a:r>
          </a:p>
          <a:p>
            <a:pPr>
              <a:buNone/>
            </a:pPr>
            <a:endParaRPr lang="en-US" sz="2400" dirty="0"/>
          </a:p>
        </p:txBody>
      </p:sp>
    </p:spTree>
    <p:extLst>
      <p:ext uri="{BB962C8B-B14F-4D97-AF65-F5344CB8AC3E}">
        <p14:creationId xmlns:p14="http://schemas.microsoft.com/office/powerpoint/2010/main" val="3824919707"/>
      </p:ext>
    </p:extLst>
  </p:cSld>
  <p:clrMapOvr>
    <a:masterClrMapping/>
  </p:clrMapOvr>
  <p:transition spd="slow">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077200" cy="5867400"/>
          </a:xfrm>
        </p:spPr>
        <p:txBody>
          <a:bodyPr/>
          <a:lstStyle/>
          <a:p>
            <a:pPr>
              <a:buNone/>
            </a:pPr>
            <a:r>
              <a:rPr lang="en-US" sz="2800" b="1" dirty="0" smtClean="0"/>
              <a:t>Acute schizophrenia:</a:t>
            </a:r>
            <a:endParaRPr lang="en-US" sz="2800" dirty="0" smtClean="0"/>
          </a:p>
          <a:p>
            <a:r>
              <a:rPr lang="en-US" sz="2800" dirty="0" smtClean="0"/>
              <a:t>The treatment of choice for acute schizophrenia is antipsychotic drug</a:t>
            </a:r>
            <a:r>
              <a:rPr lang="en-US" sz="2800" b="1" dirty="0" smtClean="0"/>
              <a:t> </a:t>
            </a:r>
            <a:r>
              <a:rPr lang="en-US" sz="2800" dirty="0" smtClean="0"/>
              <a:t>treatment. ECT may be considered as a fourth-line option, that is, for</a:t>
            </a:r>
            <a:r>
              <a:rPr lang="en-US" sz="2800" b="1" dirty="0" smtClean="0"/>
              <a:t> </a:t>
            </a:r>
            <a:r>
              <a:rPr lang="en-US" sz="2800" dirty="0" smtClean="0"/>
              <a:t>patients with schizophrenia for whom clozapine has already proven</a:t>
            </a:r>
            <a:r>
              <a:rPr lang="en-US" sz="2800" b="1" dirty="0" smtClean="0"/>
              <a:t> </a:t>
            </a:r>
            <a:r>
              <a:rPr lang="en-US" sz="2800" dirty="0" smtClean="0"/>
              <a:t>ineffective or intolerable.</a:t>
            </a:r>
          </a:p>
          <a:p>
            <a:pPr>
              <a:buNone/>
            </a:pPr>
            <a:endParaRPr lang="en-US" sz="2800" dirty="0"/>
          </a:p>
        </p:txBody>
      </p:sp>
    </p:spTree>
    <p:extLst>
      <p:ext uri="{BB962C8B-B14F-4D97-AF65-F5344CB8AC3E}">
        <p14:creationId xmlns:p14="http://schemas.microsoft.com/office/powerpoint/2010/main" val="322263660"/>
      </p:ext>
    </p:extLst>
  </p:cSld>
  <p:clrMapOvr>
    <a:masterClrMapping/>
  </p:clrMapOvr>
  <p:transition spd="slow">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5715000"/>
          </a:xfrm>
        </p:spPr>
        <p:txBody>
          <a:bodyPr/>
          <a:lstStyle/>
          <a:p>
            <a:pPr>
              <a:buNone/>
            </a:pPr>
            <a:r>
              <a:rPr lang="en-US" sz="2800" b="1" dirty="0" smtClean="0"/>
              <a:t>Catatonia:</a:t>
            </a:r>
            <a:endParaRPr lang="en-US" sz="2800" dirty="0" smtClean="0"/>
          </a:p>
          <a:p>
            <a:r>
              <a:rPr lang="en-US" sz="2800" dirty="0" smtClean="0"/>
              <a:t>Catatonia is a syndrome that may complicate several psychiatric and medical conditions. The treatment of choice is a benzodiazepine drug; most experience is with </a:t>
            </a:r>
            <a:r>
              <a:rPr lang="en-US" sz="2800" dirty="0" err="1" smtClean="0"/>
              <a:t>lorazepam</a:t>
            </a:r>
            <a:r>
              <a:rPr lang="en-US" sz="2800" dirty="0" smtClean="0"/>
              <a:t>. ECT may be indicated when treatment with </a:t>
            </a:r>
            <a:r>
              <a:rPr lang="en-US" sz="2800" dirty="0" err="1" smtClean="0"/>
              <a:t>lorazepam</a:t>
            </a:r>
            <a:r>
              <a:rPr lang="en-US" sz="2800" dirty="0" smtClean="0"/>
              <a:t> has been ineffective.</a:t>
            </a:r>
          </a:p>
          <a:p>
            <a:endParaRPr lang="en-US" sz="2800" dirty="0"/>
          </a:p>
        </p:txBody>
      </p:sp>
    </p:spTree>
    <p:extLst>
      <p:ext uri="{BB962C8B-B14F-4D97-AF65-F5344CB8AC3E}">
        <p14:creationId xmlns:p14="http://schemas.microsoft.com/office/powerpoint/2010/main" val="735959631"/>
      </p:ext>
    </p:extLst>
  </p:cSld>
  <p:clrMapOvr>
    <a:masterClrMapping/>
  </p:clrMapOvr>
  <p:transition spd="slow">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b="1" dirty="0"/>
              <a:t>Organic mental disorders:</a:t>
            </a:r>
            <a:endParaRPr lang="en-US" dirty="0"/>
          </a:p>
          <a:p>
            <a:pPr>
              <a:buNone/>
            </a:pPr>
            <a:r>
              <a:rPr lang="en-US" dirty="0"/>
              <a:t>      - </a:t>
            </a:r>
            <a:r>
              <a:rPr lang="en-US" dirty="0" smtClean="0"/>
              <a:t>organic </a:t>
            </a:r>
            <a:r>
              <a:rPr lang="en-US" dirty="0"/>
              <a:t>mood disorders</a:t>
            </a:r>
          </a:p>
          <a:p>
            <a:pPr>
              <a:buNone/>
            </a:pPr>
            <a:r>
              <a:rPr lang="en-US" dirty="0"/>
              <a:t>      - organic psychosis.</a:t>
            </a:r>
          </a:p>
          <a:p>
            <a:r>
              <a:rPr lang="en-US" b="1" dirty="0"/>
              <a:t>Other Conditions</a:t>
            </a:r>
            <a:endParaRPr lang="en-US" dirty="0"/>
          </a:p>
          <a:p>
            <a:pPr lvl="0">
              <a:buFont typeface="Arial" pitchFamily="34" charset="0"/>
              <a:buChar char="•"/>
            </a:pPr>
            <a:r>
              <a:rPr lang="en-US" dirty="0"/>
              <a:t>n</a:t>
            </a:r>
            <a:r>
              <a:rPr lang="en-US" dirty="0" smtClean="0"/>
              <a:t>euroses</a:t>
            </a:r>
            <a:r>
              <a:rPr lang="en-US" dirty="0"/>
              <a:t>. </a:t>
            </a:r>
          </a:p>
          <a:p>
            <a:pPr lvl="0">
              <a:buFont typeface="Arial" pitchFamily="34" charset="0"/>
              <a:buChar char="•"/>
            </a:pPr>
            <a:r>
              <a:rPr lang="en-US" dirty="0"/>
              <a:t>o</a:t>
            </a:r>
            <a:r>
              <a:rPr lang="en-US" dirty="0" smtClean="0"/>
              <a:t>bsessive–compulsive </a:t>
            </a:r>
            <a:r>
              <a:rPr lang="en-US" dirty="0"/>
              <a:t>disorders.</a:t>
            </a:r>
          </a:p>
          <a:p>
            <a:pPr lvl="0">
              <a:buFont typeface="Arial" pitchFamily="34" charset="0"/>
              <a:buChar char="•"/>
            </a:pPr>
            <a:r>
              <a:rPr lang="en-US" dirty="0"/>
              <a:t>p</a:t>
            </a:r>
            <a:r>
              <a:rPr lang="en-US" dirty="0" smtClean="0"/>
              <a:t>ersonality </a:t>
            </a:r>
            <a:r>
              <a:rPr lang="en-US" dirty="0"/>
              <a:t>disorders. Little evidence exists to support the efficacy of ECT in the treatment of these conditions.</a:t>
            </a:r>
          </a:p>
          <a:p>
            <a:endParaRPr lang="en-US" dirty="0"/>
          </a:p>
        </p:txBody>
      </p:sp>
    </p:spTree>
    <p:extLst>
      <p:ext uri="{BB962C8B-B14F-4D97-AF65-F5344CB8AC3E}">
        <p14:creationId xmlns:p14="http://schemas.microsoft.com/office/powerpoint/2010/main" val="472650123"/>
      </p:ext>
    </p:extLst>
  </p:cSld>
  <p:clrMapOvr>
    <a:masterClrMapping/>
  </p:clrMapOvr>
  <p:transition spd="slow">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001000" cy="5486400"/>
          </a:xfrm>
        </p:spPr>
        <p:txBody>
          <a:bodyPr/>
          <a:lstStyle/>
          <a:p>
            <a:pPr lvl="0"/>
            <a:r>
              <a:rPr lang="en-US" sz="2800" dirty="0"/>
              <a:t>ECT is </a:t>
            </a:r>
            <a:r>
              <a:rPr lang="en-US" sz="2800" dirty="0" smtClean="0"/>
              <a:t>preferred </a:t>
            </a:r>
            <a:r>
              <a:rPr lang="en-US" sz="2800" dirty="0"/>
              <a:t>to </a:t>
            </a:r>
            <a:r>
              <a:rPr lang="en-US" sz="2800" dirty="0" smtClean="0"/>
              <a:t>antidepressant </a:t>
            </a:r>
            <a:r>
              <a:rPr lang="en-US" sz="2800" dirty="0"/>
              <a:t>therapy in some cases such as for clients with cardiac </a:t>
            </a:r>
            <a:r>
              <a:rPr lang="en-US" sz="2800" dirty="0" smtClean="0"/>
              <a:t>diseases </a:t>
            </a:r>
            <a:r>
              <a:rPr lang="en-US" sz="2800" dirty="0"/>
              <a:t>when tricyclics are contra indicated because of the potential for dysarrythmias and congestive heart failure and for </a:t>
            </a:r>
            <a:r>
              <a:rPr lang="en-US" sz="2800" dirty="0" smtClean="0"/>
              <a:t>pregnant </a:t>
            </a:r>
            <a:r>
              <a:rPr lang="en-US" sz="2800" dirty="0"/>
              <a:t>woman in whom anti depression place the feature at risk for congenital defects.</a:t>
            </a:r>
          </a:p>
          <a:p>
            <a:pPr>
              <a:buNone/>
            </a:pPr>
            <a:endParaRPr lang="en-US" sz="2800" dirty="0"/>
          </a:p>
        </p:txBody>
      </p:sp>
    </p:spTree>
    <p:extLst>
      <p:ext uri="{BB962C8B-B14F-4D97-AF65-F5344CB8AC3E}">
        <p14:creationId xmlns:p14="http://schemas.microsoft.com/office/powerpoint/2010/main" val="1510507622"/>
      </p:ext>
    </p:extLst>
  </p:cSld>
  <p:clrMapOvr>
    <a:masterClrMapping/>
  </p:clrMapOvr>
  <p:transition spd="slow">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990600"/>
          </a:xfrm>
        </p:spPr>
        <p:txBody>
          <a:bodyPr/>
          <a:lstStyle/>
          <a:p>
            <a:r>
              <a:rPr lang="en-US" b="1" dirty="0" smtClean="0"/>
              <a:t>Contraindications for ECT</a:t>
            </a:r>
            <a:endParaRPr lang="en-US" b="1" dirty="0"/>
          </a:p>
        </p:txBody>
      </p:sp>
      <p:sp>
        <p:nvSpPr>
          <p:cNvPr id="3" name="Content Placeholder 2"/>
          <p:cNvSpPr>
            <a:spLocks noGrp="1"/>
          </p:cNvSpPr>
          <p:nvPr>
            <p:ph idx="1"/>
          </p:nvPr>
        </p:nvSpPr>
        <p:spPr>
          <a:xfrm>
            <a:off x="381000" y="1143000"/>
            <a:ext cx="8305800" cy="5715000"/>
          </a:xfrm>
        </p:spPr>
        <p:txBody>
          <a:bodyPr>
            <a:noAutofit/>
          </a:bodyPr>
          <a:lstStyle/>
          <a:p>
            <a:pPr>
              <a:lnSpc>
                <a:spcPct val="95000"/>
              </a:lnSpc>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solidFill>
                  <a:schemeClr val="tx2"/>
                </a:solidFill>
              </a:rPr>
              <a:t>A) Absolute:-  </a:t>
            </a:r>
          </a:p>
          <a:p>
            <a:pPr>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t> Increased ICP (mass)</a:t>
            </a:r>
          </a:p>
          <a:p>
            <a:pP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solidFill>
                  <a:schemeClr val="tx2"/>
                </a:solidFill>
              </a:rPr>
              <a:t>B) Relative:-</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t>Cerebral haemorrhage</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t>Brain tumour</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t>Unstable angina</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t>Recent MI</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t>Recent stroke</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t>Retinal detachment</a:t>
            </a:r>
          </a:p>
          <a:p>
            <a:pPr>
              <a:buNone/>
            </a:pPr>
            <a:endParaRPr lang="en-US" sz="3600" b="1" dirty="0"/>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additive="base">
                                        <p:cTn id="6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Black" pitchFamily="34" charset="0"/>
              </a:rPr>
              <a:t>Types of ECT</a:t>
            </a:r>
            <a:endParaRPr lang="en-US" b="1" dirty="0">
              <a:latin typeface="Arial Black" pitchFamily="34" charset="0"/>
            </a:endParaRPr>
          </a:p>
        </p:txBody>
      </p:sp>
      <p:sp>
        <p:nvSpPr>
          <p:cNvPr id="3" name="Content Placeholder 2"/>
          <p:cNvSpPr>
            <a:spLocks noGrp="1"/>
          </p:cNvSpPr>
          <p:nvPr>
            <p:ph idx="1"/>
          </p:nvPr>
        </p:nvSpPr>
        <p:spPr>
          <a:xfrm>
            <a:off x="685800" y="2286000"/>
            <a:ext cx="7772400" cy="2819400"/>
          </a:xfrm>
        </p:spPr>
        <p:txBody>
          <a:bodyPr/>
          <a:lstStyle/>
          <a:p>
            <a:pPr>
              <a:buNone/>
            </a:pPr>
            <a:r>
              <a:rPr lang="en-US" sz="4800" b="1" dirty="0" smtClean="0">
                <a:latin typeface="Arial Black" pitchFamily="34" charset="0"/>
              </a:rPr>
              <a:t>A) Direct</a:t>
            </a:r>
          </a:p>
          <a:p>
            <a:pPr>
              <a:buNone/>
            </a:pPr>
            <a:r>
              <a:rPr lang="en-US" sz="4800" b="1" dirty="0" smtClean="0">
                <a:latin typeface="Arial Black" pitchFamily="34" charset="0"/>
              </a:rPr>
              <a:t>B)Modified</a:t>
            </a:r>
            <a:endParaRPr lang="en-US" sz="4800" b="1" dirty="0">
              <a:latin typeface="Arial Black" pitchFamily="34" charset="0"/>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lectroconvulsive-therapy-ect-2-638.jpg"/>
          <p:cNvPicPr>
            <a:picLocks noGrp="1" noChangeAspect="1"/>
          </p:cNvPicPr>
          <p:nvPr>
            <p:ph idx="1"/>
          </p:nvPr>
        </p:nvPicPr>
        <p:blipFill>
          <a:blip r:embed="rId2" cstate="print"/>
          <a:stretch>
            <a:fillRect/>
          </a:stretch>
        </p:blipFill>
        <p:spPr>
          <a:xfrm>
            <a:off x="2438400" y="1143000"/>
            <a:ext cx="4175058" cy="4114800"/>
          </a:xfrm>
        </p:spPr>
      </p:pic>
    </p:spTree>
  </p:cSld>
  <p:clrMapOvr>
    <a:masterClrMapping/>
  </p:clrMapOvr>
  <p:transition spd="slow">
    <p:cover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772400" cy="5638800"/>
          </a:xfrm>
        </p:spPr>
        <p:txBody>
          <a:bodyPr/>
          <a:lstStyle/>
          <a:p>
            <a:pPr>
              <a:buNone/>
            </a:pPr>
            <a:r>
              <a:rPr lang="en-US" sz="2800" b="1" dirty="0" smtClean="0"/>
              <a:t>Patient Preparation</a:t>
            </a:r>
            <a:endParaRPr lang="en-US" sz="2800" dirty="0" smtClean="0"/>
          </a:p>
          <a:p>
            <a:r>
              <a:rPr lang="en-US" sz="2800" dirty="0" smtClean="0"/>
              <a:t>The patient should</a:t>
            </a:r>
          </a:p>
          <a:p>
            <a:r>
              <a:rPr lang="en-US" sz="2800" dirty="0" smtClean="0"/>
              <a:t> Have their initial weight recorded on the ECT Checklist.</a:t>
            </a:r>
          </a:p>
          <a:p>
            <a:r>
              <a:rPr lang="en-US" sz="2800" dirty="0" smtClean="0"/>
              <a:t> Be NPO. </a:t>
            </a:r>
          </a:p>
          <a:p>
            <a:r>
              <a:rPr lang="en-US" sz="2800" dirty="0" smtClean="0"/>
              <a:t> Remove jewellery, hair accessories, contact lens, glasses, hearing aids, and dentures. Local policy can state whether glasses or dentures can be kept for transport.</a:t>
            </a:r>
          </a:p>
          <a:p>
            <a:r>
              <a:rPr lang="en-US" sz="2800" dirty="0" smtClean="0"/>
              <a:t> Receive pre-ECT medications (if ordered) and most routine a.m. medications 1 hour before </a:t>
            </a:r>
            <a:r>
              <a:rPr lang="en-US" sz="2800" dirty="0" err="1" smtClean="0"/>
              <a:t>ECT,with</a:t>
            </a:r>
            <a:r>
              <a:rPr lang="en-US" sz="2800" dirty="0" smtClean="0"/>
              <a:t> sips of water if oral.</a:t>
            </a:r>
          </a:p>
          <a:p>
            <a:endParaRPr lang="en-US" sz="2400" dirty="0"/>
          </a:p>
        </p:txBody>
      </p:sp>
    </p:spTree>
  </p:cSld>
  <p:clrMapOvr>
    <a:masterClrMapping/>
  </p:clrMapOvr>
  <p:transition spd="slow">
    <p:cover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7772400" cy="4724400"/>
          </a:xfrm>
        </p:spPr>
        <p:txBody>
          <a:bodyPr/>
          <a:lstStyle/>
          <a:p>
            <a:r>
              <a:rPr lang="en-US" sz="2800" dirty="0" smtClean="0"/>
              <a:t>Void his or her bladder and bowels.</a:t>
            </a:r>
          </a:p>
          <a:p>
            <a:r>
              <a:rPr lang="en-US" sz="2800" dirty="0" smtClean="0"/>
              <a:t> Be wearing an incontinence pad if he or she has bladder or bowel instability.</a:t>
            </a:r>
          </a:p>
          <a:p>
            <a:r>
              <a:rPr lang="en-US" sz="2800" dirty="0" smtClean="0"/>
              <a:t> Have pre-ECT vital signs and, if diabetic, blood sugars recorded on the chart before each treatment.</a:t>
            </a:r>
          </a:p>
          <a:p>
            <a:r>
              <a:rPr lang="en-US" sz="2800" dirty="0" smtClean="0"/>
              <a:t> Have clean hair if at all possible.</a:t>
            </a:r>
          </a:p>
          <a:p>
            <a:r>
              <a:rPr lang="en-US" sz="2800" dirty="0" smtClean="0"/>
              <a:t>The physician should be alerted to any change in medication and patient status if notable since the last treatment.</a:t>
            </a:r>
          </a:p>
          <a:p>
            <a:endParaRPr lang="en-US" dirty="0"/>
          </a:p>
        </p:txBody>
      </p:sp>
    </p:spTree>
  </p:cSld>
  <p:clrMapOvr>
    <a:masterClrMapping/>
  </p:clrMapOvr>
  <p:transition spd="slow">
    <p:cover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772400" cy="5867400"/>
          </a:xfrm>
        </p:spPr>
        <p:txBody>
          <a:bodyPr/>
          <a:lstStyle/>
          <a:p>
            <a:r>
              <a:rPr lang="en-US" sz="2800" b="1" dirty="0" smtClean="0"/>
              <a:t>Psychotropic Medications:</a:t>
            </a:r>
            <a:endParaRPr lang="en-US" sz="2800" dirty="0" smtClean="0"/>
          </a:p>
          <a:p>
            <a:r>
              <a:rPr lang="en-US" sz="2800" dirty="0" smtClean="0"/>
              <a:t>A careful review of medication is essential before starting a course of ECT. Existing medications for medical illness can usually be continued throughout the ECT course and given one hour before the ECT with sips of water, or after the treatment when the patient is fully awake. Diabetic patients should be given priority if several patients receive ECT on the same day. Insulin and hypoglycemic agents are usually given after the treatment. Medical consultations may be requested for patients with poorly-controlled blood sugars or with respiratory or cardiovascular illnesses.</a:t>
            </a:r>
          </a:p>
        </p:txBody>
      </p:sp>
    </p:spTree>
  </p:cSld>
  <p:clrMapOvr>
    <a:masterClrMapping/>
  </p:clrMapOvr>
  <p:transition spd="slow">
    <p:cover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7772400" cy="6096000"/>
          </a:xfrm>
        </p:spPr>
        <p:txBody>
          <a:bodyPr/>
          <a:lstStyle/>
          <a:p>
            <a:r>
              <a:rPr lang="en-US" sz="2800" dirty="0" smtClean="0"/>
              <a:t>Consideration should also be given whether to continue psychotropic medications throughout an ECT course. As a general rule, it is favorable to discontinue as many medications as possible to decrease the risk of delirium and minimize cognitive side effects. This is particularly applicable to those bearing anticholinergic effects.</a:t>
            </a:r>
          </a:p>
          <a:p>
            <a:r>
              <a:rPr lang="en-US" sz="2800" dirty="0" smtClean="0"/>
              <a:t>On the other hand, in bipolar patients, it may be necessary to maintain mood stabilizers throughout the ECT course; for example, to reduce the risk of </a:t>
            </a:r>
            <a:r>
              <a:rPr lang="en-US" sz="2800" dirty="0" err="1" smtClean="0"/>
              <a:t>iatrogenically</a:t>
            </a:r>
            <a:r>
              <a:rPr lang="en-US" sz="2800" dirty="0" smtClean="0"/>
              <a:t> shifting a patient’s depressed state into mania.</a:t>
            </a:r>
          </a:p>
          <a:p>
            <a:pPr>
              <a:buNone/>
            </a:pPr>
            <a:endParaRPr lang="en-US" sz="2800" dirty="0"/>
          </a:p>
        </p:txBody>
      </p:sp>
    </p:spTree>
  </p:cSld>
  <p:clrMapOvr>
    <a:masterClrMapping/>
  </p:clrMapOvr>
  <p:transition spd="slow">
    <p:cover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7772400" cy="5410200"/>
          </a:xfrm>
        </p:spPr>
        <p:txBody>
          <a:bodyPr/>
          <a:lstStyle/>
          <a:p>
            <a:r>
              <a:rPr lang="en-US" sz="2800" b="1" dirty="0" smtClean="0"/>
              <a:t>Skin Preparation:</a:t>
            </a:r>
            <a:endParaRPr lang="en-US" sz="2800" dirty="0" smtClean="0"/>
          </a:p>
          <a:p>
            <a:r>
              <a:rPr lang="en-US" sz="2800" dirty="0" smtClean="0"/>
              <a:t>For electrical current from an ECT device to reach the brain, it must flow between two metallic electrodes. Since blood is a conductor, the brain’s vascular system carries the current. Skin inherently resists electrical current, so careful site preparation is a key component in ECT delivery. Inadequate cleansing or sloppy use of </a:t>
            </a:r>
            <a:r>
              <a:rPr lang="en-US" sz="2800" dirty="0" err="1" smtClean="0"/>
              <a:t>conductant</a:t>
            </a:r>
            <a:r>
              <a:rPr lang="en-US" sz="2800" dirty="0" smtClean="0"/>
              <a:t> gel can result in an inadequate or aborted seizure, and in skin burns. Skin or scalp preparation involves</a:t>
            </a:r>
          </a:p>
          <a:p>
            <a:pPr>
              <a:buNone/>
            </a:pPr>
            <a:endParaRPr lang="en-US" dirty="0"/>
          </a:p>
        </p:txBody>
      </p:sp>
    </p:spTree>
  </p:cSld>
  <p:clrMapOvr>
    <a:masterClrMapping/>
  </p:clrMapOvr>
  <p:transition spd="slow">
    <p:cover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7772400" cy="5486400"/>
          </a:xfrm>
        </p:spPr>
        <p:txBody>
          <a:bodyPr/>
          <a:lstStyle/>
          <a:p>
            <a:r>
              <a:rPr lang="en-US" dirty="0" smtClean="0"/>
              <a:t> </a:t>
            </a:r>
            <a:r>
              <a:rPr lang="en-US" sz="2800" dirty="0" smtClean="0"/>
              <a:t>Thoroughly cleansing the chosen electrode sites with alcohol-soaked gauze squares to remove oil, makeup, gel from previous treatments, hair sprays, dead skin cells, etc. Note that shaving the hair is not required. If a parietal site is used for unilateral ECT, hair can be parted and cleaned as described.</a:t>
            </a:r>
          </a:p>
          <a:p>
            <a:r>
              <a:rPr lang="en-US" sz="2800" dirty="0" smtClean="0"/>
              <a:t> Massaging an abrasive conductive such as that used in EEG labs into the skin with fingertips, in a circular motion.</a:t>
            </a:r>
          </a:p>
          <a:p>
            <a:r>
              <a:rPr lang="en-US" sz="2800" dirty="0" smtClean="0"/>
              <a:t> Removing the abrasive gel with a cloth or dry gauze (not with alcohol), to create a dry, clean, mildly-abraded area.</a:t>
            </a:r>
          </a:p>
          <a:p>
            <a:pPr>
              <a:buNone/>
            </a:pPr>
            <a:endParaRPr lang="en-US" sz="2800" dirty="0"/>
          </a:p>
        </p:txBody>
      </p:sp>
    </p:spTree>
  </p:cSld>
  <p:clrMapOvr>
    <a:masterClrMapping/>
  </p:clrMapOvr>
  <p:transition spd="slow">
    <p:cover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7772400" cy="4114800"/>
          </a:xfrm>
        </p:spPr>
        <p:txBody>
          <a:bodyPr/>
          <a:lstStyle/>
          <a:p>
            <a:r>
              <a:rPr lang="en-US" dirty="0" smtClean="0"/>
              <a:t> </a:t>
            </a:r>
            <a:r>
              <a:rPr lang="en-US" sz="2800" dirty="0" smtClean="0"/>
              <a:t>Applying a conductive ECT gel (non abrasive), onto the electrode surfaces.</a:t>
            </a:r>
          </a:p>
          <a:p>
            <a:r>
              <a:rPr lang="en-US" sz="2800" dirty="0" smtClean="0"/>
              <a:t>Firmly pressing the electrodes against the skull, which is imperative to minimize impedance.</a:t>
            </a:r>
          </a:p>
          <a:p>
            <a:endParaRPr lang="en-US" dirty="0"/>
          </a:p>
        </p:txBody>
      </p:sp>
    </p:spTree>
  </p:cSld>
  <p:clrMapOvr>
    <a:masterClrMapping/>
  </p:clrMapOvr>
  <p:transition spd="slow">
    <p:cover dir="r"/>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685800"/>
          </a:xfrm>
        </p:spPr>
        <p:txBody>
          <a:bodyPr/>
          <a:lstStyle/>
          <a:p>
            <a:r>
              <a:rPr lang="en-GB" b="1" dirty="0" smtClean="0">
                <a:latin typeface="Arial Black" pitchFamily="34" charset="0"/>
              </a:rPr>
              <a:t>Electrode Placement</a:t>
            </a:r>
            <a:endParaRPr lang="en-US" b="1" dirty="0">
              <a:latin typeface="Arial Black" pitchFamily="34" charset="0"/>
            </a:endParaRPr>
          </a:p>
        </p:txBody>
      </p:sp>
      <p:sp>
        <p:nvSpPr>
          <p:cNvPr id="3" name="Content Placeholder 2"/>
          <p:cNvSpPr>
            <a:spLocks noGrp="1"/>
          </p:cNvSpPr>
          <p:nvPr>
            <p:ph idx="1"/>
          </p:nvPr>
        </p:nvSpPr>
        <p:spPr>
          <a:xfrm>
            <a:off x="228600" y="762000"/>
            <a:ext cx="8229600" cy="5334000"/>
          </a:xfrm>
        </p:spPr>
        <p:txBody>
          <a:bodyPr/>
          <a:lstStyle/>
          <a:p>
            <a:pPr algn="just">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latin typeface="Arial Black" pitchFamily="34" charset="0"/>
              </a:rPr>
              <a:t>Bilateral (BL) - most common, most effective, most cognitive dysfunction</a:t>
            </a:r>
          </a:p>
          <a:p>
            <a:pPr algn="just">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800" dirty="0"/>
              <a:t> Each electrode is placed 2.5 -4 cm(1-11/2 )above the mid point on a line joining the tragus of ear &amp; the lateral canthus of the eye.</a:t>
            </a:r>
            <a:endParaRPr lang="en-GB" sz="2800" b="1" dirty="0" smtClean="0">
              <a:latin typeface="Arial Black" pitchFamily="34" charset="0"/>
            </a:endParaRPr>
          </a:p>
          <a:p>
            <a:pPr algn="just">
              <a:lnSpc>
                <a:spcPct val="95000"/>
              </a:lnSpc>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800" b="1" dirty="0" smtClean="0">
              <a:latin typeface="Arial Black" pitchFamily="34" charset="0"/>
            </a:endParaRPr>
          </a:p>
          <a:p>
            <a:pPr algn="jus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latin typeface="Arial Black" pitchFamily="34" charset="0"/>
              </a:rPr>
              <a:t>Right unilateral (RUL) - less cognitive effect, may be less clinically effective</a:t>
            </a:r>
          </a:p>
          <a:p>
            <a:pPr algn="jus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800" dirty="0"/>
              <a:t>Electrodes are placed only on one side of head usually non –dominant side (right side of head in a right handed individual</a:t>
            </a:r>
            <a:endParaRPr lang="en-GB" sz="2800" b="1" dirty="0" smtClean="0">
              <a:latin typeface="Arial Black" pitchFamily="34" charset="0"/>
            </a:endParaRPr>
          </a:p>
          <a:p>
            <a:pPr algn="just">
              <a:buNone/>
            </a:pPr>
            <a:endParaRPr lang="en-US" sz="3600" b="1" dirty="0">
              <a:latin typeface="Arial Black" pitchFamily="34" charset="0"/>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lectroconvulsive-therapy-ect-22-638.jpg"/>
          <p:cNvPicPr>
            <a:picLocks noGrp="1" noChangeAspect="1"/>
          </p:cNvPicPr>
          <p:nvPr>
            <p:ph idx="1"/>
          </p:nvPr>
        </p:nvPicPr>
        <p:blipFill>
          <a:blip r:embed="rId2" cstate="print"/>
          <a:stretch>
            <a:fillRect/>
          </a:stretch>
        </p:blipFill>
        <p:spPr>
          <a:xfrm>
            <a:off x="1676400" y="609600"/>
            <a:ext cx="5480673" cy="4114800"/>
          </a:xfrm>
        </p:spPr>
      </p:pic>
    </p:spTree>
  </p:cSld>
  <p:clrMapOvr>
    <a:masterClrMapping/>
  </p:clrMapOvr>
  <p:transition spd="slow">
    <p:cover dir="r"/>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descr="ect_rtuniplcmet.jpg"/>
          <p:cNvPicPr>
            <a:picLocks noGrp="1" noChangeAspect="1"/>
          </p:cNvPicPr>
          <p:nvPr>
            <p:ph idx="1"/>
          </p:nvPr>
        </p:nvPicPr>
        <p:blipFill>
          <a:blip r:embed="rId3" cstate="print"/>
          <a:stretch>
            <a:fillRect/>
          </a:stretch>
        </p:blipFill>
        <p:spPr>
          <a:xfrm>
            <a:off x="0" y="0"/>
            <a:ext cx="9144000" cy="6858000"/>
          </a:xfrm>
          <a:ln>
            <a:solidFill>
              <a:schemeClr val="bg2"/>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t>INTRODUCTION</a:t>
            </a:r>
            <a:endParaRPr lang="en-US" sz="4800" b="1" dirty="0"/>
          </a:p>
        </p:txBody>
      </p:sp>
      <p:sp>
        <p:nvSpPr>
          <p:cNvPr id="3" name="Content Placeholder 2"/>
          <p:cNvSpPr>
            <a:spLocks noGrp="1"/>
          </p:cNvSpPr>
          <p:nvPr>
            <p:ph idx="1"/>
          </p:nvPr>
        </p:nvSpPr>
        <p:spPr>
          <a:xfrm>
            <a:off x="457200" y="1981200"/>
            <a:ext cx="8001000" cy="4114800"/>
          </a:xfrm>
        </p:spPr>
        <p:txBody>
          <a:bodyPr/>
          <a:lstStyle/>
          <a:p>
            <a:pPr algn="just"/>
            <a:r>
              <a:rPr lang="en-US" sz="2400" dirty="0" smtClean="0"/>
              <a:t>Earlier Electroconvulsive therapy (ECT) has had very bad press, as a physically and emotionally brutal procedure imposed on unwilling clients in order to calm them. </a:t>
            </a:r>
          </a:p>
          <a:p>
            <a:pPr algn="just"/>
            <a:r>
              <a:rPr lang="en-US" sz="2400" dirty="0" smtClean="0"/>
              <a:t>Despite its controversial image, ECT has been used continuously for more than 50 years, longer than any other physical treatment available for mental illness. It has achieved this longevity because when administered properly, for the right illness, it can help as much as or more than any other treatment (</a:t>
            </a:r>
            <a:r>
              <a:rPr lang="en-US" sz="2400" dirty="0" err="1" smtClean="0"/>
              <a:t>Popolos</a:t>
            </a:r>
            <a:r>
              <a:rPr lang="en-US" sz="2400" dirty="0" smtClean="0"/>
              <a:t>, 2007)</a:t>
            </a:r>
            <a:endParaRPr lang="en-US" sz="2400" b="1" dirty="0" smtClean="0">
              <a:latin typeface="+mj-lt"/>
              <a:cs typeface="Aharoni" pitchFamily="2" charset="-79"/>
            </a:endParaRPr>
          </a:p>
          <a:p>
            <a:pPr algn="just">
              <a:buNone/>
            </a:pPr>
            <a:endParaRPr lang="en-US" b="1" dirty="0" smtClean="0">
              <a:latin typeface="+mj-lt"/>
              <a:cs typeface="Aharoni" pitchFamily="2" charset="-79"/>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ct_bilatplcment.jpg"/>
          <p:cNvPicPr>
            <a:picLocks noGrp="1" noChangeAspect="1"/>
          </p:cNvPicPr>
          <p:nvPr>
            <p:ph idx="1"/>
          </p:nvPr>
        </p:nvPicPr>
        <p:blipFill>
          <a:blip r:embed="rId2" cstate="print"/>
          <a:stretch>
            <a:fillRect/>
          </a:stretch>
        </p:blipFill>
        <p:spPr>
          <a:xfrm>
            <a:off x="1447800" y="1371600"/>
            <a:ext cx="5715000" cy="3962400"/>
          </a:xfrm>
        </p:spPr>
      </p:pic>
    </p:spTree>
  </p:cSld>
  <p:clrMapOvr>
    <a:masterClrMapping/>
  </p:clrMapOvr>
  <p:transition spd="slow">
    <p:cover dir="r"/>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772400" cy="1295400"/>
          </a:xfrm>
        </p:spPr>
        <p:txBody>
          <a:bodyPr/>
          <a:lstStyle/>
          <a:p>
            <a:r>
              <a:rPr lang="en-GB" b="1" dirty="0" smtClean="0">
                <a:latin typeface="Arial Black" pitchFamily="34" charset="0"/>
              </a:rPr>
              <a:t>Parameters of electrical current applied </a:t>
            </a:r>
            <a:endParaRPr lang="en-US" b="1" dirty="0">
              <a:latin typeface="Arial Black" pitchFamily="34" charset="0"/>
            </a:endParaRPr>
          </a:p>
        </p:txBody>
      </p:sp>
      <p:sp>
        <p:nvSpPr>
          <p:cNvPr id="3" name="Content Placeholder 2"/>
          <p:cNvSpPr>
            <a:spLocks noGrp="1"/>
          </p:cNvSpPr>
          <p:nvPr>
            <p:ph idx="1"/>
          </p:nvPr>
        </p:nvSpPr>
        <p:spPr>
          <a:xfrm>
            <a:off x="457200" y="2438400"/>
            <a:ext cx="8229600" cy="3917160"/>
          </a:xfrm>
        </p:spPr>
        <p:txBody>
          <a:bodyPr/>
          <a:lstStyle/>
          <a:p>
            <a:pPr algn="ctr">
              <a:buNone/>
            </a:pPr>
            <a:r>
              <a:rPr lang="en-US" sz="3600" b="1" dirty="0" smtClean="0"/>
              <a:t>According to American Psychiatric  Association</a:t>
            </a:r>
          </a:p>
          <a:p>
            <a:r>
              <a:rPr lang="en-US" sz="3600" b="1" dirty="0" smtClean="0"/>
              <a:t>Voltage:-  70-120 volts</a:t>
            </a:r>
          </a:p>
          <a:p>
            <a:r>
              <a:rPr lang="en-US" sz="3600" b="1" dirty="0" smtClean="0"/>
              <a:t>Duration:-  0.7-1.5sec</a:t>
            </a:r>
            <a:endParaRPr lang="en-US" sz="3600" b="1" dirty="0"/>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Seizure Produce</a:t>
            </a:r>
            <a:endParaRPr lang="en-US" dirty="0"/>
          </a:p>
        </p:txBody>
      </p:sp>
      <p:sp>
        <p:nvSpPr>
          <p:cNvPr id="3" name="Content Placeholder 2"/>
          <p:cNvSpPr>
            <a:spLocks noGrp="1"/>
          </p:cNvSpPr>
          <p:nvPr>
            <p:ph idx="1"/>
          </p:nvPr>
        </p:nvSpPr>
        <p:spPr/>
        <p:txBody>
          <a:bodyPr/>
          <a:lstStyle/>
          <a:p>
            <a:r>
              <a:rPr lang="en-US" dirty="0" err="1" smtClean="0"/>
              <a:t>Grandmal</a:t>
            </a:r>
            <a:r>
              <a:rPr lang="en-US" dirty="0" smtClean="0"/>
              <a:t> seizure- tonic phase lasting for 10-15 second</a:t>
            </a:r>
          </a:p>
          <a:p>
            <a:r>
              <a:rPr lang="en-US" dirty="0" err="1" smtClean="0"/>
              <a:t>Clonic</a:t>
            </a:r>
            <a:r>
              <a:rPr lang="en-US" dirty="0" smtClean="0"/>
              <a:t> phase: lasting for 30-60 second</a:t>
            </a:r>
            <a:endParaRPr lang="en-US" dirty="0"/>
          </a:p>
        </p:txBody>
      </p:sp>
    </p:spTree>
    <p:extLst>
      <p:ext uri="{BB962C8B-B14F-4D97-AF65-F5344CB8AC3E}">
        <p14:creationId xmlns:p14="http://schemas.microsoft.com/office/powerpoint/2010/main" val="1639678470"/>
      </p:ext>
    </p:extLst>
  </p:cSld>
  <p:clrMapOvr>
    <a:masterClrMapping/>
  </p:clrMapOvr>
  <p:transition spd="slow">
    <p:cover dir="r"/>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295400"/>
          </a:xfrm>
        </p:spPr>
        <p:txBody>
          <a:bodyPr/>
          <a:lstStyle/>
          <a:p>
            <a:r>
              <a:rPr lang="en-US" sz="3600" b="1" dirty="0" smtClean="0"/>
              <a:t/>
            </a:r>
            <a:br>
              <a:rPr lang="en-US" sz="3600" b="1" dirty="0" smtClean="0"/>
            </a:br>
            <a:r>
              <a:rPr lang="en-US" sz="3600" b="1" dirty="0" smtClean="0"/>
              <a:t>Number &amp; Frequency Of ECT Treatment:  </a:t>
            </a:r>
            <a:r>
              <a:rPr lang="en-US" sz="3600" dirty="0" smtClean="0"/>
              <a:t/>
            </a:r>
            <a:br>
              <a:rPr lang="en-US" sz="3600" dirty="0" smtClean="0"/>
            </a:br>
            <a:endParaRPr lang="en-US" sz="3600" b="1" dirty="0">
              <a:latin typeface="Arial Black" pitchFamily="34" charset="0"/>
            </a:endParaRPr>
          </a:p>
        </p:txBody>
      </p:sp>
      <p:sp>
        <p:nvSpPr>
          <p:cNvPr id="3" name="Content Placeholder 2"/>
          <p:cNvSpPr>
            <a:spLocks noGrp="1"/>
          </p:cNvSpPr>
          <p:nvPr>
            <p:ph idx="1"/>
          </p:nvPr>
        </p:nvSpPr>
        <p:spPr>
          <a:xfrm>
            <a:off x="0" y="1447800"/>
            <a:ext cx="9144000" cy="5181600"/>
          </a:xfrm>
        </p:spPr>
        <p:txBody>
          <a:bodyPr/>
          <a:lstStyle/>
          <a:p>
            <a:pPr>
              <a:lnSpc>
                <a:spcPct val="95000"/>
              </a:lnSpc>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1" dirty="0" smtClean="0"/>
              <a:t>It depends on the condition of the patient</a:t>
            </a:r>
          </a:p>
          <a:p>
            <a:r>
              <a:rPr lang="en-US" sz="2800" dirty="0" smtClean="0"/>
              <a:t>Peak response is attained between five and ten treatments for patients with bipolar disorders, manic type, schizoaffective disorders, or catatonic schizophrenia. 20 to 25 treatments may be required for chronically ill schizophrenic patients.</a:t>
            </a:r>
          </a:p>
          <a:p>
            <a:endParaRPr lang="en-US" sz="2800" b="1" dirty="0"/>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
            <a:ext cx="7772400" cy="4953000"/>
          </a:xfrm>
        </p:spPr>
        <p:txBody>
          <a:bodyPr/>
          <a:lstStyle/>
          <a:p>
            <a:r>
              <a:rPr lang="en-US" sz="2800" dirty="0" smtClean="0"/>
              <a:t>ECT treatment is most often given three times a week. The frequency of treatment can be reduced if the patient shows a severe </a:t>
            </a:r>
            <a:r>
              <a:rPr lang="en-US" sz="2800" dirty="0" err="1" smtClean="0"/>
              <a:t>confusional</a:t>
            </a:r>
            <a:r>
              <a:rPr lang="en-US" sz="2800" dirty="0" smtClean="0"/>
              <a:t> state. With an extremely agitated, psychotic or suicidal patient it may be useful to give the first few treatments on a daily basis.</a:t>
            </a:r>
          </a:p>
          <a:p>
            <a:r>
              <a:rPr lang="en-US" dirty="0" smtClean="0"/>
              <a:t>ECT does not prevent relapse. So maintenance treatment should be with drugs and psychotherapy.</a:t>
            </a:r>
          </a:p>
          <a:p>
            <a:endParaRPr lang="en-US" dirty="0" smtClean="0"/>
          </a:p>
          <a:p>
            <a:endParaRPr lang="en-US" dirty="0" smtClean="0"/>
          </a:p>
          <a:p>
            <a:endParaRPr lang="en-US" dirty="0" smtClean="0"/>
          </a:p>
          <a:p>
            <a:pPr>
              <a:buNone/>
            </a:pPr>
            <a:endParaRPr lang="en-US" dirty="0"/>
          </a:p>
        </p:txBody>
      </p:sp>
    </p:spTree>
  </p:cSld>
  <p:clrMapOvr>
    <a:masterClrMapping/>
  </p:clrMapOvr>
  <p:transition spd="slow">
    <p:cover dir="r"/>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4" descr="finkfig3"/>
          <p:cNvPicPr>
            <a:picLocks noGrp="1" noChangeAspect="1" noChangeArrowheads="1"/>
          </p:cNvPicPr>
          <p:nvPr>
            <p:ph idx="1"/>
          </p:nvPr>
        </p:nvPicPr>
        <p:blipFill>
          <a:blip r:embed="rId3" cstate="print"/>
          <a:srcRect/>
          <a:stretch>
            <a:fillRect/>
          </a:stretch>
        </p:blipFill>
        <p:spPr bwMode="auto">
          <a:xfrm>
            <a:off x="0" y="-1"/>
            <a:ext cx="9144000" cy="6858001"/>
          </a:xfrm>
          <a:prstGeom prst="rect">
            <a:avLst/>
          </a:prstGeom>
          <a:noFill/>
        </p:spPr>
      </p:pic>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OF ACTION</a:t>
            </a:r>
            <a:endParaRPr lang="en-US" dirty="0"/>
          </a:p>
        </p:txBody>
      </p:sp>
      <p:sp>
        <p:nvSpPr>
          <p:cNvPr id="3" name="Content Placeholder 2"/>
          <p:cNvSpPr>
            <a:spLocks noGrp="1"/>
          </p:cNvSpPr>
          <p:nvPr>
            <p:ph idx="1"/>
          </p:nvPr>
        </p:nvSpPr>
        <p:spPr/>
        <p:txBody>
          <a:bodyPr/>
          <a:lstStyle/>
          <a:p>
            <a:r>
              <a:rPr lang="en-US" dirty="0" smtClean="0"/>
              <a:t>The exact mechanism of action is not known. </a:t>
            </a:r>
          </a:p>
          <a:p>
            <a:endParaRPr lang="en-US" dirty="0" smtClean="0"/>
          </a:p>
          <a:p>
            <a:r>
              <a:rPr lang="en-US" sz="4400" u="sng" dirty="0" smtClean="0"/>
              <a:t>Theories :-</a:t>
            </a:r>
          </a:p>
          <a:p>
            <a:r>
              <a:rPr lang="en-US" dirty="0" smtClean="0"/>
              <a:t>1)Neurotransmitter  theory</a:t>
            </a:r>
          </a:p>
          <a:p>
            <a:r>
              <a:rPr lang="en-US" dirty="0" smtClean="0"/>
              <a:t>2) </a:t>
            </a:r>
            <a:r>
              <a:rPr lang="en-US" dirty="0" err="1" smtClean="0"/>
              <a:t>Neuro</a:t>
            </a:r>
            <a:r>
              <a:rPr lang="en-US" dirty="0" smtClean="0"/>
              <a:t> endocrine   theory</a:t>
            </a:r>
          </a:p>
          <a:p>
            <a:r>
              <a:rPr lang="en-US" dirty="0" smtClean="0"/>
              <a:t>3)Anticonvulsant  theory</a:t>
            </a:r>
          </a:p>
          <a:p>
            <a:endParaRPr lang="en-US" dirty="0"/>
          </a:p>
        </p:txBody>
      </p:sp>
    </p:spTree>
  </p:cSld>
  <p:clrMapOvr>
    <a:masterClrMapping/>
  </p:clrMapOvr>
  <p:transition spd="slow">
    <p:cover dir="r"/>
  </p:transition>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914400"/>
          </a:xfrm>
        </p:spPr>
        <p:txBody>
          <a:bodyPr/>
          <a:lstStyle/>
          <a:p>
            <a:r>
              <a:rPr lang="en-US" b="1" dirty="0" smtClean="0">
                <a:latin typeface="Arial Black" pitchFamily="34" charset="0"/>
              </a:rPr>
              <a:t>Side effects</a:t>
            </a:r>
            <a:endParaRPr lang="en-US" b="1" dirty="0">
              <a:latin typeface="Arial Black" pitchFamily="34" charset="0"/>
            </a:endParaRPr>
          </a:p>
        </p:txBody>
      </p:sp>
      <p:sp>
        <p:nvSpPr>
          <p:cNvPr id="3" name="Content Placeholder 2"/>
          <p:cNvSpPr>
            <a:spLocks noGrp="1"/>
          </p:cNvSpPr>
          <p:nvPr>
            <p:ph idx="1"/>
          </p:nvPr>
        </p:nvSpPr>
        <p:spPr>
          <a:xfrm>
            <a:off x="914400" y="1219200"/>
            <a:ext cx="7772400" cy="5638800"/>
          </a:xfrm>
        </p:spPr>
        <p:txBody>
          <a:bodyPr>
            <a:noAutofit/>
          </a:bodyPr>
          <a:lstStyle/>
          <a:p>
            <a:pPr>
              <a:lnSpc>
                <a:spcPct val="90000"/>
              </a:lnSpc>
              <a:defRPr/>
            </a:pPr>
            <a:r>
              <a:rPr lang="en-US" sz="3600" b="1" dirty="0" smtClean="0">
                <a:latin typeface="Aharoni" pitchFamily="2" charset="-79"/>
                <a:cs typeface="Aharoni" pitchFamily="2" charset="-79"/>
              </a:rPr>
              <a:t>Memory impairment</a:t>
            </a:r>
          </a:p>
          <a:p>
            <a:pPr>
              <a:lnSpc>
                <a:spcPct val="90000"/>
              </a:lnSpc>
              <a:defRPr/>
            </a:pPr>
            <a:r>
              <a:rPr lang="en-US" sz="3600" b="1" dirty="0" smtClean="0">
                <a:latin typeface="Aharoni" pitchFamily="2" charset="-79"/>
                <a:cs typeface="Aharoni" pitchFamily="2" charset="-79"/>
              </a:rPr>
              <a:t>Drowsiness</a:t>
            </a:r>
          </a:p>
          <a:p>
            <a:pPr>
              <a:lnSpc>
                <a:spcPct val="90000"/>
              </a:lnSpc>
              <a:defRPr/>
            </a:pPr>
            <a:r>
              <a:rPr lang="en-US" sz="3600" b="1" dirty="0" smtClean="0">
                <a:latin typeface="Aharoni" pitchFamily="2" charset="-79"/>
                <a:cs typeface="Aharoni" pitchFamily="2" charset="-79"/>
              </a:rPr>
              <a:t>Confusion</a:t>
            </a:r>
          </a:p>
          <a:p>
            <a:pPr>
              <a:lnSpc>
                <a:spcPct val="90000"/>
              </a:lnSpc>
              <a:defRPr/>
            </a:pPr>
            <a:r>
              <a:rPr lang="en-US" sz="3600" b="1" dirty="0" smtClean="0">
                <a:latin typeface="Aharoni" pitchFamily="2" charset="-79"/>
                <a:cs typeface="Aharoni" pitchFamily="2" charset="-79"/>
              </a:rPr>
              <a:t>anxiety</a:t>
            </a:r>
          </a:p>
          <a:p>
            <a:pPr eaLnBrk="0" hangingPunct="0"/>
            <a:r>
              <a:rPr lang="en-US" sz="3600" b="1" dirty="0" smtClean="0">
                <a:latin typeface="Aharoni" pitchFamily="2" charset="-79"/>
                <a:cs typeface="Aharoni" pitchFamily="2" charset="-79"/>
              </a:rPr>
              <a:t>Hypertension</a:t>
            </a:r>
          </a:p>
          <a:p>
            <a:pPr eaLnBrk="0" hangingPunct="0"/>
            <a:r>
              <a:rPr lang="en-US" sz="3600" b="1" dirty="0" smtClean="0">
                <a:latin typeface="Aharoni" pitchFamily="2" charset="-79"/>
                <a:cs typeface="Aharoni" pitchFamily="2" charset="-79"/>
              </a:rPr>
              <a:t>Headache</a:t>
            </a:r>
          </a:p>
          <a:p>
            <a:pPr eaLnBrk="0" hangingPunct="0"/>
            <a:r>
              <a:rPr lang="en-US" sz="3600" b="1" dirty="0" smtClean="0">
                <a:latin typeface="Aharoni" pitchFamily="2" charset="-79"/>
                <a:cs typeface="Aharoni" pitchFamily="2" charset="-79"/>
              </a:rPr>
              <a:t>Weakness</a:t>
            </a:r>
          </a:p>
          <a:p>
            <a:pPr eaLnBrk="0" hangingPunct="0"/>
            <a:r>
              <a:rPr lang="en-US" sz="3600" b="1" dirty="0" smtClean="0">
                <a:latin typeface="Aharoni" pitchFamily="2" charset="-79"/>
                <a:cs typeface="Aharoni" pitchFamily="2" charset="-79"/>
              </a:rPr>
              <a:t>Dryness of mouth</a:t>
            </a:r>
          </a:p>
          <a:p>
            <a:pPr eaLnBrk="0" hangingPunct="0"/>
            <a:r>
              <a:rPr lang="en-US" sz="3600" b="1" dirty="0" smtClean="0">
                <a:latin typeface="Aharoni" pitchFamily="2" charset="-79"/>
                <a:cs typeface="Aharoni" pitchFamily="2" charset="-79"/>
              </a:rPr>
              <a:t>Tongue bite</a:t>
            </a:r>
          </a:p>
          <a:p>
            <a:pPr eaLnBrk="0" hangingPunct="0">
              <a:buNone/>
            </a:pPr>
            <a:endParaRPr lang="en-US" sz="3600" b="1" dirty="0" smtClean="0">
              <a:latin typeface="Aharoni" pitchFamily="2" charset="-79"/>
              <a:cs typeface="Aharoni" pitchFamily="2" charset="-79"/>
            </a:endParaRPr>
          </a:p>
          <a:p>
            <a:endParaRPr lang="en-US" sz="3600" b="1" dirty="0">
              <a:latin typeface="Aharoni" pitchFamily="2" charset="-79"/>
              <a:cs typeface="Aharoni" pitchFamily="2" charset="-79"/>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down)">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down)">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wipe(down)">
                                      <p:cBhvr>
                                        <p:cTn id="48" dur="5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wipe(down)">
                                      <p:cBhvr>
                                        <p:cTn id="5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447800"/>
          </a:xfrm>
        </p:spPr>
        <p:txBody>
          <a:bodyPr/>
          <a:lstStyle/>
          <a:p>
            <a:r>
              <a:rPr lang="en-US" sz="4800" b="1" dirty="0" smtClean="0">
                <a:latin typeface="Arial Black" pitchFamily="34" charset="0"/>
              </a:rPr>
              <a:t>Risk Factors</a:t>
            </a:r>
            <a:br>
              <a:rPr lang="en-US" sz="4800" b="1" dirty="0" smtClean="0">
                <a:latin typeface="Arial Black" pitchFamily="34" charset="0"/>
              </a:rPr>
            </a:br>
            <a:endParaRPr lang="en-US" sz="4800" b="1" dirty="0">
              <a:latin typeface="Arial Black" pitchFamily="34" charset="0"/>
            </a:endParaRPr>
          </a:p>
        </p:txBody>
      </p:sp>
      <p:sp>
        <p:nvSpPr>
          <p:cNvPr id="3" name="Content Placeholder 2"/>
          <p:cNvSpPr>
            <a:spLocks noGrp="1"/>
          </p:cNvSpPr>
          <p:nvPr>
            <p:ph idx="1"/>
          </p:nvPr>
        </p:nvSpPr>
        <p:spPr>
          <a:xfrm>
            <a:off x="914400" y="1493040"/>
            <a:ext cx="7772400" cy="4907760"/>
          </a:xfrm>
        </p:spPr>
        <p:txBody>
          <a:bodyPr/>
          <a:lstStyle/>
          <a:p>
            <a:pPr eaLnBrk="0" hangingPunct="0"/>
            <a:r>
              <a:rPr lang="en-US" sz="2800" b="1" dirty="0" smtClean="0"/>
              <a:t>Mortality</a:t>
            </a:r>
          </a:p>
          <a:p>
            <a:pPr eaLnBrk="0" hangingPunct="0"/>
            <a:r>
              <a:rPr lang="en-US" sz="2800" b="1" dirty="0" smtClean="0"/>
              <a:t>Permanent memory loss</a:t>
            </a:r>
          </a:p>
          <a:p>
            <a:pPr eaLnBrk="0" hangingPunct="0"/>
            <a:r>
              <a:rPr lang="en-US" sz="2800" b="1" dirty="0" smtClean="0"/>
              <a:t>Brain Damage</a:t>
            </a:r>
          </a:p>
          <a:p>
            <a:pPr lvl="0"/>
            <a:r>
              <a:rPr lang="en-US" sz="2800" dirty="0" smtClean="0"/>
              <a:t>Myocardial infarction </a:t>
            </a:r>
          </a:p>
          <a:p>
            <a:pPr lvl="0"/>
            <a:r>
              <a:rPr lang="en-US" sz="2800" dirty="0" err="1" smtClean="0"/>
              <a:t>Cerebrovascular</a:t>
            </a:r>
            <a:r>
              <a:rPr lang="en-US" sz="2800" dirty="0" smtClean="0"/>
              <a:t> accident </a:t>
            </a:r>
          </a:p>
          <a:p>
            <a:pPr lvl="0"/>
            <a:r>
              <a:rPr lang="en-US" sz="2800" dirty="0" smtClean="0"/>
              <a:t>Aortic or cerebral aneurysm, </a:t>
            </a:r>
          </a:p>
          <a:p>
            <a:pPr lvl="0"/>
            <a:r>
              <a:rPr lang="en-US" sz="2800" dirty="0" smtClean="0"/>
              <a:t>Severe underlying hypertension, </a:t>
            </a:r>
          </a:p>
          <a:p>
            <a:pPr lvl="0"/>
            <a:r>
              <a:rPr lang="en-US" sz="2800" dirty="0" smtClean="0"/>
              <a:t>Congestive heart failure. </a:t>
            </a:r>
          </a:p>
          <a:p>
            <a:endParaRPr lang="en-US" dirty="0" smtClean="0"/>
          </a:p>
          <a:p>
            <a:pPr eaLnBrk="0" hangingPunct="0"/>
            <a:endParaRPr lang="en-US" b="1" dirty="0" smtClean="0"/>
          </a:p>
          <a:p>
            <a:pPr eaLnBrk="0" hangingPunct="0">
              <a:buNone/>
            </a:pPr>
            <a:endParaRPr lang="en-US" b="1" dirty="0" smtClean="0"/>
          </a:p>
          <a:p>
            <a:pPr>
              <a:buNone/>
            </a:pPr>
            <a:endParaRPr lang="en-US" sz="4400" b="1" dirty="0">
              <a:latin typeface="Arial Black" pitchFamily="34" charset="0"/>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6248400" cy="1066800"/>
          </a:xfrm>
        </p:spPr>
        <p:txBody>
          <a:bodyPr/>
          <a:lstStyle/>
          <a:p>
            <a:r>
              <a:rPr lang="en-US" sz="5400" b="1" dirty="0" smtClean="0">
                <a:latin typeface="Arial Black" pitchFamily="34" charset="0"/>
              </a:rPr>
              <a:t>ECT TEAM</a:t>
            </a:r>
            <a:endParaRPr lang="en-US" sz="5400" b="1" dirty="0">
              <a:latin typeface="Arial Black" pitchFamily="34" charset="0"/>
            </a:endParaRPr>
          </a:p>
        </p:txBody>
      </p:sp>
      <p:sp>
        <p:nvSpPr>
          <p:cNvPr id="3" name="Content Placeholder 2"/>
          <p:cNvSpPr>
            <a:spLocks noGrp="1"/>
          </p:cNvSpPr>
          <p:nvPr>
            <p:ph idx="1"/>
          </p:nvPr>
        </p:nvSpPr>
        <p:spPr>
          <a:xfrm>
            <a:off x="0" y="3886200"/>
            <a:ext cx="9144000" cy="2971800"/>
          </a:xfrm>
        </p:spPr>
        <p:txBody>
          <a:bodyPr/>
          <a:lstStyle/>
          <a:p>
            <a:r>
              <a:rPr lang="en-US" sz="4000" b="1" dirty="0" smtClean="0">
                <a:latin typeface="Arial Black" pitchFamily="34" charset="0"/>
              </a:rPr>
              <a:t>Psychiatrist</a:t>
            </a:r>
          </a:p>
          <a:p>
            <a:r>
              <a:rPr lang="en-US" sz="4000" b="1" dirty="0" smtClean="0">
                <a:latin typeface="Arial Black" pitchFamily="34" charset="0"/>
              </a:rPr>
              <a:t>Anesthesiologist</a:t>
            </a:r>
          </a:p>
          <a:p>
            <a:r>
              <a:rPr lang="en-US" sz="4000" b="1" dirty="0" smtClean="0">
                <a:latin typeface="Arial Black" pitchFamily="34" charset="0"/>
              </a:rPr>
              <a:t>Trained  nurse</a:t>
            </a:r>
          </a:p>
          <a:p>
            <a:r>
              <a:rPr lang="en-US" sz="4000" b="1" dirty="0" smtClean="0">
                <a:latin typeface="Arial Black" pitchFamily="34" charset="0"/>
              </a:rPr>
              <a:t>Aids</a:t>
            </a:r>
          </a:p>
          <a:p>
            <a:pPr>
              <a:buNone/>
            </a:pPr>
            <a:endParaRPr lang="en-US" sz="4000" b="1" dirty="0">
              <a:latin typeface="Arial Black" pitchFamily="34" charset="0"/>
            </a:endParaRPr>
          </a:p>
        </p:txBody>
      </p:sp>
      <p:pic>
        <p:nvPicPr>
          <p:cNvPr id="4" name="Picture 3" descr="ect.jpg"/>
          <p:cNvPicPr>
            <a:picLocks noChangeAspect="1"/>
          </p:cNvPicPr>
          <p:nvPr/>
        </p:nvPicPr>
        <p:blipFill>
          <a:blip r:embed="rId3" cstate="print"/>
          <a:stretch>
            <a:fillRect/>
          </a:stretch>
        </p:blipFill>
        <p:spPr>
          <a:xfrm>
            <a:off x="0" y="914400"/>
            <a:ext cx="9144000" cy="2895600"/>
          </a:xfrm>
          <a:prstGeom prst="rect">
            <a:avLst/>
          </a:prstGeom>
          <a:ln>
            <a:solidFill>
              <a:schemeClr val="bg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lectroconvulsive-therapy-ect-8-638.jpg"/>
          <p:cNvPicPr>
            <a:picLocks noGrp="1" noChangeAspect="1"/>
          </p:cNvPicPr>
          <p:nvPr>
            <p:ph idx="1"/>
          </p:nvPr>
        </p:nvPicPr>
        <p:blipFill>
          <a:blip r:embed="rId2" cstate="print"/>
          <a:stretch>
            <a:fillRect/>
          </a:stretch>
        </p:blipFill>
        <p:spPr>
          <a:xfrm>
            <a:off x="1831663" y="1066800"/>
            <a:ext cx="5480673" cy="4114800"/>
          </a:xfrm>
        </p:spPr>
      </p:pic>
    </p:spTree>
  </p:cSld>
  <p:clrMapOvr>
    <a:masterClrMapping/>
  </p:clrMapOvr>
  <p:transition spd="slow">
    <p:cover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sz="4800" b="1" dirty="0" smtClean="0">
                <a:latin typeface="Arial Black" pitchFamily="34" charset="0"/>
              </a:rPr>
              <a:t>Articles required</a:t>
            </a:r>
            <a:endParaRPr lang="en-US" sz="4800" b="1" dirty="0">
              <a:latin typeface="Arial Black" pitchFamily="34" charset="0"/>
            </a:endParaRPr>
          </a:p>
        </p:txBody>
      </p:sp>
      <p:sp>
        <p:nvSpPr>
          <p:cNvPr id="5" name="Content Placeholder 4"/>
          <p:cNvSpPr>
            <a:spLocks noGrp="1"/>
          </p:cNvSpPr>
          <p:nvPr>
            <p:ph sz="half" idx="2"/>
          </p:nvPr>
        </p:nvSpPr>
        <p:spPr>
          <a:xfrm>
            <a:off x="304800" y="1143000"/>
            <a:ext cx="4419600" cy="5715000"/>
          </a:xfrm>
        </p:spPr>
        <p:txBody>
          <a:bodyPr/>
          <a:lstStyle/>
          <a:p>
            <a:pPr>
              <a:buNone/>
            </a:pPr>
            <a:r>
              <a:rPr lang="en-US" sz="2800" b="1" dirty="0" smtClean="0">
                <a:solidFill>
                  <a:schemeClr val="tx2"/>
                </a:solidFill>
                <a:latin typeface="Arial Black" pitchFamily="34" charset="0"/>
              </a:rPr>
              <a:t>Common instruments</a:t>
            </a:r>
          </a:p>
          <a:p>
            <a:r>
              <a:rPr lang="en-US" sz="2800" b="1" dirty="0" smtClean="0">
                <a:latin typeface="Arial Black" pitchFamily="34" charset="0"/>
              </a:rPr>
              <a:t>ECT machine</a:t>
            </a:r>
          </a:p>
          <a:p>
            <a:r>
              <a:rPr lang="en-US" sz="2800" b="1" dirty="0" smtClean="0">
                <a:latin typeface="Arial Black" pitchFamily="34" charset="0"/>
              </a:rPr>
              <a:t>Electrodes well padded</a:t>
            </a:r>
          </a:p>
          <a:p>
            <a:r>
              <a:rPr lang="en-US" sz="2800" b="1" dirty="0" smtClean="0">
                <a:latin typeface="Arial Black" pitchFamily="34" charset="0"/>
              </a:rPr>
              <a:t>Normal saline</a:t>
            </a:r>
          </a:p>
          <a:p>
            <a:r>
              <a:rPr lang="en-US" sz="2800" b="1" dirty="0" smtClean="0">
                <a:latin typeface="Arial Black" pitchFamily="34" charset="0"/>
              </a:rPr>
              <a:t>Endotracheal tubes</a:t>
            </a:r>
          </a:p>
          <a:p>
            <a:r>
              <a:rPr lang="en-US" sz="2800" b="1" dirty="0" smtClean="0">
                <a:latin typeface="Arial Black" pitchFamily="34" charset="0"/>
              </a:rPr>
              <a:t>Suction and  Oxygen catheter</a:t>
            </a:r>
          </a:p>
          <a:p>
            <a:r>
              <a:rPr lang="en-US" sz="2800" b="1" dirty="0" smtClean="0">
                <a:latin typeface="Arial Black" pitchFamily="34" charset="0"/>
              </a:rPr>
              <a:t>Mouth wipes</a:t>
            </a:r>
          </a:p>
          <a:p>
            <a:r>
              <a:rPr lang="en-US" sz="2800" b="1" dirty="0" smtClean="0">
                <a:latin typeface="Arial Black" pitchFamily="34" charset="0"/>
              </a:rPr>
              <a:t>Cotton balls</a:t>
            </a:r>
          </a:p>
          <a:p>
            <a:endParaRPr lang="en-US" sz="2800" b="1" dirty="0" smtClean="0">
              <a:latin typeface="Arial Black" pitchFamily="34" charset="0"/>
            </a:endParaRPr>
          </a:p>
          <a:p>
            <a:endParaRPr lang="en-US" sz="2800" b="1" dirty="0" smtClean="0">
              <a:latin typeface="Arial Black" pitchFamily="34" charset="0"/>
            </a:endParaRPr>
          </a:p>
          <a:p>
            <a:endParaRPr lang="en-US" sz="2800" b="1" dirty="0" smtClean="0">
              <a:latin typeface="Arial Black" pitchFamily="34" charset="0"/>
            </a:endParaRPr>
          </a:p>
          <a:p>
            <a:pPr>
              <a:buNone/>
            </a:pPr>
            <a:endParaRPr lang="en-US" sz="2800" b="1" dirty="0">
              <a:latin typeface="Arial Black" pitchFamily="34" charset="0"/>
            </a:endParaRPr>
          </a:p>
        </p:txBody>
      </p:sp>
      <p:pic>
        <p:nvPicPr>
          <p:cNvPr id="7" name="Picture 6" descr="ect_machine_main_203x152.jpg"/>
          <p:cNvPicPr>
            <a:picLocks noChangeAspect="1"/>
          </p:cNvPicPr>
          <p:nvPr/>
        </p:nvPicPr>
        <p:blipFill>
          <a:blip r:embed="rId3" cstate="print"/>
          <a:stretch>
            <a:fillRect/>
          </a:stretch>
        </p:blipFill>
        <p:spPr>
          <a:xfrm>
            <a:off x="4876800" y="1143000"/>
            <a:ext cx="4267200" cy="5715000"/>
          </a:xfrm>
          <a:prstGeom prst="rect">
            <a:avLst/>
          </a:prstGeom>
        </p:spPr>
      </p:pic>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20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20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2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2819399" cy="762000"/>
          </a:xfrm>
        </p:spPr>
        <p:txBody>
          <a:bodyPr/>
          <a:lstStyle/>
          <a:p>
            <a:r>
              <a:rPr lang="en-US" b="1" dirty="0" smtClean="0"/>
              <a:t>Cont…</a:t>
            </a:r>
            <a:endParaRPr lang="en-US" b="1" dirty="0"/>
          </a:p>
        </p:txBody>
      </p:sp>
      <p:sp>
        <p:nvSpPr>
          <p:cNvPr id="5" name="Content Placeholder 4"/>
          <p:cNvSpPr>
            <a:spLocks noGrp="1"/>
          </p:cNvSpPr>
          <p:nvPr>
            <p:ph sz="half" idx="2"/>
          </p:nvPr>
        </p:nvSpPr>
        <p:spPr>
          <a:xfrm>
            <a:off x="304800" y="838200"/>
            <a:ext cx="8458200" cy="6019800"/>
          </a:xfrm>
        </p:spPr>
        <p:txBody>
          <a:bodyPr numCol="2"/>
          <a:lstStyle/>
          <a:p>
            <a:pPr>
              <a:buNone/>
            </a:pPr>
            <a:r>
              <a:rPr lang="en-US" sz="2800" b="1" dirty="0" smtClean="0">
                <a:solidFill>
                  <a:schemeClr val="tx2"/>
                </a:solidFill>
                <a:latin typeface="+mj-lt"/>
              </a:rPr>
              <a:t>Clean tray </a:t>
            </a:r>
          </a:p>
          <a:p>
            <a:r>
              <a:rPr lang="en-US" sz="2800" b="1" dirty="0" smtClean="0">
                <a:latin typeface="+mj-lt"/>
              </a:rPr>
              <a:t>All emergency drugs and Syringes</a:t>
            </a:r>
          </a:p>
          <a:p>
            <a:r>
              <a:rPr lang="en-US" sz="2800" b="1" dirty="0" smtClean="0">
                <a:latin typeface="+mj-lt"/>
              </a:rPr>
              <a:t>Spirit swabs</a:t>
            </a:r>
          </a:p>
          <a:p>
            <a:pPr>
              <a:buNone/>
            </a:pPr>
            <a:r>
              <a:rPr lang="en-US" sz="2800" b="1" dirty="0" smtClean="0">
                <a:solidFill>
                  <a:schemeClr val="tx2"/>
                </a:solidFill>
                <a:latin typeface="+mj-lt"/>
              </a:rPr>
              <a:t>A trolley </a:t>
            </a:r>
          </a:p>
          <a:p>
            <a:r>
              <a:rPr lang="en-US" sz="2800" b="1" dirty="0" smtClean="0">
                <a:latin typeface="+mj-lt"/>
              </a:rPr>
              <a:t>Ambu bag</a:t>
            </a:r>
          </a:p>
          <a:p>
            <a:r>
              <a:rPr lang="en-US" sz="2800" b="1" dirty="0" smtClean="0">
                <a:latin typeface="+mj-lt"/>
              </a:rPr>
              <a:t>BP Apparatus</a:t>
            </a:r>
          </a:p>
          <a:p>
            <a:r>
              <a:rPr lang="en-US" sz="2800" b="1" dirty="0" smtClean="0">
                <a:latin typeface="+mj-lt"/>
              </a:rPr>
              <a:t>Mouth gag well padded</a:t>
            </a:r>
          </a:p>
          <a:p>
            <a:r>
              <a:rPr lang="en-US" sz="2800" b="1" dirty="0" smtClean="0">
                <a:latin typeface="+mj-lt"/>
              </a:rPr>
              <a:t>Tongue depressor</a:t>
            </a:r>
          </a:p>
          <a:p>
            <a:pPr>
              <a:buNone/>
            </a:pPr>
            <a:r>
              <a:rPr lang="en-US" sz="2800" b="1" dirty="0" smtClean="0">
                <a:solidFill>
                  <a:schemeClr val="tx2"/>
                </a:solidFill>
                <a:latin typeface="+mj-lt"/>
              </a:rPr>
              <a:t>Other</a:t>
            </a:r>
          </a:p>
          <a:p>
            <a:r>
              <a:rPr lang="en-US" sz="2800" b="1" dirty="0" smtClean="0">
                <a:latin typeface="+mj-lt"/>
              </a:rPr>
              <a:t>Kidney tray</a:t>
            </a:r>
          </a:p>
          <a:p>
            <a:r>
              <a:rPr lang="en-US" sz="2800" b="1" dirty="0" smtClean="0">
                <a:latin typeface="+mj-lt"/>
              </a:rPr>
              <a:t>Paper  bag</a:t>
            </a:r>
          </a:p>
          <a:p>
            <a:r>
              <a:rPr lang="en-US" sz="2800" b="1" dirty="0" smtClean="0">
                <a:latin typeface="+mj-lt"/>
              </a:rPr>
              <a:t>Throat swab</a:t>
            </a:r>
          </a:p>
          <a:p>
            <a:r>
              <a:rPr lang="en-US" sz="2800" b="1" dirty="0" smtClean="0">
                <a:latin typeface="+mj-lt"/>
              </a:rPr>
              <a:t>A pillow </a:t>
            </a:r>
          </a:p>
          <a:p>
            <a:endParaRPr lang="en-US" sz="3600" b="1" dirty="0" smtClean="0">
              <a:latin typeface="+mj-lt"/>
            </a:endParaRPr>
          </a:p>
          <a:p>
            <a:endParaRPr lang="en-US" sz="3600" b="1" dirty="0">
              <a:latin typeface="Arial Black" pitchFamily="34" charset="0"/>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20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20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20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20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20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20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fade">
                                      <p:cBhvr>
                                        <p:cTn id="62" dur="20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fade">
                                      <p:cBhvr>
                                        <p:cTn id="67" dur="20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sz="5400" b="1" dirty="0" smtClean="0">
                <a:latin typeface="Arial Black" pitchFamily="34" charset="0"/>
              </a:rPr>
              <a:t>In recovery room</a:t>
            </a:r>
            <a:endParaRPr lang="en-US" sz="5400" b="1" dirty="0">
              <a:latin typeface="Arial Black" pitchFamily="34" charset="0"/>
            </a:endParaRPr>
          </a:p>
        </p:txBody>
      </p:sp>
      <p:sp>
        <p:nvSpPr>
          <p:cNvPr id="3" name="Content Placeholder 2"/>
          <p:cNvSpPr>
            <a:spLocks noGrp="1"/>
          </p:cNvSpPr>
          <p:nvPr>
            <p:ph idx="1"/>
          </p:nvPr>
        </p:nvSpPr>
        <p:spPr>
          <a:xfrm>
            <a:off x="304800" y="1066800"/>
            <a:ext cx="8839200" cy="5105400"/>
          </a:xfrm>
        </p:spPr>
        <p:txBody>
          <a:bodyPr/>
          <a:lstStyle/>
          <a:p>
            <a:pPr algn="just"/>
            <a:r>
              <a:rPr lang="en-US" b="1" dirty="0" smtClean="0">
                <a:latin typeface="+mj-lt"/>
              </a:rPr>
              <a:t>A floor or low level  bed</a:t>
            </a:r>
          </a:p>
          <a:p>
            <a:pPr algn="just"/>
            <a:r>
              <a:rPr lang="en-US" b="1" dirty="0" smtClean="0">
                <a:latin typeface="+mj-lt"/>
              </a:rPr>
              <a:t>All emergency drugs </a:t>
            </a:r>
          </a:p>
          <a:p>
            <a:pPr algn="just"/>
            <a:r>
              <a:rPr lang="en-US" b="1" dirty="0" smtClean="0">
                <a:latin typeface="+mj-lt"/>
              </a:rPr>
              <a:t>Mouth wipes</a:t>
            </a:r>
          </a:p>
          <a:p>
            <a:pPr algn="just"/>
            <a:r>
              <a:rPr lang="en-US" b="1" dirty="0" smtClean="0">
                <a:latin typeface="+mj-lt"/>
              </a:rPr>
              <a:t>An extra sets of clothes to change if soiled</a:t>
            </a:r>
          </a:p>
          <a:p>
            <a:pPr algn="just"/>
            <a:r>
              <a:rPr lang="en-US" b="1" dirty="0" smtClean="0">
                <a:latin typeface="+mj-lt"/>
              </a:rPr>
              <a:t>Toilet facilities </a:t>
            </a:r>
            <a:endParaRPr lang="en-US" b="1" dirty="0">
              <a:latin typeface="+mj-lt"/>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371600"/>
          </a:xfrm>
        </p:spPr>
        <p:txBody>
          <a:bodyPr/>
          <a:lstStyle/>
          <a:p>
            <a:pPr algn="ctr"/>
            <a:r>
              <a:rPr lang="en-US" b="1" dirty="0" smtClean="0">
                <a:latin typeface="Arial Black" pitchFamily="34" charset="0"/>
              </a:rPr>
              <a:t>ROLE OF NURSE</a:t>
            </a:r>
            <a:endParaRPr lang="en-US" b="1" dirty="0">
              <a:latin typeface="Arial Black" pitchFamily="34" charset="0"/>
            </a:endParaRPr>
          </a:p>
        </p:txBody>
      </p:sp>
      <p:sp>
        <p:nvSpPr>
          <p:cNvPr id="5" name="Content Placeholder 4"/>
          <p:cNvSpPr>
            <a:spLocks noGrp="1"/>
          </p:cNvSpPr>
          <p:nvPr>
            <p:ph idx="1"/>
          </p:nvPr>
        </p:nvSpPr>
        <p:spPr>
          <a:xfrm>
            <a:off x="914400" y="1783560"/>
            <a:ext cx="7924800" cy="5074440"/>
          </a:xfrm>
        </p:spPr>
        <p:txBody>
          <a:bodyPr>
            <a:normAutofit/>
          </a:bodyPr>
          <a:lstStyle/>
          <a:p>
            <a:pPr marL="582930" indent="-514350"/>
            <a:endParaRPr lang="en-US" dirty="0" smtClean="0"/>
          </a:p>
          <a:p>
            <a:endParaRPr lang="en-US" dirty="0"/>
          </a:p>
        </p:txBody>
      </p:sp>
      <p:pic>
        <p:nvPicPr>
          <p:cNvPr id="1026" name="Picture 2" descr="C:\Users\sasha\Desktop\pictures for ppt\2010-03-01_125646.png"/>
          <p:cNvPicPr>
            <a:picLocks noChangeAspect="1" noChangeArrowheads="1"/>
          </p:cNvPicPr>
          <p:nvPr/>
        </p:nvPicPr>
        <p:blipFill>
          <a:blip r:embed="rId3" cstate="print"/>
          <a:srcRect/>
          <a:stretch>
            <a:fillRect/>
          </a:stretch>
        </p:blipFill>
        <p:spPr bwMode="auto">
          <a:xfrm>
            <a:off x="762000" y="1066800"/>
            <a:ext cx="8001000" cy="5343524"/>
          </a:xfrm>
          <a:prstGeom prst="rect">
            <a:avLst/>
          </a:prstGeom>
          <a:noFill/>
        </p:spPr>
      </p:pic>
    </p:spTree>
  </p:cSld>
  <p:clrMapOvr>
    <a:masterClrMapping/>
  </p:clrMapOvr>
  <p:transition spd="slow">
    <p:cover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ROLE OF NURSE</a:t>
            </a:r>
            <a:r>
              <a:rPr lang="en-US" dirty="0"/>
              <a:t/>
            </a:r>
            <a:br>
              <a:rPr lang="en-US" dirty="0"/>
            </a:br>
            <a:endParaRPr lang="en-US" dirty="0"/>
          </a:p>
        </p:txBody>
      </p:sp>
      <p:sp>
        <p:nvSpPr>
          <p:cNvPr id="3" name="Content Placeholder 2"/>
          <p:cNvSpPr>
            <a:spLocks noGrp="1"/>
          </p:cNvSpPr>
          <p:nvPr>
            <p:ph idx="1"/>
          </p:nvPr>
        </p:nvSpPr>
        <p:spPr>
          <a:xfrm>
            <a:off x="0" y="1371600"/>
            <a:ext cx="9144000" cy="4724400"/>
          </a:xfrm>
        </p:spPr>
        <p:txBody>
          <a:bodyPr/>
          <a:lstStyle/>
          <a:p>
            <a:r>
              <a:rPr lang="en-US" b="1" u="sng" dirty="0" smtClean="0"/>
              <a:t>Assessment</a:t>
            </a:r>
            <a:endParaRPr lang="en-US" dirty="0"/>
          </a:p>
          <a:p>
            <a:r>
              <a:rPr lang="en-US" dirty="0"/>
              <a:t>A complete physical examination must be completed by the appropriate medical professional prior to the initiation of ECT. This evaluation should include a thorough assessment of cardiovascular and pulmonary status as well as laboratory blood and urine studies. A skeletal history and radiographic assessment should also be considered.</a:t>
            </a:r>
          </a:p>
          <a:p>
            <a:endParaRPr lang="en-US" dirty="0"/>
          </a:p>
        </p:txBody>
      </p:sp>
    </p:spTree>
    <p:extLst>
      <p:ext uri="{BB962C8B-B14F-4D97-AF65-F5344CB8AC3E}">
        <p14:creationId xmlns:p14="http://schemas.microsoft.com/office/powerpoint/2010/main" val="2390559225"/>
      </p:ext>
    </p:extLst>
  </p:cSld>
  <p:clrMapOvr>
    <a:masterClrMapping/>
  </p:clrMapOvr>
  <p:transition spd="slow">
    <p:cover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229600" cy="6096000"/>
          </a:xfrm>
        </p:spPr>
        <p:txBody>
          <a:bodyPr/>
          <a:lstStyle/>
          <a:p>
            <a:r>
              <a:rPr lang="en-US" dirty="0"/>
              <a:t>The nurse may be responsible for ensuring that informed consent has been obtained from the client. If the depression is severe and the client is clearly unable to consent to the procedure, permission may be obtained from family or other legally responsible individual. Consent is secured only after the client or responsible individual acknowledges understanding of the procedure, including possible side effects and potential risks involved. Client and family must also understand that ECT is voluntary, and that consent may be withdrawn at any time (American Psychiatric Association, 2001; Hall &amp; </a:t>
            </a:r>
            <a:r>
              <a:rPr lang="en-US" dirty="0" err="1"/>
              <a:t>Bensing</a:t>
            </a:r>
            <a:endParaRPr lang="en-US" dirty="0"/>
          </a:p>
        </p:txBody>
      </p:sp>
    </p:spTree>
    <p:extLst>
      <p:ext uri="{BB962C8B-B14F-4D97-AF65-F5344CB8AC3E}">
        <p14:creationId xmlns:p14="http://schemas.microsoft.com/office/powerpoint/2010/main" val="1074788754"/>
      </p:ext>
    </p:extLst>
  </p:cSld>
  <p:clrMapOvr>
    <a:masterClrMapping/>
  </p:clrMapOvr>
  <p:transition spd="slow">
    <p:cover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sz="2800" dirty="0"/>
              <a:t>Nurses may also be required to assess:</a:t>
            </a:r>
          </a:p>
          <a:p>
            <a:r>
              <a:rPr lang="en-US" sz="2800" dirty="0" smtClean="0"/>
              <a:t> </a:t>
            </a:r>
            <a:r>
              <a:rPr lang="en-US" sz="2800" dirty="0"/>
              <a:t>The client’s mood and level of interaction with others.</a:t>
            </a:r>
          </a:p>
          <a:p>
            <a:r>
              <a:rPr lang="en-US" sz="2800" dirty="0" smtClean="0"/>
              <a:t> </a:t>
            </a:r>
            <a:r>
              <a:rPr lang="en-US" sz="2800" dirty="0"/>
              <a:t>Evidence of suicidal ideation, plan, and means.</a:t>
            </a:r>
          </a:p>
          <a:p>
            <a:r>
              <a:rPr lang="en-US" sz="2800" dirty="0" smtClean="0"/>
              <a:t> </a:t>
            </a:r>
            <a:r>
              <a:rPr lang="en-US" sz="2800" dirty="0"/>
              <a:t>Level of anxiety and fears associated with receiving ECT.</a:t>
            </a:r>
          </a:p>
          <a:p>
            <a:r>
              <a:rPr lang="en-US" sz="2800" dirty="0" smtClean="0"/>
              <a:t> </a:t>
            </a:r>
            <a:r>
              <a:rPr lang="en-US" sz="2800" dirty="0"/>
              <a:t>Thought and communication patterns.</a:t>
            </a:r>
          </a:p>
          <a:p>
            <a:r>
              <a:rPr lang="en-US" sz="2800" dirty="0" smtClean="0"/>
              <a:t> </a:t>
            </a:r>
            <a:r>
              <a:rPr lang="en-US" sz="2800" dirty="0"/>
              <a:t>Baseline memory for short- and long-term events</a:t>
            </a:r>
          </a:p>
          <a:p>
            <a:r>
              <a:rPr lang="en-US" sz="2800" dirty="0" smtClean="0"/>
              <a:t> </a:t>
            </a:r>
            <a:r>
              <a:rPr lang="en-US" sz="2800" dirty="0"/>
              <a:t>Client and family knowledge of indications for, side effects of, and potential risks associated with ECT</a:t>
            </a:r>
          </a:p>
          <a:p>
            <a:r>
              <a:rPr lang="en-US" sz="2800" dirty="0" smtClean="0"/>
              <a:t> </a:t>
            </a:r>
            <a:r>
              <a:rPr lang="en-US" sz="2800" dirty="0"/>
              <a:t>Current and past use of medications</a:t>
            </a:r>
          </a:p>
          <a:p>
            <a:r>
              <a:rPr lang="en-US" sz="2800" dirty="0" smtClean="0"/>
              <a:t> </a:t>
            </a:r>
            <a:r>
              <a:rPr lang="en-US" sz="2800" dirty="0"/>
              <a:t>Baseline vital signs and history of allergies</a:t>
            </a:r>
          </a:p>
          <a:p>
            <a:r>
              <a:rPr lang="en-US" sz="2800" dirty="0" smtClean="0"/>
              <a:t>The </a:t>
            </a:r>
            <a:r>
              <a:rPr lang="en-US" sz="2800" dirty="0"/>
              <a:t>client’s ability to carry out activities of daily living</a:t>
            </a:r>
          </a:p>
          <a:p>
            <a:endParaRPr lang="en-US" dirty="0"/>
          </a:p>
        </p:txBody>
      </p:sp>
    </p:spTree>
    <p:extLst>
      <p:ext uri="{BB962C8B-B14F-4D97-AF65-F5344CB8AC3E}">
        <p14:creationId xmlns:p14="http://schemas.microsoft.com/office/powerpoint/2010/main" val="882056209"/>
      </p:ext>
    </p:extLst>
  </p:cSld>
  <p:clrMapOvr>
    <a:masterClrMapping/>
  </p:clrMapOvr>
  <p:transition spd="slow">
    <p:cover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u="sng" dirty="0"/>
              <a:t>Pre-procedure care:</a:t>
            </a:r>
            <a:r>
              <a:rPr lang="en-US" dirty="0"/>
              <a:t/>
            </a:r>
            <a:br>
              <a:rPr lang="en-US" dirty="0"/>
            </a:br>
            <a:endParaRPr lang="en-US" dirty="0"/>
          </a:p>
        </p:txBody>
      </p:sp>
      <p:sp>
        <p:nvSpPr>
          <p:cNvPr id="3" name="Content Placeholder 2"/>
          <p:cNvSpPr>
            <a:spLocks noGrp="1"/>
          </p:cNvSpPr>
          <p:nvPr>
            <p:ph idx="1"/>
          </p:nvPr>
        </p:nvSpPr>
        <p:spPr>
          <a:xfrm>
            <a:off x="0" y="381000"/>
            <a:ext cx="9144000" cy="6553200"/>
          </a:xfrm>
        </p:spPr>
        <p:txBody>
          <a:bodyPr/>
          <a:lstStyle/>
          <a:p>
            <a:pPr lvl="0"/>
            <a:r>
              <a:rPr lang="en-US" sz="2800" dirty="0" smtClean="0"/>
              <a:t>ECT </a:t>
            </a:r>
            <a:r>
              <a:rPr lang="en-US" sz="2800" dirty="0"/>
              <a:t>treatments are usually performed in the morning. The client is given nothing by mouth (NPO) for 6 to 8 hours before the treatment. Some institutional policies require that the client be placed on NPO status at midnight prior to the treatment day. Nursing interventions before the treatment include:</a:t>
            </a:r>
          </a:p>
          <a:p>
            <a:pPr lvl="0"/>
            <a:r>
              <a:rPr lang="en-US" sz="2800" dirty="0"/>
              <a:t>Ensure that the physician has obtained informed consent and that a signed permission form is on the chart.</a:t>
            </a:r>
          </a:p>
          <a:p>
            <a:pPr lvl="0"/>
            <a:r>
              <a:rPr lang="en-US" sz="2800" dirty="0"/>
              <a:t>Ensure that the most recent laboratory reports (complete blood count, urinalysis) and results of electrocardiogram (ECG) and x-ray examination are available.</a:t>
            </a:r>
          </a:p>
          <a:p>
            <a:pPr lvl="0"/>
            <a:r>
              <a:rPr lang="en-US" sz="2800" dirty="0"/>
              <a:t>Withhold night doses of drugs ,which increase seizure threshold like diazepam, barbiturates and anticonvulsants and Withhold oral medication in the morning</a:t>
            </a:r>
            <a:r>
              <a:rPr lang="en-US" sz="2800" dirty="0" smtClean="0"/>
              <a:t>.</a:t>
            </a:r>
            <a:endParaRPr lang="en-US" sz="2800" dirty="0"/>
          </a:p>
        </p:txBody>
      </p:sp>
    </p:spTree>
    <p:extLst>
      <p:ext uri="{BB962C8B-B14F-4D97-AF65-F5344CB8AC3E}">
        <p14:creationId xmlns:p14="http://schemas.microsoft.com/office/powerpoint/2010/main" val="362483412"/>
      </p:ext>
    </p:extLst>
  </p:cSld>
  <p:clrMapOvr>
    <a:masterClrMapping/>
  </p:clrMapOvr>
  <p:transition spd="slow">
    <p:cover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r>
              <a:rPr lang="en-US" sz="2400" dirty="0"/>
              <a:t>Hair shampooing in the morning because oil causes impedance of passage electricity to brain</a:t>
            </a:r>
            <a:r>
              <a:rPr lang="en-US" sz="2400" dirty="0" smtClean="0"/>
              <a:t>.</a:t>
            </a:r>
          </a:p>
          <a:p>
            <a:pPr lvl="0"/>
            <a:r>
              <a:rPr lang="en-US" sz="2400" dirty="0"/>
              <a:t>Approximately 1 hour before treatment is scheduled, take vital signs and record them. Have the client void and remove dentures, eyeglasses or contact lenses, jewelry, and hairpins. Following institutional requirements, the client should change into hospital gown or, if permitted, into own loose clothing or pajamas. Client should remain in bed with side rails up.</a:t>
            </a:r>
          </a:p>
          <a:p>
            <a:pPr lvl="0"/>
            <a:r>
              <a:rPr lang="en-US" sz="2400" dirty="0"/>
              <a:t>Approximately 30 minutes before treatment, administer the pretreatment medication as prescribed by the physician. The usual order is for atropine sulfate or </a:t>
            </a:r>
            <a:r>
              <a:rPr lang="en-US" sz="2400" dirty="0" err="1"/>
              <a:t>glycopyrrolate</a:t>
            </a:r>
            <a:r>
              <a:rPr lang="en-US" sz="2400" dirty="0"/>
              <a:t> (</a:t>
            </a:r>
            <a:r>
              <a:rPr lang="en-US" sz="2400" dirty="0" err="1"/>
              <a:t>Robinul</a:t>
            </a:r>
            <a:r>
              <a:rPr lang="en-US" sz="2400" dirty="0"/>
              <a:t>) given intramuscularly. Either of these medications may be ordered to decrease secretions (to prevent aspiration) and counteract the effects of vagal stimulation (</a:t>
            </a:r>
            <a:r>
              <a:rPr lang="en-US" sz="2400" dirty="0" err="1"/>
              <a:t>bradycardia</a:t>
            </a:r>
            <a:r>
              <a:rPr lang="en-US" sz="2400" dirty="0"/>
              <a:t>) induced by the ECT.</a:t>
            </a:r>
          </a:p>
          <a:p>
            <a:pPr lvl="0"/>
            <a:r>
              <a:rPr lang="en-US" sz="2400" dirty="0"/>
              <a:t>Stay with the client to help allay fears and anxiety. Maintain a positive attitude about the procedure, and encourage the client to verbalize feelings.</a:t>
            </a:r>
          </a:p>
          <a:p>
            <a:pPr lvl="0"/>
            <a:endParaRPr lang="en-US" dirty="0"/>
          </a:p>
          <a:p>
            <a:endParaRPr lang="en-US" dirty="0"/>
          </a:p>
          <a:p>
            <a:endParaRPr lang="en-US" dirty="0"/>
          </a:p>
        </p:txBody>
      </p:sp>
    </p:spTree>
    <p:extLst>
      <p:ext uri="{BB962C8B-B14F-4D97-AF65-F5344CB8AC3E}">
        <p14:creationId xmlns:p14="http://schemas.microsoft.com/office/powerpoint/2010/main" val="1127554040"/>
      </p:ext>
    </p:extLst>
  </p:cSld>
  <p:clrMapOvr>
    <a:masterClrMapping/>
  </p:clrMapOvr>
  <p:transition spd="slow">
    <p:cover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066800"/>
          </a:xfrm>
        </p:spPr>
        <p:txBody>
          <a:bodyPr/>
          <a:lstStyle/>
          <a:p>
            <a:r>
              <a:rPr lang="en-US" b="1" u="sng" dirty="0"/>
              <a:t>Intra –procedure care:</a:t>
            </a:r>
            <a:r>
              <a:rPr lang="en-US" dirty="0"/>
              <a:t/>
            </a:r>
            <a:br>
              <a:rPr lang="en-US" dirty="0"/>
            </a:br>
            <a:endParaRPr lang="en-US" dirty="0"/>
          </a:p>
        </p:txBody>
      </p:sp>
      <p:sp>
        <p:nvSpPr>
          <p:cNvPr id="3" name="Content Placeholder 2"/>
          <p:cNvSpPr>
            <a:spLocks noGrp="1"/>
          </p:cNvSpPr>
          <p:nvPr>
            <p:ph idx="1"/>
          </p:nvPr>
        </p:nvSpPr>
        <p:spPr>
          <a:xfrm>
            <a:off x="152400" y="762000"/>
            <a:ext cx="8839200" cy="5943600"/>
          </a:xfrm>
        </p:spPr>
        <p:txBody>
          <a:bodyPr/>
          <a:lstStyle/>
          <a:p>
            <a:pPr lvl="0"/>
            <a:r>
              <a:rPr lang="en-US" sz="2800" dirty="0" smtClean="0"/>
              <a:t>Place </a:t>
            </a:r>
            <a:r>
              <a:rPr lang="en-US" sz="2800" dirty="0"/>
              <a:t>the patient comfortably on the ECT table in supine position .</a:t>
            </a:r>
          </a:p>
          <a:p>
            <a:pPr lvl="0"/>
            <a:r>
              <a:rPr lang="en-US" sz="2800" dirty="0"/>
              <a:t>Stay with patient to allay anxiety and fear.</a:t>
            </a:r>
          </a:p>
          <a:p>
            <a:pPr lvl="0"/>
            <a:r>
              <a:rPr lang="en-US" sz="2800" dirty="0"/>
              <a:t>Assist in administering the anesthetic agent .</a:t>
            </a:r>
          </a:p>
          <a:p>
            <a:pPr lvl="0"/>
            <a:r>
              <a:rPr lang="en-US" sz="2800" dirty="0"/>
              <a:t>Since the muscle relaxant paralyzes all muscles including respiratory muscles, patent airway should be ensured and ventilator support should be started.</a:t>
            </a:r>
          </a:p>
          <a:p>
            <a:pPr lvl="0"/>
            <a:r>
              <a:rPr lang="en-US" sz="2800" dirty="0"/>
              <a:t>Mouth gag should be inserted to prevent possible tongue bite.</a:t>
            </a:r>
          </a:p>
          <a:p>
            <a:endParaRPr lang="en-US" sz="2800" dirty="0"/>
          </a:p>
        </p:txBody>
      </p:sp>
    </p:spTree>
    <p:extLst>
      <p:ext uri="{BB962C8B-B14F-4D97-AF65-F5344CB8AC3E}">
        <p14:creationId xmlns:p14="http://schemas.microsoft.com/office/powerpoint/2010/main" val="2907534252"/>
      </p:ext>
    </p:extLst>
  </p:cSld>
  <p:clrMapOvr>
    <a:masterClrMapping/>
  </p:clrMapOvr>
  <p:transition spd="slow">
    <p:cover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400" b="1" dirty="0" smtClean="0">
                <a:cs typeface="Aharoni" pitchFamily="2" charset="-79"/>
              </a:rPr>
              <a:t>ECT is type of somatic  treatment  first  introduced by </a:t>
            </a:r>
            <a:r>
              <a:rPr lang="en-US" sz="2400" b="1" u="sng" dirty="0" err="1" smtClean="0">
                <a:cs typeface="Aharoni" pitchFamily="2" charset="-79"/>
              </a:rPr>
              <a:t>Bini</a:t>
            </a:r>
            <a:r>
              <a:rPr lang="en-US" sz="2400" b="1" dirty="0" smtClean="0">
                <a:cs typeface="Aharoni" pitchFamily="2" charset="-79"/>
              </a:rPr>
              <a:t> and </a:t>
            </a:r>
            <a:r>
              <a:rPr lang="en-US" sz="2400" b="1" u="sng" dirty="0" err="1" smtClean="0">
                <a:cs typeface="Aharoni" pitchFamily="2" charset="-79"/>
              </a:rPr>
              <a:t>Cerletti</a:t>
            </a:r>
            <a:r>
              <a:rPr lang="en-US" sz="2400" b="1" dirty="0" smtClean="0">
                <a:cs typeface="Aharoni" pitchFamily="2" charset="-79"/>
              </a:rPr>
              <a:t> in April 1938.</a:t>
            </a:r>
          </a:p>
          <a:p>
            <a:pPr algn="just">
              <a:buNone/>
            </a:pPr>
            <a:endParaRPr lang="en-US" sz="2400" b="1" dirty="0" smtClean="0">
              <a:cs typeface="Aharoni" pitchFamily="2" charset="-79"/>
            </a:endParaRPr>
          </a:p>
          <a:p>
            <a:pPr algn="just"/>
            <a:r>
              <a:rPr lang="en-US" sz="2400" b="1" dirty="0" smtClean="0">
                <a:cs typeface="Aharoni" pitchFamily="2" charset="-79"/>
              </a:rPr>
              <a:t>From onwards  ECT  is being considered as unique Psychiatric treatment.</a:t>
            </a:r>
          </a:p>
          <a:p>
            <a:endParaRPr lang="en-US" dirty="0"/>
          </a:p>
        </p:txBody>
      </p:sp>
    </p:spTree>
  </p:cSld>
  <p:clrMapOvr>
    <a:masterClrMapping/>
  </p:clrMapOvr>
  <p:transition spd="slow">
    <p:cover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9372600" cy="6781800"/>
          </a:xfrm>
        </p:spPr>
        <p:txBody>
          <a:bodyPr/>
          <a:lstStyle/>
          <a:p>
            <a:pPr lvl="0"/>
            <a:r>
              <a:rPr lang="en-US" sz="2800" dirty="0"/>
              <a:t>The place of electrode placement should be cleaned with normal saline or 25 percent bicarbonate </a:t>
            </a:r>
            <a:r>
              <a:rPr lang="en-US" sz="2800" dirty="0" err="1"/>
              <a:t>solution,or</a:t>
            </a:r>
            <a:r>
              <a:rPr lang="en-US" sz="2800" dirty="0"/>
              <a:t> a conducting gel applied.</a:t>
            </a:r>
          </a:p>
          <a:p>
            <a:pPr lvl="0"/>
            <a:r>
              <a:rPr lang="en-US" sz="2800" dirty="0"/>
              <a:t>Monitor voltage, intensity and duration of electrical stimulus given.</a:t>
            </a:r>
          </a:p>
          <a:p>
            <a:pPr lvl="0"/>
            <a:r>
              <a:rPr lang="en-US" sz="2800" dirty="0"/>
              <a:t>Monitor seizure activity using cuff method.</a:t>
            </a:r>
          </a:p>
          <a:p>
            <a:pPr lvl="0"/>
            <a:r>
              <a:rPr lang="en-US" sz="2800" dirty="0"/>
              <a:t>100 percent oxygen should be provided.</a:t>
            </a:r>
          </a:p>
          <a:p>
            <a:pPr lvl="0"/>
            <a:r>
              <a:rPr lang="en-US" sz="2800" dirty="0"/>
              <a:t>During seizure monitor vital signs, ECG, oxygen saturation, etc.</a:t>
            </a:r>
          </a:p>
          <a:p>
            <a:pPr lvl="0"/>
            <a:r>
              <a:rPr lang="en-US" sz="2800" dirty="0"/>
              <a:t>Record the findings and medicine given in the patient‘s chart.</a:t>
            </a:r>
          </a:p>
          <a:p>
            <a:pPr lvl="0"/>
            <a:r>
              <a:rPr lang="en-US" sz="2800" dirty="0"/>
              <a:t>Observe and record the type and amount of movement induced by the seizure. </a:t>
            </a:r>
          </a:p>
          <a:p>
            <a:pPr lvl="0"/>
            <a:r>
              <a:rPr lang="en-US" sz="2800" dirty="0"/>
              <a:t>Provide support to the client’s arms and legs during the seizure.</a:t>
            </a:r>
          </a:p>
          <a:p>
            <a:endParaRPr lang="en-US" dirty="0"/>
          </a:p>
        </p:txBody>
      </p:sp>
    </p:spTree>
    <p:extLst>
      <p:ext uri="{BB962C8B-B14F-4D97-AF65-F5344CB8AC3E}">
        <p14:creationId xmlns:p14="http://schemas.microsoft.com/office/powerpoint/2010/main" val="3160769827"/>
      </p:ext>
    </p:extLst>
  </p:cSld>
  <p:clrMapOvr>
    <a:masterClrMapping/>
  </p:clrMapOvr>
  <p:transition spd="slow">
    <p:cover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9067800" cy="6781800"/>
          </a:xfrm>
        </p:spPr>
        <p:txBody>
          <a:bodyPr/>
          <a:lstStyle/>
          <a:p>
            <a:r>
              <a:rPr lang="en-US" sz="2800" b="1" u="sng" dirty="0"/>
              <a:t>Post procedure care:</a:t>
            </a:r>
            <a:endParaRPr lang="en-US" sz="2800" dirty="0"/>
          </a:p>
          <a:p>
            <a:pPr lvl="0"/>
            <a:r>
              <a:rPr lang="en-US" sz="2800" dirty="0"/>
              <a:t>Monitor pulse, respirations, and blood pressure every 15 minutes for the first hour, during which time the client should remain in bed.</a:t>
            </a:r>
          </a:p>
          <a:p>
            <a:pPr lvl="0"/>
            <a:r>
              <a:rPr lang="en-US" sz="2800" dirty="0"/>
              <a:t>Continue oxygenation till spontaneous respiration starts.</a:t>
            </a:r>
          </a:p>
          <a:p>
            <a:pPr lvl="0"/>
            <a:r>
              <a:rPr lang="en-US" sz="2800" dirty="0"/>
              <a:t>Assess for post–</a:t>
            </a:r>
            <a:r>
              <a:rPr lang="en-US" sz="2800" dirty="0" err="1"/>
              <a:t>ictal</a:t>
            </a:r>
            <a:r>
              <a:rPr lang="en-US" sz="2800" dirty="0"/>
              <a:t> confusion and restlessness.</a:t>
            </a:r>
          </a:p>
          <a:p>
            <a:pPr lvl="0"/>
            <a:r>
              <a:rPr lang="en-US" sz="2800" dirty="0"/>
              <a:t>If there is severe post–</a:t>
            </a:r>
            <a:r>
              <a:rPr lang="en-US" sz="2800" dirty="0" err="1"/>
              <a:t>ictal</a:t>
            </a:r>
            <a:r>
              <a:rPr lang="en-US" sz="2800" dirty="0"/>
              <a:t> confusion and restlessness, IV diazepam may be administered.</a:t>
            </a:r>
          </a:p>
          <a:p>
            <a:pPr lvl="0"/>
            <a:r>
              <a:rPr lang="en-US" sz="2800" dirty="0"/>
              <a:t>Take safety precautions to prevent injury (side lying position and suctioning to prevent aspiration of secretions, use of side rails to prevent falls)</a:t>
            </a:r>
          </a:p>
          <a:p>
            <a:pPr lvl="0"/>
            <a:r>
              <a:rPr lang="en-US" sz="2800" dirty="0"/>
              <a:t>Orient the client to time and place.</a:t>
            </a:r>
          </a:p>
          <a:p>
            <a:endParaRPr lang="en-US" sz="2800" dirty="0"/>
          </a:p>
        </p:txBody>
      </p:sp>
    </p:spTree>
    <p:extLst>
      <p:ext uri="{BB962C8B-B14F-4D97-AF65-F5344CB8AC3E}">
        <p14:creationId xmlns:p14="http://schemas.microsoft.com/office/powerpoint/2010/main" val="3073538509"/>
      </p:ext>
    </p:extLst>
  </p:cSld>
  <p:clrMapOvr>
    <a:masterClrMapping/>
  </p:clrMapOvr>
  <p:transition spd="slow">
    <p:cover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6096000"/>
          </a:xfrm>
        </p:spPr>
        <p:txBody>
          <a:bodyPr/>
          <a:lstStyle/>
          <a:p>
            <a:pPr lvl="0"/>
            <a:r>
              <a:rPr lang="en-US" sz="2800" dirty="0"/>
              <a:t>Describe what has occurred.</a:t>
            </a:r>
          </a:p>
          <a:p>
            <a:pPr lvl="0"/>
            <a:r>
              <a:rPr lang="en-US" sz="2800" dirty="0"/>
              <a:t>Provide reassurance that any memory loss the client may be experiencing is only temporary.</a:t>
            </a:r>
          </a:p>
          <a:p>
            <a:pPr lvl="0"/>
            <a:r>
              <a:rPr lang="en-US" sz="2800" dirty="0"/>
              <a:t>Allow the client to verbalize fears and anxieties related to receiving ECT.</a:t>
            </a:r>
          </a:p>
          <a:p>
            <a:pPr lvl="0"/>
            <a:r>
              <a:rPr lang="en-US" sz="2800" dirty="0"/>
              <a:t>Stay with the client until he or she is fully awake, oriented, and able to perform self-care activities without assistance.</a:t>
            </a:r>
          </a:p>
          <a:p>
            <a:pPr lvl="0"/>
            <a:r>
              <a:rPr lang="en-US" sz="2800" dirty="0"/>
              <a:t>Provide the client with a highly structured schedule of routine activities in order to minimize confusion.</a:t>
            </a:r>
          </a:p>
          <a:p>
            <a:endParaRPr lang="en-US" dirty="0"/>
          </a:p>
        </p:txBody>
      </p:sp>
    </p:spTree>
    <p:extLst>
      <p:ext uri="{BB962C8B-B14F-4D97-AF65-F5344CB8AC3E}">
        <p14:creationId xmlns:p14="http://schemas.microsoft.com/office/powerpoint/2010/main" val="4190638159"/>
      </p:ext>
    </p:extLst>
  </p:cSld>
  <p:clrMapOvr>
    <a:masterClrMapping/>
  </p:clrMapOvr>
  <p:transition spd="slow">
    <p:cover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6477000" cy="1219200"/>
          </a:xfrm>
        </p:spPr>
        <p:txBody>
          <a:bodyPr/>
          <a:lstStyle/>
          <a:p>
            <a:r>
              <a:rPr lang="en-US" b="1" dirty="0" smtClean="0"/>
              <a:t>NURSING DIAGNOSIS</a:t>
            </a:r>
            <a:endParaRPr lang="en-US" b="1" dirty="0"/>
          </a:p>
        </p:txBody>
      </p:sp>
      <p:sp>
        <p:nvSpPr>
          <p:cNvPr id="3" name="Content Placeholder 2"/>
          <p:cNvSpPr>
            <a:spLocks noGrp="1"/>
          </p:cNvSpPr>
          <p:nvPr>
            <p:ph idx="1"/>
          </p:nvPr>
        </p:nvSpPr>
        <p:spPr>
          <a:xfrm>
            <a:off x="0" y="1143000"/>
            <a:ext cx="8839200" cy="5410200"/>
          </a:xfrm>
        </p:spPr>
        <p:txBody>
          <a:bodyPr/>
          <a:lstStyle/>
          <a:p>
            <a:pPr lvl="0" algn="just"/>
            <a:r>
              <a:rPr lang="en-US" b="1" dirty="0" smtClean="0">
                <a:latin typeface="+mj-lt"/>
              </a:rPr>
              <a:t>Anxiety (moderate to severe) related to impending therapy.</a:t>
            </a:r>
          </a:p>
          <a:p>
            <a:pPr lvl="0" algn="just"/>
            <a:r>
              <a:rPr lang="en-US" b="1" dirty="0" smtClean="0">
                <a:latin typeface="+mj-lt"/>
              </a:rPr>
              <a:t>Deficient knowledge related to necessity for and side effects or risks of ECT.</a:t>
            </a:r>
          </a:p>
          <a:p>
            <a:pPr lvl="0" algn="just"/>
            <a:r>
              <a:rPr lang="en-US" b="1" dirty="0" smtClean="0">
                <a:latin typeface="+mj-lt"/>
              </a:rPr>
              <a:t>Risk for injury related to risks associated with ECT</a:t>
            </a:r>
          </a:p>
          <a:p>
            <a:pPr algn="just"/>
            <a:endParaRPr lang="en-US" b="1" dirty="0">
              <a:latin typeface="+mj-lt"/>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pPr lvl="0" algn="just"/>
            <a:r>
              <a:rPr lang="en-US" b="1" dirty="0" smtClean="0"/>
              <a:t>Risk for aspiration related to altered level of consciousness immediately following treatment</a:t>
            </a:r>
          </a:p>
          <a:p>
            <a:pPr lvl="0" algn="just"/>
            <a:r>
              <a:rPr lang="en-US" b="1" dirty="0" smtClean="0"/>
              <a:t>Decreased cardiac output related to vagal stimulation occurring during the ECT.</a:t>
            </a:r>
          </a:p>
          <a:p>
            <a:pPr lvl="0" algn="just"/>
            <a:r>
              <a:rPr lang="en-US" b="1" dirty="0" smtClean="0"/>
              <a:t>Disturbed thought processes related to side effects of temporary memory loss and confusion.</a:t>
            </a:r>
          </a:p>
          <a:p>
            <a:pPr algn="just">
              <a:buNone/>
            </a:pPr>
            <a:endParaRPr lang="en-US" sz="4400" b="1" dirty="0"/>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772400" cy="5257800"/>
          </a:xfrm>
        </p:spPr>
        <p:txBody>
          <a:bodyPr/>
          <a:lstStyle/>
          <a:p>
            <a:pPr lvl="0" algn="just"/>
            <a:r>
              <a:rPr lang="en-US" b="1" dirty="0" smtClean="0">
                <a:latin typeface="+mj-lt"/>
              </a:rPr>
              <a:t>Self-care deficit related </a:t>
            </a:r>
            <a:r>
              <a:rPr lang="en-US" b="1" dirty="0" err="1" smtClean="0">
                <a:latin typeface="+mj-lt"/>
              </a:rPr>
              <a:t>toincapacitation</a:t>
            </a:r>
            <a:r>
              <a:rPr lang="en-US" b="1" dirty="0" smtClean="0">
                <a:latin typeface="+mj-lt"/>
              </a:rPr>
              <a:t> during post-</a:t>
            </a:r>
            <a:r>
              <a:rPr lang="en-US" b="1" dirty="0" err="1" smtClean="0">
                <a:latin typeface="+mj-lt"/>
              </a:rPr>
              <a:t>ictal</a:t>
            </a:r>
            <a:r>
              <a:rPr lang="en-US" b="1" dirty="0" smtClean="0">
                <a:latin typeface="+mj-lt"/>
              </a:rPr>
              <a:t> stage. </a:t>
            </a:r>
          </a:p>
          <a:p>
            <a:pPr lvl="0" algn="just"/>
            <a:r>
              <a:rPr lang="en-US" b="1" dirty="0" smtClean="0">
                <a:latin typeface="+mj-lt"/>
              </a:rPr>
              <a:t>Risk for activity intolerance related to post-ECT confusion and memory loss</a:t>
            </a:r>
          </a:p>
          <a:p>
            <a:pPr algn="just">
              <a:buNone/>
            </a:pPr>
            <a:endParaRPr lang="en-US" sz="4400" b="1" dirty="0">
              <a:latin typeface="Arial Black" pitchFamily="34" charset="0"/>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smtClean="0"/>
              <a:t>MCQ</a:t>
            </a:r>
            <a:endParaRPr lang="en-US" dirty="0"/>
          </a:p>
        </p:txBody>
      </p:sp>
      <p:sp>
        <p:nvSpPr>
          <p:cNvPr id="3" name="Content Placeholder 2"/>
          <p:cNvSpPr>
            <a:spLocks noGrp="1"/>
          </p:cNvSpPr>
          <p:nvPr>
            <p:ph idx="1"/>
          </p:nvPr>
        </p:nvSpPr>
        <p:spPr>
          <a:xfrm>
            <a:off x="685800" y="1447800"/>
            <a:ext cx="7696200" cy="4648200"/>
          </a:xfrm>
        </p:spPr>
        <p:txBody>
          <a:bodyPr/>
          <a:lstStyle/>
          <a:p>
            <a:pPr>
              <a:buNone/>
            </a:pPr>
            <a:r>
              <a:rPr lang="en-US" sz="2800" dirty="0" smtClean="0"/>
              <a:t>   </a:t>
            </a:r>
            <a:r>
              <a:rPr lang="en-US" sz="2400" dirty="0" smtClean="0"/>
              <a:t>1.Ect was first introduced by whom?</a:t>
            </a:r>
          </a:p>
          <a:p>
            <a:pPr>
              <a:buNone/>
            </a:pPr>
            <a:r>
              <a:rPr lang="en-US" sz="2400" dirty="0" smtClean="0"/>
              <a:t>    a) </a:t>
            </a:r>
            <a:r>
              <a:rPr lang="en-US" sz="2400" dirty="0" err="1" smtClean="0"/>
              <a:t>Meduna</a:t>
            </a:r>
            <a:endParaRPr lang="en-US" sz="2400" dirty="0" smtClean="0"/>
          </a:p>
          <a:p>
            <a:pPr>
              <a:buNone/>
            </a:pPr>
            <a:r>
              <a:rPr lang="en-US" sz="2400" dirty="0" smtClean="0"/>
              <a:t>    b) Healy</a:t>
            </a:r>
          </a:p>
          <a:p>
            <a:pPr>
              <a:buNone/>
            </a:pPr>
            <a:r>
              <a:rPr lang="en-US" sz="2400" dirty="0" smtClean="0"/>
              <a:t>    c) </a:t>
            </a:r>
            <a:r>
              <a:rPr lang="en-US" sz="2400" dirty="0" err="1" smtClean="0"/>
              <a:t>Accornero</a:t>
            </a:r>
            <a:endParaRPr lang="en-US" sz="2400" dirty="0" smtClean="0"/>
          </a:p>
          <a:p>
            <a:pPr>
              <a:buNone/>
            </a:pPr>
            <a:r>
              <a:rPr lang="en-US" sz="2400" dirty="0" smtClean="0"/>
              <a:t>    d) </a:t>
            </a:r>
            <a:r>
              <a:rPr lang="en-US" sz="2400" dirty="0" err="1" smtClean="0"/>
              <a:t>Bini</a:t>
            </a:r>
            <a:r>
              <a:rPr lang="en-US" sz="2400" dirty="0" smtClean="0"/>
              <a:t> &amp;</a:t>
            </a:r>
            <a:r>
              <a:rPr lang="en-US" sz="2400" dirty="0" err="1" smtClean="0"/>
              <a:t>Cerletti</a:t>
            </a:r>
            <a:endParaRPr lang="en-US" sz="2400" dirty="0" smtClean="0"/>
          </a:p>
          <a:p>
            <a:pPr>
              <a:buNone/>
            </a:pPr>
            <a:r>
              <a:rPr lang="en-US" sz="2400" dirty="0" smtClean="0"/>
              <a:t>  2. What does the ECT stands for?</a:t>
            </a:r>
          </a:p>
          <a:p>
            <a:pPr>
              <a:buNone/>
            </a:pPr>
            <a:r>
              <a:rPr lang="en-US" sz="2400" dirty="0" smtClean="0"/>
              <a:t>   a). Electrical converting technique</a:t>
            </a:r>
          </a:p>
          <a:p>
            <a:pPr>
              <a:buNone/>
            </a:pPr>
            <a:r>
              <a:rPr lang="en-US" sz="2400" dirty="0" smtClean="0"/>
              <a:t>   b). Electroconvulsive therapy</a:t>
            </a:r>
          </a:p>
          <a:p>
            <a:pPr>
              <a:buNone/>
            </a:pPr>
            <a:r>
              <a:rPr lang="en-US" sz="2400" dirty="0" smtClean="0"/>
              <a:t>   c). Electric current treatment</a:t>
            </a:r>
          </a:p>
          <a:p>
            <a:pPr>
              <a:buNone/>
            </a:pPr>
            <a:r>
              <a:rPr lang="en-US" sz="2400" dirty="0" smtClean="0"/>
              <a:t>   d). Energy consumption therapy</a:t>
            </a:r>
          </a:p>
          <a:p>
            <a:pPr>
              <a:buNone/>
            </a:pPr>
            <a:r>
              <a:rPr lang="en-US" sz="2400" dirty="0" smtClean="0"/>
              <a:t> </a:t>
            </a:r>
          </a:p>
        </p:txBody>
      </p:sp>
    </p:spTree>
  </p:cSld>
  <p:clrMapOvr>
    <a:masterClrMapping/>
  </p:clrMapOvr>
  <p:transition spd="slow">
    <p:cover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153400" cy="6248400"/>
          </a:xfrm>
        </p:spPr>
        <p:txBody>
          <a:bodyPr/>
          <a:lstStyle/>
          <a:p>
            <a:pPr>
              <a:buNone/>
            </a:pPr>
            <a:r>
              <a:rPr lang="en-US" sz="2400" dirty="0" smtClean="0"/>
              <a:t>  3. Which among the following are the most wide used technique  in ECT?</a:t>
            </a:r>
          </a:p>
          <a:p>
            <a:pPr>
              <a:buNone/>
            </a:pPr>
            <a:r>
              <a:rPr lang="en-US" sz="2400" dirty="0" smtClean="0"/>
              <a:t>   a)Direct</a:t>
            </a:r>
          </a:p>
          <a:p>
            <a:pPr>
              <a:buNone/>
            </a:pPr>
            <a:r>
              <a:rPr lang="en-US" sz="2400" dirty="0" smtClean="0"/>
              <a:t>   b) Modified</a:t>
            </a:r>
          </a:p>
          <a:p>
            <a:pPr>
              <a:buNone/>
            </a:pPr>
            <a:r>
              <a:rPr lang="en-US" sz="2400" dirty="0" smtClean="0"/>
              <a:t>   c) Both a &amp; b</a:t>
            </a:r>
          </a:p>
          <a:p>
            <a:pPr>
              <a:buNone/>
            </a:pPr>
            <a:r>
              <a:rPr lang="en-US" sz="2400" dirty="0" smtClean="0"/>
              <a:t>    d) Only A</a:t>
            </a:r>
          </a:p>
          <a:p>
            <a:pPr>
              <a:buNone/>
            </a:pPr>
            <a:r>
              <a:rPr lang="en-US" sz="2400" dirty="0" smtClean="0"/>
              <a:t>   4.In which technique is the ECT given with  prior muscle relaxation and anesthesia?</a:t>
            </a:r>
          </a:p>
          <a:p>
            <a:pPr>
              <a:buNone/>
            </a:pPr>
            <a:r>
              <a:rPr lang="en-US" sz="2400" dirty="0" smtClean="0"/>
              <a:t>    a) Direct </a:t>
            </a:r>
          </a:p>
          <a:p>
            <a:pPr>
              <a:buNone/>
            </a:pPr>
            <a:r>
              <a:rPr lang="en-US" sz="2400" dirty="0" smtClean="0"/>
              <a:t>    b) Modified</a:t>
            </a:r>
          </a:p>
          <a:p>
            <a:pPr>
              <a:buNone/>
            </a:pPr>
            <a:r>
              <a:rPr lang="en-US" sz="2400" dirty="0" smtClean="0"/>
              <a:t>    c) unilateral</a:t>
            </a:r>
          </a:p>
          <a:p>
            <a:pPr>
              <a:buNone/>
            </a:pPr>
            <a:r>
              <a:rPr lang="en-US" sz="2400" dirty="0" smtClean="0"/>
              <a:t>     d) Bilateral</a:t>
            </a:r>
          </a:p>
          <a:p>
            <a:endParaRPr lang="en-US" dirty="0"/>
          </a:p>
        </p:txBody>
      </p:sp>
    </p:spTree>
  </p:cSld>
  <p:clrMapOvr>
    <a:masterClrMapping/>
  </p:clrMapOvr>
  <p:transition spd="slow">
    <p:cover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7924800" cy="5715000"/>
          </a:xfrm>
        </p:spPr>
        <p:txBody>
          <a:bodyPr/>
          <a:lstStyle/>
          <a:p>
            <a:pPr>
              <a:buNone/>
            </a:pPr>
            <a:r>
              <a:rPr lang="en-US" sz="2400" dirty="0" smtClean="0"/>
              <a:t>  5. In which  method of  electrode placement is the electrodes being placed on Non Dominant </a:t>
            </a:r>
            <a:r>
              <a:rPr lang="en-US" sz="2400" dirty="0" err="1" smtClean="0"/>
              <a:t>hemispher</a:t>
            </a:r>
            <a:r>
              <a:rPr lang="en-US" sz="2400" dirty="0" smtClean="0"/>
              <a:t> for giving ECT?</a:t>
            </a:r>
          </a:p>
          <a:p>
            <a:pPr>
              <a:buNone/>
            </a:pPr>
            <a:r>
              <a:rPr lang="en-US" sz="2400" dirty="0" smtClean="0"/>
              <a:t>    a) Bilateral</a:t>
            </a:r>
          </a:p>
          <a:p>
            <a:pPr>
              <a:buNone/>
            </a:pPr>
            <a:r>
              <a:rPr lang="en-US" sz="2400" dirty="0" smtClean="0"/>
              <a:t>    b) Unilateral</a:t>
            </a:r>
          </a:p>
          <a:p>
            <a:pPr>
              <a:buNone/>
            </a:pPr>
            <a:r>
              <a:rPr lang="en-US" sz="2400" dirty="0" smtClean="0"/>
              <a:t>    c) </a:t>
            </a:r>
            <a:r>
              <a:rPr lang="en-US" sz="2400" dirty="0" err="1" smtClean="0"/>
              <a:t>Bifrontal</a:t>
            </a:r>
            <a:endParaRPr lang="en-US" sz="2400" dirty="0" smtClean="0"/>
          </a:p>
          <a:p>
            <a:pPr>
              <a:buNone/>
            </a:pPr>
            <a:r>
              <a:rPr lang="en-US" sz="2400" dirty="0" smtClean="0"/>
              <a:t>    d) </a:t>
            </a:r>
            <a:r>
              <a:rPr lang="en-US" sz="2400" dirty="0" err="1" smtClean="0"/>
              <a:t>Bitemporal</a:t>
            </a:r>
            <a:endParaRPr lang="en-US" sz="2400" dirty="0" smtClean="0"/>
          </a:p>
          <a:p>
            <a:pPr>
              <a:buNone/>
            </a:pPr>
            <a:r>
              <a:rPr lang="en-US" sz="2400" dirty="0" smtClean="0"/>
              <a:t>6. In which kind of ECT can we  observe grimace or </a:t>
            </a:r>
            <a:r>
              <a:rPr lang="en-US" sz="2400" dirty="0" err="1" smtClean="0"/>
              <a:t>blemero</a:t>
            </a:r>
            <a:r>
              <a:rPr lang="en-US" sz="2400" dirty="0" smtClean="0"/>
              <a:t> spasm?</a:t>
            </a:r>
          </a:p>
          <a:p>
            <a:pPr>
              <a:buNone/>
            </a:pPr>
            <a:r>
              <a:rPr lang="en-US" sz="2400" dirty="0" smtClean="0"/>
              <a:t>a) Direct</a:t>
            </a:r>
          </a:p>
          <a:p>
            <a:pPr>
              <a:buNone/>
            </a:pPr>
            <a:r>
              <a:rPr lang="en-US" sz="2400" dirty="0" smtClean="0"/>
              <a:t>b) Modified</a:t>
            </a:r>
          </a:p>
          <a:p>
            <a:pPr>
              <a:buNone/>
            </a:pPr>
            <a:r>
              <a:rPr lang="en-US" sz="2400" dirty="0" smtClean="0"/>
              <a:t>c) Both</a:t>
            </a:r>
          </a:p>
          <a:p>
            <a:pPr>
              <a:buNone/>
            </a:pPr>
            <a:r>
              <a:rPr lang="en-US" sz="2400" dirty="0" smtClean="0"/>
              <a:t>d) None</a:t>
            </a:r>
          </a:p>
          <a:p>
            <a:endParaRPr lang="en-US" dirty="0"/>
          </a:p>
        </p:txBody>
      </p:sp>
    </p:spTree>
  </p:cSld>
  <p:clrMapOvr>
    <a:masterClrMapping/>
  </p:clrMapOvr>
  <p:transition spd="slow">
    <p:cover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848600" cy="6096000"/>
          </a:xfrm>
        </p:spPr>
        <p:txBody>
          <a:bodyPr/>
          <a:lstStyle/>
          <a:p>
            <a:pPr>
              <a:buNone/>
            </a:pPr>
            <a:r>
              <a:rPr lang="en-US" sz="2400" dirty="0" smtClean="0"/>
              <a:t>7. What is the actual amount of current passed to the patient in ECT?</a:t>
            </a:r>
          </a:p>
          <a:p>
            <a:pPr>
              <a:buNone/>
            </a:pPr>
            <a:r>
              <a:rPr lang="en-US" sz="2400" dirty="0" smtClean="0"/>
              <a:t>a) 70-130 volts</a:t>
            </a:r>
          </a:p>
          <a:p>
            <a:pPr>
              <a:buNone/>
            </a:pPr>
            <a:r>
              <a:rPr lang="en-US" sz="2400" dirty="0" smtClean="0"/>
              <a:t>b)200 to 300volts</a:t>
            </a:r>
          </a:p>
          <a:p>
            <a:pPr>
              <a:buNone/>
            </a:pPr>
            <a:r>
              <a:rPr lang="en-US" sz="2400" dirty="0" smtClean="0"/>
              <a:t>c) 60 to 50 volts</a:t>
            </a:r>
          </a:p>
          <a:p>
            <a:pPr>
              <a:buNone/>
            </a:pPr>
            <a:r>
              <a:rPr lang="en-US" sz="2400" dirty="0" smtClean="0"/>
              <a:t>d) 120 volts</a:t>
            </a:r>
          </a:p>
          <a:p>
            <a:pPr>
              <a:buNone/>
            </a:pPr>
            <a:r>
              <a:rPr lang="en-US" sz="2400" dirty="0" smtClean="0"/>
              <a:t>8. How many theories are associated with the mechanism of action of ECT?</a:t>
            </a:r>
          </a:p>
          <a:p>
            <a:pPr>
              <a:buNone/>
            </a:pPr>
            <a:r>
              <a:rPr lang="en-US" sz="2400" dirty="0" smtClean="0"/>
              <a:t>a) Three</a:t>
            </a:r>
          </a:p>
          <a:p>
            <a:pPr>
              <a:buNone/>
            </a:pPr>
            <a:r>
              <a:rPr lang="en-US" sz="2400" dirty="0" smtClean="0"/>
              <a:t>b) Four</a:t>
            </a:r>
          </a:p>
          <a:p>
            <a:pPr>
              <a:buNone/>
            </a:pPr>
            <a:r>
              <a:rPr lang="en-US" sz="2400" dirty="0" smtClean="0"/>
              <a:t>c) Five</a:t>
            </a:r>
          </a:p>
          <a:p>
            <a:pPr>
              <a:buNone/>
            </a:pPr>
            <a:r>
              <a:rPr lang="en-US" sz="2400" dirty="0" smtClean="0"/>
              <a:t>d) Six</a:t>
            </a:r>
          </a:p>
          <a:p>
            <a:pPr>
              <a:buNone/>
            </a:pPr>
            <a:endParaRPr lang="en-US" dirty="0"/>
          </a:p>
        </p:txBody>
      </p:sp>
    </p:spTree>
  </p:cSld>
  <p:clrMapOvr>
    <a:masterClrMapping/>
  </p:clrMapOvr>
  <p:transition spd="slow">
    <p:cover dir="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Purposes</a:t>
            </a:r>
            <a:endParaRPr lang="en-US" sz="5400" b="1" dirty="0"/>
          </a:p>
        </p:txBody>
      </p:sp>
      <p:sp>
        <p:nvSpPr>
          <p:cNvPr id="3" name="Content Placeholder 2"/>
          <p:cNvSpPr>
            <a:spLocks noGrp="1"/>
          </p:cNvSpPr>
          <p:nvPr>
            <p:ph idx="1"/>
          </p:nvPr>
        </p:nvSpPr>
        <p:spPr>
          <a:xfrm>
            <a:off x="228600" y="1981200"/>
            <a:ext cx="8686800" cy="4114800"/>
          </a:xfrm>
        </p:spPr>
        <p:txBody>
          <a:bodyPr/>
          <a:lstStyle/>
          <a:p>
            <a:r>
              <a:rPr lang="en-US" b="1" dirty="0" smtClean="0"/>
              <a:t>When drugs are not available or turns out to be ineffective.</a:t>
            </a:r>
          </a:p>
          <a:p>
            <a:r>
              <a:rPr lang="en-US" b="1" dirty="0" smtClean="0"/>
              <a:t>For quick recovery of patient.</a:t>
            </a:r>
          </a:p>
          <a:p>
            <a:r>
              <a:rPr lang="en-US" b="1" dirty="0" smtClean="0"/>
              <a:t>When the patient needs to get back to work quickly.</a:t>
            </a:r>
            <a:endParaRPr lang="en-US" b="1" dirty="0"/>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7772400" cy="5410200"/>
          </a:xfrm>
        </p:spPr>
        <p:txBody>
          <a:bodyPr/>
          <a:lstStyle/>
          <a:p>
            <a:pPr>
              <a:buNone/>
            </a:pPr>
            <a:r>
              <a:rPr lang="en-US" sz="2400" dirty="0" smtClean="0"/>
              <a:t>9.What is the foremost step carried out before preparing a client for ECT?</a:t>
            </a:r>
          </a:p>
          <a:p>
            <a:pPr>
              <a:buNone/>
            </a:pPr>
            <a:r>
              <a:rPr lang="en-US" sz="2400" dirty="0" smtClean="0"/>
              <a:t>a)  Skin Preparation</a:t>
            </a:r>
          </a:p>
          <a:p>
            <a:pPr>
              <a:buNone/>
            </a:pPr>
            <a:r>
              <a:rPr lang="en-US" sz="2400" dirty="0" smtClean="0"/>
              <a:t>b)  Keeping patient NPO</a:t>
            </a:r>
          </a:p>
          <a:p>
            <a:pPr>
              <a:buNone/>
            </a:pPr>
            <a:r>
              <a:rPr lang="en-US" sz="2400" dirty="0" smtClean="0"/>
              <a:t>c) Getting consent</a:t>
            </a:r>
          </a:p>
          <a:p>
            <a:pPr>
              <a:buNone/>
            </a:pPr>
            <a:r>
              <a:rPr lang="en-US" sz="2400" dirty="0" smtClean="0"/>
              <a:t>d) Planning for after </a:t>
            </a:r>
            <a:r>
              <a:rPr lang="en-US" sz="2400" dirty="0" err="1" smtClean="0"/>
              <a:t>cre</a:t>
            </a:r>
            <a:endParaRPr lang="en-US" sz="2400" dirty="0" smtClean="0"/>
          </a:p>
          <a:p>
            <a:pPr>
              <a:buNone/>
            </a:pPr>
            <a:r>
              <a:rPr lang="en-US" sz="2400" dirty="0" smtClean="0"/>
              <a:t>10 . The hair must be washed of before giving ECT?</a:t>
            </a:r>
          </a:p>
          <a:p>
            <a:pPr>
              <a:buNone/>
            </a:pPr>
            <a:r>
              <a:rPr lang="en-US" sz="2400" dirty="0" smtClean="0"/>
              <a:t>a) To remove oil</a:t>
            </a:r>
          </a:p>
          <a:p>
            <a:pPr>
              <a:buNone/>
            </a:pPr>
            <a:r>
              <a:rPr lang="en-US" sz="2400" dirty="0" smtClean="0"/>
              <a:t>b) To make the hair free of germs</a:t>
            </a:r>
          </a:p>
          <a:p>
            <a:pPr>
              <a:buNone/>
            </a:pPr>
            <a:r>
              <a:rPr lang="en-US" sz="2400" dirty="0" smtClean="0"/>
              <a:t>c) To remove all the related factors that impend the electrical impulse.</a:t>
            </a:r>
          </a:p>
          <a:p>
            <a:pPr>
              <a:buNone/>
            </a:pPr>
            <a:r>
              <a:rPr lang="en-US" sz="2400" dirty="0" smtClean="0"/>
              <a:t>d) To make the hairs free </a:t>
            </a:r>
            <a:r>
              <a:rPr lang="en-US" sz="2400" smtClean="0"/>
              <a:t>from bacteria</a:t>
            </a:r>
            <a:r>
              <a:rPr lang="en-US" sz="2400" dirty="0" smtClean="0"/>
              <a:t/>
            </a:r>
            <a:br>
              <a:rPr lang="en-US" sz="2400" dirty="0" smtClean="0"/>
            </a:br>
            <a:endParaRPr lang="en-US" sz="2400" dirty="0" smtClean="0"/>
          </a:p>
          <a:p>
            <a:pPr>
              <a:buNone/>
            </a:pPr>
            <a:endParaRPr lang="en-US" sz="2400" dirty="0"/>
          </a:p>
        </p:txBody>
      </p:sp>
    </p:spTree>
  </p:cSld>
  <p:clrMapOvr>
    <a:masterClrMapping/>
  </p:clrMapOvr>
  <p:transition spd="slow">
    <p:cover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z="2800" b="1" dirty="0" smtClean="0"/>
              <a:t>EVIDENCE BASED STUDY ON ELECTROCONVULSIVE THERAPY</a:t>
            </a:r>
            <a:endParaRPr lang="en-US" sz="2800" b="1" dirty="0"/>
          </a:p>
        </p:txBody>
      </p:sp>
      <p:sp>
        <p:nvSpPr>
          <p:cNvPr id="3" name="Content Placeholder 2"/>
          <p:cNvSpPr>
            <a:spLocks noGrp="1"/>
          </p:cNvSpPr>
          <p:nvPr>
            <p:ph idx="1"/>
          </p:nvPr>
        </p:nvSpPr>
        <p:spPr>
          <a:xfrm>
            <a:off x="685800" y="1676400"/>
            <a:ext cx="7772400" cy="4114800"/>
          </a:xfrm>
        </p:spPr>
        <p:txBody>
          <a:bodyPr/>
          <a:lstStyle/>
          <a:p>
            <a:pPr>
              <a:buNone/>
            </a:pPr>
            <a:r>
              <a:rPr lang="en-US" sz="2800" b="1" dirty="0" smtClean="0"/>
              <a:t>PROBLEM STATEMENT:</a:t>
            </a:r>
          </a:p>
          <a:p>
            <a:pPr algn="just">
              <a:buNone/>
            </a:pPr>
            <a:r>
              <a:rPr lang="en-US" sz="2800" b="1" dirty="0" smtClean="0"/>
              <a:t>   Effects of stimulus intensity and electrode placement on the efficacy and cognitive effects of electroconvulsive therapy.</a:t>
            </a:r>
            <a:endParaRPr lang="en-US" sz="2800" b="1" dirty="0"/>
          </a:p>
        </p:txBody>
      </p:sp>
    </p:spTree>
  </p:cSld>
  <p:clrMapOvr>
    <a:masterClrMapping/>
  </p:clrMapOvr>
  <p:transition spd="slow">
    <p:cover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7772400" cy="5562600"/>
          </a:xfrm>
        </p:spPr>
        <p:txBody>
          <a:bodyPr/>
          <a:lstStyle/>
          <a:p>
            <a:r>
              <a:rPr lang="en-US" dirty="0" smtClean="0"/>
              <a:t>ABSTRACT:</a:t>
            </a:r>
          </a:p>
          <a:p>
            <a:pPr>
              <a:buNone/>
            </a:pPr>
            <a:r>
              <a:rPr lang="en-US" sz="2400" dirty="0" smtClean="0"/>
              <a:t>A double blind study was conducted to assess the efficacy of high  and low dose of electrical stimulus in ECT. 96 depressed patients were randomly assigned to receive right unilateral or bilateral ACT at either lower dose (just above the threshold) or high dose ( 25 times the threshold). Symptoms of depression and cognitive functioning were assessed before , during, immediately after &amp; two months later therapy. Patients who responded to treatment were followed for 1year to assess the relapse rate. The response rate for low dose unilateral ACT was 17% compared to 43% high for high dose unilateral therapy. 65% for low dose bilateral therapy 63% for low dose bilateral therapy.</a:t>
            </a:r>
            <a:endParaRPr lang="en-US" sz="2400" dirty="0"/>
          </a:p>
        </p:txBody>
      </p:sp>
    </p:spTree>
  </p:cSld>
  <p:clrMapOvr>
    <a:masterClrMapping/>
  </p:clrMapOvr>
  <p:transition spd="slow">
    <p:cover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772400" cy="5257800"/>
          </a:xfrm>
        </p:spPr>
        <p:txBody>
          <a:bodyPr/>
          <a:lstStyle/>
          <a:p>
            <a:r>
              <a:rPr lang="en-US" sz="2400" dirty="0" smtClean="0"/>
              <a:t>Regardless of the electrodes placement high </a:t>
            </a:r>
            <a:r>
              <a:rPr lang="en-US" sz="2400" dirty="0" err="1" smtClean="0"/>
              <a:t>doseage</a:t>
            </a:r>
            <a:r>
              <a:rPr lang="en-US" sz="2400" dirty="0" smtClean="0"/>
              <a:t> resulted in more rapid improvement. Compared with low dose unilateral group the high dose unilateral group took 83 longer to recover orientation after seizure induction, whereas the combined bilateral groups took 252% longer .Increasing the electrical dosage increases the efficacy of right unilateral ECT although not to the level of Bilateral </a:t>
            </a:r>
            <a:r>
              <a:rPr lang="en-US" sz="2400" dirty="0" err="1" smtClean="0"/>
              <a:t>ECT.High</a:t>
            </a:r>
            <a:r>
              <a:rPr lang="en-US" sz="2400" dirty="0" smtClean="0"/>
              <a:t> electrical dosage is associated with more rapid response and unilateral treatment is associated with less sever cognitive side effects after treatment.</a:t>
            </a:r>
            <a:endParaRPr lang="en-US" sz="2400" dirty="0"/>
          </a:p>
        </p:txBody>
      </p:sp>
    </p:spTree>
  </p:cSld>
  <p:clrMapOvr>
    <a:masterClrMapping/>
  </p:clrMapOvr>
  <p:transition spd="slow">
    <p:cover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685800" y="914400"/>
          <a:ext cx="7772400" cy="3190240"/>
        </p:xfrm>
        <a:graphic>
          <a:graphicData uri="http://schemas.openxmlformats.org/drawingml/2006/table">
            <a:tbl>
              <a:tblPr firstRow="1" bandRow="1">
                <a:tableStyleId>{5C22544A-7EE6-4342-B048-85BDC9FD1C3A}</a:tableStyleId>
              </a:tblPr>
              <a:tblGrid>
                <a:gridCol w="1943100"/>
                <a:gridCol w="1943100"/>
                <a:gridCol w="1943100"/>
                <a:gridCol w="1943100"/>
              </a:tblGrid>
              <a:tr h="904240">
                <a:tc>
                  <a:txBody>
                    <a:bodyPr/>
                    <a:lstStyle/>
                    <a:p>
                      <a:r>
                        <a:rPr lang="en-US" dirty="0" smtClean="0"/>
                        <a:t>P (Population)</a:t>
                      </a:r>
                      <a:endParaRPr lang="en-US" dirty="0"/>
                    </a:p>
                  </a:txBody>
                  <a:tcPr/>
                </a:tc>
                <a:tc>
                  <a:txBody>
                    <a:bodyPr/>
                    <a:lstStyle/>
                    <a:p>
                      <a:r>
                        <a:rPr lang="en-US" dirty="0" smtClean="0"/>
                        <a:t>I (Intervention)</a:t>
                      </a:r>
                      <a:endParaRPr lang="en-US" dirty="0"/>
                    </a:p>
                  </a:txBody>
                  <a:tcPr/>
                </a:tc>
                <a:tc>
                  <a:txBody>
                    <a:bodyPr/>
                    <a:lstStyle/>
                    <a:p>
                      <a:r>
                        <a:rPr lang="en-US" dirty="0" smtClean="0"/>
                        <a:t>C(Comparison)</a:t>
                      </a:r>
                      <a:endParaRPr lang="en-US" dirty="0"/>
                    </a:p>
                  </a:txBody>
                  <a:tcPr/>
                </a:tc>
                <a:tc>
                  <a:txBody>
                    <a:bodyPr/>
                    <a:lstStyle/>
                    <a:p>
                      <a:r>
                        <a:rPr lang="en-US" dirty="0" smtClean="0"/>
                        <a:t>O(Outcome)</a:t>
                      </a:r>
                      <a:endParaRPr lang="en-US" dirty="0"/>
                    </a:p>
                  </a:txBody>
                  <a:tcPr/>
                </a:tc>
              </a:tr>
              <a:tr h="904240">
                <a:tc>
                  <a:txBody>
                    <a:bodyPr/>
                    <a:lstStyle/>
                    <a:p>
                      <a:r>
                        <a:rPr lang="en-US" dirty="0" smtClean="0"/>
                        <a:t>96</a:t>
                      </a:r>
                      <a:r>
                        <a:rPr lang="en-US" baseline="0" dirty="0" smtClean="0"/>
                        <a:t> Depressed patients</a:t>
                      </a:r>
                      <a:endParaRPr lang="en-US" dirty="0"/>
                    </a:p>
                  </a:txBody>
                  <a:tcPr/>
                </a:tc>
                <a:tc>
                  <a:txBody>
                    <a:bodyPr/>
                    <a:lstStyle/>
                    <a:p>
                      <a:r>
                        <a:rPr lang="en-US" dirty="0" smtClean="0"/>
                        <a:t>High</a:t>
                      </a:r>
                      <a:r>
                        <a:rPr lang="en-US" baseline="0" dirty="0" smtClean="0"/>
                        <a:t> and low dose of electrical stimulus in both Unilateral &amp; Bilateral ECT</a:t>
                      </a:r>
                      <a:endParaRPr lang="en-US" dirty="0"/>
                    </a:p>
                  </a:txBody>
                  <a:tcPr/>
                </a:tc>
                <a:tc>
                  <a:txBody>
                    <a:bodyPr/>
                    <a:lstStyle/>
                    <a:p>
                      <a:endParaRPr lang="en-US" dirty="0"/>
                    </a:p>
                  </a:txBody>
                  <a:tcPr/>
                </a:tc>
                <a:tc>
                  <a:txBody>
                    <a:bodyPr/>
                    <a:lstStyle/>
                    <a:p>
                      <a:r>
                        <a:rPr lang="en-US" sz="1800" dirty="0" smtClean="0"/>
                        <a:t>Increasing the electrical dosage increases the efficacy of right unilateral ECT although not to the level of Bilateral ECT</a:t>
                      </a:r>
                      <a:endParaRPr lang="en-US" dirty="0"/>
                    </a:p>
                  </a:txBody>
                  <a:tcPr/>
                </a:tc>
              </a:tr>
            </a:tbl>
          </a:graphicData>
        </a:graphic>
      </p:graphicFrame>
    </p:spTree>
  </p:cSld>
  <p:clrMapOvr>
    <a:masterClrMapping/>
  </p:clrMapOvr>
  <p:transition spd="slow">
    <p:cover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a:xfrm>
            <a:off x="685800" y="1752600"/>
            <a:ext cx="7772400" cy="4343400"/>
          </a:xfrm>
        </p:spPr>
        <p:txBody>
          <a:bodyPr/>
          <a:lstStyle/>
          <a:p>
            <a:pPr lvl="0"/>
            <a:r>
              <a:rPr lang="en-US" sz="2400" dirty="0" smtClean="0"/>
              <a:t>Allan .</a:t>
            </a:r>
            <a:r>
              <a:rPr lang="en-US" sz="2400" dirty="0" err="1" smtClean="0"/>
              <a:t>I.F.Scott</a:t>
            </a:r>
            <a:r>
              <a:rPr lang="en-US" sz="2400" dirty="0" smtClean="0"/>
              <a:t>, “THE ECT HANDBOOK”, 2</a:t>
            </a:r>
            <a:r>
              <a:rPr lang="en-US" sz="2400" baseline="30000" dirty="0" smtClean="0"/>
              <a:t>nd</a:t>
            </a:r>
            <a:r>
              <a:rPr lang="en-US" sz="2400" dirty="0" smtClean="0"/>
              <a:t> Edition, 2004, British            library Cataloguing Publications, Pg. No-119-214  by INB COLUMBIA </a:t>
            </a:r>
          </a:p>
          <a:p>
            <a:pPr lvl="0"/>
            <a:r>
              <a:rPr lang="en-US" sz="2400" dirty="0" smtClean="0"/>
              <a:t>Dr. </a:t>
            </a:r>
            <a:r>
              <a:rPr lang="en-US" sz="2400" dirty="0" err="1" smtClean="0"/>
              <a:t>Bimla</a:t>
            </a:r>
            <a:r>
              <a:rPr lang="en-US" sz="2400" dirty="0" smtClean="0"/>
              <a:t> </a:t>
            </a:r>
            <a:r>
              <a:rPr lang="en-US" sz="2400" dirty="0" err="1" smtClean="0"/>
              <a:t>Kapoor</a:t>
            </a:r>
            <a:r>
              <a:rPr lang="en-US" sz="2400" dirty="0" smtClean="0"/>
              <a:t>, “PSYCHIATRIC NURSING”, </a:t>
            </a:r>
            <a:r>
              <a:rPr lang="en-US" sz="2400" dirty="0" err="1" smtClean="0"/>
              <a:t>Vol</a:t>
            </a:r>
            <a:r>
              <a:rPr lang="en-US" sz="2400" dirty="0" smtClean="0"/>
              <a:t>-II, 1st Edition, 2008, Kumar publishing, Pg. No 114-127</a:t>
            </a:r>
          </a:p>
          <a:p>
            <a:pPr lvl="0"/>
            <a:r>
              <a:rPr lang="en-US" sz="2400" dirty="0" smtClean="0"/>
              <a:t>Gail .W. Stuart &amp; Michele T. </a:t>
            </a:r>
            <a:r>
              <a:rPr lang="en-US" sz="2400" dirty="0" err="1" smtClean="0"/>
              <a:t>Laraia</a:t>
            </a:r>
            <a:r>
              <a:rPr lang="en-US" sz="2400" dirty="0" smtClean="0"/>
              <a:t>, “PRINCIPLES AND PRACTICE OF PSYCHIATRIC NURSING, 8</a:t>
            </a:r>
            <a:r>
              <a:rPr lang="en-US" sz="2400" baseline="30000" dirty="0" smtClean="0"/>
              <a:t>TH</a:t>
            </a:r>
            <a:r>
              <a:rPr lang="en-US" sz="2400" dirty="0" smtClean="0"/>
              <a:t> Edition, Mosby Publication, Pg. No 602-610.</a:t>
            </a:r>
          </a:p>
          <a:p>
            <a:pPr lvl="0"/>
            <a:r>
              <a:rPr lang="en-US" sz="2400" dirty="0" smtClean="0"/>
              <a:t>K </a:t>
            </a:r>
            <a:r>
              <a:rPr lang="en-US" sz="2400" dirty="0" err="1" smtClean="0"/>
              <a:t>Madhav</a:t>
            </a:r>
            <a:r>
              <a:rPr lang="en-US" sz="2400" dirty="0" smtClean="0"/>
              <a:t> Naidu, “MENTAL HEALTH NURSING”, 2009, Gen Next Publication, Pg. No 132</a:t>
            </a:r>
          </a:p>
        </p:txBody>
      </p:sp>
    </p:spTree>
  </p:cSld>
  <p:clrMapOvr>
    <a:masterClrMapping/>
  </p:clrMapOvr>
  <p:transition spd="slow">
    <p:cover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7772400" cy="5715000"/>
          </a:xfrm>
        </p:spPr>
        <p:txBody>
          <a:bodyPr/>
          <a:lstStyle/>
          <a:p>
            <a:pPr lvl="0"/>
            <a:r>
              <a:rPr lang="en-US" sz="2400" dirty="0" smtClean="0"/>
              <a:t>Mary C. Townsend, “PSYCHIATRIC MENTAL HEALTH NURSING”, 8</a:t>
            </a:r>
            <a:r>
              <a:rPr lang="en-US" sz="2400" baseline="30000" dirty="0" smtClean="0"/>
              <a:t>th</a:t>
            </a:r>
            <a:r>
              <a:rPr lang="en-US" sz="2400" dirty="0" smtClean="0"/>
              <a:t> Edition, </a:t>
            </a:r>
            <a:r>
              <a:rPr lang="en-US" sz="2400" dirty="0" err="1" smtClean="0"/>
              <a:t>Jaypee</a:t>
            </a:r>
            <a:r>
              <a:rPr lang="en-US" sz="2400" dirty="0" smtClean="0"/>
              <a:t> Publications, Pg. No 310-315.</a:t>
            </a:r>
          </a:p>
          <a:p>
            <a:pPr lvl="0"/>
            <a:r>
              <a:rPr lang="en-US" sz="2400" dirty="0" smtClean="0"/>
              <a:t>N.K </a:t>
            </a:r>
            <a:r>
              <a:rPr lang="en-US" sz="2400" dirty="0" err="1" smtClean="0"/>
              <a:t>Anand</a:t>
            </a:r>
            <a:r>
              <a:rPr lang="en-US" sz="2400" dirty="0" smtClean="0"/>
              <a:t> &amp; </a:t>
            </a:r>
            <a:r>
              <a:rPr lang="en-US" sz="2400" dirty="0" err="1" smtClean="0"/>
              <a:t>Shikha</a:t>
            </a:r>
            <a:r>
              <a:rPr lang="en-US" sz="2400" dirty="0" smtClean="0"/>
              <a:t> </a:t>
            </a:r>
            <a:r>
              <a:rPr lang="en-US" sz="2400" dirty="0" err="1" smtClean="0"/>
              <a:t>Goel</a:t>
            </a:r>
            <a:r>
              <a:rPr lang="en-US" sz="2400" dirty="0" smtClean="0"/>
              <a:t> , “ESSENTIALS OF MENTAL HEALTH AND PSYCHIATRIC NURSING”, 2</a:t>
            </a:r>
            <a:r>
              <a:rPr lang="en-US" sz="2400" baseline="30000" dirty="0" smtClean="0"/>
              <a:t>ND</a:t>
            </a:r>
            <a:r>
              <a:rPr lang="en-US" sz="2400" dirty="0" smtClean="0"/>
              <a:t> Edition, 2011, AITBS  Publishers , Pg. no 307-313.</a:t>
            </a:r>
          </a:p>
          <a:p>
            <a:pPr lvl="0"/>
            <a:r>
              <a:rPr lang="en-US" sz="2400" dirty="0" err="1" smtClean="0"/>
              <a:t>Niraj</a:t>
            </a:r>
            <a:r>
              <a:rPr lang="en-US" sz="2400" dirty="0" smtClean="0"/>
              <a:t> </a:t>
            </a:r>
            <a:r>
              <a:rPr lang="en-US" sz="2400" dirty="0" err="1" smtClean="0"/>
              <a:t>Ahuja</a:t>
            </a:r>
            <a:r>
              <a:rPr lang="en-US" sz="2400" dirty="0" smtClean="0"/>
              <a:t>, “A SHORT TEXTBOOK OF PSYCHIATRY”, 6</a:t>
            </a:r>
            <a:r>
              <a:rPr lang="en-US" sz="2400" baseline="30000" dirty="0" smtClean="0"/>
              <a:t>th </a:t>
            </a:r>
            <a:r>
              <a:rPr lang="en-US" sz="2400" dirty="0" smtClean="0"/>
              <a:t>Edition,                 </a:t>
            </a:r>
            <a:r>
              <a:rPr lang="en-US" sz="2400" dirty="0" err="1" smtClean="0"/>
              <a:t>Jaypee</a:t>
            </a:r>
            <a:r>
              <a:rPr lang="en-US" sz="2400" dirty="0" smtClean="0"/>
              <a:t> Publications, Pg. No 212-214.</a:t>
            </a:r>
          </a:p>
          <a:p>
            <a:pPr lvl="0"/>
            <a:r>
              <a:rPr lang="en-US" sz="2400" dirty="0" smtClean="0"/>
              <a:t>Patricia D. Barry, “MENTAL HEALTH AND MENTAL ILLNESS, 7</a:t>
            </a:r>
            <a:r>
              <a:rPr lang="en-US" sz="2400" baseline="30000" dirty="0" smtClean="0"/>
              <a:t>TH</a:t>
            </a:r>
            <a:r>
              <a:rPr lang="en-US" sz="2400" dirty="0" smtClean="0"/>
              <a:t> Edition, Lippincott Williams &amp; Wilkins Publications , Pg. no- 420-423.</a:t>
            </a:r>
          </a:p>
          <a:p>
            <a:endParaRPr lang="en-US" dirty="0" smtClean="0"/>
          </a:p>
          <a:p>
            <a:endParaRPr lang="en-US" dirty="0"/>
          </a:p>
        </p:txBody>
      </p:sp>
    </p:spTree>
  </p:cSld>
  <p:clrMapOvr>
    <a:masterClrMapping/>
  </p:clrMapOvr>
  <p:transition spd="slow">
    <p:cover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772400" cy="5638800"/>
          </a:xfrm>
        </p:spPr>
        <p:txBody>
          <a:bodyPr/>
          <a:lstStyle/>
          <a:p>
            <a:pPr lvl="0"/>
            <a:r>
              <a:rPr lang="en-US" sz="2400" dirty="0" smtClean="0"/>
              <a:t>Stuart GW, “PRINCIPLES AND PRACTICE OF PSYCHIATRIC NURSING”, Mosby Publications, 1991, Pg. No 688-693</a:t>
            </a:r>
          </a:p>
          <a:p>
            <a:pPr lvl="0"/>
            <a:r>
              <a:rPr lang="en-US" sz="2400" dirty="0" smtClean="0"/>
              <a:t>www.health.gov.bc.ca/library/publications/.../MHA_ect_guidelines.pdf</a:t>
            </a:r>
          </a:p>
          <a:p>
            <a:endParaRPr lang="en-US" dirty="0"/>
          </a:p>
        </p:txBody>
      </p:sp>
    </p:spTree>
  </p:cSld>
  <p:clrMapOvr>
    <a:masterClrMapping/>
  </p:clrMapOvr>
  <p:transition spd="slow">
    <p:cover dir="r"/>
  </p:transition>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descr="QUST.jpg"/>
          <p:cNvPicPr>
            <a:picLocks noGrp="1" noChangeAspect="1"/>
          </p:cNvPicPr>
          <p:nvPr>
            <p:ph idx="1"/>
          </p:nvPr>
        </p:nvPicPr>
        <p:blipFill>
          <a:blip r:embed="rId3" cstate="print"/>
          <a:stretch>
            <a:fillRect/>
          </a:stretch>
        </p:blipFill>
        <p:spPr>
          <a:xfrm>
            <a:off x="0" y="0"/>
            <a:ext cx="9144000" cy="6858000"/>
          </a:xfrm>
        </p:spPr>
      </p:pic>
    </p:spTree>
  </p:cSld>
  <p:clrMapOvr>
    <a:masterClrMapping/>
  </p:clrMapOvr>
  <p:transition spd="slow">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914400"/>
          </a:xfrm>
        </p:spPr>
        <p:txBody>
          <a:bodyPr/>
          <a:lstStyle/>
          <a:p>
            <a:r>
              <a:rPr lang="en-US" b="1" dirty="0" smtClean="0"/>
              <a:t>DEFINITION</a:t>
            </a:r>
            <a:endParaRPr lang="en-US" b="1" dirty="0"/>
          </a:p>
        </p:txBody>
      </p:sp>
      <p:sp>
        <p:nvSpPr>
          <p:cNvPr id="3" name="Content Placeholder 2"/>
          <p:cNvSpPr>
            <a:spLocks noGrp="1"/>
          </p:cNvSpPr>
          <p:nvPr>
            <p:ph idx="1"/>
          </p:nvPr>
        </p:nvSpPr>
        <p:spPr>
          <a:xfrm>
            <a:off x="304800" y="1524000"/>
            <a:ext cx="8534400" cy="5029200"/>
          </a:xfrm>
        </p:spPr>
        <p:txBody>
          <a:bodyPr/>
          <a:lstStyle/>
          <a:p>
            <a:pPr marL="0" indent="0" algn="just">
              <a:buNone/>
            </a:pPr>
            <a:r>
              <a:rPr lang="en-US" dirty="0" smtClean="0"/>
              <a:t>Electroconvulsive therapy is a physical therapy, in which there is an  application of electrical current to the temporal region of the brain  to produce grand mal type seizure, for bringing about therapeutic effects. </a:t>
            </a:r>
          </a:p>
          <a:p>
            <a:pPr marL="0" indent="0" algn="just">
              <a:buNone/>
            </a:pPr>
            <a:endParaRPr lang="en-US" b="1" dirty="0"/>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Perspectives of ECT</a:t>
            </a:r>
            <a:endParaRPr lang="en-US" dirty="0"/>
          </a:p>
        </p:txBody>
      </p:sp>
      <p:sp>
        <p:nvSpPr>
          <p:cNvPr id="3" name="Content Placeholder 2"/>
          <p:cNvSpPr>
            <a:spLocks noGrp="1"/>
          </p:cNvSpPr>
          <p:nvPr>
            <p:ph idx="1"/>
          </p:nvPr>
        </p:nvSpPr>
        <p:spPr>
          <a:xfrm>
            <a:off x="685800" y="1676400"/>
            <a:ext cx="7772400" cy="4114800"/>
          </a:xfrm>
        </p:spPr>
        <p:txBody>
          <a:bodyPr/>
          <a:lstStyle/>
          <a:p>
            <a:r>
              <a:rPr lang="en-US" sz="2400" dirty="0" smtClean="0"/>
              <a:t>Initially, Meduna used pharmacological methods to induce seizure activity. He began with intramuscular injections of camphor, which was known to be a stimulant at lower doses. However, since camphor was painful and variable in its effect, he switched agents to pentylenetetrazol (</a:t>
            </a:r>
            <a:r>
              <a:rPr lang="en-US" sz="2400" dirty="0" err="1" smtClean="0"/>
              <a:t>Metrazol</a:t>
            </a:r>
            <a:r>
              <a:rPr lang="en-US" sz="2400" dirty="0" smtClean="0"/>
              <a:t>), a more refined synthetic substance.</a:t>
            </a:r>
          </a:p>
          <a:p>
            <a:r>
              <a:rPr lang="en-US" sz="2400" dirty="0" smtClean="0"/>
              <a:t>In 1937, the Italian </a:t>
            </a:r>
            <a:r>
              <a:rPr lang="en-US" sz="2400" dirty="0" err="1" smtClean="0"/>
              <a:t>neuropsychiatrists</a:t>
            </a:r>
            <a:r>
              <a:rPr lang="en-US" sz="2400" dirty="0" smtClean="0"/>
              <a:t> </a:t>
            </a:r>
            <a:r>
              <a:rPr lang="en-US" sz="2400" dirty="0" err="1" smtClean="0"/>
              <a:t>Ugo</a:t>
            </a:r>
            <a:r>
              <a:rPr lang="en-US" sz="2400" dirty="0" smtClean="0"/>
              <a:t> </a:t>
            </a:r>
            <a:r>
              <a:rPr lang="en-US" sz="2400" dirty="0" err="1" smtClean="0"/>
              <a:t>Cerletti</a:t>
            </a:r>
            <a:r>
              <a:rPr lang="en-US" sz="2400" dirty="0" smtClean="0"/>
              <a:t> and </a:t>
            </a:r>
            <a:r>
              <a:rPr lang="en-US" sz="2400" dirty="0" err="1" smtClean="0"/>
              <a:t>Lucio</a:t>
            </a:r>
            <a:r>
              <a:rPr lang="en-US" sz="2400" dirty="0" smtClean="0"/>
              <a:t> </a:t>
            </a:r>
            <a:r>
              <a:rPr lang="en-US" sz="2400" dirty="0" err="1" smtClean="0"/>
              <a:t>Bini</a:t>
            </a:r>
            <a:r>
              <a:rPr lang="en-US" sz="2400" dirty="0" smtClean="0"/>
              <a:t> began to induce seizures experimentally with electricity . They found that seizures could be more easily induced and regulated with electricity than with pharmacological agents.</a:t>
            </a:r>
            <a:endParaRPr lang="en-US" sz="2400" dirty="0"/>
          </a:p>
        </p:txBody>
      </p:sp>
    </p:spTree>
  </p:cSld>
  <p:clrMapOvr>
    <a:masterClrMapping/>
  </p:clrMapOvr>
  <p:transition spd="slow">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a:xfrm>
            <a:off x="685800" y="1676400"/>
            <a:ext cx="7772400" cy="4114800"/>
          </a:xfrm>
        </p:spPr>
        <p:txBody>
          <a:bodyPr/>
          <a:lstStyle/>
          <a:p>
            <a:r>
              <a:rPr lang="en-US" sz="2400" dirty="0" smtClean="0"/>
              <a:t>Electroconvulsive therapy (ECT) quickly replaced pentylenetetrazol as the method of inducing convulsions, and within a few years, ECT became the dominant somatic treatment not only for schizophrenia but also for major mood disorders.</a:t>
            </a:r>
          </a:p>
          <a:p>
            <a:r>
              <a:rPr lang="en-US" sz="2400" dirty="0" smtClean="0"/>
              <a:t>In 1974, the American  Psychiatric Association’s council on research and  development appointed a task force on ECT. The APA Task Force on ECT, in 1976, gave its report which provided clear guidelines for use of ECT and declared it to be safe and effective method of treatment when used by professionals trained in the technique.</a:t>
            </a:r>
          </a:p>
          <a:p>
            <a:endParaRPr lang="en-US" dirty="0"/>
          </a:p>
        </p:txBody>
      </p:sp>
    </p:spTree>
  </p:cSld>
  <p:clrMapOvr>
    <a:masterClrMapping/>
  </p:clrMapOvr>
  <p:transition spd="slow">
    <p:cover dir="r"/>
  </p:transition>
  <p:timing>
    <p:tnLst>
      <p:par>
        <p:cTn id="1" dur="indefinite" restart="never" nodeType="tmRoot"/>
      </p:par>
    </p:tnLst>
  </p:timing>
</p:sld>
</file>

<file path=ppt/theme/theme1.xml><?xml version="1.0" encoding="utf-8"?>
<a:theme xmlns:a="http://schemas.openxmlformats.org/drawingml/2006/main" name="Theme6">
  <a:themeElements>
    <a:clrScheme name="Ribbons 6">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fontScheme name="Ribbon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Ribbons 2">
        <a:dk1>
          <a:srgbClr val="001600"/>
        </a:dk1>
        <a:lt1>
          <a:srgbClr val="669900"/>
        </a:lt1>
        <a:dk2>
          <a:srgbClr val="000000"/>
        </a:dk2>
        <a:lt2>
          <a:srgbClr val="006600"/>
        </a:lt2>
        <a:accent1>
          <a:srgbClr val="336600"/>
        </a:accent1>
        <a:accent2>
          <a:srgbClr val="89BA00"/>
        </a:accent2>
        <a:accent3>
          <a:srgbClr val="B8CAAA"/>
        </a:accent3>
        <a:accent4>
          <a:srgbClr val="001100"/>
        </a:accent4>
        <a:accent5>
          <a:srgbClr val="ADB8AA"/>
        </a:accent5>
        <a:accent6>
          <a:srgbClr val="7CA800"/>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Ribbons 3">
        <a:dk1>
          <a:srgbClr val="000000"/>
        </a:dk1>
        <a:lt1>
          <a:srgbClr val="B2B2B2"/>
        </a:lt1>
        <a:dk2>
          <a:srgbClr val="000000"/>
        </a:dk2>
        <a:lt2>
          <a:srgbClr val="777777"/>
        </a:lt2>
        <a:accent1>
          <a:srgbClr val="CBCBCB"/>
        </a:accent1>
        <a:accent2>
          <a:srgbClr val="969696"/>
        </a:accent2>
        <a:accent3>
          <a:srgbClr val="D5D5D5"/>
        </a:accent3>
        <a:accent4>
          <a:srgbClr val="000000"/>
        </a:accent4>
        <a:accent5>
          <a:srgbClr val="E2E2E2"/>
        </a:accent5>
        <a:accent6>
          <a:srgbClr val="878787"/>
        </a:accent6>
        <a:hlink>
          <a:srgbClr val="333333"/>
        </a:hlink>
        <a:folHlink>
          <a:srgbClr val="777777"/>
        </a:folHlink>
      </a:clrScheme>
      <a:clrMap bg1="lt1" tx1="dk1" bg2="lt2" tx2="dk2" accent1="accent1" accent2="accent2" accent3="accent3" accent4="accent4" accent5="accent5" accent6="accent6" hlink="hlink" folHlink="folHlink"/>
    </a:extraClrScheme>
    <a:extraClrScheme>
      <a:clrScheme name="Ribbons 4">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Ribbons 5">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Ribbons 6">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Couture</Template>
  <TotalTime>1533</TotalTime>
  <Words>3562</Words>
  <Application>Microsoft Office PowerPoint</Application>
  <PresentationFormat>On-screen Show (4:3)</PresentationFormat>
  <Paragraphs>334</Paragraphs>
  <Slides>68</Slides>
  <Notes>18</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Theme6</vt:lpstr>
      <vt:lpstr>  ELECTRO CONVULSIVE THERAPY </vt:lpstr>
      <vt:lpstr>PowerPoint Presentation</vt:lpstr>
      <vt:lpstr>INTRODUCTION</vt:lpstr>
      <vt:lpstr>PowerPoint Presentation</vt:lpstr>
      <vt:lpstr>PowerPoint Presentation</vt:lpstr>
      <vt:lpstr>Purposes</vt:lpstr>
      <vt:lpstr>DEFINITION</vt:lpstr>
      <vt:lpstr>Historical Perspectives of ECT</vt:lpstr>
      <vt:lpstr>Continued….</vt:lpstr>
      <vt:lpstr>PowerPoint Presentation</vt:lpstr>
      <vt:lpstr>Indications for ECT</vt:lpstr>
      <vt:lpstr>PowerPoint Presentation</vt:lpstr>
      <vt:lpstr>PowerPoint Presentation</vt:lpstr>
      <vt:lpstr>PowerPoint Presentation</vt:lpstr>
      <vt:lpstr>PowerPoint Presentation</vt:lpstr>
      <vt:lpstr>PowerPoint Presentation</vt:lpstr>
      <vt:lpstr>PowerPoint Presentation</vt:lpstr>
      <vt:lpstr>Contraindications for ECT</vt:lpstr>
      <vt:lpstr>Types of 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Electrode Placement</vt:lpstr>
      <vt:lpstr>PowerPoint Presentation</vt:lpstr>
      <vt:lpstr>PowerPoint Presentation</vt:lpstr>
      <vt:lpstr>PowerPoint Presentation</vt:lpstr>
      <vt:lpstr>Parameters of electrical current applied </vt:lpstr>
      <vt:lpstr>Types of Seizure Produce</vt:lpstr>
      <vt:lpstr> Number &amp; Frequency Of ECT Treatment:   </vt:lpstr>
      <vt:lpstr>PowerPoint Presentation</vt:lpstr>
      <vt:lpstr>PowerPoint Presentation</vt:lpstr>
      <vt:lpstr>MECHANISM OF ACTION</vt:lpstr>
      <vt:lpstr>Side effects</vt:lpstr>
      <vt:lpstr>Risk Factors </vt:lpstr>
      <vt:lpstr>ECT TEAM</vt:lpstr>
      <vt:lpstr>Articles required</vt:lpstr>
      <vt:lpstr>Cont…</vt:lpstr>
      <vt:lpstr>In recovery room</vt:lpstr>
      <vt:lpstr>ROLE OF NURSE</vt:lpstr>
      <vt:lpstr>ROLE OF NURSE </vt:lpstr>
      <vt:lpstr>PowerPoint Presentation</vt:lpstr>
      <vt:lpstr>PowerPoint Presentation</vt:lpstr>
      <vt:lpstr>Pre-procedure care: </vt:lpstr>
      <vt:lpstr>PowerPoint Presentation</vt:lpstr>
      <vt:lpstr>Intra –procedure care: </vt:lpstr>
      <vt:lpstr>PowerPoint Presentation</vt:lpstr>
      <vt:lpstr>PowerPoint Presentation</vt:lpstr>
      <vt:lpstr>PowerPoint Presentation</vt:lpstr>
      <vt:lpstr>NURSING DIAGNOSIS</vt:lpstr>
      <vt:lpstr>PowerPoint Presentation</vt:lpstr>
      <vt:lpstr>PowerPoint Presentation</vt:lpstr>
      <vt:lpstr>MCQ</vt:lpstr>
      <vt:lpstr>PowerPoint Presentation</vt:lpstr>
      <vt:lpstr>PowerPoint Presentation</vt:lpstr>
      <vt:lpstr>PowerPoint Presentation</vt:lpstr>
      <vt:lpstr>PowerPoint Presentation</vt:lpstr>
      <vt:lpstr>EVIDENCE BASED STUDY ON ELECTROCONVULSIVE THERAPY</vt:lpstr>
      <vt:lpstr>PowerPoint Presentation</vt:lpstr>
      <vt:lpstr>PowerPoint Presentation</vt:lpstr>
      <vt:lpstr>PowerPoint Presentation</vt:lpstr>
      <vt:lpstr>BIBLIOGRAPHY</vt:lpstr>
      <vt:lpstr>PowerPoint Presentation</vt:lpstr>
      <vt:lpstr>PowerPoint Presentation</vt:lpstr>
      <vt:lpstr>PowerPoint Presentation</vt:lpstr>
    </vt:vector>
  </TitlesOfParts>
  <Company>SISH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ON  ELECTRO CONVUSIVE THERAPY</dc:title>
  <dc:creator>user</dc:creator>
  <cp:lastModifiedBy>xyz</cp:lastModifiedBy>
  <cp:revision>176</cp:revision>
  <dcterms:created xsi:type="dcterms:W3CDTF">2010-01-11T09:42:31Z</dcterms:created>
  <dcterms:modified xsi:type="dcterms:W3CDTF">2020-08-13T10:24:43Z</dcterms:modified>
</cp:coreProperties>
</file>