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6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4B7863D-AA31-4565-9EF8-9BAC5B1C665D}" type="datetimeFigureOut">
              <a:rPr lang="en-US" smtClean="0"/>
              <a:pPr/>
              <a:t>8/13/2020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15C5AC4-CAE8-4D46-9360-63E85E5D5D0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B7863D-AA31-4565-9EF8-9BAC5B1C665D}"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C5AC4-CAE8-4D46-9360-63E85E5D5D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B7863D-AA31-4565-9EF8-9BAC5B1C665D}"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5C5AC4-CAE8-4D46-9360-63E85E5D5D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4B7863D-AA31-4565-9EF8-9BAC5B1C665D}" type="datetimeFigureOut">
              <a:rPr lang="en-US" smtClean="0"/>
              <a:pPr/>
              <a:t>8/13/2020</a:t>
            </a:fld>
            <a:endParaRPr lang="en-US"/>
          </a:p>
        </p:txBody>
      </p:sp>
      <p:sp>
        <p:nvSpPr>
          <p:cNvPr id="9" name="Slide Number Placeholder 8"/>
          <p:cNvSpPr>
            <a:spLocks noGrp="1"/>
          </p:cNvSpPr>
          <p:nvPr>
            <p:ph type="sldNum" sz="quarter" idx="15"/>
          </p:nvPr>
        </p:nvSpPr>
        <p:spPr/>
        <p:txBody>
          <a:bodyPr rtlCol="0"/>
          <a:lstStyle/>
          <a:p>
            <a:fld id="{115C5AC4-CAE8-4D46-9360-63E85E5D5D00}"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4B7863D-AA31-4565-9EF8-9BAC5B1C665D}" type="datetimeFigureOut">
              <a:rPr lang="en-US" smtClean="0"/>
              <a:pPr/>
              <a:t>8/13/2020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15C5AC4-CAE8-4D46-9360-63E85E5D5D0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4B7863D-AA31-4565-9EF8-9BAC5B1C665D}"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5C5AC4-CAE8-4D46-9360-63E85E5D5D00}"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4B7863D-AA31-4565-9EF8-9BAC5B1C665D}" type="datetimeFigureOut">
              <a:rPr lang="en-US" smtClean="0"/>
              <a:pPr/>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5C5AC4-CAE8-4D46-9360-63E85E5D5D00}"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04B7863D-AA31-4565-9EF8-9BAC5B1C665D}" type="datetimeFigureOut">
              <a:rPr lang="en-US" smtClean="0"/>
              <a:pPr/>
              <a:t>8/13/2020</a:t>
            </a:fld>
            <a:endParaRPr lang="en-US"/>
          </a:p>
        </p:txBody>
      </p:sp>
      <p:sp>
        <p:nvSpPr>
          <p:cNvPr id="7" name="Slide Number Placeholder 6"/>
          <p:cNvSpPr>
            <a:spLocks noGrp="1"/>
          </p:cNvSpPr>
          <p:nvPr>
            <p:ph type="sldNum" sz="quarter" idx="11"/>
          </p:nvPr>
        </p:nvSpPr>
        <p:spPr/>
        <p:txBody>
          <a:bodyPr rtlCol="0"/>
          <a:lstStyle/>
          <a:p>
            <a:fld id="{115C5AC4-CAE8-4D46-9360-63E85E5D5D00}"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B7863D-AA31-4565-9EF8-9BAC5B1C665D}"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5C5AC4-CAE8-4D46-9360-63E85E5D5D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04B7863D-AA31-4565-9EF8-9BAC5B1C665D}" type="datetimeFigureOut">
              <a:rPr lang="en-US" smtClean="0"/>
              <a:pPr/>
              <a:t>8/13/2020</a:t>
            </a:fld>
            <a:endParaRPr lang="en-US"/>
          </a:p>
        </p:txBody>
      </p:sp>
      <p:sp>
        <p:nvSpPr>
          <p:cNvPr id="22" name="Slide Number Placeholder 21"/>
          <p:cNvSpPr>
            <a:spLocks noGrp="1"/>
          </p:cNvSpPr>
          <p:nvPr>
            <p:ph type="sldNum" sz="quarter" idx="15"/>
          </p:nvPr>
        </p:nvSpPr>
        <p:spPr/>
        <p:txBody>
          <a:bodyPr rtlCol="0"/>
          <a:lstStyle/>
          <a:p>
            <a:fld id="{115C5AC4-CAE8-4D46-9360-63E85E5D5D00}"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4B7863D-AA31-4565-9EF8-9BAC5B1C665D}" type="datetimeFigureOut">
              <a:rPr lang="en-US" smtClean="0"/>
              <a:pPr/>
              <a:t>8/13/2020</a:t>
            </a:fld>
            <a:endParaRPr lang="en-US"/>
          </a:p>
        </p:txBody>
      </p:sp>
      <p:sp>
        <p:nvSpPr>
          <p:cNvPr id="18" name="Slide Number Placeholder 17"/>
          <p:cNvSpPr>
            <a:spLocks noGrp="1"/>
          </p:cNvSpPr>
          <p:nvPr>
            <p:ph type="sldNum" sz="quarter" idx="11"/>
          </p:nvPr>
        </p:nvSpPr>
        <p:spPr/>
        <p:txBody>
          <a:bodyPr rtlCol="0"/>
          <a:lstStyle/>
          <a:p>
            <a:fld id="{115C5AC4-CAE8-4D46-9360-63E85E5D5D00}"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4B7863D-AA31-4565-9EF8-9BAC5B1C665D}" type="datetimeFigureOut">
              <a:rPr lang="en-US" smtClean="0"/>
              <a:pPr/>
              <a:t>8/13/2020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15C5AC4-CAE8-4D46-9360-63E85E5D5D0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371600"/>
            <a:ext cx="6172200" cy="1894362"/>
          </a:xfrm>
        </p:spPr>
        <p:txBody>
          <a:bodyPr/>
          <a:lstStyle/>
          <a:p>
            <a:pPr algn="ctr"/>
            <a:r>
              <a:rPr lang="en-US" dirty="0" smtClean="0">
                <a:solidFill>
                  <a:schemeClr val="accent2">
                    <a:lumMod val="75000"/>
                  </a:schemeClr>
                </a:solidFill>
                <a:latin typeface="Algerian" pitchFamily="82" charset="0"/>
              </a:rPr>
              <a:t>PRINCIPLES OF PSYCHIATRIC NURSING</a:t>
            </a:r>
            <a:endParaRPr lang="en-US" dirty="0">
              <a:solidFill>
                <a:schemeClr val="accent2">
                  <a:lumMod val="75000"/>
                </a:schemeClr>
              </a:solidFill>
              <a:latin typeface="Algerian" pitchFamily="82" charset="0"/>
            </a:endParaRPr>
          </a:p>
        </p:txBody>
      </p:sp>
      <p:sp>
        <p:nvSpPr>
          <p:cNvPr id="4" name="Subtitle 3"/>
          <p:cNvSpPr>
            <a:spLocks noGrp="1"/>
          </p:cNvSpPr>
          <p:nvPr>
            <p:ph type="subTitle" idx="1"/>
          </p:nvPr>
        </p:nvSpPr>
        <p:spPr/>
        <p:txBody>
          <a:bodyPr>
            <a:normAutofit lnSpcReduction="10000"/>
          </a:bodyPr>
          <a:lstStyle/>
          <a:p>
            <a:r>
              <a:rPr lang="en-US" dirty="0" smtClean="0"/>
              <a:t>Prepared by: </a:t>
            </a:r>
            <a:br>
              <a:rPr lang="en-US" dirty="0" smtClean="0"/>
            </a:br>
            <a:r>
              <a:rPr lang="en-US" dirty="0" smtClean="0"/>
              <a:t>Mr. Ismail. P. A.</a:t>
            </a:r>
            <a:r>
              <a:rPr lang="en-US" dirty="0" smtClean="0"/>
              <a:t/>
            </a:r>
            <a:br>
              <a:rPr lang="en-US" dirty="0" smtClean="0"/>
            </a:br>
            <a:r>
              <a:rPr lang="en-US" dirty="0" smtClean="0"/>
              <a:t>Lecturer</a:t>
            </a:r>
            <a:r>
              <a:rPr lang="en-US" dirty="0" smtClean="0"/>
              <a:t/>
            </a:r>
            <a:br>
              <a:rPr lang="en-US" dirty="0" smtClean="0"/>
            </a:br>
            <a:r>
              <a:rPr lang="en-US" dirty="0" smtClean="0"/>
              <a:t>Department of Mental health nursing</a:t>
            </a:r>
            <a:br>
              <a:rPr lang="en-US" dirty="0" smtClean="0"/>
            </a:br>
            <a:r>
              <a:rPr lang="en-US" dirty="0" err="1" smtClean="0"/>
              <a:t>Sumandeep</a:t>
            </a:r>
            <a:r>
              <a:rPr lang="en-US" dirty="0" smtClean="0"/>
              <a:t> Nursing college</a:t>
            </a:r>
            <a:endParaRPr lang="en-US" dirty="0"/>
          </a:p>
        </p:txBody>
      </p:sp>
      <p:pic>
        <p:nvPicPr>
          <p:cNvPr id="5" name="Picture 2"/>
          <p:cNvPicPr>
            <a:picLocks noChangeAspect="1"/>
          </p:cNvPicPr>
          <p:nvPr/>
        </p:nvPicPr>
        <p:blipFill>
          <a:blip r:embed="rId2"/>
          <a:srcRect/>
          <a:stretch>
            <a:fillRect/>
          </a:stretch>
        </p:blipFill>
        <p:spPr bwMode="auto">
          <a:xfrm>
            <a:off x="300038" y="228600"/>
            <a:ext cx="2366962" cy="20574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467600" cy="6016752"/>
          </a:xfrm>
        </p:spPr>
        <p:txBody>
          <a:bodyPr/>
          <a:lstStyle/>
          <a:p>
            <a:pPr>
              <a:buNone/>
            </a:pPr>
            <a:r>
              <a:rPr lang="en-US" b="1" dirty="0" smtClean="0">
                <a:solidFill>
                  <a:srgbClr val="00B050"/>
                </a:solidFill>
              </a:rPr>
              <a:t>9. Avoid physical and verbal force as much as possible:</a:t>
            </a:r>
          </a:p>
          <a:p>
            <a:pPr>
              <a:buNone/>
            </a:pPr>
            <a:endParaRPr lang="en-US" b="1" dirty="0" smtClean="0">
              <a:solidFill>
                <a:srgbClr val="00B050"/>
              </a:solidFill>
            </a:endParaRPr>
          </a:p>
          <a:p>
            <a:pPr>
              <a:buFont typeface="Wingdings" pitchFamily="2" charset="2"/>
              <a:buChar char="Ø"/>
            </a:pPr>
            <a:r>
              <a:rPr lang="en-US" dirty="0" smtClean="0"/>
              <a:t>All methods of punishment must be avoided.</a:t>
            </a:r>
          </a:p>
          <a:p>
            <a:pPr>
              <a:buNone/>
            </a:pPr>
            <a:endParaRPr lang="en-US" dirty="0" smtClean="0"/>
          </a:p>
          <a:p>
            <a:pPr>
              <a:buFont typeface="Wingdings" pitchFamily="2" charset="2"/>
              <a:buChar char="Ø"/>
            </a:pPr>
            <a:r>
              <a:rPr lang="en-US" dirty="0" smtClean="0"/>
              <a:t>If the nurse is an expert in predicting patient behavior, she can mostly prevent an onset of undesirable behavior.</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7467600" cy="6092952"/>
          </a:xfrm>
        </p:spPr>
        <p:txBody>
          <a:bodyPr/>
          <a:lstStyle/>
          <a:p>
            <a:pPr marL="457200" indent="-457200">
              <a:buNone/>
            </a:pPr>
            <a:r>
              <a:rPr lang="en-US" b="1" dirty="0" smtClean="0">
                <a:solidFill>
                  <a:srgbClr val="00B050"/>
                </a:solidFill>
              </a:rPr>
              <a:t>10. Nursing care is centered on the patient as a person and not on the control of symptoms:</a:t>
            </a:r>
          </a:p>
          <a:p>
            <a:pPr marL="457200" indent="-457200">
              <a:buNone/>
            </a:pPr>
            <a:endParaRPr lang="en-US" b="1" dirty="0" smtClean="0">
              <a:solidFill>
                <a:srgbClr val="00B050"/>
              </a:solidFill>
            </a:endParaRPr>
          </a:p>
          <a:p>
            <a:pPr marL="457200" indent="-457200">
              <a:buFont typeface="Wingdings" pitchFamily="2" charset="2"/>
              <a:buChar char="Ø"/>
            </a:pPr>
            <a:r>
              <a:rPr lang="en-US" dirty="0" smtClean="0"/>
              <a:t>Analysis and study of symptoms is necessary to reveal their meaning and their significance to the patient.</a:t>
            </a:r>
          </a:p>
          <a:p>
            <a:pPr marL="457200" indent="-457200">
              <a:buFont typeface="Wingdings" pitchFamily="2" charset="2"/>
              <a:buChar char="Ø"/>
            </a:pPr>
            <a:r>
              <a:rPr lang="en-US" dirty="0" smtClean="0"/>
              <a:t>Two patients showing the same symptoms may be expressing two different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7467600" cy="6169152"/>
          </a:xfrm>
        </p:spPr>
        <p:txBody>
          <a:bodyPr/>
          <a:lstStyle/>
          <a:p>
            <a:pPr marL="457200" indent="-457200">
              <a:buNone/>
            </a:pPr>
            <a:r>
              <a:rPr lang="en-US" b="1" dirty="0" smtClean="0">
                <a:solidFill>
                  <a:srgbClr val="00B050"/>
                </a:solidFill>
              </a:rPr>
              <a:t>11. All explanations of procedures and other routines are given according to the patient’s level of understanding:</a:t>
            </a:r>
          </a:p>
          <a:p>
            <a:pPr marL="457200" indent="-457200">
              <a:buNone/>
            </a:pPr>
            <a:endParaRPr lang="en-US" b="1" dirty="0" smtClean="0">
              <a:solidFill>
                <a:srgbClr val="00B050"/>
              </a:solidFill>
            </a:endParaRPr>
          </a:p>
          <a:p>
            <a:pPr marL="457200" indent="-457200">
              <a:buFont typeface="Wingdings" pitchFamily="2" charset="2"/>
              <a:buChar char="Ø"/>
            </a:pPr>
            <a:r>
              <a:rPr lang="en-US" dirty="0" smtClean="0"/>
              <a:t>The extent of explanation that can be given to a patient depends on his span of attention, level of anxiety and level of ability to decide.</a:t>
            </a:r>
          </a:p>
          <a:p>
            <a:pPr marL="457200" indent="-457200">
              <a:buFont typeface="Wingdings" pitchFamily="2" charset="2"/>
              <a:buChar char="Ø"/>
            </a:pPr>
            <a:r>
              <a:rPr lang="en-US" dirty="0" smtClean="0"/>
              <a:t>But explanation should never be withheld on the basis that psychiatric patients are not having any contact with reality or have no </a:t>
            </a:r>
            <a:r>
              <a:rPr lang="en-US" dirty="0" err="1" smtClean="0"/>
              <a:t>bility</a:t>
            </a:r>
            <a:r>
              <a:rPr lang="en-US" dirty="0" smtClean="0"/>
              <a:t> to understand.</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467600" cy="6016752"/>
          </a:xfrm>
        </p:spPr>
        <p:txBody>
          <a:bodyPr/>
          <a:lstStyle/>
          <a:p>
            <a:pPr marL="457200" indent="-457200">
              <a:buNone/>
            </a:pPr>
            <a:r>
              <a:rPr lang="en-US" b="1" dirty="0" smtClean="0">
                <a:solidFill>
                  <a:srgbClr val="00B050"/>
                </a:solidFill>
              </a:rPr>
              <a:t>12. Many procedures are modified but basic principles remain unaltered:</a:t>
            </a:r>
          </a:p>
          <a:p>
            <a:pPr marL="457200" indent="-457200">
              <a:buNone/>
            </a:pPr>
            <a:endParaRPr lang="en-US" b="1" dirty="0" smtClean="0">
              <a:solidFill>
                <a:srgbClr val="00B050"/>
              </a:solidFill>
            </a:endParaRPr>
          </a:p>
          <a:p>
            <a:pPr marL="457200" indent="-457200">
              <a:buFont typeface="Wingdings" pitchFamily="2" charset="2"/>
              <a:buChar char="Ø"/>
            </a:pPr>
            <a:r>
              <a:rPr lang="en-US" dirty="0" smtClean="0"/>
              <a:t>Many new methods can be adapted to individual needs of the patients, but the underlying nursing scientific principles remain the same. Some nursing principles to be kept in mind are:</a:t>
            </a:r>
          </a:p>
          <a:p>
            <a:pPr marL="457200" indent="-457200">
              <a:buFont typeface="Wingdings" pitchFamily="2" charset="2"/>
              <a:buChar char="ü"/>
            </a:pPr>
            <a:r>
              <a:rPr lang="en-US" dirty="0" smtClean="0"/>
              <a:t>Safety</a:t>
            </a:r>
          </a:p>
          <a:p>
            <a:pPr marL="457200" indent="-457200">
              <a:buFont typeface="Wingdings" pitchFamily="2" charset="2"/>
              <a:buChar char="ü"/>
            </a:pPr>
            <a:r>
              <a:rPr lang="en-US" dirty="0" smtClean="0"/>
              <a:t>Comfort</a:t>
            </a:r>
          </a:p>
          <a:p>
            <a:pPr marL="457200" indent="-457200">
              <a:buFont typeface="Wingdings" pitchFamily="2" charset="2"/>
              <a:buChar char="ü"/>
            </a:pPr>
            <a:r>
              <a:rPr lang="en-US" dirty="0" smtClean="0"/>
              <a:t>Privacy</a:t>
            </a:r>
          </a:p>
          <a:p>
            <a:pPr marL="457200" indent="-457200">
              <a:buFont typeface="Wingdings" pitchFamily="2" charset="2"/>
              <a:buChar char="ü"/>
            </a:pPr>
            <a:r>
              <a:rPr lang="en-US" dirty="0" smtClean="0"/>
              <a:t>Maintaining therapeutic effectiveness </a:t>
            </a:r>
          </a:p>
          <a:p>
            <a:pPr marL="457200" indent="-457200">
              <a:buFont typeface="Wingdings" pitchFamily="2" charset="2"/>
              <a:buChar char="ü"/>
            </a:pPr>
            <a:r>
              <a:rPr lang="en-US" dirty="0" smtClean="0"/>
              <a:t>Economy of time</a:t>
            </a:r>
          </a:p>
          <a:p>
            <a:pPr marL="457200" indent="-457200">
              <a:buFont typeface="Wingdings" pitchFamily="2" charset="2"/>
              <a:buChar char="ü"/>
            </a:pPr>
            <a:r>
              <a:rPr lang="en-US" dirty="0" smtClean="0"/>
              <a:t>Energy and material</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ctr">
              <a:buNone/>
            </a:pPr>
            <a:endParaRPr lang="en-US" dirty="0" smtClean="0"/>
          </a:p>
          <a:p>
            <a:pPr algn="ctr">
              <a:buNone/>
            </a:pPr>
            <a:endParaRPr lang="en-US" dirty="0" smtClean="0"/>
          </a:p>
          <a:p>
            <a:pPr algn="ctr">
              <a:buNone/>
            </a:pPr>
            <a:endParaRPr lang="en-US" dirty="0" smtClean="0"/>
          </a:p>
          <a:p>
            <a:pPr algn="ctr">
              <a:buNone/>
            </a:pPr>
            <a:endParaRPr lang="en-US" sz="4800" dirty="0" smtClean="0">
              <a:solidFill>
                <a:srgbClr val="C00000"/>
              </a:solidFill>
              <a:latin typeface="Algerian" pitchFamily="82" charset="0"/>
            </a:endParaRPr>
          </a:p>
          <a:p>
            <a:pPr algn="ctr">
              <a:buNone/>
            </a:pPr>
            <a:r>
              <a:rPr lang="en-US" sz="4800" dirty="0" smtClean="0">
                <a:solidFill>
                  <a:srgbClr val="C00000"/>
                </a:solidFill>
                <a:latin typeface="Algerian" pitchFamily="82" charset="0"/>
              </a:rPr>
              <a:t>THANK YOU</a:t>
            </a:r>
            <a:endParaRPr lang="en-US" sz="4800" dirty="0">
              <a:solidFill>
                <a:srgbClr val="C00000"/>
              </a:solidFill>
              <a:latin typeface="Algerian"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solidFill>
                  <a:srgbClr val="FF0000"/>
                </a:solidFill>
              </a:rPr>
              <a:t>Principles in psychiatric nursing</a:t>
            </a:r>
            <a:endParaRPr lang="en-US" b="1" dirty="0">
              <a:solidFill>
                <a:srgbClr val="FF0000"/>
              </a:solidFill>
            </a:endParaRPr>
          </a:p>
        </p:txBody>
      </p:sp>
      <p:sp>
        <p:nvSpPr>
          <p:cNvPr id="5" name="Content Placeholder 4"/>
          <p:cNvSpPr>
            <a:spLocks noGrp="1"/>
          </p:cNvSpPr>
          <p:nvPr>
            <p:ph sz="quarter" idx="1"/>
          </p:nvPr>
        </p:nvSpPr>
        <p:spPr/>
        <p:txBody>
          <a:bodyPr>
            <a:normAutofit fontScale="92500" lnSpcReduction="20000"/>
          </a:bodyPr>
          <a:lstStyle/>
          <a:p>
            <a:pPr marL="457200" indent="-457200">
              <a:buFont typeface="+mj-lt"/>
              <a:buAutoNum type="arabicPeriod"/>
            </a:pPr>
            <a:r>
              <a:rPr lang="en-US" b="1" dirty="0" smtClean="0">
                <a:solidFill>
                  <a:srgbClr val="00B050"/>
                </a:solidFill>
              </a:rPr>
              <a:t>Patient is accepted as he is :</a:t>
            </a:r>
          </a:p>
          <a:p>
            <a:pPr marL="457200" indent="-457200">
              <a:buNone/>
            </a:pPr>
            <a:endParaRPr lang="en-US" dirty="0" smtClean="0"/>
          </a:p>
          <a:p>
            <a:pPr marL="457200" indent="-457200">
              <a:buNone/>
            </a:pPr>
            <a:r>
              <a:rPr lang="en-US" dirty="0" smtClean="0"/>
              <a:t>It means being non judgmental. It conveys the feeling of being loved and cared. Accepting sets positive behaviors to convey to him the respect as an individual human being. Acceptance can be expressed by:</a:t>
            </a:r>
          </a:p>
          <a:p>
            <a:pPr marL="457200" indent="-457200">
              <a:buFont typeface="Wingdings" pitchFamily="2" charset="2"/>
              <a:buChar char="Ø"/>
            </a:pPr>
            <a:r>
              <a:rPr lang="en-US" dirty="0" smtClean="0"/>
              <a:t>Being non judgmental</a:t>
            </a:r>
          </a:p>
          <a:p>
            <a:pPr marL="457200" indent="-457200">
              <a:buFont typeface="Wingdings" pitchFamily="2" charset="2"/>
              <a:buChar char="Ø"/>
            </a:pPr>
            <a:r>
              <a:rPr lang="en-US" dirty="0" smtClean="0"/>
              <a:t>Being sincerely interested in patient</a:t>
            </a:r>
          </a:p>
          <a:p>
            <a:pPr marL="457200" indent="-457200">
              <a:buFont typeface="Wingdings" pitchFamily="2" charset="2"/>
              <a:buChar char="Ø"/>
            </a:pPr>
            <a:r>
              <a:rPr lang="en-US" dirty="0" smtClean="0"/>
              <a:t>Recognizing and reflecting on feelings which patient ay express</a:t>
            </a:r>
          </a:p>
          <a:p>
            <a:pPr marL="457200" indent="-457200">
              <a:buFont typeface="Wingdings" pitchFamily="2" charset="2"/>
              <a:buChar char="Ø"/>
            </a:pPr>
            <a:r>
              <a:rPr lang="en-US" dirty="0" smtClean="0"/>
              <a:t>Talking with a purpose</a:t>
            </a:r>
          </a:p>
          <a:p>
            <a:pPr marL="457200" indent="-457200">
              <a:buFont typeface="Wingdings" pitchFamily="2" charset="2"/>
              <a:buChar char="Ø"/>
            </a:pPr>
            <a:r>
              <a:rPr lang="en-US" dirty="0" smtClean="0"/>
              <a:t>Listening</a:t>
            </a:r>
          </a:p>
          <a:p>
            <a:pPr marL="457200" indent="-457200">
              <a:buFont typeface="Wingdings" pitchFamily="2" charset="2"/>
              <a:buChar char="Ø"/>
            </a:pPr>
            <a:r>
              <a:rPr lang="en-US" dirty="0" smtClean="0"/>
              <a:t>Permitting patient to express strongly held feeling</a:t>
            </a:r>
          </a:p>
          <a:p>
            <a:pPr marL="457200" indent="-457200">
              <a:buFont typeface="Wingdings" pitchFamily="2" charset="2"/>
              <a:buChar char="Ø"/>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7467600" cy="6169152"/>
          </a:xfrm>
        </p:spPr>
        <p:txBody>
          <a:bodyPr/>
          <a:lstStyle/>
          <a:p>
            <a:pPr marL="457200" indent="-457200">
              <a:buNone/>
            </a:pPr>
            <a:r>
              <a:rPr lang="en-US" dirty="0" smtClean="0"/>
              <a:t>2. </a:t>
            </a:r>
            <a:r>
              <a:rPr lang="en-US" b="1" dirty="0" smtClean="0">
                <a:solidFill>
                  <a:srgbClr val="00B050"/>
                </a:solidFill>
              </a:rPr>
              <a:t>Use self understanding as a therapeutic tool:</a:t>
            </a:r>
          </a:p>
          <a:p>
            <a:pPr marL="457200" indent="-457200">
              <a:buNone/>
            </a:pPr>
            <a:endParaRPr lang="en-US" dirty="0" smtClean="0"/>
          </a:p>
          <a:p>
            <a:pPr marL="457200" indent="-457200">
              <a:buFont typeface="Wingdings" pitchFamily="2" charset="2"/>
              <a:buChar char="Ø"/>
            </a:pPr>
            <a:r>
              <a:rPr lang="en-US" dirty="0" smtClean="0"/>
              <a:t>The psychiatric nurse should have a realistic self concept and should e able to recognize one’s own feelings, attitudes and responses. </a:t>
            </a:r>
          </a:p>
          <a:p>
            <a:pPr marL="457200" indent="-457200">
              <a:buFont typeface="Wingdings" pitchFamily="2" charset="2"/>
              <a:buChar char="Ø"/>
            </a:pPr>
            <a:r>
              <a:rPr lang="en-US" dirty="0" smtClean="0"/>
              <a:t>Her ability to be aware and to accept her own strengths and limitations should help her to se the strengths and limitations on other people too.</a:t>
            </a:r>
          </a:p>
          <a:p>
            <a:pPr marL="457200" indent="-457200">
              <a:buFont typeface="Wingdings" pitchFamily="2" charset="2"/>
              <a:buChar char="Ø"/>
            </a:pPr>
            <a:r>
              <a:rPr lang="en-US" dirty="0" smtClean="0"/>
              <a:t>Self understanding helps her to be assertive in life situations without being aggressive and feeling guilty.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467600" cy="6016752"/>
          </a:xfrm>
        </p:spPr>
        <p:txBody>
          <a:bodyPr/>
          <a:lstStyle/>
          <a:p>
            <a:pPr marL="457200" indent="-457200">
              <a:buNone/>
            </a:pPr>
            <a:r>
              <a:rPr lang="en-US" b="1" dirty="0" smtClean="0">
                <a:solidFill>
                  <a:srgbClr val="00B050"/>
                </a:solidFill>
              </a:rPr>
              <a:t>3. Consistency is used to contribute to patient’s security:</a:t>
            </a:r>
          </a:p>
          <a:p>
            <a:pPr marL="457200" indent="-457200">
              <a:buNone/>
            </a:pPr>
            <a:endParaRPr lang="en-US" b="1" dirty="0" smtClean="0">
              <a:solidFill>
                <a:srgbClr val="00B050"/>
              </a:solidFill>
            </a:endParaRPr>
          </a:p>
          <a:p>
            <a:pPr marL="457200" indent="-457200">
              <a:buFont typeface="Wingdings" pitchFamily="2" charset="2"/>
              <a:buChar char="Ø"/>
            </a:pPr>
            <a:r>
              <a:rPr lang="en-US" dirty="0" smtClean="0"/>
              <a:t>This means that there should be consistency in the attitude of the staff, ward routine and in defining the limitations placed on the patient.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467600" cy="6016752"/>
          </a:xfrm>
        </p:spPr>
        <p:txBody>
          <a:bodyPr/>
          <a:lstStyle/>
          <a:p>
            <a:pPr marL="457200" indent="-457200">
              <a:buNone/>
            </a:pPr>
            <a:r>
              <a:rPr lang="en-US" b="1" dirty="0" smtClean="0">
                <a:solidFill>
                  <a:srgbClr val="00B050"/>
                </a:solidFill>
              </a:rPr>
              <a:t>4. Reassurance should be given in a subtle and acceptable manner:</a:t>
            </a:r>
          </a:p>
          <a:p>
            <a:pPr marL="457200" indent="-457200">
              <a:buNone/>
            </a:pPr>
            <a:endParaRPr lang="en-US" b="1" dirty="0" smtClean="0">
              <a:solidFill>
                <a:srgbClr val="00B050"/>
              </a:solidFill>
            </a:endParaRPr>
          </a:p>
          <a:p>
            <a:pPr marL="457200" indent="-457200">
              <a:buFont typeface="Wingdings" pitchFamily="2" charset="2"/>
              <a:buChar char="Ø"/>
            </a:pPr>
            <a:r>
              <a:rPr lang="en-US" dirty="0" smtClean="0"/>
              <a:t>It is building patient’s confidence.</a:t>
            </a:r>
          </a:p>
          <a:p>
            <a:pPr marL="457200" indent="-457200">
              <a:buFont typeface="Wingdings" pitchFamily="2" charset="2"/>
              <a:buChar char="Ø"/>
            </a:pPr>
            <a:r>
              <a:rPr lang="en-US" dirty="0" smtClean="0"/>
              <a:t>To give reassurance the nurse needs to understand and analyze the situation as to how it appears to the patient. </a:t>
            </a:r>
          </a:p>
          <a:p>
            <a:pPr marL="457200" indent="-457200">
              <a:buFont typeface="Wingdings" pitchFamily="2" charset="2"/>
              <a:buChar char="Ø"/>
            </a:pPr>
            <a:r>
              <a:rPr lang="en-US" dirty="0" smtClean="0"/>
              <a:t>False reassurance can also reflect a lack of interest and understanding or unwillingness on the part of the nurse to emphasize with the patient’s life situation</a:t>
            </a:r>
          </a:p>
          <a:p>
            <a:pPr marL="457200" indent="-457200">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467600" cy="6016752"/>
          </a:xfrm>
        </p:spPr>
        <p:txBody>
          <a:bodyPr/>
          <a:lstStyle/>
          <a:p>
            <a:pPr marL="457200" indent="-457200">
              <a:buNone/>
            </a:pPr>
            <a:r>
              <a:rPr lang="en-US" b="1" dirty="0" smtClean="0">
                <a:solidFill>
                  <a:srgbClr val="00B050"/>
                </a:solidFill>
              </a:rPr>
              <a:t>5. Patient’s behavior is changed through emotional experience and not by rational interpretation:</a:t>
            </a:r>
          </a:p>
          <a:p>
            <a:pPr marL="457200" indent="-457200">
              <a:buNone/>
            </a:pPr>
            <a:endParaRPr lang="en-US" b="1" dirty="0" smtClean="0">
              <a:solidFill>
                <a:srgbClr val="00B050"/>
              </a:solidFill>
            </a:endParaRPr>
          </a:p>
          <a:p>
            <a:pPr marL="457200" indent="-457200">
              <a:buFont typeface="Wingdings" pitchFamily="2" charset="2"/>
              <a:buChar char="Ø"/>
            </a:pPr>
            <a:r>
              <a:rPr lang="en-US" dirty="0" smtClean="0"/>
              <a:t>Major focus in psychiatry is on feeling and not on the intellectual aspects.</a:t>
            </a:r>
          </a:p>
          <a:p>
            <a:pPr marL="457200" indent="-457200">
              <a:buFont typeface="Wingdings" pitchFamily="2" charset="2"/>
              <a:buChar char="Ø"/>
            </a:pPr>
            <a:r>
              <a:rPr lang="en-US" dirty="0" smtClean="0"/>
              <a:t>Advising or rationalizing with patients is not effective in changing behavior.</a:t>
            </a:r>
          </a:p>
          <a:p>
            <a:pPr marL="457200" indent="-457200">
              <a:buFont typeface="Wingdings" pitchFamily="2" charset="2"/>
              <a:buChar char="Ø"/>
            </a:pPr>
            <a:r>
              <a:rPr lang="en-US" dirty="0" smtClean="0"/>
              <a:t>Role play and social drama is very much effective in proving corrective emotional experiences to the patient and facilitating insight into his own behavior.</a:t>
            </a:r>
          </a:p>
          <a:p>
            <a:pPr marL="457200" indent="-457200">
              <a:buNone/>
            </a:pPr>
            <a:endParaRPr lang="en-US" dirty="0" smtClean="0"/>
          </a:p>
          <a:p>
            <a:pPr marL="457200" indent="-457200">
              <a:buFont typeface="Wingdings" pitchFamily="2" charset="2"/>
              <a:buChar char="Ø"/>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467600" cy="6016752"/>
          </a:xfrm>
        </p:spPr>
        <p:txBody>
          <a:bodyPr/>
          <a:lstStyle/>
          <a:p>
            <a:pPr marL="457200" indent="-457200">
              <a:buNone/>
            </a:pPr>
            <a:r>
              <a:rPr lang="en-US" b="1" dirty="0" smtClean="0">
                <a:solidFill>
                  <a:srgbClr val="00B050"/>
                </a:solidFill>
              </a:rPr>
              <a:t>6. Unnecessary increase in patient’s anxiety should be avoided:</a:t>
            </a:r>
          </a:p>
          <a:p>
            <a:pPr marL="457200" indent="-457200">
              <a:buNone/>
            </a:pPr>
            <a:endParaRPr lang="en-US" b="1" dirty="0" smtClean="0">
              <a:solidFill>
                <a:srgbClr val="00B050"/>
              </a:solidFill>
            </a:endParaRPr>
          </a:p>
          <a:p>
            <a:pPr marL="457200" indent="-457200">
              <a:buNone/>
            </a:pPr>
            <a:r>
              <a:rPr lang="en-US" dirty="0" smtClean="0"/>
              <a:t>The following approaches will increase the patient’s anxiety so should be avoided:</a:t>
            </a:r>
          </a:p>
          <a:p>
            <a:pPr marL="457200" indent="-457200">
              <a:buFont typeface="Wingdings" pitchFamily="2" charset="2"/>
              <a:buChar char="Ø"/>
            </a:pPr>
            <a:r>
              <a:rPr lang="en-US" dirty="0" smtClean="0"/>
              <a:t>Showing nurse’s own anxiety.</a:t>
            </a:r>
          </a:p>
          <a:p>
            <a:pPr marL="457200" indent="-457200">
              <a:buFont typeface="Wingdings" pitchFamily="2" charset="2"/>
              <a:buChar char="Ø"/>
            </a:pPr>
            <a:r>
              <a:rPr lang="en-US" dirty="0" smtClean="0"/>
              <a:t>Showing attention to the patient’s deficits.</a:t>
            </a:r>
          </a:p>
          <a:p>
            <a:pPr marL="457200" indent="-457200">
              <a:buFont typeface="Wingdings" pitchFamily="2" charset="2"/>
              <a:buChar char="Ø"/>
            </a:pPr>
            <a:r>
              <a:rPr lang="en-US" dirty="0" smtClean="0"/>
              <a:t>Making the patient to face repeated failures.</a:t>
            </a:r>
          </a:p>
          <a:p>
            <a:pPr marL="457200" indent="-457200">
              <a:buFont typeface="Wingdings" pitchFamily="2" charset="2"/>
              <a:buChar char="Ø"/>
            </a:pPr>
            <a:r>
              <a:rPr lang="en-US" dirty="0" smtClean="0"/>
              <a:t>Placing demands on patient which he obviously cannot meet.</a:t>
            </a:r>
          </a:p>
          <a:p>
            <a:pPr marL="457200" indent="-457200">
              <a:buFont typeface="Wingdings" pitchFamily="2" charset="2"/>
              <a:buChar char="Ø"/>
            </a:pPr>
            <a:r>
              <a:rPr lang="en-US" dirty="0" smtClean="0"/>
              <a:t>Direct contradiction of patient’s psychotic ideas</a:t>
            </a:r>
          </a:p>
          <a:p>
            <a:pPr marL="457200" indent="-457200">
              <a:buFont typeface="Wingdings" pitchFamily="2" charset="2"/>
              <a:buChar char="Ø"/>
            </a:pPr>
            <a:r>
              <a:rPr lang="en-US" dirty="0" smtClean="0"/>
              <a:t>Passing sharp comments and showing indifference.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7467600" cy="6092952"/>
          </a:xfrm>
        </p:spPr>
        <p:txBody>
          <a:bodyPr/>
          <a:lstStyle/>
          <a:p>
            <a:pPr marL="457200" indent="-457200">
              <a:buNone/>
            </a:pPr>
            <a:r>
              <a:rPr lang="en-US" b="1" dirty="0" smtClean="0">
                <a:solidFill>
                  <a:srgbClr val="00B050"/>
                </a:solidFill>
              </a:rPr>
              <a:t>7. Objective observation of patient to understand his behavior:</a:t>
            </a:r>
          </a:p>
          <a:p>
            <a:pPr marL="457200" indent="-457200">
              <a:buNone/>
            </a:pPr>
            <a:endParaRPr lang="en-US" b="1" dirty="0" smtClean="0">
              <a:solidFill>
                <a:srgbClr val="00B050"/>
              </a:solidFill>
            </a:endParaRPr>
          </a:p>
          <a:p>
            <a:pPr marL="457200" indent="-457200">
              <a:buFont typeface="Wingdings" pitchFamily="2" charset="2"/>
              <a:buChar char="Ø"/>
            </a:pPr>
            <a:r>
              <a:rPr lang="en-US" dirty="0" smtClean="0"/>
              <a:t>Objectivity is n ability to evaluate exactly what the patient wants to say and not mix up one’s own feelings, opinion or judgment.</a:t>
            </a:r>
          </a:p>
          <a:p>
            <a:pPr marL="457200" indent="-457200">
              <a:buFont typeface="Wingdings" pitchFamily="2" charset="2"/>
              <a:buChar char="Ø"/>
            </a:pPr>
            <a:r>
              <a:rPr lang="en-US" dirty="0" smtClean="0"/>
              <a:t>The nurse should indulge in introspection and make sure that her own emotional needs do not take a precedence patient’s needs.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7467600" cy="6092952"/>
          </a:xfrm>
        </p:spPr>
        <p:txBody>
          <a:bodyPr/>
          <a:lstStyle/>
          <a:p>
            <a:pPr marL="457200" indent="-457200">
              <a:buNone/>
            </a:pPr>
            <a:r>
              <a:rPr lang="en-US" b="1" dirty="0" smtClean="0">
                <a:solidFill>
                  <a:srgbClr val="00B050"/>
                </a:solidFill>
              </a:rPr>
              <a:t>8. Maintain realistic nurse patient relationship:</a:t>
            </a:r>
          </a:p>
          <a:p>
            <a:pPr marL="457200" indent="-457200">
              <a:buNone/>
            </a:pPr>
            <a:endParaRPr lang="en-US" b="1" dirty="0" smtClean="0"/>
          </a:p>
          <a:p>
            <a:pPr marL="457200" indent="-457200">
              <a:buFont typeface="Wingdings" pitchFamily="2" charset="2"/>
              <a:buChar char="Ø"/>
            </a:pPr>
            <a:r>
              <a:rPr lang="en-US" dirty="0" smtClean="0"/>
              <a:t>Realistic or professional relationship focuses upon the personal and emotional needs of the patient and not on nurse’s needs.</a:t>
            </a:r>
          </a:p>
          <a:p>
            <a:pPr marL="457200" indent="-457200">
              <a:buNone/>
            </a:pPr>
            <a:endParaRPr lang="en-US" dirty="0" smtClean="0"/>
          </a:p>
          <a:p>
            <a:pPr marL="457200" indent="-457200">
              <a:buFont typeface="Wingdings" pitchFamily="2" charset="2"/>
              <a:buChar char="Ø"/>
            </a:pPr>
            <a:r>
              <a:rPr lang="en-US" dirty="0" smtClean="0"/>
              <a:t>To maintain professional relationship the nurse should have a realistic self-concept and should be able to empathize and understand the feelings of the patient and the meaning of behavior.</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71</TotalTime>
  <Words>736</Words>
  <Application>Microsoft Office PowerPoint</Application>
  <PresentationFormat>On-screen Show (4:3)</PresentationFormat>
  <Paragraphs>75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Oriel</vt:lpstr>
      <vt:lpstr>PRINCIPLES OF PSYCHIATRIC NURSING</vt:lpstr>
      <vt:lpstr>Principles in psychiatric nursing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in psychiatric nursing</dc:title>
  <dc:creator>SCON</dc:creator>
  <cp:lastModifiedBy>xyz</cp:lastModifiedBy>
  <cp:revision>16</cp:revision>
  <dcterms:created xsi:type="dcterms:W3CDTF">2011-07-30T08:02:00Z</dcterms:created>
  <dcterms:modified xsi:type="dcterms:W3CDTF">2020-08-13T10:25:19Z</dcterms:modified>
</cp:coreProperties>
</file>