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sldIdLst>
    <p:sldId id="326" r:id="rId2"/>
    <p:sldId id="322" r:id="rId3"/>
    <p:sldId id="323" r:id="rId4"/>
    <p:sldId id="259" r:id="rId5"/>
    <p:sldId id="324" r:id="rId6"/>
    <p:sldId id="256" r:id="rId7"/>
    <p:sldId id="297" r:id="rId8"/>
    <p:sldId id="302" r:id="rId9"/>
    <p:sldId id="298" r:id="rId10"/>
    <p:sldId id="299" r:id="rId11"/>
    <p:sldId id="300" r:id="rId12"/>
    <p:sldId id="301" r:id="rId13"/>
    <p:sldId id="303" r:id="rId14"/>
    <p:sldId id="304" r:id="rId15"/>
    <p:sldId id="257" r:id="rId16"/>
    <p:sldId id="261" r:id="rId17"/>
    <p:sldId id="263" r:id="rId18"/>
    <p:sldId id="264" r:id="rId19"/>
    <p:sldId id="285" r:id="rId20"/>
    <p:sldId id="265" r:id="rId21"/>
    <p:sldId id="287" r:id="rId22"/>
    <p:sldId id="266" r:id="rId23"/>
    <p:sldId id="286" r:id="rId24"/>
    <p:sldId id="267" r:id="rId25"/>
    <p:sldId id="283" r:id="rId26"/>
    <p:sldId id="268" r:id="rId27"/>
    <p:sldId id="269" r:id="rId28"/>
    <p:sldId id="294" r:id="rId29"/>
    <p:sldId id="292" r:id="rId30"/>
    <p:sldId id="305" r:id="rId31"/>
    <p:sldId id="293" r:id="rId32"/>
    <p:sldId id="306" r:id="rId33"/>
    <p:sldId id="321" r:id="rId34"/>
    <p:sldId id="307" r:id="rId35"/>
    <p:sldId id="308" r:id="rId36"/>
    <p:sldId id="309" r:id="rId37"/>
    <p:sldId id="310" r:id="rId38"/>
    <p:sldId id="272" r:id="rId39"/>
    <p:sldId id="289" r:id="rId40"/>
    <p:sldId id="325" r:id="rId41"/>
    <p:sldId id="273" r:id="rId42"/>
    <p:sldId id="311" r:id="rId43"/>
    <p:sldId id="312" r:id="rId44"/>
    <p:sldId id="290" r:id="rId45"/>
    <p:sldId id="288" r:id="rId46"/>
    <p:sldId id="282" r:id="rId47"/>
    <p:sldId id="275" r:id="rId48"/>
    <p:sldId id="313" r:id="rId49"/>
    <p:sldId id="314" r:id="rId50"/>
    <p:sldId id="315" r:id="rId51"/>
    <p:sldId id="318" r:id="rId52"/>
    <p:sldId id="319" r:id="rId53"/>
    <p:sldId id="320" r:id="rId54"/>
    <p:sldId id="316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764EA-B03C-499C-8B82-9DDC9C6C1DD8}" type="datetimeFigureOut">
              <a:rPr lang="en-US" smtClean="0"/>
              <a:t>8/13/2020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7557E-EB6A-46EF-BD17-3A8386CFA29F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E70B-BD98-41F9-B3BF-CE82AA0344C2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53947A-5B96-4F1E-854E-AE9B2DC39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84AC-1C45-4820-9AA6-DB0B9F4C39A8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3594-EF1E-49B9-B0A8-371A449EB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20B1-7701-477A-AD48-03F56AED047B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7BD4-A849-4D85-9DEB-FCE4D17E3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D544-C6F1-4B0C-BA43-0D2896E06ACA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E700-7A54-4436-A998-27C241069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E88F-9304-4FA9-9C31-022611DFA63D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A56E-F376-403E-BF85-ED2B7C774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0A4F-CA47-489B-8F82-4120ECF11198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24DB3-849F-4B1E-8A93-A6FAEC0AD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C63E9D-99F7-45F3-93E1-7287184CCFE7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7D1650-A7D1-40D6-82DC-1D2810DD7E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AC999-22F9-4F9E-84FB-BAFAE701C2FE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70D1-6551-42F4-9968-6DACB097B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CDC8-82A5-4E50-ADF7-BC2152E9DAA5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BB64-4BA2-484D-BA08-FE43211C7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3748-DE40-48F5-80BC-9A546E25AD85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7D18-E6A7-424D-9549-0F0E70F98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459E-8C38-4AF1-BC73-6024949CD745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3102-C33F-4ABD-98CD-F386E57E3F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16C01C-8FEF-40BB-9200-4AC46CF26220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630CF-B01E-4D8F-A7B2-54A14A7B0A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46" r:id="rId3"/>
    <p:sldLayoutId id="2147483747" r:id="rId4"/>
    <p:sldLayoutId id="2147483754" r:id="rId5"/>
    <p:sldLayoutId id="2147483755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192" y="928670"/>
            <a:ext cx="8286808" cy="121444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Cephalo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Pelvic Disproportion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5105400"/>
            <a:ext cx="4953000" cy="1752600"/>
          </a:xfrm>
        </p:spPr>
        <p:txBody>
          <a:bodyPr/>
          <a:lstStyle/>
          <a:p>
            <a:r>
              <a:rPr lang="en-US" dirty="0" smtClean="0"/>
              <a:t>Ms.  </a:t>
            </a:r>
            <a:r>
              <a:rPr lang="en-US" dirty="0" err="1" smtClean="0"/>
              <a:t>Vruti</a:t>
            </a:r>
            <a:r>
              <a:rPr lang="en-US" dirty="0" smtClean="0"/>
              <a:t> Patel</a:t>
            </a:r>
            <a:endParaRPr lang="en-US" dirty="0" smtClean="0"/>
          </a:p>
          <a:p>
            <a:r>
              <a:rPr lang="en-US" dirty="0" smtClean="0"/>
              <a:t>Asst. Professor, </a:t>
            </a:r>
          </a:p>
          <a:p>
            <a:r>
              <a:rPr lang="en-US" dirty="0" smtClean="0"/>
              <a:t>Dept. of OBG. Nursing</a:t>
            </a:r>
            <a:endParaRPr lang="en-US" dirty="0" smtClean="0"/>
          </a:p>
          <a:p>
            <a:r>
              <a:rPr lang="en-US" dirty="0" smtClean="0"/>
              <a:t>SNC, SVDU.</a:t>
            </a:r>
            <a:endParaRPr lang="en-US" dirty="0"/>
          </a:p>
        </p:txBody>
      </p:sp>
      <p:pic>
        <p:nvPicPr>
          <p:cNvPr id="1026" name="Picture 2" descr="C:\Users\user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Degree of disproportion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3638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It is based on clinical findings and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pelvimetry</a:t>
            </a:r>
            <a:r>
              <a:rPr lang="en-US" sz="2400" b="1" i="1" dirty="0" smtClean="0">
                <a:solidFill>
                  <a:srgbClr val="C00000"/>
                </a:solidFill>
              </a:rPr>
              <a:t>:-</a:t>
            </a:r>
          </a:p>
          <a:p>
            <a:pPr>
              <a:buNone/>
            </a:pPr>
            <a:endParaRPr lang="en-US" sz="2400" b="1" i="1" dirty="0" smtClean="0">
              <a:solidFill>
                <a:srgbClr val="C00000"/>
              </a:solidFill>
            </a:endParaRPr>
          </a:p>
          <a:p>
            <a:pPr marL="623887" indent="-514350" algn="just">
              <a:buFont typeface="+mj-lt"/>
              <a:buAutoNum type="alphaLcParenR"/>
            </a:pPr>
            <a:r>
              <a:rPr lang="en-US" b="1" u="sng" dirty="0" smtClean="0">
                <a:solidFill>
                  <a:srgbClr val="0070C0"/>
                </a:solidFill>
              </a:rPr>
              <a:t>Severe disproportion</a:t>
            </a:r>
            <a:r>
              <a:rPr lang="en-US" dirty="0" smtClean="0">
                <a:solidFill>
                  <a:srgbClr val="C00000"/>
                </a:solidFill>
              </a:rPr>
              <a:t>:-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when the obstetric conjugate is less than 7.5 cm (3”) then it is said to be severe disproportion.</a:t>
            </a:r>
          </a:p>
          <a:p>
            <a:pPr marL="623887" indent="-514350" algn="just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3887" indent="-514350" algn="just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3887" indent="-514350" algn="just">
              <a:buFont typeface="+mj-lt"/>
              <a:buAutoNum type="alphaLcParenR"/>
            </a:pPr>
            <a:r>
              <a:rPr lang="en-US" b="1" u="sng" dirty="0" smtClean="0">
                <a:solidFill>
                  <a:srgbClr val="0070C0"/>
                </a:solidFill>
              </a:rPr>
              <a:t>Borderline disproportion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:- when the obstetric conjugate is between 9.5 and 10 cm. In inlet the anterior posterior diameter is less than 10 cm and transverse diameter is less than 12 cm.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Incidence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According to </a:t>
            </a:r>
            <a:r>
              <a:rPr lang="en-US" dirty="0" smtClean="0">
                <a:solidFill>
                  <a:srgbClr val="FF0000"/>
                </a:solidFill>
              </a:rPr>
              <a:t>American College of Nursing Midwives</a:t>
            </a:r>
            <a:r>
              <a:rPr lang="en-US" dirty="0" smtClean="0"/>
              <a:t>, occur </a:t>
            </a:r>
            <a:r>
              <a:rPr lang="en-US" u="sng" dirty="0" smtClean="0">
                <a:solidFill>
                  <a:srgbClr val="FF0000"/>
                </a:solidFill>
              </a:rPr>
              <a:t>20</a:t>
            </a:r>
            <a:r>
              <a:rPr lang="en-US" u="sng" dirty="0" smtClean="0"/>
              <a:t> out of </a:t>
            </a:r>
            <a:r>
              <a:rPr lang="en-US" u="sng" dirty="0" smtClean="0">
                <a:solidFill>
                  <a:srgbClr val="FF0000"/>
                </a:solidFill>
              </a:rPr>
              <a:t>250</a:t>
            </a:r>
            <a:r>
              <a:rPr lang="en-US" u="sng" dirty="0" smtClean="0"/>
              <a:t> pregnancy.</a:t>
            </a:r>
          </a:p>
          <a:p>
            <a:pPr>
              <a:buNone/>
            </a:pPr>
            <a:endParaRPr lang="en-US" u="sng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“It has been seen through studies that 65% of women who have been diagnosed with CPD in previous pregnancies, deliver vaginally in subsequent pregnancies.”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Causes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1054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Nutritional deficiency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Disease / injury to pelvic bones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Developmental defects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large size baby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Abnormal fetal position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Problem with genital tract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524000"/>
            <a:ext cx="37338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Classification of causes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257800"/>
          </a:xfrm>
        </p:spPr>
        <p:txBody>
          <a:bodyPr/>
          <a:lstStyle/>
          <a:p>
            <a:pPr marL="623887" indent="-514350" algn="just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Absolute causes:- </a:t>
            </a:r>
            <a:r>
              <a:rPr lang="en-US" dirty="0" smtClean="0"/>
              <a:t>it is a true mechanical obstruction due to:-</a:t>
            </a:r>
          </a:p>
          <a:p>
            <a:pPr marL="623887" indent="-514350" algn="just">
              <a:buFont typeface="Wingdings" pitchFamily="2" charset="2"/>
              <a:buChar char="v"/>
            </a:pPr>
            <a:r>
              <a:rPr lang="en-US" dirty="0" smtClean="0"/>
              <a:t>Permanent maternal cause such as contracted pelvis, anterior </a:t>
            </a:r>
            <a:r>
              <a:rPr lang="en-US" dirty="0" err="1" smtClean="0"/>
              <a:t>sacrococcygeal</a:t>
            </a:r>
            <a:r>
              <a:rPr lang="en-US" dirty="0" smtClean="0"/>
              <a:t> tumor.</a:t>
            </a:r>
          </a:p>
          <a:p>
            <a:pPr marL="623887" indent="-514350" algn="just">
              <a:buFont typeface="Wingdings" pitchFamily="2" charset="2"/>
              <a:buChar char="v"/>
            </a:pPr>
            <a:r>
              <a:rPr lang="en-US" dirty="0" smtClean="0"/>
              <a:t>Temporary fetal causes such as hydrocephalus, large baby etc.</a:t>
            </a:r>
          </a:p>
          <a:p>
            <a:pPr marL="623887" indent="-514350" algn="just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Relative cause:- </a:t>
            </a:r>
            <a:r>
              <a:rPr lang="en-US" dirty="0" smtClean="0"/>
              <a:t>the relative cause includes brow presentation, face presentation, </a:t>
            </a:r>
            <a:r>
              <a:rPr lang="en-US" dirty="0" err="1" smtClean="0"/>
              <a:t>mento</a:t>
            </a:r>
            <a:r>
              <a:rPr lang="en-US" dirty="0" smtClean="0"/>
              <a:t> posterior, </a:t>
            </a:r>
            <a:r>
              <a:rPr lang="en-US" dirty="0" err="1" smtClean="0"/>
              <a:t>occipito</a:t>
            </a:r>
            <a:r>
              <a:rPr lang="en-US" dirty="0" smtClean="0"/>
              <a:t> posterior position, deflexed head in vertex presentation</a:t>
            </a:r>
          </a:p>
          <a:p>
            <a:pPr marL="623887" indent="-514350" algn="just">
              <a:buNone/>
            </a:pPr>
            <a:endParaRPr lang="en-US" dirty="0" smtClean="0"/>
          </a:p>
          <a:p>
            <a:pPr marL="623887" indent="-514350" algn="just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6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3">
              <a:buNone/>
            </a:pPr>
            <a:r>
              <a:rPr lang="en-US" sz="6600" b="1" dirty="0" smtClean="0">
                <a:latin typeface="Comic Sans MS" pitchFamily="66" charset="0"/>
              </a:rPr>
              <a:t>CONTRACTED  			PELVIS</a:t>
            </a:r>
            <a:endParaRPr lang="en-US" sz="6600" b="1" dirty="0"/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048000"/>
            <a:ext cx="47244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18437" y="785794"/>
            <a:ext cx="1325563" cy="45720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Mrs. </a:t>
            </a:r>
            <a:r>
              <a:rPr lang="en-IN" dirty="0" err="1" smtClean="0"/>
              <a:t>Vruti</a:t>
            </a:r>
            <a:r>
              <a:rPr lang="en-IN" dirty="0" smtClean="0"/>
              <a:t> Patel, Asst. Professor, Sumandeep Nursing College, SVDU.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eaLnBrk="1" hangingPunct="1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dobe Heiti Std R" pitchFamily="34" charset="-128"/>
                <a:ea typeface="Adobe Heiti Std R" pitchFamily="34" charset="-128"/>
              </a:rPr>
              <a:t>Definition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897438"/>
          </a:xfrm>
        </p:spPr>
        <p:txBody>
          <a:bodyPr/>
          <a:lstStyle/>
          <a:p>
            <a:pPr algn="just"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Anatomical </a:t>
            </a:r>
            <a:r>
              <a:rPr lang="en-US" dirty="0" smtClean="0"/>
              <a:t> - It is a pelvis in which one or more of its diameters is reduced below the normal by one or more centimeters. </a:t>
            </a:r>
          </a:p>
          <a:p>
            <a:pPr algn="just" eaLnBrk="1" hangingPunct="1">
              <a:buNone/>
            </a:pPr>
            <a:endParaRPr lang="en-US" dirty="0" smtClean="0"/>
          </a:p>
          <a:p>
            <a:pPr algn="just"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Obstetric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 smtClean="0"/>
              <a:t>- It is a pelvis in which one or more of its diameters is reduced so that it interferes with the normal mechanism of labor. </a:t>
            </a:r>
          </a:p>
        </p:txBody>
      </p:sp>
      <p:sp>
        <p:nvSpPr>
          <p:cNvPr id="36866" name="AutoShape 2" descr="data:image/jpeg;base64,/9j/4AAQSkZJRgABAQAAAQABAAD/2wCEAAkGBhQSEBUUEhQVFRQUFxcUFRcVFBcVFxcWFRYWFBcYFhQXHCYeFxkkGhcUHy8gJCcpLCwsFR8xNTAqNSYrLCkBCQoKBQUFDQUFDSkYEhgpKSkpKSkpKSkpKSkpKSkpKSkpKSkpKSkpKSkpKSkpKSkpKSkpKSkpKSkpKSkpKSkpKf/AABEIAMIBAwMBIgACEQEDEQH/xAAcAAAABwEBAAAAAAAAAAAAAAAAAQIEBQYHAwj/xABCEAACAQIEAwYDBgMGBgIDAAABAhEAAwQSITEFQVEGEyJhcYEyQpEHFCNSofBiscEVM3KCkuEkQ6Ky0fFTYxZUk//EABQBAQAAAAAAAAAAAAAAAAAAAAD/xAAUEQEAAAAAAAAAAAAAAAAAAAAA/9oADAMBAAIRAxEAPwDYioIgiR56ilW7QGwA9AB++dAUtaBa0sUlaWKAstc2Wu0Ugmg4kUmK6MKSaBFN8dxBLKy7ROijdmPRF3Y+lOqovEiW4pckxlS2ibaZknSdvExoLbw3iK37YdJAkqQwAZWUwVYAkT706iqR9lt51tXrV4ZLnem4FLSxBVUuesXVcTzq7hxMSJ6Tr9KARQilqKVFBxijiukURFAihFKihFAUUVKNGFoEUQWuhWiy0CYoopcUIoERQilxQigQaKKVFCKBIWjigaMCgSRSGWuppJFA0NmhTmKFB2FLWkilrQdFpYpC0ugM1zIrpFJYUHM0giuhpDUDPieOFmzcukEi2jOQNzlBMD6Vn/AuKW8aWYt/xLCXGwIWICjkFEefPqa0l7YYEEAgggg7EHQg1ina3sp93xx+5sRBtBVLEMj3i0KjD5YIGvI0Ep294w+Et22QfjMSocFg0KRc+X5pkT0ZupqhWO3tyzdDNN5SQXVvBA0nIwEo41IYVoHbHgVnGXbdu/iLga1aC93ayjxtu7MwOrZQAP4apt77KrjN4b4y8iyTptuGjlQbN2Q7UW8TYtsLmfNormAXjk4Hw3RzXnEjQ6WSKxjsp2ROAu5zedkbR7eVRbuaGCQSdQdQZnatE4BjIuZQT3b7BtCj6kf5XUH3T+KgsUUkil0lhrQJihFKoRQJpYFGBR0CaSRSzRGgTFFFKigRQJihSqI0CYoqURQFAmKOgaOgQaKlkUkigTQo6FB0FLFJFLWgWtLFIWugoDpJpVJNAgikEV0NINBHccxj2sPce2oa4q+BTszsQqg+5FUrh3EVxeK757RtuiWjcUmQHttcEjSfhZT7Crdxo271p7HehXYhQRqVcEOsj1UaGovBYh7bd3iVyvBKvoVuBRJyt1A5GDHKgxa9inTiNzvdXF12MnSW8I5dP0WtL4IhvWVdiNRK9YGmg5SNT689q4cR7C2cUoc+F3QQfIGV26Ex6UOG8JxOFAyXbTDaSQDHIdJG0D9KCZs8P5FQZ3JGvn6e9dXt91lKkCGRRGxOdWAHTVR+vWofG9pUsyb94FpgIm5PmWJAHpFV3g/bB8dxfCW4yWEuMyIpLZmUZszk7mBHlJ9aDbooiKOq3e7dWRcZFDNlMSfCGiZNsQSw0OsAQJ21oLCRRgVEL2ptZAxW4s7ApvtsduYpu3adz8NjKDsbjAT6KP8AzQWGhVN4Z9o6kkYu02HgmH1dCAY8UeJDseYg7irPhuMWbglLtth5Op/SZoHJFFFKB50KBIFGRQAoUBUIo4ojQERRUdACgTFGKOiIoCojR0RoExQo4o6BYpQpIrjjsellC9xsqj6k8gBuSelA4vYhUUs7BVG5JgVCv2guXCRYWFBjvHB1/wAKafr9Kh7TXMQ/e3R4TLIhMBV5SBy6ndj5VyxfaVLfht+Jtp2A9APhFBK3cFnOa9cZyN5YhQP8IhR9KY4rCWyPDmP5ZZ2ynfwgnKD6VXcXxpj8TKZknmB/hA05dKY2uMrm8TMfODEddKCbGKxa3MqNc/yuziAJhQzaa9do1nSpD+0791QHuEBZnJ4CWIOUMRtqCNOo9ah1xly7AVotk6xGo5wAQDttPqakLd/uAzO2ZSQNfEc3yqNNDM7efnQQPF+NLbcozk5tpMQ25aTzEr6yfOpvtbxk3MJZVkbOSLjMPh8CsGynnmBMjoTWcfaDhbyut1ge7vElCyxlYBSRI2MBSBJ0J840Ts9dGM4cpnxKsiOTqIOn73oJnAYhHsKRrAAnSCPi/ktRPHVyW7cfFkOpEwWYwQObdPam2Gwl1kW5hGt/iLbdsLd8CjMs58PcEFVP5TIEkabVI3cRcZPxcJeEbhB3o0/Kybj9xQZxjOGszaL5DQGREkkkeWp6A9a69huCv/a2HdQcqs2sGAsM253kBjJ/pVlxeIuRCYQovO5iWFldCAPDPeMI5BRvTbhnEi2KsKLme4bohgvdWbSqVD91b3JIBBdtSFjSaDVONOVw14gwRauEHpCGqBYuquZgwF2ymrMWhrasyWToGEXFLOFXQ94dtjb+03HO6tEWwrMyM0t4kCgEagEZsx0Akc/fJsDjzhrl3Qm2/hsXIYKRnLAqWHiXY7xp6UGi2+NqlvvL6hXGkiMhA/KxPhGomdZMQdKqGP7ToXJN2Jk6g6ga/F+XyH1mqz2v4sviYHMUZxoSQWZ3OYctFCjSBCnfSqA2LLyXOpjUnUaR+/Wg2/hPavDPpcvWiG6qZ+uXf6VM27WBvaKuHuA6RsfQA7e1YdhF8JCDQBgCACZJEmI65QDOmYU4wdts5PjALQpTfYx4SdYCz7/QNhvdjghnC3LuHaZ8FxgCdYA1y89jPLapLs92qupeXDYwqWfS1eWIdpI7u4BotyQR0MVR+yvbe9ZOTE/i2TAzbumm7fmA/pzirDx+wl5DbRgucC73i7NAJS4GHPTlrm15CA0igBUJ2P402Jwqm5/fW/w7vm6/MPJhDe5HKpygI0k0uioExRxRxQigTFFVV4925Fu4bWHQXbi6OxP4aHppq7DmJAHXlS+x/aV7xNnEf3wBuKYADpIDQBzViB6Mp60FmoopVEaAqKjoUCqor4j71ibt19bVljbtLyOU5dP8TBiT0CirL2px5s4K/cUwy22ynozeFT9SKqnBAEtW05C47E9VteFfclQfrQI7X8f7sG0pgxNwj6BRHX+XrVITGEncSd+UTEa/TSldpMWWvMerDfrH6f7UxtGG5HeSf1/UUD645O/6/pz3/wDFNwQNeeusTA0nTTWa72UmWjT0Ma7DTfSuhwpaYHQCBrmief19qCX4VxgWrN0lSFRcwk/FyAB/iaP3rT3sxdv4zI94J93thrihYUG5lyGQNWUS/lXHhHCQRDk+IFNDBAIy6nmYI0208qkezN4HCIoEC2z2THwtkYpmXyYb0DTEcIOLsYjAuYuJcN7Cs0wA0sBMajxOvv6VF9nEvcNsXlcq+ZbjIFJ0YKRDSBlk8v4R1FWfBg2rqJdJBIyWLp2bbLbuH5bggAcm9aXx7AKfxSBBI7xY0ymVbTyIFBI/cVGHtG3B7q3btgnXwpEH10n3NQ3HGYKSmh11kj1gDSdaPgHGvu9vNfhbBPgcAtajfK7AFrREx4hBjfWA+bE2bq5lvYZpzMCL9siXKwNW5AeW/lQUjEYhhmOWYUszFiZaOZYmTO3KoTvWFu4wDZhbfUHzliCDp4SOdXTjd7CKMpuoxKkeArecySoyohmYBM7AN12q+JsH7veIQquRiDc+NyVCkAfljM3l5xQHwLtEbWAtm8xYPcM5iWy2LJ8YUTJJYkATuRTrD9qji2/FX427tLS7BFOniO2ssW5kaDRRWf8AEMYQFtCZUBYI2KsWb0lz/wBFWnsLhVzBpzZgZnMIAADGOhMKJ3hvQAy4phQFxNskTaOvmDBVxMdfLcVTF1GoP/v+vl5Vfe2if8edIV8K0gyNEzDnz8Aj2FQfD+CMBJ1MfhjSAxIDPPT5R560DXh2HJ8IJ0gsY+ZwZ5/KPaVHvcn4PKAWxDZsqQNSfAGPkAAR6zXPAcJGVLYAAPxEj5QAZ022Lb7LrvV34HwXP4yCq6xyIDaxpsT/ACI57BW14OFUBN2KgtG2WfEOkxVq7MIVV7GUZ4JtFhpDGWQHkD+k1KLw5F5c8o8v3A+tcUslfGN1Mg/4eXvJoB2exPc8SFvwj71YLOEMrntMShAkgHu5Bjcir2RVAPDg3ELF61pkvd2w1EDu5aBtBk6AbLPOr/QFUR2q499ywlzEZO8yZYWcslmC7wes7cqhu1Xbf7vf+7pCkKjM58TAPPwWyIOkakwJ2NU3jXFjdcsozbeO4WZo1kLJhTt8MelBZ3+0UYjD27mGItaFr/eoSbXhBCgmFZiTpuCByqkdquJG7bS+t673wJa3Nxg1xYyuERPhgGTlERM+UJxi42FsZLmYC8/f3ggk5BlC+EkcjTvs7hwXxWNuCEZRYwo1jIdSRPTKoPmzedB14Lx8KhUADSCI1U6gyNPpUnwXtZbTiGGZs0DvUciWIW6kSVHyghZ9T0rLMbxA3MTdLA/F8pOgWFO0EjSrd2T4jZQEQFY6k9YG5PXyPWg9FKwIBBBB1BGoIPQ0Krn2eYo3OHWiTOU3La/4Ld10QeyhR7VY6AUKI0KCI7ZWc3D8SP8A6nb3QZx/21Ss7C8upylcoED4mu6ny8Gb61o2PwYu2bls7XEdD6OpX+tZ8MAwssHYq9o5WYToR4HYdRox9KCkY8ZmBGpLCNNtWHtqKPD2Q8gSTIReY3iT9P3FPsbgsuIdCNszIZ66zOkwC2ldeGYWIn8q/wDbp9AY96DtawyjfUSADHIRt6x+tdnXUdSSJ5DMRJjyWPrUgmBhQei6dSSCSfXb6V1u4HVYExlH6EmfqtAq1/dwDHhO8blYGvONDSOzeLH3e2hARkXKRIjwkqTPmwM13XD+FZ2Cyfrr+k1MdkeD28Rw6ytweO0blssNCGW686/Q+9Bwe2rqUuLmttoc2oiNNdx1B3G89V8Vtk4S5bUy7W+7VmIMlyEUk8zJGvXzpp274XfwmGN/CuCLetxWtgmNswI5aiQR58jNX7HdukxH/D40Ad5+Gl0QAS4iG5Azs20getBfEwH3cFbUwUVcuhDEALsdPhEa9DULcODa8VfB2CcxXMYUaPl0BG+XxecGrJjMZ3Sg4gGABmvKsoDp4nUS1sHrqo5moNeC2btzPYv2bgJDeC4rHQKORgH4zPnQQVztHZRZtYWxaOuoQMYjQaqQCZ3j2qsPj7j31ZyzCASWMmJK7zpAPtptVwudnrVj++vWLShVBZrqA/IWygSZ8LCY+tQXF+KWMMua2HZWXKly4O77wf8A0WW8ZBOhvOANJUMQCAor8O77G5FPePcuHRRuWMmBpLST7gmtX4d2Ku4NTGHdjA8aZL06kwVUqwjNyU7c66fYv2OVbX391Ge9m7kR/d25KkidiYPt61qLMAJOgGpmgwfiuAN7HW8yyFssCCuULN4ssqYM+F5BHLoal14MoAABkkRyKqNAIG51HuPepTE8ROLvveP91OW1/FbXY+U6nyDkb11t2WidiTJOxHL2Okz1FA3wnC1UkwDJ1HLNtlEcvCB6L51YrF0qmuk+3i8hygfqRUfZw8KNPCNNJ1O5A/QegqQGHlQD0kx9SfKTQcvvIMZeQiT59B6AaenSl4XxmI09dxzP76VxsYUmSNFEkkgwANTHXnXPF8Vt2bdy6Sy20BL3IA1A0RM3xmSNRoJoEcCwlx+Jhn2t27l0jeHu5VEnYSC0DcAecCb7Sdoe6Is2jF1xmLRItpr4tdCxOgHudBBX2P4ayWTeujLexBFx13yLEW7c88qxJ5kmoTjuLW9i2iMqgWpHzFSWbXyYkex60FV7TcKFxFuAEvbMsSSzOhMtJOpIksPcc659nuP21tlGVNIObef99D+nSrhYw3L69dNN6zni/BHtY50QZrUBlCnKwLEkIdywAHyieXU0De7hv7Tx3dmcjSzsDGW2p1k8hl09asXaa4q2xlCpZtrktrsvdquUGI/cim9/E2+G4YtdCreefw0EEnkpkyY3Zj/SKrGHxNzFsLl4zp8I1Cg/KB9ZPnQQ3Zi2BeZ2M556TqZn6VPYngSrqqiN5Tn6jlvUPfs5bpJPWIEaRuQBvrVg4RxLMoDHmQdPIRodqCwdju3f3HD9y1ougdmUm4FIzQSvwkHWTy3q4cO+03C3DDi5aPV1BX1zqTA8yBWZ8WwwzyNeTCNOgP76UxxA7kKyk928+qsDqPTpQehbV0MAykMp1BBkEeRG9HXnpDdA8Fx1XkquQBOugB01oUHogVUOKYc2r+IGsXlN1IG5y+MDzDSY6OKt9RvH8Gz21a2Je2wcDmRswHnGvqooKD2x4ebbWXOyP3TMOassqY9wP8tJwfD4XM07wI01kjXpsKnePxiMI5AkgqRygK6s8zsRB03qawfAxcwSAqBcZc8xBzOS8Hy1AoIDCoLkAc9NeUHb+VPLAGgjnA5a6DX/AKT9ah76NYyP8lw5N9Q3w6+e37FS/D7ou7bkBj78/wBR9aDothSu2oBAnTb/ANRSezl8YbGPYJ/DxX4tnp3qiLizyJUK0fwmnlyyQ5Mbww8pOo+oNR/GOFC7bKElcrK6OPitkaq48xIPv50FxxeGW5be24lXUow6qwKn9DXmPiHAThsS1hzDW2IzZTtrr9Jr0B2e7Rlz3GJhMSunRboHz2z/AEph267DpjFN1BF8KVzDdl6Hr/P+oUPsz9pd7DxZxCtfQQEYEd7G0SdH9yDodeVT1/tJwW6c12zbzDcvhYYHeCyjf3qiY7AG3CzNwaMGAkFTPiXygac/MGlcP4C7AEKqE6kExGzbQYHr/Wgt13t3w3Dr/wADhUL8ilhbcHcy8Zif/NUK+93iGJDNOe6y2UnQAu2SQpkkgczNT47MQsXHUKYI12XXWCd46jmOtTH2X8Ft38c94D8PDa2+Utc8KmOgCOdvy9DQavwnhq4exasp8NpFtjzCgCT5nf3qr9reNm6Th7WqCe+P54Md0D+WQQ3WCv5oleMcTd2NjDkg7XLg+TqiH/5NpPyz1IptgOBqmsaaAe2lBFYPhZABO/IcgN5Ppv51I4XACPXX+W/poPfz0lfu3+/nXPGXRbQudY5ROwJiP096CBxXErdt+7JGeBA11zHYAb8tNJJ0k09wuExUBshg7qSiSORAMmfUg1XPs/w92/jrl11GTDkqS/xm8y78/EJcnkDcMVp9BSsfiWxWHezbb7uxJtOSNVjQqF0IJAI9Naj+Gdl3vtatXTKWCpuBYZSLY8Ftn5sTrlHwjoTV2xXBUuXM5zAwAwUwGiYzaTzI0I00p5btBVCqAoGgAEAegoDisiw4KkW3DBxJOZWQ7mTruJ51r1VHtwDnw5J8P4oynUZoQg+uUOPeg5YK/KTOijfyAkmo7gl4XL13E3AMqLCGNlO5nmdI9PWnSrGEuEa+Bj7AE/yNZn227VumFTDISuZfFB1Cydx1br0FBT+1XHGxWKe6x0LHLHK2Ccu/l05tTvhGPZWIXUZY0mOcHyIqNwGAJgnnGWSTAH9N6epZKNmA3mQNtzAP75CgcXbyscrbr5ET6E+hocMeGInXny6ER71H3nLEPMa9fcyY9a6WMQM5DQoHvJmNxy2/Wgt3f511Go0PvziuoshkZH+FvLUHqPOorD4sESB0nz89KeNf9iff60DcC8nhChguk9Y9qKu5zHWP5/0o6D0GKUKQKUKBviOE2rhlkBJ31IzRtmAPi96erSBSxQUzF4Pv7T24mUNwQdFbwQCsakst2DJ2PXSs8E4gRbnXNbBB9idP1FX+/g2ttO9sM7LoDBaGEncBTm9m8qovFuFdzjSwju7yuwjbM6kMvlrJHqKC5YC+GAB319CPDPvJpxcw/LeP1H7/AJjpUDwtGVlA2gH/AFFSf1C1Y1P+3v8A7RQRXEOELcABG0ZSDDA6AFTuD8PvNOuG8Ve2Al85h8t2OXLPpp6/XmadsgM/vrI/7vrXA2d82smPPWZ/WWHqRQRPa/sxad0xWTMFjvcoBIXWLo0OYLmJI2I13GsHjl7vYBxElljJng6SCR6z/LeyNxFsJ4/iw41uKJJQbG5b6KPmXynTWqv9onCrYRLtlVFpwLrd2SobLmzaLoZDIY/hoKXxvGd4zZ2DdVVs06FssjmTEnXcmtH7EcDfD4Tu0OW5eIe/dEeAfLatHYsASCwkAs0Sds57IcFXG44LEWwe9uECJRY8M7+JiB6GthxPFFRPCVCrKzsPDIgAbDRvZelA+s2EtKFEAAQPTf1PMzuSfOuY4qhAKayY2IjlEHnUbdxbspa2uZ48ObRZ5ExOk6+cRVR4r2qsYBO5JOIvSTdAMAuxlu8YDf8AgGg50F1wXHe8LAKRDFRMeIKYLCD8M7daiOPdsrKK9s3BnjcfKQRGo848tKolz7XbytC2bKr/AJzttqCDtzirT2bZuIIwt4azYYDM1yWgFyfDCAFtCxy5gPY0E39muDgX7iAizcNsWyf+YVDG5d/iksBm55Ku1M+EcMXD2LdlJK2kCAncwNzTygFChRUAqI7S8IOIs5VIDqwdZ2JAIKk8gQTr6VL0VBR+HOAjK2kSjKdCpJiCPf8AWsx4j2Az4y7F4v4GuAuCciqVVQxneTA8lrXe1OCBvW2XQlWLx82TKEnzl/0HQVnuF4goxWItXGg37WVGnUOhkD0IZj/loKceHNbcq6xAA8iNdQefKnlnAFrUbNIPmPT01rReEXl7gJcCmC05gI0MaTymmXEMHYXVSqAnT4QJFBkeLs5DkYQMx2MT0M8/31pmllviUzHQaxO5/Wrp2j4SDo23yxGs66fvlVNu4nuyykbmB5a/zoJTA4udPf69Ip9aVmcAAljqFEk+wG9K7Cdm7mNxQtgQF8Vy4PlQ7+52A6+hr0FwjgVnCoFsoF6tu7f4nOp/lQefsdxIWbjW7gZHWMysjgiQDqCOhFCvRNzCW2MsiE9Sqk/UihQOKUKSKMGgWKUKQKMGg6TVN4/gMl6WDd2X7xfyBmGo20ObMdTHiq4ChQUvE8Y7kZrdsMI1LFlVVEyQApZlHUCBXTC8UvXRKvZUaRlRnnSd2cCParVicMtwQ6hh58j1B3B8xVcxPBe4JKyUafWTJAPUzoDz0B11IJTizIQL4UqTl7xAVAnSHtljCk6ZgSBzipJyZ38jPXkfL/3UWEF1OoYbbSCIIP60nAXnVO7PxJCgmZYSAp8zEaDmOhoJN2AknQbz0jf+c+1Uritjuh3e2GvtFknbC4kjwpp/yXMCPlJA6VP47jVvxILiFhIaJOXwuvIRIMaE8qb3+DfeMFftyTntkI2k5xLKRGk5gh0oIP7OMGbT40FSl20FUqY0PiciRvqAPamuC4sWwMAjMUMGP+a7FZn82b+lN/sx7QC9jr4c+K/aUuJ1zKAr+fJj/nrtxDhf3Vren4b3rYYD5DsSfIkRPWPWgd9peOvgMCiWv7274LfzFQolnk/E20TzYHlFZjheFMeRLkzrrBJG07sdZJ6VdsZcfGXzfYfg2QUtrM5vFBMdSyn/AEz0rrhsCi6QFNyZWYMMBp5BVJk6BQCTQVvsn2WfEYoSuZFIiNncnwieagSxPRR1r0JwfhKYa0LdsaDUnmzHdj+9NBVO7O8ZwmFUhW7xwAiWrIzulsR8UaIWOpBOwUcoq2cC7QW8WjNbzAoxS4jjK6OOTCTyIMg0ElR0VHQChRUm7cCqSdgCT6ATQKpLtGp0HnWZ8Q7UY69iFt2XVVdDdy21AKqsAguwJnUaiN6hf7TbEXMgaybms99ee42m4HeAKvpQXftnxe0ApW6mZcwaDMK0a6aH4YjfXyrB7txuIcTt28O5E3CQ35QurN/pB9dqut/s398drV7Foot/GqsIGmxhtQYPOnnCeyNnB3VewUbIyEOPylgrSZ/KWoG3G+KWsI3d3HGXVQzHK5I0JgeFhqNQBHvUtwzD4e9g++UhlIMmJkCCwEbZY9etZB9oF1zxPEFwR+I2WdsgPgy+UQfc+dWX7ObuIt2bj2yDbzaq3iQnnoDofMUExxnBNaBUa2z8J3KydR5jWaznjqwwPsY08wfOtIxrJfRlQNZvhSQjGVeATlRusCNdY61m3EuIB088x08j1mg277BLa/2fdI+I4g5usC1ay/zb6mtMNefPsQ7bLhMQ+GvkLaxBXK5MKl1QVGadgwgT1C+2vcV+0fh+HbLcxdqTyQm6ffuwYoJPF9nbF1y9y3mYxJzONgANA0bAUdVa59svDgSA15gPmXD3CD6SAf0o6C80qkigTQGTS1rmBXSgVQohQoBSbtsMpVhIIgg8xSqKghHwJtEkfDuWidOrAahurRB561TO1HagJbYYe53t55UMiwloQfhJnxQTrJ9tq01hIg7HSs245whLN5LbFsiOChkQQ+n4nUfJPLNPOgrPYTBPbu5bkxclQQSYZGnRuRmf3NabwF/wFYGQxdx6NcZhtptFQ/DbAtj15R8+fWT1+H2oYDiYtX2sAnKfxU6AMTmTziJHkfKgzW1bGD4+Y0RcSyljtkukMQfIC4BPpWp9p8Ir2L63PhNp5PQBSZnrMR6moXtpwzDM4e6IuXWVQ2oByT8RH8LgT0PlTHivHGCjBsS6FMwckZ8tsjKjaQ0MoM8xHnQI4NwZbuGt4iHUtpeCmEa6ujXAN1zNqYI3NOL/AAe04ywqLuyrIZ45M5Mkb6HT1O8F2Fx04nOLkK4yG2dc5lVgADSFbNrHw+tWziVpTcI0BnKPMHwx75qBollLSwmVU2MaGQdNvprrrvrUh9mbs2KxDKAtru7YKgg+MO2pI0mM36VWvvhS00F7LFishu8aFkqQNYBZt9gQZNX37NMIBhDdzZnvPLnmMgyBTHONT5saC3ihRUKA6I0DSaDMe1vBbmEcXbU5A2a2yk+Hmbb+REgddOdV/jvBkOILsoZL6i4k/Lm3A6dPatT7a4ZnwF9bYzNlBAiZCurGBzMAwKyvD49ruHyDxNal7cbtbMZljqCCR196DjhuyqHUDI35kZkaeeoIqN7ScIvC0T95uBBObMYlRrqVAn3q2cHUOujAT/X+XWn3EeyXf2XUkElYE7UFI4n9mmIs8NtYgubmZVu3ELHwZlkJB0+E/FrrIgCKhOyfbZrdxLLqO7LBPCgBU/CCBsfetU7TccnhWGJBWSUursQ1hGVxpyzKf0rJewHDUfi+FFzRGfUNrJKNA11ktoPag0HG4e3esi4Lqyc7K1sCVCNltsxIOpykwDMRWMdoSBirwXYuTHmdT+s1r3G+yGLwCXmt2+9wyZrilGXNlBzEMCZCySTAJifWsrwnZy/ibhaBLlnYkwANSzMeQH6yANaDr2C4EcZxCxYAlWcNc8raeJzP+EEepFeg+G/ZTgLFwOLWcj4RcCMo9VCjNHnNZb9hVnu+MXEbf7vcA9c9pv5A16CNBD//AIlg/wD9az//ADX/AMUKmIoUB0DQFCKBSmlCudLDUCwaBpM0JoDmizURNFQKmo3jfCVvW20lspXyIPI/UxUhNAGgoWGvFCLdzM7KoY3FtkKzAjpOVhI36t0qH43aY4giSpIRpGkGT9Nj+zWpXcMrjxqrf4lB/nWe9qb33FsRfyZnLAWUiVA7tcunqOXnQceJYAYkWs1wPfsnL3dshsxLLuo1UgAirFxbsQty1bZIW/bSDyDzqwY8jMw2u+sjatfYthbpuYy9dklmRJPzOQblwx6lfrWomgxfDdhGL3Ml02riPORkgq+jrOsZcx0IGx0J2qq8W4riME6kOSjFx3Z8SIyESFJIKiSCADsB51t/a7BME+82Vm5aHjA3uWfmXT5l+JfQjnWU/aPwpPudp0YEu5bYDNmXNoPIRHlG9A14f2sbFlgyW7YUEllzDMAc0MAwzS3tWufZqT9yjTS449Nj/WR5EVlXZPgzWEFsKXe6EbIqFmJBMAdFgwZ0kmto7KcHOGwqW2gvqzxtmYzA8gIX/LQTE0JoqFACaFEDQoDqpcd+zu3eui/h7r4S+JlrSqyNJk57TaanXQjrvrVsmhNBlHaD7PMTZPf2mF7/AOQWFNh9B8QtE3Ff0EHoDyZ8L4sCMoxL2nHK4sj/AFgjKfUTWxVHcT7P4fEf31lHP5iIb/WIb9aDNeI4RriDvznQmS1q4cskZSSo2JHOKr2N7P5L1q5hpIR0bKzDMCjhxleBO3P61c+IfZdeF4/dsQLdk7K2YleukQ8cjIPXrUfxzs/ewcSHvWTr3tq0SVO5Fy0slRpow060Fg4r29sXbd3Dhbq37itaW21snW5KAl1lQIJO/KqXxhBF21ZjJZCq2XTPcyhvER8qyunWadYXiSDxqFLECHJGx8vfeos8btYDD3e8i5cdmcKpk84k/XWgrn2fX3wvHbBdpNy4bL+ffKVHtOU+1elBWEfZh2Rv43iCcQuobeHtt3lvMI7xxOUIOag6lvKBzjdiaA5oVzmhQLoxSaE0CpoA0laZvw4l2ZXyliDoNgECkb66gH2oJGhTG5g3KKpuaq0yAdRB0OuupnfkKTheHsh/vNxBge/hzE5dfUelA+NFNMcRw8sZ7xtBAkAxqrSsAQfDE9CabjhNzScQ5iNddYDTpmjmvL5Oc0EtNAGon+yrvLEONCNp1IYBhLbjNOs6gdBXVuH3T/zyNWJhN8ylYksYAOojYigk1NR/GuAWMWgW8mYDUEEhgfIilYXAMr5jcZhMhTmgaRGrGfedhtqS0Xs5CBVusvgKNEgMSAubLm0IAG3nQP8AhXCrWGtC1ZUIi7AdeZPU7fSnc1GXOEMZi/cWSSYn5shgAmAAVaN9HI5Cn725UqTJIIJjTUROWf0oFSD0P61VL32b2nbxXb3dgtktqQAoaJAaJ5R6AedS9js/lWBecCOQA1yW0BOuulsH1PTSgvADGt+6d9Z/MFHXllP+tutA84ZwqzhbeW0oRSZJJksx5s7GWPqafTUcvCAEy52P4i3JbxGUKsBB0iV/U1zt8CC6C5cgZdJEeEBY220n30oJaiqIXs8MsG7cOgGpWfC2f8vt6aVKWwQACZ8zAn6aUCiKI0c0JoEzSLOJVpysrRoYIMGSIMbagj2NKYVGPwNDMl9Wd5ld7jBz8uwI0H1mgk3uhdyBy1IGp5a0i3fVvhYN6EHf0ptf4arqqszHIZBkTzGukHQxt/WuNjgiJOrmYzSQM3PXKBrOsiNR7UD83gGyyM0ZgOcCAT6SR9aBfzpjc4PbOgzqCrIQGOofKW+KT8opNrgtpWDAEsGDAmCZCZBy2jX11oIHif2fYHEMcpay4Jzfd7uQTuZtmUBkg7DemnBfsfwFhw7h8S4Mr94cOo5/3agKfcGrbf4WjliZ8ZBaDzCG3ty8Jj2HSjw3Crdty6g5iAskzoI5ddN6BwGA0EdABHLTauNrFo2oYfy5xz89K5Yfhdu2+ZR4oyySTA06+QArm3BbZABB0zfMZ8ZzMZ3oHpNCkqkCNT5kyfc86Kg6iiNChQGK6CioUChSTQoUCTRUKFAYpdFQoDoxQoUBii50KFAdAUKFAZo6FCgFA0KFAVGaFCgS21JoqFAZojQoUCTRGhQoBRtQoUA5Uk0KFBzoUK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hQSEBUUEhQVFRQUFxcUFRcVFBcVFxcWFRYWFBcYFhQXHCYeFxkkGhcUHy8gJCcpLCwsFR8xNTAqNSYrLCkBCQoKBQUFDQUFDSkYEhgpKSkpKSkpKSkpKSkpKSkpKSkpKSkpKSkpKSkpKSkpKSkpKSkpKSkpKSkpKSkpKSkpKf/AABEIAMIBAwMBIgACEQEDEQH/xAAcAAAABwEBAAAAAAAAAAAAAAAAAQIEBQYHAwj/xABCEAACAQIEAwYDBgMGBgIDAAABAhEAAwQSITEFQVEGEyJhcYEyQpEHFCNSofBiscEVM3KCkuEkQ6Ky0fFTYxZUk//EABQBAQAAAAAAAAAAAAAAAAAAAAD/xAAUEQEAAAAAAAAAAAAAAAAAAAAA/9oADAMBAAIRAxEAPwDYioIgiR56ilW7QGwA9AB++dAUtaBa0sUlaWKAstc2Wu0Ugmg4kUmK6MKSaBFN8dxBLKy7ROijdmPRF3Y+lOqovEiW4pckxlS2ibaZknSdvExoLbw3iK37YdJAkqQwAZWUwVYAkT706iqR9lt51tXrV4ZLnem4FLSxBVUuesXVcTzq7hxMSJ6Tr9KARQilqKVFBxijiukURFAihFKihFAUUVKNGFoEUQWuhWiy0CYoopcUIoERQilxQigQaKKVFCKBIWjigaMCgSRSGWuppJFA0NmhTmKFB2FLWkilrQdFpYpC0ugM1zIrpFJYUHM0giuhpDUDPieOFmzcukEi2jOQNzlBMD6Vn/AuKW8aWYt/xLCXGwIWICjkFEefPqa0l7YYEEAgggg7EHQg1ina3sp93xx+5sRBtBVLEMj3i0KjD5YIGvI0Ep294w+Et22QfjMSocFg0KRc+X5pkT0ZupqhWO3tyzdDNN5SQXVvBA0nIwEo41IYVoHbHgVnGXbdu/iLga1aC93ayjxtu7MwOrZQAP4apt77KrjN4b4y8iyTptuGjlQbN2Q7UW8TYtsLmfNormAXjk4Hw3RzXnEjQ6WSKxjsp2ROAu5zedkbR7eVRbuaGCQSdQdQZnatE4BjIuZQT3b7BtCj6kf5XUH3T+KgsUUkil0lhrQJihFKoRQJpYFGBR0CaSRSzRGgTFFFKigRQJihSqI0CYoqURQFAmKOgaOgQaKlkUkigTQo6FB0FLFJFLWgWtLFIWugoDpJpVJNAgikEV0NINBHccxj2sPce2oa4q+BTszsQqg+5FUrh3EVxeK757RtuiWjcUmQHttcEjSfhZT7Crdxo271p7HehXYhQRqVcEOsj1UaGovBYh7bd3iVyvBKvoVuBRJyt1A5GDHKgxa9inTiNzvdXF12MnSW8I5dP0WtL4IhvWVdiNRK9YGmg5SNT689q4cR7C2cUoc+F3QQfIGV26Ex6UOG8JxOFAyXbTDaSQDHIdJG0D9KCZs8P5FQZ3JGvn6e9dXt91lKkCGRRGxOdWAHTVR+vWofG9pUsyb94FpgIm5PmWJAHpFV3g/bB8dxfCW4yWEuMyIpLZmUZszk7mBHlJ9aDbooiKOq3e7dWRcZFDNlMSfCGiZNsQSw0OsAQJ21oLCRRgVEL2ptZAxW4s7ApvtsduYpu3adz8NjKDsbjAT6KP8AzQWGhVN4Z9o6kkYu02HgmH1dCAY8UeJDseYg7irPhuMWbglLtth5Op/SZoHJFFFKB50KBIFGRQAoUBUIo4ojQERRUdACgTFGKOiIoCojR0RoExQo4o6BYpQpIrjjsellC9xsqj6k8gBuSelA4vYhUUs7BVG5JgVCv2guXCRYWFBjvHB1/wAKafr9Kh7TXMQ/e3R4TLIhMBV5SBy6ndj5VyxfaVLfht+Jtp2A9APhFBK3cFnOa9cZyN5YhQP8IhR9KY4rCWyPDmP5ZZ2ynfwgnKD6VXcXxpj8TKZknmB/hA05dKY2uMrm8TMfODEddKCbGKxa3MqNc/yuziAJhQzaa9do1nSpD+0791QHuEBZnJ4CWIOUMRtqCNOo9ah1xly7AVotk6xGo5wAQDttPqakLd/uAzO2ZSQNfEc3yqNNDM7efnQQPF+NLbcozk5tpMQ25aTzEr6yfOpvtbxk3MJZVkbOSLjMPh8CsGynnmBMjoTWcfaDhbyut1ge7vElCyxlYBSRI2MBSBJ0J840Ts9dGM4cpnxKsiOTqIOn73oJnAYhHsKRrAAnSCPi/ktRPHVyW7cfFkOpEwWYwQObdPam2Gwl1kW5hGt/iLbdsLd8CjMs58PcEFVP5TIEkabVI3cRcZPxcJeEbhB3o0/Kybj9xQZxjOGszaL5DQGREkkkeWp6A9a69huCv/a2HdQcqs2sGAsM253kBjJ/pVlxeIuRCYQovO5iWFldCAPDPeMI5BRvTbhnEi2KsKLme4bohgvdWbSqVD91b3JIBBdtSFjSaDVONOVw14gwRauEHpCGqBYuquZgwF2ymrMWhrasyWToGEXFLOFXQ94dtjb+03HO6tEWwrMyM0t4kCgEagEZsx0Akc/fJsDjzhrl3Qm2/hsXIYKRnLAqWHiXY7xp6UGi2+NqlvvL6hXGkiMhA/KxPhGomdZMQdKqGP7ToXJN2Jk6g6ga/F+XyH1mqz2v4sviYHMUZxoSQWZ3OYctFCjSBCnfSqA2LLyXOpjUnUaR+/Wg2/hPavDPpcvWiG6qZ+uXf6VM27WBvaKuHuA6RsfQA7e1YdhF8JCDQBgCACZJEmI65QDOmYU4wdts5PjALQpTfYx4SdYCz7/QNhvdjghnC3LuHaZ8FxgCdYA1y89jPLapLs92qupeXDYwqWfS1eWIdpI7u4BotyQR0MVR+yvbe9ZOTE/i2TAzbumm7fmA/pzirDx+wl5DbRgucC73i7NAJS4GHPTlrm15CA0igBUJ2P402Jwqm5/fW/w7vm6/MPJhDe5HKpygI0k0uioExRxRxQigTFFVV4925Fu4bWHQXbi6OxP4aHppq7DmJAHXlS+x/aV7xNnEf3wBuKYADpIDQBzViB6Mp60FmoopVEaAqKjoUCqor4j71ibt19bVljbtLyOU5dP8TBiT0CirL2px5s4K/cUwy22ynozeFT9SKqnBAEtW05C47E9VteFfclQfrQI7X8f7sG0pgxNwj6BRHX+XrVITGEncSd+UTEa/TSldpMWWvMerDfrH6f7UxtGG5HeSf1/UUD645O/6/pz3/wDFNwQNeeusTA0nTTWa72UmWjT0Ma7DTfSuhwpaYHQCBrmief19qCX4VxgWrN0lSFRcwk/FyAB/iaP3rT3sxdv4zI94J93thrihYUG5lyGQNWUS/lXHhHCQRDk+IFNDBAIy6nmYI0208qkezN4HCIoEC2z2THwtkYpmXyYb0DTEcIOLsYjAuYuJcN7Cs0wA0sBMajxOvv6VF9nEvcNsXlcq+ZbjIFJ0YKRDSBlk8v4R1FWfBg2rqJdJBIyWLp2bbLbuH5bggAcm9aXx7AKfxSBBI7xY0ymVbTyIFBI/cVGHtG3B7q3btgnXwpEH10n3NQ3HGYKSmh11kj1gDSdaPgHGvu9vNfhbBPgcAtajfK7AFrREx4hBjfWA+bE2bq5lvYZpzMCL9siXKwNW5AeW/lQUjEYhhmOWYUszFiZaOZYmTO3KoTvWFu4wDZhbfUHzliCDp4SOdXTjd7CKMpuoxKkeArecySoyohmYBM7AN12q+JsH7veIQquRiDc+NyVCkAfljM3l5xQHwLtEbWAtm8xYPcM5iWy2LJ8YUTJJYkATuRTrD9qji2/FX427tLS7BFOniO2ssW5kaDRRWf8AEMYQFtCZUBYI2KsWb0lz/wBFWnsLhVzBpzZgZnMIAADGOhMKJ3hvQAy4phQFxNskTaOvmDBVxMdfLcVTF1GoP/v+vl5Vfe2if8edIV8K0gyNEzDnz8Aj2FQfD+CMBJ1MfhjSAxIDPPT5R560DXh2HJ8IJ0gsY+ZwZ5/KPaVHvcn4PKAWxDZsqQNSfAGPkAAR6zXPAcJGVLYAAPxEj5QAZ022Lb7LrvV34HwXP4yCq6xyIDaxpsT/ACI57BW14OFUBN2KgtG2WfEOkxVq7MIVV7GUZ4JtFhpDGWQHkD+k1KLw5F5c8o8v3A+tcUslfGN1Mg/4eXvJoB2exPc8SFvwj71YLOEMrntMShAkgHu5Bjcir2RVAPDg3ELF61pkvd2w1EDu5aBtBk6AbLPOr/QFUR2q499ywlzEZO8yZYWcslmC7wes7cqhu1Xbf7vf+7pCkKjM58TAPPwWyIOkakwJ2NU3jXFjdcsozbeO4WZo1kLJhTt8MelBZ3+0UYjD27mGItaFr/eoSbXhBCgmFZiTpuCByqkdquJG7bS+t673wJa3Nxg1xYyuERPhgGTlERM+UJxi42FsZLmYC8/f3ggk5BlC+EkcjTvs7hwXxWNuCEZRYwo1jIdSRPTKoPmzedB14Lx8KhUADSCI1U6gyNPpUnwXtZbTiGGZs0DvUciWIW6kSVHyghZ9T0rLMbxA3MTdLA/F8pOgWFO0EjSrd2T4jZQEQFY6k9YG5PXyPWg9FKwIBBBB1BGoIPQ0Krn2eYo3OHWiTOU3La/4Ld10QeyhR7VY6AUKI0KCI7ZWc3D8SP8A6nb3QZx/21Ss7C8upylcoED4mu6ny8Gb61o2PwYu2bls7XEdD6OpX+tZ8MAwssHYq9o5WYToR4HYdRox9KCkY8ZmBGpLCNNtWHtqKPD2Q8gSTIReY3iT9P3FPsbgsuIdCNszIZ66zOkwC2ldeGYWIn8q/wDbp9AY96DtawyjfUSADHIRt6x+tdnXUdSSJ5DMRJjyWPrUgmBhQei6dSSCSfXb6V1u4HVYExlH6EmfqtAq1/dwDHhO8blYGvONDSOzeLH3e2hARkXKRIjwkqTPmwM13XD+FZ2Cyfrr+k1MdkeD28Rw6ytweO0blssNCGW686/Q+9Bwe2rqUuLmttoc2oiNNdx1B3G89V8Vtk4S5bUy7W+7VmIMlyEUk8zJGvXzpp274XfwmGN/CuCLetxWtgmNswI5aiQR58jNX7HdukxH/D40Ad5+Gl0QAS4iG5Azs20getBfEwH3cFbUwUVcuhDEALsdPhEa9DULcODa8VfB2CcxXMYUaPl0BG+XxecGrJjMZ3Sg4gGABmvKsoDp4nUS1sHrqo5moNeC2btzPYv2bgJDeC4rHQKORgH4zPnQQVztHZRZtYWxaOuoQMYjQaqQCZ3j2qsPj7j31ZyzCASWMmJK7zpAPtptVwudnrVj++vWLShVBZrqA/IWygSZ8LCY+tQXF+KWMMua2HZWXKly4O77wf8A0WW8ZBOhvOANJUMQCAor8O77G5FPePcuHRRuWMmBpLST7gmtX4d2Ku4NTGHdjA8aZL06kwVUqwjNyU7c66fYv2OVbX391Ge9m7kR/d25KkidiYPt61qLMAJOgGpmgwfiuAN7HW8yyFssCCuULN4ssqYM+F5BHLoal14MoAABkkRyKqNAIG51HuPepTE8ROLvveP91OW1/FbXY+U6nyDkb11t2WidiTJOxHL2Okz1FA3wnC1UkwDJ1HLNtlEcvCB6L51YrF0qmuk+3i8hygfqRUfZw8KNPCNNJ1O5A/QegqQGHlQD0kx9SfKTQcvvIMZeQiT59B6AaenSl4XxmI09dxzP76VxsYUmSNFEkkgwANTHXnXPF8Vt2bdy6Sy20BL3IA1A0RM3xmSNRoJoEcCwlx+Jhn2t27l0jeHu5VEnYSC0DcAecCb7Sdoe6Is2jF1xmLRItpr4tdCxOgHudBBX2P4ayWTeujLexBFx13yLEW7c88qxJ5kmoTjuLW9i2iMqgWpHzFSWbXyYkex60FV7TcKFxFuAEvbMsSSzOhMtJOpIksPcc659nuP21tlGVNIObef99D+nSrhYw3L69dNN6zni/BHtY50QZrUBlCnKwLEkIdywAHyieXU0De7hv7Tx3dmcjSzsDGW2p1k8hl09asXaa4q2xlCpZtrktrsvdquUGI/cim9/E2+G4YtdCreefw0EEnkpkyY3Zj/SKrGHxNzFsLl4zp8I1Cg/KB9ZPnQQ3Zi2BeZ2M556TqZn6VPYngSrqqiN5Tn6jlvUPfs5bpJPWIEaRuQBvrVg4RxLMoDHmQdPIRodqCwdju3f3HD9y1ougdmUm4FIzQSvwkHWTy3q4cO+03C3DDi5aPV1BX1zqTA8yBWZ8WwwzyNeTCNOgP76UxxA7kKyk928+qsDqPTpQehbV0MAykMp1BBkEeRG9HXnpDdA8Fx1XkquQBOugB01oUHogVUOKYc2r+IGsXlN1IG5y+MDzDSY6OKt9RvH8Gz21a2Je2wcDmRswHnGvqooKD2x4ebbWXOyP3TMOassqY9wP8tJwfD4XM07wI01kjXpsKnePxiMI5AkgqRygK6s8zsRB03qawfAxcwSAqBcZc8xBzOS8Hy1AoIDCoLkAc9NeUHb+VPLAGgjnA5a6DX/AKT9ah76NYyP8lw5N9Q3w6+e37FS/D7ou7bkBj78/wBR9aDothSu2oBAnTb/ANRSezl8YbGPYJ/DxX4tnp3qiLizyJUK0fwmnlyyQ5Mbww8pOo+oNR/GOFC7bKElcrK6OPitkaq48xIPv50FxxeGW5be24lXUow6qwKn9DXmPiHAThsS1hzDW2IzZTtrr9Jr0B2e7Rlz3GJhMSunRboHz2z/AEph267DpjFN1BF8KVzDdl6Hr/P+oUPsz9pd7DxZxCtfQQEYEd7G0SdH9yDodeVT1/tJwW6c12zbzDcvhYYHeCyjf3qiY7AG3CzNwaMGAkFTPiXygac/MGlcP4C7AEKqE6kExGzbQYHr/Wgt13t3w3Dr/wADhUL8ilhbcHcy8Zif/NUK+93iGJDNOe6y2UnQAu2SQpkkgczNT47MQsXHUKYI12XXWCd46jmOtTH2X8Ft38c94D8PDa2+Utc8KmOgCOdvy9DQavwnhq4exasp8NpFtjzCgCT5nf3qr9reNm6Th7WqCe+P54Md0D+WQQ3WCv5oleMcTd2NjDkg7XLg+TqiH/5NpPyz1IptgOBqmsaaAe2lBFYPhZABO/IcgN5Ppv51I4XACPXX+W/poPfz0lfu3+/nXPGXRbQudY5ROwJiP096CBxXErdt+7JGeBA11zHYAb8tNJJ0k09wuExUBshg7qSiSORAMmfUg1XPs/w92/jrl11GTDkqS/xm8y78/EJcnkDcMVp9BSsfiWxWHezbb7uxJtOSNVjQqF0IJAI9Naj+Gdl3vtatXTKWCpuBYZSLY8Ftn5sTrlHwjoTV2xXBUuXM5zAwAwUwGiYzaTzI0I00p5btBVCqAoGgAEAegoDisiw4KkW3DBxJOZWQ7mTruJ51r1VHtwDnw5J8P4oynUZoQg+uUOPeg5YK/KTOijfyAkmo7gl4XL13E3AMqLCGNlO5nmdI9PWnSrGEuEa+Bj7AE/yNZn227VumFTDISuZfFB1Cydx1br0FBT+1XHGxWKe6x0LHLHK2Ccu/l05tTvhGPZWIXUZY0mOcHyIqNwGAJgnnGWSTAH9N6epZKNmA3mQNtzAP75CgcXbyscrbr5ET6E+hocMeGInXny6ER71H3nLEPMa9fcyY9a6WMQM5DQoHvJmNxy2/Wgt3f511Go0PvziuoshkZH+FvLUHqPOorD4sESB0nz89KeNf9iff60DcC8nhChguk9Y9qKu5zHWP5/0o6D0GKUKQKUKBviOE2rhlkBJ31IzRtmAPi96erSBSxQUzF4Pv7T24mUNwQdFbwQCsakst2DJ2PXSs8E4gRbnXNbBB9idP1FX+/g2ttO9sM7LoDBaGEncBTm9m8qovFuFdzjSwju7yuwjbM6kMvlrJHqKC5YC+GAB319CPDPvJpxcw/LeP1H7/AJjpUDwtGVlA2gH/AFFSf1C1Y1P+3v8A7RQRXEOELcABG0ZSDDA6AFTuD8PvNOuG8Ve2Al85h8t2OXLPpp6/XmadsgM/vrI/7vrXA2d82smPPWZ/WWHqRQRPa/sxad0xWTMFjvcoBIXWLo0OYLmJI2I13GsHjl7vYBxElljJng6SCR6z/LeyNxFsJ4/iw41uKJJQbG5b6KPmXynTWqv9onCrYRLtlVFpwLrd2SobLmzaLoZDIY/hoKXxvGd4zZ2DdVVs06FssjmTEnXcmtH7EcDfD4Tu0OW5eIe/dEeAfLatHYsASCwkAs0Sds57IcFXG44LEWwe9uECJRY8M7+JiB6GthxPFFRPCVCrKzsPDIgAbDRvZelA+s2EtKFEAAQPTf1PMzuSfOuY4qhAKayY2IjlEHnUbdxbspa2uZ48ObRZ5ExOk6+cRVR4r2qsYBO5JOIvSTdAMAuxlu8YDf8AgGg50F1wXHe8LAKRDFRMeIKYLCD8M7daiOPdsrKK9s3BnjcfKQRGo848tKolz7XbytC2bKr/AJzttqCDtzirT2bZuIIwt4azYYDM1yWgFyfDCAFtCxy5gPY0E39muDgX7iAizcNsWyf+YVDG5d/iksBm55Ku1M+EcMXD2LdlJK2kCAncwNzTygFChRUAqI7S8IOIs5VIDqwdZ2JAIKk8gQTr6VL0VBR+HOAjK2kSjKdCpJiCPf8AWsx4j2Az4y7F4v4GuAuCciqVVQxneTA8lrXe1OCBvW2XQlWLx82TKEnzl/0HQVnuF4goxWItXGg37WVGnUOhkD0IZj/loKceHNbcq6xAA8iNdQefKnlnAFrUbNIPmPT01rReEXl7gJcCmC05gI0MaTymmXEMHYXVSqAnT4QJFBkeLs5DkYQMx2MT0M8/31pmllviUzHQaxO5/Wrp2j4SDo23yxGs66fvlVNu4nuyykbmB5a/zoJTA4udPf69Ip9aVmcAAljqFEk+wG9K7Cdm7mNxQtgQF8Vy4PlQ7+52A6+hr0FwjgVnCoFsoF6tu7f4nOp/lQefsdxIWbjW7gZHWMysjgiQDqCOhFCvRNzCW2MsiE9Sqk/UihQOKUKSKMGgWKUKQKMGg6TVN4/gMl6WDd2X7xfyBmGo20ObMdTHiq4ChQUvE8Y7kZrdsMI1LFlVVEyQApZlHUCBXTC8UvXRKvZUaRlRnnSd2cCParVicMtwQ6hh58j1B3B8xVcxPBe4JKyUafWTJAPUzoDz0B11IJTizIQL4UqTl7xAVAnSHtljCk6ZgSBzipJyZ38jPXkfL/3UWEF1OoYbbSCIIP60nAXnVO7PxJCgmZYSAp8zEaDmOhoJN2AknQbz0jf+c+1Uritjuh3e2GvtFknbC4kjwpp/yXMCPlJA6VP47jVvxILiFhIaJOXwuvIRIMaE8qb3+DfeMFftyTntkI2k5xLKRGk5gh0oIP7OMGbT40FSl20FUqY0PiciRvqAPamuC4sWwMAjMUMGP+a7FZn82b+lN/sx7QC9jr4c+K/aUuJ1zKAr+fJj/nrtxDhf3Vren4b3rYYD5DsSfIkRPWPWgd9peOvgMCiWv7274LfzFQolnk/E20TzYHlFZjheFMeRLkzrrBJG07sdZJ6VdsZcfGXzfYfg2QUtrM5vFBMdSyn/AEz0rrhsCi6QFNyZWYMMBp5BVJk6BQCTQVvsn2WfEYoSuZFIiNncnwieagSxPRR1r0JwfhKYa0LdsaDUnmzHdj+9NBVO7O8ZwmFUhW7xwAiWrIzulsR8UaIWOpBOwUcoq2cC7QW8WjNbzAoxS4jjK6OOTCTyIMg0ElR0VHQChRUm7cCqSdgCT6ATQKpLtGp0HnWZ8Q7UY69iFt2XVVdDdy21AKqsAguwJnUaiN6hf7TbEXMgaybms99ee42m4HeAKvpQXftnxe0ApW6mZcwaDMK0a6aH4YjfXyrB7txuIcTt28O5E3CQ35QurN/pB9dqut/s398drV7Foot/GqsIGmxhtQYPOnnCeyNnB3VewUbIyEOPylgrSZ/KWoG3G+KWsI3d3HGXVQzHK5I0JgeFhqNQBHvUtwzD4e9g++UhlIMmJkCCwEbZY9etZB9oF1zxPEFwR+I2WdsgPgy+UQfc+dWX7ObuIt2bj2yDbzaq3iQnnoDofMUExxnBNaBUa2z8J3KydR5jWaznjqwwPsY08wfOtIxrJfRlQNZvhSQjGVeATlRusCNdY61m3EuIB088x08j1mg277BLa/2fdI+I4g5usC1ay/zb6mtMNefPsQ7bLhMQ+GvkLaxBXK5MKl1QVGadgwgT1C+2vcV+0fh+HbLcxdqTyQm6ffuwYoJPF9nbF1y9y3mYxJzONgANA0bAUdVa59svDgSA15gPmXD3CD6SAf0o6C80qkigTQGTS1rmBXSgVQohQoBSbtsMpVhIIgg8xSqKghHwJtEkfDuWidOrAahurRB561TO1HagJbYYe53t55UMiwloQfhJnxQTrJ9tq01hIg7HSs245whLN5LbFsiOChkQQ+n4nUfJPLNPOgrPYTBPbu5bkxclQQSYZGnRuRmf3NabwF/wFYGQxdx6NcZhtptFQ/DbAtj15R8+fWT1+H2oYDiYtX2sAnKfxU6AMTmTziJHkfKgzW1bGD4+Y0RcSyljtkukMQfIC4BPpWp9p8Ir2L63PhNp5PQBSZnrMR6moXtpwzDM4e6IuXWVQ2oByT8RH8LgT0PlTHivHGCjBsS6FMwckZ8tsjKjaQ0MoM8xHnQI4NwZbuGt4iHUtpeCmEa6ujXAN1zNqYI3NOL/AAe04ywqLuyrIZ45M5Mkb6HT1O8F2Fx04nOLkK4yG2dc5lVgADSFbNrHw+tWziVpTcI0BnKPMHwx75qBollLSwmVU2MaGQdNvprrrvrUh9mbs2KxDKAtru7YKgg+MO2pI0mM36VWvvhS00F7LFishu8aFkqQNYBZt9gQZNX37NMIBhDdzZnvPLnmMgyBTHONT5saC3ihRUKA6I0DSaDMe1vBbmEcXbU5A2a2yk+Hmbb+REgddOdV/jvBkOILsoZL6i4k/Lm3A6dPatT7a4ZnwF9bYzNlBAiZCurGBzMAwKyvD49ruHyDxNal7cbtbMZljqCCR196DjhuyqHUDI35kZkaeeoIqN7ScIvC0T95uBBObMYlRrqVAn3q2cHUOujAT/X+XWn3EeyXf2XUkElYE7UFI4n9mmIs8NtYgubmZVu3ELHwZlkJB0+E/FrrIgCKhOyfbZrdxLLqO7LBPCgBU/CCBsfetU7TccnhWGJBWSUursQ1hGVxpyzKf0rJewHDUfi+FFzRGfUNrJKNA11ktoPag0HG4e3esi4Lqyc7K1sCVCNltsxIOpykwDMRWMdoSBirwXYuTHmdT+s1r3G+yGLwCXmt2+9wyZrilGXNlBzEMCZCySTAJifWsrwnZy/ibhaBLlnYkwANSzMeQH6yANaDr2C4EcZxCxYAlWcNc8raeJzP+EEepFeg+G/ZTgLFwOLWcj4RcCMo9VCjNHnNZb9hVnu+MXEbf7vcA9c9pv5A16CNBD//AIlg/wD9az//ADX/AMUKmIoUB0DQFCKBSmlCudLDUCwaBpM0JoDmizURNFQKmo3jfCVvW20lspXyIPI/UxUhNAGgoWGvFCLdzM7KoY3FtkKzAjpOVhI36t0qH43aY4giSpIRpGkGT9Nj+zWpXcMrjxqrf4lB/nWe9qb33FsRfyZnLAWUiVA7tcunqOXnQceJYAYkWs1wPfsnL3dshsxLLuo1UgAirFxbsQty1bZIW/bSDyDzqwY8jMw2u+sjatfYthbpuYy9dklmRJPzOQblwx6lfrWomgxfDdhGL3Ml02riPORkgq+jrOsZcx0IGx0J2qq8W4riME6kOSjFx3Z8SIyESFJIKiSCADsB51t/a7BME+82Vm5aHjA3uWfmXT5l+JfQjnWU/aPwpPudp0YEu5bYDNmXNoPIRHlG9A14f2sbFlgyW7YUEllzDMAc0MAwzS3tWufZqT9yjTS449Nj/WR5EVlXZPgzWEFsKXe6EbIqFmJBMAdFgwZ0kmto7KcHOGwqW2gvqzxtmYzA8gIX/LQTE0JoqFACaFEDQoDqpcd+zu3eui/h7r4S+JlrSqyNJk57TaanXQjrvrVsmhNBlHaD7PMTZPf2mF7/AOQWFNh9B8QtE3Ff0EHoDyZ8L4sCMoxL2nHK4sj/AFgjKfUTWxVHcT7P4fEf31lHP5iIb/WIb9aDNeI4RriDvznQmS1q4cskZSSo2JHOKr2N7P5L1q5hpIR0bKzDMCjhxleBO3P61c+IfZdeF4/dsQLdk7K2YleukQ8cjIPXrUfxzs/ewcSHvWTr3tq0SVO5Fy0slRpow060Fg4r29sXbd3Dhbq37itaW21snW5KAl1lQIJO/KqXxhBF21ZjJZCq2XTPcyhvER8qyunWadYXiSDxqFLECHJGx8vfeos8btYDD3e8i5cdmcKpk84k/XWgrn2fX3wvHbBdpNy4bL+ffKVHtOU+1elBWEfZh2Rv43iCcQuobeHtt3lvMI7xxOUIOag6lvKBzjdiaA5oVzmhQLoxSaE0CpoA0laZvw4l2ZXyliDoNgECkb66gH2oJGhTG5g3KKpuaq0yAdRB0OuupnfkKTheHsh/vNxBge/hzE5dfUelA+NFNMcRw8sZ7xtBAkAxqrSsAQfDE9CabjhNzScQ5iNddYDTpmjmvL5Oc0EtNAGon+yrvLEONCNp1IYBhLbjNOs6gdBXVuH3T/zyNWJhN8ylYksYAOojYigk1NR/GuAWMWgW8mYDUEEhgfIilYXAMr5jcZhMhTmgaRGrGfedhtqS0Xs5CBVusvgKNEgMSAubLm0IAG3nQP8AhXCrWGtC1ZUIi7AdeZPU7fSnc1GXOEMZi/cWSSYn5shgAmAAVaN9HI5Cn725UqTJIIJjTUROWf0oFSD0P61VL32b2nbxXb3dgtktqQAoaJAaJ5R6AedS9js/lWBecCOQA1yW0BOuulsH1PTSgvADGt+6d9Z/MFHXllP+tutA84ZwqzhbeW0oRSZJJksx5s7GWPqafTUcvCAEy52P4i3JbxGUKsBB0iV/U1zt8CC6C5cgZdJEeEBY220n30oJaiqIXs8MsG7cOgGpWfC2f8vt6aVKWwQACZ8zAn6aUCiKI0c0JoEzSLOJVpysrRoYIMGSIMbagj2NKYVGPwNDMl9Wd5ld7jBz8uwI0H1mgk3uhdyBy1IGp5a0i3fVvhYN6EHf0ptf4arqqszHIZBkTzGukHQxt/WuNjgiJOrmYzSQM3PXKBrOsiNR7UD83gGyyM0ZgOcCAT6SR9aBfzpjc4PbOgzqCrIQGOofKW+KT8opNrgtpWDAEsGDAmCZCZBy2jX11oIHif2fYHEMcpay4Jzfd7uQTuZtmUBkg7DemnBfsfwFhw7h8S4Mr94cOo5/3agKfcGrbf4WjliZ8ZBaDzCG3ty8Jj2HSjw3Crdty6g5iAskzoI5ddN6BwGA0EdABHLTauNrFo2oYfy5xz89K5Yfhdu2+ZR4oyySTA06+QArm3BbZABB0zfMZ8ZzMZ3oHpNCkqkCNT5kyfc86Kg6iiNChQGK6CioUChSTQoUCTRUKFAYpdFQoDoxQoUBii50KFAdAUKFAZo6FCgFA0KFAVGaFCgS21JoqFAZojQoUCTRGhQoBRtQoUA5Uk0KFBzoUK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495800"/>
            <a:ext cx="3505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72396" y="714356"/>
            <a:ext cx="1325563" cy="45720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Mrs. </a:t>
            </a:r>
            <a:r>
              <a:rPr lang="en-IN" dirty="0" err="1" smtClean="0"/>
              <a:t>Vruti</a:t>
            </a:r>
            <a:r>
              <a:rPr lang="en-IN" dirty="0" smtClean="0"/>
              <a:t> Patel, Asst. Professor, Sumandeep Nursing College, SVDU.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/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Heiti Std R" pitchFamily="34" charset="-128"/>
                <a:ea typeface="Adobe Heiti Std R" pitchFamily="34" charset="-128"/>
              </a:rPr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Common causes of contracted pelvis are:-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</a:rPr>
              <a:t>Nutritional and environmental defects</a:t>
            </a:r>
            <a:r>
              <a:rPr lang="en-US" dirty="0" smtClean="0"/>
              <a:t>:-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                </a:t>
            </a:r>
            <a:r>
              <a:rPr lang="en-US" i="1" dirty="0" smtClean="0"/>
              <a:t>minor variation</a:t>
            </a:r>
            <a:r>
              <a:rPr lang="en-US" dirty="0" smtClean="0"/>
              <a:t>;- common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                </a:t>
            </a:r>
            <a:r>
              <a:rPr lang="en-US" i="1" dirty="0" smtClean="0"/>
              <a:t>major </a:t>
            </a:r>
            <a:r>
              <a:rPr lang="en-US" dirty="0" smtClean="0"/>
              <a:t>:- rachitic and </a:t>
            </a:r>
            <a:r>
              <a:rPr lang="en-US" dirty="0" err="1" smtClean="0"/>
              <a:t>osteomalacic</a:t>
            </a:r>
            <a:r>
              <a:rPr lang="en-US" dirty="0" smtClean="0"/>
              <a:t> –rare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Disease or injury affecting the bone of the </a:t>
            </a:r>
            <a:r>
              <a:rPr lang="en-US" b="1" dirty="0" smtClean="0"/>
              <a:t>pelvis:-    </a:t>
            </a:r>
            <a:r>
              <a:rPr lang="en-US" dirty="0" smtClean="0"/>
              <a:t>fracture ,tumors, tubercular </a:t>
            </a:r>
            <a:r>
              <a:rPr lang="en-US" dirty="0" err="1" smtClean="0"/>
              <a:t>artheritis</a:t>
            </a:r>
            <a:r>
              <a:rPr lang="en-US" dirty="0" smtClean="0"/>
              <a:t>.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      spine:-     </a:t>
            </a:r>
            <a:r>
              <a:rPr lang="en-US" dirty="0" err="1" smtClean="0"/>
              <a:t>kyphosis</a:t>
            </a:r>
            <a:r>
              <a:rPr lang="en-US" dirty="0" smtClean="0"/>
              <a:t>, scoliosis, </a:t>
            </a:r>
            <a:r>
              <a:rPr lang="en-US" dirty="0" err="1" smtClean="0"/>
              <a:t>coccygeal</a:t>
            </a:r>
            <a:r>
              <a:rPr lang="en-US" dirty="0" smtClean="0"/>
              <a:t> deformity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      lower limbs:-</a:t>
            </a:r>
            <a:r>
              <a:rPr lang="en-US" dirty="0" smtClean="0"/>
              <a:t> </a:t>
            </a:r>
            <a:r>
              <a:rPr lang="en-US" dirty="0" err="1" smtClean="0"/>
              <a:t>poliomyeitis</a:t>
            </a:r>
            <a:r>
              <a:rPr lang="en-US" dirty="0" smtClean="0"/>
              <a:t>, hip joint disease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Developmental defects:-</a:t>
            </a:r>
            <a:r>
              <a:rPr lang="en-US" b="1" dirty="0" smtClean="0"/>
              <a:t> </a:t>
            </a:r>
            <a:r>
              <a:rPr lang="en-US" dirty="0" err="1" smtClean="0"/>
              <a:t>naegele’s</a:t>
            </a:r>
            <a:r>
              <a:rPr lang="en-US" dirty="0" smtClean="0"/>
              <a:t> pelvis,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</a:t>
            </a:r>
            <a:r>
              <a:rPr lang="en-US" dirty="0" smtClean="0"/>
              <a:t>  </a:t>
            </a:r>
            <a:r>
              <a:rPr lang="en-US" dirty="0" err="1" smtClean="0"/>
              <a:t>robert’s</a:t>
            </a:r>
            <a:r>
              <a:rPr lang="en-US" dirty="0" smtClean="0"/>
              <a:t> pelvis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dirty="0"/>
          </a:p>
        </p:txBody>
      </p:sp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800600"/>
            <a:ext cx="6324600" cy="2057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dobe Heiti Std R" pitchFamily="34" charset="-128"/>
                <a:ea typeface="Adobe Heiti Std R" pitchFamily="34" charset="-128"/>
              </a:rPr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88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Classified by</a:t>
            </a:r>
            <a:r>
              <a:rPr lang="en-US" dirty="0" smtClean="0"/>
              <a:t>:-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A) type of distortion of pelvic architecture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B) degree of contraction </a:t>
            </a:r>
            <a:endParaRPr lang="en-US" dirty="0"/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352800"/>
            <a:ext cx="6705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A) Classification by Pelvic Architecture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1. </a:t>
            </a:r>
            <a:r>
              <a:rPr lang="en-US" b="1" u="sng" dirty="0" smtClean="0">
                <a:solidFill>
                  <a:srgbClr val="002060"/>
                </a:solidFill>
              </a:rPr>
              <a:t>Pelvis aequabiliter justo minor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Characterized by general reduction of all diameters; equally shortened usually by 1-2cm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Occurs in short. Also occurs in women with massive skeletal bones and developed muscles, the pelvis has masculine features such as narrow sacrum, narrow pubic outlet {funnel-shaped)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876800"/>
            <a:ext cx="3886200" cy="1981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jus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143000"/>
            <a:ext cx="7391400" cy="5257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5867400" cy="4267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Mrs. </a:t>
            </a:r>
            <a:r>
              <a:rPr lang="en-IN" dirty="0" err="1" smtClean="0"/>
              <a:t>Vruti</a:t>
            </a:r>
            <a:r>
              <a:rPr lang="en-IN" dirty="0" smtClean="0"/>
              <a:t> Patel, Asst. Professor, Sumandeep Nursing College, SVDU.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46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2. </a:t>
            </a:r>
            <a:r>
              <a:rPr lang="en-US" b="1" u="sng" dirty="0" smtClean="0">
                <a:solidFill>
                  <a:srgbClr val="002060"/>
                </a:solidFill>
              </a:rPr>
              <a:t>Flat Pelvis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reduced anteroposterior diameters with normal transverse and oblique diameters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Has 2 types of contracture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en-US" dirty="0" smtClean="0"/>
          </a:p>
          <a:p>
            <a:pPr marL="863600" lvl="1" indent="-5715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Simple flat (or platypellic) pelvis</a:t>
            </a:r>
          </a:p>
          <a:p>
            <a:pPr marL="571500" indent="-57150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n-US" dirty="0" smtClean="0"/>
              <a:t>       Entire sacral platform is dislocated toward the symphysis hence all the anteroposterior diameters of all pelvic planes are reduced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p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914400"/>
            <a:ext cx="7620000" cy="53117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59438"/>
          </a:xfrm>
        </p:spPr>
        <p:txBody>
          <a:bodyPr>
            <a:normAutofit/>
          </a:bodyPr>
          <a:lstStyle/>
          <a:p>
            <a:pPr marL="863600" lvl="1" indent="-5715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Flat rachitic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n-US" dirty="0" smtClean="0"/>
              <a:t>       </a:t>
            </a:r>
            <a:r>
              <a:rPr lang="en-US" dirty="0" err="1" smtClean="0"/>
              <a:t>Anteroposterior</a:t>
            </a:r>
            <a:r>
              <a:rPr lang="en-US" dirty="0" smtClean="0"/>
              <a:t> diameter of the pelvic inlet only is reduced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en-US" dirty="0" smtClean="0"/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3. </a:t>
            </a:r>
            <a:r>
              <a:rPr lang="en-US" b="1" u="sng" dirty="0" smtClean="0">
                <a:solidFill>
                  <a:srgbClr val="002060"/>
                </a:solidFill>
              </a:rPr>
              <a:t>Generally Contracted Pelvis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All diameters reduced, but the anteroposterior diameters are shortened greater then the others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Usually connected with rickets of the childhood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153400" cy="5334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Rare forms of contracted pelvis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278438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Otto’s pelvis </a:t>
            </a:r>
            <a:r>
              <a:rPr lang="en-US" dirty="0" smtClean="0"/>
              <a:t>– develop as result of inflammatory process in the hip or knee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Beaked (rostrate) pelvis </a:t>
            </a:r>
            <a:r>
              <a:rPr lang="en-US" dirty="0" smtClean="0"/>
              <a:t>– under development of both sacral wings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Spondylolithetic pelvis </a:t>
            </a:r>
            <a:r>
              <a:rPr lang="en-US" dirty="0" smtClean="0"/>
              <a:t>– formed due to partial dislocation of last lumbar vertebra in front of 1</a:t>
            </a:r>
            <a:r>
              <a:rPr lang="en-US" baseline="30000" dirty="0" smtClean="0"/>
              <a:t>st</a:t>
            </a:r>
            <a:r>
              <a:rPr lang="en-US" dirty="0" smtClean="0"/>
              <a:t> sacral vertebra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i="1" u="sng" dirty="0" err="1" smtClean="0">
                <a:solidFill>
                  <a:srgbClr val="FF0000"/>
                </a:solidFill>
              </a:rPr>
              <a:t>Osteomalacic</a:t>
            </a:r>
            <a:r>
              <a:rPr lang="en-US" b="1" i="1" u="sng" dirty="0" smtClean="0">
                <a:solidFill>
                  <a:srgbClr val="FF0000"/>
                </a:solidFill>
              </a:rPr>
              <a:t> pelvis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i="1" u="sng" dirty="0" err="1" smtClean="0">
                <a:solidFill>
                  <a:srgbClr val="FF0000"/>
                </a:solidFill>
              </a:rPr>
              <a:t>Scoliotic</a:t>
            </a:r>
            <a:r>
              <a:rPr lang="en-US" b="1" i="1" u="sng" dirty="0" smtClean="0">
                <a:solidFill>
                  <a:srgbClr val="FF0000"/>
                </a:solidFill>
              </a:rPr>
              <a:t> pelvis </a:t>
            </a:r>
            <a:r>
              <a:rPr lang="en-US" dirty="0" smtClean="0"/>
              <a:t>– only the lumber region cause deformity of the pelvis. The </a:t>
            </a:r>
            <a:r>
              <a:rPr lang="en-US" dirty="0" err="1" smtClean="0"/>
              <a:t>acetabulum</a:t>
            </a:r>
            <a:r>
              <a:rPr lang="en-US" dirty="0" smtClean="0"/>
              <a:t> is pushed inwards on the weight bearing side.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p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14400"/>
            <a:ext cx="8229600" cy="56594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B) </a:t>
            </a:r>
            <a:r>
              <a:rPr lang="en-US" b="1" u="sng" dirty="0" smtClean="0">
                <a:solidFill>
                  <a:srgbClr val="0070C0"/>
                </a:solidFill>
              </a:rPr>
              <a:t>Classification by degree of contracture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 </a:t>
            </a:r>
            <a:r>
              <a:rPr lang="en-US" b="1" u="sng" dirty="0" smtClean="0"/>
              <a:t>4 degrees</a:t>
            </a:r>
          </a:p>
          <a:p>
            <a:pPr marL="571500" indent="-571500" algn="just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romanLcPeriod"/>
              <a:defRPr/>
            </a:pPr>
            <a:r>
              <a:rPr lang="en-US" b="1" dirty="0" smtClean="0"/>
              <a:t>First degree</a:t>
            </a:r>
            <a:r>
              <a:rPr lang="en-US" dirty="0" smtClean="0"/>
              <a:t>: true conjugate &lt;11cm but not &lt;9cm, spontaneous delivery is possible</a:t>
            </a:r>
          </a:p>
          <a:p>
            <a:pPr marL="571500" indent="-571500" algn="just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romanLcPeriod"/>
              <a:defRPr/>
            </a:pPr>
            <a:r>
              <a:rPr lang="en-US" b="1" dirty="0" smtClean="0"/>
              <a:t>Second degree</a:t>
            </a:r>
            <a:r>
              <a:rPr lang="en-US" dirty="0" smtClean="0"/>
              <a:t>:  true conjugate = 9-7.5cm spontaneous delivery possible but complications may arise</a:t>
            </a:r>
          </a:p>
          <a:p>
            <a:pPr marL="571500" indent="-571500" algn="just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romanLcPeriod"/>
              <a:defRPr/>
            </a:pPr>
            <a:r>
              <a:rPr lang="en-US" b="1" dirty="0" smtClean="0"/>
              <a:t>Third degree</a:t>
            </a:r>
            <a:r>
              <a:rPr lang="en-US" dirty="0" smtClean="0"/>
              <a:t>: true conjugate 7.5-6cm spontaneous delivery impossible, use C-section</a:t>
            </a:r>
          </a:p>
          <a:p>
            <a:pPr marL="571500" indent="-571500" algn="just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romanLcPeriod"/>
              <a:defRPr/>
            </a:pPr>
            <a:endParaRPr lang="en-US" dirty="0" smtClean="0"/>
          </a:p>
          <a:p>
            <a:pPr marL="571500" indent="-571500" algn="just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romanLcPeriod"/>
              <a:defRPr/>
            </a:pPr>
            <a:r>
              <a:rPr lang="en-US" b="1" dirty="0" smtClean="0"/>
              <a:t>Fourth degree</a:t>
            </a:r>
            <a:r>
              <a:rPr lang="en-US" dirty="0" smtClean="0"/>
              <a:t>: true conjugate &lt;6cm, impossible delivery, only way is C-section ; also known as </a:t>
            </a:r>
            <a:r>
              <a:rPr lang="en-US" i="1" dirty="0" smtClean="0"/>
              <a:t>absolutely contracted pelvis</a:t>
            </a:r>
          </a:p>
          <a:p>
            <a:pPr marL="571500" indent="-57150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b="1" i="1" dirty="0" smtClean="0"/>
              <a:t>History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en-US" b="1" i="1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Rickets: is expected if there is a history of delayed walking and dentition</a:t>
            </a:r>
            <a:r>
              <a:rPr lang="en-US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Trauma or diseases: of the pelvis, spines or lower limbs</a:t>
            </a:r>
            <a:r>
              <a:rPr lang="en-US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Infantilism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Previous tuberculosis of bones and joints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811838"/>
          </a:xfrm>
        </p:spPr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Bad obstetric history: e.g. prolonged </a:t>
            </a:r>
            <a:r>
              <a:rPr lang="en-US" dirty="0" err="1" smtClean="0"/>
              <a:t>labour</a:t>
            </a:r>
            <a:r>
              <a:rPr lang="en-US" dirty="0" smtClean="0"/>
              <a:t> ended by;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b="1" dirty="0" smtClean="0"/>
              <a:t>difficult forceps,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b="1" dirty="0" smtClean="0"/>
              <a:t>caesarean section or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b="1" dirty="0" smtClean="0"/>
              <a:t>still birth.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Weight of the baby,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Evidence of maternal injuries such as complete perineal tear, </a:t>
            </a:r>
            <a:r>
              <a:rPr lang="en-US" dirty="0" err="1" smtClean="0">
                <a:solidFill>
                  <a:schemeClr val="tx1"/>
                </a:solidFill>
              </a:rPr>
              <a:t>vesico</a:t>
            </a:r>
            <a:r>
              <a:rPr lang="en-US" dirty="0" smtClean="0">
                <a:solidFill>
                  <a:schemeClr val="tx1"/>
                </a:solidFill>
              </a:rPr>
              <a:t> vaginal </a:t>
            </a:r>
            <a:r>
              <a:rPr lang="en-US" dirty="0" err="1" smtClean="0">
                <a:solidFill>
                  <a:schemeClr val="tx1"/>
                </a:solidFill>
              </a:rPr>
              <a:t>istula</a:t>
            </a:r>
            <a:r>
              <a:rPr lang="en-US" dirty="0" smtClean="0">
                <a:solidFill>
                  <a:schemeClr val="tx1"/>
                </a:solidFill>
              </a:rPr>
              <a:t>, recto vaginal fistula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583238"/>
          </a:xfrm>
        </p:spPr>
        <p:txBody>
          <a:bodyPr/>
          <a:lstStyle/>
          <a:p>
            <a:pPr marL="623887" indent="-514350">
              <a:buFont typeface="+mj-lt"/>
              <a:buAutoNum type="alphaUcPeriod" startAt="2"/>
              <a:defRPr/>
            </a:pPr>
            <a:r>
              <a:rPr lang="en-US" b="1" i="1" dirty="0" smtClean="0"/>
              <a:t>General examination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Abnormal gait</a:t>
            </a:r>
            <a:r>
              <a:rPr lang="en-US" dirty="0" smtClean="0"/>
              <a:t> :-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     Assess woman for </a:t>
            </a:r>
            <a:r>
              <a:rPr lang="en-US" dirty="0" err="1" smtClean="0"/>
              <a:t>stockily</a:t>
            </a:r>
            <a:r>
              <a:rPr lang="en-US" dirty="0" smtClean="0"/>
              <a:t> built with bull   	neck.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     Broad shoulder and short thigh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     Obese and male distribution of hair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Stature</a:t>
            </a:r>
            <a:r>
              <a:rPr lang="en-US" dirty="0" smtClean="0"/>
              <a:t> :women &lt; 150 cm or 5 feet</a:t>
            </a:r>
          </a:p>
          <a:p>
            <a:pPr>
              <a:buFont typeface="Georgia" pitchFamily="18" charset="0"/>
              <a:buNone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6172200" cy="4572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35638"/>
          </a:xfrm>
        </p:spPr>
        <p:txBody>
          <a:bodyPr/>
          <a:lstStyle/>
          <a:p>
            <a:pPr marL="623887" indent="-514350">
              <a:buFont typeface="+mj-lt"/>
              <a:buAutoNum type="alphaUcPeriod" startAt="3"/>
              <a:defRPr/>
            </a:pPr>
            <a:r>
              <a:rPr lang="en-US" b="1" i="1" dirty="0" smtClean="0"/>
              <a:t>Abdomen examination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Pendulous abdomen in primigravida 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fetal head fails to enter a contracted pelvis at the end of pregnancy and floats high above inlet, failed growth of uterus deviates upward and </a:t>
            </a:r>
            <a:r>
              <a:rPr lang="en-US" dirty="0" err="1" smtClean="0"/>
              <a:t>anteriorly</a:t>
            </a: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Non engagement in last 3-4 wks in primigravida </a:t>
            </a:r>
          </a:p>
          <a:p>
            <a:pPr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038"/>
          </a:xfrm>
        </p:spPr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b="1" u="sng" dirty="0" smtClean="0"/>
              <a:t>2 shapes of abdomen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Acuminate (pointed)abdomen in primigravida with a resilient abdominal wall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Pendulous abdomen in </a:t>
            </a:r>
            <a:r>
              <a:rPr lang="en-US" dirty="0" err="1" smtClean="0"/>
              <a:t>multiparous</a:t>
            </a:r>
            <a:r>
              <a:rPr lang="en-US" dirty="0" smtClean="0"/>
              <a:t> women</a:t>
            </a:r>
          </a:p>
          <a:p>
            <a:pPr>
              <a:buFont typeface="Georgia" pitchFamily="18" charset="0"/>
              <a:buNone/>
              <a:defRPr/>
            </a:pPr>
            <a:endParaRPr lang="en-US" dirty="0"/>
          </a:p>
        </p:txBody>
      </p:sp>
      <p:pic>
        <p:nvPicPr>
          <p:cNvPr id="24579" name="Content Placeholder 3" descr="abd.jpg"/>
          <p:cNvPicPr>
            <a:picLocks noChangeAspect="1"/>
          </p:cNvPicPr>
          <p:nvPr/>
        </p:nvPicPr>
        <p:blipFill>
          <a:blip r:embed="rId2" cstate="print"/>
          <a:srcRect l="5050" t="2000" r="8883"/>
          <a:stretch>
            <a:fillRect/>
          </a:stretch>
        </p:blipFill>
        <p:spPr bwMode="auto">
          <a:xfrm>
            <a:off x="914400" y="28956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Abdominal method in CPD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15400" cy="4745038"/>
          </a:xfrm>
        </p:spPr>
        <p:txBody>
          <a:bodyPr/>
          <a:lstStyle/>
          <a:p>
            <a:pPr algn="just"/>
            <a:r>
              <a:rPr lang="en-US" dirty="0" smtClean="0"/>
              <a:t>Patient is placed in dorsal position with thigh flexes and separated.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head is grasped by the left hand.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2 fingers (index and middle) of </a:t>
            </a:r>
            <a:r>
              <a:rPr lang="en-US" dirty="0" err="1" smtClean="0"/>
              <a:t>theright</a:t>
            </a:r>
            <a:r>
              <a:rPr lang="en-US" dirty="0" smtClean="0"/>
              <a:t> hand are placed above the </a:t>
            </a:r>
            <a:r>
              <a:rPr lang="en-US" dirty="0" err="1" smtClean="0"/>
              <a:t>symphysis</a:t>
            </a:r>
            <a:r>
              <a:rPr lang="en-US" dirty="0" smtClean="0"/>
              <a:t> pubis to note the degree of  overlapping. If when the head is pushed downward and backward.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40304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33397" y="990600"/>
            <a:ext cx="8305801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867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head can be pushed down in the pelvis without overlapping of the parietal bone on the </a:t>
            </a:r>
            <a:r>
              <a:rPr lang="en-US" dirty="0" err="1" smtClean="0"/>
              <a:t>symphysis</a:t>
            </a:r>
            <a:r>
              <a:rPr lang="en-US" dirty="0" smtClean="0"/>
              <a:t> pubis:-  </a:t>
            </a:r>
            <a:r>
              <a:rPr lang="en-US" b="1" i="1" dirty="0" smtClean="0">
                <a:solidFill>
                  <a:srgbClr val="00B0F0"/>
                </a:solidFill>
              </a:rPr>
              <a:t>no disproportion</a:t>
            </a:r>
          </a:p>
          <a:p>
            <a:endParaRPr lang="en-US" b="1" i="1" dirty="0" smtClean="0">
              <a:solidFill>
                <a:srgbClr val="00B0F0"/>
              </a:solidFill>
            </a:endParaRPr>
          </a:p>
          <a:p>
            <a:endParaRPr lang="en-US" b="1" i="1" dirty="0" smtClean="0">
              <a:solidFill>
                <a:srgbClr val="00B0F0"/>
              </a:solidFill>
            </a:endParaRPr>
          </a:p>
          <a:p>
            <a:endParaRPr lang="en-US" b="1" i="1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Head can be pushed down a little but </a:t>
            </a:r>
            <a:r>
              <a:rPr lang="en-US" dirty="0" err="1" smtClean="0"/>
              <a:t>ther</a:t>
            </a:r>
            <a:r>
              <a:rPr lang="en-US" dirty="0" smtClean="0"/>
              <a:t> is slightly overlapping of the parietal bone evidence by touch on the under surface of finger overlapping by 0.5cm:-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moderate disproportion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30838"/>
          </a:xfrm>
        </p:spPr>
        <p:txBody>
          <a:bodyPr/>
          <a:lstStyle/>
          <a:p>
            <a:pPr algn="just"/>
            <a:r>
              <a:rPr lang="en-US" dirty="0" smtClean="0"/>
              <a:t>Head can not be pushed down and instead the partial bone overhangs the </a:t>
            </a:r>
            <a:r>
              <a:rPr lang="en-US" dirty="0" err="1" smtClean="0"/>
              <a:t>symphysis</a:t>
            </a:r>
            <a:r>
              <a:rPr lang="en-US" dirty="0" smtClean="0"/>
              <a:t> pubis displacing the finger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– sever disproportion</a:t>
            </a:r>
          </a:p>
          <a:p>
            <a:pPr algn="just"/>
            <a:endParaRPr lang="en-US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Some times the degree of disproportion is difficult to found by this method because of:-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Deflexed head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Thick abdominal wall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Irritable uterus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High floating head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Abdominal – vaginal method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26038"/>
          </a:xfrm>
        </p:spPr>
        <p:txBody>
          <a:bodyPr/>
          <a:lstStyle/>
          <a:p>
            <a:pPr algn="just"/>
            <a:r>
              <a:rPr lang="en-US" dirty="0" smtClean="0"/>
              <a:t>It is also called as </a:t>
            </a:r>
            <a:r>
              <a:rPr lang="en-US" b="1" dirty="0" smtClean="0"/>
              <a:t>MULLER – MUNRO KERR</a:t>
            </a:r>
          </a:p>
          <a:p>
            <a:pPr algn="just"/>
            <a:r>
              <a:rPr lang="en-US" dirty="0" smtClean="0"/>
              <a:t>It is bimanual method.</a:t>
            </a:r>
          </a:p>
        </p:txBody>
      </p:sp>
      <p:pic>
        <p:nvPicPr>
          <p:cNvPr id="4" name="Picture 3" descr="WP_20140304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52701" y="1104899"/>
            <a:ext cx="4190998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59438"/>
          </a:xfrm>
        </p:spPr>
        <p:txBody>
          <a:bodyPr/>
          <a:lstStyle/>
          <a:p>
            <a:pPr algn="just">
              <a:buNone/>
            </a:pPr>
            <a:r>
              <a:rPr lang="en-US" b="1" i="1" u="sng" dirty="0" smtClean="0"/>
              <a:t>Results </a:t>
            </a:r>
            <a:r>
              <a:rPr lang="en-US" dirty="0" smtClean="0"/>
              <a:t>:- </a:t>
            </a:r>
          </a:p>
          <a:p>
            <a:pPr algn="just"/>
            <a:r>
              <a:rPr lang="en-US" dirty="0" smtClean="0"/>
              <a:t>the head can be pushed down up to the level of </a:t>
            </a:r>
            <a:r>
              <a:rPr lang="en-US" dirty="0" err="1" smtClean="0"/>
              <a:t>ischial</a:t>
            </a:r>
            <a:r>
              <a:rPr lang="en-US" dirty="0" smtClean="0"/>
              <a:t> spines and there is no overlapping of the parietal bone over the </a:t>
            </a:r>
            <a:r>
              <a:rPr lang="en-US" dirty="0" err="1" smtClean="0"/>
              <a:t>symphysis</a:t>
            </a:r>
            <a:r>
              <a:rPr lang="en-US" dirty="0" smtClean="0"/>
              <a:t> pubis:- </a:t>
            </a:r>
            <a:r>
              <a:rPr lang="en-US" b="1" dirty="0" smtClean="0">
                <a:solidFill>
                  <a:srgbClr val="0070C0"/>
                </a:solidFill>
              </a:rPr>
              <a:t>no disproportion</a:t>
            </a:r>
          </a:p>
          <a:p>
            <a:pPr algn="just"/>
            <a:r>
              <a:rPr lang="en-US" dirty="0" smtClean="0"/>
              <a:t>The head can be pushed down a little but not up to the level of </a:t>
            </a:r>
            <a:r>
              <a:rPr lang="en-US" dirty="0" err="1" smtClean="0"/>
              <a:t>ischial</a:t>
            </a:r>
            <a:r>
              <a:rPr lang="en-US" dirty="0" smtClean="0"/>
              <a:t> spine and </a:t>
            </a:r>
            <a:r>
              <a:rPr lang="en-US" dirty="0" err="1" smtClean="0"/>
              <a:t>ther</a:t>
            </a:r>
            <a:r>
              <a:rPr lang="en-US" dirty="0" smtClean="0"/>
              <a:t> is slight overlapping of the parietal bone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:- </a:t>
            </a:r>
            <a:r>
              <a:rPr lang="en-US" b="1" dirty="0" smtClean="0">
                <a:solidFill>
                  <a:srgbClr val="0070C0"/>
                </a:solidFill>
              </a:rPr>
              <a:t>slight or moderate disproportion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The head can not be pushed down and instead the parietal bone overhangs the </a:t>
            </a:r>
            <a:r>
              <a:rPr lang="en-US" dirty="0" err="1" smtClean="0"/>
              <a:t>symphysis</a:t>
            </a:r>
            <a:r>
              <a:rPr lang="en-US" dirty="0" smtClean="0"/>
              <a:t> pubis displacing the thumb:- </a:t>
            </a:r>
            <a:r>
              <a:rPr lang="en-US" b="1" dirty="0" smtClean="0">
                <a:solidFill>
                  <a:srgbClr val="0070C0"/>
                </a:solidFill>
              </a:rPr>
              <a:t>sever disproportion.</a:t>
            </a:r>
          </a:p>
          <a:p>
            <a:pPr algn="just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038"/>
          </a:xfrm>
        </p:spPr>
        <p:txBody>
          <a:bodyPr>
            <a:normAutofit fontScale="92500" lnSpcReduction="20000"/>
          </a:bodyPr>
          <a:lstStyle/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 startAt="4"/>
              <a:defRPr/>
            </a:pPr>
            <a:r>
              <a:rPr lang="en-US" b="1" i="1" dirty="0"/>
              <a:t>Pelvimetry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It is assessment of the pelvic diameters and capacity done at 38-39 weeks. It includes: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Clinical pelvimetry: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/>
              <a:t>Internal pelvimetry for: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inlet,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cavity, and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outlet.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/>
              <a:t>External pelvimetry for: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inlet and 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outlet.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Imaging pelvimetry: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/>
              <a:t>X-ray.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/>
              <a:t>Computerised tomography (CT).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/>
              <a:t>Magnetic resonance imaging (MRI) 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133600"/>
            <a:ext cx="3962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20px-Pelvimeter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1143000" cy="2590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609600" y="762000"/>
          <a:ext cx="8001000" cy="22280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399251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Pelvis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Diameter ( cm)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Anteroposterior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Transverse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Oblique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99251">
                <a:tc>
                  <a:txBody>
                    <a:bodyPr/>
                    <a:lstStyle/>
                    <a:p>
                      <a:r>
                        <a:rPr lang="en-US" dirty="0" smtClean="0"/>
                        <a:t>Pelvic  inlet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47">
                <a:tc>
                  <a:txBody>
                    <a:bodyPr/>
                    <a:lstStyle/>
                    <a:p>
                      <a:r>
                        <a:rPr lang="en-US" dirty="0" smtClean="0"/>
                        <a:t>Pelvic</a:t>
                      </a:r>
                      <a:r>
                        <a:rPr lang="en-US" baseline="0" dirty="0" smtClean="0"/>
                        <a:t> cavity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51">
                <a:tc>
                  <a:txBody>
                    <a:bodyPr/>
                    <a:lstStyle/>
                    <a:p>
                      <a:r>
                        <a:rPr lang="en-US" dirty="0" smtClean="0"/>
                        <a:t>Pelvic Outlet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04" name="Content Placeholder 3" descr="diameter_pelv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657600"/>
            <a:ext cx="37338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Effect of contracted pelvis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eaLnBrk="1" hangingPunct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Management:-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endParaRPr lang="en-US" sz="2400" dirty="0" smtClean="0"/>
          </a:p>
        </p:txBody>
      </p:sp>
      <p:sp>
        <p:nvSpPr>
          <p:cNvPr id="5" name="Explosion 2 4"/>
          <p:cNvSpPr/>
          <p:nvPr/>
        </p:nvSpPr>
        <p:spPr>
          <a:xfrm>
            <a:off x="2362200" y="1828800"/>
            <a:ext cx="5029200" cy="1295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disproportion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19800" y="30480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38400" y="32004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33400" y="3810000"/>
            <a:ext cx="3200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Moderate degree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3733800"/>
            <a:ext cx="3200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Sever degree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2514600" y="5410200"/>
            <a:ext cx="3581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905000" y="6019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477000" y="5943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308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838200" y="1295400"/>
            <a:ext cx="28194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Preterm labor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867400" y="1371600"/>
            <a:ext cx="28194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Term labor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533400" y="4191000"/>
            <a:ext cx="2514600" cy="16764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Induction of labor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419600" y="4191000"/>
            <a:ext cx="1981200" cy="1600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Cesarean section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7086600" y="4267200"/>
            <a:ext cx="1905000" cy="1447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Trial labor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334000" y="3200400"/>
            <a:ext cx="685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467600" y="31242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Caesarean section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73638"/>
          </a:xfrm>
        </p:spPr>
        <p:txBody>
          <a:bodyPr/>
          <a:lstStyle/>
          <a:p>
            <a:r>
              <a:rPr lang="en-US" dirty="0" smtClean="0"/>
              <a:t>Elective cesarean section at term is indicated in:-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Major degree of contraction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Major disproportion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Absolute contraction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Dead fetus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Patient not fit for trial labor</a:t>
            </a:r>
          </a:p>
          <a:p>
            <a:pPr>
              <a:buNone/>
            </a:pPr>
            <a:r>
              <a:rPr lang="en-US" dirty="0" smtClean="0"/>
              <a:t>The operation is done in planned way any time during last week of pregnancy.</a:t>
            </a:r>
          </a:p>
          <a:p>
            <a:pPr eaLnBrk="1" hangingPunct="1">
              <a:defRPr/>
            </a:pPr>
            <a:r>
              <a:rPr lang="en-MY" b="1" u="sng" dirty="0" smtClean="0"/>
              <a:t>Emergency:-</a:t>
            </a:r>
          </a:p>
          <a:p>
            <a:pPr eaLnBrk="1" hangingPunct="1">
              <a:buNone/>
              <a:defRPr/>
            </a:pPr>
            <a:r>
              <a:rPr lang="en-MY" dirty="0" smtClean="0"/>
              <a:t>                           when trial labor is failed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11838"/>
          </a:xfrm>
        </p:spPr>
        <p:txBody>
          <a:bodyPr/>
          <a:lstStyle/>
          <a:p>
            <a:pPr eaLnBrk="1" hangingPunct="1">
              <a:defRPr/>
            </a:pPr>
            <a:r>
              <a:rPr lang="en-MY" b="1" dirty="0" smtClean="0"/>
              <a:t>Trial labor:-</a:t>
            </a:r>
          </a:p>
          <a:p>
            <a:pPr algn="just" eaLnBrk="1" hangingPunct="1">
              <a:defRPr/>
            </a:pPr>
            <a:r>
              <a:rPr lang="en-MY" dirty="0" smtClean="0"/>
              <a:t>It is the conduction of spontaneous labor in a moderate degree of disproportion, in an institution under supervision with watchful expectancy hoping for a vaginal delivery</a:t>
            </a:r>
          </a:p>
          <a:p>
            <a:pPr algn="just" eaLnBrk="1" hangingPunct="1">
              <a:buNone/>
              <a:defRPr/>
            </a:pPr>
            <a:r>
              <a:rPr lang="en-MY" dirty="0" smtClean="0"/>
              <a:t>													or  </a:t>
            </a:r>
          </a:p>
          <a:p>
            <a:pPr algn="just" eaLnBrk="1" hangingPunct="1">
              <a:buNone/>
              <a:defRPr/>
            </a:pPr>
            <a:r>
              <a:rPr lang="en-MY" dirty="0" smtClean="0"/>
              <a:t>Trial of labor is a test of labor allowing the patient to enter into active labor putting all variable </a:t>
            </a:r>
          </a:p>
          <a:p>
            <a:pPr algn="just" eaLnBrk="1" hangingPunct="1">
              <a:buNone/>
              <a:defRPr/>
            </a:pPr>
            <a:r>
              <a:rPr lang="en-MY" dirty="0" smtClean="0"/>
              <a:t>( power, passage and passenger) into test and determine whether vaginal delivery is possible or not.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11838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Conduction of a trial of labor:-</a:t>
            </a:r>
          </a:p>
          <a:p>
            <a:pPr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Careful fetal and maternal monitoring by electronic fetal monitoring and non stress test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Oral feeding remain suspended and hydration is maintained by intravenous drip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Adequate analgesic is administered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Augmentation of labor by </a:t>
            </a:r>
            <a:r>
              <a:rPr lang="en-US" dirty="0" err="1" smtClean="0"/>
              <a:t>pitocin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2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progress of labor is mapped with </a:t>
            </a:r>
            <a:r>
              <a:rPr lang="en-US" dirty="0" err="1" smtClean="0"/>
              <a:t>partograph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i="1" dirty="0" err="1" smtClean="0">
                <a:solidFill>
                  <a:srgbClr val="C00000"/>
                </a:solidFill>
              </a:rPr>
              <a:t>i</a:t>
            </a:r>
            <a:r>
              <a:rPr lang="en-US" i="1" dirty="0" smtClean="0">
                <a:solidFill>
                  <a:srgbClr val="C00000"/>
                </a:solidFill>
              </a:rPr>
              <a:t>) progressive descent of the head</a:t>
            </a: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       ii) progressive dilatation of the cervix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After the membrane rupture, pelvic examination is to be done:-</a:t>
            </a: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        </a:t>
            </a:r>
            <a:r>
              <a:rPr lang="en-US" i="1" dirty="0" err="1" smtClean="0">
                <a:solidFill>
                  <a:srgbClr val="C00000"/>
                </a:solidFill>
              </a:rPr>
              <a:t>i</a:t>
            </a:r>
            <a:r>
              <a:rPr lang="en-US" i="1" dirty="0" smtClean="0">
                <a:solidFill>
                  <a:srgbClr val="C00000"/>
                </a:solidFill>
              </a:rPr>
              <a:t>) to exclude cord </a:t>
            </a:r>
            <a:r>
              <a:rPr lang="en-US" i="1" dirty="0" err="1" smtClean="0">
                <a:solidFill>
                  <a:srgbClr val="C00000"/>
                </a:solidFill>
              </a:rPr>
              <a:t>prolapse</a:t>
            </a:r>
            <a:endParaRPr lang="en-US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        ii) to note the color of liquor</a:t>
            </a: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        iii) to assess the pelvis once or more</a:t>
            </a: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        iv) to note the condition of the cervix including pressure of the presenting part of the cervix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5964238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 in favorable cases, end spontaneously, low </a:t>
            </a:r>
            <a:r>
              <a:rPr lang="en-US" sz="2400" dirty="0" err="1" smtClean="0"/>
              <a:t>forcep</a:t>
            </a:r>
            <a:r>
              <a:rPr lang="en-US" sz="2400" dirty="0" smtClean="0"/>
              <a:t> and low </a:t>
            </a:r>
            <a:r>
              <a:rPr lang="en-US" sz="2400" dirty="0" err="1" smtClean="0"/>
              <a:t>ventose</a:t>
            </a:r>
            <a:r>
              <a:rPr lang="en-US" sz="24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In unfavorable cases, do caesarean section.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Successful trial:-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 smtClean="0"/>
              <a:t>                     A trial is called successful, if a healthy baby is born vaginally, spontaneous  or by </a:t>
            </a:r>
            <a:r>
              <a:rPr lang="en-US" sz="2400" dirty="0" err="1" smtClean="0"/>
              <a:t>forcep</a:t>
            </a:r>
            <a:r>
              <a:rPr lang="en-US" sz="2400" dirty="0" smtClean="0"/>
              <a:t> or </a:t>
            </a:r>
            <a:r>
              <a:rPr lang="en-US" sz="2400" dirty="0" err="1" smtClean="0"/>
              <a:t>ventose</a:t>
            </a:r>
            <a:r>
              <a:rPr lang="en-US" sz="2400" dirty="0" smtClean="0"/>
              <a:t> with the mother in good condition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Failure of trial labor:-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 smtClean="0"/>
              <a:t>                      Delivery is by cesarean section or delivery of a dead baby spontaneously or by craniotomy is called failure of trial labor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Advantages of trial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incidence of cesarean section.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successful trial ensures the women a good future obstetrics.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disAdvantages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of trial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end before full cervix dilatation</a:t>
            </a:r>
          </a:p>
          <a:p>
            <a:endParaRPr lang="en-US" dirty="0" smtClean="0"/>
          </a:p>
          <a:p>
            <a:r>
              <a:rPr lang="en-US" dirty="0" smtClean="0"/>
              <a:t>Increased fetal mortality and morbidity</a:t>
            </a:r>
          </a:p>
          <a:p>
            <a:endParaRPr lang="en-US" dirty="0" smtClean="0"/>
          </a:p>
          <a:p>
            <a:r>
              <a:rPr lang="en-US" dirty="0" smtClean="0"/>
              <a:t>In failed trial operative risk increases.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6477000" cy="4267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Nursing management:-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21238"/>
          </a:xfrm>
        </p:spPr>
        <p:txBody>
          <a:bodyPr/>
          <a:lstStyle/>
          <a:p>
            <a:pPr algn="just"/>
            <a:r>
              <a:rPr lang="en-US" dirty="0" smtClean="0"/>
              <a:t>Check vitals every 4 hourly</a:t>
            </a:r>
          </a:p>
          <a:p>
            <a:pPr algn="just"/>
            <a:r>
              <a:rPr lang="en-US" dirty="0" smtClean="0"/>
              <a:t>Monitor both contraction and fetus continuously</a:t>
            </a:r>
          </a:p>
          <a:p>
            <a:pPr algn="just"/>
            <a:r>
              <a:rPr lang="en-US" dirty="0" smtClean="0"/>
              <a:t>Report immediately the sign of fetal distress</a:t>
            </a:r>
          </a:p>
          <a:p>
            <a:pPr algn="just"/>
            <a:r>
              <a:rPr lang="en-US" dirty="0" smtClean="0"/>
              <a:t>Position the mother in ways to increase the pelvic diameter such as sitting or squatting which increase the outlet diameter and also aid in fetal descent</a:t>
            </a:r>
          </a:p>
          <a:p>
            <a:pPr algn="just"/>
            <a:r>
              <a:rPr lang="en-US" dirty="0" smtClean="0"/>
              <a:t>Assess the fetus for hypoxia</a:t>
            </a:r>
          </a:p>
          <a:p>
            <a:pPr algn="just"/>
            <a:r>
              <a:rPr lang="en-US" dirty="0" smtClean="0"/>
              <a:t>Provide support to the client and the family members in coping with stress of a complicated labor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Complications:-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8974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1981200"/>
            <a:ext cx="43434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First stage</a:t>
            </a:r>
            <a:endParaRPr lang="en-US" sz="5400" b="1" dirty="0"/>
          </a:p>
        </p:txBody>
      </p:sp>
      <p:sp>
        <p:nvSpPr>
          <p:cNvPr id="5" name="Down Arrow 4"/>
          <p:cNvSpPr/>
          <p:nvPr/>
        </p:nvSpPr>
        <p:spPr>
          <a:xfrm>
            <a:off x="2133600" y="3733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791200" y="38100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838200" y="4800600"/>
            <a:ext cx="3429000" cy="12192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Fetal distress</a:t>
            </a:r>
            <a:endParaRPr lang="en-US" sz="4400" b="1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5105400" y="4876800"/>
            <a:ext cx="3200400" cy="1143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Prolonged labor</a:t>
            </a:r>
            <a:endParaRPr lang="en-US" sz="44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4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1447800"/>
            <a:ext cx="39624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Second stage</a:t>
            </a:r>
            <a:endParaRPr lang="en-US" sz="4800" b="1" dirty="0"/>
          </a:p>
        </p:txBody>
      </p:sp>
      <p:sp>
        <p:nvSpPr>
          <p:cNvPr id="5" name="Down Arrow 4"/>
          <p:cNvSpPr/>
          <p:nvPr/>
        </p:nvSpPr>
        <p:spPr>
          <a:xfrm>
            <a:off x="2438400" y="33528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172200" y="33528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14400" y="4648200"/>
            <a:ext cx="3581400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Delayed second stage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105400" y="4648200"/>
            <a:ext cx="35814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Shoulder dystocia</a:t>
            </a:r>
            <a:endParaRPr lang="en-US" sz="44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4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95600" y="1600200"/>
            <a:ext cx="3581400" cy="1600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Third stage</a:t>
            </a:r>
            <a:endParaRPr lang="en-US" sz="4400" b="1" dirty="0"/>
          </a:p>
        </p:txBody>
      </p:sp>
      <p:sp>
        <p:nvSpPr>
          <p:cNvPr id="5" name="Down Arrow 4"/>
          <p:cNvSpPr/>
          <p:nvPr/>
        </p:nvSpPr>
        <p:spPr>
          <a:xfrm>
            <a:off x="2514600" y="3810000"/>
            <a:ext cx="762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867400" y="3733800"/>
            <a:ext cx="762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4800600"/>
            <a:ext cx="32766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Retained placenta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96000" y="4876800"/>
            <a:ext cx="30480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Maternal injury</a:t>
            </a:r>
            <a:endParaRPr lang="en-US" sz="4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114800" y="5029200"/>
            <a:ext cx="16764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PPH</a:t>
            </a:r>
            <a:endParaRPr lang="en-US" sz="4400" b="1" dirty="0"/>
          </a:p>
        </p:txBody>
      </p:sp>
      <p:sp>
        <p:nvSpPr>
          <p:cNvPr id="10" name="Down Arrow 9"/>
          <p:cNvSpPr/>
          <p:nvPr/>
        </p:nvSpPr>
        <p:spPr>
          <a:xfrm>
            <a:off x="4495800" y="43434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28813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           CEPHALO PELVIC   				DISPROPORTION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				and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  CONTRACTED PELVIS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4572000" cy="140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238"/>
          </a:xfrm>
        </p:spPr>
        <p:txBody>
          <a:bodyPr/>
          <a:lstStyle/>
          <a:p>
            <a:r>
              <a:rPr lang="en-US" dirty="0" smtClean="0"/>
              <a:t>To define CPD and contracted pelvis.</a:t>
            </a:r>
          </a:p>
          <a:p>
            <a:r>
              <a:rPr lang="en-US" dirty="0" smtClean="0"/>
              <a:t>To describe the causes and degree of CPD and contracted pelvis</a:t>
            </a:r>
          </a:p>
          <a:p>
            <a:r>
              <a:rPr lang="en-US" dirty="0" smtClean="0"/>
              <a:t>To discuss the classification of contracted pelvis.</a:t>
            </a:r>
          </a:p>
          <a:p>
            <a:r>
              <a:rPr lang="en-US" dirty="0" smtClean="0"/>
              <a:t>To explain the diagnosis of CPD and contracted pelvis</a:t>
            </a:r>
          </a:p>
          <a:p>
            <a:r>
              <a:rPr lang="en-US" dirty="0" smtClean="0"/>
              <a:t>To enumerate the effects of contracted pelvis.</a:t>
            </a:r>
          </a:p>
          <a:p>
            <a:r>
              <a:rPr lang="en-US" dirty="0" smtClean="0"/>
              <a:t>To describe the management of the CPD  and contracted pelvis.</a:t>
            </a:r>
          </a:p>
          <a:p>
            <a:r>
              <a:rPr lang="en-US" dirty="0" smtClean="0"/>
              <a:t>To enlist the complication of the CPD.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2514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Cephalo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Pelvic Disproportion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743200"/>
            <a:ext cx="4267200" cy="38099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Definition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897438"/>
          </a:xfrm>
        </p:spPr>
        <p:txBody>
          <a:bodyPr/>
          <a:lstStyle/>
          <a:p>
            <a:pPr algn="ctr"/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Cephalo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pelvic disproportion is the disparity in relation between the head of baby and the mother’s pelvis.</a:t>
            </a:r>
          </a:p>
          <a:p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It is a pelvis in which one or more of its diameter is reduced below the normal by one or more centimeter</a:t>
            </a:r>
          </a:p>
          <a:p>
            <a:pPr algn="ctr">
              <a:buNone/>
            </a:pP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encrypted-tbn2.gstatic.com/images?q=tbn:ANd9GcRGbTySi63P0LutxVbgZ5-0grHwHFsL5c7_AcuXmmMd2uSYLawY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90800"/>
            <a:ext cx="3124200" cy="209550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Mrs. Vruti Patel, Asst. Professor, Sumandeep Nursing College, SVDU.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2460</Words>
  <Application>Microsoft Office PowerPoint</Application>
  <PresentationFormat>On-screen Show (4:3)</PresentationFormat>
  <Paragraphs>325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Urban</vt:lpstr>
      <vt:lpstr>        Cephalo Pelvic Disproportion</vt:lpstr>
      <vt:lpstr>Slide 2</vt:lpstr>
      <vt:lpstr>Slide 3</vt:lpstr>
      <vt:lpstr>Slide 4</vt:lpstr>
      <vt:lpstr>Slide 5</vt:lpstr>
      <vt:lpstr>           CEPHALO PELVIC       DISPROPORTION     and         CONTRACTED PELVIS</vt:lpstr>
      <vt:lpstr>Slide 7</vt:lpstr>
      <vt:lpstr>Cephalo Pelvic Disproportion</vt:lpstr>
      <vt:lpstr>Definition </vt:lpstr>
      <vt:lpstr>Degree of disproportion </vt:lpstr>
      <vt:lpstr>Incidence </vt:lpstr>
      <vt:lpstr>Causes </vt:lpstr>
      <vt:lpstr>Classification of causes</vt:lpstr>
      <vt:lpstr>Slide 14</vt:lpstr>
      <vt:lpstr>Definition</vt:lpstr>
      <vt:lpstr>Etiology</vt:lpstr>
      <vt:lpstr>Classification</vt:lpstr>
      <vt:lpstr>A) Classification by Pelvic Architecture</vt:lpstr>
      <vt:lpstr>Slide 19</vt:lpstr>
      <vt:lpstr>Slide 20</vt:lpstr>
      <vt:lpstr>Slide 21</vt:lpstr>
      <vt:lpstr>Slide 22</vt:lpstr>
      <vt:lpstr>Slide 23</vt:lpstr>
      <vt:lpstr>Rare forms of contracted pelvis</vt:lpstr>
      <vt:lpstr>Slide 25</vt:lpstr>
      <vt:lpstr>B) Classification by degree of contracture</vt:lpstr>
      <vt:lpstr>Diagnosis</vt:lpstr>
      <vt:lpstr>Slide 28</vt:lpstr>
      <vt:lpstr>Slide 29</vt:lpstr>
      <vt:lpstr>Slide 30</vt:lpstr>
      <vt:lpstr>Slide 31</vt:lpstr>
      <vt:lpstr>Abdominal method in CPD</vt:lpstr>
      <vt:lpstr>Slide 33</vt:lpstr>
      <vt:lpstr>Slide 34</vt:lpstr>
      <vt:lpstr>Slide 35</vt:lpstr>
      <vt:lpstr>Abdominal – vaginal method</vt:lpstr>
      <vt:lpstr>Slide 37</vt:lpstr>
      <vt:lpstr>Slide 38</vt:lpstr>
      <vt:lpstr>Slide 39</vt:lpstr>
      <vt:lpstr>Slide 40</vt:lpstr>
      <vt:lpstr>Management:-</vt:lpstr>
      <vt:lpstr>Slide 42</vt:lpstr>
      <vt:lpstr>Caesarean section</vt:lpstr>
      <vt:lpstr>Slide 44</vt:lpstr>
      <vt:lpstr>Slide 45</vt:lpstr>
      <vt:lpstr>Slide 46</vt:lpstr>
      <vt:lpstr>Slide 47</vt:lpstr>
      <vt:lpstr>Advantages of trial labor</vt:lpstr>
      <vt:lpstr>disAdvantages of trial labor</vt:lpstr>
      <vt:lpstr>Nursing management:-</vt:lpstr>
      <vt:lpstr>Complications:-</vt:lpstr>
      <vt:lpstr>Slide 52</vt:lpstr>
      <vt:lpstr>Slide 53</vt:lpstr>
      <vt:lpstr>             summary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CONTRACTED PELVIS</dc:title>
  <dc:creator>Toshiba</dc:creator>
  <cp:lastModifiedBy>user</cp:lastModifiedBy>
  <cp:revision>63</cp:revision>
  <dcterms:created xsi:type="dcterms:W3CDTF">2009-02-11T17:03:43Z</dcterms:created>
  <dcterms:modified xsi:type="dcterms:W3CDTF">2020-08-13T09:39:06Z</dcterms:modified>
</cp:coreProperties>
</file>