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62"/>
  </p:notesMasterIdLst>
  <p:sldIdLst>
    <p:sldId id="256" r:id="rId2"/>
    <p:sldId id="338" r:id="rId3"/>
    <p:sldId id="312" r:id="rId4"/>
    <p:sldId id="313" r:id="rId5"/>
    <p:sldId id="315" r:id="rId6"/>
    <p:sldId id="316" r:id="rId7"/>
    <p:sldId id="321" r:id="rId8"/>
    <p:sldId id="322" r:id="rId9"/>
    <p:sldId id="323" r:id="rId10"/>
    <p:sldId id="324" r:id="rId11"/>
    <p:sldId id="325" r:id="rId12"/>
    <p:sldId id="327" r:id="rId13"/>
    <p:sldId id="328" r:id="rId14"/>
    <p:sldId id="329" r:id="rId15"/>
    <p:sldId id="330" r:id="rId16"/>
    <p:sldId id="331" r:id="rId17"/>
    <p:sldId id="332" r:id="rId18"/>
    <p:sldId id="333" r:id="rId19"/>
    <p:sldId id="339" r:id="rId20"/>
    <p:sldId id="341" r:id="rId21"/>
    <p:sldId id="342" r:id="rId22"/>
    <p:sldId id="334" r:id="rId23"/>
    <p:sldId id="276" r:id="rId24"/>
    <p:sldId id="277" r:id="rId25"/>
    <p:sldId id="278" r:id="rId26"/>
    <p:sldId id="279" r:id="rId27"/>
    <p:sldId id="280" r:id="rId28"/>
    <p:sldId id="281" r:id="rId29"/>
    <p:sldId id="282" r:id="rId30"/>
    <p:sldId id="283" r:id="rId31"/>
    <p:sldId id="284" r:id="rId32"/>
    <p:sldId id="285"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43" r:id="rId47"/>
    <p:sldId id="301" r:id="rId48"/>
    <p:sldId id="302" r:id="rId49"/>
    <p:sldId id="304" r:id="rId50"/>
    <p:sldId id="305" r:id="rId51"/>
    <p:sldId id="307" r:id="rId52"/>
    <p:sldId id="348" r:id="rId53"/>
    <p:sldId id="349" r:id="rId54"/>
    <p:sldId id="350" r:id="rId55"/>
    <p:sldId id="351" r:id="rId56"/>
    <p:sldId id="352" r:id="rId57"/>
    <p:sldId id="353" r:id="rId58"/>
    <p:sldId id="354" r:id="rId59"/>
    <p:sldId id="355" r:id="rId60"/>
    <p:sldId id="344"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2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E623CD-1842-4E46-B9B4-3418B6E55409}"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9B337C2D-95B3-4D20-83F9-43E6935C1080}">
      <dgm:prSet phldrT="[Text]" custT="1"/>
      <dgm:spPr/>
      <dgm:t>
        <a:bodyPr/>
        <a:lstStyle/>
        <a:p>
          <a:r>
            <a:rPr lang="en-US" sz="2300" b="1" dirty="0"/>
            <a:t>National Policy of AYUSH</a:t>
          </a:r>
          <a:endParaRPr lang="en-US" sz="2300" dirty="0"/>
        </a:p>
      </dgm:t>
    </dgm:pt>
    <dgm:pt modelId="{F3927A30-E03A-4401-8418-587F2CAC1286}" type="parTrans" cxnId="{34D4A19A-A54D-415A-8783-E61C0E5DE998}">
      <dgm:prSet/>
      <dgm:spPr/>
      <dgm:t>
        <a:bodyPr/>
        <a:lstStyle/>
        <a:p>
          <a:endParaRPr lang="en-US"/>
        </a:p>
      </dgm:t>
    </dgm:pt>
    <dgm:pt modelId="{22768A61-366D-436B-B79F-9E0D9F62D4B6}" type="sibTrans" cxnId="{34D4A19A-A54D-415A-8783-E61C0E5DE998}">
      <dgm:prSet/>
      <dgm:spPr/>
      <dgm:t>
        <a:bodyPr/>
        <a:lstStyle/>
        <a:p>
          <a:endParaRPr lang="en-US"/>
        </a:p>
      </dgm:t>
    </dgm:pt>
    <dgm:pt modelId="{4DFE067C-C54C-40C0-B5DA-24E8C5C90D2F}">
      <dgm:prSet phldrT="[Text]" custT="1"/>
      <dgm:spPr/>
      <dgm:t>
        <a:bodyPr/>
        <a:lstStyle/>
        <a:p>
          <a:r>
            <a:rPr lang="en-US" sz="2300" b="1" dirty="0"/>
            <a:t>Medical Education</a:t>
          </a:r>
          <a:endParaRPr lang="en-US" sz="2300" dirty="0"/>
        </a:p>
      </dgm:t>
    </dgm:pt>
    <dgm:pt modelId="{3B2E68E1-4F11-42F8-9F38-C51EC99CF98D}" type="parTrans" cxnId="{D97AEBB6-02E8-4FB8-AC41-661015A553ED}">
      <dgm:prSet/>
      <dgm:spPr/>
      <dgm:t>
        <a:bodyPr/>
        <a:lstStyle/>
        <a:p>
          <a:endParaRPr lang="en-US"/>
        </a:p>
      </dgm:t>
    </dgm:pt>
    <dgm:pt modelId="{29657DF3-0285-4DDA-8CFE-ED2A2BD150D4}" type="sibTrans" cxnId="{D97AEBB6-02E8-4FB8-AC41-661015A553ED}">
      <dgm:prSet/>
      <dgm:spPr/>
      <dgm:t>
        <a:bodyPr/>
        <a:lstStyle/>
        <a:p>
          <a:endParaRPr lang="en-US"/>
        </a:p>
      </dgm:t>
    </dgm:pt>
    <dgm:pt modelId="{A12F6F13-EB3A-4D9E-876D-3FA3DC207864}">
      <dgm:prSet phldrT="[Text]" custT="1"/>
      <dgm:spPr/>
      <dgm:t>
        <a:bodyPr/>
        <a:lstStyle/>
        <a:p>
          <a:r>
            <a:rPr lang="en-US" sz="2100" b="1" dirty="0"/>
            <a:t>Drug Standards, Regulation &amp; Enforcement</a:t>
          </a:r>
          <a:endParaRPr lang="en-US" sz="2100" dirty="0"/>
        </a:p>
      </dgm:t>
    </dgm:pt>
    <dgm:pt modelId="{1697AC5D-2B6D-4107-8026-218C0818F2A1}" type="parTrans" cxnId="{CCBF34A7-81E6-4E6F-A1F5-062A33FEC28A}">
      <dgm:prSet/>
      <dgm:spPr/>
      <dgm:t>
        <a:bodyPr/>
        <a:lstStyle/>
        <a:p>
          <a:endParaRPr lang="en-US"/>
        </a:p>
      </dgm:t>
    </dgm:pt>
    <dgm:pt modelId="{FA199696-D4C2-4AC9-B708-7086F159A39D}" type="sibTrans" cxnId="{CCBF34A7-81E6-4E6F-A1F5-062A33FEC28A}">
      <dgm:prSet/>
      <dgm:spPr/>
      <dgm:t>
        <a:bodyPr/>
        <a:lstStyle/>
        <a:p>
          <a:endParaRPr lang="en-US"/>
        </a:p>
      </dgm:t>
    </dgm:pt>
    <dgm:pt modelId="{BA461BC3-2BF1-41DE-9E03-544277037968}">
      <dgm:prSet custT="1"/>
      <dgm:spPr/>
      <dgm:t>
        <a:bodyPr/>
        <a:lstStyle/>
        <a:p>
          <a:r>
            <a:rPr lang="en-US" sz="2300" b="1" dirty="0"/>
            <a:t>Policy support</a:t>
          </a:r>
          <a:endParaRPr lang="en-US" sz="2300" dirty="0"/>
        </a:p>
      </dgm:t>
    </dgm:pt>
    <dgm:pt modelId="{4755C9C3-150B-4400-863A-CDF42806D3A0}" type="parTrans" cxnId="{2C4F9BFD-E3B1-4228-88F3-9FB432FE05B6}">
      <dgm:prSet/>
      <dgm:spPr/>
      <dgm:t>
        <a:bodyPr/>
        <a:lstStyle/>
        <a:p>
          <a:endParaRPr lang="en-US"/>
        </a:p>
      </dgm:t>
    </dgm:pt>
    <dgm:pt modelId="{7CD29E4D-AD9A-48DC-BDBF-927541A25873}" type="sibTrans" cxnId="{2C4F9BFD-E3B1-4228-88F3-9FB432FE05B6}">
      <dgm:prSet/>
      <dgm:spPr/>
      <dgm:t>
        <a:bodyPr/>
        <a:lstStyle/>
        <a:p>
          <a:endParaRPr lang="en-US"/>
        </a:p>
      </dgm:t>
    </dgm:pt>
    <dgm:pt modelId="{EF40B890-19E7-4C4B-80CB-6321E926F96E}">
      <dgm:prSet custT="1"/>
      <dgm:spPr/>
      <dgm:t>
        <a:bodyPr/>
        <a:lstStyle/>
        <a:p>
          <a:r>
            <a:rPr lang="en-US" sz="2300" b="1" dirty="0"/>
            <a:t>Financing ISM &amp; H</a:t>
          </a:r>
          <a:endParaRPr lang="en-US" sz="2300" dirty="0"/>
        </a:p>
      </dgm:t>
    </dgm:pt>
    <dgm:pt modelId="{CFE2BE8B-A771-4765-A9CF-2BA2A8CD7114}" type="parTrans" cxnId="{5ADE0759-84F9-4EA6-9998-4387290FB074}">
      <dgm:prSet/>
      <dgm:spPr/>
      <dgm:t>
        <a:bodyPr/>
        <a:lstStyle/>
        <a:p>
          <a:endParaRPr lang="en-US"/>
        </a:p>
      </dgm:t>
    </dgm:pt>
    <dgm:pt modelId="{F2E1993C-7BE2-459E-BACB-1910894B824F}" type="sibTrans" cxnId="{5ADE0759-84F9-4EA6-9998-4387290FB074}">
      <dgm:prSet/>
      <dgm:spPr/>
      <dgm:t>
        <a:bodyPr/>
        <a:lstStyle/>
        <a:p>
          <a:endParaRPr lang="en-US"/>
        </a:p>
      </dgm:t>
    </dgm:pt>
    <dgm:pt modelId="{11866CE9-54FA-44F6-9BD2-510EDB8F7ACD}">
      <dgm:prSet custT="1"/>
      <dgm:spPr/>
      <dgm:t>
        <a:bodyPr/>
        <a:lstStyle/>
        <a:p>
          <a:r>
            <a:rPr lang="en-US" sz="2300" b="1" dirty="0"/>
            <a:t>Medicinal Plants</a:t>
          </a:r>
        </a:p>
      </dgm:t>
    </dgm:pt>
    <dgm:pt modelId="{58AE3EEC-4374-4C75-8C12-51657C5877B5}" type="parTrans" cxnId="{D0414A47-6336-4507-929D-44FADAA07ED4}">
      <dgm:prSet/>
      <dgm:spPr/>
      <dgm:t>
        <a:bodyPr/>
        <a:lstStyle/>
        <a:p>
          <a:endParaRPr lang="en-US"/>
        </a:p>
      </dgm:t>
    </dgm:pt>
    <dgm:pt modelId="{2660E7C7-6284-4A37-8DD4-98A3345F4D89}" type="sibTrans" cxnId="{D0414A47-6336-4507-929D-44FADAA07ED4}">
      <dgm:prSet/>
      <dgm:spPr/>
      <dgm:t>
        <a:bodyPr/>
        <a:lstStyle/>
        <a:p>
          <a:endParaRPr lang="en-US"/>
        </a:p>
      </dgm:t>
    </dgm:pt>
    <dgm:pt modelId="{EB40CEA7-EACB-4C58-B078-22B00EBC126F}">
      <dgm:prSet custScaleX="157832" custRadScaleRad="106047" custRadScaleInc="7482"/>
      <dgm:spPr/>
      <dgm:t>
        <a:bodyPr/>
        <a:lstStyle/>
        <a:p>
          <a:endParaRPr lang="en-US" sz="2300" dirty="0"/>
        </a:p>
      </dgm:t>
    </dgm:pt>
    <dgm:pt modelId="{DEEF4C1C-3B72-4C7F-ADF7-7C038F626085}" type="parTrans" cxnId="{353B2151-882C-4576-9288-B59CEC6BAFEF}">
      <dgm:prSet/>
      <dgm:spPr/>
      <dgm:t>
        <a:bodyPr/>
        <a:lstStyle/>
        <a:p>
          <a:endParaRPr lang="en-US"/>
        </a:p>
      </dgm:t>
    </dgm:pt>
    <dgm:pt modelId="{BA695A5C-5E0B-4231-96A5-C2B51F0002AF}" type="sibTrans" cxnId="{353B2151-882C-4576-9288-B59CEC6BAFEF}">
      <dgm:prSet/>
      <dgm:spPr/>
      <dgm:t>
        <a:bodyPr/>
        <a:lstStyle/>
        <a:p>
          <a:endParaRPr lang="en-US"/>
        </a:p>
      </dgm:t>
    </dgm:pt>
    <dgm:pt modelId="{0D56D1A7-1674-43F9-B1C3-397A98977A54}">
      <dgm:prSet phldrT="[Text]" custT="1"/>
      <dgm:spPr/>
      <dgm:t>
        <a:bodyPr/>
        <a:lstStyle/>
        <a:p>
          <a:r>
            <a:rPr lang="en-US" sz="2100" b="1" dirty="0"/>
            <a:t>Intellectual Property Rights (IPR) of ISM</a:t>
          </a:r>
          <a:endParaRPr lang="en-US" sz="2100" dirty="0"/>
        </a:p>
      </dgm:t>
    </dgm:pt>
    <dgm:pt modelId="{F388C4DF-B3A4-4655-8EA1-7CCC3FCCDB86}" type="parTrans" cxnId="{6F6D089E-5F25-4340-A3B4-49D9CFE29297}">
      <dgm:prSet/>
      <dgm:spPr/>
      <dgm:t>
        <a:bodyPr/>
        <a:lstStyle/>
        <a:p>
          <a:endParaRPr lang="en-US"/>
        </a:p>
      </dgm:t>
    </dgm:pt>
    <dgm:pt modelId="{78ADB636-C0B5-4510-814F-A17413E10305}" type="sibTrans" cxnId="{6F6D089E-5F25-4340-A3B4-49D9CFE29297}">
      <dgm:prSet/>
      <dgm:spPr/>
      <dgm:t>
        <a:bodyPr/>
        <a:lstStyle/>
        <a:p>
          <a:endParaRPr lang="en-US"/>
        </a:p>
      </dgm:t>
    </dgm:pt>
    <dgm:pt modelId="{07B151E1-3EA1-4A88-B911-63A52FC3B9F0}" type="pres">
      <dgm:prSet presAssocID="{E6E623CD-1842-4E46-B9B4-3418B6E55409}" presName="composite" presStyleCnt="0">
        <dgm:presLayoutVars>
          <dgm:chMax val="1"/>
          <dgm:dir/>
          <dgm:resizeHandles val="exact"/>
        </dgm:presLayoutVars>
      </dgm:prSet>
      <dgm:spPr/>
    </dgm:pt>
    <dgm:pt modelId="{7DA3676B-74CC-413B-A043-73EAC7D53DF9}" type="pres">
      <dgm:prSet presAssocID="{E6E623CD-1842-4E46-B9B4-3418B6E55409}" presName="radial" presStyleCnt="0">
        <dgm:presLayoutVars>
          <dgm:animLvl val="ctr"/>
        </dgm:presLayoutVars>
      </dgm:prSet>
      <dgm:spPr/>
    </dgm:pt>
    <dgm:pt modelId="{5D851030-7F39-46B7-8571-A19B69987F18}" type="pres">
      <dgm:prSet presAssocID="{9B337C2D-95B3-4D20-83F9-43E6935C1080}" presName="centerShape" presStyleLbl="vennNode1" presStyleIdx="0" presStyleCnt="7"/>
      <dgm:spPr/>
    </dgm:pt>
    <dgm:pt modelId="{0F1A7A79-85C6-4C03-9D89-DB4579074941}" type="pres">
      <dgm:prSet presAssocID="{4DFE067C-C54C-40C0-B5DA-24E8C5C90D2F}" presName="node" presStyleLbl="vennNode1" presStyleIdx="1" presStyleCnt="7" custScaleX="166785" custRadScaleRad="95862" custRadScaleInc="294430">
        <dgm:presLayoutVars>
          <dgm:bulletEnabled val="1"/>
        </dgm:presLayoutVars>
      </dgm:prSet>
      <dgm:spPr/>
    </dgm:pt>
    <dgm:pt modelId="{3844A9DF-2285-4205-BB6F-AA965612DEDB}" type="pres">
      <dgm:prSet presAssocID="{EF40B890-19E7-4C4B-80CB-6321E926F96E}" presName="node" presStyleLbl="vennNode1" presStyleIdx="2" presStyleCnt="7" custScaleX="156024" custRadScaleRad="109814" custRadScaleInc="88549">
        <dgm:presLayoutVars>
          <dgm:bulletEnabled val="1"/>
        </dgm:presLayoutVars>
      </dgm:prSet>
      <dgm:spPr/>
    </dgm:pt>
    <dgm:pt modelId="{2A79C423-7827-4338-B998-DA9A777344AE}" type="pres">
      <dgm:prSet presAssocID="{BA461BC3-2BF1-41DE-9E03-544277037968}" presName="node" presStyleLbl="vennNode1" presStyleIdx="3" presStyleCnt="7" custScaleX="157925" custRadScaleRad="109657" custRadScaleInc="-86561">
        <dgm:presLayoutVars>
          <dgm:bulletEnabled val="1"/>
        </dgm:presLayoutVars>
      </dgm:prSet>
      <dgm:spPr/>
    </dgm:pt>
    <dgm:pt modelId="{2B334B58-D6AB-46D4-82DC-7CD60D1BF736}" type="pres">
      <dgm:prSet presAssocID="{11866CE9-54FA-44F6-9BD2-510EDB8F7ACD}" presName="node" presStyleLbl="vennNode1" presStyleIdx="4" presStyleCnt="7" custScaleX="158377" custScaleY="97346" custRadScaleRad="113896" custRadScaleInc="182910">
        <dgm:presLayoutVars>
          <dgm:bulletEnabled val="1"/>
        </dgm:presLayoutVars>
      </dgm:prSet>
      <dgm:spPr/>
    </dgm:pt>
    <dgm:pt modelId="{0FC179BC-5935-4730-8B54-1E792CA78DD8}" type="pres">
      <dgm:prSet presAssocID="{A12F6F13-EB3A-4D9E-876D-3FA3DC207864}" presName="node" presStyleLbl="vennNode1" presStyleIdx="5" presStyleCnt="7" custScaleX="162921" custRadScaleRad="110700" custRadScaleInc="11777">
        <dgm:presLayoutVars>
          <dgm:bulletEnabled val="1"/>
        </dgm:presLayoutVars>
      </dgm:prSet>
      <dgm:spPr/>
    </dgm:pt>
    <dgm:pt modelId="{E84EFAFD-A9A2-41DF-AEBB-42AA35A6BA53}" type="pres">
      <dgm:prSet presAssocID="{0D56D1A7-1674-43F9-B1C3-397A98977A54}" presName="node" presStyleLbl="vennNode1" presStyleIdx="6" presStyleCnt="7" custScaleX="170279" custScaleY="99998" custRadScaleRad="97292" custRadScaleInc="93038">
        <dgm:presLayoutVars>
          <dgm:bulletEnabled val="1"/>
        </dgm:presLayoutVars>
      </dgm:prSet>
      <dgm:spPr/>
    </dgm:pt>
  </dgm:ptLst>
  <dgm:cxnLst>
    <dgm:cxn modelId="{34A1000B-6B73-48FF-B9DD-7DCAB3BAE2A1}" type="presOf" srcId="{9B337C2D-95B3-4D20-83F9-43E6935C1080}" destId="{5D851030-7F39-46B7-8571-A19B69987F18}" srcOrd="0" destOrd="0" presId="urn:microsoft.com/office/officeart/2005/8/layout/radial3"/>
    <dgm:cxn modelId="{E7A0821E-CF08-4858-96D5-2BDCAB73D589}" type="presOf" srcId="{11866CE9-54FA-44F6-9BD2-510EDB8F7ACD}" destId="{2B334B58-D6AB-46D4-82DC-7CD60D1BF736}" srcOrd="0" destOrd="0" presId="urn:microsoft.com/office/officeart/2005/8/layout/radial3"/>
    <dgm:cxn modelId="{4A147463-9626-484E-9368-24FECABDF6BC}" type="presOf" srcId="{E6E623CD-1842-4E46-B9B4-3418B6E55409}" destId="{07B151E1-3EA1-4A88-B911-63A52FC3B9F0}" srcOrd="0" destOrd="0" presId="urn:microsoft.com/office/officeart/2005/8/layout/radial3"/>
    <dgm:cxn modelId="{D0414A47-6336-4507-929D-44FADAA07ED4}" srcId="{9B337C2D-95B3-4D20-83F9-43E6935C1080}" destId="{11866CE9-54FA-44F6-9BD2-510EDB8F7ACD}" srcOrd="3" destOrd="0" parTransId="{58AE3EEC-4374-4C75-8C12-51657C5877B5}" sibTransId="{2660E7C7-6284-4A37-8DD4-98A3345F4D89}"/>
    <dgm:cxn modelId="{353B2151-882C-4576-9288-B59CEC6BAFEF}" srcId="{E6E623CD-1842-4E46-B9B4-3418B6E55409}" destId="{EB40CEA7-EACB-4C58-B078-22B00EBC126F}" srcOrd="1" destOrd="0" parTransId="{DEEF4C1C-3B72-4C7F-ADF7-7C038F626085}" sibTransId="{BA695A5C-5E0B-4231-96A5-C2B51F0002AF}"/>
    <dgm:cxn modelId="{21941B73-892B-420C-B3D8-E93702FADAD8}" type="presOf" srcId="{A12F6F13-EB3A-4D9E-876D-3FA3DC207864}" destId="{0FC179BC-5935-4730-8B54-1E792CA78DD8}" srcOrd="0" destOrd="0" presId="urn:microsoft.com/office/officeart/2005/8/layout/radial3"/>
    <dgm:cxn modelId="{5ADE0759-84F9-4EA6-9998-4387290FB074}" srcId="{9B337C2D-95B3-4D20-83F9-43E6935C1080}" destId="{EF40B890-19E7-4C4B-80CB-6321E926F96E}" srcOrd="1" destOrd="0" parTransId="{CFE2BE8B-A771-4765-A9CF-2BA2A8CD7114}" sibTransId="{F2E1993C-7BE2-459E-BACB-1910894B824F}"/>
    <dgm:cxn modelId="{34D4A19A-A54D-415A-8783-E61C0E5DE998}" srcId="{E6E623CD-1842-4E46-B9B4-3418B6E55409}" destId="{9B337C2D-95B3-4D20-83F9-43E6935C1080}" srcOrd="0" destOrd="0" parTransId="{F3927A30-E03A-4401-8418-587F2CAC1286}" sibTransId="{22768A61-366D-436B-B79F-9E0D9F62D4B6}"/>
    <dgm:cxn modelId="{6F6D089E-5F25-4340-A3B4-49D9CFE29297}" srcId="{9B337C2D-95B3-4D20-83F9-43E6935C1080}" destId="{0D56D1A7-1674-43F9-B1C3-397A98977A54}" srcOrd="5" destOrd="0" parTransId="{F388C4DF-B3A4-4655-8EA1-7CCC3FCCDB86}" sibTransId="{78ADB636-C0B5-4510-814F-A17413E10305}"/>
    <dgm:cxn modelId="{623ADEA3-0393-41B7-A572-8D940952CAFC}" type="presOf" srcId="{BA461BC3-2BF1-41DE-9E03-544277037968}" destId="{2A79C423-7827-4338-B998-DA9A777344AE}" srcOrd="0" destOrd="0" presId="urn:microsoft.com/office/officeart/2005/8/layout/radial3"/>
    <dgm:cxn modelId="{CCBF34A7-81E6-4E6F-A1F5-062A33FEC28A}" srcId="{9B337C2D-95B3-4D20-83F9-43E6935C1080}" destId="{A12F6F13-EB3A-4D9E-876D-3FA3DC207864}" srcOrd="4" destOrd="0" parTransId="{1697AC5D-2B6D-4107-8026-218C0818F2A1}" sibTransId="{FA199696-D4C2-4AC9-B708-7086F159A39D}"/>
    <dgm:cxn modelId="{D97AEBB6-02E8-4FB8-AC41-661015A553ED}" srcId="{9B337C2D-95B3-4D20-83F9-43E6935C1080}" destId="{4DFE067C-C54C-40C0-B5DA-24E8C5C90D2F}" srcOrd="0" destOrd="0" parTransId="{3B2E68E1-4F11-42F8-9F38-C51EC99CF98D}" sibTransId="{29657DF3-0285-4DDA-8CFE-ED2A2BD150D4}"/>
    <dgm:cxn modelId="{2793FFBD-562C-4402-8546-AEFFF641B286}" type="presOf" srcId="{0D56D1A7-1674-43F9-B1C3-397A98977A54}" destId="{E84EFAFD-A9A2-41DF-AEBB-42AA35A6BA53}" srcOrd="0" destOrd="0" presId="urn:microsoft.com/office/officeart/2005/8/layout/radial3"/>
    <dgm:cxn modelId="{08FB93BE-C347-4201-8EF4-2DC548E945B5}" type="presOf" srcId="{4DFE067C-C54C-40C0-B5DA-24E8C5C90D2F}" destId="{0F1A7A79-85C6-4C03-9D89-DB4579074941}" srcOrd="0" destOrd="0" presId="urn:microsoft.com/office/officeart/2005/8/layout/radial3"/>
    <dgm:cxn modelId="{6417FCE4-BF78-4FF7-A447-5DD7BFE61F6B}" type="presOf" srcId="{EF40B890-19E7-4C4B-80CB-6321E926F96E}" destId="{3844A9DF-2285-4205-BB6F-AA965612DEDB}" srcOrd="0" destOrd="0" presId="urn:microsoft.com/office/officeart/2005/8/layout/radial3"/>
    <dgm:cxn modelId="{2C4F9BFD-E3B1-4228-88F3-9FB432FE05B6}" srcId="{9B337C2D-95B3-4D20-83F9-43E6935C1080}" destId="{BA461BC3-2BF1-41DE-9E03-544277037968}" srcOrd="2" destOrd="0" parTransId="{4755C9C3-150B-4400-863A-CDF42806D3A0}" sibTransId="{7CD29E4D-AD9A-48DC-BDBF-927541A25873}"/>
    <dgm:cxn modelId="{C4BF72B6-8E64-4941-97E0-5217085AB6A0}" type="presParOf" srcId="{07B151E1-3EA1-4A88-B911-63A52FC3B9F0}" destId="{7DA3676B-74CC-413B-A043-73EAC7D53DF9}" srcOrd="0" destOrd="0" presId="urn:microsoft.com/office/officeart/2005/8/layout/radial3"/>
    <dgm:cxn modelId="{347E56D3-31B3-4B9B-AF1E-21DA21246440}" type="presParOf" srcId="{7DA3676B-74CC-413B-A043-73EAC7D53DF9}" destId="{5D851030-7F39-46B7-8571-A19B69987F18}" srcOrd="0" destOrd="0" presId="urn:microsoft.com/office/officeart/2005/8/layout/radial3"/>
    <dgm:cxn modelId="{166041C0-D54A-46A5-BF05-FBBFA655B914}" type="presParOf" srcId="{7DA3676B-74CC-413B-A043-73EAC7D53DF9}" destId="{0F1A7A79-85C6-4C03-9D89-DB4579074941}" srcOrd="1" destOrd="0" presId="urn:microsoft.com/office/officeart/2005/8/layout/radial3"/>
    <dgm:cxn modelId="{E059909B-4F74-4ED4-867B-72ABFFC2F5C3}" type="presParOf" srcId="{7DA3676B-74CC-413B-A043-73EAC7D53DF9}" destId="{3844A9DF-2285-4205-BB6F-AA965612DEDB}" srcOrd="2" destOrd="0" presId="urn:microsoft.com/office/officeart/2005/8/layout/radial3"/>
    <dgm:cxn modelId="{6CB22FB2-03DF-45D8-A5FC-EF60592EE37B}" type="presParOf" srcId="{7DA3676B-74CC-413B-A043-73EAC7D53DF9}" destId="{2A79C423-7827-4338-B998-DA9A777344AE}" srcOrd="3" destOrd="0" presId="urn:microsoft.com/office/officeart/2005/8/layout/radial3"/>
    <dgm:cxn modelId="{76C7E90D-481B-4B84-9636-55AFEB03E236}" type="presParOf" srcId="{7DA3676B-74CC-413B-A043-73EAC7D53DF9}" destId="{2B334B58-D6AB-46D4-82DC-7CD60D1BF736}" srcOrd="4" destOrd="0" presId="urn:microsoft.com/office/officeart/2005/8/layout/radial3"/>
    <dgm:cxn modelId="{B8B1F692-9D3F-436E-B5B2-16664AF41312}" type="presParOf" srcId="{7DA3676B-74CC-413B-A043-73EAC7D53DF9}" destId="{0FC179BC-5935-4730-8B54-1E792CA78DD8}" srcOrd="5" destOrd="0" presId="urn:microsoft.com/office/officeart/2005/8/layout/radial3"/>
    <dgm:cxn modelId="{E573E2C9-86E2-4A76-9F29-01972A907D36}" type="presParOf" srcId="{7DA3676B-74CC-413B-A043-73EAC7D53DF9}" destId="{E84EFAFD-A9A2-41DF-AEBB-42AA35A6BA53}"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F1A03F-F481-4260-A1B8-74012AEE96E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EEA4FD7-2C70-454C-9A9D-47927F16171B}">
      <dgm:prSet phldrT="[Text]" custT="1"/>
      <dgm:spPr/>
      <dgm:t>
        <a:bodyPr/>
        <a:lstStyle/>
        <a:p>
          <a:r>
            <a:rPr lang="en-US" sz="3200" b="1" dirty="0"/>
            <a:t>National Policy of AYUSH</a:t>
          </a:r>
          <a:endParaRPr lang="en-US" sz="3200" dirty="0"/>
        </a:p>
      </dgm:t>
    </dgm:pt>
    <dgm:pt modelId="{1658DBAE-7DB9-4D40-A3A4-61C5EFD503E7}" type="parTrans" cxnId="{C57AF4B0-E4F3-4B90-AB2E-829BCCB748BE}">
      <dgm:prSet/>
      <dgm:spPr/>
      <dgm:t>
        <a:bodyPr/>
        <a:lstStyle/>
        <a:p>
          <a:endParaRPr lang="en-US"/>
        </a:p>
      </dgm:t>
    </dgm:pt>
    <dgm:pt modelId="{736D253E-822B-4352-B43D-DF6F695B4F86}" type="sibTrans" cxnId="{C57AF4B0-E4F3-4B90-AB2E-829BCCB748BE}">
      <dgm:prSet/>
      <dgm:spPr/>
      <dgm:t>
        <a:bodyPr/>
        <a:lstStyle/>
        <a:p>
          <a:endParaRPr lang="en-US"/>
        </a:p>
      </dgm:t>
    </dgm:pt>
    <dgm:pt modelId="{3598AF81-AC93-47FA-BF2A-FA0F63292956}">
      <dgm:prSet phldrT="[Text]" custT="1"/>
      <dgm:spPr/>
      <dgm:t>
        <a:bodyPr/>
        <a:lstStyle/>
        <a:p>
          <a:r>
            <a:rPr lang="en-US" sz="2000" b="1" dirty="0"/>
            <a:t>Revitalization of Local Health Traditions</a:t>
          </a:r>
          <a:endParaRPr lang="en-US" sz="2000" dirty="0"/>
        </a:p>
      </dgm:t>
    </dgm:pt>
    <dgm:pt modelId="{80C8D47B-E18E-437F-89D7-F67E1891BFBB}" type="parTrans" cxnId="{340C47AB-4055-44DC-AB94-C6C33A096295}">
      <dgm:prSet/>
      <dgm:spPr/>
      <dgm:t>
        <a:bodyPr/>
        <a:lstStyle/>
        <a:p>
          <a:endParaRPr lang="en-US"/>
        </a:p>
      </dgm:t>
    </dgm:pt>
    <dgm:pt modelId="{2FC461A1-DCC9-4768-AFE4-27C7D562FB36}" type="sibTrans" cxnId="{340C47AB-4055-44DC-AB94-C6C33A096295}">
      <dgm:prSet/>
      <dgm:spPr/>
      <dgm:t>
        <a:bodyPr/>
        <a:lstStyle/>
        <a:p>
          <a:endParaRPr lang="en-US"/>
        </a:p>
      </dgm:t>
    </dgm:pt>
    <dgm:pt modelId="{61357F40-E244-4479-B40B-797BB0D40C27}">
      <dgm:prSet phldrT="[Text]" custT="1"/>
      <dgm:spPr/>
      <dgm:t>
        <a:bodyPr/>
        <a:lstStyle/>
        <a:p>
          <a:r>
            <a:rPr lang="en-US" sz="2300" b="1" dirty="0"/>
            <a:t>Ancient Medical Manuscripts</a:t>
          </a:r>
          <a:endParaRPr lang="en-US" sz="2300" dirty="0"/>
        </a:p>
      </dgm:t>
    </dgm:pt>
    <dgm:pt modelId="{A6AAB091-247F-4382-A000-8B85084EA513}" type="parTrans" cxnId="{207F1D61-4FF8-463F-87DE-B650DB3721E3}">
      <dgm:prSet/>
      <dgm:spPr/>
      <dgm:t>
        <a:bodyPr/>
        <a:lstStyle/>
        <a:p>
          <a:endParaRPr lang="en-US"/>
        </a:p>
      </dgm:t>
    </dgm:pt>
    <dgm:pt modelId="{AA3FF28F-705F-4E77-B3B0-356327A74F67}" type="sibTrans" cxnId="{207F1D61-4FF8-463F-87DE-B650DB3721E3}">
      <dgm:prSet/>
      <dgm:spPr/>
      <dgm:t>
        <a:bodyPr/>
        <a:lstStyle/>
        <a:p>
          <a:endParaRPr lang="en-US"/>
        </a:p>
      </dgm:t>
    </dgm:pt>
    <dgm:pt modelId="{4DC0AE9C-A954-48C3-A0E1-0D07C41213DF}">
      <dgm:prSet phldrT="[Text]" custT="1"/>
      <dgm:spPr/>
      <dgm:t>
        <a:bodyPr/>
        <a:lstStyle/>
        <a:p>
          <a:r>
            <a:rPr lang="en-US" sz="2400" b="1" dirty="0"/>
            <a:t>Research in ISM</a:t>
          </a:r>
          <a:endParaRPr lang="en-US" sz="2400" dirty="0"/>
        </a:p>
      </dgm:t>
    </dgm:pt>
    <dgm:pt modelId="{6A279966-0A5D-45E0-A626-19FB40AC014E}" type="parTrans" cxnId="{57F63B0F-C1D9-4618-90C1-D6B0DB5FF3D0}">
      <dgm:prSet/>
      <dgm:spPr/>
      <dgm:t>
        <a:bodyPr/>
        <a:lstStyle/>
        <a:p>
          <a:endParaRPr lang="en-US"/>
        </a:p>
      </dgm:t>
    </dgm:pt>
    <dgm:pt modelId="{72A63315-563B-4522-BD8E-290128F14B23}" type="sibTrans" cxnId="{57F63B0F-C1D9-4618-90C1-D6B0DB5FF3D0}">
      <dgm:prSet/>
      <dgm:spPr/>
      <dgm:t>
        <a:bodyPr/>
        <a:lstStyle/>
        <a:p>
          <a:endParaRPr lang="en-US"/>
        </a:p>
      </dgm:t>
    </dgm:pt>
    <dgm:pt modelId="{2FD978EF-CD03-431D-B0AA-169F6FE025E9}">
      <dgm:prSet custT="1"/>
      <dgm:spPr/>
      <dgm:t>
        <a:bodyPr/>
        <a:lstStyle/>
        <a:p>
          <a:r>
            <a:rPr lang="en-US" sz="2000" b="1" dirty="0"/>
            <a:t>Medical Tourism and Export of ISM Practitioners</a:t>
          </a:r>
          <a:endParaRPr lang="en-US" sz="2000" dirty="0"/>
        </a:p>
      </dgm:t>
    </dgm:pt>
    <dgm:pt modelId="{E195EEA6-E0DF-4C82-A3C9-15C84AA8011D}" type="parTrans" cxnId="{2E39004A-E52D-4968-A081-2912F7DF99FB}">
      <dgm:prSet/>
      <dgm:spPr/>
      <dgm:t>
        <a:bodyPr/>
        <a:lstStyle/>
        <a:p>
          <a:endParaRPr lang="en-US"/>
        </a:p>
      </dgm:t>
    </dgm:pt>
    <dgm:pt modelId="{B9C6306E-37A3-4B32-9A5A-1B57089B431E}" type="sibTrans" cxnId="{2E39004A-E52D-4968-A081-2912F7DF99FB}">
      <dgm:prSet/>
      <dgm:spPr/>
      <dgm:t>
        <a:bodyPr/>
        <a:lstStyle/>
        <a:p>
          <a:endParaRPr lang="en-US"/>
        </a:p>
      </dgm:t>
    </dgm:pt>
    <dgm:pt modelId="{58451CC3-7DED-4FC7-898F-9D95AACFB629}">
      <dgm:prSet custT="1"/>
      <dgm:spPr/>
      <dgm:t>
        <a:bodyPr/>
        <a:lstStyle/>
        <a:p>
          <a:r>
            <a:rPr lang="en-US" sz="2400" b="1" dirty="0"/>
            <a:t>Access to information</a:t>
          </a:r>
          <a:endParaRPr lang="en-US" sz="2400" dirty="0"/>
        </a:p>
      </dgm:t>
    </dgm:pt>
    <dgm:pt modelId="{9073DEA1-26DD-4186-9619-5F52007D13D5}" type="parTrans" cxnId="{5AD9CA3F-94D2-464C-BE3D-3BAD13427E07}">
      <dgm:prSet/>
      <dgm:spPr/>
      <dgm:t>
        <a:bodyPr/>
        <a:lstStyle/>
        <a:p>
          <a:endParaRPr lang="en-US"/>
        </a:p>
      </dgm:t>
    </dgm:pt>
    <dgm:pt modelId="{51A573EC-97B5-4BC4-9333-1007043CF663}" type="sibTrans" cxnId="{5AD9CA3F-94D2-464C-BE3D-3BAD13427E07}">
      <dgm:prSet/>
      <dgm:spPr/>
      <dgm:t>
        <a:bodyPr/>
        <a:lstStyle/>
        <a:p>
          <a:endParaRPr lang="en-US"/>
        </a:p>
      </dgm:t>
    </dgm:pt>
    <dgm:pt modelId="{1C6AFA32-93A3-431E-9CAF-EFF12171621F}">
      <dgm:prSet custT="1"/>
      <dgm:spPr/>
      <dgm:t>
        <a:bodyPr/>
        <a:lstStyle/>
        <a:p>
          <a:r>
            <a:rPr lang="en-US" sz="2400" b="1" dirty="0"/>
            <a:t>Veterinary Medicine</a:t>
          </a:r>
          <a:endParaRPr lang="en-US" sz="2400" dirty="0"/>
        </a:p>
      </dgm:t>
    </dgm:pt>
    <dgm:pt modelId="{D261F471-144D-4560-A34B-A755AE56C98F}" type="parTrans" cxnId="{5F9865F8-1E5C-4281-8CBF-9387CB22423D}">
      <dgm:prSet/>
      <dgm:spPr/>
      <dgm:t>
        <a:bodyPr/>
        <a:lstStyle/>
        <a:p>
          <a:endParaRPr lang="en-US"/>
        </a:p>
      </dgm:t>
    </dgm:pt>
    <dgm:pt modelId="{5C341227-F8CC-43CE-AD7C-79ED282F4EFD}" type="sibTrans" cxnId="{5F9865F8-1E5C-4281-8CBF-9387CB22423D}">
      <dgm:prSet/>
      <dgm:spPr/>
      <dgm:t>
        <a:bodyPr/>
        <a:lstStyle/>
        <a:p>
          <a:endParaRPr lang="en-US"/>
        </a:p>
      </dgm:t>
    </dgm:pt>
    <dgm:pt modelId="{F44784AD-109E-4E28-92F0-E939F4D3A7CA}" type="pres">
      <dgm:prSet presAssocID="{B2F1A03F-F481-4260-A1B8-74012AEE96E7}" presName="composite" presStyleCnt="0">
        <dgm:presLayoutVars>
          <dgm:chMax val="1"/>
          <dgm:dir/>
          <dgm:resizeHandles val="exact"/>
        </dgm:presLayoutVars>
      </dgm:prSet>
      <dgm:spPr/>
    </dgm:pt>
    <dgm:pt modelId="{1289744F-8CE7-4D93-B30B-E16E3E1BD4DD}" type="pres">
      <dgm:prSet presAssocID="{B2F1A03F-F481-4260-A1B8-74012AEE96E7}" presName="radial" presStyleCnt="0">
        <dgm:presLayoutVars>
          <dgm:animLvl val="ctr"/>
        </dgm:presLayoutVars>
      </dgm:prSet>
      <dgm:spPr/>
    </dgm:pt>
    <dgm:pt modelId="{221583AF-BBBD-437F-9FED-5B08B9E75015}" type="pres">
      <dgm:prSet presAssocID="{3EEA4FD7-2C70-454C-9A9D-47927F16171B}" presName="centerShape" presStyleLbl="vennNode1" presStyleIdx="0" presStyleCnt="7"/>
      <dgm:spPr/>
    </dgm:pt>
    <dgm:pt modelId="{1E5C7A89-D21F-4B48-8330-63690022195F}" type="pres">
      <dgm:prSet presAssocID="{3598AF81-AC93-47FA-BF2A-FA0F63292956}" presName="node" presStyleLbl="vennNode1" presStyleIdx="1" presStyleCnt="7" custScaleX="178473" custRadScaleRad="100304" custRadScaleInc="-7099">
        <dgm:presLayoutVars>
          <dgm:bulletEnabled val="1"/>
        </dgm:presLayoutVars>
      </dgm:prSet>
      <dgm:spPr/>
    </dgm:pt>
    <dgm:pt modelId="{BE54879B-CC98-426C-93CF-EACC57CA5792}" type="pres">
      <dgm:prSet presAssocID="{61357F40-E244-4479-B40B-797BB0D40C27}" presName="node" presStyleLbl="vennNode1" presStyleIdx="2" presStyleCnt="7" custScaleX="173740" custRadScaleRad="117055" custRadScaleInc="88112">
        <dgm:presLayoutVars>
          <dgm:bulletEnabled val="1"/>
        </dgm:presLayoutVars>
      </dgm:prSet>
      <dgm:spPr/>
    </dgm:pt>
    <dgm:pt modelId="{837531B9-7ACB-44FC-AE25-1FB46BA39677}" type="pres">
      <dgm:prSet presAssocID="{1C6AFA32-93A3-431E-9CAF-EFF12171621F}" presName="node" presStyleLbl="vennNode1" presStyleIdx="3" presStyleCnt="7" custScaleX="158062" custRadScaleRad="117988" custRadScaleInc="282764">
        <dgm:presLayoutVars>
          <dgm:bulletEnabled val="1"/>
        </dgm:presLayoutVars>
      </dgm:prSet>
      <dgm:spPr/>
    </dgm:pt>
    <dgm:pt modelId="{0F9E3737-5CCD-43D6-BFD9-09036E59154B}" type="pres">
      <dgm:prSet presAssocID="{58451CC3-7DED-4FC7-898F-9D95AACFB629}" presName="node" presStyleLbl="vennNode1" presStyleIdx="4" presStyleCnt="7" custScaleX="172844" custRadScaleRad="121381" custRadScaleInc="113319">
        <dgm:presLayoutVars>
          <dgm:bulletEnabled val="1"/>
        </dgm:presLayoutVars>
      </dgm:prSet>
      <dgm:spPr/>
    </dgm:pt>
    <dgm:pt modelId="{DD7BEAD1-E120-4564-81AC-CDF660C8DE82}" type="pres">
      <dgm:prSet presAssocID="{4DC0AE9C-A954-48C3-A0E1-0D07C41213DF}" presName="node" presStyleLbl="vennNode1" presStyleIdx="5" presStyleCnt="7" custScaleX="176976" custRadScaleRad="98759" custRadScaleInc="-102537">
        <dgm:presLayoutVars>
          <dgm:bulletEnabled val="1"/>
        </dgm:presLayoutVars>
      </dgm:prSet>
      <dgm:spPr/>
    </dgm:pt>
    <dgm:pt modelId="{923B66F9-FE40-4B0F-892B-3E9EB1BF6529}" type="pres">
      <dgm:prSet presAssocID="{2FD978EF-CD03-431D-B0AA-169F6FE025E9}" presName="node" presStyleLbl="vennNode1" presStyleIdx="6" presStyleCnt="7" custScaleX="181197" custScaleY="112639" custRadScaleRad="122175" custRadScaleInc="215454">
        <dgm:presLayoutVars>
          <dgm:bulletEnabled val="1"/>
        </dgm:presLayoutVars>
      </dgm:prSet>
      <dgm:spPr/>
    </dgm:pt>
  </dgm:ptLst>
  <dgm:cxnLst>
    <dgm:cxn modelId="{B2B19004-63AF-4600-AF5C-8523719A10C5}" type="presOf" srcId="{61357F40-E244-4479-B40B-797BB0D40C27}" destId="{BE54879B-CC98-426C-93CF-EACC57CA5792}" srcOrd="0" destOrd="0" presId="urn:microsoft.com/office/officeart/2005/8/layout/radial3"/>
    <dgm:cxn modelId="{57F63B0F-C1D9-4618-90C1-D6B0DB5FF3D0}" srcId="{3EEA4FD7-2C70-454C-9A9D-47927F16171B}" destId="{4DC0AE9C-A954-48C3-A0E1-0D07C41213DF}" srcOrd="4" destOrd="0" parTransId="{6A279966-0A5D-45E0-A626-19FB40AC014E}" sibTransId="{72A63315-563B-4522-BD8E-290128F14B23}"/>
    <dgm:cxn modelId="{54640A10-065D-4920-8738-29FF8D676A40}" type="presOf" srcId="{3EEA4FD7-2C70-454C-9A9D-47927F16171B}" destId="{221583AF-BBBD-437F-9FED-5B08B9E75015}" srcOrd="0" destOrd="0" presId="urn:microsoft.com/office/officeart/2005/8/layout/radial3"/>
    <dgm:cxn modelId="{5AD9CA3F-94D2-464C-BE3D-3BAD13427E07}" srcId="{3EEA4FD7-2C70-454C-9A9D-47927F16171B}" destId="{58451CC3-7DED-4FC7-898F-9D95AACFB629}" srcOrd="3" destOrd="0" parTransId="{9073DEA1-26DD-4186-9619-5F52007D13D5}" sibTransId="{51A573EC-97B5-4BC4-9333-1007043CF663}"/>
    <dgm:cxn modelId="{207F1D61-4FF8-463F-87DE-B650DB3721E3}" srcId="{3EEA4FD7-2C70-454C-9A9D-47927F16171B}" destId="{61357F40-E244-4479-B40B-797BB0D40C27}" srcOrd="1" destOrd="0" parTransId="{A6AAB091-247F-4382-A000-8B85084EA513}" sibTransId="{AA3FF28F-705F-4E77-B3B0-356327A74F67}"/>
    <dgm:cxn modelId="{2E39004A-E52D-4968-A081-2912F7DF99FB}" srcId="{3EEA4FD7-2C70-454C-9A9D-47927F16171B}" destId="{2FD978EF-CD03-431D-B0AA-169F6FE025E9}" srcOrd="5" destOrd="0" parTransId="{E195EEA6-E0DF-4C82-A3C9-15C84AA8011D}" sibTransId="{B9C6306E-37A3-4B32-9A5A-1B57089B431E}"/>
    <dgm:cxn modelId="{F5987BA3-ECB4-4736-82B4-93FA9A032A17}" type="presOf" srcId="{2FD978EF-CD03-431D-B0AA-169F6FE025E9}" destId="{923B66F9-FE40-4B0F-892B-3E9EB1BF6529}" srcOrd="0" destOrd="0" presId="urn:microsoft.com/office/officeart/2005/8/layout/radial3"/>
    <dgm:cxn modelId="{340C47AB-4055-44DC-AB94-C6C33A096295}" srcId="{3EEA4FD7-2C70-454C-9A9D-47927F16171B}" destId="{3598AF81-AC93-47FA-BF2A-FA0F63292956}" srcOrd="0" destOrd="0" parTransId="{80C8D47B-E18E-437F-89D7-F67E1891BFBB}" sibTransId="{2FC461A1-DCC9-4768-AFE4-27C7D562FB36}"/>
    <dgm:cxn modelId="{C57AF4B0-E4F3-4B90-AB2E-829BCCB748BE}" srcId="{B2F1A03F-F481-4260-A1B8-74012AEE96E7}" destId="{3EEA4FD7-2C70-454C-9A9D-47927F16171B}" srcOrd="0" destOrd="0" parTransId="{1658DBAE-7DB9-4D40-A3A4-61C5EFD503E7}" sibTransId="{736D253E-822B-4352-B43D-DF6F695B4F86}"/>
    <dgm:cxn modelId="{0938D9B5-28BB-4E4F-89C2-121ECA928B7B}" type="presOf" srcId="{4DC0AE9C-A954-48C3-A0E1-0D07C41213DF}" destId="{DD7BEAD1-E120-4564-81AC-CDF660C8DE82}" srcOrd="0" destOrd="0" presId="urn:microsoft.com/office/officeart/2005/8/layout/radial3"/>
    <dgm:cxn modelId="{31E248CD-F1CF-4850-AAF5-5FBB1B8E2C7B}" type="presOf" srcId="{1C6AFA32-93A3-431E-9CAF-EFF12171621F}" destId="{837531B9-7ACB-44FC-AE25-1FB46BA39677}" srcOrd="0" destOrd="0" presId="urn:microsoft.com/office/officeart/2005/8/layout/radial3"/>
    <dgm:cxn modelId="{D00978CF-DE05-405D-B7F5-DE23EBCED527}" type="presOf" srcId="{B2F1A03F-F481-4260-A1B8-74012AEE96E7}" destId="{F44784AD-109E-4E28-92F0-E939F4D3A7CA}" srcOrd="0" destOrd="0" presId="urn:microsoft.com/office/officeart/2005/8/layout/radial3"/>
    <dgm:cxn modelId="{77F7DFD0-60D3-4686-AD28-2B89828AEE40}" type="presOf" srcId="{3598AF81-AC93-47FA-BF2A-FA0F63292956}" destId="{1E5C7A89-D21F-4B48-8330-63690022195F}" srcOrd="0" destOrd="0" presId="urn:microsoft.com/office/officeart/2005/8/layout/radial3"/>
    <dgm:cxn modelId="{D32BFAED-941B-4A49-8455-FD93C91F74D7}" type="presOf" srcId="{58451CC3-7DED-4FC7-898F-9D95AACFB629}" destId="{0F9E3737-5CCD-43D6-BFD9-09036E59154B}" srcOrd="0" destOrd="0" presId="urn:microsoft.com/office/officeart/2005/8/layout/radial3"/>
    <dgm:cxn modelId="{5F9865F8-1E5C-4281-8CBF-9387CB22423D}" srcId="{3EEA4FD7-2C70-454C-9A9D-47927F16171B}" destId="{1C6AFA32-93A3-431E-9CAF-EFF12171621F}" srcOrd="2" destOrd="0" parTransId="{D261F471-144D-4560-A34B-A755AE56C98F}" sibTransId="{5C341227-F8CC-43CE-AD7C-79ED282F4EFD}"/>
    <dgm:cxn modelId="{A223B4F1-273A-48F0-A283-C6D2195A09D9}" type="presParOf" srcId="{F44784AD-109E-4E28-92F0-E939F4D3A7CA}" destId="{1289744F-8CE7-4D93-B30B-E16E3E1BD4DD}" srcOrd="0" destOrd="0" presId="urn:microsoft.com/office/officeart/2005/8/layout/radial3"/>
    <dgm:cxn modelId="{49E87636-B825-4625-B9E2-3C7B626BEAE2}" type="presParOf" srcId="{1289744F-8CE7-4D93-B30B-E16E3E1BD4DD}" destId="{221583AF-BBBD-437F-9FED-5B08B9E75015}" srcOrd="0" destOrd="0" presId="urn:microsoft.com/office/officeart/2005/8/layout/radial3"/>
    <dgm:cxn modelId="{9F43CA1A-8E1B-48C8-B384-CD7309FA6AB9}" type="presParOf" srcId="{1289744F-8CE7-4D93-B30B-E16E3E1BD4DD}" destId="{1E5C7A89-D21F-4B48-8330-63690022195F}" srcOrd="1" destOrd="0" presId="urn:microsoft.com/office/officeart/2005/8/layout/radial3"/>
    <dgm:cxn modelId="{3C80DA11-656D-42ED-932F-37EC638CD3D3}" type="presParOf" srcId="{1289744F-8CE7-4D93-B30B-E16E3E1BD4DD}" destId="{BE54879B-CC98-426C-93CF-EACC57CA5792}" srcOrd="2" destOrd="0" presId="urn:microsoft.com/office/officeart/2005/8/layout/radial3"/>
    <dgm:cxn modelId="{0AC9CD59-E268-4D91-B941-CD7BD5F8A75B}" type="presParOf" srcId="{1289744F-8CE7-4D93-B30B-E16E3E1BD4DD}" destId="{837531B9-7ACB-44FC-AE25-1FB46BA39677}" srcOrd="3" destOrd="0" presId="urn:microsoft.com/office/officeart/2005/8/layout/radial3"/>
    <dgm:cxn modelId="{EDB300FD-00DC-4ED2-A652-66DF876AF6A6}" type="presParOf" srcId="{1289744F-8CE7-4D93-B30B-E16E3E1BD4DD}" destId="{0F9E3737-5CCD-43D6-BFD9-09036E59154B}" srcOrd="4" destOrd="0" presId="urn:microsoft.com/office/officeart/2005/8/layout/radial3"/>
    <dgm:cxn modelId="{BCB06550-F8ED-4ECB-AC0D-6F4513D1E261}" type="presParOf" srcId="{1289744F-8CE7-4D93-B30B-E16E3E1BD4DD}" destId="{DD7BEAD1-E120-4564-81AC-CDF660C8DE82}" srcOrd="5" destOrd="0" presId="urn:microsoft.com/office/officeart/2005/8/layout/radial3"/>
    <dgm:cxn modelId="{B67F0E96-ECAF-4A02-AD43-9A71A9DE1AC9}" type="presParOf" srcId="{1289744F-8CE7-4D93-B30B-E16E3E1BD4DD}" destId="{923B66F9-FE40-4B0F-892B-3E9EB1BF6529}"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F1A57B-003C-44A1-9C65-5D4A5807F664}" type="doc">
      <dgm:prSet loTypeId="urn:microsoft.com/office/officeart/2005/8/layout/pyramid1" loCatId="pyramid" qsTypeId="urn:microsoft.com/office/officeart/2005/8/quickstyle/simple3" qsCatId="simple" csTypeId="urn:microsoft.com/office/officeart/2005/8/colors/accent1_2" csCatId="accent1" phldr="1"/>
      <dgm:spPr/>
    </dgm:pt>
    <dgm:pt modelId="{743FA636-AC26-44D4-9E54-89116B14075F}">
      <dgm:prSet custT="1"/>
      <dgm:spPr/>
      <dgm:t>
        <a:bodyPr/>
        <a:lstStyle/>
        <a:p>
          <a:r>
            <a:rPr lang="en-US" sz="2000" dirty="0"/>
            <a:t>The Medicinal Plants Board would address all issues &amp;also acquire Statutory status. </a:t>
          </a:r>
        </a:p>
      </dgm:t>
    </dgm:pt>
    <dgm:pt modelId="{D468C91C-140C-4BE4-9E69-974ACF884ACD}" type="sibTrans" cxnId="{8A3F9721-61E6-4419-ACBE-3D16BB6B0F1E}">
      <dgm:prSet/>
      <dgm:spPr/>
      <dgm:t>
        <a:bodyPr/>
        <a:lstStyle/>
        <a:p>
          <a:endParaRPr lang="en-US"/>
        </a:p>
      </dgm:t>
    </dgm:pt>
    <dgm:pt modelId="{AAB4419E-F84D-41C5-9B03-499B89BCD717}" type="parTrans" cxnId="{8A3F9721-61E6-4419-ACBE-3D16BB6B0F1E}">
      <dgm:prSet/>
      <dgm:spPr/>
      <dgm:t>
        <a:bodyPr/>
        <a:lstStyle/>
        <a:p>
          <a:endParaRPr lang="en-US"/>
        </a:p>
      </dgm:t>
    </dgm:pt>
    <dgm:pt modelId="{52962C9F-54B4-4B6C-B49A-5620C52A32F3}">
      <dgm:prSet custT="1"/>
      <dgm:spPr/>
      <dgm:t>
        <a:bodyPr/>
        <a:lstStyle/>
        <a:p>
          <a:r>
            <a:rPr lang="en-US" sz="2200" dirty="0"/>
            <a:t>creation of a Digital Library </a:t>
          </a:r>
        </a:p>
      </dgm:t>
    </dgm:pt>
    <dgm:pt modelId="{DA114938-9252-469F-B86A-1B7C6264882B}" type="sibTrans" cxnId="{D9C43F51-1C37-4704-81C3-13D975EE26EB}">
      <dgm:prSet/>
      <dgm:spPr/>
      <dgm:t>
        <a:bodyPr/>
        <a:lstStyle/>
        <a:p>
          <a:endParaRPr lang="en-US"/>
        </a:p>
      </dgm:t>
    </dgm:pt>
    <dgm:pt modelId="{8EC31745-43FA-4C9E-81E2-15D0CA91411A}" type="parTrans" cxnId="{D9C43F51-1C37-4704-81C3-13D975EE26EB}">
      <dgm:prSet/>
      <dgm:spPr/>
      <dgm:t>
        <a:bodyPr/>
        <a:lstStyle/>
        <a:p>
          <a:endParaRPr lang="en-US"/>
        </a:p>
      </dgm:t>
    </dgm:pt>
    <dgm:pt modelId="{2ABB3152-B07F-4317-8099-66B7C06EB815}">
      <dgm:prSet phldrT="[Text]" custT="1"/>
      <dgm:spPr/>
      <dgm:t>
        <a:bodyPr/>
        <a:lstStyle/>
        <a:p>
          <a:r>
            <a:rPr lang="en-US" sz="2200" dirty="0"/>
            <a:t>The course curriculum would be reviewed and revised </a:t>
          </a:r>
        </a:p>
      </dgm:t>
    </dgm:pt>
    <dgm:pt modelId="{C5521E53-06D6-46F2-9AEB-A74B32E0864F}" type="sibTrans" cxnId="{9ADC404A-A18D-48E8-80F2-6A539A85792F}">
      <dgm:prSet/>
      <dgm:spPr/>
      <dgm:t>
        <a:bodyPr/>
        <a:lstStyle/>
        <a:p>
          <a:endParaRPr lang="en-US"/>
        </a:p>
      </dgm:t>
    </dgm:pt>
    <dgm:pt modelId="{12F8F769-4062-4CD0-98E4-284FBF9575A7}" type="parTrans" cxnId="{9ADC404A-A18D-48E8-80F2-6A539A85792F}">
      <dgm:prSet/>
      <dgm:spPr/>
      <dgm:t>
        <a:bodyPr/>
        <a:lstStyle/>
        <a:p>
          <a:endParaRPr lang="en-US"/>
        </a:p>
      </dgm:t>
    </dgm:pt>
    <dgm:pt modelId="{282FD2F2-F8F8-43E9-B0F1-C23096FEBFE5}">
      <dgm:prSet phldrT="[Text]" custT="1"/>
      <dgm:spPr/>
      <dgm:t>
        <a:bodyPr/>
        <a:lstStyle/>
        <a:p>
          <a:r>
            <a:rPr lang="en-US" sz="2200" dirty="0"/>
            <a:t>Legislative measures </a:t>
          </a:r>
        </a:p>
      </dgm:t>
    </dgm:pt>
    <dgm:pt modelId="{04265F01-0872-44CB-A091-3FD4610AA918}" type="sibTrans" cxnId="{C4777EED-1CBC-4F11-965E-16FFD5D5210A}">
      <dgm:prSet/>
      <dgm:spPr/>
      <dgm:t>
        <a:bodyPr/>
        <a:lstStyle/>
        <a:p>
          <a:endParaRPr lang="en-US"/>
        </a:p>
      </dgm:t>
    </dgm:pt>
    <dgm:pt modelId="{28B9A98B-2026-4B5F-A724-FB18D60EF299}" type="parTrans" cxnId="{C4777EED-1CBC-4F11-965E-16FFD5D5210A}">
      <dgm:prSet/>
      <dgm:spPr/>
      <dgm:t>
        <a:bodyPr/>
        <a:lstStyle/>
        <a:p>
          <a:endParaRPr lang="en-US"/>
        </a:p>
      </dgm:t>
    </dgm:pt>
    <dgm:pt modelId="{FB3351B6-695B-45B1-800C-5C9D47AE7523}">
      <dgm:prSet custT="1"/>
      <dgm:spPr/>
      <dgm:t>
        <a:bodyPr/>
        <a:lstStyle/>
        <a:p>
          <a:r>
            <a:rPr lang="en-US" sz="2200" dirty="0"/>
            <a:t>Priority would be accorded to research covering</a:t>
          </a:r>
        </a:p>
      </dgm:t>
    </dgm:pt>
    <dgm:pt modelId="{1E6D9B53-3902-4DFE-807A-2372A2FFB18C}" type="parTrans" cxnId="{EC96C718-0F81-4855-89E0-87E844B673B3}">
      <dgm:prSet/>
      <dgm:spPr/>
      <dgm:t>
        <a:bodyPr/>
        <a:lstStyle/>
        <a:p>
          <a:endParaRPr lang="en-US"/>
        </a:p>
      </dgm:t>
    </dgm:pt>
    <dgm:pt modelId="{3334BE37-0C08-421E-BD1C-15E2F1A0DE86}" type="sibTrans" cxnId="{EC96C718-0F81-4855-89E0-87E844B673B3}">
      <dgm:prSet/>
      <dgm:spPr/>
      <dgm:t>
        <a:bodyPr/>
        <a:lstStyle/>
        <a:p>
          <a:endParaRPr lang="en-US"/>
        </a:p>
      </dgm:t>
    </dgm:pt>
    <dgm:pt modelId="{4EAB2B1D-AE26-4F0A-AE07-1DEB3981B401}">
      <dgm:prSet custT="1"/>
      <dgm:spPr/>
      <dgm:t>
        <a:bodyPr/>
        <a:lstStyle/>
        <a:p>
          <a:r>
            <a:rPr lang="en-US" sz="2000" dirty="0"/>
            <a:t>integrate and mainstream ISM&amp;H in health care delivery systems </a:t>
          </a:r>
        </a:p>
      </dgm:t>
    </dgm:pt>
    <dgm:pt modelId="{AF0A224D-18BD-474B-80D0-9F2F5F9579A9}" type="parTrans" cxnId="{8B384D0D-D803-473A-9C5B-C4102519A3AF}">
      <dgm:prSet/>
      <dgm:spPr/>
      <dgm:t>
        <a:bodyPr/>
        <a:lstStyle/>
        <a:p>
          <a:endParaRPr lang="en-US"/>
        </a:p>
      </dgm:t>
    </dgm:pt>
    <dgm:pt modelId="{1780FB4B-633B-4604-888B-7B532C7784D9}" type="sibTrans" cxnId="{8B384D0D-D803-473A-9C5B-C4102519A3AF}">
      <dgm:prSet/>
      <dgm:spPr/>
      <dgm:t>
        <a:bodyPr/>
        <a:lstStyle/>
        <a:p>
          <a:endParaRPr lang="en-US"/>
        </a:p>
      </dgm:t>
    </dgm:pt>
    <dgm:pt modelId="{60F95E01-E1F3-4D07-AE4C-0415C2F52FD0}">
      <dgm:prSet custT="1"/>
      <dgm:spPr/>
      <dgm:t>
        <a:bodyPr/>
        <a:lstStyle/>
        <a:p>
          <a:r>
            <a:rPr lang="en-US" sz="2000" dirty="0"/>
            <a:t>Allopathic hospitals would be encouraged to set up AYUSH health facilities.</a:t>
          </a:r>
        </a:p>
      </dgm:t>
    </dgm:pt>
    <dgm:pt modelId="{EF40DF96-D483-4E2C-AAAA-69EBD09D0DC8}" type="parTrans" cxnId="{1F171241-1C97-423E-9ED6-B60817A59443}">
      <dgm:prSet/>
      <dgm:spPr/>
      <dgm:t>
        <a:bodyPr/>
        <a:lstStyle/>
        <a:p>
          <a:endParaRPr lang="en-US"/>
        </a:p>
      </dgm:t>
    </dgm:pt>
    <dgm:pt modelId="{74A2684B-A481-43D7-ABAF-28A2ADCAFEF6}" type="sibTrans" cxnId="{1F171241-1C97-423E-9ED6-B60817A59443}">
      <dgm:prSet/>
      <dgm:spPr/>
      <dgm:t>
        <a:bodyPr/>
        <a:lstStyle/>
        <a:p>
          <a:endParaRPr lang="en-US"/>
        </a:p>
      </dgm:t>
    </dgm:pt>
    <dgm:pt modelId="{BCE828AE-EE87-4582-941F-1D0520803F3D}" type="pres">
      <dgm:prSet presAssocID="{9DF1A57B-003C-44A1-9C65-5D4A5807F664}" presName="Name0" presStyleCnt="0">
        <dgm:presLayoutVars>
          <dgm:dir/>
          <dgm:animLvl val="lvl"/>
          <dgm:resizeHandles val="exact"/>
        </dgm:presLayoutVars>
      </dgm:prSet>
      <dgm:spPr/>
    </dgm:pt>
    <dgm:pt modelId="{CCC6EC49-7496-43D1-B6B2-4265A9018E91}" type="pres">
      <dgm:prSet presAssocID="{282FD2F2-F8F8-43E9-B0F1-C23096FEBFE5}" presName="Name8" presStyleCnt="0"/>
      <dgm:spPr/>
    </dgm:pt>
    <dgm:pt modelId="{5E352CE0-EC59-4589-BD39-4D5C53562719}" type="pres">
      <dgm:prSet presAssocID="{282FD2F2-F8F8-43E9-B0F1-C23096FEBFE5}" presName="level" presStyleLbl="node1" presStyleIdx="0" presStyleCnt="7" custScaleX="255555">
        <dgm:presLayoutVars>
          <dgm:chMax val="1"/>
          <dgm:bulletEnabled val="1"/>
        </dgm:presLayoutVars>
      </dgm:prSet>
      <dgm:spPr/>
    </dgm:pt>
    <dgm:pt modelId="{618EF52D-D8BA-4310-B235-005DA6582522}" type="pres">
      <dgm:prSet presAssocID="{282FD2F2-F8F8-43E9-B0F1-C23096FEBFE5}" presName="levelTx" presStyleLbl="revTx" presStyleIdx="0" presStyleCnt="0">
        <dgm:presLayoutVars>
          <dgm:chMax val="1"/>
          <dgm:bulletEnabled val="1"/>
        </dgm:presLayoutVars>
      </dgm:prSet>
      <dgm:spPr/>
    </dgm:pt>
    <dgm:pt modelId="{706FAD33-3D3F-4965-8B00-79101D3DDA87}" type="pres">
      <dgm:prSet presAssocID="{2ABB3152-B07F-4317-8099-66B7C06EB815}" presName="Name8" presStyleCnt="0"/>
      <dgm:spPr/>
    </dgm:pt>
    <dgm:pt modelId="{444381BA-818F-42BD-BF4F-52B3B91D59AD}" type="pres">
      <dgm:prSet presAssocID="{2ABB3152-B07F-4317-8099-66B7C06EB815}" presName="level" presStyleLbl="node1" presStyleIdx="1" presStyleCnt="7" custScaleX="213889">
        <dgm:presLayoutVars>
          <dgm:chMax val="1"/>
          <dgm:bulletEnabled val="1"/>
        </dgm:presLayoutVars>
      </dgm:prSet>
      <dgm:spPr/>
    </dgm:pt>
    <dgm:pt modelId="{2424A369-FFB6-4EC7-A32A-F25C7723822E}" type="pres">
      <dgm:prSet presAssocID="{2ABB3152-B07F-4317-8099-66B7C06EB815}" presName="levelTx" presStyleLbl="revTx" presStyleIdx="0" presStyleCnt="0">
        <dgm:presLayoutVars>
          <dgm:chMax val="1"/>
          <dgm:bulletEnabled val="1"/>
        </dgm:presLayoutVars>
      </dgm:prSet>
      <dgm:spPr/>
    </dgm:pt>
    <dgm:pt modelId="{96C62F03-D25F-48B3-A218-1129DD44AB9A}" type="pres">
      <dgm:prSet presAssocID="{FB3351B6-695B-45B1-800C-5C9D47AE7523}" presName="Name8" presStyleCnt="0"/>
      <dgm:spPr/>
    </dgm:pt>
    <dgm:pt modelId="{50BBE78D-C76E-4763-A5FD-15B079AEA3C3}" type="pres">
      <dgm:prSet presAssocID="{FB3351B6-695B-45B1-800C-5C9D47AE7523}" presName="level" presStyleLbl="node1" presStyleIdx="2" presStyleCnt="7" custScaleX="194445">
        <dgm:presLayoutVars>
          <dgm:chMax val="1"/>
          <dgm:bulletEnabled val="1"/>
        </dgm:presLayoutVars>
      </dgm:prSet>
      <dgm:spPr/>
    </dgm:pt>
    <dgm:pt modelId="{67F08711-6A41-42FA-B93E-BC5C708C6404}" type="pres">
      <dgm:prSet presAssocID="{FB3351B6-695B-45B1-800C-5C9D47AE7523}" presName="levelTx" presStyleLbl="revTx" presStyleIdx="0" presStyleCnt="0">
        <dgm:presLayoutVars>
          <dgm:chMax val="1"/>
          <dgm:bulletEnabled val="1"/>
        </dgm:presLayoutVars>
      </dgm:prSet>
      <dgm:spPr/>
    </dgm:pt>
    <dgm:pt modelId="{88A87AE0-BEDB-4B35-8600-42E0E5799D73}" type="pres">
      <dgm:prSet presAssocID="{52962C9F-54B4-4B6C-B49A-5620C52A32F3}" presName="Name8" presStyleCnt="0"/>
      <dgm:spPr/>
    </dgm:pt>
    <dgm:pt modelId="{47A07746-C38F-4682-92E2-422E295C4AE1}" type="pres">
      <dgm:prSet presAssocID="{52962C9F-54B4-4B6C-B49A-5620C52A32F3}" presName="level" presStyleLbl="node1" presStyleIdx="3" presStyleCnt="7" custScaleX="175000">
        <dgm:presLayoutVars>
          <dgm:chMax val="1"/>
          <dgm:bulletEnabled val="1"/>
        </dgm:presLayoutVars>
      </dgm:prSet>
      <dgm:spPr/>
    </dgm:pt>
    <dgm:pt modelId="{4103D35C-AF6D-46D4-A6C9-4B33B0A95F5A}" type="pres">
      <dgm:prSet presAssocID="{52962C9F-54B4-4B6C-B49A-5620C52A32F3}" presName="levelTx" presStyleLbl="revTx" presStyleIdx="0" presStyleCnt="0">
        <dgm:presLayoutVars>
          <dgm:chMax val="1"/>
          <dgm:bulletEnabled val="1"/>
        </dgm:presLayoutVars>
      </dgm:prSet>
      <dgm:spPr/>
    </dgm:pt>
    <dgm:pt modelId="{02AB75E8-A9D9-47D3-AB1C-CE83A8441A58}" type="pres">
      <dgm:prSet presAssocID="{743FA636-AC26-44D4-9E54-89116B14075F}" presName="Name8" presStyleCnt="0"/>
      <dgm:spPr/>
    </dgm:pt>
    <dgm:pt modelId="{43F1201B-81C4-47CE-BE16-36947D75991E}" type="pres">
      <dgm:prSet presAssocID="{743FA636-AC26-44D4-9E54-89116B14075F}" presName="level" presStyleLbl="node1" presStyleIdx="4" presStyleCnt="7" custScaleX="140000">
        <dgm:presLayoutVars>
          <dgm:chMax val="1"/>
          <dgm:bulletEnabled val="1"/>
        </dgm:presLayoutVars>
      </dgm:prSet>
      <dgm:spPr/>
    </dgm:pt>
    <dgm:pt modelId="{7925B2BC-6BEE-40EA-9B3F-B69494146441}" type="pres">
      <dgm:prSet presAssocID="{743FA636-AC26-44D4-9E54-89116B14075F}" presName="levelTx" presStyleLbl="revTx" presStyleIdx="0" presStyleCnt="0">
        <dgm:presLayoutVars>
          <dgm:chMax val="1"/>
          <dgm:bulletEnabled val="1"/>
        </dgm:presLayoutVars>
      </dgm:prSet>
      <dgm:spPr/>
    </dgm:pt>
    <dgm:pt modelId="{5AC12D7C-5EF7-40AE-BB98-DAF20B55C66C}" type="pres">
      <dgm:prSet presAssocID="{4EAB2B1D-AE26-4F0A-AE07-1DEB3981B401}" presName="Name8" presStyleCnt="0"/>
      <dgm:spPr/>
    </dgm:pt>
    <dgm:pt modelId="{A524DF92-D484-4419-855B-AB77D5F7DFAC}" type="pres">
      <dgm:prSet presAssocID="{4EAB2B1D-AE26-4F0A-AE07-1DEB3981B401}" presName="level" presStyleLbl="node1" presStyleIdx="5" presStyleCnt="7" custScaleX="116667">
        <dgm:presLayoutVars>
          <dgm:chMax val="1"/>
          <dgm:bulletEnabled val="1"/>
        </dgm:presLayoutVars>
      </dgm:prSet>
      <dgm:spPr/>
    </dgm:pt>
    <dgm:pt modelId="{322FA65A-7573-4C6A-8C66-55534E98270E}" type="pres">
      <dgm:prSet presAssocID="{4EAB2B1D-AE26-4F0A-AE07-1DEB3981B401}" presName="levelTx" presStyleLbl="revTx" presStyleIdx="0" presStyleCnt="0">
        <dgm:presLayoutVars>
          <dgm:chMax val="1"/>
          <dgm:bulletEnabled val="1"/>
        </dgm:presLayoutVars>
      </dgm:prSet>
      <dgm:spPr/>
    </dgm:pt>
    <dgm:pt modelId="{262EE69B-66F7-46D5-AF13-07D29A5C046D}" type="pres">
      <dgm:prSet presAssocID="{60F95E01-E1F3-4D07-AE4C-0415C2F52FD0}" presName="Name8" presStyleCnt="0"/>
      <dgm:spPr/>
    </dgm:pt>
    <dgm:pt modelId="{A7A79B81-F43B-4F1D-953C-C5AE1D511B2E}" type="pres">
      <dgm:prSet presAssocID="{60F95E01-E1F3-4D07-AE4C-0415C2F52FD0}" presName="level" presStyleLbl="node1" presStyleIdx="6" presStyleCnt="7">
        <dgm:presLayoutVars>
          <dgm:chMax val="1"/>
          <dgm:bulletEnabled val="1"/>
        </dgm:presLayoutVars>
      </dgm:prSet>
      <dgm:spPr/>
    </dgm:pt>
    <dgm:pt modelId="{7F30D34A-F4D0-4DE7-8CBE-EDEF04A66ADB}" type="pres">
      <dgm:prSet presAssocID="{60F95E01-E1F3-4D07-AE4C-0415C2F52FD0}" presName="levelTx" presStyleLbl="revTx" presStyleIdx="0" presStyleCnt="0">
        <dgm:presLayoutVars>
          <dgm:chMax val="1"/>
          <dgm:bulletEnabled val="1"/>
        </dgm:presLayoutVars>
      </dgm:prSet>
      <dgm:spPr/>
    </dgm:pt>
  </dgm:ptLst>
  <dgm:cxnLst>
    <dgm:cxn modelId="{9D072A08-04FD-445D-98E4-E09937E89A42}" type="presOf" srcId="{743FA636-AC26-44D4-9E54-89116B14075F}" destId="{43F1201B-81C4-47CE-BE16-36947D75991E}" srcOrd="0" destOrd="0" presId="urn:microsoft.com/office/officeart/2005/8/layout/pyramid1"/>
    <dgm:cxn modelId="{8B384D0D-D803-473A-9C5B-C4102519A3AF}" srcId="{9DF1A57B-003C-44A1-9C65-5D4A5807F664}" destId="{4EAB2B1D-AE26-4F0A-AE07-1DEB3981B401}" srcOrd="5" destOrd="0" parTransId="{AF0A224D-18BD-474B-80D0-9F2F5F9579A9}" sibTransId="{1780FB4B-633B-4604-888B-7B532C7784D9}"/>
    <dgm:cxn modelId="{51D9A715-1482-4E30-9F25-5B8AAC20FFA6}" type="presOf" srcId="{9DF1A57B-003C-44A1-9C65-5D4A5807F664}" destId="{BCE828AE-EE87-4582-941F-1D0520803F3D}" srcOrd="0" destOrd="0" presId="urn:microsoft.com/office/officeart/2005/8/layout/pyramid1"/>
    <dgm:cxn modelId="{EC96C718-0F81-4855-89E0-87E844B673B3}" srcId="{9DF1A57B-003C-44A1-9C65-5D4A5807F664}" destId="{FB3351B6-695B-45B1-800C-5C9D47AE7523}" srcOrd="2" destOrd="0" parTransId="{1E6D9B53-3902-4DFE-807A-2372A2FFB18C}" sibTransId="{3334BE37-0C08-421E-BD1C-15E2F1A0DE86}"/>
    <dgm:cxn modelId="{8A3F9721-61E6-4419-ACBE-3D16BB6B0F1E}" srcId="{9DF1A57B-003C-44A1-9C65-5D4A5807F664}" destId="{743FA636-AC26-44D4-9E54-89116B14075F}" srcOrd="4" destOrd="0" parTransId="{AAB4419E-F84D-41C5-9B03-499B89BCD717}" sibTransId="{D468C91C-140C-4BE4-9E69-974ACF884ACD}"/>
    <dgm:cxn modelId="{1FCC2D36-6909-4C81-8820-03FAC4B6F2BB}" type="presOf" srcId="{52962C9F-54B4-4B6C-B49A-5620C52A32F3}" destId="{47A07746-C38F-4682-92E2-422E295C4AE1}" srcOrd="0" destOrd="0" presId="urn:microsoft.com/office/officeart/2005/8/layout/pyramid1"/>
    <dgm:cxn modelId="{4F8A5C3F-CAAE-4CCA-B836-43255705C35A}" type="presOf" srcId="{743FA636-AC26-44D4-9E54-89116B14075F}" destId="{7925B2BC-6BEE-40EA-9B3F-B69494146441}" srcOrd="1" destOrd="0" presId="urn:microsoft.com/office/officeart/2005/8/layout/pyramid1"/>
    <dgm:cxn modelId="{1F171241-1C97-423E-9ED6-B60817A59443}" srcId="{9DF1A57B-003C-44A1-9C65-5D4A5807F664}" destId="{60F95E01-E1F3-4D07-AE4C-0415C2F52FD0}" srcOrd="6" destOrd="0" parTransId="{EF40DF96-D483-4E2C-AAAA-69EBD09D0DC8}" sibTransId="{74A2684B-A481-43D7-ABAF-28A2ADCAFEF6}"/>
    <dgm:cxn modelId="{9ADC404A-A18D-48E8-80F2-6A539A85792F}" srcId="{9DF1A57B-003C-44A1-9C65-5D4A5807F664}" destId="{2ABB3152-B07F-4317-8099-66B7C06EB815}" srcOrd="1" destOrd="0" parTransId="{12F8F769-4062-4CD0-98E4-284FBF9575A7}" sibTransId="{C5521E53-06D6-46F2-9AEB-A74B32E0864F}"/>
    <dgm:cxn modelId="{0C3DF04E-9E26-460E-92AB-D3BDA42FC42A}" type="presOf" srcId="{2ABB3152-B07F-4317-8099-66B7C06EB815}" destId="{2424A369-FFB6-4EC7-A32A-F25C7723822E}" srcOrd="1" destOrd="0" presId="urn:microsoft.com/office/officeart/2005/8/layout/pyramid1"/>
    <dgm:cxn modelId="{D9C43F51-1C37-4704-81C3-13D975EE26EB}" srcId="{9DF1A57B-003C-44A1-9C65-5D4A5807F664}" destId="{52962C9F-54B4-4B6C-B49A-5620C52A32F3}" srcOrd="3" destOrd="0" parTransId="{8EC31745-43FA-4C9E-81E2-15D0CA91411A}" sibTransId="{DA114938-9252-469F-B86A-1B7C6264882B}"/>
    <dgm:cxn modelId="{9013FB79-490B-43AB-94F4-39AF4962B98E}" type="presOf" srcId="{52962C9F-54B4-4B6C-B49A-5620C52A32F3}" destId="{4103D35C-AF6D-46D4-A6C9-4B33B0A95F5A}" srcOrd="1" destOrd="0" presId="urn:microsoft.com/office/officeart/2005/8/layout/pyramid1"/>
    <dgm:cxn modelId="{EA202E7C-5DD1-47F3-87F8-32827FCF3DD8}" type="presOf" srcId="{60F95E01-E1F3-4D07-AE4C-0415C2F52FD0}" destId="{A7A79B81-F43B-4F1D-953C-C5AE1D511B2E}" srcOrd="0" destOrd="0" presId="urn:microsoft.com/office/officeart/2005/8/layout/pyramid1"/>
    <dgm:cxn modelId="{18DA6D86-2A78-4478-B3AA-2BA870874767}" type="presOf" srcId="{60F95E01-E1F3-4D07-AE4C-0415C2F52FD0}" destId="{7F30D34A-F4D0-4DE7-8CBE-EDEF04A66ADB}" srcOrd="1" destOrd="0" presId="urn:microsoft.com/office/officeart/2005/8/layout/pyramid1"/>
    <dgm:cxn modelId="{FF599F90-2409-41E1-AA83-3CA69BED8B9E}" type="presOf" srcId="{4EAB2B1D-AE26-4F0A-AE07-1DEB3981B401}" destId="{A524DF92-D484-4419-855B-AB77D5F7DFAC}" srcOrd="0" destOrd="0" presId="urn:microsoft.com/office/officeart/2005/8/layout/pyramid1"/>
    <dgm:cxn modelId="{8F574E92-A910-4DBC-B609-A617B4255A8E}" type="presOf" srcId="{FB3351B6-695B-45B1-800C-5C9D47AE7523}" destId="{50BBE78D-C76E-4763-A5FD-15B079AEA3C3}" srcOrd="0" destOrd="0" presId="urn:microsoft.com/office/officeart/2005/8/layout/pyramid1"/>
    <dgm:cxn modelId="{B02C51C3-9399-4E8E-BD02-D71EBD2B2EB2}" type="presOf" srcId="{4EAB2B1D-AE26-4F0A-AE07-1DEB3981B401}" destId="{322FA65A-7573-4C6A-8C66-55534E98270E}" srcOrd="1" destOrd="0" presId="urn:microsoft.com/office/officeart/2005/8/layout/pyramid1"/>
    <dgm:cxn modelId="{27D473C3-FCEE-4A22-B0D1-01EEC29CE552}" type="presOf" srcId="{2ABB3152-B07F-4317-8099-66B7C06EB815}" destId="{444381BA-818F-42BD-BF4F-52B3B91D59AD}" srcOrd="0" destOrd="0" presId="urn:microsoft.com/office/officeart/2005/8/layout/pyramid1"/>
    <dgm:cxn modelId="{393681CD-D548-441D-84F7-5F0069D8A3AB}" type="presOf" srcId="{282FD2F2-F8F8-43E9-B0F1-C23096FEBFE5}" destId="{5E352CE0-EC59-4589-BD39-4D5C53562719}" srcOrd="0" destOrd="0" presId="urn:microsoft.com/office/officeart/2005/8/layout/pyramid1"/>
    <dgm:cxn modelId="{5CC94ACF-0B0A-43C3-8AFC-854576811B93}" type="presOf" srcId="{282FD2F2-F8F8-43E9-B0F1-C23096FEBFE5}" destId="{618EF52D-D8BA-4310-B235-005DA6582522}" srcOrd="1" destOrd="0" presId="urn:microsoft.com/office/officeart/2005/8/layout/pyramid1"/>
    <dgm:cxn modelId="{DDB601E6-907C-45D5-993B-DC158E5B5EAF}" type="presOf" srcId="{FB3351B6-695B-45B1-800C-5C9D47AE7523}" destId="{67F08711-6A41-42FA-B93E-BC5C708C6404}" srcOrd="1" destOrd="0" presId="urn:microsoft.com/office/officeart/2005/8/layout/pyramid1"/>
    <dgm:cxn modelId="{C4777EED-1CBC-4F11-965E-16FFD5D5210A}" srcId="{9DF1A57B-003C-44A1-9C65-5D4A5807F664}" destId="{282FD2F2-F8F8-43E9-B0F1-C23096FEBFE5}" srcOrd="0" destOrd="0" parTransId="{28B9A98B-2026-4B5F-A724-FB18D60EF299}" sibTransId="{04265F01-0872-44CB-A091-3FD4610AA918}"/>
    <dgm:cxn modelId="{5244BA6F-77E9-43D2-B75C-113A05ECD8EC}" type="presParOf" srcId="{BCE828AE-EE87-4582-941F-1D0520803F3D}" destId="{CCC6EC49-7496-43D1-B6B2-4265A9018E91}" srcOrd="0" destOrd="0" presId="urn:microsoft.com/office/officeart/2005/8/layout/pyramid1"/>
    <dgm:cxn modelId="{637BD609-7A6E-48AC-9E41-C12D4B1B38DD}" type="presParOf" srcId="{CCC6EC49-7496-43D1-B6B2-4265A9018E91}" destId="{5E352CE0-EC59-4589-BD39-4D5C53562719}" srcOrd="0" destOrd="0" presId="urn:microsoft.com/office/officeart/2005/8/layout/pyramid1"/>
    <dgm:cxn modelId="{109E0BBB-8C70-437B-A74D-AB79B809FF71}" type="presParOf" srcId="{CCC6EC49-7496-43D1-B6B2-4265A9018E91}" destId="{618EF52D-D8BA-4310-B235-005DA6582522}" srcOrd="1" destOrd="0" presId="urn:microsoft.com/office/officeart/2005/8/layout/pyramid1"/>
    <dgm:cxn modelId="{67297C7B-D9BC-40DF-B239-25314CFE77D8}" type="presParOf" srcId="{BCE828AE-EE87-4582-941F-1D0520803F3D}" destId="{706FAD33-3D3F-4965-8B00-79101D3DDA87}" srcOrd="1" destOrd="0" presId="urn:microsoft.com/office/officeart/2005/8/layout/pyramid1"/>
    <dgm:cxn modelId="{42450362-BF9A-4423-81FF-F76628E1780F}" type="presParOf" srcId="{706FAD33-3D3F-4965-8B00-79101D3DDA87}" destId="{444381BA-818F-42BD-BF4F-52B3B91D59AD}" srcOrd="0" destOrd="0" presId="urn:microsoft.com/office/officeart/2005/8/layout/pyramid1"/>
    <dgm:cxn modelId="{7EE395A1-EB6A-4664-997D-7116ADF27A76}" type="presParOf" srcId="{706FAD33-3D3F-4965-8B00-79101D3DDA87}" destId="{2424A369-FFB6-4EC7-A32A-F25C7723822E}" srcOrd="1" destOrd="0" presId="urn:microsoft.com/office/officeart/2005/8/layout/pyramid1"/>
    <dgm:cxn modelId="{B4E6EA16-81BE-4449-9BC4-4023CB7537AD}" type="presParOf" srcId="{BCE828AE-EE87-4582-941F-1D0520803F3D}" destId="{96C62F03-D25F-48B3-A218-1129DD44AB9A}" srcOrd="2" destOrd="0" presId="urn:microsoft.com/office/officeart/2005/8/layout/pyramid1"/>
    <dgm:cxn modelId="{2BDBC1AE-F512-43D2-9653-C5307AF9C6A6}" type="presParOf" srcId="{96C62F03-D25F-48B3-A218-1129DD44AB9A}" destId="{50BBE78D-C76E-4763-A5FD-15B079AEA3C3}" srcOrd="0" destOrd="0" presId="urn:microsoft.com/office/officeart/2005/8/layout/pyramid1"/>
    <dgm:cxn modelId="{FA686ED9-1F3E-4085-BC3A-767515934553}" type="presParOf" srcId="{96C62F03-D25F-48B3-A218-1129DD44AB9A}" destId="{67F08711-6A41-42FA-B93E-BC5C708C6404}" srcOrd="1" destOrd="0" presId="urn:microsoft.com/office/officeart/2005/8/layout/pyramid1"/>
    <dgm:cxn modelId="{B7297871-B244-45E4-B2D6-FF9C54D40877}" type="presParOf" srcId="{BCE828AE-EE87-4582-941F-1D0520803F3D}" destId="{88A87AE0-BEDB-4B35-8600-42E0E5799D73}" srcOrd="3" destOrd="0" presId="urn:microsoft.com/office/officeart/2005/8/layout/pyramid1"/>
    <dgm:cxn modelId="{6C66E05D-FABD-4326-8B26-A83A83191C00}" type="presParOf" srcId="{88A87AE0-BEDB-4B35-8600-42E0E5799D73}" destId="{47A07746-C38F-4682-92E2-422E295C4AE1}" srcOrd="0" destOrd="0" presId="urn:microsoft.com/office/officeart/2005/8/layout/pyramid1"/>
    <dgm:cxn modelId="{7F4AE7A9-D0A6-4371-A179-36F62F1560EC}" type="presParOf" srcId="{88A87AE0-BEDB-4B35-8600-42E0E5799D73}" destId="{4103D35C-AF6D-46D4-A6C9-4B33B0A95F5A}" srcOrd="1" destOrd="0" presId="urn:microsoft.com/office/officeart/2005/8/layout/pyramid1"/>
    <dgm:cxn modelId="{62DEE651-7EED-4BB4-9D3E-585287CDA121}" type="presParOf" srcId="{BCE828AE-EE87-4582-941F-1D0520803F3D}" destId="{02AB75E8-A9D9-47D3-AB1C-CE83A8441A58}" srcOrd="4" destOrd="0" presId="urn:microsoft.com/office/officeart/2005/8/layout/pyramid1"/>
    <dgm:cxn modelId="{9E0466D9-A788-4308-BE87-5C894E906BB4}" type="presParOf" srcId="{02AB75E8-A9D9-47D3-AB1C-CE83A8441A58}" destId="{43F1201B-81C4-47CE-BE16-36947D75991E}" srcOrd="0" destOrd="0" presId="urn:microsoft.com/office/officeart/2005/8/layout/pyramid1"/>
    <dgm:cxn modelId="{28CC0879-7107-4FAE-BFCA-533F58B292DA}" type="presParOf" srcId="{02AB75E8-A9D9-47D3-AB1C-CE83A8441A58}" destId="{7925B2BC-6BEE-40EA-9B3F-B69494146441}" srcOrd="1" destOrd="0" presId="urn:microsoft.com/office/officeart/2005/8/layout/pyramid1"/>
    <dgm:cxn modelId="{908BC3D2-BE6C-4C0B-9A76-19DAB2F67B50}" type="presParOf" srcId="{BCE828AE-EE87-4582-941F-1D0520803F3D}" destId="{5AC12D7C-5EF7-40AE-BB98-DAF20B55C66C}" srcOrd="5" destOrd="0" presId="urn:microsoft.com/office/officeart/2005/8/layout/pyramid1"/>
    <dgm:cxn modelId="{AD01268C-0771-442E-A9B4-81E9AA229A35}" type="presParOf" srcId="{5AC12D7C-5EF7-40AE-BB98-DAF20B55C66C}" destId="{A524DF92-D484-4419-855B-AB77D5F7DFAC}" srcOrd="0" destOrd="0" presId="urn:microsoft.com/office/officeart/2005/8/layout/pyramid1"/>
    <dgm:cxn modelId="{84DB6C50-2A7A-4C64-B1C8-9E65B9973C60}" type="presParOf" srcId="{5AC12D7C-5EF7-40AE-BB98-DAF20B55C66C}" destId="{322FA65A-7573-4C6A-8C66-55534E98270E}" srcOrd="1" destOrd="0" presId="urn:microsoft.com/office/officeart/2005/8/layout/pyramid1"/>
    <dgm:cxn modelId="{1BDA582C-C4DD-4A8A-ADB7-6AD45F276239}" type="presParOf" srcId="{BCE828AE-EE87-4582-941F-1D0520803F3D}" destId="{262EE69B-66F7-46D5-AF13-07D29A5C046D}" srcOrd="6" destOrd="0" presId="urn:microsoft.com/office/officeart/2005/8/layout/pyramid1"/>
    <dgm:cxn modelId="{FDE52645-472B-4EC8-BFCA-080B2A625D45}" type="presParOf" srcId="{262EE69B-66F7-46D5-AF13-07D29A5C046D}" destId="{A7A79B81-F43B-4F1D-953C-C5AE1D511B2E}" srcOrd="0" destOrd="0" presId="urn:microsoft.com/office/officeart/2005/8/layout/pyramid1"/>
    <dgm:cxn modelId="{DA2F566C-DE6A-4862-9399-27CD28F8787A}" type="presParOf" srcId="{262EE69B-66F7-46D5-AF13-07D29A5C046D}" destId="{7F30D34A-F4D0-4DE7-8CBE-EDEF04A66AD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47ED3B-CF3F-4972-A778-AE5DBB0728B8}" type="doc">
      <dgm:prSet loTypeId="urn:microsoft.com/office/officeart/2005/8/layout/pyramid1" loCatId="pyramid" qsTypeId="urn:microsoft.com/office/officeart/2005/8/quickstyle/simple3" qsCatId="simple" csTypeId="urn:microsoft.com/office/officeart/2005/8/colors/accent1_2" csCatId="accent1" phldr="1"/>
      <dgm:spPr/>
    </dgm:pt>
    <dgm:pt modelId="{21EA09FC-2046-40CB-B608-94FFCC38E903}">
      <dgm:prSet phldrT="[Text]" custT="1"/>
      <dgm:spPr/>
      <dgm:t>
        <a:bodyPr/>
        <a:lstStyle/>
        <a:p>
          <a:pPr algn="ctr"/>
          <a:r>
            <a:rPr lang="en-US" sz="2000" dirty="0"/>
            <a:t>Establish </a:t>
          </a:r>
          <a:r>
            <a:rPr lang="en-US" sz="2000" dirty="0" err="1"/>
            <a:t>panchkarma</a:t>
          </a:r>
          <a:r>
            <a:rPr lang="en-US" sz="2000" dirty="0"/>
            <a:t> and </a:t>
          </a:r>
          <a:r>
            <a:rPr lang="en-US" sz="2000" dirty="0" err="1"/>
            <a:t>ksharshutra</a:t>
          </a:r>
          <a:r>
            <a:rPr lang="en-US" sz="2000" dirty="0"/>
            <a:t> facilities within the hospital</a:t>
          </a:r>
        </a:p>
      </dgm:t>
    </dgm:pt>
    <dgm:pt modelId="{D76CD829-77CE-461D-8202-4FC6ABBE7E1F}" type="parTrans" cxnId="{F5E760D1-43B9-4779-A25B-DAEEAAA66AE2}">
      <dgm:prSet/>
      <dgm:spPr/>
      <dgm:t>
        <a:bodyPr/>
        <a:lstStyle/>
        <a:p>
          <a:endParaRPr lang="en-US"/>
        </a:p>
      </dgm:t>
    </dgm:pt>
    <dgm:pt modelId="{1A135707-E133-42FC-95CB-40B5107B25A8}" type="sibTrans" cxnId="{F5E760D1-43B9-4779-A25B-DAEEAAA66AE2}">
      <dgm:prSet/>
      <dgm:spPr/>
      <dgm:t>
        <a:bodyPr/>
        <a:lstStyle/>
        <a:p>
          <a:endParaRPr lang="en-US"/>
        </a:p>
      </dgm:t>
    </dgm:pt>
    <dgm:pt modelId="{A4C1674F-CC62-4EF9-9A1E-0C70A22537C5}">
      <dgm:prSet phldrT="[Text]" custT="1"/>
      <dgm:spPr/>
      <dgm:t>
        <a:bodyPr/>
        <a:lstStyle/>
        <a:p>
          <a:pPr algn="ctr"/>
          <a:r>
            <a:rPr lang="en-US" sz="2000" dirty="0"/>
            <a:t>Consolidate the ISM &amp;H infrastructure and health services.</a:t>
          </a:r>
        </a:p>
      </dgm:t>
    </dgm:pt>
    <dgm:pt modelId="{675D8092-5089-4D97-8C9B-6F085FBC8FB9}" type="parTrans" cxnId="{05E9411C-3A11-4AE7-BEDC-48E0C4EB6384}">
      <dgm:prSet/>
      <dgm:spPr/>
      <dgm:t>
        <a:bodyPr/>
        <a:lstStyle/>
        <a:p>
          <a:endParaRPr lang="en-US"/>
        </a:p>
      </dgm:t>
    </dgm:pt>
    <dgm:pt modelId="{F9F472FD-B3B8-4FEC-8AAB-3A687A764A39}" type="sibTrans" cxnId="{05E9411C-3A11-4AE7-BEDC-48E0C4EB6384}">
      <dgm:prSet/>
      <dgm:spPr/>
      <dgm:t>
        <a:bodyPr/>
        <a:lstStyle/>
        <a:p>
          <a:endParaRPr lang="en-US"/>
        </a:p>
      </dgm:t>
    </dgm:pt>
    <dgm:pt modelId="{A31BEE51-8129-4680-BDD3-0C947D94EF22}">
      <dgm:prSet phldrT="[Text]" custT="1"/>
      <dgm:spPr/>
      <dgm:t>
        <a:bodyPr/>
        <a:lstStyle/>
        <a:p>
          <a:pPr algn="ctr"/>
          <a:r>
            <a:rPr lang="en-US" sz="2000" dirty="0"/>
            <a:t>Operational use of ISM in reproductive and child health would be encouraged </a:t>
          </a:r>
        </a:p>
      </dgm:t>
    </dgm:pt>
    <dgm:pt modelId="{DD0A2ADA-786A-4CD3-9008-AE95A7EB4D35}" type="parTrans" cxnId="{E34C8932-50D0-4B08-B2EC-699BBEC820CC}">
      <dgm:prSet/>
      <dgm:spPr/>
      <dgm:t>
        <a:bodyPr/>
        <a:lstStyle/>
        <a:p>
          <a:endParaRPr lang="en-US"/>
        </a:p>
      </dgm:t>
    </dgm:pt>
    <dgm:pt modelId="{4A2934FC-9AF6-4670-8DB3-FFC4A4263F96}" type="sibTrans" cxnId="{E34C8932-50D0-4B08-B2EC-699BBEC820CC}">
      <dgm:prSet/>
      <dgm:spPr/>
      <dgm:t>
        <a:bodyPr/>
        <a:lstStyle/>
        <a:p>
          <a:endParaRPr lang="en-US"/>
        </a:p>
      </dgm:t>
    </dgm:pt>
    <dgm:pt modelId="{986A6603-9D77-4187-A62A-7AA47435CA75}">
      <dgm:prSet custT="1"/>
      <dgm:spPr/>
      <dgm:t>
        <a:bodyPr/>
        <a:lstStyle/>
        <a:p>
          <a:pPr algn="ctr"/>
          <a:r>
            <a:rPr lang="en-US" sz="2000"/>
            <a:t>AYUSH </a:t>
          </a:r>
          <a:r>
            <a:rPr lang="en-US" sz="2000" dirty="0"/>
            <a:t>would included in medical and paramedical curriculum </a:t>
          </a:r>
        </a:p>
      </dgm:t>
    </dgm:pt>
    <dgm:pt modelId="{C8026960-54B0-47F9-907E-2EC0025E9E5C}" type="parTrans" cxnId="{3FDDC610-AA8A-4137-809B-415D7496BF50}">
      <dgm:prSet/>
      <dgm:spPr/>
      <dgm:t>
        <a:bodyPr/>
        <a:lstStyle/>
        <a:p>
          <a:endParaRPr lang="en-US"/>
        </a:p>
      </dgm:t>
    </dgm:pt>
    <dgm:pt modelId="{8D326C84-6C3B-41E7-BA92-8C13F26CF2E7}" type="sibTrans" cxnId="{3FDDC610-AA8A-4137-809B-415D7496BF50}">
      <dgm:prSet/>
      <dgm:spPr/>
      <dgm:t>
        <a:bodyPr/>
        <a:lstStyle/>
        <a:p>
          <a:endParaRPr lang="en-US"/>
        </a:p>
      </dgm:t>
    </dgm:pt>
    <dgm:pt modelId="{F85B9904-7218-4D96-ABCC-C5E09E38BC41}">
      <dgm:prSet custT="1"/>
      <dgm:spPr/>
      <dgm:t>
        <a:bodyPr/>
        <a:lstStyle/>
        <a:p>
          <a:pPr algn="ctr"/>
          <a:r>
            <a:rPr lang="en-US" sz="2000" dirty="0"/>
            <a:t>Awareness program on the utility and effectiveness of ISM &amp;H launched </a:t>
          </a:r>
        </a:p>
      </dgm:t>
    </dgm:pt>
    <dgm:pt modelId="{5C33E527-BEA8-4676-A518-1530746BBF05}" type="parTrans" cxnId="{0AF6FF4A-BE80-4ED5-92B6-EC8BF9EA5E44}">
      <dgm:prSet/>
      <dgm:spPr/>
      <dgm:t>
        <a:bodyPr/>
        <a:lstStyle/>
        <a:p>
          <a:endParaRPr lang="en-US"/>
        </a:p>
      </dgm:t>
    </dgm:pt>
    <dgm:pt modelId="{FF4ED7E2-EBCF-402D-A465-39E5F728C4D8}" type="sibTrans" cxnId="{0AF6FF4A-BE80-4ED5-92B6-EC8BF9EA5E44}">
      <dgm:prSet/>
      <dgm:spPr/>
      <dgm:t>
        <a:bodyPr/>
        <a:lstStyle/>
        <a:p>
          <a:endParaRPr lang="en-US"/>
        </a:p>
      </dgm:t>
    </dgm:pt>
    <dgm:pt modelId="{6BB4B152-3B53-4969-B20B-B2EE91A1D82B}">
      <dgm:prSet custT="1"/>
      <dgm:spPr/>
      <dgm:t>
        <a:bodyPr/>
        <a:lstStyle/>
        <a:p>
          <a:pPr algn="ctr"/>
          <a:r>
            <a:rPr lang="en-US" sz="2000" dirty="0"/>
            <a:t>National institute of AYUSH was establish</a:t>
          </a:r>
        </a:p>
      </dgm:t>
    </dgm:pt>
    <dgm:pt modelId="{35B76644-20A0-4817-976F-80DB8B133999}" type="parTrans" cxnId="{37BCDC59-6FB5-4473-A3F7-ED88DCAB1DAD}">
      <dgm:prSet/>
      <dgm:spPr/>
      <dgm:t>
        <a:bodyPr/>
        <a:lstStyle/>
        <a:p>
          <a:endParaRPr lang="en-US"/>
        </a:p>
      </dgm:t>
    </dgm:pt>
    <dgm:pt modelId="{48407718-93EF-40FD-A79E-2CC991706CA4}" type="sibTrans" cxnId="{37BCDC59-6FB5-4473-A3F7-ED88DCAB1DAD}">
      <dgm:prSet/>
      <dgm:spPr/>
      <dgm:t>
        <a:bodyPr/>
        <a:lstStyle/>
        <a:p>
          <a:endParaRPr lang="en-US"/>
        </a:p>
      </dgm:t>
    </dgm:pt>
    <dgm:pt modelId="{BD9FD4E2-69D4-4733-9BBE-F8A0D4A38A92}">
      <dgm:prSet custT="1"/>
      <dgm:spPr/>
      <dgm:t>
        <a:bodyPr/>
        <a:lstStyle/>
        <a:p>
          <a:pPr algn="ctr"/>
          <a:r>
            <a:rPr lang="en-US" sz="2000" dirty="0"/>
            <a:t>India's traditional medicinal knowledge, digital library has been created in five international languages </a:t>
          </a:r>
        </a:p>
      </dgm:t>
    </dgm:pt>
    <dgm:pt modelId="{85102555-B85E-472C-BE8F-79C48618D6BD}" type="parTrans" cxnId="{E21FA026-E2BF-4A82-AEB3-6029D821C842}">
      <dgm:prSet/>
      <dgm:spPr/>
      <dgm:t>
        <a:bodyPr/>
        <a:lstStyle/>
        <a:p>
          <a:endParaRPr lang="en-US"/>
        </a:p>
      </dgm:t>
    </dgm:pt>
    <dgm:pt modelId="{36986C59-78DE-4324-8637-73B53B3BAA91}" type="sibTrans" cxnId="{E21FA026-E2BF-4A82-AEB3-6029D821C842}">
      <dgm:prSet/>
      <dgm:spPr/>
      <dgm:t>
        <a:bodyPr/>
        <a:lstStyle/>
        <a:p>
          <a:endParaRPr lang="en-US"/>
        </a:p>
      </dgm:t>
    </dgm:pt>
    <dgm:pt modelId="{6DD4FE3F-29D5-450A-A081-691AC242DC51}" type="pres">
      <dgm:prSet presAssocID="{B847ED3B-CF3F-4972-A778-AE5DBB0728B8}" presName="Name0" presStyleCnt="0">
        <dgm:presLayoutVars>
          <dgm:dir/>
          <dgm:animLvl val="lvl"/>
          <dgm:resizeHandles val="exact"/>
        </dgm:presLayoutVars>
      </dgm:prSet>
      <dgm:spPr/>
    </dgm:pt>
    <dgm:pt modelId="{554E1077-19DE-4345-B183-091389C677AF}" type="pres">
      <dgm:prSet presAssocID="{21EA09FC-2046-40CB-B608-94FFCC38E903}" presName="Name8" presStyleCnt="0"/>
      <dgm:spPr/>
    </dgm:pt>
    <dgm:pt modelId="{D93FA990-A4EE-4123-B4DB-98B2B6F49993}" type="pres">
      <dgm:prSet presAssocID="{21EA09FC-2046-40CB-B608-94FFCC38E903}" presName="level" presStyleLbl="node1" presStyleIdx="0" presStyleCnt="7" custScaleX="483487" custLinFactNeighborY="-9722">
        <dgm:presLayoutVars>
          <dgm:chMax val="1"/>
          <dgm:bulletEnabled val="1"/>
        </dgm:presLayoutVars>
      </dgm:prSet>
      <dgm:spPr/>
    </dgm:pt>
    <dgm:pt modelId="{17AEF091-35F5-414F-B33C-B9C561BB3ACD}" type="pres">
      <dgm:prSet presAssocID="{21EA09FC-2046-40CB-B608-94FFCC38E903}" presName="levelTx" presStyleLbl="revTx" presStyleIdx="0" presStyleCnt="0">
        <dgm:presLayoutVars>
          <dgm:chMax val="1"/>
          <dgm:bulletEnabled val="1"/>
        </dgm:presLayoutVars>
      </dgm:prSet>
      <dgm:spPr/>
    </dgm:pt>
    <dgm:pt modelId="{FB7189AA-CBA2-46A0-B490-AB1506460F68}" type="pres">
      <dgm:prSet presAssocID="{A4C1674F-CC62-4EF9-9A1E-0C70A22537C5}" presName="Name8" presStyleCnt="0"/>
      <dgm:spPr/>
    </dgm:pt>
    <dgm:pt modelId="{90F9BAA3-0B0A-4528-A1B8-904E0006717D}" type="pres">
      <dgm:prSet presAssocID="{A4C1674F-CC62-4EF9-9A1E-0C70A22537C5}" presName="level" presStyleLbl="node1" presStyleIdx="1" presStyleCnt="7" custScaleX="307340">
        <dgm:presLayoutVars>
          <dgm:chMax val="1"/>
          <dgm:bulletEnabled val="1"/>
        </dgm:presLayoutVars>
      </dgm:prSet>
      <dgm:spPr/>
    </dgm:pt>
    <dgm:pt modelId="{992BFFBB-D260-4FDE-9DF1-DB79B1335F35}" type="pres">
      <dgm:prSet presAssocID="{A4C1674F-CC62-4EF9-9A1E-0C70A22537C5}" presName="levelTx" presStyleLbl="revTx" presStyleIdx="0" presStyleCnt="0">
        <dgm:presLayoutVars>
          <dgm:chMax val="1"/>
          <dgm:bulletEnabled val="1"/>
        </dgm:presLayoutVars>
      </dgm:prSet>
      <dgm:spPr/>
    </dgm:pt>
    <dgm:pt modelId="{8163CC14-B14F-4DDA-87D5-7A0514A1E4BB}" type="pres">
      <dgm:prSet presAssocID="{A31BEE51-8129-4680-BDD3-0C947D94EF22}" presName="Name8" presStyleCnt="0"/>
      <dgm:spPr/>
    </dgm:pt>
    <dgm:pt modelId="{9AF8D825-EA1E-40BA-97BE-E0A705A2E857}" type="pres">
      <dgm:prSet presAssocID="{A31BEE51-8129-4680-BDD3-0C947D94EF22}" presName="level" presStyleLbl="node1" presStyleIdx="2" presStyleCnt="7" custScaleX="233333" custLinFactNeighborY="3182">
        <dgm:presLayoutVars>
          <dgm:chMax val="1"/>
          <dgm:bulletEnabled val="1"/>
        </dgm:presLayoutVars>
      </dgm:prSet>
      <dgm:spPr/>
    </dgm:pt>
    <dgm:pt modelId="{78C01A7F-5B4B-4309-97C7-4EEEAEBDB6BE}" type="pres">
      <dgm:prSet presAssocID="{A31BEE51-8129-4680-BDD3-0C947D94EF22}" presName="levelTx" presStyleLbl="revTx" presStyleIdx="0" presStyleCnt="0">
        <dgm:presLayoutVars>
          <dgm:chMax val="1"/>
          <dgm:bulletEnabled val="1"/>
        </dgm:presLayoutVars>
      </dgm:prSet>
      <dgm:spPr/>
    </dgm:pt>
    <dgm:pt modelId="{FF8B9D59-122B-4E42-A869-2100367CA5D6}" type="pres">
      <dgm:prSet presAssocID="{986A6603-9D77-4187-A62A-7AA47435CA75}" presName="Name8" presStyleCnt="0"/>
      <dgm:spPr/>
    </dgm:pt>
    <dgm:pt modelId="{93FD79C1-7CCC-43E3-BE2E-A69EC2C1123D}" type="pres">
      <dgm:prSet presAssocID="{986A6603-9D77-4187-A62A-7AA47435CA75}" presName="level" presStyleLbl="node1" presStyleIdx="3" presStyleCnt="7" custScaleX="175000">
        <dgm:presLayoutVars>
          <dgm:chMax val="1"/>
          <dgm:bulletEnabled val="1"/>
        </dgm:presLayoutVars>
      </dgm:prSet>
      <dgm:spPr/>
    </dgm:pt>
    <dgm:pt modelId="{53B027A8-654E-4700-A794-F785B696535F}" type="pres">
      <dgm:prSet presAssocID="{986A6603-9D77-4187-A62A-7AA47435CA75}" presName="levelTx" presStyleLbl="revTx" presStyleIdx="0" presStyleCnt="0">
        <dgm:presLayoutVars>
          <dgm:chMax val="1"/>
          <dgm:bulletEnabled val="1"/>
        </dgm:presLayoutVars>
      </dgm:prSet>
      <dgm:spPr/>
    </dgm:pt>
    <dgm:pt modelId="{372A4DD2-351C-45AA-9529-CBC546A28E5B}" type="pres">
      <dgm:prSet presAssocID="{F85B9904-7218-4D96-ABCC-C5E09E38BC41}" presName="Name8" presStyleCnt="0"/>
      <dgm:spPr/>
    </dgm:pt>
    <dgm:pt modelId="{128B6080-7C27-4D5B-9596-941F82A8CF74}" type="pres">
      <dgm:prSet presAssocID="{F85B9904-7218-4D96-ABCC-C5E09E38BC41}" presName="level" presStyleLbl="node1" presStyleIdx="4" presStyleCnt="7" custScaleX="140000">
        <dgm:presLayoutVars>
          <dgm:chMax val="1"/>
          <dgm:bulletEnabled val="1"/>
        </dgm:presLayoutVars>
      </dgm:prSet>
      <dgm:spPr/>
    </dgm:pt>
    <dgm:pt modelId="{F1688148-DCA0-4C10-9FA7-89864FCB23E5}" type="pres">
      <dgm:prSet presAssocID="{F85B9904-7218-4D96-ABCC-C5E09E38BC41}" presName="levelTx" presStyleLbl="revTx" presStyleIdx="0" presStyleCnt="0">
        <dgm:presLayoutVars>
          <dgm:chMax val="1"/>
          <dgm:bulletEnabled val="1"/>
        </dgm:presLayoutVars>
      </dgm:prSet>
      <dgm:spPr/>
    </dgm:pt>
    <dgm:pt modelId="{58C578ED-C8FC-4378-AF7E-ECA3A7B46A5D}" type="pres">
      <dgm:prSet presAssocID="{6BB4B152-3B53-4969-B20B-B2EE91A1D82B}" presName="Name8" presStyleCnt="0"/>
      <dgm:spPr/>
    </dgm:pt>
    <dgm:pt modelId="{D4FBF050-7562-4DFE-B2E0-3AD93D215A76}" type="pres">
      <dgm:prSet presAssocID="{6BB4B152-3B53-4969-B20B-B2EE91A1D82B}" presName="level" presStyleLbl="node1" presStyleIdx="5" presStyleCnt="7" custScaleX="116667">
        <dgm:presLayoutVars>
          <dgm:chMax val="1"/>
          <dgm:bulletEnabled val="1"/>
        </dgm:presLayoutVars>
      </dgm:prSet>
      <dgm:spPr/>
    </dgm:pt>
    <dgm:pt modelId="{5E7EA93B-F341-42DA-9E9E-2E65003437B0}" type="pres">
      <dgm:prSet presAssocID="{6BB4B152-3B53-4969-B20B-B2EE91A1D82B}" presName="levelTx" presStyleLbl="revTx" presStyleIdx="0" presStyleCnt="0">
        <dgm:presLayoutVars>
          <dgm:chMax val="1"/>
          <dgm:bulletEnabled val="1"/>
        </dgm:presLayoutVars>
      </dgm:prSet>
      <dgm:spPr/>
    </dgm:pt>
    <dgm:pt modelId="{4897771D-B88C-4B8B-A107-853E514A67CB}" type="pres">
      <dgm:prSet presAssocID="{BD9FD4E2-69D4-4733-9BBE-F8A0D4A38A92}" presName="Name8" presStyleCnt="0"/>
      <dgm:spPr/>
    </dgm:pt>
    <dgm:pt modelId="{50B8AC92-898D-4A00-AE95-A5721CF1964F}" type="pres">
      <dgm:prSet presAssocID="{BD9FD4E2-69D4-4733-9BBE-F8A0D4A38A92}" presName="level" presStyleLbl="node1" presStyleIdx="6" presStyleCnt="7">
        <dgm:presLayoutVars>
          <dgm:chMax val="1"/>
          <dgm:bulletEnabled val="1"/>
        </dgm:presLayoutVars>
      </dgm:prSet>
      <dgm:spPr/>
    </dgm:pt>
    <dgm:pt modelId="{3A44F3D4-21B0-4D3D-B6D8-EB42DEA448AC}" type="pres">
      <dgm:prSet presAssocID="{BD9FD4E2-69D4-4733-9BBE-F8A0D4A38A92}" presName="levelTx" presStyleLbl="revTx" presStyleIdx="0" presStyleCnt="0">
        <dgm:presLayoutVars>
          <dgm:chMax val="1"/>
          <dgm:bulletEnabled val="1"/>
        </dgm:presLayoutVars>
      </dgm:prSet>
      <dgm:spPr/>
    </dgm:pt>
  </dgm:ptLst>
  <dgm:cxnLst>
    <dgm:cxn modelId="{EBC3A60E-DB6F-49D9-A8E1-07856D9C90D8}" type="presOf" srcId="{A4C1674F-CC62-4EF9-9A1E-0C70A22537C5}" destId="{90F9BAA3-0B0A-4528-A1B8-904E0006717D}" srcOrd="0" destOrd="0" presId="urn:microsoft.com/office/officeart/2005/8/layout/pyramid1"/>
    <dgm:cxn modelId="{3FDDC610-AA8A-4137-809B-415D7496BF50}" srcId="{B847ED3B-CF3F-4972-A778-AE5DBB0728B8}" destId="{986A6603-9D77-4187-A62A-7AA47435CA75}" srcOrd="3" destOrd="0" parTransId="{C8026960-54B0-47F9-907E-2EC0025E9E5C}" sibTransId="{8D326C84-6C3B-41E7-BA92-8C13F26CF2E7}"/>
    <dgm:cxn modelId="{05E9411C-3A11-4AE7-BEDC-48E0C4EB6384}" srcId="{B847ED3B-CF3F-4972-A778-AE5DBB0728B8}" destId="{A4C1674F-CC62-4EF9-9A1E-0C70A22537C5}" srcOrd="1" destOrd="0" parTransId="{675D8092-5089-4D97-8C9B-6F085FBC8FB9}" sibTransId="{F9F472FD-B3B8-4FEC-8AAB-3A687A764A39}"/>
    <dgm:cxn modelId="{E21FA026-E2BF-4A82-AEB3-6029D821C842}" srcId="{B847ED3B-CF3F-4972-A778-AE5DBB0728B8}" destId="{BD9FD4E2-69D4-4733-9BBE-F8A0D4A38A92}" srcOrd="6" destOrd="0" parTransId="{85102555-B85E-472C-BE8F-79C48618D6BD}" sibTransId="{36986C59-78DE-4324-8637-73B53B3BAA91}"/>
    <dgm:cxn modelId="{E34C8932-50D0-4B08-B2EC-699BBEC820CC}" srcId="{B847ED3B-CF3F-4972-A778-AE5DBB0728B8}" destId="{A31BEE51-8129-4680-BDD3-0C947D94EF22}" srcOrd="2" destOrd="0" parTransId="{DD0A2ADA-786A-4CD3-9008-AE95A7EB4D35}" sibTransId="{4A2934FC-9AF6-4670-8DB3-FFC4A4263F96}"/>
    <dgm:cxn modelId="{D012953C-4879-49E8-B069-5B9136D5B1D4}" type="presOf" srcId="{986A6603-9D77-4187-A62A-7AA47435CA75}" destId="{53B027A8-654E-4700-A794-F785B696535F}" srcOrd="1" destOrd="0" presId="urn:microsoft.com/office/officeart/2005/8/layout/pyramid1"/>
    <dgm:cxn modelId="{8F63D05D-787F-4BFA-8F5B-186963D29883}" type="presOf" srcId="{6BB4B152-3B53-4969-B20B-B2EE91A1D82B}" destId="{D4FBF050-7562-4DFE-B2E0-3AD93D215A76}" srcOrd="0" destOrd="0" presId="urn:microsoft.com/office/officeart/2005/8/layout/pyramid1"/>
    <dgm:cxn modelId="{5158CE41-B7D5-4B5E-BDC5-A3AEEE0B13DE}" type="presOf" srcId="{A31BEE51-8129-4680-BDD3-0C947D94EF22}" destId="{78C01A7F-5B4B-4309-97C7-4EEEAEBDB6BE}" srcOrd="1" destOrd="0" presId="urn:microsoft.com/office/officeart/2005/8/layout/pyramid1"/>
    <dgm:cxn modelId="{30A84D6A-BFA4-4F7B-B8BB-7FC1411813D3}" type="presOf" srcId="{6BB4B152-3B53-4969-B20B-B2EE91A1D82B}" destId="{5E7EA93B-F341-42DA-9E9E-2E65003437B0}" srcOrd="1" destOrd="0" presId="urn:microsoft.com/office/officeart/2005/8/layout/pyramid1"/>
    <dgm:cxn modelId="{0AF6FF4A-BE80-4ED5-92B6-EC8BF9EA5E44}" srcId="{B847ED3B-CF3F-4972-A778-AE5DBB0728B8}" destId="{F85B9904-7218-4D96-ABCC-C5E09E38BC41}" srcOrd="4" destOrd="0" parTransId="{5C33E527-BEA8-4676-A518-1530746BBF05}" sibTransId="{FF4ED7E2-EBCF-402D-A465-39E5F728C4D8}"/>
    <dgm:cxn modelId="{8BA6776F-8D15-4F91-9664-045056FF4D7B}" type="presOf" srcId="{21EA09FC-2046-40CB-B608-94FFCC38E903}" destId="{D93FA990-A4EE-4123-B4DB-98B2B6F49993}" srcOrd="0" destOrd="0" presId="urn:microsoft.com/office/officeart/2005/8/layout/pyramid1"/>
    <dgm:cxn modelId="{37BCDC59-6FB5-4473-A3F7-ED88DCAB1DAD}" srcId="{B847ED3B-CF3F-4972-A778-AE5DBB0728B8}" destId="{6BB4B152-3B53-4969-B20B-B2EE91A1D82B}" srcOrd="5" destOrd="0" parTransId="{35B76644-20A0-4817-976F-80DB8B133999}" sibTransId="{48407718-93EF-40FD-A79E-2CC991706CA4}"/>
    <dgm:cxn modelId="{A3FABA80-6887-458C-AF72-8EB8BCE14F92}" type="presOf" srcId="{BD9FD4E2-69D4-4733-9BBE-F8A0D4A38A92}" destId="{3A44F3D4-21B0-4D3D-B6D8-EB42DEA448AC}" srcOrd="1" destOrd="0" presId="urn:microsoft.com/office/officeart/2005/8/layout/pyramid1"/>
    <dgm:cxn modelId="{D2B4758C-2763-40B8-BB5D-1D6302238ED5}" type="presOf" srcId="{21EA09FC-2046-40CB-B608-94FFCC38E903}" destId="{17AEF091-35F5-414F-B33C-B9C561BB3ACD}" srcOrd="1" destOrd="0" presId="urn:microsoft.com/office/officeart/2005/8/layout/pyramid1"/>
    <dgm:cxn modelId="{516A24B5-FC2D-41C6-AFA5-A4CBB3DA9D27}" type="presOf" srcId="{F85B9904-7218-4D96-ABCC-C5E09E38BC41}" destId="{128B6080-7C27-4D5B-9596-941F82A8CF74}" srcOrd="0" destOrd="0" presId="urn:microsoft.com/office/officeart/2005/8/layout/pyramid1"/>
    <dgm:cxn modelId="{BE5C14C6-392C-4826-B924-BBEF32778EBB}" type="presOf" srcId="{986A6603-9D77-4187-A62A-7AA47435CA75}" destId="{93FD79C1-7CCC-43E3-BE2E-A69EC2C1123D}" srcOrd="0" destOrd="0" presId="urn:microsoft.com/office/officeart/2005/8/layout/pyramid1"/>
    <dgm:cxn modelId="{00C2E8C6-9DF4-4DE5-9F07-BD54286D3C12}" type="presOf" srcId="{BD9FD4E2-69D4-4733-9BBE-F8A0D4A38A92}" destId="{50B8AC92-898D-4A00-AE95-A5721CF1964F}" srcOrd="0" destOrd="0" presId="urn:microsoft.com/office/officeart/2005/8/layout/pyramid1"/>
    <dgm:cxn modelId="{F5E760D1-43B9-4779-A25B-DAEEAAA66AE2}" srcId="{B847ED3B-CF3F-4972-A778-AE5DBB0728B8}" destId="{21EA09FC-2046-40CB-B608-94FFCC38E903}" srcOrd="0" destOrd="0" parTransId="{D76CD829-77CE-461D-8202-4FC6ABBE7E1F}" sibTransId="{1A135707-E133-42FC-95CB-40B5107B25A8}"/>
    <dgm:cxn modelId="{23C4AFD7-2C7C-4D04-9ECF-9C4F6FED1554}" type="presOf" srcId="{F85B9904-7218-4D96-ABCC-C5E09E38BC41}" destId="{F1688148-DCA0-4C10-9FA7-89864FCB23E5}" srcOrd="1" destOrd="0" presId="urn:microsoft.com/office/officeart/2005/8/layout/pyramid1"/>
    <dgm:cxn modelId="{50C567E4-F0C7-482F-BBE7-2C7430C7C5D8}" type="presOf" srcId="{A31BEE51-8129-4680-BDD3-0C947D94EF22}" destId="{9AF8D825-EA1E-40BA-97BE-E0A705A2E857}" srcOrd="0" destOrd="0" presId="urn:microsoft.com/office/officeart/2005/8/layout/pyramid1"/>
    <dgm:cxn modelId="{814315F0-97A8-4692-9C6B-D10434ED3465}" type="presOf" srcId="{B847ED3B-CF3F-4972-A778-AE5DBB0728B8}" destId="{6DD4FE3F-29D5-450A-A081-691AC242DC51}" srcOrd="0" destOrd="0" presId="urn:microsoft.com/office/officeart/2005/8/layout/pyramid1"/>
    <dgm:cxn modelId="{8C71B9F4-79AF-4822-BC77-4A9610204101}" type="presOf" srcId="{A4C1674F-CC62-4EF9-9A1E-0C70A22537C5}" destId="{992BFFBB-D260-4FDE-9DF1-DB79B1335F35}" srcOrd="1" destOrd="0" presId="urn:microsoft.com/office/officeart/2005/8/layout/pyramid1"/>
    <dgm:cxn modelId="{31655413-4C2D-49A5-82E0-1B906B7A9C47}" type="presParOf" srcId="{6DD4FE3F-29D5-450A-A081-691AC242DC51}" destId="{554E1077-19DE-4345-B183-091389C677AF}" srcOrd="0" destOrd="0" presId="urn:microsoft.com/office/officeart/2005/8/layout/pyramid1"/>
    <dgm:cxn modelId="{2E020CC0-8089-4680-83AB-825231FC75E4}" type="presParOf" srcId="{554E1077-19DE-4345-B183-091389C677AF}" destId="{D93FA990-A4EE-4123-B4DB-98B2B6F49993}" srcOrd="0" destOrd="0" presId="urn:microsoft.com/office/officeart/2005/8/layout/pyramid1"/>
    <dgm:cxn modelId="{636B74B9-5985-4C61-9576-1DAE6B22638B}" type="presParOf" srcId="{554E1077-19DE-4345-B183-091389C677AF}" destId="{17AEF091-35F5-414F-B33C-B9C561BB3ACD}" srcOrd="1" destOrd="0" presId="urn:microsoft.com/office/officeart/2005/8/layout/pyramid1"/>
    <dgm:cxn modelId="{6CA460A3-4EE1-43AF-8357-527F83CC2CB5}" type="presParOf" srcId="{6DD4FE3F-29D5-450A-A081-691AC242DC51}" destId="{FB7189AA-CBA2-46A0-B490-AB1506460F68}" srcOrd="1" destOrd="0" presId="urn:microsoft.com/office/officeart/2005/8/layout/pyramid1"/>
    <dgm:cxn modelId="{9E84301D-4FD4-4D3A-9AA9-E71305932DFC}" type="presParOf" srcId="{FB7189AA-CBA2-46A0-B490-AB1506460F68}" destId="{90F9BAA3-0B0A-4528-A1B8-904E0006717D}" srcOrd="0" destOrd="0" presId="urn:microsoft.com/office/officeart/2005/8/layout/pyramid1"/>
    <dgm:cxn modelId="{55D22D53-0DEA-41A0-B168-F99248ACCE7D}" type="presParOf" srcId="{FB7189AA-CBA2-46A0-B490-AB1506460F68}" destId="{992BFFBB-D260-4FDE-9DF1-DB79B1335F35}" srcOrd="1" destOrd="0" presId="urn:microsoft.com/office/officeart/2005/8/layout/pyramid1"/>
    <dgm:cxn modelId="{8D27ED17-39FB-4DE2-8D0C-011F357E99AC}" type="presParOf" srcId="{6DD4FE3F-29D5-450A-A081-691AC242DC51}" destId="{8163CC14-B14F-4DDA-87D5-7A0514A1E4BB}" srcOrd="2" destOrd="0" presId="urn:microsoft.com/office/officeart/2005/8/layout/pyramid1"/>
    <dgm:cxn modelId="{EA6BD8F6-F0B8-49BF-ADFD-EC9B04DB1361}" type="presParOf" srcId="{8163CC14-B14F-4DDA-87D5-7A0514A1E4BB}" destId="{9AF8D825-EA1E-40BA-97BE-E0A705A2E857}" srcOrd="0" destOrd="0" presId="urn:microsoft.com/office/officeart/2005/8/layout/pyramid1"/>
    <dgm:cxn modelId="{916F9B71-4858-4D9C-B0C0-E08585F4EB1B}" type="presParOf" srcId="{8163CC14-B14F-4DDA-87D5-7A0514A1E4BB}" destId="{78C01A7F-5B4B-4309-97C7-4EEEAEBDB6BE}" srcOrd="1" destOrd="0" presId="urn:microsoft.com/office/officeart/2005/8/layout/pyramid1"/>
    <dgm:cxn modelId="{561E51DB-A383-4F99-A1A9-8E429373F2D2}" type="presParOf" srcId="{6DD4FE3F-29D5-450A-A081-691AC242DC51}" destId="{FF8B9D59-122B-4E42-A869-2100367CA5D6}" srcOrd="3" destOrd="0" presId="urn:microsoft.com/office/officeart/2005/8/layout/pyramid1"/>
    <dgm:cxn modelId="{73D34C25-0C92-41E8-A8B1-EB395D5036AE}" type="presParOf" srcId="{FF8B9D59-122B-4E42-A869-2100367CA5D6}" destId="{93FD79C1-7CCC-43E3-BE2E-A69EC2C1123D}" srcOrd="0" destOrd="0" presId="urn:microsoft.com/office/officeart/2005/8/layout/pyramid1"/>
    <dgm:cxn modelId="{A1DD0A16-FFBF-4657-973A-0BA4AD28129C}" type="presParOf" srcId="{FF8B9D59-122B-4E42-A869-2100367CA5D6}" destId="{53B027A8-654E-4700-A794-F785B696535F}" srcOrd="1" destOrd="0" presId="urn:microsoft.com/office/officeart/2005/8/layout/pyramid1"/>
    <dgm:cxn modelId="{D2F818AE-DD6D-4A07-8EA4-2C69F60B4C46}" type="presParOf" srcId="{6DD4FE3F-29D5-450A-A081-691AC242DC51}" destId="{372A4DD2-351C-45AA-9529-CBC546A28E5B}" srcOrd="4" destOrd="0" presId="urn:microsoft.com/office/officeart/2005/8/layout/pyramid1"/>
    <dgm:cxn modelId="{E64C808C-0571-4A2A-85A2-66B9C041E22A}" type="presParOf" srcId="{372A4DD2-351C-45AA-9529-CBC546A28E5B}" destId="{128B6080-7C27-4D5B-9596-941F82A8CF74}" srcOrd="0" destOrd="0" presId="urn:microsoft.com/office/officeart/2005/8/layout/pyramid1"/>
    <dgm:cxn modelId="{88D43D13-35EB-4AC4-832C-AD240A20ACFE}" type="presParOf" srcId="{372A4DD2-351C-45AA-9529-CBC546A28E5B}" destId="{F1688148-DCA0-4C10-9FA7-89864FCB23E5}" srcOrd="1" destOrd="0" presId="urn:microsoft.com/office/officeart/2005/8/layout/pyramid1"/>
    <dgm:cxn modelId="{9804C683-341D-4973-B75F-21E1BABD33DC}" type="presParOf" srcId="{6DD4FE3F-29D5-450A-A081-691AC242DC51}" destId="{58C578ED-C8FC-4378-AF7E-ECA3A7B46A5D}" srcOrd="5" destOrd="0" presId="urn:microsoft.com/office/officeart/2005/8/layout/pyramid1"/>
    <dgm:cxn modelId="{C557686A-F55E-4B42-A6AD-932F628D33D4}" type="presParOf" srcId="{58C578ED-C8FC-4378-AF7E-ECA3A7B46A5D}" destId="{D4FBF050-7562-4DFE-B2E0-3AD93D215A76}" srcOrd="0" destOrd="0" presId="urn:microsoft.com/office/officeart/2005/8/layout/pyramid1"/>
    <dgm:cxn modelId="{1A434D53-B963-4E0A-BFE5-F6C23D0B7516}" type="presParOf" srcId="{58C578ED-C8FC-4378-AF7E-ECA3A7B46A5D}" destId="{5E7EA93B-F341-42DA-9E9E-2E65003437B0}" srcOrd="1" destOrd="0" presId="urn:microsoft.com/office/officeart/2005/8/layout/pyramid1"/>
    <dgm:cxn modelId="{3648FD85-9FF1-4BEE-A50D-F4800A771C2A}" type="presParOf" srcId="{6DD4FE3F-29D5-450A-A081-691AC242DC51}" destId="{4897771D-B88C-4B8B-A107-853E514A67CB}" srcOrd="6" destOrd="0" presId="urn:microsoft.com/office/officeart/2005/8/layout/pyramid1"/>
    <dgm:cxn modelId="{A0CB2624-A275-4A42-8A13-53BAA1D901D2}" type="presParOf" srcId="{4897771D-B88C-4B8B-A107-853E514A67CB}" destId="{50B8AC92-898D-4A00-AE95-A5721CF1964F}" srcOrd="0" destOrd="0" presId="urn:microsoft.com/office/officeart/2005/8/layout/pyramid1"/>
    <dgm:cxn modelId="{A5605D4F-E150-4371-97E4-FFAC5951E295}" type="presParOf" srcId="{4897771D-B88C-4B8B-A107-853E514A67CB}" destId="{3A44F3D4-21B0-4D3D-B6D8-EB42DEA448A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51030-7F39-46B7-8571-A19B69987F18}">
      <dsp:nvSpPr>
        <dsp:cNvPr id="0" name=""/>
        <dsp:cNvSpPr/>
      </dsp:nvSpPr>
      <dsp:spPr>
        <a:xfrm>
          <a:off x="2259176" y="1231677"/>
          <a:ext cx="3043237" cy="304323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National Policy of AYUSH</a:t>
          </a:r>
          <a:endParaRPr lang="en-US" sz="2300" kern="1200" dirty="0"/>
        </a:p>
      </dsp:txBody>
      <dsp:txXfrm>
        <a:off x="2704848" y="1677349"/>
        <a:ext cx="2151893" cy="2151893"/>
      </dsp:txXfrm>
    </dsp:sp>
    <dsp:sp modelId="{0F1A7A79-85C6-4C03-9D89-DB4579074941}">
      <dsp:nvSpPr>
        <dsp:cNvPr id="0" name=""/>
        <dsp:cNvSpPr/>
      </dsp:nvSpPr>
      <dsp:spPr>
        <a:xfrm>
          <a:off x="2622631" y="3889094"/>
          <a:ext cx="2537831" cy="15216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Medical Education</a:t>
          </a:r>
          <a:endParaRPr lang="en-US" sz="2300" kern="1200" dirty="0"/>
        </a:p>
      </dsp:txBody>
      <dsp:txXfrm>
        <a:off x="2994288" y="4111930"/>
        <a:ext cx="1794517" cy="1075946"/>
      </dsp:txXfrm>
    </dsp:sp>
    <dsp:sp modelId="{3844A9DF-2285-4205-BB6F-AA965612DEDB}">
      <dsp:nvSpPr>
        <dsp:cNvPr id="0" name=""/>
        <dsp:cNvSpPr/>
      </dsp:nvSpPr>
      <dsp:spPr>
        <a:xfrm>
          <a:off x="4595161" y="2847374"/>
          <a:ext cx="2374090" cy="15216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Financing ISM &amp; H</a:t>
          </a:r>
          <a:endParaRPr lang="en-US" sz="2300" kern="1200" dirty="0"/>
        </a:p>
      </dsp:txBody>
      <dsp:txXfrm>
        <a:off x="4942838" y="3070210"/>
        <a:ext cx="1678736" cy="1075946"/>
      </dsp:txXfrm>
    </dsp:sp>
    <dsp:sp modelId="{2A79C423-7827-4338-B998-DA9A777344AE}">
      <dsp:nvSpPr>
        <dsp:cNvPr id="0" name=""/>
        <dsp:cNvSpPr/>
      </dsp:nvSpPr>
      <dsp:spPr>
        <a:xfrm>
          <a:off x="4595174" y="1180608"/>
          <a:ext cx="2403016" cy="15216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Policy support</a:t>
          </a:r>
          <a:endParaRPr lang="en-US" sz="2300" kern="1200" dirty="0"/>
        </a:p>
      </dsp:txBody>
      <dsp:txXfrm>
        <a:off x="4947088" y="1403444"/>
        <a:ext cx="1699188" cy="1075946"/>
      </dsp:txXfrm>
    </dsp:sp>
    <dsp:sp modelId="{2B334B58-D6AB-46D4-82DC-7CD60D1BF736}">
      <dsp:nvSpPr>
        <dsp:cNvPr id="0" name=""/>
        <dsp:cNvSpPr/>
      </dsp:nvSpPr>
      <dsp:spPr>
        <a:xfrm>
          <a:off x="451330" y="1250065"/>
          <a:ext cx="2409894" cy="148123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Medicinal Plants</a:t>
          </a:r>
        </a:p>
      </dsp:txBody>
      <dsp:txXfrm>
        <a:off x="804251" y="1466987"/>
        <a:ext cx="1704052" cy="1047390"/>
      </dsp:txXfrm>
    </dsp:sp>
    <dsp:sp modelId="{0FC179BC-5935-4730-8B54-1E792CA78DD8}">
      <dsp:nvSpPr>
        <dsp:cNvPr id="0" name=""/>
        <dsp:cNvSpPr/>
      </dsp:nvSpPr>
      <dsp:spPr>
        <a:xfrm>
          <a:off x="520787" y="2847379"/>
          <a:ext cx="2479036" cy="15216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Drug Standards, Regulation &amp; Enforcement</a:t>
          </a:r>
          <a:endParaRPr lang="en-US" sz="2100" kern="1200" dirty="0"/>
        </a:p>
      </dsp:txBody>
      <dsp:txXfrm>
        <a:off x="883833" y="3070215"/>
        <a:ext cx="1752944" cy="1075946"/>
      </dsp:txXfrm>
    </dsp:sp>
    <dsp:sp modelId="{E84EFAFD-A9A2-41DF-AEBB-42AA35A6BA53}">
      <dsp:nvSpPr>
        <dsp:cNvPr id="0" name=""/>
        <dsp:cNvSpPr/>
      </dsp:nvSpPr>
      <dsp:spPr>
        <a:xfrm>
          <a:off x="2344845" y="69444"/>
          <a:ext cx="2590997" cy="152158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Intellectual Property Rights (IPR) of ISM</a:t>
          </a:r>
          <a:endParaRPr lang="en-US" sz="2100" kern="1200" dirty="0"/>
        </a:p>
      </dsp:txBody>
      <dsp:txXfrm>
        <a:off x="2724288" y="292275"/>
        <a:ext cx="1832111" cy="1075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583AF-BBBD-437F-9FED-5B08B9E75015}">
      <dsp:nvSpPr>
        <dsp:cNvPr id="0" name=""/>
        <dsp:cNvSpPr/>
      </dsp:nvSpPr>
      <dsp:spPr>
        <a:xfrm>
          <a:off x="2497110" y="1323379"/>
          <a:ext cx="3296840" cy="32968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National Policy of AYUSH</a:t>
          </a:r>
          <a:endParaRPr lang="en-US" sz="3200" kern="1200" dirty="0"/>
        </a:p>
      </dsp:txBody>
      <dsp:txXfrm>
        <a:off x="2979921" y="1806190"/>
        <a:ext cx="2331218" cy="2331218"/>
      </dsp:txXfrm>
    </dsp:sp>
    <dsp:sp modelId="{1E5C7A89-D21F-4B48-8330-63690022195F}">
      <dsp:nvSpPr>
        <dsp:cNvPr id="0" name=""/>
        <dsp:cNvSpPr/>
      </dsp:nvSpPr>
      <dsp:spPr>
        <a:xfrm>
          <a:off x="2514591" y="9"/>
          <a:ext cx="2941985" cy="164842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Revitalization of Local Health Traditions</a:t>
          </a:r>
          <a:endParaRPr lang="en-US" sz="2000" kern="1200" dirty="0"/>
        </a:p>
      </dsp:txBody>
      <dsp:txXfrm>
        <a:off x="2945435" y="241415"/>
        <a:ext cx="2080297" cy="1165608"/>
      </dsp:txXfrm>
    </dsp:sp>
    <dsp:sp modelId="{BE54879B-CC98-426C-93CF-EACC57CA5792}">
      <dsp:nvSpPr>
        <dsp:cNvPr id="0" name=""/>
        <dsp:cNvSpPr/>
      </dsp:nvSpPr>
      <dsp:spPr>
        <a:xfrm>
          <a:off x="5029205" y="3124199"/>
          <a:ext cx="2863965" cy="164842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Ancient Medical Manuscripts</a:t>
          </a:r>
          <a:endParaRPr lang="en-US" sz="2300" kern="1200" dirty="0"/>
        </a:p>
      </dsp:txBody>
      <dsp:txXfrm>
        <a:off x="5448623" y="3365605"/>
        <a:ext cx="2025129" cy="1165608"/>
      </dsp:txXfrm>
    </dsp:sp>
    <dsp:sp modelId="{837531B9-7ACB-44FC-AE25-1FB46BA39677}">
      <dsp:nvSpPr>
        <dsp:cNvPr id="0" name=""/>
        <dsp:cNvSpPr/>
      </dsp:nvSpPr>
      <dsp:spPr>
        <a:xfrm>
          <a:off x="457211" y="1295390"/>
          <a:ext cx="2605526" cy="164842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Veterinary Medicine</a:t>
          </a:r>
          <a:endParaRPr lang="en-US" sz="2400" kern="1200" dirty="0"/>
        </a:p>
      </dsp:txBody>
      <dsp:txXfrm>
        <a:off x="838781" y="1536796"/>
        <a:ext cx="1842386" cy="1165608"/>
      </dsp:txXfrm>
    </dsp:sp>
    <dsp:sp modelId="{0F9E3737-5CCD-43D6-BFD9-09036E59154B}">
      <dsp:nvSpPr>
        <dsp:cNvPr id="0" name=""/>
        <dsp:cNvSpPr/>
      </dsp:nvSpPr>
      <dsp:spPr>
        <a:xfrm>
          <a:off x="304790" y="3124196"/>
          <a:ext cx="2849195" cy="164842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Access to information</a:t>
          </a:r>
          <a:endParaRPr lang="en-US" sz="2400" kern="1200" dirty="0"/>
        </a:p>
      </dsp:txBody>
      <dsp:txXfrm>
        <a:off x="722045" y="3365602"/>
        <a:ext cx="2014685" cy="1165608"/>
      </dsp:txXfrm>
    </dsp:sp>
    <dsp:sp modelId="{DD7BEAD1-E120-4564-81AC-CDF660C8DE82}">
      <dsp:nvSpPr>
        <dsp:cNvPr id="0" name=""/>
        <dsp:cNvSpPr/>
      </dsp:nvSpPr>
      <dsp:spPr>
        <a:xfrm>
          <a:off x="2743202" y="4267198"/>
          <a:ext cx="2917308" cy="164842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Research in ISM</a:t>
          </a:r>
          <a:endParaRPr lang="en-US" sz="2400" kern="1200" dirty="0"/>
        </a:p>
      </dsp:txBody>
      <dsp:txXfrm>
        <a:off x="3170432" y="4508604"/>
        <a:ext cx="2062848" cy="1165608"/>
      </dsp:txXfrm>
    </dsp:sp>
    <dsp:sp modelId="{923B66F9-FE40-4B0F-892B-3E9EB1BF6529}">
      <dsp:nvSpPr>
        <dsp:cNvPr id="0" name=""/>
        <dsp:cNvSpPr/>
      </dsp:nvSpPr>
      <dsp:spPr>
        <a:xfrm>
          <a:off x="5105401" y="1115036"/>
          <a:ext cx="2986888" cy="18567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Medical Tourism and Export of ISM Practitioners</a:t>
          </a:r>
          <a:endParaRPr lang="en-US" sz="2000" kern="1200" dirty="0"/>
        </a:p>
      </dsp:txBody>
      <dsp:txXfrm>
        <a:off x="5542821" y="1386953"/>
        <a:ext cx="2112048" cy="131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52CE0-EC59-4589-BD39-4D5C53562719}">
      <dsp:nvSpPr>
        <dsp:cNvPr id="0" name=""/>
        <dsp:cNvSpPr/>
      </dsp:nvSpPr>
      <dsp:spPr>
        <a:xfrm>
          <a:off x="2612574" y="0"/>
          <a:ext cx="3004450" cy="766308"/>
        </a:xfrm>
        <a:prstGeom prst="trapezoid">
          <a:avLst>
            <a:gd name="adj" fmla="val 76709"/>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Legislative measures </a:t>
          </a:r>
        </a:p>
      </dsp:txBody>
      <dsp:txXfrm>
        <a:off x="2612574" y="0"/>
        <a:ext cx="3004450" cy="766308"/>
      </dsp:txXfrm>
    </dsp:sp>
    <dsp:sp modelId="{444381BA-818F-42BD-BF4F-52B3B91D59AD}">
      <dsp:nvSpPr>
        <dsp:cNvPr id="0" name=""/>
        <dsp:cNvSpPr/>
      </dsp:nvSpPr>
      <dsp:spPr>
        <a:xfrm>
          <a:off x="1600198" y="766309"/>
          <a:ext cx="5029202" cy="766308"/>
        </a:xfrm>
        <a:prstGeom prst="trapezoid">
          <a:avLst>
            <a:gd name="adj" fmla="val 76709"/>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The course curriculum would be reviewed and revised </a:t>
          </a:r>
        </a:p>
      </dsp:txBody>
      <dsp:txXfrm>
        <a:off x="2480309" y="766309"/>
        <a:ext cx="3268981" cy="766308"/>
      </dsp:txXfrm>
    </dsp:sp>
    <dsp:sp modelId="{50BBE78D-C76E-4763-A5FD-15B079AEA3C3}">
      <dsp:nvSpPr>
        <dsp:cNvPr id="0" name=""/>
        <dsp:cNvSpPr/>
      </dsp:nvSpPr>
      <dsp:spPr>
        <a:xfrm>
          <a:off x="685790" y="1532618"/>
          <a:ext cx="6858019" cy="766308"/>
        </a:xfrm>
        <a:prstGeom prst="trapezoid">
          <a:avLst>
            <a:gd name="adj" fmla="val 76709"/>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Priority would be accorded to research covering</a:t>
          </a:r>
        </a:p>
      </dsp:txBody>
      <dsp:txXfrm>
        <a:off x="1885943" y="1532618"/>
        <a:ext cx="4457712" cy="766308"/>
      </dsp:txXfrm>
    </dsp:sp>
    <dsp:sp modelId="{47A07746-C38F-4682-92E2-422E295C4AE1}">
      <dsp:nvSpPr>
        <dsp:cNvPr id="0" name=""/>
        <dsp:cNvSpPr/>
      </dsp:nvSpPr>
      <dsp:spPr>
        <a:xfrm>
          <a:off x="0" y="2298926"/>
          <a:ext cx="8229599" cy="766308"/>
        </a:xfrm>
        <a:prstGeom prst="trapezoid">
          <a:avLst>
            <a:gd name="adj" fmla="val 76709"/>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creation of a Digital Library </a:t>
          </a:r>
        </a:p>
      </dsp:txBody>
      <dsp:txXfrm>
        <a:off x="1440179" y="2298926"/>
        <a:ext cx="5349240" cy="766308"/>
      </dsp:txXfrm>
    </dsp:sp>
    <dsp:sp modelId="{43F1201B-81C4-47CE-BE16-36947D75991E}">
      <dsp:nvSpPr>
        <dsp:cNvPr id="0" name=""/>
        <dsp:cNvSpPr/>
      </dsp:nvSpPr>
      <dsp:spPr>
        <a:xfrm>
          <a:off x="0" y="3065235"/>
          <a:ext cx="8229599" cy="766308"/>
        </a:xfrm>
        <a:prstGeom prst="trapezoid">
          <a:avLst>
            <a:gd name="adj" fmla="val 76709"/>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The Medicinal Plants Board would address all issues &amp;also acquire Statutory status. </a:t>
          </a:r>
        </a:p>
      </dsp:txBody>
      <dsp:txXfrm>
        <a:off x="1440179" y="3065235"/>
        <a:ext cx="5349240" cy="766308"/>
      </dsp:txXfrm>
    </dsp:sp>
    <dsp:sp modelId="{A524DF92-D484-4419-855B-AB77D5F7DFAC}">
      <dsp:nvSpPr>
        <dsp:cNvPr id="0" name=""/>
        <dsp:cNvSpPr/>
      </dsp:nvSpPr>
      <dsp:spPr>
        <a:xfrm>
          <a:off x="-11" y="3831544"/>
          <a:ext cx="8229623" cy="766308"/>
        </a:xfrm>
        <a:prstGeom prst="trapezoid">
          <a:avLst>
            <a:gd name="adj" fmla="val 76709"/>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integrate and mainstream ISM&amp;H in health care delivery systems </a:t>
          </a:r>
        </a:p>
      </dsp:txBody>
      <dsp:txXfrm>
        <a:off x="1440172" y="3831544"/>
        <a:ext cx="5349255" cy="766308"/>
      </dsp:txXfrm>
    </dsp:sp>
    <dsp:sp modelId="{A7A79B81-F43B-4F1D-953C-C5AE1D511B2E}">
      <dsp:nvSpPr>
        <dsp:cNvPr id="0" name=""/>
        <dsp:cNvSpPr/>
      </dsp:nvSpPr>
      <dsp:spPr>
        <a:xfrm>
          <a:off x="0" y="4597853"/>
          <a:ext cx="8229599" cy="766308"/>
        </a:xfrm>
        <a:prstGeom prst="trapezoid">
          <a:avLst>
            <a:gd name="adj" fmla="val 76709"/>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Allopathic hospitals would be encouraged to set up AYUSH health facilities.</a:t>
          </a:r>
        </a:p>
      </dsp:txBody>
      <dsp:txXfrm>
        <a:off x="1440179" y="4597853"/>
        <a:ext cx="5349240" cy="766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FA990-A4EE-4123-B4DB-98B2B6F49993}">
      <dsp:nvSpPr>
        <dsp:cNvPr id="0" name=""/>
        <dsp:cNvSpPr/>
      </dsp:nvSpPr>
      <dsp:spPr>
        <a:xfrm>
          <a:off x="1284509" y="0"/>
          <a:ext cx="5736780" cy="783771"/>
        </a:xfrm>
        <a:prstGeom prst="trapezoid">
          <a:avLst>
            <a:gd name="adj" fmla="val 75694"/>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Establish </a:t>
          </a:r>
          <a:r>
            <a:rPr lang="en-US" sz="2000" kern="1200" dirty="0" err="1"/>
            <a:t>panchkarma</a:t>
          </a:r>
          <a:r>
            <a:rPr lang="en-US" sz="2000" kern="1200" dirty="0"/>
            <a:t> and </a:t>
          </a:r>
          <a:r>
            <a:rPr lang="en-US" sz="2000" kern="1200" dirty="0" err="1"/>
            <a:t>ksharshutra</a:t>
          </a:r>
          <a:r>
            <a:rPr lang="en-US" sz="2000" kern="1200" dirty="0"/>
            <a:t> facilities within the hospital</a:t>
          </a:r>
        </a:p>
      </dsp:txBody>
      <dsp:txXfrm>
        <a:off x="1284509" y="0"/>
        <a:ext cx="5736780" cy="783771"/>
      </dsp:txXfrm>
    </dsp:sp>
    <dsp:sp modelId="{90F9BAA3-0B0A-4528-A1B8-904E0006717D}">
      <dsp:nvSpPr>
        <dsp:cNvPr id="0" name=""/>
        <dsp:cNvSpPr/>
      </dsp:nvSpPr>
      <dsp:spPr>
        <a:xfrm>
          <a:off x="506179" y="783771"/>
          <a:ext cx="7293441" cy="783771"/>
        </a:xfrm>
        <a:prstGeom prst="trapezoid">
          <a:avLst>
            <a:gd name="adj" fmla="val 75694"/>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Consolidate the ISM &amp;H infrastructure and health services.</a:t>
          </a:r>
        </a:p>
      </dsp:txBody>
      <dsp:txXfrm>
        <a:off x="1782531" y="783771"/>
        <a:ext cx="4740737" cy="783771"/>
      </dsp:txXfrm>
    </dsp:sp>
    <dsp:sp modelId="{9AF8D825-EA1E-40BA-97BE-E0A705A2E857}">
      <dsp:nvSpPr>
        <dsp:cNvPr id="0" name=""/>
        <dsp:cNvSpPr/>
      </dsp:nvSpPr>
      <dsp:spPr>
        <a:xfrm>
          <a:off x="5" y="1592482"/>
          <a:ext cx="8305788" cy="783771"/>
        </a:xfrm>
        <a:prstGeom prst="trapezoid">
          <a:avLst>
            <a:gd name="adj" fmla="val 75694"/>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Operational use of ISM in reproductive and child health would be encouraged </a:t>
          </a:r>
        </a:p>
      </dsp:txBody>
      <dsp:txXfrm>
        <a:off x="1453518" y="1592482"/>
        <a:ext cx="5398762" cy="783771"/>
      </dsp:txXfrm>
    </dsp:sp>
    <dsp:sp modelId="{93FD79C1-7CCC-43E3-BE2E-A69EC2C1123D}">
      <dsp:nvSpPr>
        <dsp:cNvPr id="0" name=""/>
        <dsp:cNvSpPr/>
      </dsp:nvSpPr>
      <dsp:spPr>
        <a:xfrm>
          <a:off x="0" y="2351314"/>
          <a:ext cx="8305800" cy="783771"/>
        </a:xfrm>
        <a:prstGeom prst="trapezoid">
          <a:avLst>
            <a:gd name="adj" fmla="val 75694"/>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AYUSH </a:t>
          </a:r>
          <a:r>
            <a:rPr lang="en-US" sz="2000" kern="1200" dirty="0"/>
            <a:t>would included in medical and paramedical curriculum </a:t>
          </a:r>
        </a:p>
      </dsp:txBody>
      <dsp:txXfrm>
        <a:off x="1453515" y="2351314"/>
        <a:ext cx="5398770" cy="783771"/>
      </dsp:txXfrm>
    </dsp:sp>
    <dsp:sp modelId="{128B6080-7C27-4D5B-9596-941F82A8CF74}">
      <dsp:nvSpPr>
        <dsp:cNvPr id="0" name=""/>
        <dsp:cNvSpPr/>
      </dsp:nvSpPr>
      <dsp:spPr>
        <a:xfrm>
          <a:off x="0" y="3135085"/>
          <a:ext cx="8305799" cy="783771"/>
        </a:xfrm>
        <a:prstGeom prst="trapezoid">
          <a:avLst>
            <a:gd name="adj" fmla="val 75694"/>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Awareness program on the utility and effectiveness of ISM &amp;H launched </a:t>
          </a:r>
        </a:p>
      </dsp:txBody>
      <dsp:txXfrm>
        <a:off x="1453515" y="3135085"/>
        <a:ext cx="5398770" cy="783771"/>
      </dsp:txXfrm>
    </dsp:sp>
    <dsp:sp modelId="{D4FBF050-7562-4DFE-B2E0-3AD93D215A76}">
      <dsp:nvSpPr>
        <dsp:cNvPr id="0" name=""/>
        <dsp:cNvSpPr/>
      </dsp:nvSpPr>
      <dsp:spPr>
        <a:xfrm>
          <a:off x="-11" y="3918857"/>
          <a:ext cx="8305823" cy="783771"/>
        </a:xfrm>
        <a:prstGeom prst="trapezoid">
          <a:avLst>
            <a:gd name="adj" fmla="val 75694"/>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National institute of AYUSH was establish</a:t>
          </a:r>
        </a:p>
      </dsp:txBody>
      <dsp:txXfrm>
        <a:off x="1453507" y="3918857"/>
        <a:ext cx="5398785" cy="783771"/>
      </dsp:txXfrm>
    </dsp:sp>
    <dsp:sp modelId="{50B8AC92-898D-4A00-AE95-A5721CF1964F}">
      <dsp:nvSpPr>
        <dsp:cNvPr id="0" name=""/>
        <dsp:cNvSpPr/>
      </dsp:nvSpPr>
      <dsp:spPr>
        <a:xfrm>
          <a:off x="0" y="4702628"/>
          <a:ext cx="8305800" cy="783771"/>
        </a:xfrm>
        <a:prstGeom prst="trapezoid">
          <a:avLst>
            <a:gd name="adj" fmla="val 75694"/>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India's traditional medicinal knowledge, digital library has been created in five international languages </a:t>
          </a:r>
        </a:p>
      </dsp:txBody>
      <dsp:txXfrm>
        <a:off x="1453514" y="4702628"/>
        <a:ext cx="5398770" cy="78377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36DF34-1531-4FFC-9262-4498F6E65A42}" type="datetimeFigureOut">
              <a:rPr lang="en-US" smtClean="0"/>
              <a:pPr/>
              <a:t>8/14/2020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22DA65-16DC-4DD0-AC70-8D2A53A6EC5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91BED59-FF72-42F9-9A3D-C973A275CA69}" type="slidenum">
              <a:rPr lang="en-US" smtClean="0">
                <a:latin typeface="Times New Roman" pitchFamily="18" charset="0"/>
              </a:rPr>
              <a:pPr/>
              <a:t>2</a:t>
            </a:fld>
            <a:endParaRPr lang="en-US">
              <a:latin typeface="Times New Roman"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F212CB3-85D5-43C4-844D-C3EEADE19A9F}" type="slidenum">
              <a:rPr lang="en-US" smtClean="0">
                <a:latin typeface="Times New Roman" pitchFamily="18" charset="0"/>
              </a:rPr>
              <a:pPr/>
              <a:t>15</a:t>
            </a:fld>
            <a:endParaRPr lang="en-US">
              <a:latin typeface="Times New Roman"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algn="ctr"/>
            <a:r>
              <a:rPr lang="en-US" sz="1100" b="1" u="sng">
                <a:latin typeface="Times New Roman" pitchFamily="18" charset="0"/>
              </a:rPr>
              <a:t>Strategies and Approaches</a:t>
            </a:r>
          </a:p>
          <a:p>
            <a:r>
              <a:rPr lang="en-US" sz="1100">
                <a:latin typeface="Times New Roman" pitchFamily="18" charset="0"/>
              </a:rPr>
              <a:t>An organised and universal healthcare system is possible only under a rights perspective. Right to health and healthcare is a fundamental social and economic right recognised by the International Covenant. But such a demand is not on the political agenda in India. The Peoples’ Health Assembly initiative (called Jan Swastya Abhiyan in India) has voiced such a demand but this requires a widespread awareness campaign and participation of many more civil society groups.</a:t>
            </a:r>
          </a:p>
          <a:p>
            <a:r>
              <a:rPr lang="en-US" sz="1100">
                <a:latin typeface="Times New Roman" pitchFamily="18" charset="0"/>
              </a:rPr>
              <a:t>On the other end of the spectrum the medical profession needs to be educated not only about self-regulation and the need to organise for minimum standards for quality healthcare but also about the benefits of an organised public-private mix healthcare system. </a:t>
            </a:r>
          </a:p>
          <a:p>
            <a:r>
              <a:rPr lang="en-US" sz="1100">
                <a:latin typeface="Times New Roman" pitchFamily="18" charset="0"/>
              </a:rPr>
              <a:t>Only such an approach can lead us closer towards a system that guarantees universal access. Healthcare will have to be viewed in the context of social security. The latter becomes even more urgent under the changing political economy. To support this new public management systems and innovations in health financing to raise additional resources will be needed.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16F9ECB-26A2-4E5E-A135-61A3E93B2944}" type="slidenum">
              <a:rPr lang="en-US" smtClean="0">
                <a:latin typeface="Times New Roman" pitchFamily="18" charset="0"/>
              </a:rPr>
              <a:pPr/>
              <a:t>16</a:t>
            </a:fld>
            <a:endParaRPr lang="en-US">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algn="ctr"/>
            <a:r>
              <a:rPr lang="en-US" sz="1100" b="1" u="sng">
                <a:latin typeface="Times New Roman" pitchFamily="18" charset="0"/>
              </a:rPr>
              <a:t>Strategies and Approaches</a:t>
            </a:r>
          </a:p>
          <a:p>
            <a:r>
              <a:rPr lang="en-US" sz="1100">
                <a:latin typeface="Times New Roman" pitchFamily="18" charset="0"/>
              </a:rPr>
              <a:t>An organised and universal healthcare system is possible only under a rights perspective. Right to health and healthcare is a fundamental social and economic right recognised by the International Covenant. But such a demand is not on the political agenda in India. The Peoples’ Health Assembly initiative (called Jan Swastya Abhiyan in India) has voiced such a demand but this requires a widespread awareness campaign and participation of many more civil society groups.</a:t>
            </a:r>
          </a:p>
          <a:p>
            <a:r>
              <a:rPr lang="en-US" sz="1100">
                <a:latin typeface="Times New Roman" pitchFamily="18" charset="0"/>
              </a:rPr>
              <a:t>On the other end of the spectrum the medical profession needs to be educated not only about self-regulation and the need to organise for minimum standards for quality healthcare but also about the benefits of an organised public-private mix healthcare system. </a:t>
            </a:r>
          </a:p>
          <a:p>
            <a:r>
              <a:rPr lang="en-US" sz="1100">
                <a:latin typeface="Times New Roman" pitchFamily="18" charset="0"/>
              </a:rPr>
              <a:t>Only such an approach can lead us closer towards a system that guarantees universal access. Healthcare will have to be viewed in the context of social security. The latter becomes even more urgent under the changing political economy. To support this new public management systems and innovations in health financing to raise additional resources will be needed.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347470E-7BE4-4B86-AE54-4A4E46F5F501}" type="slidenum">
              <a:rPr lang="en-US" smtClean="0">
                <a:latin typeface="Times New Roman" pitchFamily="18" charset="0"/>
              </a:rPr>
              <a:pPr/>
              <a:t>17</a:t>
            </a:fld>
            <a:endParaRPr lang="en-US">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algn="ctr"/>
            <a:r>
              <a:rPr lang="en-US" sz="1100" b="1" u="sng">
                <a:latin typeface="Times New Roman" pitchFamily="18" charset="0"/>
              </a:rPr>
              <a:t>Strategies and Approaches</a:t>
            </a:r>
          </a:p>
          <a:p>
            <a:r>
              <a:rPr lang="en-US" sz="1100">
                <a:latin typeface="Times New Roman" pitchFamily="18" charset="0"/>
              </a:rPr>
              <a:t>An organised and universal healthcare system is possible only under a rights perspective. Right to health and healthcare is a fundamental social and economic right recognised by the International Covenant. But such a demand is not on the political agenda in India. The Peoples’ Health Assembly initiative (called Jan Swastya Abhiyan in India) has voiced such a demand but this requires a widespread awareness campaign and participation of many more civil society groups.</a:t>
            </a:r>
          </a:p>
          <a:p>
            <a:r>
              <a:rPr lang="en-US" sz="1100">
                <a:latin typeface="Times New Roman" pitchFamily="18" charset="0"/>
              </a:rPr>
              <a:t>On the other end of the spectrum the medical profession needs to be educated not only about self-regulation and the need to organise for minimum standards for quality healthcare but also about the benefits of an organised public-private mix healthcare system. </a:t>
            </a:r>
          </a:p>
          <a:p>
            <a:r>
              <a:rPr lang="en-US" sz="1100">
                <a:latin typeface="Times New Roman" pitchFamily="18" charset="0"/>
              </a:rPr>
              <a:t>Only such an approach can lead us closer towards a system that guarantees universal access. Healthcare will have to be viewed in the context of social security. The latter becomes even more urgent under the changing political economy. To support this new public management systems and innovations in health financing to raise additional resources will be needed.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2BF2EAF-E1D0-4C52-B596-3F0105C9557F}" type="slidenum">
              <a:rPr lang="en-US" smtClean="0">
                <a:latin typeface="Times New Roman" pitchFamily="18" charset="0"/>
              </a:rPr>
              <a:pPr/>
              <a:t>18</a:t>
            </a:fld>
            <a:endParaRPr lang="en-US">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algn="ctr"/>
            <a:r>
              <a:rPr lang="en-US" sz="1100" b="1" u="sng">
                <a:latin typeface="Times New Roman" pitchFamily="18" charset="0"/>
              </a:rPr>
              <a:t>Strategies and Approaches</a:t>
            </a:r>
          </a:p>
          <a:p>
            <a:r>
              <a:rPr lang="en-US" sz="1100">
                <a:latin typeface="Times New Roman" pitchFamily="18" charset="0"/>
              </a:rPr>
              <a:t>An organised and universal healthcare system is possible only under a rights perspective. Right to health and healthcare is a fundamental social and economic right recognised by the International Covenant. But such a demand is not on the political agenda in India. The Peoples’ Health Assembly initiative (called Jan Swastya Abhiyan in India) has voiced such a demand but this requires a widespread awareness campaign and participation of many more civil society groups.</a:t>
            </a:r>
          </a:p>
          <a:p>
            <a:r>
              <a:rPr lang="en-US" sz="1100">
                <a:latin typeface="Times New Roman" pitchFamily="18" charset="0"/>
              </a:rPr>
              <a:t>On the other end of the spectrum the medical profession needs to be educated not only about self-regulation and the need to organise for minimum standards for quality healthcare but also about the benefits of an organised public-private mix healthcare system. </a:t>
            </a:r>
          </a:p>
          <a:p>
            <a:r>
              <a:rPr lang="en-US" sz="1100">
                <a:latin typeface="Times New Roman" pitchFamily="18" charset="0"/>
              </a:rPr>
              <a:t>Only such an approach can lead us closer towards a system that guarantees universal access. Healthcare will have to be viewed in the context of social security. The latter becomes even more urgent under the changing political economy. To support this new public management systems and innovations in health financing to raise additional resources will be needed.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6BF13BD-4AEC-43C0-ABDE-B2A50DF063EB}" type="slidenum">
              <a:rPr lang="en-US" smtClean="0">
                <a:latin typeface="Times New Roman" pitchFamily="18" charset="0"/>
              </a:rPr>
              <a:pPr/>
              <a:t>22</a:t>
            </a:fld>
            <a:endParaRPr lang="en-US">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6387D032-C9E7-43D1-9B86-768829522199}" type="slidenum">
              <a:rPr lang="en-US" smtClean="0">
                <a:latin typeface="Times New Roman" pitchFamily="18" charset="0"/>
              </a:rPr>
              <a:pPr/>
              <a:t>3</a:t>
            </a:fld>
            <a:endParaRPr lang="en-US">
              <a:latin typeface="Times New Roman"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B4520AC-5B89-4D2A-8E5A-4EC845C62DD4}" type="slidenum">
              <a:rPr lang="en-US" smtClean="0">
                <a:latin typeface="Times New Roman" pitchFamily="18" charset="0"/>
              </a:rPr>
              <a:pPr/>
              <a:t>8</a:t>
            </a:fld>
            <a:endParaRPr lang="en-US">
              <a:latin typeface="Times New Roman"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30AF745-C77D-4FA6-8A23-35EBCFCDA5C3}" type="slidenum">
              <a:rPr lang="en-US" smtClean="0">
                <a:latin typeface="Times New Roman" pitchFamily="18" charset="0"/>
              </a:rPr>
              <a:pPr/>
              <a:t>9</a:t>
            </a:fld>
            <a:endParaRPr lang="en-US">
              <a:latin typeface="Times New Roman"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GB">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803C77B-40C5-4458-90F0-41A7B31FB029}" type="slidenum">
              <a:rPr lang="en-US" smtClean="0">
                <a:latin typeface="Times New Roman" pitchFamily="18" charset="0"/>
              </a:rPr>
              <a:pPr/>
              <a:t>10</a:t>
            </a:fld>
            <a:endParaRPr lang="en-US">
              <a:latin typeface="Times New Roman" pitchFamily="18"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88454DF-97C0-492A-8AB6-E69E14174920}" type="slidenum">
              <a:rPr lang="en-US" smtClean="0">
                <a:latin typeface="Times New Roman" pitchFamily="18" charset="0"/>
              </a:rPr>
              <a:pPr/>
              <a:t>11</a:t>
            </a:fld>
            <a:endParaRPr lang="en-US">
              <a:latin typeface="Times New Roman"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2C3008E-D57C-4C7C-9D8B-F0FCFA93C1FA}" type="slidenum">
              <a:rPr lang="en-US" smtClean="0">
                <a:latin typeface="Times New Roman" pitchFamily="18" charset="0"/>
              </a:rPr>
              <a:pPr/>
              <a:t>12</a:t>
            </a:fld>
            <a:endParaRPr lang="en-US">
              <a:latin typeface="Times New Roman"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E6B95B2-8F5A-40F5-ADD6-6E44BC95B866}" type="slidenum">
              <a:rPr lang="en-US" smtClean="0">
                <a:latin typeface="Times New Roman" pitchFamily="18" charset="0"/>
              </a:rPr>
              <a:pPr/>
              <a:t>13</a:t>
            </a:fld>
            <a:endParaRPr lang="en-US">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0F90E95-748A-4BB0-BA0C-431B74CA3D7B}" type="slidenum">
              <a:rPr lang="en-US" smtClean="0">
                <a:latin typeface="Times New Roman" pitchFamily="18" charset="0"/>
              </a:rPr>
              <a:pPr/>
              <a:t>14</a:t>
            </a:fld>
            <a:endParaRPr lang="en-US">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algn="ctr"/>
            <a:r>
              <a:rPr lang="en-US" sz="1100" b="1" u="sng" dirty="0">
                <a:latin typeface="Times New Roman" pitchFamily="18" charset="0"/>
              </a:rPr>
              <a:t>Strategies and Approaches</a:t>
            </a:r>
          </a:p>
          <a:p>
            <a:r>
              <a:rPr lang="en-US" sz="1100" dirty="0">
                <a:latin typeface="Times New Roman" pitchFamily="18" charset="0"/>
              </a:rPr>
              <a:t>An </a:t>
            </a:r>
            <a:r>
              <a:rPr lang="en-US" sz="1100" dirty="0" err="1">
                <a:latin typeface="Times New Roman" pitchFamily="18" charset="0"/>
              </a:rPr>
              <a:t>organised</a:t>
            </a:r>
            <a:r>
              <a:rPr lang="en-US" sz="1100" dirty="0">
                <a:latin typeface="Times New Roman" pitchFamily="18" charset="0"/>
              </a:rPr>
              <a:t> and universal healthcare system is possible only under a rights perspective. Right to health and healthcare is a fundamental social and economic right </a:t>
            </a:r>
            <a:r>
              <a:rPr lang="en-US" sz="1100" dirty="0" err="1">
                <a:latin typeface="Times New Roman" pitchFamily="18" charset="0"/>
              </a:rPr>
              <a:t>recognised</a:t>
            </a:r>
            <a:r>
              <a:rPr lang="en-US" sz="1100" dirty="0">
                <a:latin typeface="Times New Roman" pitchFamily="18" charset="0"/>
              </a:rPr>
              <a:t> by the International Covenant. But such a demand is not on the political agenda in India. The Peoples’ Health Assembly initiative (called Jan </a:t>
            </a:r>
            <a:r>
              <a:rPr lang="en-US" sz="1100" dirty="0" err="1">
                <a:latin typeface="Times New Roman" pitchFamily="18" charset="0"/>
              </a:rPr>
              <a:t>Swastya</a:t>
            </a:r>
            <a:r>
              <a:rPr lang="en-US" sz="1100" dirty="0">
                <a:latin typeface="Times New Roman" pitchFamily="18" charset="0"/>
              </a:rPr>
              <a:t> </a:t>
            </a:r>
            <a:r>
              <a:rPr lang="en-US" sz="1100" dirty="0" err="1">
                <a:latin typeface="Times New Roman" pitchFamily="18" charset="0"/>
              </a:rPr>
              <a:t>Abhiyan</a:t>
            </a:r>
            <a:r>
              <a:rPr lang="en-US" sz="1100" dirty="0">
                <a:latin typeface="Times New Roman" pitchFamily="18" charset="0"/>
              </a:rPr>
              <a:t> in India) has voiced such a demand but this requires a widespread awareness campaign and participation of many more civil society groups.</a:t>
            </a:r>
          </a:p>
          <a:p>
            <a:r>
              <a:rPr lang="en-US" sz="1100" dirty="0">
                <a:latin typeface="Times New Roman" pitchFamily="18" charset="0"/>
              </a:rPr>
              <a:t>On the other end of the spectrum the medical profession needs to be educated not only about self-regulation and the need to </a:t>
            </a:r>
            <a:r>
              <a:rPr lang="en-US" sz="1100" dirty="0" err="1">
                <a:latin typeface="Times New Roman" pitchFamily="18" charset="0"/>
              </a:rPr>
              <a:t>organise</a:t>
            </a:r>
            <a:r>
              <a:rPr lang="en-US" sz="1100" dirty="0">
                <a:latin typeface="Times New Roman" pitchFamily="18" charset="0"/>
              </a:rPr>
              <a:t> for minimum standards for quality healthcare but also about the benefits of an </a:t>
            </a:r>
            <a:r>
              <a:rPr lang="en-US" sz="1100" dirty="0" err="1">
                <a:latin typeface="Times New Roman" pitchFamily="18" charset="0"/>
              </a:rPr>
              <a:t>organised</a:t>
            </a:r>
            <a:r>
              <a:rPr lang="en-US" sz="1100" dirty="0">
                <a:latin typeface="Times New Roman" pitchFamily="18" charset="0"/>
              </a:rPr>
              <a:t> public-private mix healthcare system. </a:t>
            </a:r>
          </a:p>
          <a:p>
            <a:r>
              <a:rPr lang="en-US" sz="1100" dirty="0">
                <a:latin typeface="Times New Roman" pitchFamily="18" charset="0"/>
              </a:rPr>
              <a:t>Only such an approach can lead us closer towards a system that guarantees universal access. Healthcare will have to be viewed in the context of social security. The latter becomes even more urgent under the changing political economy. To support this new public management systems and innovations in health financing to raise additional resources will be needed.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42D62033-BEEE-4F86-96EF-6F1AB76E60D2}" type="datetimeFigureOut">
              <a:rPr lang="en-US" smtClean="0"/>
              <a:pPr/>
              <a:t>8/14/2020</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205D7E1-E7BD-4600-9BB6-900F1A3024C1}"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2D62033-BEEE-4F86-96EF-6F1AB76E60D2}"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5D7E1-E7BD-4600-9BB6-900F1A3024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2D62033-BEEE-4F86-96EF-6F1AB76E60D2}"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5D7E1-E7BD-4600-9BB6-900F1A3024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75565BCC-7CF1-4EF5-9471-DA653237681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2D62033-BEEE-4F86-96EF-6F1AB76E60D2}"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5D7E1-E7BD-4600-9BB6-900F1A3024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2D62033-BEEE-4F86-96EF-6F1AB76E60D2}"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5D7E1-E7BD-4600-9BB6-900F1A3024C1}"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2D62033-BEEE-4F86-96EF-6F1AB76E60D2}"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5D7E1-E7BD-4600-9BB6-900F1A3024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2D62033-BEEE-4F86-96EF-6F1AB76E60D2}" type="datetimeFigureOut">
              <a:rPr lang="en-US" smtClean="0"/>
              <a:pPr/>
              <a:t>8/14/2020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05D7E1-E7BD-4600-9BB6-900F1A3024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42D62033-BEEE-4F86-96EF-6F1AB76E60D2}" type="datetimeFigureOut">
              <a:rPr lang="en-US" smtClean="0"/>
              <a:pPr/>
              <a:t>8/14/2020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05D7E1-E7BD-4600-9BB6-900F1A3024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42D62033-BEEE-4F86-96EF-6F1AB76E60D2}" type="datetimeFigureOut">
              <a:rPr lang="en-US" smtClean="0"/>
              <a:pPr/>
              <a:t>8/14/2020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5D7E1-E7BD-4600-9BB6-900F1A3024C1}"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2D62033-BEEE-4F86-96EF-6F1AB76E60D2}"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5D7E1-E7BD-4600-9BB6-900F1A3024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42D62033-BEEE-4F86-96EF-6F1AB76E60D2}"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5D7E1-E7BD-4600-9BB6-900F1A3024C1}"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42D62033-BEEE-4F86-96EF-6F1AB76E60D2}" type="datetimeFigureOut">
              <a:rPr lang="en-US" smtClean="0"/>
              <a:pPr/>
              <a:t>8/14/2020</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205D7E1-E7BD-4600-9BB6-900F1A3024C1}"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752600"/>
            <a:ext cx="7239000" cy="2667000"/>
          </a:xfrm>
        </p:spPr>
        <p:txBody>
          <a:bodyPr>
            <a:noAutofit/>
          </a:bodyPr>
          <a:lstStyle/>
          <a:p>
            <a:br>
              <a:rPr lang="en-US" sz="3200" dirty="0"/>
            </a:br>
            <a:br>
              <a:rPr lang="en-US" sz="3200" dirty="0"/>
            </a:br>
            <a:br>
              <a:rPr lang="en-US" sz="3200" dirty="0"/>
            </a:br>
            <a:br>
              <a:rPr lang="en-US" sz="3200" dirty="0"/>
            </a:br>
            <a:r>
              <a:rPr lang="en-US" sz="3200" b="1" dirty="0">
                <a:latin typeface="Baskerville Old Face" panose="02020602080505020303" pitchFamily="18" charset="0"/>
              </a:rPr>
              <a:t>NATIONAL POPULATION POLICY</a:t>
            </a:r>
            <a:br>
              <a:rPr lang="en-US" sz="3200" dirty="0"/>
            </a:br>
            <a:br>
              <a:rPr lang="en-US" sz="3200" dirty="0"/>
            </a:br>
            <a:br>
              <a:rPr lang="en-US" sz="3200" dirty="0"/>
            </a:br>
            <a:endParaRPr lang="en-US" sz="3200" dirty="0"/>
          </a:p>
        </p:txBody>
      </p:sp>
      <p:sp>
        <p:nvSpPr>
          <p:cNvPr id="3" name="Subtitle 2"/>
          <p:cNvSpPr>
            <a:spLocks noGrp="1"/>
          </p:cNvSpPr>
          <p:nvPr>
            <p:ph type="subTitle" idx="1"/>
          </p:nvPr>
        </p:nvSpPr>
        <p:spPr>
          <a:xfrm>
            <a:off x="5181600" y="4114800"/>
            <a:ext cx="3206496" cy="2133600"/>
          </a:xfrm>
        </p:spPr>
        <p:txBody>
          <a:bodyPr>
            <a:normAutofit/>
          </a:bodyPr>
          <a:lstStyle/>
          <a:p>
            <a:r>
              <a:rPr lang="en-US" dirty="0"/>
              <a:t>Mr. Swamy PGN</a:t>
            </a:r>
          </a:p>
          <a:p>
            <a:r>
              <a:rPr lang="en-US" dirty="0"/>
              <a:t>Asst. Professor</a:t>
            </a:r>
          </a:p>
          <a:p>
            <a:r>
              <a:rPr lang="en-US" dirty="0"/>
              <a:t>SNC</a:t>
            </a:r>
          </a:p>
        </p:txBody>
      </p:sp>
      <p:pic>
        <p:nvPicPr>
          <p:cNvPr id="4" name="Picture 3">
            <a:extLst>
              <a:ext uri="{FF2B5EF4-FFF2-40B4-BE49-F238E27FC236}">
                <a16:creationId xmlns:a16="http://schemas.microsoft.com/office/drawing/2014/main" id="{40A54279-27C7-4CEB-98FD-CCC39920A196}"/>
              </a:ext>
            </a:extLst>
          </p:cNvPr>
          <p:cNvPicPr>
            <a:picLocks noChangeAspect="1"/>
          </p:cNvPicPr>
          <p:nvPr/>
        </p:nvPicPr>
        <p:blipFill>
          <a:blip r:embed="rId2"/>
          <a:stretch>
            <a:fillRect/>
          </a:stretch>
        </p:blipFill>
        <p:spPr>
          <a:xfrm>
            <a:off x="7543800" y="152400"/>
            <a:ext cx="1295400" cy="1295400"/>
          </a:xfrm>
          <a:prstGeom prst="rect">
            <a:avLst/>
          </a:prstGeom>
        </p:spPr>
      </p:pic>
      <p:pic>
        <p:nvPicPr>
          <p:cNvPr id="6" name="Picture 5">
            <a:extLst>
              <a:ext uri="{FF2B5EF4-FFF2-40B4-BE49-F238E27FC236}">
                <a16:creationId xmlns:a16="http://schemas.microsoft.com/office/drawing/2014/main" id="{9C9F11F4-D277-4E7C-A8E0-7693DF935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54487"/>
            <a:ext cx="1143000" cy="12171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200" y="228600"/>
            <a:ext cx="7543800" cy="762000"/>
          </a:xfrm>
        </p:spPr>
        <p:txBody>
          <a:bodyPr/>
          <a:lstStyle/>
          <a:p>
            <a:pPr algn="ctr" eaLnBrk="1" fontAlgn="auto" hangingPunct="1">
              <a:spcAft>
                <a:spcPts val="0"/>
              </a:spcAft>
              <a:defRPr/>
            </a:pPr>
            <a:r>
              <a:rPr lang="en-US" sz="3600" b="1" dirty="0"/>
              <a:t>National Health Policy - Need</a:t>
            </a:r>
            <a:endParaRPr lang="en-US" sz="4800" dirty="0"/>
          </a:p>
        </p:txBody>
      </p:sp>
      <p:sp>
        <p:nvSpPr>
          <p:cNvPr id="16387" name="Rectangle 3"/>
          <p:cNvSpPr>
            <a:spLocks noGrp="1" noChangeArrowheads="1"/>
          </p:cNvSpPr>
          <p:nvPr>
            <p:ph type="subTitle" idx="1"/>
          </p:nvPr>
        </p:nvSpPr>
        <p:spPr>
          <a:xfrm>
            <a:off x="1066800" y="1219200"/>
            <a:ext cx="7772400" cy="5410200"/>
          </a:xfrm>
        </p:spPr>
        <p:txBody>
          <a:bodyPr/>
          <a:lstStyle/>
          <a:p>
            <a:pPr marL="342900" indent="-342900" eaLnBrk="1" hangingPunct="1">
              <a:buFont typeface="Arial" charset="0"/>
              <a:buChar char="•"/>
            </a:pPr>
            <a:r>
              <a:rPr lang="en-US" sz="2800" b="1" dirty="0">
                <a:solidFill>
                  <a:srgbClr val="FF0000"/>
                </a:solidFill>
              </a:rPr>
              <a:t>First National Health Policy in 1983 - 36 years after independence- Why?</a:t>
            </a:r>
          </a:p>
          <a:p>
            <a:pPr marL="342900" indent="-342900" eaLnBrk="1" hangingPunct="1">
              <a:buFont typeface="Arial" charset="0"/>
              <a:buChar char="•"/>
            </a:pPr>
            <a:r>
              <a:rPr lang="en-US" sz="2800" b="1" dirty="0">
                <a:solidFill>
                  <a:srgbClr val="FF0000"/>
                </a:solidFill>
              </a:rPr>
              <a:t>30</a:t>
            </a:r>
            <a:r>
              <a:rPr lang="en-US" sz="2800" b="1" baseline="30000" dirty="0">
                <a:solidFill>
                  <a:srgbClr val="FF0000"/>
                </a:solidFill>
              </a:rPr>
              <a:t>th</a:t>
            </a:r>
            <a:r>
              <a:rPr lang="en-US" sz="2800" b="1" dirty="0">
                <a:solidFill>
                  <a:srgbClr val="FF0000"/>
                </a:solidFill>
              </a:rPr>
              <a:t> World Health Assembly in May 1977 resolved- “Health for All by 2000 AD)</a:t>
            </a:r>
          </a:p>
          <a:p>
            <a:pPr marL="342900" indent="-342900" eaLnBrk="1" hangingPunct="1">
              <a:buFont typeface="Arial" charset="0"/>
              <a:buChar char="•"/>
            </a:pPr>
            <a:r>
              <a:rPr lang="en-US" sz="2800" b="1" dirty="0">
                <a:solidFill>
                  <a:srgbClr val="FF0000"/>
                </a:solidFill>
              </a:rPr>
              <a:t>A joint WHO - UNICEF International Conference in 1978 at Alma Ata (USSR)- Called on all national governments to formulate health policies</a:t>
            </a:r>
          </a:p>
          <a:p>
            <a:pPr marL="342900" indent="-342900" eaLnBrk="1" hangingPunct="1">
              <a:buFont typeface="Arial" charset="0"/>
              <a:buChar char="•"/>
            </a:pPr>
            <a:r>
              <a:rPr lang="en-US" sz="2800" b="1" dirty="0">
                <a:solidFill>
                  <a:srgbClr val="FF0000"/>
                </a:solidFill>
              </a:rPr>
              <a:t>Health for all by 2000 AD and “Primary Health Care as a way to achieve goal</a:t>
            </a:r>
          </a:p>
          <a:p>
            <a:pPr marL="342900" indent="-342900" eaLnBrk="1" hangingPunct="1">
              <a:buFont typeface="Arial" charset="0"/>
              <a:buChar char="•"/>
            </a:pPr>
            <a:endParaRPr lang="en-US" sz="2800" b="1" dirty="0">
              <a:solidFill>
                <a:srgbClr val="FF0000"/>
              </a:solidFill>
            </a:endParaRPr>
          </a:p>
        </p:txBody>
      </p:sp>
      <p:sp>
        <p:nvSpPr>
          <p:cNvPr id="16388"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B422CDEB-18B7-47DE-9849-47CB43A94B0C}" type="slidenum">
              <a:rPr lang="en-US" smtClean="0">
                <a:latin typeface="Times New Roman" pitchFamily="18" charset="0"/>
              </a:rPr>
              <a:pPr/>
              <a:t>10</a:t>
            </a:fld>
            <a:endParaRPr lang="en-US">
              <a:latin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200" y="228600"/>
            <a:ext cx="7543800" cy="762000"/>
          </a:xfrm>
        </p:spPr>
        <p:txBody>
          <a:bodyPr/>
          <a:lstStyle/>
          <a:p>
            <a:pPr algn="ctr" eaLnBrk="1" fontAlgn="auto" hangingPunct="1">
              <a:spcAft>
                <a:spcPts val="0"/>
              </a:spcAft>
              <a:defRPr/>
            </a:pPr>
            <a:r>
              <a:rPr lang="en-US" sz="3600" b="1" dirty="0"/>
              <a:t>National Health Policy - Need</a:t>
            </a:r>
            <a:endParaRPr lang="en-US" sz="4800" dirty="0"/>
          </a:p>
        </p:txBody>
      </p:sp>
      <p:sp>
        <p:nvSpPr>
          <p:cNvPr id="17411" name="Rectangle 3"/>
          <p:cNvSpPr>
            <a:spLocks noGrp="1" noChangeArrowheads="1"/>
          </p:cNvSpPr>
          <p:nvPr>
            <p:ph type="subTitle" idx="1"/>
          </p:nvPr>
        </p:nvSpPr>
        <p:spPr>
          <a:xfrm>
            <a:off x="1066800" y="1219200"/>
            <a:ext cx="7848600" cy="5105400"/>
          </a:xfrm>
        </p:spPr>
        <p:txBody>
          <a:bodyPr/>
          <a:lstStyle/>
          <a:p>
            <a:pPr marL="342900" indent="-342900" eaLnBrk="1" hangingPunct="1">
              <a:buFont typeface="Arial" charset="0"/>
              <a:buChar char="•"/>
            </a:pPr>
            <a:r>
              <a:rPr lang="en-US" sz="2800" b="1" dirty="0">
                <a:solidFill>
                  <a:srgbClr val="FF0000"/>
                </a:solidFill>
              </a:rPr>
              <a:t>In spite of progress, demographic and health picture of the country was cause of concern</a:t>
            </a:r>
          </a:p>
          <a:p>
            <a:pPr marL="342900" indent="-342900" eaLnBrk="1" hangingPunct="1">
              <a:buFont typeface="Arial" charset="0"/>
              <a:buChar char="•"/>
            </a:pPr>
            <a:r>
              <a:rPr lang="en-US" sz="2800" b="1" dirty="0">
                <a:solidFill>
                  <a:srgbClr val="FF0000"/>
                </a:solidFill>
              </a:rPr>
              <a:t>Population explosion</a:t>
            </a:r>
          </a:p>
          <a:p>
            <a:pPr marL="342900" indent="-342900" eaLnBrk="1" hangingPunct="1">
              <a:buFont typeface="Arial" charset="0"/>
              <a:buChar char="•"/>
            </a:pPr>
            <a:r>
              <a:rPr lang="en-US" sz="2800" b="1" dirty="0">
                <a:solidFill>
                  <a:srgbClr val="FF0000"/>
                </a:solidFill>
              </a:rPr>
              <a:t>High Mortality</a:t>
            </a:r>
          </a:p>
          <a:p>
            <a:pPr marL="342900" indent="-342900" eaLnBrk="1" hangingPunct="1">
              <a:buFont typeface="Arial" charset="0"/>
              <a:buChar char="•"/>
            </a:pPr>
            <a:r>
              <a:rPr lang="en-US" sz="2800" b="1" dirty="0">
                <a:solidFill>
                  <a:srgbClr val="FF0000"/>
                </a:solidFill>
              </a:rPr>
              <a:t>Malnutrition </a:t>
            </a:r>
          </a:p>
          <a:p>
            <a:pPr marL="342900" indent="-342900" eaLnBrk="1" hangingPunct="1">
              <a:buFont typeface="Arial" charset="0"/>
              <a:buChar char="•"/>
            </a:pPr>
            <a:r>
              <a:rPr lang="en-US" sz="2800" b="1" dirty="0">
                <a:solidFill>
                  <a:srgbClr val="FF0000"/>
                </a:solidFill>
              </a:rPr>
              <a:t>High prevalence of communicable diseases</a:t>
            </a:r>
          </a:p>
          <a:p>
            <a:pPr marL="342900" indent="-342900" eaLnBrk="1" hangingPunct="1">
              <a:buFont typeface="Arial" charset="0"/>
              <a:buChar char="•"/>
            </a:pPr>
            <a:r>
              <a:rPr lang="en-US" sz="2800" b="1" dirty="0">
                <a:solidFill>
                  <a:srgbClr val="FF0000"/>
                </a:solidFill>
              </a:rPr>
              <a:t>Thorough overhaul of existing approaches required</a:t>
            </a:r>
          </a:p>
        </p:txBody>
      </p:sp>
      <p:sp>
        <p:nvSpPr>
          <p:cNvPr id="17412"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DD9DB294-13BB-43F2-B1CE-AF34BDCDA6DE}" type="slidenum">
              <a:rPr lang="en-US" smtClean="0">
                <a:latin typeface="Times New Roman" pitchFamily="18" charset="0"/>
              </a:rPr>
              <a:pPr/>
              <a:t>11</a:t>
            </a:fld>
            <a:endParaRPr lang="en-US">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200" y="228600"/>
            <a:ext cx="7543800" cy="762000"/>
          </a:xfrm>
        </p:spPr>
        <p:txBody>
          <a:bodyPr>
            <a:normAutofit fontScale="90000"/>
          </a:bodyPr>
          <a:lstStyle/>
          <a:p>
            <a:pPr algn="ctr" eaLnBrk="1" fontAlgn="auto" hangingPunct="1">
              <a:spcAft>
                <a:spcPts val="0"/>
              </a:spcAft>
              <a:defRPr/>
            </a:pPr>
            <a:r>
              <a:rPr lang="en-US" sz="3200" b="1" dirty="0"/>
              <a:t>National Health Policy – Areas of concern</a:t>
            </a:r>
            <a:endParaRPr lang="en-US" sz="4400" dirty="0"/>
          </a:p>
        </p:txBody>
      </p:sp>
      <p:sp>
        <p:nvSpPr>
          <p:cNvPr id="7171" name="Rectangle 3"/>
          <p:cNvSpPr>
            <a:spLocks noGrp="1" noChangeArrowheads="1"/>
          </p:cNvSpPr>
          <p:nvPr>
            <p:ph type="subTitle" idx="1"/>
          </p:nvPr>
        </p:nvSpPr>
        <p:spPr>
          <a:xfrm>
            <a:off x="1066800" y="1219200"/>
            <a:ext cx="7848600" cy="5410200"/>
          </a:xfrm>
        </p:spPr>
        <p:txBody>
          <a:bodyPr>
            <a:normAutofit lnSpcReduction="10000"/>
          </a:bodyPr>
          <a:lstStyle/>
          <a:p>
            <a:pPr marL="342900" indent="-342900" eaLnBrk="1" hangingPunct="1">
              <a:buFont typeface="Arial" charset="0"/>
              <a:buChar char="•"/>
              <a:defRPr/>
            </a:pPr>
            <a:r>
              <a:rPr lang="en-US" sz="2800" b="1" dirty="0">
                <a:solidFill>
                  <a:srgbClr val="FF0000"/>
                </a:solidFill>
              </a:rPr>
              <a:t>Population stabilization</a:t>
            </a:r>
          </a:p>
          <a:p>
            <a:pPr marL="342900" indent="-342900" eaLnBrk="1" hangingPunct="1">
              <a:buFont typeface="Arial" charset="0"/>
              <a:buChar char="•"/>
              <a:defRPr/>
            </a:pPr>
            <a:r>
              <a:rPr lang="en-US" sz="2800" b="1" dirty="0">
                <a:solidFill>
                  <a:srgbClr val="FF0000"/>
                </a:solidFill>
              </a:rPr>
              <a:t>Medical and Health Education</a:t>
            </a:r>
          </a:p>
          <a:p>
            <a:pPr marL="342900" indent="-342900" eaLnBrk="1" hangingPunct="1">
              <a:buFont typeface="Arial" charset="0"/>
              <a:buChar char="•"/>
              <a:defRPr/>
            </a:pPr>
            <a:r>
              <a:rPr lang="en-US" sz="2800" b="1" dirty="0">
                <a:solidFill>
                  <a:srgbClr val="FF0000"/>
                </a:solidFill>
              </a:rPr>
              <a:t>Primary Health Care</a:t>
            </a:r>
          </a:p>
          <a:p>
            <a:pPr marL="342900" indent="-342900" eaLnBrk="1" hangingPunct="1">
              <a:buFont typeface="Arial" charset="0"/>
              <a:buChar char="•"/>
              <a:defRPr/>
            </a:pPr>
            <a:r>
              <a:rPr lang="en-US" sz="2800" b="1" dirty="0">
                <a:solidFill>
                  <a:srgbClr val="FF0000"/>
                </a:solidFill>
              </a:rPr>
              <a:t>Reorientation of existing health </a:t>
            </a:r>
            <a:r>
              <a:rPr lang="en-US" sz="2800" b="1" dirty="0" err="1">
                <a:solidFill>
                  <a:srgbClr val="FF0000"/>
                </a:solidFill>
              </a:rPr>
              <a:t>personel</a:t>
            </a:r>
            <a:endParaRPr lang="en-US" sz="2800" b="1" dirty="0">
              <a:solidFill>
                <a:srgbClr val="FF0000"/>
              </a:solidFill>
            </a:endParaRPr>
          </a:p>
          <a:p>
            <a:pPr marL="342900" indent="-342900" eaLnBrk="1" hangingPunct="1">
              <a:buFont typeface="Arial" charset="0"/>
              <a:buChar char="•"/>
              <a:defRPr/>
            </a:pPr>
            <a:r>
              <a:rPr lang="en-US" sz="2800" b="1" dirty="0">
                <a:solidFill>
                  <a:srgbClr val="FF0000"/>
                </a:solidFill>
              </a:rPr>
              <a:t>Indigenous system of medicine</a:t>
            </a:r>
          </a:p>
          <a:p>
            <a:pPr marL="342900" indent="-342900" eaLnBrk="1" hangingPunct="1">
              <a:buFont typeface="Arial" charset="0"/>
              <a:buChar char="•"/>
              <a:defRPr/>
            </a:pPr>
            <a:r>
              <a:rPr lang="en-US" sz="2800" b="1" dirty="0">
                <a:solidFill>
                  <a:srgbClr val="FF0000"/>
                </a:solidFill>
              </a:rPr>
              <a:t>Management Information System</a:t>
            </a:r>
          </a:p>
          <a:p>
            <a:pPr marL="342900" indent="-342900" eaLnBrk="1" hangingPunct="1">
              <a:buFont typeface="Arial" charset="0"/>
              <a:buChar char="•"/>
              <a:defRPr/>
            </a:pPr>
            <a:r>
              <a:rPr lang="en-US" sz="2800" b="1" dirty="0">
                <a:solidFill>
                  <a:srgbClr val="FF0000"/>
                </a:solidFill>
              </a:rPr>
              <a:t>Medical Industry</a:t>
            </a:r>
          </a:p>
          <a:p>
            <a:pPr marL="342900" indent="-342900" eaLnBrk="1" hangingPunct="1">
              <a:buFont typeface="Arial" charset="0"/>
              <a:buChar char="•"/>
              <a:defRPr/>
            </a:pPr>
            <a:r>
              <a:rPr lang="en-US" sz="2800" b="1" dirty="0">
                <a:solidFill>
                  <a:srgbClr val="FF0000"/>
                </a:solidFill>
              </a:rPr>
              <a:t>Medical research</a:t>
            </a:r>
          </a:p>
          <a:p>
            <a:pPr marL="342900" indent="-342900" eaLnBrk="1" hangingPunct="1">
              <a:buFont typeface="Arial" charset="0"/>
              <a:buChar char="•"/>
              <a:defRPr/>
            </a:pPr>
            <a:r>
              <a:rPr lang="en-US" sz="2800" b="1" dirty="0">
                <a:solidFill>
                  <a:srgbClr val="FF0000"/>
                </a:solidFill>
              </a:rPr>
              <a:t>Inter-</a:t>
            </a:r>
            <a:r>
              <a:rPr lang="en-US" sz="2800" b="1" dirty="0" err="1">
                <a:solidFill>
                  <a:srgbClr val="FF0000"/>
                </a:solidFill>
              </a:rPr>
              <a:t>sectoral</a:t>
            </a:r>
            <a:r>
              <a:rPr lang="en-US" sz="2800" b="1" dirty="0">
                <a:solidFill>
                  <a:srgbClr val="FF0000"/>
                </a:solidFill>
              </a:rPr>
              <a:t> coordination</a:t>
            </a:r>
          </a:p>
          <a:p>
            <a:pPr marL="342900" indent="-342900" eaLnBrk="1" hangingPunct="1">
              <a:buFont typeface="Arial" charset="0"/>
              <a:buChar char="•"/>
              <a:defRPr/>
            </a:pPr>
            <a:r>
              <a:rPr lang="en-US" sz="2800" b="1" dirty="0">
                <a:solidFill>
                  <a:srgbClr val="FF0000"/>
                </a:solidFill>
              </a:rPr>
              <a:t>Health Insurance</a:t>
            </a:r>
          </a:p>
          <a:p>
            <a:pPr marL="342900" indent="-342900" eaLnBrk="1" hangingPunct="1">
              <a:buFont typeface="Arial" charset="0"/>
              <a:buChar char="•"/>
              <a:defRPr/>
            </a:pPr>
            <a:r>
              <a:rPr lang="en-US" sz="2800" b="1" dirty="0">
                <a:solidFill>
                  <a:srgbClr val="FF0000"/>
                </a:solidFill>
              </a:rPr>
              <a:t>Review of progress</a:t>
            </a:r>
          </a:p>
        </p:txBody>
      </p:sp>
      <p:sp>
        <p:nvSpPr>
          <p:cNvPr id="19460"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10BD25A2-B390-4748-B821-34F00C3D5C91}" type="slidenum">
              <a:rPr lang="en-US" smtClean="0">
                <a:latin typeface="Times New Roman" pitchFamily="18" charset="0"/>
              </a:rPr>
              <a:pPr/>
              <a:t>12</a:t>
            </a:fld>
            <a:endParaRPr lang="en-US">
              <a:latin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200" y="228600"/>
            <a:ext cx="7543800" cy="762000"/>
          </a:xfrm>
        </p:spPr>
        <p:txBody>
          <a:bodyPr/>
          <a:lstStyle/>
          <a:p>
            <a:pPr algn="ctr" eaLnBrk="1" fontAlgn="auto" hangingPunct="1">
              <a:spcAft>
                <a:spcPts val="0"/>
              </a:spcAft>
              <a:defRPr/>
            </a:pPr>
            <a:r>
              <a:rPr lang="en-US" sz="3200" b="1" dirty="0"/>
              <a:t>National Health Policy – Focal Areas</a:t>
            </a:r>
            <a:endParaRPr lang="en-US" sz="4400" dirty="0"/>
          </a:p>
        </p:txBody>
      </p:sp>
      <p:sp>
        <p:nvSpPr>
          <p:cNvPr id="20483" name="Rectangle 3"/>
          <p:cNvSpPr>
            <a:spLocks noGrp="1" noChangeArrowheads="1"/>
          </p:cNvSpPr>
          <p:nvPr>
            <p:ph type="subTitle" idx="1"/>
          </p:nvPr>
        </p:nvSpPr>
        <p:spPr>
          <a:xfrm>
            <a:off x="1066800" y="1219200"/>
            <a:ext cx="7772400" cy="5334000"/>
          </a:xfrm>
        </p:spPr>
        <p:txBody>
          <a:bodyPr/>
          <a:lstStyle/>
          <a:p>
            <a:pPr marL="514350" indent="-514350" eaLnBrk="1" hangingPunct="1">
              <a:buFont typeface="Cambria" pitchFamily="18" charset="0"/>
              <a:buAutoNum type="arabicPeriod"/>
            </a:pPr>
            <a:r>
              <a:rPr lang="en-US" sz="2800" b="1" dirty="0">
                <a:solidFill>
                  <a:srgbClr val="FF0000"/>
                </a:solidFill>
              </a:rPr>
              <a:t>Nutrition</a:t>
            </a:r>
          </a:p>
          <a:p>
            <a:pPr marL="514350" indent="-514350" eaLnBrk="1" hangingPunct="1">
              <a:buFont typeface="Cambria" pitchFamily="18" charset="0"/>
              <a:buAutoNum type="arabicPeriod"/>
            </a:pPr>
            <a:r>
              <a:rPr lang="en-US" sz="2800" b="1" dirty="0">
                <a:solidFill>
                  <a:srgbClr val="FF0000"/>
                </a:solidFill>
              </a:rPr>
              <a:t>Prevention of food </a:t>
            </a:r>
            <a:r>
              <a:rPr lang="en-US" sz="2800" b="1" dirty="0" err="1">
                <a:solidFill>
                  <a:srgbClr val="FF0000"/>
                </a:solidFill>
              </a:rPr>
              <a:t>adultaeraion</a:t>
            </a:r>
            <a:r>
              <a:rPr lang="en-US" sz="2800" b="1" dirty="0">
                <a:solidFill>
                  <a:srgbClr val="FF0000"/>
                </a:solidFill>
              </a:rPr>
              <a:t> and quality of drugs</a:t>
            </a:r>
          </a:p>
          <a:p>
            <a:pPr marL="514350" indent="-514350" eaLnBrk="1" hangingPunct="1">
              <a:buFont typeface="Cambria" pitchFamily="18" charset="0"/>
              <a:buAutoNum type="arabicPeriod"/>
            </a:pPr>
            <a:r>
              <a:rPr lang="en-US" sz="2800" b="1" dirty="0">
                <a:solidFill>
                  <a:srgbClr val="FF0000"/>
                </a:solidFill>
              </a:rPr>
              <a:t>Water supply and sanitation</a:t>
            </a:r>
          </a:p>
          <a:p>
            <a:pPr marL="514350" indent="-514350" eaLnBrk="1" hangingPunct="1">
              <a:buFont typeface="Cambria" pitchFamily="18" charset="0"/>
              <a:buAutoNum type="arabicPeriod"/>
            </a:pPr>
            <a:r>
              <a:rPr lang="en-US" sz="2800" b="1" dirty="0">
                <a:solidFill>
                  <a:srgbClr val="FF0000"/>
                </a:solidFill>
              </a:rPr>
              <a:t>Environmental protection</a:t>
            </a:r>
          </a:p>
          <a:p>
            <a:pPr marL="514350" indent="-514350" eaLnBrk="1" hangingPunct="1">
              <a:buFont typeface="Cambria" pitchFamily="18" charset="0"/>
              <a:buAutoNum type="arabicPeriod"/>
            </a:pPr>
            <a:r>
              <a:rPr lang="en-US" sz="2800" b="1" dirty="0">
                <a:solidFill>
                  <a:srgbClr val="FF0000"/>
                </a:solidFill>
              </a:rPr>
              <a:t>Immunization </a:t>
            </a:r>
            <a:r>
              <a:rPr lang="en-US" sz="2800" b="1" dirty="0" err="1">
                <a:solidFill>
                  <a:srgbClr val="FF0000"/>
                </a:solidFill>
              </a:rPr>
              <a:t>programme</a:t>
            </a:r>
            <a:endParaRPr lang="en-US" sz="2800" b="1" dirty="0">
              <a:solidFill>
                <a:srgbClr val="FF0000"/>
              </a:solidFill>
            </a:endParaRPr>
          </a:p>
          <a:p>
            <a:pPr marL="514350" indent="-514350" eaLnBrk="1" hangingPunct="1">
              <a:buFont typeface="Cambria" pitchFamily="18" charset="0"/>
              <a:buAutoNum type="arabicPeriod"/>
            </a:pPr>
            <a:r>
              <a:rPr lang="en-US" sz="2800" b="1" dirty="0">
                <a:solidFill>
                  <a:srgbClr val="FF0000"/>
                </a:solidFill>
              </a:rPr>
              <a:t>Maternal and child health services</a:t>
            </a:r>
          </a:p>
          <a:p>
            <a:pPr marL="514350" indent="-514350" eaLnBrk="1" hangingPunct="1">
              <a:buFont typeface="Cambria" pitchFamily="18" charset="0"/>
              <a:buAutoNum type="arabicPeriod"/>
            </a:pPr>
            <a:r>
              <a:rPr lang="en-US" sz="2800" b="1" dirty="0">
                <a:solidFill>
                  <a:srgbClr val="FF0000"/>
                </a:solidFill>
              </a:rPr>
              <a:t>School health </a:t>
            </a:r>
            <a:r>
              <a:rPr lang="en-US" sz="2800" b="1" dirty="0" err="1">
                <a:solidFill>
                  <a:srgbClr val="FF0000"/>
                </a:solidFill>
              </a:rPr>
              <a:t>programme</a:t>
            </a:r>
            <a:endParaRPr lang="en-US" sz="2800" b="1" dirty="0">
              <a:solidFill>
                <a:srgbClr val="FF0000"/>
              </a:solidFill>
            </a:endParaRPr>
          </a:p>
          <a:p>
            <a:pPr marL="514350" indent="-514350" eaLnBrk="1" hangingPunct="1">
              <a:buFont typeface="Cambria" pitchFamily="18" charset="0"/>
              <a:buAutoNum type="arabicPeriod"/>
            </a:pPr>
            <a:r>
              <a:rPr lang="en-US" sz="2800" b="1" dirty="0">
                <a:solidFill>
                  <a:srgbClr val="FF0000"/>
                </a:solidFill>
              </a:rPr>
              <a:t>Occupational health services</a:t>
            </a:r>
          </a:p>
        </p:txBody>
      </p:sp>
      <p:sp>
        <p:nvSpPr>
          <p:cNvPr id="20484"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9955812E-76A7-40AC-BD6E-97EE54881034}" type="slidenum">
              <a:rPr lang="en-US" smtClean="0">
                <a:latin typeface="Times New Roman" pitchFamily="18" charset="0"/>
              </a:rPr>
              <a:pPr/>
              <a:t>13</a:t>
            </a:fld>
            <a:endParaRPr lang="en-US">
              <a:latin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066800" y="304800"/>
            <a:ext cx="7772400" cy="1143000"/>
          </a:xfrm>
        </p:spPr>
        <p:txBody>
          <a:bodyPr/>
          <a:lstStyle/>
          <a:p>
            <a:pPr>
              <a:defRPr/>
            </a:pPr>
            <a:r>
              <a:rPr lang="en-US" b="1" dirty="0">
                <a:solidFill>
                  <a:schemeClr val="tx1">
                    <a:lumMod val="95000"/>
                    <a:lumOff val="5000"/>
                  </a:schemeClr>
                </a:solidFill>
                <a:latin typeface="Lucida Handwriting" pitchFamily="66" charset="0"/>
              </a:rPr>
              <a:t>S</a:t>
            </a:r>
            <a:r>
              <a:rPr lang="en-US" sz="4400" b="1" dirty="0">
                <a:solidFill>
                  <a:schemeClr val="tx1">
                    <a:lumMod val="95000"/>
                    <a:lumOff val="5000"/>
                  </a:schemeClr>
                </a:solidFill>
              </a:rPr>
              <a:t>trategies and Approaches</a:t>
            </a:r>
          </a:p>
        </p:txBody>
      </p:sp>
      <p:sp>
        <p:nvSpPr>
          <p:cNvPr id="21507" name="Rectangle 3"/>
          <p:cNvSpPr>
            <a:spLocks noGrp="1" noChangeArrowheads="1"/>
          </p:cNvSpPr>
          <p:nvPr>
            <p:ph idx="1"/>
          </p:nvPr>
        </p:nvSpPr>
        <p:spPr>
          <a:xfrm>
            <a:off x="1066800" y="1371600"/>
            <a:ext cx="7696200" cy="5181600"/>
          </a:xfrm>
        </p:spPr>
        <p:txBody>
          <a:bodyPr/>
          <a:lstStyle/>
          <a:p>
            <a:r>
              <a:rPr lang="en-US" sz="2800" b="1" dirty="0">
                <a:solidFill>
                  <a:srgbClr val="C00000"/>
                </a:solidFill>
              </a:rPr>
              <a:t>Right to Health and Healthcare</a:t>
            </a:r>
          </a:p>
          <a:p>
            <a:r>
              <a:rPr lang="en-US" sz="2800" b="1" dirty="0">
                <a:solidFill>
                  <a:srgbClr val="C00000"/>
                </a:solidFill>
              </a:rPr>
              <a:t>Awareness Raising and Participation of Civil Society Groups</a:t>
            </a:r>
          </a:p>
          <a:p>
            <a:r>
              <a:rPr lang="en-US" sz="2800" b="1" dirty="0">
                <a:solidFill>
                  <a:srgbClr val="C00000"/>
                </a:solidFill>
              </a:rPr>
              <a:t>Organizing and Educating Medical Profession</a:t>
            </a:r>
          </a:p>
          <a:p>
            <a:r>
              <a:rPr lang="en-US" sz="2800" b="1" dirty="0">
                <a:solidFill>
                  <a:srgbClr val="C00000"/>
                </a:solidFill>
              </a:rPr>
              <a:t>Healthcare as part of Social Security</a:t>
            </a:r>
          </a:p>
          <a:p>
            <a:r>
              <a:rPr lang="en-US" sz="2800" b="1" dirty="0">
                <a:solidFill>
                  <a:srgbClr val="C00000"/>
                </a:solidFill>
              </a:rPr>
              <a:t>Universal Access to Healthcare</a:t>
            </a:r>
          </a:p>
          <a:p>
            <a:r>
              <a:rPr lang="en-US" sz="2800" b="1" dirty="0">
                <a:solidFill>
                  <a:srgbClr val="C00000"/>
                </a:solidFill>
              </a:rPr>
              <a:t>New Public Management Systems and Governance Structures</a:t>
            </a:r>
          </a:p>
          <a:p>
            <a:r>
              <a:rPr lang="en-US" sz="2800" b="1" dirty="0">
                <a:solidFill>
                  <a:srgbClr val="C00000"/>
                </a:solidFill>
              </a:rPr>
              <a:t>Innovations in Health Financing</a:t>
            </a:r>
          </a:p>
          <a:p>
            <a:endParaRPr lang="en-US" dirty="0">
              <a:latin typeface="Lucida Handwriting" pitchFamily="6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295400" y="304800"/>
            <a:ext cx="7543800" cy="1143000"/>
          </a:xfrm>
        </p:spPr>
        <p:txBody>
          <a:bodyPr/>
          <a:lstStyle/>
          <a:p>
            <a:pPr>
              <a:defRPr/>
            </a:pPr>
            <a:r>
              <a:rPr lang="en-US" sz="4400" b="1" dirty="0">
                <a:solidFill>
                  <a:srgbClr val="FF0000"/>
                </a:solidFill>
              </a:rPr>
              <a:t>Objectives:</a:t>
            </a:r>
            <a:endParaRPr lang="en-US" sz="4400" b="1" dirty="0">
              <a:solidFill>
                <a:schemeClr val="tx1">
                  <a:lumMod val="95000"/>
                  <a:lumOff val="5000"/>
                </a:schemeClr>
              </a:solidFill>
            </a:endParaRPr>
          </a:p>
        </p:txBody>
      </p:sp>
      <p:sp>
        <p:nvSpPr>
          <p:cNvPr id="9219" name="Rectangle 3"/>
          <p:cNvSpPr>
            <a:spLocks noGrp="1" noChangeArrowheads="1"/>
          </p:cNvSpPr>
          <p:nvPr>
            <p:ph idx="1"/>
          </p:nvPr>
        </p:nvSpPr>
        <p:spPr>
          <a:xfrm>
            <a:off x="1066800" y="1295400"/>
            <a:ext cx="7772400" cy="5334000"/>
          </a:xfrm>
        </p:spPr>
        <p:txBody>
          <a:bodyPr>
            <a:normAutofit/>
          </a:bodyPr>
          <a:lstStyle/>
          <a:p>
            <a:pPr marL="114300" indent="0">
              <a:buFont typeface="Arial" charset="0"/>
              <a:buNone/>
              <a:defRPr/>
            </a:pPr>
            <a:endParaRPr lang="en-US" sz="2800" b="1" dirty="0">
              <a:solidFill>
                <a:srgbClr val="FF0000"/>
              </a:solidFill>
            </a:endParaRPr>
          </a:p>
          <a:p>
            <a:pPr>
              <a:defRPr/>
            </a:pPr>
            <a:r>
              <a:rPr lang="en-US" sz="2800" b="1" dirty="0">
                <a:solidFill>
                  <a:srgbClr val="FF0000"/>
                </a:solidFill>
              </a:rPr>
              <a:t>Achieving an acceptable standard of good health of Indian population</a:t>
            </a:r>
          </a:p>
          <a:p>
            <a:pPr>
              <a:buNone/>
              <a:defRPr/>
            </a:pPr>
            <a:endParaRPr lang="en-US" sz="2800" b="1" dirty="0">
              <a:solidFill>
                <a:srgbClr val="FF0000"/>
              </a:solidFill>
            </a:endParaRPr>
          </a:p>
          <a:p>
            <a:pPr>
              <a:defRPr/>
            </a:pPr>
            <a:r>
              <a:rPr lang="en-US" sz="2800" b="1" dirty="0">
                <a:solidFill>
                  <a:srgbClr val="FF0000"/>
                </a:solidFill>
              </a:rPr>
              <a:t>Decentralizing public health system by upgrading infrastructure in existing institutions</a:t>
            </a:r>
          </a:p>
          <a:p>
            <a:pPr>
              <a:buNone/>
              <a:defRPr/>
            </a:pPr>
            <a:endParaRPr lang="en-US" sz="2800" b="1" dirty="0">
              <a:solidFill>
                <a:srgbClr val="FF0000"/>
              </a:solidFill>
            </a:endParaRPr>
          </a:p>
          <a:p>
            <a:pPr>
              <a:defRPr/>
            </a:pPr>
            <a:r>
              <a:rPr lang="en-US" sz="2800" b="1" dirty="0">
                <a:solidFill>
                  <a:srgbClr val="FF0000"/>
                </a:solidFill>
              </a:rPr>
              <a:t>Ensuring more equitable access to health services across the social and geographical expanse of India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066800" y="304800"/>
            <a:ext cx="7772400" cy="838200"/>
          </a:xfrm>
        </p:spPr>
        <p:txBody>
          <a:bodyPr/>
          <a:lstStyle/>
          <a:p>
            <a:pPr>
              <a:defRPr/>
            </a:pPr>
            <a:r>
              <a:rPr lang="en-US" sz="3200" b="1" dirty="0">
                <a:solidFill>
                  <a:schemeClr val="tx1">
                    <a:lumMod val="95000"/>
                    <a:lumOff val="5000"/>
                  </a:schemeClr>
                </a:solidFill>
              </a:rPr>
              <a:t>CONT….</a:t>
            </a:r>
            <a:endParaRPr lang="en-US" sz="4400" b="1" dirty="0">
              <a:solidFill>
                <a:schemeClr val="tx1">
                  <a:lumMod val="95000"/>
                  <a:lumOff val="5000"/>
                </a:schemeClr>
              </a:solidFill>
            </a:endParaRPr>
          </a:p>
        </p:txBody>
      </p:sp>
      <p:sp>
        <p:nvSpPr>
          <p:cNvPr id="9219" name="Rectangle 3"/>
          <p:cNvSpPr>
            <a:spLocks noGrp="1" noChangeArrowheads="1"/>
          </p:cNvSpPr>
          <p:nvPr>
            <p:ph idx="1"/>
          </p:nvPr>
        </p:nvSpPr>
        <p:spPr>
          <a:xfrm>
            <a:off x="1066800" y="990600"/>
            <a:ext cx="7772400" cy="5486400"/>
          </a:xfrm>
        </p:spPr>
        <p:txBody>
          <a:bodyPr/>
          <a:lstStyle/>
          <a:p>
            <a:pPr marL="114300" indent="0">
              <a:buNone/>
              <a:defRPr/>
            </a:pPr>
            <a:r>
              <a:rPr lang="en-US" sz="2800" b="1" dirty="0">
                <a:solidFill>
                  <a:srgbClr val="FF0000"/>
                </a:solidFill>
              </a:rPr>
              <a:t>Enhancing contribution of private sector in providing health service for people who can afford to pay</a:t>
            </a:r>
          </a:p>
          <a:p>
            <a:pPr marL="114300" indent="0">
              <a:buFont typeface="Arial" charset="0"/>
              <a:buNone/>
              <a:defRPr/>
            </a:pPr>
            <a:endParaRPr lang="en-US" sz="2800" b="1" dirty="0">
              <a:solidFill>
                <a:srgbClr val="FF0000"/>
              </a:solidFill>
            </a:endParaRPr>
          </a:p>
          <a:p>
            <a:pPr>
              <a:defRPr/>
            </a:pPr>
            <a:r>
              <a:rPr lang="en-US" sz="2800" b="1" dirty="0">
                <a:solidFill>
                  <a:srgbClr val="FF0000"/>
                </a:solidFill>
              </a:rPr>
              <a:t>Giving priority for prevention and first line curative initiative</a:t>
            </a:r>
          </a:p>
          <a:p>
            <a:pPr>
              <a:defRPr/>
            </a:pPr>
            <a:r>
              <a:rPr lang="en-US" sz="2800" b="1" dirty="0">
                <a:solidFill>
                  <a:srgbClr val="FF0000"/>
                </a:solidFill>
              </a:rPr>
              <a:t>Rational use of drugs</a:t>
            </a:r>
          </a:p>
          <a:p>
            <a:pPr>
              <a:buNone/>
              <a:defRPr/>
            </a:pPr>
            <a:endParaRPr lang="en-US" sz="2800" b="1" dirty="0">
              <a:solidFill>
                <a:srgbClr val="FF0000"/>
              </a:solidFill>
            </a:endParaRPr>
          </a:p>
          <a:p>
            <a:pPr>
              <a:defRPr/>
            </a:pPr>
            <a:r>
              <a:rPr lang="en-US" sz="2800" b="1" dirty="0">
                <a:solidFill>
                  <a:srgbClr val="FF0000"/>
                </a:solidFill>
              </a:rPr>
              <a:t>Increasing access to tried system of traditional medicine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143000" y="304800"/>
            <a:ext cx="7543800" cy="838200"/>
          </a:xfrm>
        </p:spPr>
        <p:txBody>
          <a:bodyPr>
            <a:normAutofit fontScale="90000"/>
          </a:bodyPr>
          <a:lstStyle/>
          <a:p>
            <a:pPr>
              <a:defRPr/>
            </a:pPr>
            <a:r>
              <a:rPr lang="en-US" sz="4400" b="1" dirty="0">
                <a:solidFill>
                  <a:schemeClr val="tx1">
                    <a:lumMod val="95000"/>
                    <a:lumOff val="5000"/>
                  </a:schemeClr>
                </a:solidFill>
              </a:rPr>
              <a:t>NHP-2002 Policy Prescription</a:t>
            </a:r>
          </a:p>
        </p:txBody>
      </p:sp>
      <p:sp>
        <p:nvSpPr>
          <p:cNvPr id="9219" name="Rectangle 3"/>
          <p:cNvSpPr>
            <a:spLocks noGrp="1" noChangeArrowheads="1"/>
          </p:cNvSpPr>
          <p:nvPr>
            <p:ph idx="1"/>
          </p:nvPr>
        </p:nvSpPr>
        <p:spPr>
          <a:xfrm>
            <a:off x="1066800" y="1143000"/>
            <a:ext cx="7848600" cy="5486400"/>
          </a:xfrm>
        </p:spPr>
        <p:txBody>
          <a:bodyPr>
            <a:normAutofit fontScale="92500" lnSpcReduction="10000"/>
          </a:bodyPr>
          <a:lstStyle/>
          <a:p>
            <a:pPr marL="114300" indent="0">
              <a:buFont typeface="Arial" charset="0"/>
              <a:buNone/>
              <a:defRPr/>
            </a:pPr>
            <a:r>
              <a:rPr lang="en-US" sz="2800" b="1" dirty="0">
                <a:solidFill>
                  <a:srgbClr val="FF0000"/>
                </a:solidFill>
              </a:rPr>
              <a:t>Financial resource</a:t>
            </a:r>
          </a:p>
          <a:p>
            <a:pPr>
              <a:defRPr/>
            </a:pPr>
            <a:r>
              <a:rPr lang="en-US" sz="2800" b="1" dirty="0">
                <a:solidFill>
                  <a:srgbClr val="FF0000"/>
                </a:solidFill>
              </a:rPr>
              <a:t>Increase in health sector expenditure to 6% of GDP, with 2% by public health investment by 2010</a:t>
            </a:r>
          </a:p>
          <a:p>
            <a:pPr>
              <a:defRPr/>
            </a:pPr>
            <a:r>
              <a:rPr lang="en-US" sz="2800" b="1" dirty="0">
                <a:solidFill>
                  <a:srgbClr val="FF0000"/>
                </a:solidFill>
              </a:rPr>
              <a:t>Existing 15% of central government contribution is to be raised to 25% by 2010</a:t>
            </a:r>
          </a:p>
          <a:p>
            <a:pPr>
              <a:defRPr/>
            </a:pPr>
            <a:r>
              <a:rPr lang="en-US" sz="2800" b="1" dirty="0">
                <a:solidFill>
                  <a:srgbClr val="FF0000"/>
                </a:solidFill>
              </a:rPr>
              <a:t>Per capita expenditure from Rs.200 to Rs.2000</a:t>
            </a:r>
          </a:p>
          <a:p>
            <a:pPr>
              <a:defRPr/>
            </a:pPr>
            <a:r>
              <a:rPr lang="en-US" sz="2800" b="1" dirty="0">
                <a:solidFill>
                  <a:srgbClr val="FF0000"/>
                </a:solidFill>
              </a:rPr>
              <a:t>Attainment of health indices has been very uneven across rural-urban divide</a:t>
            </a:r>
          </a:p>
          <a:p>
            <a:pPr>
              <a:defRPr/>
            </a:pPr>
            <a:r>
              <a:rPr lang="en-US" sz="2800" b="1" dirty="0">
                <a:solidFill>
                  <a:srgbClr val="FF0000"/>
                </a:solidFill>
              </a:rPr>
              <a:t>Equity -an increased allocation of 55% total public health investment for the primary health sector, 35% for secondary sector and 10% for tertiary sector.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143000" y="304800"/>
            <a:ext cx="7696200" cy="1143000"/>
          </a:xfrm>
        </p:spPr>
        <p:txBody>
          <a:bodyPr>
            <a:normAutofit fontScale="90000"/>
          </a:bodyPr>
          <a:lstStyle/>
          <a:p>
            <a:pPr>
              <a:defRPr/>
            </a:pPr>
            <a:r>
              <a:rPr lang="en-US" sz="4400" b="1" dirty="0">
                <a:solidFill>
                  <a:schemeClr val="tx1">
                    <a:lumMod val="95000"/>
                    <a:lumOff val="5000"/>
                  </a:schemeClr>
                </a:solidFill>
              </a:rPr>
              <a:t>NHP-2002 Policy Prescription</a:t>
            </a:r>
          </a:p>
        </p:txBody>
      </p:sp>
      <p:sp>
        <p:nvSpPr>
          <p:cNvPr id="25603" name="Rectangle 3"/>
          <p:cNvSpPr>
            <a:spLocks noGrp="1" noChangeArrowheads="1"/>
          </p:cNvSpPr>
          <p:nvPr>
            <p:ph idx="1"/>
          </p:nvPr>
        </p:nvSpPr>
        <p:spPr>
          <a:xfrm>
            <a:off x="1143000" y="1371600"/>
            <a:ext cx="7696200" cy="5105400"/>
          </a:xfrm>
        </p:spPr>
        <p:txBody>
          <a:bodyPr/>
          <a:lstStyle/>
          <a:p>
            <a:r>
              <a:rPr lang="en-US" sz="2800" b="1" dirty="0">
                <a:solidFill>
                  <a:srgbClr val="C00000"/>
                </a:solidFill>
              </a:rPr>
              <a:t>Public health projects suited to the local situation.</a:t>
            </a:r>
          </a:p>
          <a:p>
            <a:r>
              <a:rPr lang="en-US" sz="2800" b="1" dirty="0">
                <a:solidFill>
                  <a:srgbClr val="C00000"/>
                </a:solidFill>
              </a:rPr>
              <a:t>The policy recognizes the need for more frequent in - service training.</a:t>
            </a:r>
          </a:p>
          <a:p>
            <a:r>
              <a:rPr lang="en-US" sz="2800" b="1" dirty="0">
                <a:solidFill>
                  <a:srgbClr val="C00000"/>
                </a:solidFill>
              </a:rPr>
              <a:t>NHP 2002 noted that improvement of public health indices is linked with quantum and quality of investment through public funding in public health sector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1219200" y="304801"/>
          <a:ext cx="7715250" cy="6537959"/>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tblGrid>
              <a:tr h="685799">
                <a:tc>
                  <a:txBody>
                    <a:bodyPr/>
                    <a:lstStyle/>
                    <a:p>
                      <a:pPr marL="0" marR="0" algn="just">
                        <a:lnSpc>
                          <a:spcPct val="150000"/>
                        </a:lnSpc>
                        <a:spcBef>
                          <a:spcPts val="0"/>
                        </a:spcBef>
                        <a:spcAft>
                          <a:spcPts val="0"/>
                        </a:spcAft>
                      </a:pPr>
                      <a:r>
                        <a:rPr lang="en-US" sz="2800" dirty="0" err="1">
                          <a:solidFill>
                            <a:schemeClr val="bg1"/>
                          </a:solidFill>
                          <a:latin typeface="Times New Roman"/>
                          <a:ea typeface="Times New Roman"/>
                        </a:rPr>
                        <a:t>S.no</a:t>
                      </a:r>
                      <a:endParaRPr lang="en-US" sz="2800" dirty="0">
                        <a:solidFill>
                          <a:schemeClr val="bg1"/>
                        </a:solidFill>
                        <a:latin typeface="Times New Roman"/>
                        <a:ea typeface="Times New Roman"/>
                      </a:endParaRPr>
                    </a:p>
                  </a:txBody>
                  <a:tcPr marL="59264" marR="59264" marT="0" marB="0"/>
                </a:tc>
                <a:tc>
                  <a:txBody>
                    <a:bodyPr/>
                    <a:lstStyle/>
                    <a:p>
                      <a:pPr marL="0" marR="0" algn="ctr">
                        <a:lnSpc>
                          <a:spcPct val="150000"/>
                        </a:lnSpc>
                        <a:spcBef>
                          <a:spcPts val="0"/>
                        </a:spcBef>
                        <a:spcAft>
                          <a:spcPts val="0"/>
                        </a:spcAft>
                      </a:pPr>
                      <a:r>
                        <a:rPr lang="en-US" sz="2400" b="1" cap="all" dirty="0">
                          <a:solidFill>
                            <a:schemeClr val="bg1"/>
                          </a:solidFill>
                          <a:latin typeface="Times New Roman"/>
                          <a:ea typeface="Times New Roman"/>
                        </a:rPr>
                        <a:t>goals to be achieved by 2015</a:t>
                      </a:r>
                      <a:endParaRPr lang="en-US" sz="2400" dirty="0">
                        <a:solidFill>
                          <a:schemeClr val="bg1"/>
                        </a:solidFill>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dirty="0">
                          <a:latin typeface="Times New Roman"/>
                          <a:ea typeface="Times New Roman"/>
                        </a:rPr>
                        <a:t>Year</a:t>
                      </a:r>
                    </a:p>
                  </a:txBody>
                  <a:tcPr marL="59264" marR="59264" marT="0" marB="0"/>
                </a:tc>
                <a:extLst>
                  <a:ext uri="{0D108BD9-81ED-4DB2-BD59-A6C34878D82A}">
                    <a16:rowId xmlns:a16="http://schemas.microsoft.com/office/drawing/2014/main" val="10000"/>
                  </a:ext>
                </a:extLst>
              </a:tr>
              <a:tr h="822960">
                <a:tc>
                  <a:txBody>
                    <a:bodyPr/>
                    <a:lstStyle/>
                    <a:p>
                      <a:pPr marL="0" marR="0" algn="just">
                        <a:lnSpc>
                          <a:spcPct val="150000"/>
                        </a:lnSpc>
                        <a:spcBef>
                          <a:spcPts val="0"/>
                        </a:spcBef>
                        <a:spcAft>
                          <a:spcPts val="0"/>
                        </a:spcAft>
                      </a:pPr>
                      <a:r>
                        <a:rPr lang="en-US" sz="2800" dirty="0">
                          <a:latin typeface="Times New Roman"/>
                          <a:ea typeface="Times New Roman"/>
                        </a:rPr>
                        <a:t>1</a:t>
                      </a:r>
                    </a:p>
                  </a:txBody>
                  <a:tcPr marL="59264" marR="59264" marT="0" marB="0"/>
                </a:tc>
                <a:tc>
                  <a:txBody>
                    <a:bodyPr/>
                    <a:lstStyle/>
                    <a:p>
                      <a:pPr marL="0" marR="0">
                        <a:lnSpc>
                          <a:spcPct val="150000"/>
                        </a:lnSpc>
                        <a:spcBef>
                          <a:spcPts val="0"/>
                        </a:spcBef>
                        <a:spcAft>
                          <a:spcPts val="0"/>
                        </a:spcAft>
                      </a:pPr>
                      <a:r>
                        <a:rPr lang="en-US" sz="2800" dirty="0">
                          <a:solidFill>
                            <a:srgbClr val="000000"/>
                          </a:solidFill>
                          <a:latin typeface="Times New Roman"/>
                          <a:ea typeface="Times New Roman"/>
                        </a:rPr>
                        <a:t>Eradicate Polio and Yaws </a:t>
                      </a:r>
                      <a:endParaRPr lang="en-US" sz="2800" dirty="0">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dirty="0">
                          <a:solidFill>
                            <a:srgbClr val="000000"/>
                          </a:solidFill>
                          <a:latin typeface="Times New Roman"/>
                          <a:ea typeface="Times New Roman"/>
                        </a:rPr>
                        <a:t>2005</a:t>
                      </a:r>
                      <a:endParaRPr lang="en-US" sz="2400" dirty="0">
                        <a:latin typeface="Times New Roman"/>
                        <a:ea typeface="Times New Roman"/>
                      </a:endParaRPr>
                    </a:p>
                  </a:txBody>
                  <a:tcPr marL="59264" marR="59264" marT="0" marB="0"/>
                </a:tc>
                <a:extLst>
                  <a:ext uri="{0D108BD9-81ED-4DB2-BD59-A6C34878D82A}">
                    <a16:rowId xmlns:a16="http://schemas.microsoft.com/office/drawing/2014/main" val="10001"/>
                  </a:ext>
                </a:extLst>
              </a:tr>
              <a:tr h="822960">
                <a:tc>
                  <a:txBody>
                    <a:bodyPr/>
                    <a:lstStyle/>
                    <a:p>
                      <a:pPr marL="0" marR="0" algn="just">
                        <a:lnSpc>
                          <a:spcPct val="150000"/>
                        </a:lnSpc>
                        <a:spcBef>
                          <a:spcPts val="0"/>
                        </a:spcBef>
                        <a:spcAft>
                          <a:spcPts val="0"/>
                        </a:spcAft>
                      </a:pPr>
                      <a:r>
                        <a:rPr lang="en-US" sz="2800" dirty="0">
                          <a:latin typeface="Times New Roman"/>
                          <a:ea typeface="Times New Roman"/>
                        </a:rPr>
                        <a:t>2</a:t>
                      </a:r>
                    </a:p>
                  </a:txBody>
                  <a:tcPr marL="59264" marR="59264" marT="0" marB="0"/>
                </a:tc>
                <a:tc>
                  <a:txBody>
                    <a:bodyPr/>
                    <a:lstStyle/>
                    <a:p>
                      <a:pPr marL="0" marR="0">
                        <a:lnSpc>
                          <a:spcPct val="150000"/>
                        </a:lnSpc>
                        <a:spcBef>
                          <a:spcPts val="0"/>
                        </a:spcBef>
                        <a:spcAft>
                          <a:spcPts val="0"/>
                        </a:spcAft>
                      </a:pPr>
                      <a:r>
                        <a:rPr lang="en-US" sz="2800" dirty="0">
                          <a:solidFill>
                            <a:srgbClr val="000000"/>
                          </a:solidFill>
                          <a:latin typeface="Times New Roman"/>
                          <a:ea typeface="Times New Roman"/>
                        </a:rPr>
                        <a:t>Eliminate Leprosy </a:t>
                      </a:r>
                      <a:endParaRPr lang="en-US" sz="2800" dirty="0">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a:latin typeface="Times New Roman"/>
                          <a:ea typeface="Times New Roman"/>
                        </a:rPr>
                        <a:t>2005</a:t>
                      </a:r>
                    </a:p>
                  </a:txBody>
                  <a:tcPr marL="59264" marR="59264" marT="0" marB="0"/>
                </a:tc>
                <a:extLst>
                  <a:ext uri="{0D108BD9-81ED-4DB2-BD59-A6C34878D82A}">
                    <a16:rowId xmlns:a16="http://schemas.microsoft.com/office/drawing/2014/main" val="10002"/>
                  </a:ext>
                </a:extLst>
              </a:tr>
              <a:tr h="1645920">
                <a:tc>
                  <a:txBody>
                    <a:bodyPr/>
                    <a:lstStyle/>
                    <a:p>
                      <a:pPr marL="0" marR="0" algn="just">
                        <a:lnSpc>
                          <a:spcPct val="150000"/>
                        </a:lnSpc>
                        <a:spcBef>
                          <a:spcPts val="0"/>
                        </a:spcBef>
                        <a:spcAft>
                          <a:spcPts val="0"/>
                        </a:spcAft>
                      </a:pPr>
                      <a:r>
                        <a:rPr lang="en-US" sz="2800" dirty="0">
                          <a:latin typeface="Times New Roman"/>
                          <a:ea typeface="Times New Roman"/>
                        </a:rPr>
                        <a:t>3</a:t>
                      </a:r>
                    </a:p>
                  </a:txBody>
                  <a:tcPr marL="59264" marR="59264" marT="0" marB="0"/>
                </a:tc>
                <a:tc>
                  <a:txBody>
                    <a:bodyPr/>
                    <a:lstStyle/>
                    <a:p>
                      <a:pPr marL="0" marR="0">
                        <a:lnSpc>
                          <a:spcPct val="150000"/>
                        </a:lnSpc>
                        <a:spcBef>
                          <a:spcPts val="0"/>
                        </a:spcBef>
                        <a:spcAft>
                          <a:spcPts val="0"/>
                        </a:spcAft>
                      </a:pPr>
                      <a:r>
                        <a:rPr lang="en-US" sz="2800" dirty="0">
                          <a:solidFill>
                            <a:srgbClr val="000000"/>
                          </a:solidFill>
                          <a:latin typeface="Times New Roman"/>
                          <a:ea typeface="Times New Roman"/>
                        </a:rPr>
                        <a:t>Eliminate Kala-</a:t>
                      </a:r>
                      <a:r>
                        <a:rPr lang="en-US" sz="2800" dirty="0" err="1">
                          <a:solidFill>
                            <a:srgbClr val="000000"/>
                          </a:solidFill>
                          <a:latin typeface="Times New Roman"/>
                          <a:ea typeface="Times New Roman"/>
                        </a:rPr>
                        <a:t>azar</a:t>
                      </a:r>
                      <a:r>
                        <a:rPr lang="en-US" sz="2800" dirty="0">
                          <a:solidFill>
                            <a:srgbClr val="000000"/>
                          </a:solidFill>
                          <a:latin typeface="Times New Roman"/>
                          <a:ea typeface="Times New Roman"/>
                        </a:rPr>
                        <a:t> </a:t>
                      </a:r>
                      <a:endParaRPr lang="en-US" sz="2800" dirty="0">
                        <a:latin typeface="Times New Roman"/>
                        <a:ea typeface="Times New Roman"/>
                      </a:endParaRPr>
                    </a:p>
                    <a:p>
                      <a:pPr marL="0" marR="0">
                        <a:lnSpc>
                          <a:spcPct val="150000"/>
                        </a:lnSpc>
                        <a:spcBef>
                          <a:spcPts val="0"/>
                        </a:spcBef>
                        <a:spcAft>
                          <a:spcPts val="0"/>
                        </a:spcAft>
                      </a:pPr>
                      <a:r>
                        <a:rPr lang="en-US" sz="2800" dirty="0">
                          <a:solidFill>
                            <a:srgbClr val="000000"/>
                          </a:solidFill>
                          <a:latin typeface="Times New Roman"/>
                          <a:ea typeface="Times New Roman"/>
                        </a:rPr>
                        <a:t>Eliminate Lymphatic </a:t>
                      </a:r>
                      <a:r>
                        <a:rPr lang="en-US" sz="2800" dirty="0" err="1">
                          <a:solidFill>
                            <a:srgbClr val="000000"/>
                          </a:solidFill>
                          <a:latin typeface="Times New Roman"/>
                          <a:ea typeface="Times New Roman"/>
                        </a:rPr>
                        <a:t>Filariasis</a:t>
                      </a:r>
                      <a:r>
                        <a:rPr lang="en-US" sz="2800" dirty="0">
                          <a:solidFill>
                            <a:srgbClr val="000000"/>
                          </a:solidFill>
                          <a:latin typeface="Times New Roman"/>
                          <a:ea typeface="Times New Roman"/>
                        </a:rPr>
                        <a:t> </a:t>
                      </a:r>
                      <a:endParaRPr lang="en-US" sz="2800" dirty="0">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a:latin typeface="Times New Roman"/>
                          <a:ea typeface="Times New Roman"/>
                        </a:rPr>
                        <a:t>2010</a:t>
                      </a:r>
                    </a:p>
                    <a:p>
                      <a:pPr marL="0" marR="0" algn="just">
                        <a:lnSpc>
                          <a:spcPct val="150000"/>
                        </a:lnSpc>
                        <a:spcBef>
                          <a:spcPts val="0"/>
                        </a:spcBef>
                        <a:spcAft>
                          <a:spcPts val="0"/>
                        </a:spcAft>
                      </a:pPr>
                      <a:r>
                        <a:rPr lang="en-US" sz="2400">
                          <a:latin typeface="Times New Roman"/>
                          <a:ea typeface="Times New Roman"/>
                        </a:rPr>
                        <a:t>2015</a:t>
                      </a:r>
                    </a:p>
                  </a:txBody>
                  <a:tcPr marL="59264" marR="59264" marT="0" marB="0"/>
                </a:tc>
                <a:extLst>
                  <a:ext uri="{0D108BD9-81ED-4DB2-BD59-A6C34878D82A}">
                    <a16:rowId xmlns:a16="http://schemas.microsoft.com/office/drawing/2014/main" val="10003"/>
                  </a:ext>
                </a:extLst>
              </a:tr>
              <a:tr h="822960">
                <a:tc>
                  <a:txBody>
                    <a:bodyPr/>
                    <a:lstStyle/>
                    <a:p>
                      <a:pPr marL="0" marR="0" algn="just">
                        <a:lnSpc>
                          <a:spcPct val="150000"/>
                        </a:lnSpc>
                        <a:spcBef>
                          <a:spcPts val="0"/>
                        </a:spcBef>
                        <a:spcAft>
                          <a:spcPts val="0"/>
                        </a:spcAft>
                      </a:pPr>
                      <a:r>
                        <a:rPr lang="en-US" sz="2800" dirty="0">
                          <a:latin typeface="Times New Roman"/>
                          <a:ea typeface="Times New Roman"/>
                        </a:rPr>
                        <a:t>4</a:t>
                      </a:r>
                    </a:p>
                  </a:txBody>
                  <a:tcPr marL="59264" marR="59264" marT="0" marB="0"/>
                </a:tc>
                <a:tc>
                  <a:txBody>
                    <a:bodyPr/>
                    <a:lstStyle/>
                    <a:p>
                      <a:pPr marL="0" marR="0">
                        <a:lnSpc>
                          <a:spcPct val="150000"/>
                        </a:lnSpc>
                        <a:spcBef>
                          <a:spcPts val="0"/>
                        </a:spcBef>
                        <a:spcAft>
                          <a:spcPts val="0"/>
                        </a:spcAft>
                      </a:pPr>
                      <a:r>
                        <a:rPr lang="en-US" sz="2800" dirty="0">
                          <a:solidFill>
                            <a:srgbClr val="000000"/>
                          </a:solidFill>
                          <a:latin typeface="Times New Roman"/>
                          <a:ea typeface="Times New Roman"/>
                        </a:rPr>
                        <a:t>Achieve zero level growth of HIV / AIDS </a:t>
                      </a:r>
                      <a:endParaRPr lang="en-US" sz="2800" dirty="0">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a:latin typeface="Times New Roman"/>
                          <a:ea typeface="Times New Roman"/>
                        </a:rPr>
                        <a:t>2007</a:t>
                      </a:r>
                    </a:p>
                  </a:txBody>
                  <a:tcPr marL="59264" marR="59264" marT="0" marB="0"/>
                </a:tc>
                <a:extLst>
                  <a:ext uri="{0D108BD9-81ED-4DB2-BD59-A6C34878D82A}">
                    <a16:rowId xmlns:a16="http://schemas.microsoft.com/office/drawing/2014/main" val="10004"/>
                  </a:ext>
                </a:extLst>
              </a:tr>
              <a:tr h="822960">
                <a:tc>
                  <a:txBody>
                    <a:bodyPr/>
                    <a:lstStyle/>
                    <a:p>
                      <a:pPr marL="0" marR="0" algn="just">
                        <a:lnSpc>
                          <a:spcPct val="150000"/>
                        </a:lnSpc>
                        <a:spcBef>
                          <a:spcPts val="0"/>
                        </a:spcBef>
                        <a:spcAft>
                          <a:spcPts val="0"/>
                        </a:spcAft>
                      </a:pPr>
                      <a:r>
                        <a:rPr lang="en-US" sz="2800" dirty="0">
                          <a:latin typeface="Times New Roman"/>
                          <a:ea typeface="Times New Roman"/>
                        </a:rPr>
                        <a:t>5</a:t>
                      </a:r>
                    </a:p>
                  </a:txBody>
                  <a:tcPr marL="59264" marR="59264" marT="0" marB="0"/>
                </a:tc>
                <a:tc>
                  <a:txBody>
                    <a:bodyPr/>
                    <a:lstStyle/>
                    <a:p>
                      <a:pPr marL="0" marR="0" algn="just">
                        <a:lnSpc>
                          <a:spcPct val="150000"/>
                        </a:lnSpc>
                        <a:spcBef>
                          <a:spcPts val="0"/>
                        </a:spcBef>
                        <a:spcAft>
                          <a:spcPts val="0"/>
                        </a:spcAft>
                      </a:pPr>
                      <a:r>
                        <a:rPr lang="en-US" sz="2800" dirty="0">
                          <a:solidFill>
                            <a:srgbClr val="000000"/>
                          </a:solidFill>
                          <a:latin typeface="Times New Roman"/>
                          <a:ea typeface="Times New Roman"/>
                        </a:rPr>
                        <a:t>Reduce mortality by 50% on account of TB</a:t>
                      </a:r>
                      <a:endParaRPr lang="en-US" sz="2800" dirty="0">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dirty="0">
                          <a:latin typeface="Times New Roman"/>
                          <a:ea typeface="Times New Roman"/>
                        </a:rPr>
                        <a:t>2010</a:t>
                      </a:r>
                    </a:p>
                  </a:txBody>
                  <a:tcPr marL="59264" marR="59264"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228600"/>
            <a:ext cx="7543800" cy="838200"/>
          </a:xfrm>
        </p:spPr>
        <p:txBody>
          <a:bodyPr>
            <a:normAutofit/>
          </a:bodyPr>
          <a:lstStyle/>
          <a:p>
            <a:pPr algn="ctr" eaLnBrk="1" fontAlgn="auto" hangingPunct="1">
              <a:spcAft>
                <a:spcPts val="0"/>
              </a:spcAft>
              <a:defRPr/>
            </a:pPr>
            <a:r>
              <a:rPr lang="en-US" sz="4800" b="1" dirty="0"/>
              <a:t>National Health Policy</a:t>
            </a:r>
            <a:endParaRPr lang="en-US" dirty="0"/>
          </a:p>
        </p:txBody>
      </p:sp>
      <p:sp>
        <p:nvSpPr>
          <p:cNvPr id="7171" name="Rectangle 3"/>
          <p:cNvSpPr>
            <a:spLocks noGrp="1" noChangeArrowheads="1"/>
          </p:cNvSpPr>
          <p:nvPr>
            <p:ph type="subTitle" idx="1"/>
          </p:nvPr>
        </p:nvSpPr>
        <p:spPr>
          <a:xfrm>
            <a:off x="990600" y="1066800"/>
            <a:ext cx="7924800" cy="5410200"/>
          </a:xfrm>
        </p:spPr>
        <p:txBody>
          <a:bodyPr rtlCol="0">
            <a:normAutofit lnSpcReduction="10000"/>
          </a:bodyPr>
          <a:lstStyle/>
          <a:p>
            <a:pPr marL="457200" indent="-457200" eaLnBrk="1" fontAlgn="auto" hangingPunct="1">
              <a:spcAft>
                <a:spcPts val="0"/>
              </a:spcAft>
              <a:buFont typeface="Arial" pitchFamily="34" charset="0"/>
              <a:buChar char="•"/>
              <a:defRPr/>
            </a:pPr>
            <a:r>
              <a:rPr lang="en-US" sz="2800" b="1" dirty="0">
                <a:solidFill>
                  <a:srgbClr val="C00000"/>
                </a:solidFill>
              </a:rPr>
              <a:t>Mission is what an organization does</a:t>
            </a:r>
          </a:p>
          <a:p>
            <a:pPr marL="457200" indent="-457200" eaLnBrk="1" fontAlgn="auto" hangingPunct="1">
              <a:spcAft>
                <a:spcPts val="0"/>
              </a:spcAft>
              <a:buFont typeface="Arial" pitchFamily="34" charset="0"/>
              <a:buChar char="•"/>
              <a:defRPr/>
            </a:pPr>
            <a:r>
              <a:rPr lang="en-US" sz="2800" b="1" dirty="0">
                <a:solidFill>
                  <a:srgbClr val="C00000"/>
                </a:solidFill>
              </a:rPr>
              <a:t>Vision is what an organization would like to happen as a result of the action that it does. </a:t>
            </a:r>
          </a:p>
          <a:p>
            <a:pPr marL="457200" indent="-457200" eaLnBrk="1" fontAlgn="auto" hangingPunct="1">
              <a:spcAft>
                <a:spcPts val="0"/>
              </a:spcAft>
              <a:buFont typeface="Arial" pitchFamily="34" charset="0"/>
              <a:buChar char="•"/>
              <a:defRPr/>
            </a:pPr>
            <a:r>
              <a:rPr lang="en-US" sz="2800" b="1" dirty="0">
                <a:solidFill>
                  <a:srgbClr val="C00000"/>
                </a:solidFill>
              </a:rPr>
              <a:t>Mission equals the action; vision is the ultimate result of the action </a:t>
            </a:r>
          </a:p>
          <a:p>
            <a:pPr marL="457200" indent="-457200" eaLnBrk="1" fontAlgn="auto" hangingPunct="1">
              <a:spcAft>
                <a:spcPts val="0"/>
              </a:spcAft>
              <a:buFont typeface="Arial" pitchFamily="34" charset="0"/>
              <a:buChar char="•"/>
              <a:defRPr/>
            </a:pPr>
            <a:r>
              <a:rPr lang="en-US" sz="2800" b="1" dirty="0">
                <a:solidFill>
                  <a:srgbClr val="C00000"/>
                </a:solidFill>
              </a:rPr>
              <a:t>Policy</a:t>
            </a:r>
          </a:p>
          <a:p>
            <a:pPr marL="457200" indent="-457200" eaLnBrk="1" fontAlgn="auto" hangingPunct="1">
              <a:spcAft>
                <a:spcPts val="0"/>
              </a:spcAft>
              <a:buFont typeface="Arial" pitchFamily="34" charset="0"/>
              <a:buChar char="•"/>
              <a:defRPr/>
            </a:pPr>
            <a:r>
              <a:rPr lang="en-US" sz="2800" b="1" dirty="0">
                <a:solidFill>
                  <a:srgbClr val="C00000"/>
                </a:solidFill>
              </a:rPr>
              <a:t>Principle or rule to guide decisions and achieve rational outcome(s).</a:t>
            </a:r>
          </a:p>
          <a:p>
            <a:pPr marL="457200" indent="-457200" eaLnBrk="1" fontAlgn="auto" hangingPunct="1">
              <a:spcAft>
                <a:spcPts val="0"/>
              </a:spcAft>
              <a:defRPr/>
            </a:pPr>
            <a:r>
              <a:rPr lang="en-US" sz="2800" b="1" dirty="0">
                <a:solidFill>
                  <a:srgbClr val="C00000"/>
                </a:solidFill>
              </a:rPr>
              <a:t>"Statement of Intent" or a "Commitment Set of Values</a:t>
            </a:r>
          </a:p>
          <a:p>
            <a:pPr marL="457200" indent="-457200" eaLnBrk="1" fontAlgn="auto" hangingPunct="1">
              <a:spcAft>
                <a:spcPts val="0"/>
              </a:spcAft>
              <a:defRPr/>
            </a:pPr>
            <a:r>
              <a:rPr lang="en-US" sz="2800" b="1" dirty="0">
                <a:solidFill>
                  <a:srgbClr val="C00000"/>
                </a:solidFill>
              </a:rPr>
              <a:t> Assessment of current situation Image of a desired future situation.</a:t>
            </a:r>
          </a:p>
          <a:p>
            <a:pPr marL="457200" indent="-457200" eaLnBrk="1" fontAlgn="auto" hangingPunct="1">
              <a:spcAft>
                <a:spcPts val="0"/>
              </a:spcAft>
              <a:defRPr/>
            </a:pPr>
            <a:endParaRPr lang="en-US" sz="2800" b="1" dirty="0">
              <a:solidFill>
                <a:srgbClr val="C00000"/>
              </a:solidFill>
            </a:endParaRPr>
          </a:p>
          <a:p>
            <a:pPr eaLnBrk="1" fontAlgn="auto" hangingPunct="1">
              <a:spcAft>
                <a:spcPts val="0"/>
              </a:spcAft>
              <a:buFont typeface="Arial" pitchFamily="34" charset="0"/>
              <a:buNone/>
              <a:defRPr/>
            </a:pPr>
            <a:endParaRPr lang="en-US" sz="2800" b="1" dirty="0">
              <a:solidFill>
                <a:srgbClr val="663300"/>
              </a:solidFill>
            </a:endParaRPr>
          </a:p>
        </p:txBody>
      </p:sp>
      <p:sp>
        <p:nvSpPr>
          <p:cNvPr id="3076"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16113221-EEA0-4012-9CF2-01D592D933FC}" type="slidenum">
              <a:rPr lang="en-US" smtClean="0">
                <a:latin typeface="Times New Roman" pitchFamily="18" charset="0"/>
              </a:rPr>
              <a:pPr/>
              <a:t>2</a:t>
            </a:fld>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1219200" y="304800"/>
          <a:ext cx="7715250" cy="6379212"/>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1009650">
                  <a:extLst>
                    <a:ext uri="{9D8B030D-6E8A-4147-A177-3AD203B41FA5}">
                      <a16:colId xmlns:a16="http://schemas.microsoft.com/office/drawing/2014/main" val="20002"/>
                    </a:ext>
                  </a:extLst>
                </a:gridCol>
              </a:tblGrid>
              <a:tr h="842575">
                <a:tc>
                  <a:txBody>
                    <a:bodyPr/>
                    <a:lstStyle/>
                    <a:p>
                      <a:pPr marL="0" marR="0" algn="just">
                        <a:lnSpc>
                          <a:spcPct val="150000"/>
                        </a:lnSpc>
                        <a:spcBef>
                          <a:spcPts val="0"/>
                        </a:spcBef>
                        <a:spcAft>
                          <a:spcPts val="0"/>
                        </a:spcAft>
                      </a:pPr>
                      <a:r>
                        <a:rPr lang="en-US" sz="2800" dirty="0" err="1">
                          <a:latin typeface="Times New Roman"/>
                          <a:ea typeface="Times New Roman"/>
                        </a:rPr>
                        <a:t>S.no</a:t>
                      </a:r>
                      <a:endParaRPr lang="en-US" sz="2800" dirty="0">
                        <a:latin typeface="Times New Roman"/>
                        <a:ea typeface="Times New Roman"/>
                      </a:endParaRPr>
                    </a:p>
                  </a:txBody>
                  <a:tcPr marL="59264" marR="59264" marT="0" marB="0"/>
                </a:tc>
                <a:tc>
                  <a:txBody>
                    <a:bodyPr/>
                    <a:lstStyle/>
                    <a:p>
                      <a:pPr marL="0" marR="0" algn="ctr">
                        <a:lnSpc>
                          <a:spcPct val="150000"/>
                        </a:lnSpc>
                        <a:spcBef>
                          <a:spcPts val="0"/>
                        </a:spcBef>
                        <a:spcAft>
                          <a:spcPts val="0"/>
                        </a:spcAft>
                      </a:pPr>
                      <a:r>
                        <a:rPr lang="en-US" sz="2400" b="1" cap="all" dirty="0">
                          <a:solidFill>
                            <a:schemeClr val="bg1"/>
                          </a:solidFill>
                          <a:latin typeface="Times New Roman"/>
                          <a:ea typeface="Times New Roman"/>
                        </a:rPr>
                        <a:t>goals to be achieved by 2015</a:t>
                      </a:r>
                      <a:endParaRPr lang="en-US" sz="2400" dirty="0">
                        <a:solidFill>
                          <a:schemeClr val="bg1"/>
                        </a:solidFill>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dirty="0">
                          <a:latin typeface="Times New Roman"/>
                          <a:ea typeface="Times New Roman"/>
                        </a:rPr>
                        <a:t>Year</a:t>
                      </a:r>
                    </a:p>
                  </a:txBody>
                  <a:tcPr marL="59264" marR="59264" marT="0" marB="0"/>
                </a:tc>
                <a:extLst>
                  <a:ext uri="{0D108BD9-81ED-4DB2-BD59-A6C34878D82A}">
                    <a16:rowId xmlns:a16="http://schemas.microsoft.com/office/drawing/2014/main" val="10000"/>
                  </a:ext>
                </a:extLst>
              </a:tr>
              <a:tr h="1334772">
                <a:tc>
                  <a:txBody>
                    <a:bodyPr/>
                    <a:lstStyle/>
                    <a:p>
                      <a:pPr marL="0" marR="0" algn="just">
                        <a:lnSpc>
                          <a:spcPct val="150000"/>
                        </a:lnSpc>
                        <a:spcBef>
                          <a:spcPts val="0"/>
                        </a:spcBef>
                        <a:spcAft>
                          <a:spcPts val="0"/>
                        </a:spcAft>
                      </a:pPr>
                      <a:r>
                        <a:rPr lang="en-US" sz="2800" dirty="0">
                          <a:latin typeface="Times New Roman"/>
                          <a:ea typeface="Times New Roman"/>
                        </a:rPr>
                        <a:t>6</a:t>
                      </a:r>
                    </a:p>
                  </a:txBody>
                  <a:tcPr marL="59264" marR="59264" marT="0" marB="0"/>
                </a:tc>
                <a:tc>
                  <a:txBody>
                    <a:bodyPr/>
                    <a:lstStyle/>
                    <a:p>
                      <a:pPr marL="0" marR="0">
                        <a:lnSpc>
                          <a:spcPct val="150000"/>
                        </a:lnSpc>
                        <a:spcBef>
                          <a:spcPts val="0"/>
                        </a:spcBef>
                        <a:spcAft>
                          <a:spcPts val="0"/>
                        </a:spcAft>
                      </a:pPr>
                      <a:r>
                        <a:rPr lang="en-US" sz="2800" dirty="0">
                          <a:solidFill>
                            <a:srgbClr val="000000"/>
                          </a:solidFill>
                          <a:latin typeface="Times New Roman"/>
                          <a:ea typeface="Times New Roman"/>
                        </a:rPr>
                        <a:t>Malaria and other vector and water borne diseases</a:t>
                      </a:r>
                      <a:endParaRPr lang="en-US" sz="2800" dirty="0">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dirty="0">
                          <a:latin typeface="Times New Roman"/>
                          <a:ea typeface="Times New Roman"/>
                        </a:rPr>
                        <a:t>2010</a:t>
                      </a:r>
                    </a:p>
                  </a:txBody>
                  <a:tcPr marL="59264" marR="59264" marT="0" marB="0"/>
                </a:tc>
                <a:extLst>
                  <a:ext uri="{0D108BD9-81ED-4DB2-BD59-A6C34878D82A}">
                    <a16:rowId xmlns:a16="http://schemas.microsoft.com/office/drawing/2014/main" val="10001"/>
                  </a:ext>
                </a:extLst>
              </a:tr>
              <a:tr h="946853">
                <a:tc>
                  <a:txBody>
                    <a:bodyPr/>
                    <a:lstStyle/>
                    <a:p>
                      <a:pPr marL="0" marR="0" algn="just">
                        <a:lnSpc>
                          <a:spcPct val="150000"/>
                        </a:lnSpc>
                        <a:spcBef>
                          <a:spcPts val="0"/>
                        </a:spcBef>
                        <a:spcAft>
                          <a:spcPts val="0"/>
                        </a:spcAft>
                      </a:pPr>
                      <a:r>
                        <a:rPr lang="en-US" sz="2800" dirty="0">
                          <a:latin typeface="Times New Roman"/>
                          <a:ea typeface="Times New Roman"/>
                        </a:rPr>
                        <a:t>7</a:t>
                      </a:r>
                    </a:p>
                  </a:txBody>
                  <a:tcPr marL="59264" marR="59264" marT="0" marB="0"/>
                </a:tc>
                <a:tc>
                  <a:txBody>
                    <a:bodyPr/>
                    <a:lstStyle/>
                    <a:p>
                      <a:pPr marL="0" marR="0">
                        <a:lnSpc>
                          <a:spcPct val="150000"/>
                        </a:lnSpc>
                        <a:spcBef>
                          <a:spcPts val="0"/>
                        </a:spcBef>
                        <a:spcAft>
                          <a:spcPts val="0"/>
                        </a:spcAft>
                      </a:pPr>
                      <a:r>
                        <a:rPr lang="en-US" sz="2800" dirty="0">
                          <a:solidFill>
                            <a:srgbClr val="000000"/>
                          </a:solidFill>
                          <a:latin typeface="Times New Roman"/>
                          <a:ea typeface="Times New Roman"/>
                        </a:rPr>
                        <a:t>Reduce prevalence of blindness to 0.5% </a:t>
                      </a:r>
                      <a:endParaRPr lang="en-US" sz="2800" dirty="0">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dirty="0">
                          <a:latin typeface="Times New Roman"/>
                          <a:ea typeface="Times New Roman"/>
                        </a:rPr>
                        <a:t>2010</a:t>
                      </a:r>
                    </a:p>
                  </a:txBody>
                  <a:tcPr marL="59264" marR="59264" marT="0" marB="0"/>
                </a:tc>
                <a:extLst>
                  <a:ext uri="{0D108BD9-81ED-4DB2-BD59-A6C34878D82A}">
                    <a16:rowId xmlns:a16="http://schemas.microsoft.com/office/drawing/2014/main" val="10002"/>
                  </a:ext>
                </a:extLst>
              </a:tr>
              <a:tr h="1334772">
                <a:tc>
                  <a:txBody>
                    <a:bodyPr/>
                    <a:lstStyle/>
                    <a:p>
                      <a:pPr marL="0" marR="0" algn="just">
                        <a:lnSpc>
                          <a:spcPct val="150000"/>
                        </a:lnSpc>
                        <a:spcBef>
                          <a:spcPts val="0"/>
                        </a:spcBef>
                        <a:spcAft>
                          <a:spcPts val="0"/>
                        </a:spcAft>
                      </a:pPr>
                      <a:r>
                        <a:rPr lang="en-US" sz="2800" dirty="0">
                          <a:latin typeface="Times New Roman"/>
                          <a:ea typeface="Times New Roman"/>
                        </a:rPr>
                        <a:t>8</a:t>
                      </a:r>
                    </a:p>
                  </a:txBody>
                  <a:tcPr marL="59264" marR="59264" marT="0" marB="0"/>
                </a:tc>
                <a:tc>
                  <a:txBody>
                    <a:bodyPr/>
                    <a:lstStyle/>
                    <a:p>
                      <a:pPr marL="0" marR="0">
                        <a:lnSpc>
                          <a:spcPct val="150000"/>
                        </a:lnSpc>
                        <a:spcBef>
                          <a:spcPts val="0"/>
                        </a:spcBef>
                        <a:spcAft>
                          <a:spcPts val="0"/>
                        </a:spcAft>
                      </a:pPr>
                      <a:r>
                        <a:rPr lang="en-US" sz="2800" dirty="0">
                          <a:solidFill>
                            <a:srgbClr val="000000"/>
                          </a:solidFill>
                          <a:latin typeface="Times New Roman"/>
                          <a:ea typeface="Times New Roman"/>
                        </a:rPr>
                        <a:t>Reduce IMR to 30/100 And MMR to 100/</a:t>
                      </a:r>
                      <a:r>
                        <a:rPr lang="en-US" sz="2800" dirty="0" err="1">
                          <a:solidFill>
                            <a:srgbClr val="000000"/>
                          </a:solidFill>
                          <a:latin typeface="Times New Roman"/>
                          <a:ea typeface="Times New Roman"/>
                        </a:rPr>
                        <a:t>Lakh</a:t>
                      </a:r>
                      <a:endParaRPr lang="en-US" sz="2800" dirty="0">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dirty="0">
                          <a:latin typeface="Times New Roman"/>
                          <a:ea typeface="Times New Roman"/>
                        </a:rPr>
                        <a:t>2010</a:t>
                      </a:r>
                    </a:p>
                  </a:txBody>
                  <a:tcPr marL="59264" marR="59264" marT="0" marB="0"/>
                </a:tc>
                <a:extLst>
                  <a:ext uri="{0D108BD9-81ED-4DB2-BD59-A6C34878D82A}">
                    <a16:rowId xmlns:a16="http://schemas.microsoft.com/office/drawing/2014/main" val="10003"/>
                  </a:ext>
                </a:extLst>
              </a:tr>
              <a:tr h="1401510">
                <a:tc>
                  <a:txBody>
                    <a:bodyPr/>
                    <a:lstStyle/>
                    <a:p>
                      <a:pPr marL="0" marR="0" algn="just">
                        <a:lnSpc>
                          <a:spcPct val="150000"/>
                        </a:lnSpc>
                        <a:spcBef>
                          <a:spcPts val="0"/>
                        </a:spcBef>
                        <a:spcAft>
                          <a:spcPts val="0"/>
                        </a:spcAft>
                      </a:pPr>
                      <a:r>
                        <a:rPr lang="en-US" sz="2800" dirty="0">
                          <a:latin typeface="Times New Roman"/>
                          <a:ea typeface="Times New Roman"/>
                        </a:rPr>
                        <a:t>9</a:t>
                      </a:r>
                    </a:p>
                  </a:txBody>
                  <a:tcPr marL="59264" marR="59264" marT="0" marB="0"/>
                </a:tc>
                <a:tc>
                  <a:txBody>
                    <a:bodyPr/>
                    <a:lstStyle/>
                    <a:p>
                      <a:pPr marL="0" marR="0">
                        <a:lnSpc>
                          <a:spcPct val="150000"/>
                        </a:lnSpc>
                        <a:spcBef>
                          <a:spcPts val="0"/>
                        </a:spcBef>
                        <a:spcAft>
                          <a:spcPts val="0"/>
                        </a:spcAft>
                      </a:pPr>
                      <a:r>
                        <a:rPr lang="en-US" sz="2800" dirty="0">
                          <a:solidFill>
                            <a:srgbClr val="000000"/>
                          </a:solidFill>
                          <a:latin typeface="Times New Roman"/>
                          <a:ea typeface="Times New Roman"/>
                        </a:rPr>
                        <a:t>Increase utilization of public health facilities from current level of &lt; 20% to &gt; 75%</a:t>
                      </a:r>
                      <a:endParaRPr lang="en-US" sz="2800" dirty="0">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dirty="0">
                          <a:latin typeface="Times New Roman"/>
                          <a:ea typeface="Times New Roman"/>
                        </a:rPr>
                        <a:t>2005</a:t>
                      </a:r>
                    </a:p>
                  </a:txBody>
                  <a:tcPr marL="59264" marR="59264"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1219200" y="381000"/>
          <a:ext cx="7715250" cy="59436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gridCol w="1390650">
                  <a:extLst>
                    <a:ext uri="{9D8B030D-6E8A-4147-A177-3AD203B41FA5}">
                      <a16:colId xmlns:a16="http://schemas.microsoft.com/office/drawing/2014/main" val="20002"/>
                    </a:ext>
                  </a:extLst>
                </a:gridCol>
              </a:tblGrid>
              <a:tr h="849086">
                <a:tc>
                  <a:txBody>
                    <a:bodyPr/>
                    <a:lstStyle/>
                    <a:p>
                      <a:pPr marL="0" marR="0" algn="just">
                        <a:lnSpc>
                          <a:spcPct val="150000"/>
                        </a:lnSpc>
                        <a:spcBef>
                          <a:spcPts val="0"/>
                        </a:spcBef>
                        <a:spcAft>
                          <a:spcPts val="0"/>
                        </a:spcAft>
                      </a:pPr>
                      <a:r>
                        <a:rPr lang="en-US" sz="2800" dirty="0" err="1">
                          <a:latin typeface="Times New Roman"/>
                          <a:ea typeface="Times New Roman"/>
                        </a:rPr>
                        <a:t>S.no</a:t>
                      </a:r>
                      <a:endParaRPr lang="en-US" sz="2800" dirty="0">
                        <a:latin typeface="Times New Roman"/>
                        <a:ea typeface="Times New Roman"/>
                      </a:endParaRPr>
                    </a:p>
                  </a:txBody>
                  <a:tcPr marL="59264" marR="59264" marT="0" marB="0"/>
                </a:tc>
                <a:tc>
                  <a:txBody>
                    <a:bodyPr/>
                    <a:lstStyle/>
                    <a:p>
                      <a:pPr marL="0" marR="0" algn="ctr">
                        <a:lnSpc>
                          <a:spcPct val="150000"/>
                        </a:lnSpc>
                        <a:spcBef>
                          <a:spcPts val="0"/>
                        </a:spcBef>
                        <a:spcAft>
                          <a:spcPts val="0"/>
                        </a:spcAft>
                      </a:pPr>
                      <a:r>
                        <a:rPr lang="en-US" sz="2400" b="1" cap="all" dirty="0">
                          <a:solidFill>
                            <a:schemeClr val="bg1"/>
                          </a:solidFill>
                          <a:latin typeface="Times New Roman"/>
                          <a:ea typeface="Times New Roman"/>
                        </a:rPr>
                        <a:t>goals to be achieved by 2015</a:t>
                      </a:r>
                      <a:endParaRPr lang="en-US" sz="2400" dirty="0">
                        <a:solidFill>
                          <a:schemeClr val="bg1"/>
                        </a:solidFill>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dirty="0">
                          <a:latin typeface="Times New Roman"/>
                          <a:ea typeface="Times New Roman"/>
                        </a:rPr>
                        <a:t>Year</a:t>
                      </a:r>
                    </a:p>
                  </a:txBody>
                  <a:tcPr marL="59264" marR="59264" marT="0" marB="0"/>
                </a:tc>
                <a:extLst>
                  <a:ext uri="{0D108BD9-81ED-4DB2-BD59-A6C34878D82A}">
                    <a16:rowId xmlns:a16="http://schemas.microsoft.com/office/drawing/2014/main" val="10000"/>
                  </a:ext>
                </a:extLst>
              </a:tr>
              <a:tr h="2547257">
                <a:tc>
                  <a:txBody>
                    <a:bodyPr/>
                    <a:lstStyle/>
                    <a:p>
                      <a:pPr marL="0" marR="0" algn="just">
                        <a:lnSpc>
                          <a:spcPct val="150000"/>
                        </a:lnSpc>
                        <a:spcBef>
                          <a:spcPts val="0"/>
                        </a:spcBef>
                        <a:spcAft>
                          <a:spcPts val="0"/>
                        </a:spcAft>
                      </a:pPr>
                      <a:endParaRPr lang="en-US" sz="2800" dirty="0">
                        <a:latin typeface="Times New Roman"/>
                        <a:ea typeface="Times New Roman"/>
                      </a:endParaRPr>
                    </a:p>
                    <a:p>
                      <a:pPr marL="0" marR="0" algn="just">
                        <a:lnSpc>
                          <a:spcPct val="150000"/>
                        </a:lnSpc>
                        <a:spcBef>
                          <a:spcPts val="0"/>
                        </a:spcBef>
                        <a:spcAft>
                          <a:spcPts val="0"/>
                        </a:spcAft>
                      </a:pPr>
                      <a:r>
                        <a:rPr lang="en-US" sz="2800" dirty="0">
                          <a:latin typeface="Times New Roman"/>
                          <a:ea typeface="Times New Roman"/>
                        </a:rPr>
                        <a:t>10</a:t>
                      </a:r>
                    </a:p>
                  </a:txBody>
                  <a:tcPr marL="59264" marR="59264" marT="0" marB="0"/>
                </a:tc>
                <a:tc>
                  <a:txBody>
                    <a:bodyPr/>
                    <a:lstStyle/>
                    <a:p>
                      <a:pPr marL="0" marR="0">
                        <a:lnSpc>
                          <a:spcPct val="150000"/>
                        </a:lnSpc>
                        <a:spcBef>
                          <a:spcPts val="0"/>
                        </a:spcBef>
                        <a:spcAft>
                          <a:spcPts val="0"/>
                        </a:spcAft>
                      </a:pPr>
                      <a:r>
                        <a:rPr lang="en-US" sz="2800" dirty="0">
                          <a:solidFill>
                            <a:srgbClr val="000000"/>
                          </a:solidFill>
                          <a:latin typeface="Times New Roman"/>
                          <a:ea typeface="Times New Roman"/>
                        </a:rPr>
                        <a:t>Establish an integrated system of surveillance, National Health Accounts and Health Statistics.</a:t>
                      </a:r>
                      <a:endParaRPr lang="en-US" sz="2800" dirty="0">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dirty="0">
                          <a:latin typeface="Times New Roman"/>
                          <a:ea typeface="Times New Roman"/>
                        </a:rPr>
                        <a:t>2010</a:t>
                      </a:r>
                    </a:p>
                  </a:txBody>
                  <a:tcPr marL="59264" marR="59264" marT="0" marB="0"/>
                </a:tc>
                <a:extLst>
                  <a:ext uri="{0D108BD9-81ED-4DB2-BD59-A6C34878D82A}">
                    <a16:rowId xmlns:a16="http://schemas.microsoft.com/office/drawing/2014/main" val="10001"/>
                  </a:ext>
                </a:extLst>
              </a:tr>
              <a:tr h="2547257">
                <a:tc>
                  <a:txBody>
                    <a:bodyPr/>
                    <a:lstStyle/>
                    <a:p>
                      <a:pPr marL="0" marR="0" algn="just">
                        <a:lnSpc>
                          <a:spcPct val="150000"/>
                        </a:lnSpc>
                        <a:spcBef>
                          <a:spcPts val="0"/>
                        </a:spcBef>
                        <a:spcAft>
                          <a:spcPts val="0"/>
                        </a:spcAft>
                      </a:pPr>
                      <a:endParaRPr lang="en-US" sz="2800" dirty="0">
                        <a:latin typeface="Times New Roman"/>
                        <a:ea typeface="Times New Roman"/>
                      </a:endParaRPr>
                    </a:p>
                    <a:p>
                      <a:pPr marL="0" marR="0" algn="just">
                        <a:lnSpc>
                          <a:spcPct val="150000"/>
                        </a:lnSpc>
                        <a:spcBef>
                          <a:spcPts val="0"/>
                        </a:spcBef>
                        <a:spcAft>
                          <a:spcPts val="0"/>
                        </a:spcAft>
                      </a:pPr>
                      <a:r>
                        <a:rPr lang="en-US" sz="2800" dirty="0">
                          <a:latin typeface="Times New Roman"/>
                          <a:ea typeface="Times New Roman"/>
                        </a:rPr>
                        <a:t>11</a:t>
                      </a:r>
                    </a:p>
                  </a:txBody>
                  <a:tcPr marL="59264" marR="59264" marT="0" marB="0"/>
                </a:tc>
                <a:tc>
                  <a:txBody>
                    <a:bodyPr/>
                    <a:lstStyle/>
                    <a:p>
                      <a:pPr marL="0" marR="0">
                        <a:lnSpc>
                          <a:spcPct val="150000"/>
                        </a:lnSpc>
                        <a:spcBef>
                          <a:spcPts val="0"/>
                        </a:spcBef>
                        <a:spcAft>
                          <a:spcPts val="0"/>
                        </a:spcAft>
                      </a:pPr>
                      <a:r>
                        <a:rPr lang="en-US" sz="2800" dirty="0">
                          <a:solidFill>
                            <a:srgbClr val="000000"/>
                          </a:solidFill>
                          <a:latin typeface="Times New Roman"/>
                          <a:ea typeface="Times New Roman"/>
                        </a:rPr>
                        <a:t>Increase health expenditure by Government as a % of GDP from the existing 0.9% to 2.0%</a:t>
                      </a:r>
                      <a:endParaRPr lang="en-US" sz="2800" dirty="0">
                        <a:latin typeface="Times New Roman"/>
                        <a:ea typeface="Times New Roman"/>
                      </a:endParaRPr>
                    </a:p>
                  </a:txBody>
                  <a:tcPr marL="59264" marR="59264" marT="0" marB="0"/>
                </a:tc>
                <a:tc>
                  <a:txBody>
                    <a:bodyPr/>
                    <a:lstStyle/>
                    <a:p>
                      <a:pPr marL="0" marR="0" algn="just">
                        <a:lnSpc>
                          <a:spcPct val="150000"/>
                        </a:lnSpc>
                        <a:spcBef>
                          <a:spcPts val="0"/>
                        </a:spcBef>
                        <a:spcAft>
                          <a:spcPts val="0"/>
                        </a:spcAft>
                      </a:pPr>
                      <a:r>
                        <a:rPr lang="en-US" sz="2400" dirty="0">
                          <a:latin typeface="Times New Roman"/>
                          <a:ea typeface="Times New Roman"/>
                        </a:rPr>
                        <a:t>2010</a:t>
                      </a:r>
                    </a:p>
                  </a:txBody>
                  <a:tcPr marL="59264" marR="59264" marT="0" marB="0"/>
                </a:tc>
                <a:extLst>
                  <a:ext uri="{0D108BD9-81ED-4DB2-BD59-A6C34878D82A}">
                    <a16:rowId xmlns:a16="http://schemas.microsoft.com/office/drawing/2014/main" val="1000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143000" y="381000"/>
            <a:ext cx="7086600" cy="1066800"/>
          </a:xfrm>
        </p:spPr>
        <p:txBody>
          <a:bodyPr>
            <a:normAutofit fontScale="90000"/>
          </a:bodyPr>
          <a:lstStyle/>
          <a:p>
            <a:pPr algn="ctr" eaLnBrk="1" fontAlgn="auto" hangingPunct="1">
              <a:spcAft>
                <a:spcPts val="0"/>
              </a:spcAft>
              <a:defRPr/>
            </a:pPr>
            <a:r>
              <a:rPr lang="en-US" sz="3600" b="1" dirty="0"/>
              <a:t>National Health Policy – </a:t>
            </a:r>
            <a:br>
              <a:rPr lang="en-US" sz="3600" b="1" dirty="0"/>
            </a:br>
            <a:r>
              <a:rPr lang="en-US" sz="3600" b="1" dirty="0"/>
              <a:t>Critical Review</a:t>
            </a:r>
            <a:endParaRPr lang="en-US" sz="4800" dirty="0"/>
          </a:p>
        </p:txBody>
      </p:sp>
      <p:sp>
        <p:nvSpPr>
          <p:cNvPr id="7171" name="Rectangle 3"/>
          <p:cNvSpPr>
            <a:spLocks noGrp="1" noChangeArrowheads="1"/>
          </p:cNvSpPr>
          <p:nvPr>
            <p:ph type="subTitle" idx="1"/>
          </p:nvPr>
        </p:nvSpPr>
        <p:spPr>
          <a:xfrm>
            <a:off x="1371600" y="1524000"/>
            <a:ext cx="7086600" cy="4648200"/>
          </a:xfrm>
        </p:spPr>
        <p:txBody>
          <a:bodyPr rtlCol="0"/>
          <a:lstStyle/>
          <a:p>
            <a:pPr marL="457200" indent="-457200" eaLnBrk="1" fontAlgn="auto" hangingPunct="1">
              <a:spcAft>
                <a:spcPts val="0"/>
              </a:spcAft>
              <a:buFont typeface="Arial" pitchFamily="34" charset="0"/>
              <a:buChar char="•"/>
              <a:defRPr/>
            </a:pPr>
            <a:endParaRPr lang="en-US" sz="2800" b="1" dirty="0">
              <a:solidFill>
                <a:srgbClr val="C00000"/>
              </a:solidFill>
            </a:endParaRPr>
          </a:p>
          <a:p>
            <a:pPr marL="457200" indent="-457200" eaLnBrk="1" fontAlgn="auto" hangingPunct="1">
              <a:spcAft>
                <a:spcPts val="0"/>
              </a:spcAft>
              <a:buFont typeface="Arial" pitchFamily="34" charset="0"/>
              <a:buChar char="•"/>
              <a:defRPr/>
            </a:pPr>
            <a:r>
              <a:rPr lang="en-US" sz="2800" b="1" dirty="0">
                <a:solidFill>
                  <a:srgbClr val="C00000"/>
                </a:solidFill>
              </a:rPr>
              <a:t>Large gap -1983 to 2002</a:t>
            </a:r>
          </a:p>
          <a:p>
            <a:pPr marL="457200" indent="-457200" eaLnBrk="1" fontAlgn="auto" hangingPunct="1">
              <a:spcAft>
                <a:spcPts val="0"/>
              </a:spcAft>
              <a:buFont typeface="Arial" pitchFamily="34" charset="0"/>
              <a:buChar char="•"/>
              <a:defRPr/>
            </a:pPr>
            <a:endParaRPr lang="en-US" sz="2800" b="1" dirty="0">
              <a:solidFill>
                <a:srgbClr val="C00000"/>
              </a:solidFill>
            </a:endParaRPr>
          </a:p>
          <a:p>
            <a:pPr marL="457200" indent="-457200" eaLnBrk="1" fontAlgn="auto" hangingPunct="1">
              <a:spcAft>
                <a:spcPts val="0"/>
              </a:spcAft>
              <a:buFont typeface="Arial" pitchFamily="34" charset="0"/>
              <a:buChar char="•"/>
              <a:defRPr/>
            </a:pPr>
            <a:r>
              <a:rPr lang="en-US" sz="2800" b="1" dirty="0">
                <a:solidFill>
                  <a:srgbClr val="C00000"/>
                </a:solidFill>
              </a:rPr>
              <a:t>Health is a state subject as per our Constitution. Policy foisted upon us by bureaucrats sitting in Nirman Bhavan</a:t>
            </a:r>
            <a:r>
              <a:rPr lang="en-US" sz="2800" dirty="0"/>
              <a:t>.</a:t>
            </a:r>
            <a:r>
              <a:rPr lang="en-US" sz="2800" b="1" dirty="0">
                <a:solidFill>
                  <a:srgbClr val="663300"/>
                </a:solidFill>
              </a:rPr>
              <a:t> </a:t>
            </a:r>
          </a:p>
        </p:txBody>
      </p:sp>
      <p:sp>
        <p:nvSpPr>
          <p:cNvPr id="26628"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13F47AB4-BC89-4568-A6DD-4C0057F1A2C5}" type="slidenum">
              <a:rPr lang="en-US" smtClean="0">
                <a:latin typeface="Times New Roman" pitchFamily="18" charset="0"/>
              </a:rPr>
              <a:pPr/>
              <a:t>22</a:t>
            </a:fld>
            <a:endParaRPr lang="en-US">
              <a:latin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04088"/>
            <a:ext cx="6553200" cy="4782312"/>
          </a:xfrm>
        </p:spPr>
        <p:txBody>
          <a:bodyPr/>
          <a:lstStyle/>
          <a:p>
            <a:r>
              <a:rPr lang="en-US" dirty="0"/>
              <a:t>NATIONAL POPULATION POLICY</a:t>
            </a:r>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marL="54864" indent="0" fontAlgn="auto">
              <a:spcAft>
                <a:spcPts val="0"/>
              </a:spcAft>
              <a:defRPr/>
            </a:pPr>
            <a:r>
              <a:rPr lang="en-US" b="1">
                <a:solidFill>
                  <a:schemeClr val="tx2">
                    <a:tint val="100000"/>
                    <a:shade val="90000"/>
                    <a:satMod val="250000"/>
                    <a:alpha val="100000"/>
                  </a:schemeClr>
                </a:solidFill>
              </a:rPr>
              <a:t>INTRODUCTION:-</a:t>
            </a:r>
            <a:r>
              <a:rPr lang="en-US">
                <a:solidFill>
                  <a:schemeClr val="tx2">
                    <a:tint val="100000"/>
                    <a:shade val="90000"/>
                    <a:satMod val="250000"/>
                    <a:alpha val="100000"/>
                  </a:schemeClr>
                </a:solidFill>
              </a:rPr>
              <a:t> </a:t>
            </a:r>
          </a:p>
        </p:txBody>
      </p:sp>
      <p:sp>
        <p:nvSpPr>
          <p:cNvPr id="12291" name="Rectangle 3"/>
          <p:cNvSpPr>
            <a:spLocks noGrp="1" noChangeArrowheads="1"/>
          </p:cNvSpPr>
          <p:nvPr>
            <p:ph idx="1"/>
          </p:nvPr>
        </p:nvSpPr>
        <p:spPr/>
        <p:txBody>
          <a:bodyPr/>
          <a:lstStyle/>
          <a:p>
            <a:pPr>
              <a:buFontTx/>
              <a:buNone/>
            </a:pPr>
            <a:r>
              <a:rPr lang="en-US"/>
              <a:t>  </a:t>
            </a:r>
          </a:p>
          <a:p>
            <a:pPr>
              <a:buFontTx/>
              <a:buNone/>
            </a:pPr>
            <a:r>
              <a:rPr lang="en-US"/>
              <a:t>   </a:t>
            </a:r>
            <a:r>
              <a:rPr lang="en-US" sz="3600"/>
              <a:t>Population policy in general refers to policies intended to decrease the birth rate or growth rate. Statement of goals, objectives and targets are inherent in the policy.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19200" y="304800"/>
            <a:ext cx="7467600" cy="1143000"/>
          </a:xfrm>
        </p:spPr>
        <p:txBody>
          <a:bodyPr>
            <a:normAutofit/>
          </a:bodyPr>
          <a:lstStyle/>
          <a:p>
            <a:pPr marL="54864" indent="0" fontAlgn="auto">
              <a:spcAft>
                <a:spcPts val="0"/>
              </a:spcAft>
              <a:defRPr/>
            </a:pPr>
            <a:r>
              <a:rPr lang="en-US" sz="3600" dirty="0">
                <a:solidFill>
                  <a:schemeClr val="tx2">
                    <a:tint val="100000"/>
                    <a:shade val="90000"/>
                    <a:satMod val="250000"/>
                    <a:alpha val="100000"/>
                  </a:schemeClr>
                </a:solidFill>
              </a:rPr>
              <a:t>In April 1976 India formed its first-</a:t>
            </a:r>
            <a:r>
              <a:rPr lang="en-US" dirty="0">
                <a:solidFill>
                  <a:schemeClr val="tx2">
                    <a:tint val="100000"/>
                    <a:shade val="90000"/>
                    <a:satMod val="250000"/>
                    <a:alpha val="100000"/>
                  </a:schemeClr>
                </a:solidFill>
              </a:rPr>
              <a:t> </a:t>
            </a:r>
          </a:p>
        </p:txBody>
      </p:sp>
      <p:sp>
        <p:nvSpPr>
          <p:cNvPr id="13315" name="Rectangle 3"/>
          <p:cNvSpPr>
            <a:spLocks noGrp="1" noChangeArrowheads="1"/>
          </p:cNvSpPr>
          <p:nvPr>
            <p:ph idx="1"/>
          </p:nvPr>
        </p:nvSpPr>
        <p:spPr/>
        <p:txBody>
          <a:bodyPr/>
          <a:lstStyle/>
          <a:p>
            <a:pPr>
              <a:buFontTx/>
              <a:buNone/>
            </a:pPr>
            <a:r>
              <a:rPr lang="en-US" dirty="0"/>
              <a:t>    </a:t>
            </a:r>
          </a:p>
          <a:p>
            <a:pPr>
              <a:buFontTx/>
              <a:buNone/>
            </a:pPr>
            <a:r>
              <a:rPr lang="en-US" dirty="0"/>
              <a:t>National Population Policy.” It called for    </a:t>
            </a:r>
          </a:p>
          <a:p>
            <a:pPr>
              <a:buFontTx/>
              <a:buNone/>
            </a:pPr>
            <a:r>
              <a:rPr lang="en-US" dirty="0"/>
              <a:t>   an in increase in the legal minimum age of marriage from 15 to 18 in female and from 18 to 21 in male. However, for the most part, the 1976 statement became irrelevant and the policy was modified in 1977.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1143000" y="381000"/>
            <a:ext cx="7543800" cy="6019800"/>
          </a:xfrm>
        </p:spPr>
        <p:txBody>
          <a:bodyPr>
            <a:normAutofit/>
          </a:bodyPr>
          <a:lstStyle/>
          <a:p>
            <a:pPr>
              <a:buFontTx/>
              <a:buNone/>
            </a:pPr>
            <a:r>
              <a:rPr lang="en-US" dirty="0"/>
              <a:t>  The national health policy of 1983 emphasized the need for securing the small family norm and moving towards the goal of population stabilization and changed the </a:t>
            </a:r>
            <a:r>
              <a:rPr lang="en-US" dirty="0" err="1"/>
              <a:t>programme</a:t>
            </a:r>
            <a:r>
              <a:rPr lang="en-US" dirty="0"/>
              <a:t> title to “Family Welfare </a:t>
            </a:r>
            <a:r>
              <a:rPr lang="en-US" dirty="0" err="1"/>
              <a:t>Programme</a:t>
            </a:r>
            <a:r>
              <a:rPr lang="en-US" dirty="0"/>
              <a:t>.” The national health policy approved by the parliament in 1983 and set the long term demographic goals of achieving a Net Reproduction Rate (NRR) of one by the year 2000. (Which was not achieved.)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1219200" y="304800"/>
            <a:ext cx="7467600" cy="5745163"/>
          </a:xfrm>
        </p:spPr>
        <p:txBody>
          <a:bodyPr/>
          <a:lstStyle/>
          <a:p>
            <a:pPr algn="just">
              <a:buFontTx/>
              <a:buNone/>
            </a:pPr>
            <a:r>
              <a:rPr lang="en-US" sz="3600" dirty="0"/>
              <a:t>   </a:t>
            </a:r>
          </a:p>
          <a:p>
            <a:pPr algn="just">
              <a:buFontTx/>
              <a:buNone/>
            </a:pPr>
            <a:r>
              <a:rPr lang="en-US" sz="3600" dirty="0"/>
              <a:t>In ’93-’94 a draft of NPP was prepared by an expert group headed by Dr. M. S. </a:t>
            </a:r>
            <a:r>
              <a:rPr lang="en-US" sz="3600" dirty="0" err="1"/>
              <a:t>Swaminathan</a:t>
            </a:r>
            <a:r>
              <a:rPr lang="en-US" sz="3600" dirty="0"/>
              <a:t>. It was approved by the cabinet directed to place the document before the parliament. However it could not be placed because of political reason.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1219200" y="381000"/>
            <a:ext cx="7467600" cy="6096000"/>
          </a:xfrm>
        </p:spPr>
        <p:txBody>
          <a:bodyPr>
            <a:normAutofit/>
          </a:bodyPr>
          <a:lstStyle/>
          <a:p>
            <a:pPr>
              <a:buFontTx/>
              <a:buNone/>
            </a:pPr>
            <a:r>
              <a:rPr lang="en-US" dirty="0"/>
              <a:t> In 1998 another draft of NPP was finalized after consultation. It was approved by the cabinet by group of Ministers headed by Deputy Chairman Planning Commission. </a:t>
            </a:r>
          </a:p>
          <a:p>
            <a:pPr>
              <a:buFontTx/>
              <a:buNone/>
            </a:pPr>
            <a:r>
              <a:rPr lang="en-US" dirty="0"/>
              <a:t>The group of consultants experts from among academics, public health professionals, demographers, social scientist and women representatives. </a:t>
            </a:r>
          </a:p>
          <a:p>
            <a:pPr>
              <a:buFontTx/>
              <a:buNone/>
            </a:pPr>
            <a:r>
              <a:rPr lang="en-US" dirty="0"/>
              <a:t>It was adopted by the Govt. of India on 15th February, 2000.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1219200" y="304800"/>
            <a:ext cx="7467600" cy="5821363"/>
          </a:xfrm>
        </p:spPr>
        <p:txBody>
          <a:bodyPr/>
          <a:lstStyle/>
          <a:p>
            <a:pPr algn="just"/>
            <a:r>
              <a:rPr lang="en-US" sz="4400" dirty="0"/>
              <a:t>National Population Policy 2000” is the latest in this series. It reaffirms the commitment of the government towards target free approach in administering family planning services.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43000" y="274638"/>
            <a:ext cx="7239000" cy="944562"/>
          </a:xfrm>
        </p:spPr>
        <p:txBody>
          <a:bodyPr>
            <a:normAutofit fontScale="90000"/>
          </a:bodyPr>
          <a:lstStyle/>
          <a:p>
            <a:pPr eaLnBrk="1" fontAlgn="auto" hangingPunct="1">
              <a:spcAft>
                <a:spcPts val="0"/>
              </a:spcAft>
              <a:defRPr/>
            </a:pPr>
            <a:r>
              <a:rPr lang="en-US" b="1" dirty="0"/>
              <a:t>Policy - A document describing…….</a:t>
            </a:r>
            <a:endParaRPr lang="en-US" dirty="0"/>
          </a:p>
        </p:txBody>
      </p:sp>
      <p:sp>
        <p:nvSpPr>
          <p:cNvPr id="4099" name="Rectangle 3"/>
          <p:cNvSpPr>
            <a:spLocks noGrp="1" noChangeArrowheads="1"/>
          </p:cNvSpPr>
          <p:nvPr>
            <p:ph idx="1"/>
          </p:nvPr>
        </p:nvSpPr>
        <p:spPr>
          <a:xfrm>
            <a:off x="1295400" y="1219200"/>
            <a:ext cx="7620000" cy="5334000"/>
          </a:xfrm>
        </p:spPr>
        <p:txBody>
          <a:bodyPr>
            <a:normAutofit/>
          </a:bodyPr>
          <a:lstStyle/>
          <a:p>
            <a:pPr eaLnBrk="1" hangingPunct="1"/>
            <a:r>
              <a:rPr lang="en-US" sz="2800" b="1" dirty="0">
                <a:solidFill>
                  <a:srgbClr val="FF0000"/>
                </a:solidFill>
              </a:rPr>
              <a:t>General Statement of understanding which guide decision making.</a:t>
            </a:r>
          </a:p>
          <a:p>
            <a:pPr eaLnBrk="1" hangingPunct="1"/>
            <a:r>
              <a:rPr lang="en-US" sz="2800" b="1" dirty="0">
                <a:solidFill>
                  <a:srgbClr val="FF0000"/>
                </a:solidFill>
              </a:rPr>
              <a:t>Set of Ideas or Plans that is used as a basis for decision making;</a:t>
            </a:r>
          </a:p>
          <a:p>
            <a:pPr eaLnBrk="1" hangingPunct="1"/>
            <a:r>
              <a:rPr lang="en-US" sz="2800" b="1" dirty="0">
                <a:solidFill>
                  <a:srgbClr val="FF0000"/>
                </a:solidFill>
              </a:rPr>
              <a:t>Attitude and actions of an organization regarding a particular issue;</a:t>
            </a:r>
          </a:p>
          <a:p>
            <a:pPr eaLnBrk="1" hangingPunct="1"/>
            <a:r>
              <a:rPr lang="en-US" sz="2800" b="1" dirty="0">
                <a:solidFill>
                  <a:srgbClr val="FF0000"/>
                </a:solidFill>
              </a:rPr>
              <a:t>It is more than mere statement of goals:</a:t>
            </a:r>
          </a:p>
          <a:p>
            <a:pPr eaLnBrk="1" hangingPunct="1"/>
            <a:r>
              <a:rPr lang="en-US" sz="2800" b="1" dirty="0">
                <a:solidFill>
                  <a:srgbClr val="FF0000"/>
                </a:solidFill>
              </a:rPr>
              <a:t>How the stated goals can be achieved?</a:t>
            </a:r>
          </a:p>
          <a:p>
            <a:pPr eaLnBrk="1" hangingPunct="1"/>
            <a:r>
              <a:rPr lang="en-US" sz="2800" b="1" dirty="0">
                <a:solidFill>
                  <a:srgbClr val="FF0000"/>
                </a:solidFill>
              </a:rPr>
              <a:t>Who will carry out the tasks?</a:t>
            </a:r>
          </a:p>
          <a:p>
            <a:pPr eaLnBrk="1" hangingPunct="1"/>
            <a:r>
              <a:rPr lang="en-US" sz="2800" b="1" dirty="0">
                <a:solidFill>
                  <a:srgbClr val="FF0000"/>
                </a:solidFill>
              </a:rPr>
              <a:t>In what manner?</a:t>
            </a:r>
            <a:endParaRPr lang="en-US" sz="3600" b="1" dirty="0">
              <a:solidFill>
                <a:srgbClr val="FF0000"/>
              </a:solidFill>
            </a:endParaRPr>
          </a:p>
        </p:txBody>
      </p:sp>
      <p:sp>
        <p:nvSpPr>
          <p:cNvPr id="4100"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AD211970-BB7A-4C7F-9664-F9A2F802092B}" type="slidenum">
              <a:rPr lang="en-US" smtClean="0">
                <a:latin typeface="Times New Roman" pitchFamily="18" charset="0"/>
              </a:rPr>
              <a:pPr/>
              <a:t>3</a:t>
            </a:fld>
            <a:endParaRPr lang="en-US">
              <a:latin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1219200" y="228600"/>
            <a:ext cx="7772400" cy="6477000"/>
          </a:xfrm>
        </p:spPr>
        <p:txBody>
          <a:bodyPr>
            <a:noAutofit/>
          </a:bodyPr>
          <a:lstStyle/>
          <a:p>
            <a:pPr>
              <a:lnSpc>
                <a:spcPct val="90000"/>
              </a:lnSpc>
            </a:pPr>
            <a:r>
              <a:rPr lang="en-US" u="sng" dirty="0"/>
              <a:t>The new NPP 2000 deals with-</a:t>
            </a:r>
          </a:p>
          <a:p>
            <a:pPr>
              <a:lnSpc>
                <a:spcPct val="90000"/>
              </a:lnSpc>
              <a:buNone/>
            </a:pPr>
            <a:endParaRPr lang="en-US" u="sng" dirty="0"/>
          </a:p>
          <a:p>
            <a:pPr>
              <a:lnSpc>
                <a:spcPct val="90000"/>
              </a:lnSpc>
            </a:pPr>
            <a:r>
              <a:rPr lang="en-US" dirty="0"/>
              <a:t> Women education, empowering for improved health and nutrition; </a:t>
            </a:r>
          </a:p>
          <a:p>
            <a:pPr>
              <a:lnSpc>
                <a:spcPct val="90000"/>
              </a:lnSpc>
            </a:pPr>
            <a:r>
              <a:rPr lang="en-US" dirty="0"/>
              <a:t>child survival and health; </a:t>
            </a:r>
          </a:p>
          <a:p>
            <a:pPr>
              <a:lnSpc>
                <a:spcPct val="90000"/>
              </a:lnSpc>
            </a:pPr>
            <a:r>
              <a:rPr lang="en-US" dirty="0"/>
              <a:t>unmet needs for family welfare services; </a:t>
            </a:r>
          </a:p>
          <a:p>
            <a:pPr>
              <a:lnSpc>
                <a:spcPct val="90000"/>
              </a:lnSpc>
            </a:pPr>
            <a:r>
              <a:rPr lang="en-US" dirty="0"/>
              <a:t>health care for under-served population groups like urban slums, tribal community, hill area population and displaced and migrant population; </a:t>
            </a:r>
          </a:p>
          <a:p>
            <a:pPr>
              <a:lnSpc>
                <a:spcPct val="90000"/>
              </a:lnSpc>
            </a:pPr>
            <a:r>
              <a:rPr lang="en-US" dirty="0"/>
              <a:t>adolescent’s health and education; </a:t>
            </a:r>
          </a:p>
          <a:p>
            <a:pPr>
              <a:lnSpc>
                <a:spcPct val="90000"/>
              </a:lnSpc>
            </a:pPr>
            <a:r>
              <a:rPr lang="en-US" dirty="0"/>
              <a:t>collaboration with NGOs. </a:t>
            </a:r>
          </a:p>
          <a:p>
            <a:pPr algn="r">
              <a:lnSpc>
                <a:spcPct val="90000"/>
              </a:lnSpc>
              <a:buFontTx/>
              <a:buNone/>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marL="54864" indent="0" fontAlgn="auto">
              <a:spcAft>
                <a:spcPts val="0"/>
              </a:spcAft>
              <a:defRPr/>
            </a:pPr>
            <a:r>
              <a:rPr lang="en-US" sz="4000" b="1">
                <a:solidFill>
                  <a:schemeClr val="tx2">
                    <a:tint val="100000"/>
                    <a:shade val="90000"/>
                    <a:satMod val="250000"/>
                    <a:alpha val="100000"/>
                  </a:schemeClr>
                </a:solidFill>
              </a:rPr>
              <a:t>DIMENSIONS OF POPULATION PROBLEM:-</a:t>
            </a:r>
          </a:p>
        </p:txBody>
      </p:sp>
      <p:sp>
        <p:nvSpPr>
          <p:cNvPr id="19459" name="Rectangle 3"/>
          <p:cNvSpPr>
            <a:spLocks noGrp="1" noChangeArrowheads="1"/>
          </p:cNvSpPr>
          <p:nvPr>
            <p:ph idx="1"/>
          </p:nvPr>
        </p:nvSpPr>
        <p:spPr/>
        <p:txBody>
          <a:bodyPr/>
          <a:lstStyle/>
          <a:p>
            <a:pPr>
              <a:buFontTx/>
              <a:buNone/>
            </a:pPr>
            <a:r>
              <a:rPr lang="en-US"/>
              <a:t>Population problem has three dimensions:-</a:t>
            </a:r>
          </a:p>
          <a:p>
            <a:r>
              <a:rPr lang="en-US"/>
              <a:t>The number of people versus limited amount of material resources.</a:t>
            </a:r>
          </a:p>
          <a:p>
            <a:endParaRPr lang="en-US"/>
          </a:p>
          <a:p>
            <a:r>
              <a:rPr lang="en-US"/>
              <a:t>People versus cultural resources.</a:t>
            </a:r>
          </a:p>
          <a:p>
            <a:endParaRPr lang="en-US"/>
          </a:p>
          <a:p>
            <a:r>
              <a:rPr lang="en-US"/>
              <a:t>Society’s ability to satisfy man’s total needs, physical mental and social.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143000" y="274638"/>
            <a:ext cx="7790688" cy="1143000"/>
          </a:xfrm>
        </p:spPr>
        <p:txBody>
          <a:bodyPr>
            <a:normAutofit/>
          </a:bodyPr>
          <a:lstStyle/>
          <a:p>
            <a:pPr marL="54864" indent="0" fontAlgn="auto">
              <a:spcAft>
                <a:spcPts val="0"/>
              </a:spcAft>
              <a:defRPr/>
            </a:pPr>
            <a:r>
              <a:rPr lang="en-US" sz="3200" b="1" dirty="0">
                <a:solidFill>
                  <a:schemeClr val="tx2">
                    <a:tint val="100000"/>
                    <a:shade val="90000"/>
                    <a:satMod val="250000"/>
                    <a:alpha val="100000"/>
                  </a:schemeClr>
                </a:solidFill>
              </a:rPr>
              <a:t>EFFECTS OF OVER POPULATION:-</a:t>
            </a:r>
          </a:p>
        </p:txBody>
      </p:sp>
      <p:sp>
        <p:nvSpPr>
          <p:cNvPr id="20483" name="Rectangle 3"/>
          <p:cNvSpPr>
            <a:spLocks noGrp="1" noChangeArrowheads="1"/>
          </p:cNvSpPr>
          <p:nvPr>
            <p:ph idx="1"/>
          </p:nvPr>
        </p:nvSpPr>
        <p:spPr>
          <a:xfrm>
            <a:off x="1219200" y="1447800"/>
            <a:ext cx="7714488" cy="5105400"/>
          </a:xfrm>
        </p:spPr>
        <p:txBody>
          <a:bodyPr>
            <a:noAutofit/>
          </a:bodyPr>
          <a:lstStyle/>
          <a:p>
            <a:pPr>
              <a:lnSpc>
                <a:spcPct val="80000"/>
              </a:lnSpc>
              <a:buFontTx/>
              <a:buNone/>
            </a:pPr>
            <a:endParaRPr lang="en-US" dirty="0"/>
          </a:p>
          <a:p>
            <a:pPr>
              <a:lnSpc>
                <a:spcPct val="80000"/>
              </a:lnSpc>
            </a:pPr>
            <a:r>
              <a:rPr lang="en-US" dirty="0"/>
              <a:t>Effect of country-low standard of living, unemployment &amp; overcrowding.</a:t>
            </a:r>
          </a:p>
          <a:p>
            <a:pPr>
              <a:lnSpc>
                <a:spcPct val="80000"/>
              </a:lnSpc>
            </a:pPr>
            <a:r>
              <a:rPr lang="en-US" dirty="0"/>
              <a:t>Effect on family – demands of food, clothing and educations will not be satisfied and thus leads to less happiness and insecurity.</a:t>
            </a:r>
          </a:p>
          <a:p>
            <a:pPr>
              <a:lnSpc>
                <a:spcPct val="80000"/>
              </a:lnSpc>
            </a:pPr>
            <a:r>
              <a:rPr lang="en-US" dirty="0"/>
              <a:t>Effect on the Mother- general health gets impaired with increased number of pregnancies.</a:t>
            </a:r>
          </a:p>
          <a:p>
            <a:pPr>
              <a:lnSpc>
                <a:spcPct val="80000"/>
              </a:lnSpc>
            </a:pPr>
            <a:r>
              <a:rPr lang="en-US" dirty="0"/>
              <a:t>Effect on Child – If pregnancies occur too frequently in a family, the child gets very little attention, malnutrition.</a:t>
            </a:r>
            <a:endParaRPr lang="en-US" b="1" dirty="0"/>
          </a:p>
          <a:p>
            <a:pPr>
              <a:lnSpc>
                <a:spcPct val="80000"/>
              </a:lnSpc>
              <a:buFontTx/>
              <a:buNone/>
            </a:pPr>
            <a:r>
              <a:rPr lang="en-US" dirty="0"/>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pPr marL="54864" indent="0" fontAlgn="auto">
              <a:spcAft>
                <a:spcPts val="0"/>
              </a:spcAft>
              <a:defRPr/>
            </a:pPr>
            <a:r>
              <a:rPr lang="en-US" b="1">
                <a:solidFill>
                  <a:schemeClr val="tx2">
                    <a:tint val="100000"/>
                    <a:shade val="90000"/>
                    <a:satMod val="250000"/>
                    <a:alpha val="100000"/>
                  </a:schemeClr>
                </a:solidFill>
              </a:rPr>
              <a:t>OBJECTIVES OF NPP – 2000:-</a:t>
            </a:r>
          </a:p>
        </p:txBody>
      </p:sp>
      <p:sp>
        <p:nvSpPr>
          <p:cNvPr id="23555" name="Rectangle 3"/>
          <p:cNvSpPr>
            <a:spLocks noGrp="1" noChangeArrowheads="1"/>
          </p:cNvSpPr>
          <p:nvPr>
            <p:ph idx="1"/>
          </p:nvPr>
        </p:nvSpPr>
        <p:spPr/>
        <p:txBody>
          <a:bodyPr/>
          <a:lstStyle/>
          <a:p>
            <a:pPr marL="609600" indent="-609600">
              <a:buFontTx/>
              <a:buNone/>
            </a:pPr>
            <a:r>
              <a:rPr lang="en-US" b="1"/>
              <a:t>1.The immediate objectives of the NPP 2000 are :-</a:t>
            </a:r>
            <a:endParaRPr lang="en-US"/>
          </a:p>
          <a:p>
            <a:pPr marL="990600" lvl="1" indent="-533400"/>
            <a:r>
              <a:rPr lang="en-US"/>
              <a:t>To address the unmet needs for contraception, health care infrastructures, and health personnel.</a:t>
            </a:r>
          </a:p>
          <a:p>
            <a:pPr marL="990600" lvl="1" indent="-533400"/>
            <a:r>
              <a:rPr lang="en-US"/>
              <a:t>To provide integrated service delivery for basic reproductive and child health care.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pPr marL="838200" indent="-838200" fontAlgn="auto">
              <a:spcAft>
                <a:spcPts val="0"/>
              </a:spcAft>
              <a:defRPr/>
            </a:pPr>
            <a:r>
              <a:rPr lang="en-US" sz="3600" b="1">
                <a:solidFill>
                  <a:schemeClr val="tx2">
                    <a:tint val="100000"/>
                    <a:shade val="90000"/>
                    <a:satMod val="250000"/>
                    <a:alpha val="100000"/>
                  </a:schemeClr>
                </a:solidFill>
              </a:rPr>
              <a:t>2.The medium term objectives is :-</a:t>
            </a:r>
          </a:p>
        </p:txBody>
      </p:sp>
      <p:sp>
        <p:nvSpPr>
          <p:cNvPr id="24579" name="Rectangle 3"/>
          <p:cNvSpPr>
            <a:spLocks noGrp="1" noChangeArrowheads="1"/>
          </p:cNvSpPr>
          <p:nvPr>
            <p:ph idx="1"/>
          </p:nvPr>
        </p:nvSpPr>
        <p:spPr/>
        <p:txBody>
          <a:bodyPr/>
          <a:lstStyle/>
          <a:p>
            <a:r>
              <a:rPr lang="en-US"/>
              <a:t>To bring the Total Fertility Rate to replacement levels by 2010, through vigorous implementation of intersectoral operational strategies.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pPr marL="838200" indent="-838200" fontAlgn="auto">
              <a:spcAft>
                <a:spcPts val="0"/>
              </a:spcAft>
              <a:defRPr/>
            </a:pPr>
            <a:r>
              <a:rPr lang="en-US" b="1">
                <a:solidFill>
                  <a:schemeClr val="tx2">
                    <a:tint val="100000"/>
                    <a:shade val="90000"/>
                    <a:satMod val="250000"/>
                    <a:alpha val="100000"/>
                  </a:schemeClr>
                </a:solidFill>
              </a:rPr>
              <a:t>The long term objectives is :-</a:t>
            </a:r>
            <a:r>
              <a:rPr lang="en-US">
                <a:solidFill>
                  <a:schemeClr val="tx2">
                    <a:tint val="100000"/>
                    <a:shade val="90000"/>
                    <a:satMod val="250000"/>
                    <a:alpha val="100000"/>
                  </a:schemeClr>
                </a:solidFill>
              </a:rPr>
              <a:t> </a:t>
            </a:r>
          </a:p>
        </p:txBody>
      </p:sp>
      <p:sp>
        <p:nvSpPr>
          <p:cNvPr id="25603" name="Rectangle 3"/>
          <p:cNvSpPr>
            <a:spLocks noGrp="1" noChangeArrowheads="1"/>
          </p:cNvSpPr>
          <p:nvPr>
            <p:ph idx="1"/>
          </p:nvPr>
        </p:nvSpPr>
        <p:spPr/>
        <p:txBody>
          <a:bodyPr/>
          <a:lstStyle/>
          <a:p>
            <a:r>
              <a:rPr lang="en-US" dirty="0"/>
              <a:t>To achievement a stable population by 2045, at a level consistent with the requirements of sustainable socio economic growth and developments and environment protection programme,.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marL="54864" indent="0" fontAlgn="auto">
              <a:spcAft>
                <a:spcPts val="0"/>
              </a:spcAft>
              <a:defRPr/>
            </a:pPr>
            <a:r>
              <a:rPr lang="en-US" sz="3600" b="1">
                <a:solidFill>
                  <a:schemeClr val="tx2">
                    <a:tint val="100000"/>
                    <a:shade val="90000"/>
                    <a:satMod val="250000"/>
                    <a:alpha val="100000"/>
                  </a:schemeClr>
                </a:solidFill>
              </a:rPr>
              <a:t>NATIONAL SOCIO-DEMOGRAPHIC GOALS FOR 2010:-</a:t>
            </a:r>
          </a:p>
        </p:txBody>
      </p:sp>
      <p:sp>
        <p:nvSpPr>
          <p:cNvPr id="26627" name="Rectangle 3"/>
          <p:cNvSpPr>
            <a:spLocks noGrp="1" noChangeArrowheads="1"/>
          </p:cNvSpPr>
          <p:nvPr>
            <p:ph idx="1"/>
          </p:nvPr>
        </p:nvSpPr>
        <p:spPr/>
        <p:txBody>
          <a:bodyPr>
            <a:normAutofit/>
          </a:bodyPr>
          <a:lstStyle/>
          <a:p>
            <a:pPr>
              <a:lnSpc>
                <a:spcPct val="80000"/>
              </a:lnSpc>
              <a:buFontTx/>
              <a:buNone/>
            </a:pPr>
            <a:r>
              <a:rPr lang="en-US" sz="3600" dirty="0"/>
              <a:t>  </a:t>
            </a:r>
            <a:endParaRPr lang="en-US" dirty="0"/>
          </a:p>
          <a:p>
            <a:pPr lvl="1">
              <a:lnSpc>
                <a:spcPct val="80000"/>
              </a:lnSpc>
              <a:buFontTx/>
              <a:buNone/>
            </a:pPr>
            <a:r>
              <a:rPr lang="en-US" sz="3200" dirty="0"/>
              <a:t>1.Address the unmet needs for basic reproductive and child health services, supplies and infrastructure.</a:t>
            </a:r>
          </a:p>
          <a:p>
            <a:pPr lvl="1">
              <a:lnSpc>
                <a:spcPct val="80000"/>
              </a:lnSpc>
              <a:buFontTx/>
              <a:buNone/>
            </a:pPr>
            <a:endParaRPr lang="en-US" sz="3200" dirty="0"/>
          </a:p>
          <a:p>
            <a:pPr lvl="1">
              <a:lnSpc>
                <a:spcPct val="80000"/>
              </a:lnSpc>
              <a:buFontTx/>
              <a:buNone/>
            </a:pPr>
            <a:r>
              <a:rPr lang="en-US" sz="3200" dirty="0"/>
              <a:t>2.Make school education up to age of 14 free and compulsory, and reduce drop outs at Primary and secondary levels to bellows 20 percent for both boys and girls</a:t>
            </a:r>
          </a:p>
          <a:p>
            <a:pPr lvl="1">
              <a:lnSpc>
                <a:spcPct val="80000"/>
              </a:lnSpc>
              <a:buFontTx/>
              <a:buNone/>
            </a:pPr>
            <a:endParaRPr lang="en-US" sz="3200" dirty="0"/>
          </a:p>
          <a:p>
            <a:pPr lvl="1" algn="r">
              <a:lnSpc>
                <a:spcPct val="80000"/>
              </a:lnSpc>
              <a:buFontTx/>
              <a:buNone/>
            </a:pPr>
            <a:endParaRPr lang="en-US" sz="3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marL="54864" indent="0" fontAlgn="auto">
              <a:spcAft>
                <a:spcPts val="0"/>
              </a:spcAft>
              <a:defRPr/>
            </a:pPr>
            <a:r>
              <a:rPr lang="en-US" sz="4000">
                <a:solidFill>
                  <a:schemeClr val="tx2">
                    <a:tint val="100000"/>
                    <a:shade val="90000"/>
                    <a:satMod val="250000"/>
                    <a:alpha val="100000"/>
                  </a:schemeClr>
                </a:solidFill>
              </a:rPr>
              <a:t>Continue….</a:t>
            </a:r>
            <a:br>
              <a:rPr lang="en-US" sz="4000">
                <a:solidFill>
                  <a:schemeClr val="tx2">
                    <a:tint val="100000"/>
                    <a:shade val="90000"/>
                    <a:satMod val="250000"/>
                    <a:alpha val="100000"/>
                  </a:schemeClr>
                </a:solidFill>
              </a:rPr>
            </a:br>
            <a:endParaRPr lang="en-US" sz="4000">
              <a:solidFill>
                <a:schemeClr val="tx2">
                  <a:tint val="100000"/>
                  <a:shade val="90000"/>
                  <a:satMod val="250000"/>
                  <a:alpha val="100000"/>
                </a:schemeClr>
              </a:solidFill>
            </a:endParaRPr>
          </a:p>
        </p:txBody>
      </p:sp>
      <p:sp>
        <p:nvSpPr>
          <p:cNvPr id="27651" name="Rectangle 3"/>
          <p:cNvSpPr>
            <a:spLocks noGrp="1" noChangeArrowheads="1"/>
          </p:cNvSpPr>
          <p:nvPr>
            <p:ph idx="1"/>
          </p:nvPr>
        </p:nvSpPr>
        <p:spPr>
          <a:xfrm>
            <a:off x="1219200" y="990600"/>
            <a:ext cx="7714488" cy="5486400"/>
          </a:xfrm>
        </p:spPr>
        <p:txBody>
          <a:bodyPr>
            <a:normAutofit/>
          </a:bodyPr>
          <a:lstStyle/>
          <a:p>
            <a:pPr marL="990600" lvl="1" indent="-533400">
              <a:lnSpc>
                <a:spcPct val="90000"/>
              </a:lnSpc>
              <a:buFontTx/>
              <a:buNone/>
            </a:pPr>
            <a:endParaRPr lang="en-US" sz="3200" dirty="0"/>
          </a:p>
          <a:p>
            <a:pPr marL="990600" lvl="1" indent="-533400">
              <a:lnSpc>
                <a:spcPct val="90000"/>
              </a:lnSpc>
              <a:buFontTx/>
              <a:buNone/>
            </a:pPr>
            <a:r>
              <a:rPr lang="en-US" sz="3200" dirty="0"/>
              <a:t>  3.Reduce infant mortality rate to below 30 per 1000 live births.</a:t>
            </a:r>
          </a:p>
          <a:p>
            <a:pPr marL="990600" lvl="1" indent="-533400">
              <a:lnSpc>
                <a:spcPct val="90000"/>
              </a:lnSpc>
              <a:buFontTx/>
              <a:buNone/>
            </a:pPr>
            <a:r>
              <a:rPr lang="en-US" sz="3200" dirty="0"/>
              <a:t>  4.Reduce maternal mortality ratio to below 100 per 100,000 live births.</a:t>
            </a:r>
          </a:p>
          <a:p>
            <a:pPr marL="990600" lvl="1" indent="-533400">
              <a:lnSpc>
                <a:spcPct val="90000"/>
              </a:lnSpc>
              <a:buFontTx/>
              <a:buNone/>
            </a:pPr>
            <a:r>
              <a:rPr lang="en-US" sz="3200" dirty="0"/>
              <a:t>  5.Achieves universal immunization of children against all vaccine preventable diseases.</a:t>
            </a:r>
          </a:p>
          <a:p>
            <a:pPr marL="990600" lvl="1" indent="-533400">
              <a:lnSpc>
                <a:spcPct val="90000"/>
              </a:lnSpc>
              <a:buFontTx/>
              <a:buNone/>
            </a:pPr>
            <a:r>
              <a:rPr lang="en-US" sz="3200" dirty="0"/>
              <a:t>  6. Promote delayed  marriages of girls, not earlier than age 18 and preferably after 20 years of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435608" y="274638"/>
            <a:ext cx="7498080" cy="792162"/>
          </a:xfrm>
        </p:spPr>
        <p:txBody>
          <a:bodyPr/>
          <a:lstStyle/>
          <a:p>
            <a:pPr marL="54864" indent="0" fontAlgn="auto">
              <a:spcAft>
                <a:spcPts val="0"/>
              </a:spcAft>
              <a:defRPr/>
            </a:pPr>
            <a:r>
              <a:rPr lang="en-US" dirty="0">
                <a:solidFill>
                  <a:schemeClr val="tx2">
                    <a:tint val="100000"/>
                    <a:shade val="90000"/>
                    <a:satMod val="250000"/>
                    <a:alpha val="100000"/>
                  </a:schemeClr>
                </a:solidFill>
              </a:rPr>
              <a:t>Continue…</a:t>
            </a:r>
          </a:p>
        </p:txBody>
      </p:sp>
      <p:sp>
        <p:nvSpPr>
          <p:cNvPr id="28675" name="Rectangle 3"/>
          <p:cNvSpPr>
            <a:spLocks noGrp="1" noChangeArrowheads="1"/>
          </p:cNvSpPr>
          <p:nvPr>
            <p:ph idx="1"/>
          </p:nvPr>
        </p:nvSpPr>
        <p:spPr>
          <a:xfrm>
            <a:off x="1219200" y="1066800"/>
            <a:ext cx="7714488" cy="5410200"/>
          </a:xfrm>
        </p:spPr>
        <p:txBody>
          <a:bodyPr>
            <a:noAutofit/>
          </a:bodyPr>
          <a:lstStyle/>
          <a:p>
            <a:pPr marL="990600" lvl="1" indent="-533400">
              <a:lnSpc>
                <a:spcPct val="80000"/>
              </a:lnSpc>
              <a:buFontTx/>
              <a:buNone/>
            </a:pPr>
            <a:endParaRPr lang="en-US" sz="3200" dirty="0"/>
          </a:p>
          <a:p>
            <a:pPr marL="990600" lvl="1" indent="-533400">
              <a:lnSpc>
                <a:spcPct val="80000"/>
              </a:lnSpc>
              <a:buFontTx/>
              <a:buNone/>
            </a:pPr>
            <a:r>
              <a:rPr lang="en-US" sz="3200" dirty="0"/>
              <a:t>7. Achieve 80% Institutional deliveries and 100% deliveries by trained person.</a:t>
            </a:r>
          </a:p>
          <a:p>
            <a:pPr marL="990600" lvl="1" indent="-533400">
              <a:lnSpc>
                <a:spcPct val="80000"/>
              </a:lnSpc>
              <a:buFontTx/>
              <a:buNone/>
            </a:pPr>
            <a:r>
              <a:rPr lang="en-US" sz="3200" dirty="0"/>
              <a:t>8. Achieve universal access to IEC services for fertility regulation and contraception </a:t>
            </a:r>
          </a:p>
          <a:p>
            <a:pPr marL="990600" lvl="1" indent="-533400">
              <a:lnSpc>
                <a:spcPct val="80000"/>
              </a:lnSpc>
              <a:buFontTx/>
              <a:buNone/>
            </a:pPr>
            <a:r>
              <a:rPr lang="en-US" sz="3200" dirty="0"/>
              <a:t>9. Achieve 100% registration of birth, death, marriage and pregnancy.</a:t>
            </a:r>
          </a:p>
          <a:p>
            <a:pPr marL="990600" lvl="1" indent="-533400">
              <a:lnSpc>
                <a:spcPct val="80000"/>
              </a:lnSpc>
              <a:buFontTx/>
              <a:buNone/>
            </a:pPr>
            <a:r>
              <a:rPr lang="en-US" sz="3200" dirty="0"/>
              <a:t>10.Integration between the management of reproductive tract infections and sexually transmitted infections and the National AIDS Control Organization.</a:t>
            </a:r>
          </a:p>
          <a:p>
            <a:pPr marL="990600" lvl="1" indent="-533400">
              <a:lnSpc>
                <a:spcPct val="80000"/>
              </a:lnSpc>
              <a:buFontTx/>
              <a:buNone/>
            </a:pPr>
            <a:endParaRPr lang="en-US" sz="3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435608" y="274638"/>
            <a:ext cx="7498080" cy="715962"/>
          </a:xfrm>
        </p:spPr>
        <p:txBody>
          <a:bodyPr>
            <a:normAutofit fontScale="90000"/>
          </a:bodyPr>
          <a:lstStyle/>
          <a:p>
            <a:pPr marL="54864" indent="0" fontAlgn="auto">
              <a:spcAft>
                <a:spcPts val="0"/>
              </a:spcAft>
              <a:defRPr/>
            </a:pPr>
            <a:r>
              <a:rPr lang="en-US" sz="4000" dirty="0">
                <a:solidFill>
                  <a:schemeClr val="tx2">
                    <a:tint val="100000"/>
                    <a:shade val="90000"/>
                    <a:satMod val="250000"/>
                    <a:alpha val="100000"/>
                  </a:schemeClr>
                </a:solidFill>
              </a:rPr>
              <a:t>Continue….</a:t>
            </a:r>
            <a:br>
              <a:rPr lang="en-US" sz="4000" dirty="0">
                <a:solidFill>
                  <a:schemeClr val="tx2">
                    <a:tint val="100000"/>
                    <a:shade val="90000"/>
                    <a:satMod val="250000"/>
                    <a:alpha val="100000"/>
                  </a:schemeClr>
                </a:solidFill>
              </a:rPr>
            </a:br>
            <a:endParaRPr lang="en-US" sz="4000" dirty="0">
              <a:solidFill>
                <a:schemeClr val="tx2">
                  <a:tint val="100000"/>
                  <a:shade val="90000"/>
                  <a:satMod val="250000"/>
                  <a:alpha val="100000"/>
                </a:schemeClr>
              </a:solidFill>
            </a:endParaRPr>
          </a:p>
        </p:txBody>
      </p:sp>
      <p:sp>
        <p:nvSpPr>
          <p:cNvPr id="29699" name="Rectangle 3"/>
          <p:cNvSpPr>
            <a:spLocks noGrp="1" noChangeArrowheads="1"/>
          </p:cNvSpPr>
          <p:nvPr>
            <p:ph idx="1"/>
          </p:nvPr>
        </p:nvSpPr>
        <p:spPr>
          <a:xfrm>
            <a:off x="1066800" y="685800"/>
            <a:ext cx="7714488" cy="5791200"/>
          </a:xfrm>
        </p:spPr>
        <p:txBody>
          <a:bodyPr>
            <a:noAutofit/>
          </a:bodyPr>
          <a:lstStyle/>
          <a:p>
            <a:pPr marL="990600" lvl="1" indent="-533400">
              <a:buFontTx/>
              <a:buNone/>
            </a:pPr>
            <a:r>
              <a:rPr lang="en-US" sz="3200" dirty="0"/>
              <a:t>11. Prevent and control communicable disease.</a:t>
            </a:r>
          </a:p>
          <a:p>
            <a:pPr marL="990600" lvl="1" indent="-533400">
              <a:buFontTx/>
              <a:buNone/>
            </a:pPr>
            <a:r>
              <a:rPr lang="en-US" sz="3200" dirty="0"/>
              <a:t>12. Integrate Indian System of medicine in the prevision of RCH services</a:t>
            </a:r>
          </a:p>
          <a:p>
            <a:pPr marL="990600" lvl="1" indent="-533400">
              <a:buFontTx/>
              <a:buNone/>
            </a:pPr>
            <a:r>
              <a:rPr lang="en-US" sz="3200" dirty="0"/>
              <a:t>13. Promote the small family norm to achieve replacements level of TFR.</a:t>
            </a:r>
          </a:p>
          <a:p>
            <a:pPr marL="990600" lvl="1" indent="-533400">
              <a:buFontTx/>
              <a:buNone/>
            </a:pPr>
            <a:r>
              <a:rPr lang="en-US" sz="3200" dirty="0"/>
              <a:t>14. Implementation of related social sector programs so that the family welfare becomes a people centered.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C521DC01-32B2-4C05-AD3B-5F36CFA4FCB9}" type="slidenum">
              <a:rPr lang="en-US" smtClean="0">
                <a:latin typeface="Times New Roman" pitchFamily="18" charset="0"/>
              </a:rPr>
              <a:pPr/>
              <a:t>4</a:t>
            </a:fld>
            <a:endParaRPr lang="en-US">
              <a:latin typeface="Times New Roman" pitchFamily="18" charset="0"/>
            </a:endParaRPr>
          </a:p>
        </p:txBody>
      </p:sp>
      <p:pic>
        <p:nvPicPr>
          <p:cNvPr id="5123" name="Picture 1"/>
          <p:cNvPicPr>
            <a:picLocks noChangeAspect="1"/>
          </p:cNvPicPr>
          <p:nvPr/>
        </p:nvPicPr>
        <p:blipFill>
          <a:blip r:embed="rId2" cstate="print"/>
          <a:srcRect/>
          <a:stretch>
            <a:fillRect/>
          </a:stretch>
        </p:blipFill>
        <p:spPr bwMode="auto">
          <a:xfrm>
            <a:off x="0" y="-3124200"/>
            <a:ext cx="8458200" cy="99822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marL="54864" indent="0" fontAlgn="auto">
              <a:spcAft>
                <a:spcPts val="0"/>
              </a:spcAft>
              <a:defRPr/>
            </a:pPr>
            <a:r>
              <a:rPr lang="en-US" sz="4000" b="1">
                <a:solidFill>
                  <a:schemeClr val="tx2">
                    <a:tint val="100000"/>
                    <a:shade val="90000"/>
                    <a:satMod val="250000"/>
                    <a:alpha val="100000"/>
                  </a:schemeClr>
                </a:solidFill>
              </a:rPr>
              <a:t>STRATEGIC THEMES : -</a:t>
            </a:r>
            <a:r>
              <a:rPr lang="en-US" sz="4000">
                <a:solidFill>
                  <a:schemeClr val="tx2">
                    <a:tint val="100000"/>
                    <a:shade val="90000"/>
                    <a:satMod val="250000"/>
                    <a:alpha val="100000"/>
                  </a:schemeClr>
                </a:solidFill>
              </a:rPr>
              <a:t> </a:t>
            </a:r>
            <a:br>
              <a:rPr lang="en-US" sz="4000">
                <a:solidFill>
                  <a:schemeClr val="tx2">
                    <a:tint val="100000"/>
                    <a:shade val="90000"/>
                    <a:satMod val="250000"/>
                    <a:alpha val="100000"/>
                  </a:schemeClr>
                </a:solidFill>
              </a:rPr>
            </a:br>
            <a:endParaRPr lang="en-US" sz="4000">
              <a:solidFill>
                <a:schemeClr val="tx2">
                  <a:tint val="100000"/>
                  <a:shade val="90000"/>
                  <a:satMod val="250000"/>
                  <a:alpha val="100000"/>
                </a:schemeClr>
              </a:solidFill>
            </a:endParaRPr>
          </a:p>
        </p:txBody>
      </p:sp>
      <p:sp>
        <p:nvSpPr>
          <p:cNvPr id="30723" name="Rectangle 3"/>
          <p:cNvSpPr>
            <a:spLocks noGrp="1" noChangeArrowheads="1"/>
          </p:cNvSpPr>
          <p:nvPr>
            <p:ph idx="1"/>
          </p:nvPr>
        </p:nvSpPr>
        <p:spPr>
          <a:xfrm>
            <a:off x="1219200" y="1066800"/>
            <a:ext cx="7714488" cy="5486400"/>
          </a:xfrm>
        </p:spPr>
        <p:txBody>
          <a:bodyPr>
            <a:normAutofit/>
          </a:bodyPr>
          <a:lstStyle/>
          <a:p>
            <a:pPr>
              <a:lnSpc>
                <a:spcPct val="80000"/>
              </a:lnSpc>
              <a:buFontTx/>
              <a:buNone/>
            </a:pPr>
            <a:endParaRPr lang="en-US" dirty="0"/>
          </a:p>
          <a:p>
            <a:pPr>
              <a:lnSpc>
                <a:spcPct val="80000"/>
              </a:lnSpc>
              <a:buFontTx/>
              <a:buNone/>
            </a:pPr>
            <a:r>
              <a:rPr lang="en-US" dirty="0"/>
              <a:t>1. Decentralized planning and </a:t>
            </a:r>
            <a:r>
              <a:rPr lang="en-US" dirty="0" err="1"/>
              <a:t>programme</a:t>
            </a:r>
            <a:r>
              <a:rPr lang="en-US" dirty="0"/>
              <a:t>   implementation.</a:t>
            </a:r>
          </a:p>
          <a:p>
            <a:pPr>
              <a:lnSpc>
                <a:spcPct val="80000"/>
              </a:lnSpc>
              <a:buFontTx/>
              <a:buNone/>
            </a:pPr>
            <a:r>
              <a:rPr lang="en-US" dirty="0"/>
              <a:t>2. Convergence of service delivery at village    </a:t>
            </a:r>
          </a:p>
          <a:p>
            <a:pPr>
              <a:lnSpc>
                <a:spcPct val="80000"/>
              </a:lnSpc>
              <a:buFontTx/>
              <a:buNone/>
            </a:pPr>
            <a:r>
              <a:rPr lang="en-US" dirty="0"/>
              <a:t>    levels.</a:t>
            </a:r>
          </a:p>
          <a:p>
            <a:pPr>
              <a:lnSpc>
                <a:spcPct val="80000"/>
              </a:lnSpc>
              <a:buFontTx/>
              <a:buNone/>
            </a:pPr>
            <a:r>
              <a:rPr lang="en-US" dirty="0"/>
              <a:t>3. Empowering women for improved health and    </a:t>
            </a:r>
          </a:p>
          <a:p>
            <a:pPr>
              <a:lnSpc>
                <a:spcPct val="80000"/>
              </a:lnSpc>
              <a:buFontTx/>
              <a:buNone/>
            </a:pPr>
            <a:r>
              <a:rPr lang="en-US" dirty="0"/>
              <a:t>    nutrition.</a:t>
            </a:r>
          </a:p>
          <a:p>
            <a:pPr>
              <a:lnSpc>
                <a:spcPct val="80000"/>
              </a:lnSpc>
              <a:buFontTx/>
              <a:buNone/>
            </a:pPr>
            <a:r>
              <a:rPr lang="en-US" dirty="0"/>
              <a:t>4. Child survival and child health.</a:t>
            </a:r>
          </a:p>
          <a:p>
            <a:pPr algn="r">
              <a:lnSpc>
                <a:spcPct val="80000"/>
              </a:lnSpc>
              <a:buFontTx/>
              <a:buNone/>
            </a:pP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marL="54864" indent="0" fontAlgn="auto">
              <a:spcAft>
                <a:spcPts val="0"/>
              </a:spcAft>
              <a:defRPr/>
            </a:pPr>
            <a:r>
              <a:rPr lang="en-US" sz="4000">
                <a:solidFill>
                  <a:schemeClr val="tx2">
                    <a:tint val="100000"/>
                    <a:shade val="90000"/>
                    <a:satMod val="250000"/>
                    <a:alpha val="100000"/>
                  </a:schemeClr>
                </a:solidFill>
              </a:rPr>
              <a:t>Continue….</a:t>
            </a:r>
            <a:br>
              <a:rPr lang="en-US" sz="4000">
                <a:solidFill>
                  <a:schemeClr val="tx2">
                    <a:tint val="100000"/>
                    <a:shade val="90000"/>
                    <a:satMod val="250000"/>
                    <a:alpha val="100000"/>
                  </a:schemeClr>
                </a:solidFill>
              </a:rPr>
            </a:br>
            <a:endParaRPr lang="en-US" sz="4000">
              <a:solidFill>
                <a:schemeClr val="tx2">
                  <a:tint val="100000"/>
                  <a:shade val="90000"/>
                  <a:satMod val="250000"/>
                  <a:alpha val="100000"/>
                </a:schemeClr>
              </a:solidFill>
            </a:endParaRPr>
          </a:p>
        </p:txBody>
      </p:sp>
      <p:sp>
        <p:nvSpPr>
          <p:cNvPr id="31747" name="Rectangle 3"/>
          <p:cNvSpPr>
            <a:spLocks noGrp="1" noChangeArrowheads="1"/>
          </p:cNvSpPr>
          <p:nvPr>
            <p:ph idx="1"/>
          </p:nvPr>
        </p:nvSpPr>
        <p:spPr>
          <a:xfrm>
            <a:off x="1066800" y="990600"/>
            <a:ext cx="7866888" cy="5486400"/>
          </a:xfrm>
        </p:spPr>
        <p:txBody>
          <a:bodyPr>
            <a:normAutofit/>
          </a:bodyPr>
          <a:lstStyle/>
          <a:p>
            <a:pPr marL="609600" indent="-609600">
              <a:lnSpc>
                <a:spcPct val="80000"/>
              </a:lnSpc>
              <a:buFontTx/>
              <a:buNone/>
            </a:pPr>
            <a:r>
              <a:rPr lang="en-US" dirty="0"/>
              <a:t>  5.  Meeting the unmet needs for family welfare services.</a:t>
            </a:r>
          </a:p>
          <a:p>
            <a:pPr marL="609600" indent="-609600">
              <a:lnSpc>
                <a:spcPct val="80000"/>
              </a:lnSpc>
              <a:buFontTx/>
              <a:buNone/>
            </a:pPr>
            <a:r>
              <a:rPr lang="en-US" dirty="0"/>
              <a:t>  6. Under served populations groups like urban slums, tribal communities, hill area population, displaced and migrant populations and adolescents with increased participation of men in Planned Parenthood.</a:t>
            </a:r>
          </a:p>
          <a:p>
            <a:pPr marL="609600" indent="-609600">
              <a:lnSpc>
                <a:spcPct val="80000"/>
              </a:lnSpc>
              <a:buFontTx/>
              <a:buNone/>
            </a:pPr>
            <a:r>
              <a:rPr lang="en-US" dirty="0"/>
              <a:t>  7. Diverse health care providers.</a:t>
            </a:r>
          </a:p>
          <a:p>
            <a:pPr marL="609600" indent="-609600">
              <a:lnSpc>
                <a:spcPct val="80000"/>
              </a:lnSpc>
              <a:buFontTx/>
              <a:buNone/>
            </a:pPr>
            <a:r>
              <a:rPr lang="en-US" dirty="0"/>
              <a:t>  8. Collaboration with and commitments from non-government organizations and the private sector.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marL="54864" indent="0" fontAlgn="auto">
              <a:spcAft>
                <a:spcPts val="0"/>
              </a:spcAft>
              <a:defRPr/>
            </a:pPr>
            <a:r>
              <a:rPr lang="en-US" sz="4000">
                <a:solidFill>
                  <a:schemeClr val="tx2">
                    <a:tint val="100000"/>
                    <a:shade val="90000"/>
                    <a:satMod val="250000"/>
                    <a:alpha val="100000"/>
                  </a:schemeClr>
                </a:solidFill>
              </a:rPr>
              <a:t>Continue….</a:t>
            </a:r>
            <a:br>
              <a:rPr lang="en-US" sz="4000">
                <a:solidFill>
                  <a:schemeClr val="tx2">
                    <a:tint val="100000"/>
                    <a:shade val="90000"/>
                    <a:satMod val="250000"/>
                    <a:alpha val="100000"/>
                  </a:schemeClr>
                </a:solidFill>
              </a:rPr>
            </a:br>
            <a:endParaRPr lang="en-US" sz="4000">
              <a:solidFill>
                <a:schemeClr val="tx2">
                  <a:tint val="100000"/>
                  <a:shade val="90000"/>
                  <a:satMod val="250000"/>
                  <a:alpha val="100000"/>
                </a:schemeClr>
              </a:solidFill>
            </a:endParaRPr>
          </a:p>
        </p:txBody>
      </p:sp>
      <p:sp>
        <p:nvSpPr>
          <p:cNvPr id="32771" name="Rectangle 3"/>
          <p:cNvSpPr>
            <a:spLocks noGrp="1" noChangeArrowheads="1"/>
          </p:cNvSpPr>
          <p:nvPr>
            <p:ph idx="1"/>
          </p:nvPr>
        </p:nvSpPr>
        <p:spPr/>
        <p:txBody>
          <a:bodyPr>
            <a:normAutofit/>
          </a:bodyPr>
          <a:lstStyle/>
          <a:p>
            <a:pPr marL="609600" indent="-609600">
              <a:lnSpc>
                <a:spcPct val="80000"/>
              </a:lnSpc>
              <a:buFontTx/>
              <a:buNone/>
            </a:pPr>
            <a:r>
              <a:rPr lang="en-US" dirty="0"/>
              <a:t>  9. Mainstream Indian System of Medicine and Homeopathy.</a:t>
            </a:r>
          </a:p>
          <a:p>
            <a:pPr marL="609600" indent="-609600">
              <a:lnSpc>
                <a:spcPct val="80000"/>
              </a:lnSpc>
              <a:buFontTx/>
              <a:buNone/>
            </a:pPr>
            <a:r>
              <a:rPr lang="en-US" dirty="0"/>
              <a:t>10.Contraceptive technology and research on reproductive and child     </a:t>
            </a:r>
          </a:p>
          <a:p>
            <a:pPr marL="609600" indent="-609600">
              <a:lnSpc>
                <a:spcPct val="80000"/>
              </a:lnSpc>
              <a:buFontTx/>
              <a:buNone/>
            </a:pPr>
            <a:r>
              <a:rPr lang="en-US" dirty="0"/>
              <a:t>      health.</a:t>
            </a:r>
          </a:p>
          <a:p>
            <a:pPr marL="609600" indent="-609600">
              <a:lnSpc>
                <a:spcPct val="80000"/>
              </a:lnSpc>
              <a:buFontTx/>
              <a:buNone/>
            </a:pPr>
            <a:r>
              <a:rPr lang="en-US" dirty="0"/>
              <a:t>11.Providing for the older population.</a:t>
            </a:r>
          </a:p>
          <a:p>
            <a:pPr marL="609600" indent="-609600">
              <a:lnSpc>
                <a:spcPct val="80000"/>
              </a:lnSpc>
              <a:buFontTx/>
              <a:buNone/>
            </a:pPr>
            <a:r>
              <a:rPr lang="en-US" dirty="0"/>
              <a:t>12.Information, Education and Communication.</a:t>
            </a:r>
          </a:p>
          <a:p>
            <a:pPr marL="609600" indent="-609600">
              <a:lnSpc>
                <a:spcPct val="80000"/>
              </a:lnSpc>
              <a:buFontTx/>
              <a:buNone/>
            </a:pPr>
            <a:endParaRPr lang="en-US" dirty="0"/>
          </a:p>
          <a:p>
            <a:pPr marL="609600" indent="-609600">
              <a:lnSpc>
                <a:spcPct val="80000"/>
              </a:lnSpc>
              <a:buFontTx/>
              <a:buNone/>
            </a:pP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pPr marL="54864" indent="0" fontAlgn="auto">
              <a:spcAft>
                <a:spcPts val="0"/>
              </a:spcAft>
              <a:defRPr/>
            </a:pPr>
            <a:r>
              <a:rPr lang="en-US" sz="4000" b="1">
                <a:solidFill>
                  <a:schemeClr val="tx2">
                    <a:tint val="100000"/>
                    <a:shade val="90000"/>
                    <a:satMod val="250000"/>
                    <a:alpha val="100000"/>
                  </a:schemeClr>
                </a:solidFill>
              </a:rPr>
              <a:t>PROMOTIONAL AND MOTIVATIONAL MEASURES:-</a:t>
            </a:r>
          </a:p>
        </p:txBody>
      </p:sp>
      <p:sp>
        <p:nvSpPr>
          <p:cNvPr id="33795" name="Rectangle 3"/>
          <p:cNvSpPr>
            <a:spLocks noGrp="1" noChangeArrowheads="1"/>
          </p:cNvSpPr>
          <p:nvPr>
            <p:ph idx="1"/>
          </p:nvPr>
        </p:nvSpPr>
        <p:spPr/>
        <p:txBody>
          <a:bodyPr>
            <a:normAutofit/>
          </a:bodyPr>
          <a:lstStyle/>
          <a:p>
            <a:pPr>
              <a:lnSpc>
                <a:spcPct val="90000"/>
              </a:lnSpc>
              <a:buFontTx/>
              <a:buNone/>
            </a:pPr>
            <a:r>
              <a:rPr lang="en-US" dirty="0"/>
              <a:t>	</a:t>
            </a:r>
          </a:p>
          <a:p>
            <a:pPr>
              <a:lnSpc>
                <a:spcPct val="90000"/>
              </a:lnSpc>
            </a:pPr>
            <a:r>
              <a:rPr lang="en-US" dirty="0" err="1"/>
              <a:t>Panchayats</a:t>
            </a:r>
            <a:r>
              <a:rPr lang="en-US" dirty="0"/>
              <a:t> and </a:t>
            </a:r>
            <a:r>
              <a:rPr lang="en-US" dirty="0" err="1"/>
              <a:t>Zila</a:t>
            </a:r>
            <a:r>
              <a:rPr lang="en-US" dirty="0"/>
              <a:t> </a:t>
            </a:r>
            <a:r>
              <a:rPr lang="en-US" dirty="0" err="1"/>
              <a:t>parishads</a:t>
            </a:r>
            <a:r>
              <a:rPr lang="en-US" dirty="0"/>
              <a:t> will be awarded and </a:t>
            </a:r>
            <a:r>
              <a:rPr lang="en-US" dirty="0" err="1"/>
              <a:t>honoured</a:t>
            </a:r>
            <a:r>
              <a:rPr lang="en-US" dirty="0"/>
              <a:t> for exemplary performance in universalizing the small family norm, achieving reductions in infant mortality and birth rates and promoting literacy with completion of primary schooling.</a:t>
            </a:r>
          </a:p>
          <a:p>
            <a:pPr algn="r">
              <a:lnSpc>
                <a:spcPct val="90000"/>
              </a:lnSpc>
              <a:buFontTx/>
              <a:buNone/>
            </a:pP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marL="54864" indent="0" fontAlgn="auto">
              <a:spcAft>
                <a:spcPts val="0"/>
              </a:spcAft>
              <a:defRPr/>
            </a:pPr>
            <a:r>
              <a:rPr lang="en-US" sz="4000">
                <a:solidFill>
                  <a:schemeClr val="tx2">
                    <a:tint val="100000"/>
                    <a:shade val="90000"/>
                    <a:satMod val="250000"/>
                    <a:alpha val="100000"/>
                  </a:schemeClr>
                </a:solidFill>
              </a:rPr>
              <a:t>Continue….</a:t>
            </a:r>
            <a:br>
              <a:rPr lang="en-US" sz="4000">
                <a:solidFill>
                  <a:schemeClr val="tx2">
                    <a:tint val="100000"/>
                    <a:shade val="90000"/>
                    <a:satMod val="250000"/>
                    <a:alpha val="100000"/>
                  </a:schemeClr>
                </a:solidFill>
              </a:rPr>
            </a:br>
            <a:endParaRPr lang="en-US" sz="4000">
              <a:solidFill>
                <a:schemeClr val="tx2">
                  <a:tint val="100000"/>
                  <a:shade val="90000"/>
                  <a:satMod val="250000"/>
                  <a:alpha val="100000"/>
                </a:schemeClr>
              </a:solidFill>
            </a:endParaRPr>
          </a:p>
        </p:txBody>
      </p:sp>
      <p:sp>
        <p:nvSpPr>
          <p:cNvPr id="34819" name="Rectangle 3"/>
          <p:cNvSpPr>
            <a:spLocks noGrp="1" noChangeArrowheads="1"/>
          </p:cNvSpPr>
          <p:nvPr>
            <p:ph idx="1"/>
          </p:nvPr>
        </p:nvSpPr>
        <p:spPr>
          <a:xfrm>
            <a:off x="1219200" y="1066800"/>
            <a:ext cx="7714488" cy="5562600"/>
          </a:xfrm>
        </p:spPr>
        <p:txBody>
          <a:bodyPr>
            <a:noAutofit/>
          </a:bodyPr>
          <a:lstStyle/>
          <a:p>
            <a:pPr>
              <a:lnSpc>
                <a:spcPct val="90000"/>
              </a:lnSpc>
            </a:pPr>
            <a:r>
              <a:rPr lang="en-US" dirty="0" err="1"/>
              <a:t>Balika</a:t>
            </a:r>
            <a:r>
              <a:rPr lang="en-US" dirty="0"/>
              <a:t> </a:t>
            </a:r>
            <a:r>
              <a:rPr lang="en-US" dirty="0" err="1"/>
              <a:t>Samridhi</a:t>
            </a:r>
            <a:r>
              <a:rPr lang="en-US" dirty="0"/>
              <a:t> </a:t>
            </a:r>
            <a:r>
              <a:rPr lang="en-US" dirty="0" err="1"/>
              <a:t>Yojana</a:t>
            </a:r>
            <a:r>
              <a:rPr lang="en-US" dirty="0"/>
              <a:t> run by the Department of Women and Child Development, to promote survival and care of the girl child, will continue. A cash incentive of Rs. 500 is awarded at the birth of the girls child of birth order 1 or 2.</a:t>
            </a:r>
          </a:p>
          <a:p>
            <a:pPr>
              <a:lnSpc>
                <a:spcPct val="90000"/>
              </a:lnSpc>
            </a:pPr>
            <a:r>
              <a:rPr lang="en-US" dirty="0"/>
              <a:t>Maternity Benefit Scheme run by the Department of Rural Development will continue. A cash incentive of Rs. 500 is awarded to mothers who have their First child after 19 years of age, for birth of first and second child only.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fontScale="90000"/>
          </a:bodyPr>
          <a:lstStyle/>
          <a:p>
            <a:pPr marL="54864" indent="0" fontAlgn="auto">
              <a:spcAft>
                <a:spcPts val="0"/>
              </a:spcAft>
              <a:defRPr/>
            </a:pPr>
            <a:r>
              <a:rPr lang="en-US" sz="4000">
                <a:solidFill>
                  <a:schemeClr val="tx2">
                    <a:tint val="100000"/>
                    <a:shade val="90000"/>
                    <a:satMod val="250000"/>
                    <a:alpha val="100000"/>
                  </a:schemeClr>
                </a:solidFill>
              </a:rPr>
              <a:t>Continue….</a:t>
            </a:r>
            <a:br>
              <a:rPr lang="en-US" sz="4000">
                <a:solidFill>
                  <a:schemeClr val="tx2">
                    <a:tint val="100000"/>
                    <a:shade val="90000"/>
                    <a:satMod val="250000"/>
                    <a:alpha val="100000"/>
                  </a:schemeClr>
                </a:solidFill>
              </a:rPr>
            </a:br>
            <a:endParaRPr lang="en-US" sz="4000">
              <a:solidFill>
                <a:schemeClr val="tx2">
                  <a:tint val="100000"/>
                  <a:shade val="90000"/>
                  <a:satMod val="250000"/>
                  <a:alpha val="100000"/>
                </a:schemeClr>
              </a:solidFill>
            </a:endParaRPr>
          </a:p>
        </p:txBody>
      </p:sp>
      <p:sp>
        <p:nvSpPr>
          <p:cNvPr id="35843" name="Rectangle 3"/>
          <p:cNvSpPr>
            <a:spLocks noGrp="1" noChangeArrowheads="1"/>
          </p:cNvSpPr>
          <p:nvPr>
            <p:ph idx="1"/>
          </p:nvPr>
        </p:nvSpPr>
        <p:spPr>
          <a:xfrm>
            <a:off x="1143000" y="990600"/>
            <a:ext cx="7790688" cy="5562600"/>
          </a:xfrm>
        </p:spPr>
        <p:txBody>
          <a:bodyPr>
            <a:noAutofit/>
          </a:bodyPr>
          <a:lstStyle/>
          <a:p>
            <a:pPr>
              <a:lnSpc>
                <a:spcPct val="90000"/>
              </a:lnSpc>
            </a:pPr>
            <a:r>
              <a:rPr lang="en-US" dirty="0"/>
              <a:t>Insurance Plan will-Couples BPL, who undergo sterilization with not more than two living children, would become eligible for health insurance not exceeding Rs. 5000 and a personal accident insurance cover for the spouse undergoing sterilization.</a:t>
            </a:r>
          </a:p>
          <a:p>
            <a:pPr>
              <a:lnSpc>
                <a:spcPct val="90000"/>
              </a:lnSpc>
            </a:pPr>
            <a:r>
              <a:rPr lang="en-US" dirty="0"/>
              <a:t>Couple BPL, who marry after the legal age of marriage, register their marriage, have their first child after the mother reaches the age of 21, accept the small family norm, and adopt a terminal method after the birth of the second child, will be rewarded.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714488" cy="792162"/>
          </a:xfrm>
        </p:spPr>
        <p:txBody>
          <a:bodyPr/>
          <a:lstStyle/>
          <a:p>
            <a:r>
              <a:rPr lang="en-US" dirty="0"/>
              <a:t>CONT….</a:t>
            </a:r>
          </a:p>
        </p:txBody>
      </p:sp>
      <p:sp>
        <p:nvSpPr>
          <p:cNvPr id="3" name="Content Placeholder 2"/>
          <p:cNvSpPr>
            <a:spLocks noGrp="1"/>
          </p:cNvSpPr>
          <p:nvPr>
            <p:ph idx="1"/>
          </p:nvPr>
        </p:nvSpPr>
        <p:spPr>
          <a:xfrm>
            <a:off x="1219200" y="1143000"/>
            <a:ext cx="7714488" cy="5334000"/>
          </a:xfrm>
        </p:spPr>
        <p:txBody>
          <a:bodyPr/>
          <a:lstStyle/>
          <a:p>
            <a:pPr>
              <a:lnSpc>
                <a:spcPct val="90000"/>
              </a:lnSpc>
            </a:pPr>
            <a:r>
              <a:rPr lang="en-US" dirty="0"/>
              <a:t>A revolving fund will be set up for income-generation activities by village level self help groups, who provide community level health care services.</a:t>
            </a:r>
          </a:p>
          <a:p>
            <a:pPr>
              <a:lnSpc>
                <a:spcPct val="90000"/>
              </a:lnSpc>
              <a:buNone/>
            </a:pPr>
            <a:endParaRPr lang="en-US" dirty="0"/>
          </a:p>
          <a:p>
            <a:pPr>
              <a:lnSpc>
                <a:spcPct val="90000"/>
              </a:lnSpc>
            </a:pPr>
            <a:r>
              <a:rPr lang="en-US" dirty="0" err="1"/>
              <a:t>Creches</a:t>
            </a:r>
            <a:r>
              <a:rPr lang="en-US" dirty="0"/>
              <a:t> and childcare centers will be opened in rural areas and urban  slums. This will facilitate and promote  participation of women in paid employment.</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pPr marL="54864" indent="0" fontAlgn="auto">
              <a:spcAft>
                <a:spcPts val="0"/>
              </a:spcAft>
              <a:defRPr/>
            </a:pPr>
            <a:r>
              <a:rPr lang="en-US" sz="4000">
                <a:solidFill>
                  <a:schemeClr val="tx2">
                    <a:tint val="100000"/>
                    <a:shade val="90000"/>
                    <a:satMod val="250000"/>
                    <a:alpha val="100000"/>
                  </a:schemeClr>
                </a:solidFill>
              </a:rPr>
              <a:t>Continue….</a:t>
            </a:r>
            <a:br>
              <a:rPr lang="en-US" sz="4000">
                <a:solidFill>
                  <a:schemeClr val="tx2">
                    <a:tint val="100000"/>
                    <a:shade val="90000"/>
                    <a:satMod val="250000"/>
                    <a:alpha val="100000"/>
                  </a:schemeClr>
                </a:solidFill>
              </a:rPr>
            </a:br>
            <a:endParaRPr lang="en-US" sz="4000">
              <a:solidFill>
                <a:schemeClr val="tx2">
                  <a:tint val="100000"/>
                  <a:shade val="90000"/>
                  <a:satMod val="250000"/>
                  <a:alpha val="100000"/>
                </a:schemeClr>
              </a:solidFill>
            </a:endParaRPr>
          </a:p>
        </p:txBody>
      </p:sp>
      <p:sp>
        <p:nvSpPr>
          <p:cNvPr id="36867" name="Rectangle 3"/>
          <p:cNvSpPr>
            <a:spLocks noGrp="1" noChangeArrowheads="1"/>
          </p:cNvSpPr>
          <p:nvPr>
            <p:ph idx="1"/>
          </p:nvPr>
        </p:nvSpPr>
        <p:spPr>
          <a:xfrm>
            <a:off x="1219200" y="1066800"/>
            <a:ext cx="7714488" cy="5486400"/>
          </a:xfrm>
        </p:spPr>
        <p:txBody>
          <a:bodyPr>
            <a:noAutofit/>
          </a:bodyPr>
          <a:lstStyle/>
          <a:p>
            <a:pPr>
              <a:lnSpc>
                <a:spcPct val="90000"/>
              </a:lnSpc>
            </a:pPr>
            <a:r>
              <a:rPr lang="en-US" dirty="0"/>
              <a:t>A wider and affordable choice of contraceptives will be made accessible at diverse delivery points with counseling services to enable acceptors to exercise voluntary and informed consent.</a:t>
            </a:r>
          </a:p>
          <a:p>
            <a:pPr>
              <a:lnSpc>
                <a:spcPct val="90000"/>
              </a:lnSpc>
            </a:pPr>
            <a:r>
              <a:rPr lang="en-US" dirty="0"/>
              <a:t>Facilities for safe abortion will be strengthened and expanded.</a:t>
            </a:r>
          </a:p>
          <a:p>
            <a:pPr>
              <a:lnSpc>
                <a:spcPct val="90000"/>
              </a:lnSpc>
            </a:pPr>
            <a:r>
              <a:rPr lang="en-US" dirty="0"/>
              <a:t>Strict enforcement of Child Marriage Restraints  Act, 1976.</a:t>
            </a:r>
          </a:p>
          <a:p>
            <a:pPr>
              <a:lnSpc>
                <a:spcPct val="90000"/>
              </a:lnSpc>
            </a:pPr>
            <a:r>
              <a:rPr lang="en-US" dirty="0"/>
              <a:t>Strict enforcement of the Pre-Natal Diagnostic Techniques Act, 1994.</a:t>
            </a:r>
          </a:p>
          <a:p>
            <a:pPr>
              <a:lnSpc>
                <a:spcPct val="90000"/>
              </a:lnSpc>
              <a:buNone/>
            </a:pP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marL="54864" indent="0" fontAlgn="auto">
              <a:spcAft>
                <a:spcPts val="0"/>
              </a:spcAft>
              <a:defRPr/>
            </a:pPr>
            <a:r>
              <a:rPr lang="en-US" sz="4000">
                <a:solidFill>
                  <a:schemeClr val="tx2">
                    <a:tint val="100000"/>
                    <a:shade val="90000"/>
                    <a:satMod val="250000"/>
                    <a:alpha val="100000"/>
                  </a:schemeClr>
                </a:solidFill>
              </a:rPr>
              <a:t>Continue….</a:t>
            </a:r>
            <a:br>
              <a:rPr lang="en-US" sz="4000">
                <a:solidFill>
                  <a:schemeClr val="tx2">
                    <a:tint val="100000"/>
                    <a:shade val="90000"/>
                    <a:satMod val="250000"/>
                    <a:alpha val="100000"/>
                  </a:schemeClr>
                </a:solidFill>
              </a:rPr>
            </a:br>
            <a:endParaRPr lang="en-US" sz="4000">
              <a:solidFill>
                <a:schemeClr val="tx2">
                  <a:tint val="100000"/>
                  <a:shade val="90000"/>
                  <a:satMod val="250000"/>
                  <a:alpha val="100000"/>
                </a:schemeClr>
              </a:solidFill>
            </a:endParaRPr>
          </a:p>
        </p:txBody>
      </p:sp>
      <p:sp>
        <p:nvSpPr>
          <p:cNvPr id="37891" name="Rectangle 3"/>
          <p:cNvSpPr>
            <a:spLocks noGrp="1" noChangeArrowheads="1"/>
          </p:cNvSpPr>
          <p:nvPr>
            <p:ph idx="1"/>
          </p:nvPr>
        </p:nvSpPr>
        <p:spPr>
          <a:xfrm>
            <a:off x="1143000" y="990600"/>
            <a:ext cx="7790688" cy="5562600"/>
          </a:xfrm>
        </p:spPr>
        <p:txBody>
          <a:bodyPr>
            <a:noAutofit/>
          </a:bodyPr>
          <a:lstStyle/>
          <a:p>
            <a:pPr>
              <a:lnSpc>
                <a:spcPct val="90000"/>
              </a:lnSpc>
            </a:pPr>
            <a:r>
              <a:rPr lang="en-US" dirty="0"/>
              <a:t>Products and services will be made affordable through innovative social marketing schemes.</a:t>
            </a:r>
          </a:p>
          <a:p>
            <a:pPr>
              <a:lnSpc>
                <a:spcPct val="90000"/>
              </a:lnSpc>
            </a:pPr>
            <a:r>
              <a:rPr lang="en-US" dirty="0"/>
              <a:t>Local entrepreneurs art village level will be provided soft loans and encourage to run ambulance service to supplement the existing arrangements for referral transportation.</a:t>
            </a:r>
          </a:p>
          <a:p>
            <a:pPr>
              <a:lnSpc>
                <a:spcPct val="90000"/>
              </a:lnSpc>
            </a:pPr>
            <a:r>
              <a:rPr lang="en-US" dirty="0"/>
              <a:t>Increased vocational training schemes for girls, leading to self employment, will be encouraged.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marL="54864" indent="0" fontAlgn="auto">
              <a:spcAft>
                <a:spcPts val="0"/>
              </a:spcAft>
              <a:defRPr/>
            </a:pPr>
            <a:r>
              <a:rPr lang="en-US" sz="3200" b="1" dirty="0">
                <a:solidFill>
                  <a:schemeClr val="tx2">
                    <a:tint val="100000"/>
                    <a:shade val="90000"/>
                    <a:satMod val="250000"/>
                    <a:alpha val="100000"/>
                  </a:schemeClr>
                </a:solidFill>
              </a:rPr>
              <a:t>IMPLEMENTATION OF NPP2000:-</a:t>
            </a:r>
            <a:r>
              <a:rPr lang="en-US" sz="3200" dirty="0">
                <a:solidFill>
                  <a:schemeClr val="tx2">
                    <a:tint val="100000"/>
                    <a:shade val="90000"/>
                    <a:satMod val="250000"/>
                    <a:alpha val="100000"/>
                  </a:schemeClr>
                </a:solidFill>
              </a:rPr>
              <a:t> </a:t>
            </a:r>
          </a:p>
        </p:txBody>
      </p:sp>
      <p:sp>
        <p:nvSpPr>
          <p:cNvPr id="39939" name="Rectangle 3"/>
          <p:cNvSpPr>
            <a:spLocks noGrp="1" noChangeArrowheads="1"/>
          </p:cNvSpPr>
          <p:nvPr>
            <p:ph idx="1"/>
          </p:nvPr>
        </p:nvSpPr>
        <p:spPr>
          <a:xfrm>
            <a:off x="1219200" y="1447800"/>
            <a:ext cx="7714488" cy="5181600"/>
          </a:xfrm>
        </p:spPr>
        <p:txBody>
          <a:bodyPr>
            <a:noAutofit/>
          </a:bodyPr>
          <a:lstStyle/>
          <a:p>
            <a:pPr marL="609600" indent="-609600" algn="r">
              <a:lnSpc>
                <a:spcPct val="80000"/>
              </a:lnSpc>
              <a:buFontTx/>
              <a:buNone/>
            </a:pPr>
            <a:endParaRPr lang="en-US" sz="2800" dirty="0"/>
          </a:p>
          <a:p>
            <a:pPr marL="609600" indent="-609600">
              <a:lnSpc>
                <a:spcPct val="80000"/>
              </a:lnSpc>
              <a:buFontTx/>
              <a:buNone/>
            </a:pPr>
            <a:r>
              <a:rPr lang="en-US" dirty="0"/>
              <a:t>  The population policy emphasizes on</a:t>
            </a:r>
          </a:p>
          <a:p>
            <a:pPr marL="609600" indent="-609600">
              <a:lnSpc>
                <a:spcPct val="80000"/>
              </a:lnSpc>
            </a:pPr>
            <a:r>
              <a:rPr lang="en-US" dirty="0"/>
              <a:t>People centered approach.</a:t>
            </a:r>
          </a:p>
          <a:p>
            <a:pPr marL="609600" indent="-609600">
              <a:lnSpc>
                <a:spcPct val="80000"/>
              </a:lnSpc>
            </a:pPr>
            <a:r>
              <a:rPr lang="en-US" dirty="0"/>
              <a:t>Decentralization Planning and implementation through </a:t>
            </a:r>
            <a:r>
              <a:rPr lang="en-US" dirty="0" err="1"/>
              <a:t>panchayats</a:t>
            </a:r>
            <a:r>
              <a:rPr lang="en-US" dirty="0"/>
              <a:t> and </a:t>
            </a:r>
            <a:r>
              <a:rPr lang="en-US" dirty="0" err="1"/>
              <a:t>Nagarpalikas</a:t>
            </a:r>
            <a:r>
              <a:rPr lang="en-US" dirty="0"/>
              <a:t>.</a:t>
            </a:r>
          </a:p>
          <a:p>
            <a:pPr marL="609600" indent="-609600">
              <a:lnSpc>
                <a:spcPct val="80000"/>
              </a:lnSpc>
            </a:pPr>
            <a:r>
              <a:rPr lang="en-US" dirty="0"/>
              <a:t>Integrated package for health, MCH, and family planning.</a:t>
            </a:r>
          </a:p>
          <a:p>
            <a:pPr marL="609600" indent="-609600">
              <a:lnSpc>
                <a:spcPct val="80000"/>
              </a:lnSpc>
            </a:pPr>
            <a:r>
              <a:rPr lang="en-US" dirty="0"/>
              <a:t>Informed choice of contraceptives.</a:t>
            </a:r>
          </a:p>
          <a:p>
            <a:pPr marL="609600" indent="-609600">
              <a:lnSpc>
                <a:spcPct val="80000"/>
              </a:lnSpc>
            </a:pPr>
            <a:r>
              <a:rPr lang="en-US" dirty="0"/>
              <a:t>Concerns for gender issues.</a:t>
            </a:r>
          </a:p>
          <a:p>
            <a:pPr marL="609600" indent="-609600" algn="r">
              <a:lnSpc>
                <a:spcPct val="80000"/>
              </a:lnSpc>
              <a:buFontTx/>
              <a:buNone/>
            </a:pPr>
            <a:endParaRPr lang="en-US" dirty="0"/>
          </a:p>
          <a:p>
            <a:pPr marL="609600" indent="-609600" algn="r">
              <a:lnSpc>
                <a:spcPct val="80000"/>
              </a:lnSpc>
              <a:buFontTx/>
              <a:buNone/>
            </a:pPr>
            <a:endParaRPr lang="en-US" sz="2800" dirty="0"/>
          </a:p>
          <a:p>
            <a:pPr marL="609600" indent="-609600" algn="r">
              <a:lnSpc>
                <a:spcPct val="80000"/>
              </a:lnSpc>
              <a:buFontTx/>
              <a:buNone/>
            </a:pPr>
            <a:endParaRPr lang="en-US" sz="2800" dirty="0"/>
          </a:p>
          <a:p>
            <a:pPr marL="609600" indent="-609600" algn="r">
              <a:lnSpc>
                <a:spcPct val="80000"/>
              </a:lnSpc>
            </a:pPr>
            <a:endParaRPr 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09B3A763-4E4C-4E2D-9B9E-4B0BDD32D572}" type="slidenum">
              <a:rPr lang="en-US" smtClean="0">
                <a:latin typeface="Times New Roman" pitchFamily="18" charset="0"/>
              </a:rPr>
              <a:pPr/>
              <a:t>5</a:t>
            </a:fld>
            <a:endParaRPr lang="en-US">
              <a:latin typeface="Times New Roman" pitchFamily="18" charset="0"/>
            </a:endParaRPr>
          </a:p>
        </p:txBody>
      </p:sp>
      <p:pic>
        <p:nvPicPr>
          <p:cNvPr id="7171" name="Picture 2"/>
          <p:cNvPicPr>
            <a:picLocks noChangeAspect="1"/>
          </p:cNvPicPr>
          <p:nvPr/>
        </p:nvPicPr>
        <p:blipFill>
          <a:blip r:embed="rId2" cstate="print"/>
          <a:srcRect/>
          <a:stretch>
            <a:fillRect/>
          </a:stretch>
        </p:blipFill>
        <p:spPr bwMode="auto">
          <a:xfrm>
            <a:off x="0" y="0"/>
            <a:ext cx="8534400" cy="99822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marL="54864" indent="0" fontAlgn="auto">
              <a:spcAft>
                <a:spcPts val="0"/>
              </a:spcAft>
              <a:defRPr/>
            </a:pPr>
            <a:r>
              <a:rPr lang="en-US" sz="4000">
                <a:solidFill>
                  <a:schemeClr val="tx2">
                    <a:tint val="100000"/>
                    <a:shade val="90000"/>
                    <a:satMod val="250000"/>
                    <a:alpha val="100000"/>
                  </a:schemeClr>
                </a:solidFill>
              </a:rPr>
              <a:t>Continue….</a:t>
            </a:r>
            <a:br>
              <a:rPr lang="en-US" sz="4000">
                <a:solidFill>
                  <a:schemeClr val="tx2">
                    <a:tint val="100000"/>
                    <a:shade val="90000"/>
                    <a:satMod val="250000"/>
                    <a:alpha val="100000"/>
                  </a:schemeClr>
                </a:solidFill>
              </a:rPr>
            </a:br>
            <a:endParaRPr lang="en-US" sz="4000">
              <a:solidFill>
                <a:schemeClr val="tx2">
                  <a:tint val="100000"/>
                  <a:shade val="90000"/>
                  <a:satMod val="250000"/>
                  <a:alpha val="100000"/>
                </a:schemeClr>
              </a:solidFill>
            </a:endParaRPr>
          </a:p>
        </p:txBody>
      </p:sp>
      <p:sp>
        <p:nvSpPr>
          <p:cNvPr id="40963" name="Rectangle 3"/>
          <p:cNvSpPr>
            <a:spLocks noGrp="1" noChangeArrowheads="1"/>
          </p:cNvSpPr>
          <p:nvPr>
            <p:ph idx="1"/>
          </p:nvPr>
        </p:nvSpPr>
        <p:spPr>
          <a:xfrm>
            <a:off x="1219200" y="1066800"/>
            <a:ext cx="7714488" cy="5181600"/>
          </a:xfrm>
        </p:spPr>
        <p:txBody>
          <a:bodyPr>
            <a:normAutofit/>
          </a:bodyPr>
          <a:lstStyle/>
          <a:p>
            <a:pPr marL="609600" indent="-609600">
              <a:lnSpc>
                <a:spcPct val="90000"/>
              </a:lnSpc>
            </a:pPr>
            <a:r>
              <a:rPr lang="en-US" dirty="0"/>
              <a:t>Focus on underserved population groups and adolescents.</a:t>
            </a:r>
          </a:p>
          <a:p>
            <a:pPr marL="609600" indent="-609600">
              <a:lnSpc>
                <a:spcPct val="90000"/>
              </a:lnSpc>
            </a:pPr>
            <a:r>
              <a:rPr lang="en-US" dirty="0"/>
              <a:t>Community participation with increased participation of men in planned family and parenthood.</a:t>
            </a:r>
          </a:p>
          <a:p>
            <a:pPr marL="609600" indent="-609600">
              <a:lnSpc>
                <a:spcPct val="90000"/>
              </a:lnSpc>
              <a:buFontTx/>
              <a:buNone/>
            </a:pPr>
            <a:endParaRPr lang="en-US" dirty="0"/>
          </a:p>
          <a:p>
            <a:pPr marL="609600" indent="-609600">
              <a:lnSpc>
                <a:spcPct val="90000"/>
              </a:lnSpc>
              <a:buFontTx/>
              <a:buNone/>
            </a:pPr>
            <a:r>
              <a:rPr lang="en-US" dirty="0"/>
              <a:t>Implementation of the population policy is monitored by National Commission on Population [NCP]. The NCP is headed by prime Minister and comprised of Chief Minister of states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066800" y="274638"/>
            <a:ext cx="7620000" cy="1143000"/>
          </a:xfrm>
        </p:spPr>
        <p:txBody>
          <a:bodyPr>
            <a:normAutofit/>
          </a:bodyPr>
          <a:lstStyle/>
          <a:p>
            <a:pPr marL="54864" indent="0" fontAlgn="auto">
              <a:spcAft>
                <a:spcPts val="0"/>
              </a:spcAft>
              <a:defRPr/>
            </a:pPr>
            <a:r>
              <a:rPr lang="en-US" sz="3200" b="1" dirty="0">
                <a:solidFill>
                  <a:schemeClr val="tx2">
                    <a:tint val="100000"/>
                    <a:shade val="90000"/>
                    <a:satMod val="250000"/>
                    <a:alpha val="100000"/>
                  </a:schemeClr>
                </a:solidFill>
              </a:rPr>
              <a:t>If the NPP is fully implemented</a:t>
            </a:r>
          </a:p>
        </p:txBody>
      </p:sp>
      <p:graphicFrame>
        <p:nvGraphicFramePr>
          <p:cNvPr id="51243" name="Group 43"/>
          <p:cNvGraphicFramePr>
            <a:graphicFrameLocks noGrp="1"/>
          </p:cNvGraphicFramePr>
          <p:nvPr>
            <p:ph type="tbl" idx="1"/>
          </p:nvPr>
        </p:nvGraphicFramePr>
        <p:xfrm>
          <a:off x="1066800" y="1524000"/>
          <a:ext cx="7924800" cy="5002213"/>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cs typeface="Arial" charset="0"/>
                        </a:rPr>
                        <a:t>YEAR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Crude Birth Rate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Infant Mortality Rate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Total Fertility Rate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cs typeface="Arial" charset="0"/>
                        </a:rPr>
                        <a:t>1997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27.2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cs typeface="Arial" charset="0"/>
                        </a:rPr>
                        <a:t>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1998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26.4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2002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23.0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cs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2010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cs typeface="Arial" charset="0"/>
                        </a:rPr>
                        <a:t>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57200"/>
            <a:ext cx="7391400" cy="3733800"/>
          </a:xfrm>
        </p:spPr>
        <p:txBody>
          <a:bodyPr>
            <a:normAutofit/>
          </a:bodyPr>
          <a:lstStyle/>
          <a:p>
            <a:pPr algn="ctr"/>
            <a:r>
              <a:rPr lang="en-US" b="1" dirty="0"/>
              <a:t>National Policy on AYUSH and Plans</a:t>
            </a:r>
            <a:br>
              <a:rPr lang="en-US" dirty="0"/>
            </a:br>
            <a:endParaRPr lang="en-US" dirty="0"/>
          </a:p>
        </p:txBody>
      </p:sp>
      <p:sp>
        <p:nvSpPr>
          <p:cNvPr id="4" name="Subtitle 3"/>
          <p:cNvSpPr>
            <a:spLocks noGrp="1"/>
          </p:cNvSpPr>
          <p:nvPr>
            <p:ph type="subTitle" idx="1"/>
          </p:nvPr>
        </p:nvSpPr>
        <p:spPr>
          <a:xfrm>
            <a:off x="1432560" y="1850064"/>
            <a:ext cx="7406640" cy="512136"/>
          </a:xfrm>
        </p:spPr>
        <p:txBody>
          <a:bodyPr/>
          <a:lstStyle/>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81800" cy="1401762"/>
          </a:xfrm>
        </p:spPr>
        <p:txBody>
          <a:bodyPr>
            <a:normAutofit fontScale="90000"/>
          </a:bodyPr>
          <a:lstStyle/>
          <a:p>
            <a:pPr lvl="0"/>
            <a:r>
              <a:rPr lang="en-US" b="1" dirty="0"/>
              <a:t>Establishment of dispensaries</a:t>
            </a:r>
            <a:br>
              <a:rPr lang="en-US" dirty="0"/>
            </a:br>
            <a:endParaRPr lang="en-US" dirty="0"/>
          </a:p>
        </p:txBody>
      </p:sp>
      <p:graphicFrame>
        <p:nvGraphicFramePr>
          <p:cNvPr id="4" name="Content Placeholder 3"/>
          <p:cNvGraphicFramePr>
            <a:graphicFrameLocks noGrp="1"/>
          </p:cNvGraphicFramePr>
          <p:nvPr>
            <p:ph sz="quarter" idx="1"/>
          </p:nvPr>
        </p:nvGraphicFramePr>
        <p:xfrm>
          <a:off x="1066800" y="1600200"/>
          <a:ext cx="7848600" cy="4587608"/>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4070480">
                  <a:extLst>
                    <a:ext uri="{9D8B030D-6E8A-4147-A177-3AD203B41FA5}">
                      <a16:colId xmlns:a16="http://schemas.microsoft.com/office/drawing/2014/main" val="20001"/>
                    </a:ext>
                  </a:extLst>
                </a:gridCol>
                <a:gridCol w="2482720">
                  <a:extLst>
                    <a:ext uri="{9D8B030D-6E8A-4147-A177-3AD203B41FA5}">
                      <a16:colId xmlns:a16="http://schemas.microsoft.com/office/drawing/2014/main" val="20002"/>
                    </a:ext>
                  </a:extLst>
                </a:gridCol>
              </a:tblGrid>
              <a:tr h="1066800">
                <a:tc>
                  <a:txBody>
                    <a:bodyPr/>
                    <a:lstStyle/>
                    <a:p>
                      <a:pPr marL="0" marR="0" algn="ctr">
                        <a:lnSpc>
                          <a:spcPct val="115000"/>
                        </a:lnSpc>
                        <a:spcBef>
                          <a:spcPts val="0"/>
                        </a:spcBef>
                        <a:spcAft>
                          <a:spcPts val="0"/>
                        </a:spcAft>
                      </a:pPr>
                      <a:r>
                        <a:rPr lang="en-US" sz="3200" dirty="0">
                          <a:latin typeface="Calibri"/>
                          <a:ea typeface="Calibri"/>
                          <a:cs typeface="Calibri"/>
                        </a:rPr>
                        <a:t>Sr. no.</a:t>
                      </a:r>
                      <a:endParaRPr lang="en-US" sz="2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3200" dirty="0">
                          <a:latin typeface="Calibri"/>
                          <a:ea typeface="Calibri"/>
                          <a:cs typeface="Calibri"/>
                        </a:rPr>
                        <a:t>System of medicine</a:t>
                      </a:r>
                      <a:endParaRPr lang="en-US" sz="2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3200" dirty="0">
                          <a:latin typeface="Calibri"/>
                          <a:ea typeface="Calibri"/>
                          <a:cs typeface="Calibri"/>
                        </a:rPr>
                        <a:t>Year</a:t>
                      </a:r>
                      <a:endParaRPr lang="en-US" sz="2800" dirty="0">
                        <a:latin typeface="Calibri"/>
                        <a:ea typeface="Calibri"/>
                        <a:cs typeface="Times New Roman"/>
                      </a:endParaRPr>
                    </a:p>
                  </a:txBody>
                  <a:tcPr marL="68580" marR="68580" marT="0" marB="0"/>
                </a:tc>
                <a:extLst>
                  <a:ext uri="{0D108BD9-81ED-4DB2-BD59-A6C34878D82A}">
                    <a16:rowId xmlns:a16="http://schemas.microsoft.com/office/drawing/2014/main" val="10000"/>
                  </a:ext>
                </a:extLst>
              </a:tr>
              <a:tr h="880202">
                <a:tc>
                  <a:txBody>
                    <a:bodyPr/>
                    <a:lstStyle/>
                    <a:p>
                      <a:pPr marL="514350" marR="0" lvl="0" indent="-514350" algn="ctr">
                        <a:lnSpc>
                          <a:spcPct val="115000"/>
                        </a:lnSpc>
                        <a:spcBef>
                          <a:spcPts val="0"/>
                        </a:spcBef>
                        <a:spcAft>
                          <a:spcPts val="0"/>
                        </a:spcAft>
                        <a:buFont typeface="+mj-lt"/>
                        <a:buNone/>
                      </a:pPr>
                      <a:r>
                        <a:rPr lang="en-US" sz="3200" dirty="0">
                          <a:latin typeface="Calibri"/>
                          <a:ea typeface="Calibri"/>
                          <a:cs typeface="Calibri"/>
                        </a:rPr>
                        <a:t>1.</a:t>
                      </a:r>
                    </a:p>
                  </a:txBody>
                  <a:tcPr marL="68580" marR="68580" marT="0" marB="0"/>
                </a:tc>
                <a:tc>
                  <a:txBody>
                    <a:bodyPr/>
                    <a:lstStyle/>
                    <a:p>
                      <a:pPr marL="0" marR="0" algn="ctr">
                        <a:lnSpc>
                          <a:spcPct val="115000"/>
                        </a:lnSpc>
                        <a:spcBef>
                          <a:spcPts val="0"/>
                        </a:spcBef>
                        <a:spcAft>
                          <a:spcPts val="0"/>
                        </a:spcAft>
                      </a:pPr>
                      <a:r>
                        <a:rPr lang="en-US" sz="3200" dirty="0" err="1">
                          <a:latin typeface="Calibri"/>
                          <a:ea typeface="Calibri"/>
                          <a:cs typeface="Calibri"/>
                        </a:rPr>
                        <a:t>Ayurveda</a:t>
                      </a:r>
                      <a:endParaRPr lang="en-US" sz="2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3200" dirty="0">
                          <a:latin typeface="Calibri"/>
                          <a:ea typeface="Calibri"/>
                          <a:cs typeface="Calibri"/>
                        </a:rPr>
                        <a:t>1964</a:t>
                      </a:r>
                      <a:endParaRPr lang="en-US" sz="2800" dirty="0">
                        <a:latin typeface="Calibri"/>
                        <a:ea typeface="Calibri"/>
                        <a:cs typeface="Times New Roman"/>
                      </a:endParaRPr>
                    </a:p>
                  </a:txBody>
                  <a:tcPr marL="68580" marR="68580" marT="0" marB="0"/>
                </a:tc>
                <a:extLst>
                  <a:ext uri="{0D108BD9-81ED-4DB2-BD59-A6C34878D82A}">
                    <a16:rowId xmlns:a16="http://schemas.microsoft.com/office/drawing/2014/main" val="10001"/>
                  </a:ext>
                </a:extLst>
              </a:tr>
              <a:tr h="880202">
                <a:tc>
                  <a:txBody>
                    <a:bodyPr/>
                    <a:lstStyle/>
                    <a:p>
                      <a:pPr marL="342900" marR="0" lvl="0" indent="-342900" algn="ctr">
                        <a:lnSpc>
                          <a:spcPct val="115000"/>
                        </a:lnSpc>
                        <a:spcBef>
                          <a:spcPts val="0"/>
                        </a:spcBef>
                        <a:spcAft>
                          <a:spcPts val="0"/>
                        </a:spcAft>
                        <a:buFont typeface="+mj-lt"/>
                        <a:buNone/>
                      </a:pPr>
                      <a:r>
                        <a:rPr lang="en-US" sz="3200" dirty="0">
                          <a:latin typeface="Calibri"/>
                          <a:ea typeface="Calibri"/>
                          <a:cs typeface="Calibri"/>
                        </a:rPr>
                        <a:t>2.</a:t>
                      </a:r>
                    </a:p>
                  </a:txBody>
                  <a:tcPr marL="68580" marR="68580" marT="0" marB="0"/>
                </a:tc>
                <a:tc>
                  <a:txBody>
                    <a:bodyPr/>
                    <a:lstStyle/>
                    <a:p>
                      <a:pPr marL="0" marR="0" algn="ctr">
                        <a:lnSpc>
                          <a:spcPct val="115000"/>
                        </a:lnSpc>
                        <a:spcBef>
                          <a:spcPts val="0"/>
                        </a:spcBef>
                        <a:spcAft>
                          <a:spcPts val="0"/>
                        </a:spcAft>
                      </a:pPr>
                      <a:r>
                        <a:rPr lang="en-US" sz="3200">
                          <a:latin typeface="Calibri"/>
                          <a:ea typeface="Calibri"/>
                          <a:cs typeface="Calibri"/>
                        </a:rPr>
                        <a:t> Homoeopathy</a:t>
                      </a:r>
                      <a:endParaRPr lang="en-US" sz="28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3200" dirty="0">
                          <a:latin typeface="Calibri"/>
                          <a:ea typeface="Calibri"/>
                          <a:cs typeface="Calibri"/>
                        </a:rPr>
                        <a:t>1967-68</a:t>
                      </a:r>
                      <a:endParaRPr lang="en-US" sz="2800" dirty="0">
                        <a:latin typeface="Calibri"/>
                        <a:ea typeface="Calibri"/>
                        <a:cs typeface="Times New Roman"/>
                      </a:endParaRPr>
                    </a:p>
                  </a:txBody>
                  <a:tcPr marL="68580" marR="68580" marT="0" marB="0"/>
                </a:tc>
                <a:extLst>
                  <a:ext uri="{0D108BD9-81ED-4DB2-BD59-A6C34878D82A}">
                    <a16:rowId xmlns:a16="http://schemas.microsoft.com/office/drawing/2014/main" val="10002"/>
                  </a:ext>
                </a:extLst>
              </a:tr>
              <a:tr h="880202">
                <a:tc>
                  <a:txBody>
                    <a:bodyPr/>
                    <a:lstStyle/>
                    <a:p>
                      <a:pPr marL="342900" marR="0" lvl="0" indent="-342900" algn="ctr">
                        <a:lnSpc>
                          <a:spcPct val="115000"/>
                        </a:lnSpc>
                        <a:spcBef>
                          <a:spcPts val="0"/>
                        </a:spcBef>
                        <a:spcAft>
                          <a:spcPts val="0"/>
                        </a:spcAft>
                        <a:buFont typeface="+mj-lt"/>
                        <a:buNone/>
                      </a:pPr>
                      <a:r>
                        <a:rPr lang="en-US" sz="3200" dirty="0">
                          <a:latin typeface="Calibri"/>
                          <a:ea typeface="Calibri"/>
                          <a:cs typeface="Calibri"/>
                        </a:rPr>
                        <a:t>3.</a:t>
                      </a:r>
                    </a:p>
                  </a:txBody>
                  <a:tcPr marL="68580" marR="68580" marT="0" marB="0"/>
                </a:tc>
                <a:tc>
                  <a:txBody>
                    <a:bodyPr/>
                    <a:lstStyle/>
                    <a:p>
                      <a:pPr marL="0" marR="0" algn="ctr">
                        <a:lnSpc>
                          <a:spcPct val="115000"/>
                        </a:lnSpc>
                        <a:spcBef>
                          <a:spcPts val="0"/>
                        </a:spcBef>
                        <a:spcAft>
                          <a:spcPts val="0"/>
                        </a:spcAft>
                      </a:pPr>
                      <a:r>
                        <a:rPr lang="en-US" sz="3200" dirty="0" err="1">
                          <a:latin typeface="Calibri"/>
                          <a:ea typeface="Calibri"/>
                          <a:cs typeface="Calibri"/>
                        </a:rPr>
                        <a:t>Unani</a:t>
                      </a:r>
                      <a:endParaRPr lang="en-US" sz="28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3200" dirty="0">
                          <a:latin typeface="Calibri"/>
                          <a:ea typeface="Calibri"/>
                          <a:cs typeface="Calibri"/>
                        </a:rPr>
                        <a:t>1974-75</a:t>
                      </a:r>
                      <a:endParaRPr lang="en-US" sz="2800" dirty="0">
                        <a:latin typeface="Calibri"/>
                        <a:ea typeface="Calibri"/>
                        <a:cs typeface="Times New Roman"/>
                      </a:endParaRPr>
                    </a:p>
                  </a:txBody>
                  <a:tcPr marL="68580" marR="68580" marT="0" marB="0"/>
                </a:tc>
                <a:extLst>
                  <a:ext uri="{0D108BD9-81ED-4DB2-BD59-A6C34878D82A}">
                    <a16:rowId xmlns:a16="http://schemas.microsoft.com/office/drawing/2014/main" val="10003"/>
                  </a:ext>
                </a:extLst>
              </a:tr>
              <a:tr h="880202">
                <a:tc>
                  <a:txBody>
                    <a:bodyPr/>
                    <a:lstStyle/>
                    <a:p>
                      <a:pPr marL="342900" marR="0" lvl="0" indent="-342900" algn="ctr">
                        <a:lnSpc>
                          <a:spcPct val="115000"/>
                        </a:lnSpc>
                        <a:spcBef>
                          <a:spcPts val="0"/>
                        </a:spcBef>
                        <a:spcAft>
                          <a:spcPts val="0"/>
                        </a:spcAft>
                        <a:buFont typeface="+mj-lt"/>
                        <a:buNone/>
                      </a:pPr>
                      <a:r>
                        <a:rPr lang="en-US" sz="3200" dirty="0">
                          <a:latin typeface="Calibri"/>
                          <a:ea typeface="Calibri"/>
                          <a:cs typeface="Calibri"/>
                        </a:rPr>
                        <a:t>4.</a:t>
                      </a:r>
                    </a:p>
                  </a:txBody>
                  <a:tcPr marL="68580" marR="68580" marT="0" marB="0"/>
                </a:tc>
                <a:tc>
                  <a:txBody>
                    <a:bodyPr/>
                    <a:lstStyle/>
                    <a:p>
                      <a:pPr marL="0" marR="0" algn="ctr">
                        <a:lnSpc>
                          <a:spcPct val="115000"/>
                        </a:lnSpc>
                        <a:spcBef>
                          <a:spcPts val="0"/>
                        </a:spcBef>
                        <a:spcAft>
                          <a:spcPts val="0"/>
                        </a:spcAft>
                      </a:pPr>
                      <a:r>
                        <a:rPr lang="en-US" sz="3200">
                          <a:latin typeface="Calibri"/>
                          <a:ea typeface="Calibri"/>
                          <a:cs typeface="Calibri"/>
                        </a:rPr>
                        <a:t>Siddha</a:t>
                      </a:r>
                      <a:endParaRPr lang="en-US" sz="28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3200" dirty="0">
                          <a:latin typeface="Calibri"/>
                          <a:ea typeface="Calibri"/>
                          <a:cs typeface="Calibri"/>
                        </a:rPr>
                        <a:t>1980-814.</a:t>
                      </a:r>
                      <a:endParaRPr lang="en-US" sz="2800" dirty="0">
                        <a:latin typeface="Calibri"/>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543800" cy="868362"/>
          </a:xfrm>
        </p:spPr>
        <p:txBody>
          <a:bodyPr>
            <a:normAutofit fontScale="90000"/>
          </a:bodyPr>
          <a:lstStyle/>
          <a:p>
            <a:pPr lvl="0"/>
            <a:r>
              <a:rPr lang="en-US" b="1" dirty="0"/>
              <a:t>Objectives </a:t>
            </a:r>
            <a:br>
              <a:rPr lang="en-US" dirty="0"/>
            </a:br>
            <a:endParaRPr lang="en-US" dirty="0"/>
          </a:p>
        </p:txBody>
      </p:sp>
      <p:sp>
        <p:nvSpPr>
          <p:cNvPr id="3" name="Content Placeholder 2"/>
          <p:cNvSpPr>
            <a:spLocks noGrp="1"/>
          </p:cNvSpPr>
          <p:nvPr>
            <p:ph sz="quarter" idx="1"/>
          </p:nvPr>
        </p:nvSpPr>
        <p:spPr>
          <a:xfrm>
            <a:off x="1143000" y="838200"/>
            <a:ext cx="7696200" cy="5635752"/>
          </a:xfrm>
        </p:spPr>
        <p:txBody>
          <a:bodyPr>
            <a:normAutofit lnSpcReduction="10000"/>
          </a:bodyPr>
          <a:lstStyle/>
          <a:p>
            <a:pPr lvl="0" algn="just"/>
            <a:r>
              <a:rPr lang="en-US" dirty="0"/>
              <a:t>To promote good health and expand the outreach of health care to our people</a:t>
            </a:r>
          </a:p>
          <a:p>
            <a:pPr lvl="0" algn="just"/>
            <a:endParaRPr lang="en-US" dirty="0"/>
          </a:p>
          <a:p>
            <a:pPr algn="just"/>
            <a:r>
              <a:rPr lang="en-US" dirty="0"/>
              <a:t>To ensure affordable services &amp; drugs which are safe</a:t>
            </a:r>
          </a:p>
          <a:p>
            <a:pPr algn="just"/>
            <a:endParaRPr lang="en-US" dirty="0"/>
          </a:p>
          <a:p>
            <a:pPr lvl="0" algn="just"/>
            <a:r>
              <a:rPr lang="en-US" dirty="0"/>
              <a:t>To improve the quality of teachers and clinicians by revising curriculum</a:t>
            </a:r>
          </a:p>
          <a:p>
            <a:pPr lvl="0" algn="just"/>
            <a:endParaRPr lang="en-US" dirty="0"/>
          </a:p>
          <a:p>
            <a:pPr algn="just"/>
            <a:r>
              <a:rPr lang="en-US" dirty="0"/>
              <a:t>Integrate in health care delivery system and National Programs </a:t>
            </a:r>
          </a:p>
          <a:p>
            <a:pPr lvl="0" algn="just"/>
            <a:endParaRPr lang="en-US" dirty="0"/>
          </a:p>
          <a:p>
            <a:pPr algn="just"/>
            <a:endParaRPr lang="en-US"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792162"/>
          </a:xfrm>
        </p:spPr>
        <p:txBody>
          <a:bodyPr>
            <a:normAutofit/>
          </a:bodyPr>
          <a:lstStyle/>
          <a:p>
            <a:pPr algn="just"/>
            <a:r>
              <a:rPr lang="en-US" dirty="0"/>
              <a:t>Continue…..</a:t>
            </a:r>
          </a:p>
        </p:txBody>
      </p:sp>
      <p:sp>
        <p:nvSpPr>
          <p:cNvPr id="3" name="Content Placeholder 2"/>
          <p:cNvSpPr>
            <a:spLocks noGrp="1"/>
          </p:cNvSpPr>
          <p:nvPr>
            <p:ph sz="quarter" idx="1"/>
          </p:nvPr>
        </p:nvSpPr>
        <p:spPr>
          <a:xfrm>
            <a:off x="1143000" y="990600"/>
            <a:ext cx="7772400" cy="5638800"/>
          </a:xfrm>
        </p:spPr>
        <p:txBody>
          <a:bodyPr>
            <a:noAutofit/>
          </a:bodyPr>
          <a:lstStyle/>
          <a:p>
            <a:pPr lvl="0" algn="just"/>
            <a:r>
              <a:rPr lang="en-US" dirty="0"/>
              <a:t>To facilitate availability of raw drugs which are authentic and contain essential components</a:t>
            </a:r>
          </a:p>
          <a:p>
            <a:pPr lvl="0" algn="just"/>
            <a:r>
              <a:rPr lang="en-US" dirty="0"/>
              <a:t>To ensure optimal use of the vast infrastructure </a:t>
            </a:r>
          </a:p>
          <a:p>
            <a:pPr algn="just"/>
            <a:r>
              <a:rPr lang="en-US" dirty="0"/>
              <a:t>Create awareness about the strengths of these systems in India, abroad and stakeholders </a:t>
            </a:r>
          </a:p>
          <a:p>
            <a:pPr algn="just"/>
            <a:r>
              <a:rPr lang="en-US" dirty="0"/>
              <a:t>To provide full opportunity for the growth and development of these systems and utilization.</a:t>
            </a:r>
          </a:p>
          <a:p>
            <a:pPr lvl="0" algn="just"/>
            <a:endParaRPr lang="en-US" dirty="0"/>
          </a:p>
          <a:p>
            <a:pPr lvl="0" algn="just"/>
            <a:endParaRPr lang="en-US" dirty="0"/>
          </a:p>
          <a:p>
            <a:pPr algn="just"/>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edg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edge">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edg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edge">
                                      <p:cBhvr>
                                        <p:cTn id="2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lang="en-US"/>
              <a:t>Components: </a:t>
            </a:r>
            <a:endParaRPr lang="en-US" dirty="0"/>
          </a:p>
        </p:txBody>
      </p:sp>
      <p:graphicFrame>
        <p:nvGraphicFramePr>
          <p:cNvPr id="4" name="Content Placeholder 3"/>
          <p:cNvGraphicFramePr>
            <a:graphicFrameLocks noGrp="1"/>
          </p:cNvGraphicFramePr>
          <p:nvPr>
            <p:ph sz="quarter" idx="1"/>
          </p:nvPr>
        </p:nvGraphicFramePr>
        <p:xfrm>
          <a:off x="1219200" y="838200"/>
          <a:ext cx="74676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endParaRPr lang="en-US" dirty="0"/>
          </a:p>
        </p:txBody>
      </p:sp>
      <p:graphicFrame>
        <p:nvGraphicFramePr>
          <p:cNvPr id="4" name="Content Placeholder 3"/>
          <p:cNvGraphicFramePr>
            <a:graphicFrameLocks noGrp="1"/>
          </p:cNvGraphicFramePr>
          <p:nvPr>
            <p:ph sz="quarter" idx="1"/>
          </p:nvPr>
        </p:nvGraphicFramePr>
        <p:xfrm>
          <a:off x="457200" y="304800"/>
          <a:ext cx="82296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heel spokes="8"/>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944562"/>
          </a:xfrm>
        </p:spPr>
        <p:txBody>
          <a:bodyPr>
            <a:normAutofit fontScale="90000"/>
          </a:bodyPr>
          <a:lstStyle/>
          <a:p>
            <a:r>
              <a:rPr lang="en-US" b="1" dirty="0"/>
              <a:t>Strategies of National Policy of AYUSH:</a:t>
            </a:r>
            <a:br>
              <a:rPr lang="en-US" dirty="0"/>
            </a:br>
            <a:endParaRPr lang="en-US" dirty="0"/>
          </a:p>
        </p:txBody>
      </p:sp>
      <p:graphicFrame>
        <p:nvGraphicFramePr>
          <p:cNvPr id="5" name="Content Placeholder 4"/>
          <p:cNvGraphicFramePr>
            <a:graphicFrameLocks noGrp="1"/>
          </p:cNvGraphicFramePr>
          <p:nvPr>
            <p:ph sz="quarter" idx="1"/>
          </p:nvPr>
        </p:nvGraphicFramePr>
        <p:xfrm>
          <a:off x="457200" y="762000"/>
          <a:ext cx="8229600" cy="5364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over dir="l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b="1" dirty="0"/>
              <a:t>Strategies National Policy of AYUSH:</a:t>
            </a:r>
            <a:br>
              <a:rPr lang="en-US" dirty="0"/>
            </a:br>
            <a:endParaRPr lang="en-US" dirty="0"/>
          </a:p>
        </p:txBody>
      </p:sp>
      <p:graphicFrame>
        <p:nvGraphicFramePr>
          <p:cNvPr id="4" name="Content Placeholder 3"/>
          <p:cNvGraphicFramePr>
            <a:graphicFrameLocks noGrp="1"/>
          </p:cNvGraphicFramePr>
          <p:nvPr>
            <p:ph sz="quarter" idx="1"/>
          </p:nvPr>
        </p:nvGraphicFramePr>
        <p:xfrm>
          <a:off x="381000" y="1143000"/>
          <a:ext cx="83058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over dir="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B2CEF2C1-0383-4501-BF1E-A7E72EA078D4}" type="slidenum">
              <a:rPr lang="en-US" smtClean="0">
                <a:latin typeface="Times New Roman" pitchFamily="18" charset="0"/>
              </a:rPr>
              <a:pPr/>
              <a:t>6</a:t>
            </a:fld>
            <a:endParaRPr lang="en-US">
              <a:latin typeface="Times New Roman" pitchFamily="18" charset="0"/>
            </a:endParaRPr>
          </a:p>
        </p:txBody>
      </p:sp>
      <p:pic>
        <p:nvPicPr>
          <p:cNvPr id="8195" name="Picture 2"/>
          <p:cNvPicPr>
            <a:picLocks noChangeAspect="1"/>
          </p:cNvPicPr>
          <p:nvPr/>
        </p:nvPicPr>
        <p:blipFill>
          <a:blip r:embed="rId2" cstate="print"/>
          <a:srcRect/>
          <a:stretch>
            <a:fillRect/>
          </a:stretch>
        </p:blipFill>
        <p:spPr bwMode="auto">
          <a:xfrm>
            <a:off x="0" y="-1295400"/>
            <a:ext cx="8534400" cy="81534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Y.THUMAR\MOB.PHOTO\nokia-5800-xpressmusic-wallpapers-07.jpg"/>
          <p:cNvPicPr>
            <a:picLocks noChangeAspect="1" noChangeArrowheads="1"/>
          </p:cNvPicPr>
          <p:nvPr/>
        </p:nvPicPr>
        <p:blipFill>
          <a:blip r:embed="rId2" cstate="print"/>
          <a:srcRect/>
          <a:stretch>
            <a:fillRect/>
          </a:stretch>
        </p:blipFill>
        <p:spPr bwMode="auto">
          <a:xfrm>
            <a:off x="1143000" y="376238"/>
            <a:ext cx="3962400" cy="6105525"/>
          </a:xfrm>
          <a:prstGeom prst="rect">
            <a:avLst/>
          </a:prstGeom>
          <a:noFill/>
        </p:spPr>
      </p:pic>
      <p:sp>
        <p:nvSpPr>
          <p:cNvPr id="4" name="Flowchart: Merge 3"/>
          <p:cNvSpPr/>
          <p:nvPr/>
        </p:nvSpPr>
        <p:spPr>
          <a:xfrm rot="21139773">
            <a:off x="5180405" y="1307879"/>
            <a:ext cx="2743200" cy="42672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ANY</a:t>
            </a:r>
          </a:p>
          <a:p>
            <a:pPr algn="ctr"/>
            <a:r>
              <a:rPr lang="en-US" sz="2400" b="1" dirty="0">
                <a:solidFill>
                  <a:schemeClr val="bg1"/>
                </a:solidFill>
              </a:rPr>
              <a:t>?</a:t>
            </a:r>
          </a:p>
          <a:p>
            <a:pPr algn="ctr"/>
            <a:endParaRPr lang="en-US" sz="2400" b="1" dirty="0">
              <a:solidFill>
                <a:schemeClr val="bg1"/>
              </a:solidFill>
            </a:endParaRPr>
          </a:p>
          <a:p>
            <a:pPr algn="ctr"/>
            <a:r>
              <a:rPr lang="en-US" sz="2400" b="1" dirty="0">
                <a:solidFill>
                  <a:schemeClr val="bg1"/>
                </a:solidFill>
              </a:rPr>
              <a:t>THANK U</a:t>
            </a:r>
            <a:endParaRPr lang="en-US" b="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4298B847-7416-4921-9C26-95C920A26BDF}" type="slidenum">
              <a:rPr lang="en-US" smtClean="0">
                <a:latin typeface="Times New Roman" pitchFamily="18" charset="0"/>
              </a:rPr>
              <a:pPr/>
              <a:t>7</a:t>
            </a:fld>
            <a:endParaRPr lang="en-US">
              <a:latin typeface="Times New Roman" pitchFamily="18" charset="0"/>
            </a:endParaRPr>
          </a:p>
        </p:txBody>
      </p:sp>
      <p:pic>
        <p:nvPicPr>
          <p:cNvPr id="13315" name="Picture 2"/>
          <p:cNvPicPr>
            <a:picLocks noChangeAspect="1"/>
          </p:cNvPicPr>
          <p:nvPr/>
        </p:nvPicPr>
        <p:blipFill>
          <a:blip r:embed="rId2" cstate="print"/>
          <a:srcRect/>
          <a:stretch>
            <a:fillRect/>
          </a:stretch>
        </p:blipFill>
        <p:spPr bwMode="auto">
          <a:xfrm>
            <a:off x="0" y="76200"/>
            <a:ext cx="8534400" cy="67818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200" y="228600"/>
            <a:ext cx="7543800" cy="762000"/>
          </a:xfrm>
        </p:spPr>
        <p:txBody>
          <a:bodyPr>
            <a:normAutofit fontScale="90000"/>
          </a:bodyPr>
          <a:lstStyle/>
          <a:p>
            <a:pPr algn="ctr" eaLnBrk="1" fontAlgn="auto" hangingPunct="1">
              <a:spcAft>
                <a:spcPts val="0"/>
              </a:spcAft>
              <a:defRPr/>
            </a:pPr>
            <a:r>
              <a:rPr lang="en-US" sz="3600" b="1" dirty="0"/>
              <a:t>National Health Policy - Background</a:t>
            </a:r>
            <a:endParaRPr lang="en-US" sz="4800" dirty="0"/>
          </a:p>
        </p:txBody>
      </p:sp>
      <p:sp>
        <p:nvSpPr>
          <p:cNvPr id="14339" name="Rectangle 3"/>
          <p:cNvSpPr>
            <a:spLocks noGrp="1" noChangeArrowheads="1"/>
          </p:cNvSpPr>
          <p:nvPr>
            <p:ph type="subTitle" idx="1"/>
          </p:nvPr>
        </p:nvSpPr>
        <p:spPr>
          <a:xfrm>
            <a:off x="1066800" y="1219200"/>
            <a:ext cx="7848600" cy="5105400"/>
          </a:xfrm>
        </p:spPr>
        <p:txBody>
          <a:bodyPr>
            <a:normAutofit lnSpcReduction="10000"/>
          </a:bodyPr>
          <a:lstStyle/>
          <a:p>
            <a:pPr marL="342900" indent="-342900" eaLnBrk="1" hangingPunct="1">
              <a:buFont typeface="Arial" charset="0"/>
              <a:buChar char="•"/>
            </a:pPr>
            <a:r>
              <a:rPr lang="en-US" sz="2800" b="1">
                <a:solidFill>
                  <a:srgbClr val="FF0000"/>
                </a:solidFill>
              </a:rPr>
              <a:t>No specific health policy document 1948 to 1983</a:t>
            </a:r>
          </a:p>
          <a:p>
            <a:pPr marL="342900" indent="-342900" eaLnBrk="1" hangingPunct="1">
              <a:buFont typeface="Arial" charset="0"/>
              <a:buChar char="•"/>
            </a:pPr>
            <a:r>
              <a:rPr lang="en-US" sz="2800" b="1">
                <a:solidFill>
                  <a:srgbClr val="FF0000"/>
                </a:solidFill>
              </a:rPr>
              <a:t>Fragmented approach</a:t>
            </a:r>
          </a:p>
          <a:p>
            <a:pPr marL="342900" indent="-342900" eaLnBrk="1" hangingPunct="1">
              <a:buFont typeface="Arial" charset="0"/>
              <a:buChar char="•"/>
            </a:pPr>
            <a:r>
              <a:rPr lang="en-US" sz="2800" b="1">
                <a:solidFill>
                  <a:srgbClr val="FF0000"/>
                </a:solidFill>
              </a:rPr>
              <a:t>Joseph Bhore (1946) - Health Survey and Development Committee Foundation for Primary Health Care</a:t>
            </a:r>
          </a:p>
          <a:p>
            <a:pPr marL="342900" indent="-342900" eaLnBrk="1" hangingPunct="1">
              <a:buFont typeface="Arial" charset="0"/>
              <a:buChar char="•"/>
            </a:pPr>
            <a:r>
              <a:rPr lang="en-US" sz="2800" b="1">
                <a:solidFill>
                  <a:srgbClr val="FF0000"/>
                </a:solidFill>
              </a:rPr>
              <a:t>Community Development Blocks-(1952)</a:t>
            </a:r>
          </a:p>
          <a:p>
            <a:pPr marL="342900" indent="-342900" eaLnBrk="1" hangingPunct="1">
              <a:buFont typeface="Arial" charset="0"/>
              <a:buChar char="•"/>
            </a:pPr>
            <a:r>
              <a:rPr lang="en-US" sz="2800" b="1">
                <a:solidFill>
                  <a:srgbClr val="FF0000"/>
                </a:solidFill>
              </a:rPr>
              <a:t>Health policy through five year planning and Health Committees</a:t>
            </a:r>
          </a:p>
          <a:p>
            <a:pPr marL="342900" indent="-342900" eaLnBrk="1" hangingPunct="1">
              <a:buFont typeface="Arial" charset="0"/>
              <a:buChar char="•"/>
            </a:pPr>
            <a:r>
              <a:rPr lang="en-US" sz="2800" b="1">
                <a:solidFill>
                  <a:srgbClr val="FF0000"/>
                </a:solidFill>
              </a:rPr>
              <a:t>Programme based approach and elaborate bearocracy</a:t>
            </a:r>
          </a:p>
        </p:txBody>
      </p:sp>
      <p:sp>
        <p:nvSpPr>
          <p:cNvPr id="14340" name="Slide Number Placeholder 1"/>
          <p:cNvSpPr>
            <a:spLocks noGrp="1"/>
          </p:cNvSpPr>
          <p:nvPr>
            <p:ph type="sldNum" sz="quarter" idx="12"/>
          </p:nvPr>
        </p:nvSpPr>
        <p:spPr bwMode="auto">
          <a:noFill/>
          <a:ln>
            <a:round/>
            <a:headEnd/>
            <a:tailEnd/>
          </a:ln>
        </p:spPr>
        <p:txBody>
          <a:bodyPr wrap="square" numCol="1" anchorCtr="0" compatLnSpc="1">
            <a:prstTxWarp prst="textNoShape">
              <a:avLst/>
            </a:prstTxWarp>
          </a:bodyPr>
          <a:lstStyle/>
          <a:p>
            <a:fld id="{BF7C9334-F7F1-4629-BA07-1680C716892F}" type="slidenum">
              <a:rPr lang="en-US" smtClean="0">
                <a:latin typeface="Times New Roman" pitchFamily="18" charset="0"/>
              </a:rPr>
              <a:pPr/>
              <a:t>8</a:t>
            </a:fld>
            <a:endParaRPr lang="en-US">
              <a:latin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43000" y="381000"/>
            <a:ext cx="7162800" cy="762000"/>
          </a:xfrm>
        </p:spPr>
        <p:txBody>
          <a:bodyPr>
            <a:normAutofit/>
          </a:bodyPr>
          <a:lstStyle/>
          <a:p>
            <a:pPr>
              <a:defRPr/>
            </a:pPr>
            <a:r>
              <a:rPr lang="en-US" sz="3600" b="1" dirty="0">
                <a:solidFill>
                  <a:srgbClr val="7030A0"/>
                </a:solidFill>
              </a:rPr>
              <a:t>The Development Paradigm</a:t>
            </a:r>
          </a:p>
        </p:txBody>
      </p:sp>
      <p:sp>
        <p:nvSpPr>
          <p:cNvPr id="15363" name="Rectangle 3"/>
          <p:cNvSpPr>
            <a:spLocks noGrp="1" noChangeArrowheads="1"/>
          </p:cNvSpPr>
          <p:nvPr>
            <p:ph idx="1"/>
          </p:nvPr>
        </p:nvSpPr>
        <p:spPr>
          <a:xfrm>
            <a:off x="1295400" y="1066800"/>
            <a:ext cx="7543800" cy="5562600"/>
          </a:xfrm>
        </p:spPr>
        <p:txBody>
          <a:bodyPr>
            <a:normAutofit/>
          </a:bodyPr>
          <a:lstStyle/>
          <a:p>
            <a:r>
              <a:rPr lang="en-US" sz="3200" b="1" dirty="0">
                <a:solidFill>
                  <a:srgbClr val="C00000"/>
                </a:solidFill>
              </a:rPr>
              <a:t>Constitution- Welfare state based on  equality, freedom, Justice and dignity of the individual </a:t>
            </a:r>
          </a:p>
          <a:p>
            <a:r>
              <a:rPr lang="en-US" sz="3200" b="1" dirty="0">
                <a:solidFill>
                  <a:srgbClr val="C00000"/>
                </a:solidFill>
              </a:rPr>
              <a:t>“Socialist” pattern of development</a:t>
            </a:r>
          </a:p>
          <a:p>
            <a:r>
              <a:rPr lang="en-US" sz="3200" b="1" dirty="0">
                <a:solidFill>
                  <a:srgbClr val="C00000"/>
                </a:solidFill>
              </a:rPr>
              <a:t>Limited entitlements approach</a:t>
            </a:r>
          </a:p>
          <a:p>
            <a:r>
              <a:rPr lang="en-US" sz="3200" b="1" dirty="0">
                <a:solidFill>
                  <a:srgbClr val="C00000"/>
                </a:solidFill>
              </a:rPr>
              <a:t>Support to private capital growth</a:t>
            </a:r>
          </a:p>
          <a:p>
            <a:r>
              <a:rPr lang="en-US" sz="3200" b="1" dirty="0">
                <a:solidFill>
                  <a:srgbClr val="C00000"/>
                </a:solidFill>
              </a:rPr>
              <a:t>The rural—urban planning divide</a:t>
            </a:r>
          </a:p>
          <a:p>
            <a:r>
              <a:rPr lang="en-US" sz="3200" b="1" dirty="0">
                <a:solidFill>
                  <a:srgbClr val="C00000"/>
                </a:solidFill>
              </a:rPr>
              <a:t>CDP and rural development</a:t>
            </a:r>
          </a:p>
          <a:p>
            <a:r>
              <a:rPr lang="en-US" sz="3200" b="1" dirty="0">
                <a:solidFill>
                  <a:srgbClr val="C00000"/>
                </a:solidFill>
              </a:rPr>
              <a:t>Social sectors neglected</a:t>
            </a:r>
          </a:p>
          <a:p>
            <a:r>
              <a:rPr lang="en-US" sz="3200" b="1" dirty="0">
                <a:solidFill>
                  <a:srgbClr val="C00000"/>
                </a:solidFill>
              </a:rPr>
              <a:t>Persistence of poverty</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474</TotalTime>
  <Words>3731</Words>
  <Application>Microsoft Office PowerPoint</Application>
  <PresentationFormat>On-screen Show (4:3)</PresentationFormat>
  <Paragraphs>409</Paragraphs>
  <Slides>60</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Arial</vt:lpstr>
      <vt:lpstr>Baskerville Old Face</vt:lpstr>
      <vt:lpstr>Calibri</vt:lpstr>
      <vt:lpstr>Cambria</vt:lpstr>
      <vt:lpstr>Gill Sans MT</vt:lpstr>
      <vt:lpstr>Lucida Handwriting</vt:lpstr>
      <vt:lpstr>Times New Roman</vt:lpstr>
      <vt:lpstr>Verdana</vt:lpstr>
      <vt:lpstr>Wingdings 2</vt:lpstr>
      <vt:lpstr>Solstice</vt:lpstr>
      <vt:lpstr>    NATIONAL POPULATION POLICY   </vt:lpstr>
      <vt:lpstr>National Health Policy</vt:lpstr>
      <vt:lpstr>Policy - A document describing…….</vt:lpstr>
      <vt:lpstr>PowerPoint Presentation</vt:lpstr>
      <vt:lpstr>PowerPoint Presentation</vt:lpstr>
      <vt:lpstr>PowerPoint Presentation</vt:lpstr>
      <vt:lpstr>PowerPoint Presentation</vt:lpstr>
      <vt:lpstr>National Health Policy - Background</vt:lpstr>
      <vt:lpstr>The Development Paradigm</vt:lpstr>
      <vt:lpstr>National Health Policy - Need</vt:lpstr>
      <vt:lpstr>National Health Policy - Need</vt:lpstr>
      <vt:lpstr>National Health Policy – Areas of concern</vt:lpstr>
      <vt:lpstr>National Health Policy – Focal Areas</vt:lpstr>
      <vt:lpstr>Strategies and Approaches</vt:lpstr>
      <vt:lpstr>Objectives:</vt:lpstr>
      <vt:lpstr>CONT….</vt:lpstr>
      <vt:lpstr>NHP-2002 Policy Prescription</vt:lpstr>
      <vt:lpstr>NHP-2002 Policy Prescription</vt:lpstr>
      <vt:lpstr>PowerPoint Presentation</vt:lpstr>
      <vt:lpstr>PowerPoint Presentation</vt:lpstr>
      <vt:lpstr>PowerPoint Presentation</vt:lpstr>
      <vt:lpstr>National Health Policy –  Critical Review</vt:lpstr>
      <vt:lpstr>NATIONAL POPULATION POLICY</vt:lpstr>
      <vt:lpstr>INTRODUCTION:- </vt:lpstr>
      <vt:lpstr>In April 1976 India formed its first- </vt:lpstr>
      <vt:lpstr>PowerPoint Presentation</vt:lpstr>
      <vt:lpstr>PowerPoint Presentation</vt:lpstr>
      <vt:lpstr>PowerPoint Presentation</vt:lpstr>
      <vt:lpstr>PowerPoint Presentation</vt:lpstr>
      <vt:lpstr>PowerPoint Presentation</vt:lpstr>
      <vt:lpstr>DIMENSIONS OF POPULATION PROBLEM:-</vt:lpstr>
      <vt:lpstr>EFFECTS OF OVER POPULATION:-</vt:lpstr>
      <vt:lpstr>OBJECTIVES OF NPP – 2000:-</vt:lpstr>
      <vt:lpstr>2.The medium term objectives is :-</vt:lpstr>
      <vt:lpstr>The long term objectives is :- </vt:lpstr>
      <vt:lpstr>NATIONAL SOCIO-DEMOGRAPHIC GOALS FOR 2010:-</vt:lpstr>
      <vt:lpstr>Continue…. </vt:lpstr>
      <vt:lpstr>Continue…</vt:lpstr>
      <vt:lpstr>Continue…. </vt:lpstr>
      <vt:lpstr>STRATEGIC THEMES : -  </vt:lpstr>
      <vt:lpstr>Continue…. </vt:lpstr>
      <vt:lpstr>Continue…. </vt:lpstr>
      <vt:lpstr>PROMOTIONAL AND MOTIVATIONAL MEASURES:-</vt:lpstr>
      <vt:lpstr>Continue…. </vt:lpstr>
      <vt:lpstr>Continue…. </vt:lpstr>
      <vt:lpstr>CONT….</vt:lpstr>
      <vt:lpstr>Continue…. </vt:lpstr>
      <vt:lpstr>Continue…. </vt:lpstr>
      <vt:lpstr>IMPLEMENTATION OF NPP2000:- </vt:lpstr>
      <vt:lpstr>Continue…. </vt:lpstr>
      <vt:lpstr>If the NPP is fully implemented</vt:lpstr>
      <vt:lpstr>National Policy on AYUSH and Plans </vt:lpstr>
      <vt:lpstr>Establishment of dispensaries </vt:lpstr>
      <vt:lpstr>Objectives  </vt:lpstr>
      <vt:lpstr>Continue…..</vt:lpstr>
      <vt:lpstr>Components: </vt:lpstr>
      <vt:lpstr>PowerPoint Presentation</vt:lpstr>
      <vt:lpstr>Strategies of National Policy of AYUSH: </vt:lpstr>
      <vt:lpstr>Strategies National Policy of AYUSH: </vt:lpstr>
      <vt:lpstr>PowerPoint Presentation</vt:lpstr>
    </vt:vector>
  </TitlesOfParts>
  <Company>Prive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AND NATIONAL HEALTH POLICY ,NATIONAL POPULATION POLICY</dc:title>
  <dc:creator>Jyoti</dc:creator>
  <cp:lastModifiedBy>nileshhimani309@outlook.com</cp:lastModifiedBy>
  <cp:revision>67</cp:revision>
  <dcterms:created xsi:type="dcterms:W3CDTF">2011-05-21T16:27:14Z</dcterms:created>
  <dcterms:modified xsi:type="dcterms:W3CDTF">2020-08-14T10:25:56Z</dcterms:modified>
</cp:coreProperties>
</file>