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7" r:id="rId3"/>
    <p:sldId id="276" r:id="rId4"/>
    <p:sldId id="277" r:id="rId5"/>
    <p:sldId id="256" r:id="rId6"/>
    <p:sldId id="258" r:id="rId7"/>
    <p:sldId id="259" r:id="rId8"/>
    <p:sldId id="260" r:id="rId9"/>
    <p:sldId id="261" r:id="rId10"/>
    <p:sldId id="262" r:id="rId11"/>
    <p:sldId id="263" r:id="rId12"/>
    <p:sldId id="264" r:id="rId13"/>
    <p:sldId id="265" r:id="rId14"/>
    <p:sldId id="266" r:id="rId15"/>
    <p:sldId id="267" r:id="rId16"/>
    <p:sldId id="269" r:id="rId17"/>
    <p:sldId id="270" r:id="rId18"/>
    <p:sldId id="288" r:id="rId19"/>
    <p:sldId id="271" r:id="rId20"/>
    <p:sldId id="272" r:id="rId21"/>
    <p:sldId id="273" r:id="rId22"/>
    <p:sldId id="274" r:id="rId23"/>
    <p:sldId id="275"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Tempus Sans ITC" pitchFamily="82" charset="0"/>
        <a:ea typeface="+mn-ea"/>
        <a:cs typeface="Times New Roman" pitchFamily="18" charset="0"/>
      </a:defRPr>
    </a:lvl1pPr>
    <a:lvl2pPr marL="457200" algn="l" rtl="0" fontAlgn="base">
      <a:spcBef>
        <a:spcPct val="0"/>
      </a:spcBef>
      <a:spcAft>
        <a:spcPct val="0"/>
      </a:spcAft>
      <a:defRPr sz="2200" kern="1200">
        <a:solidFill>
          <a:schemeClr val="tx1"/>
        </a:solidFill>
        <a:latin typeface="Tempus Sans ITC" pitchFamily="82" charset="0"/>
        <a:ea typeface="+mn-ea"/>
        <a:cs typeface="Times New Roman" pitchFamily="18" charset="0"/>
      </a:defRPr>
    </a:lvl2pPr>
    <a:lvl3pPr marL="914400" algn="l" rtl="0" fontAlgn="base">
      <a:spcBef>
        <a:spcPct val="0"/>
      </a:spcBef>
      <a:spcAft>
        <a:spcPct val="0"/>
      </a:spcAft>
      <a:defRPr sz="2200" kern="1200">
        <a:solidFill>
          <a:schemeClr val="tx1"/>
        </a:solidFill>
        <a:latin typeface="Tempus Sans ITC" pitchFamily="82" charset="0"/>
        <a:ea typeface="+mn-ea"/>
        <a:cs typeface="Times New Roman" pitchFamily="18" charset="0"/>
      </a:defRPr>
    </a:lvl3pPr>
    <a:lvl4pPr marL="1371600" algn="l" rtl="0" fontAlgn="base">
      <a:spcBef>
        <a:spcPct val="0"/>
      </a:spcBef>
      <a:spcAft>
        <a:spcPct val="0"/>
      </a:spcAft>
      <a:defRPr sz="2200" kern="1200">
        <a:solidFill>
          <a:schemeClr val="tx1"/>
        </a:solidFill>
        <a:latin typeface="Tempus Sans ITC" pitchFamily="82" charset="0"/>
        <a:ea typeface="+mn-ea"/>
        <a:cs typeface="Times New Roman" pitchFamily="18" charset="0"/>
      </a:defRPr>
    </a:lvl4pPr>
    <a:lvl5pPr marL="1828800" algn="l" rtl="0" fontAlgn="base">
      <a:spcBef>
        <a:spcPct val="0"/>
      </a:spcBef>
      <a:spcAft>
        <a:spcPct val="0"/>
      </a:spcAft>
      <a:defRPr sz="2200" kern="1200">
        <a:solidFill>
          <a:schemeClr val="tx1"/>
        </a:solidFill>
        <a:latin typeface="Tempus Sans ITC" pitchFamily="82" charset="0"/>
        <a:ea typeface="+mn-ea"/>
        <a:cs typeface="Times New Roman" pitchFamily="18" charset="0"/>
      </a:defRPr>
    </a:lvl5pPr>
    <a:lvl6pPr marL="2286000" algn="l" defTabSz="914400" rtl="0" eaLnBrk="1" latinLnBrk="0" hangingPunct="1">
      <a:defRPr sz="2200" kern="1200">
        <a:solidFill>
          <a:schemeClr val="tx1"/>
        </a:solidFill>
        <a:latin typeface="Tempus Sans ITC" pitchFamily="82" charset="0"/>
        <a:ea typeface="+mn-ea"/>
        <a:cs typeface="Times New Roman" pitchFamily="18" charset="0"/>
      </a:defRPr>
    </a:lvl6pPr>
    <a:lvl7pPr marL="2743200" algn="l" defTabSz="914400" rtl="0" eaLnBrk="1" latinLnBrk="0" hangingPunct="1">
      <a:defRPr sz="2200" kern="1200">
        <a:solidFill>
          <a:schemeClr val="tx1"/>
        </a:solidFill>
        <a:latin typeface="Tempus Sans ITC" pitchFamily="82" charset="0"/>
        <a:ea typeface="+mn-ea"/>
        <a:cs typeface="Times New Roman" pitchFamily="18" charset="0"/>
      </a:defRPr>
    </a:lvl7pPr>
    <a:lvl8pPr marL="3200400" algn="l" defTabSz="914400" rtl="0" eaLnBrk="1" latinLnBrk="0" hangingPunct="1">
      <a:defRPr sz="2200" kern="1200">
        <a:solidFill>
          <a:schemeClr val="tx1"/>
        </a:solidFill>
        <a:latin typeface="Tempus Sans ITC" pitchFamily="82" charset="0"/>
        <a:ea typeface="+mn-ea"/>
        <a:cs typeface="Times New Roman" pitchFamily="18" charset="0"/>
      </a:defRPr>
    </a:lvl8pPr>
    <a:lvl9pPr marL="3657600" algn="l" defTabSz="914400" rtl="0" eaLnBrk="1" latinLnBrk="0" hangingPunct="1">
      <a:defRPr sz="2200" kern="1200">
        <a:solidFill>
          <a:schemeClr val="tx1"/>
        </a:solidFill>
        <a:latin typeface="Tempus Sans ITC" pitchFamily="82"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5" d="100"/>
          <a:sy n="75" d="100"/>
        </p:scale>
        <p:origin x="101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A2024A-A45B-4EE2-A9AE-CFF3A655CF3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A80086-8620-42A8-8AE4-568C3BDCA7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8B9DD2-FCBF-4DEA-842D-20AEDC527F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9232A9-B736-485A-A05B-47A290C4A45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D20724-FCEE-4173-9CFC-3762979AA80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9E3355-1E4B-4C82-9B53-D114A02C6D2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03B459B-48ED-46B1-933B-56E9563B5AF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21540A2-6213-4E67-82A0-71EBF3A0072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1E1D099-A403-461F-9D78-B416785A439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11E278-F966-4DA6-AF58-44D3CC15E2D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28D158-2FD8-4FFD-8007-BDF516F392A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1C5D9BC-5B4E-49AD-AF43-85E8C3C734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in/imgres?imgurl=http://mlajayasudha.com/indira-gandhi-01.jpg&amp;imgrefurl=http://mlajayasudha.com/&amp;usg=__0yD0ei9BaloKBHzX1ZFBZPc9PlE=&amp;h=461&amp;w=350&amp;sz=33&amp;hl=en&amp;start=20&amp;um=1&amp;tbnid=XrHUg0jaIPTjHM:&amp;tbnh=128&amp;tbnw=97&amp;prev=/images?q=indira+gandhi&amp;hl=en&amp;um=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in/imgres?imgurl=http://www.whereincity.com/india/great-indians/prime-ministers/images/morarji-desai.jpg&amp;imgrefurl=http://www.whereincity.com/india/great-indians/prime-ministers/&amp;usg=__-Rm-bexT8I_oRLqm7anR3t9RdEo=&amp;h=120&amp;w=97&amp;sz=4&amp;hl=en&amp;start=13&amp;um=1&amp;tbnid=KDdVKc7LPNGOBM:&amp;tbnh=88&amp;tbnw=71&amp;prev=/images?q=morarji+desai&amp;hl=en&amp;um=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in/imgres?imgurl=http://oceanicbluesky.com/images/education1.jpg&amp;imgrefurl=http://oceanicbluesky.com/links/Education.html&amp;usg=__AsTmH-taFdnP6dnGKmqAr03ZrT0=&amp;h=1217&amp;w=1578&amp;sz=445&amp;hl=en&amp;start=13&amp;um=1&amp;tbnid=wdGsFtPS4MRf0M:&amp;tbnh=116&amp;tbnw=150&amp;prev=/images?q=education&amp;hl=en&amp;um=1"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in/imgres?imgurl=http://lpc1.clpccd.cc.ca.us/lpc/lachappelle/bob/logo_redcross0206.jpg&amp;imgrefurl=http://lpc1.clpccd.cc.ca.us/lpc/lachappelle/bob/O.htm&amp;usg=__tpnaJ67ia2NG9J0DoWE5zX0w8vE=&amp;h=250&amp;w=250&amp;sz=3&amp;hl=en&amp;start=6&amp;um=1&amp;tbnid=nNLa8_VILmCcCM:&amp;tbnh=111&amp;tbnw=111&amp;prev=/images?q=red+cross&amp;hl=en&amp;sa=N&amp;um=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in/imgres?imgurl=http://web.mit.edu/civenv/idr/images/Infrastructure_Collage.jpg&amp;imgrefurl=http://web.mit.edu/civenv/idr/&amp;usg=__Yo8YO7dzjT9bFgh9fmx7T0WrY8Q=&amp;h=493&amp;w=509&amp;sz=75&amp;hl=en&amp;start=1&amp;um=1&amp;tbnid=i0Fn3_O8xLjamM:&amp;tbnh=127&amp;tbnw=131&amp;prev=/images?q=infrastructure&amp;hl=en&amp;um=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oogle.co.in/imgres?imgurl=http://standupforamerica.files.wordpress.com/2009/04/who-logo.jpg&amp;imgrefurl=http://standupforamerica.wordpress.com/2009/04/&amp;usg=__GuGe_ObVl1wMWcV7QZ-Bup0eCEE=&amp;h=303&amp;w=356&amp;sz=26&amp;hl=en&amp;start=2&amp;um=1&amp;tbnid=dUmBxp1DrU3FgM:&amp;tbnh=103&amp;tbnw=121&amp;prev=/images?q=who&amp;hl=en&amp;um=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in/imgres?imgurl=http://im.in.com/connect/images/profile/b_profile3/Montek_Singh_Ahluwalia_300.jpg&amp;imgrefurl=http://connect.in.com/montek-singh-ahluwalia/profile-201781.html&amp;usg=__KZFIGoOWSxO-8Zvh5cAGbKV4QW4=&amp;h=360&amp;w=300&amp;sz=20&amp;hl=en&amp;start=3&amp;tbnid=nXnl-QjpAcJwqM:&amp;tbnh=121&amp;tbnw=101&amp;prev=/images?q=montek+singh+ahluwalia&amp;gbv=2&amp;hl=en"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images.google.co.in/imgres?imgurl=http://www.agricultureinformation.com/mag/wp-content/uploads/2009/01/manmohan-singh.jpg&amp;imgrefurl=http://www.agricultureinformation.com/mag/?p=977&amp;usg=__wjsbQp2fXjYR1A0dJJKzjxSTLC4=&amp;h=350&amp;w=350&amp;sz=22&amp;hl=en&amp;start=13&amp;um=1&amp;tbnid=ntKgCsx6Z2OUwM:&amp;tbnh=120&amp;tbnw=120&amp;prev=/images?q=manmohan+singh&amp;hl=en&amp;um=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in/imgres?imgurl=http://www.tribuneindia.com/2003/20030126/spectrum/gallery/images/jawaharlal%20nehru.jpg&amp;imgrefurl=http://www.tribuneindia.com/2003/20030126/spectrum/gallery/pages/jawaharlal%20nehru.htm&amp;usg=__EBylfmLUS1QjRlg37KVbcqsnc0Y=&amp;h=353&amp;w=300&amp;sz=28&amp;hl=en&amp;start=3&amp;um=1&amp;tbnid=qoWkQnkMKQ5fxM:&amp;tbnh=121&amp;tbnw=103&amp;prev=/images?q=jawaharlal+nehru&amp;hl=en&amp;um=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in/imgres?imgurl=http://nikhilraut.com/images/bhakra01.jpg&amp;imgrefurl=http://nikhilraut.com/dams.aspx&amp;usg=__D5CDIOm4Sp7oRYEgKcP4ibe8yrU=&amp;h=322&amp;w=365&amp;sz=41&amp;hl=en&amp;start=2&amp;um=1&amp;tbnid=SObfxwHWnnQJgM:&amp;tbnh=107&amp;tbnw=121&amp;prev=/images?q=bhakra+dam&amp;hl=en&amp;um=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in/imgres?imgurl=http://im.in.com/connect/images/profile/b_profile4/Prasanta_Chandra_Mahalanobis_300.jpg&amp;imgrefurl=http://connect.in.com/prasanta-chandra-mahalanobis/profile-224761.html&amp;usg=__srRevIKfz0BMdIJpKKAV9OwKNeg=&amp;h=360&amp;w=300&amp;sz=15&amp;hl=en&amp;start=1&amp;tbnid=KmDQ0pi3n038SM:&amp;tbnh=121&amp;tbnw=101&amp;prev=/images?q=prasant+chandra+mahalnobis&amp;gbv=2&amp;hl=e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a:tile tx="0" ty="0" sx="100000" sy="100000" flip="none" algn="tl"/>
          </a:blipFill>
        </p:spPr>
        <p:txBody>
          <a:bodyPr/>
          <a:lstStyle/>
          <a:p>
            <a:br>
              <a:rPr lang="en-US" sz="3200" b="1" dirty="0">
                <a:solidFill>
                  <a:schemeClr val="accent2">
                    <a:lumMod val="75000"/>
                  </a:schemeClr>
                </a:solidFill>
              </a:rPr>
            </a:br>
            <a:br>
              <a:rPr lang="en-US" sz="3200" b="1" dirty="0">
                <a:solidFill>
                  <a:schemeClr val="accent2">
                    <a:lumMod val="75000"/>
                  </a:schemeClr>
                </a:solidFill>
              </a:rPr>
            </a:br>
            <a:br>
              <a:rPr lang="en-US" sz="3200" b="1" dirty="0">
                <a:solidFill>
                  <a:schemeClr val="accent2">
                    <a:lumMod val="75000"/>
                  </a:schemeClr>
                </a:solidFill>
              </a:rPr>
            </a:br>
            <a:r>
              <a:rPr lang="en-US" sz="3200" b="1" dirty="0">
                <a:solidFill>
                  <a:schemeClr val="accent2">
                    <a:lumMod val="75000"/>
                  </a:schemeClr>
                </a:solidFill>
              </a:rPr>
              <a:t>SUMANDEEP NURSING COLLEGE</a:t>
            </a:r>
            <a:br>
              <a:rPr lang="en-US" sz="3200" b="1" dirty="0">
                <a:solidFill>
                  <a:schemeClr val="accent2">
                    <a:lumMod val="75000"/>
                  </a:schemeClr>
                </a:solidFill>
              </a:rPr>
            </a:br>
            <a:r>
              <a:rPr lang="en-US" sz="3200" b="1" dirty="0">
                <a:solidFill>
                  <a:schemeClr val="accent2">
                    <a:lumMod val="75000"/>
                  </a:schemeClr>
                </a:solidFill>
              </a:rPr>
              <a:t>SUB: CHN</a:t>
            </a:r>
            <a:br>
              <a:rPr lang="en-US" sz="3200" b="1" dirty="0">
                <a:solidFill>
                  <a:schemeClr val="accent2">
                    <a:lumMod val="75000"/>
                  </a:schemeClr>
                </a:solidFill>
              </a:rPr>
            </a:br>
            <a:r>
              <a:rPr lang="en-US" sz="3200" b="1" dirty="0">
                <a:solidFill>
                  <a:schemeClr val="accent2">
                    <a:lumMod val="75000"/>
                  </a:schemeClr>
                </a:solidFill>
              </a:rPr>
              <a:t>TOPIC: FIVE YEAR PLAN</a:t>
            </a:r>
            <a:br>
              <a:rPr lang="en-US" sz="3200" b="1" dirty="0">
                <a:solidFill>
                  <a:schemeClr val="accent2">
                    <a:lumMod val="75000"/>
                  </a:schemeClr>
                </a:solidFill>
              </a:rPr>
            </a:br>
            <a:br>
              <a:rPr lang="en-US" sz="3200" b="1" dirty="0"/>
            </a:br>
            <a:br>
              <a:rPr lang="en-US" sz="3200" b="1" dirty="0"/>
            </a:br>
            <a:br>
              <a:rPr lang="en-US" sz="3200" b="1" dirty="0"/>
            </a:br>
            <a:br>
              <a:rPr lang="en-US" sz="3200" b="1" dirty="0"/>
            </a:br>
            <a:br>
              <a:rPr lang="en-US" sz="3200" b="1" dirty="0"/>
            </a:br>
            <a:r>
              <a:rPr lang="en-IN" sz="2800" b="1" dirty="0"/>
              <a:t>Mr. Swamy PGN</a:t>
            </a:r>
            <a:br>
              <a:rPr lang="en-IN" sz="2800" b="1"/>
            </a:br>
            <a:r>
              <a:rPr lang="en-IN" sz="2800" b="1"/>
              <a:t>Assistant </a:t>
            </a:r>
            <a:r>
              <a:rPr lang="en-IN" sz="2800" b="1" dirty="0"/>
              <a:t>Professor </a:t>
            </a:r>
            <a:br>
              <a:rPr lang="en-IN" sz="2800" b="1" dirty="0"/>
            </a:br>
            <a:r>
              <a:rPr lang="en-IN" sz="2800" b="1" dirty="0"/>
              <a:t>SNC</a:t>
            </a:r>
            <a:br>
              <a:rPr lang="en-IN" sz="2800" b="1" dirty="0"/>
            </a:br>
            <a:endParaRPr lang="en-US" sz="2800" dirty="0">
              <a:solidFill>
                <a:srgbClr val="C000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343"/>
          <a:stretch/>
        </p:blipFill>
        <p:spPr bwMode="auto">
          <a:xfrm>
            <a:off x="2333625" y="3124200"/>
            <a:ext cx="4476750" cy="202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0A7D94AD-C99B-4B3A-B272-2E93E482B537}"/>
              </a:ext>
            </a:extLst>
          </p:cNvPr>
          <p:cNvPicPr>
            <a:picLocks noChangeAspect="1"/>
          </p:cNvPicPr>
          <p:nvPr/>
        </p:nvPicPr>
        <p:blipFill>
          <a:blip r:embed="rId4"/>
          <a:stretch>
            <a:fillRect/>
          </a:stretch>
        </p:blipFill>
        <p:spPr>
          <a:xfrm>
            <a:off x="7840980" y="915"/>
            <a:ext cx="1295400" cy="1295400"/>
          </a:xfrm>
          <a:prstGeom prst="rect">
            <a:avLst/>
          </a:prstGeom>
        </p:spPr>
      </p:pic>
      <p:pic>
        <p:nvPicPr>
          <p:cNvPr id="5" name="Picture 4">
            <a:extLst>
              <a:ext uri="{FF2B5EF4-FFF2-40B4-BE49-F238E27FC236}">
                <a16:creationId xmlns:a16="http://schemas.microsoft.com/office/drawing/2014/main" id="{53C8F1BD-8EAC-4BCD-8DDD-7DDC6E8FCE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7379" cy="1296315"/>
          </a:xfrm>
          <a:prstGeom prst="rect">
            <a:avLst/>
          </a:prstGeom>
        </p:spPr>
      </p:pic>
    </p:spTree>
    <p:extLst>
      <p:ext uri="{BB962C8B-B14F-4D97-AF65-F5344CB8AC3E}">
        <p14:creationId xmlns:p14="http://schemas.microsoft.com/office/powerpoint/2010/main" val="153788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533400" y="609600"/>
            <a:ext cx="8153400" cy="4108450"/>
          </a:xfrm>
          <a:prstGeom prst="rect">
            <a:avLst/>
          </a:prstGeom>
          <a:noFill/>
          <a:ln w="9525">
            <a:noFill/>
            <a:miter lim="800000"/>
            <a:headEnd/>
            <a:tailEnd/>
          </a:ln>
          <a:effectLst/>
        </p:spPr>
        <p:txBody>
          <a:bodyPr>
            <a:spAutoFit/>
          </a:bodyPr>
          <a:lstStyle/>
          <a:p>
            <a:pPr marL="457200" indent="-457200">
              <a:buFontTx/>
              <a:buAutoNum type="arabicPeriod" startAt="6"/>
            </a:pPr>
            <a:r>
              <a:rPr lang="en-US" sz="2400">
                <a:latin typeface="Script MT Bold" pitchFamily="66" charset="0"/>
              </a:rPr>
              <a:t>Hydroelectric power projects and five </a:t>
            </a:r>
            <a:r>
              <a:rPr lang="en-US" sz="2400">
                <a:solidFill>
                  <a:schemeClr val="accent1"/>
                </a:solidFill>
                <a:latin typeface="Script MT Bold" pitchFamily="66" charset="0"/>
              </a:rPr>
              <a:t>steel mills at Bhilai, Durgapur, and Rourkela were established. </a:t>
            </a:r>
          </a:p>
          <a:p>
            <a:pPr marL="457200" indent="-457200">
              <a:buFontTx/>
              <a:buAutoNum type="arabicPeriod" startAt="6"/>
            </a:pPr>
            <a:r>
              <a:rPr lang="en-US" sz="2400">
                <a:latin typeface="Script MT Bold" pitchFamily="66" charset="0"/>
              </a:rPr>
              <a:t>Coal production was increased. </a:t>
            </a:r>
          </a:p>
          <a:p>
            <a:pPr marL="457200" indent="-457200">
              <a:buFontTx/>
              <a:buAutoNum type="arabicPeriod" startAt="6"/>
            </a:pPr>
            <a:r>
              <a:rPr lang="en-US" sz="2400">
                <a:solidFill>
                  <a:schemeClr val="accent1"/>
                </a:solidFill>
                <a:latin typeface="Script MT Bold" pitchFamily="66" charset="0"/>
              </a:rPr>
              <a:t>More railway lines</a:t>
            </a:r>
            <a:r>
              <a:rPr lang="en-US" sz="2400">
                <a:latin typeface="Script MT Bold" pitchFamily="66" charset="0"/>
              </a:rPr>
              <a:t> were added in the north east.</a:t>
            </a:r>
          </a:p>
          <a:p>
            <a:pPr marL="457200" indent="-457200">
              <a:buFontTx/>
              <a:buAutoNum type="arabicPeriod" startAt="6"/>
            </a:pPr>
            <a:r>
              <a:rPr lang="en-US" sz="2400">
                <a:latin typeface="Script MT Bold" pitchFamily="66" charset="0"/>
              </a:rPr>
              <a:t>The </a:t>
            </a:r>
            <a:r>
              <a:rPr lang="en-US" sz="2400">
                <a:solidFill>
                  <a:schemeClr val="accent1"/>
                </a:solidFill>
                <a:latin typeface="Script MT Bold" pitchFamily="66" charset="0"/>
              </a:rPr>
              <a:t>Atomic Energy Commission</a:t>
            </a:r>
            <a:r>
              <a:rPr lang="en-US" sz="2400">
                <a:latin typeface="Script MT Bold" pitchFamily="66" charset="0"/>
              </a:rPr>
              <a:t> was formed in 1957 with Homi J. Bhabha as the first chairman. </a:t>
            </a:r>
          </a:p>
          <a:p>
            <a:pPr marL="457200" indent="-457200">
              <a:buFontTx/>
              <a:buAutoNum type="arabicPeriod" startAt="6"/>
            </a:pPr>
            <a:r>
              <a:rPr lang="en-US" sz="2400">
                <a:latin typeface="Script MT Bold" pitchFamily="66" charset="0"/>
              </a:rPr>
              <a:t>The </a:t>
            </a:r>
            <a:r>
              <a:rPr lang="en-US" sz="2400">
                <a:solidFill>
                  <a:schemeClr val="accent1"/>
                </a:solidFill>
                <a:latin typeface="Script MT Bold" pitchFamily="66" charset="0"/>
              </a:rPr>
              <a:t>Tata Institute of Fundamental Research</a:t>
            </a:r>
            <a:r>
              <a:rPr lang="en-US" sz="2400">
                <a:latin typeface="Script MT Bold" pitchFamily="66" charset="0"/>
              </a:rPr>
              <a:t> was established as a research institute. </a:t>
            </a:r>
          </a:p>
          <a:p>
            <a:pPr marL="457200" indent="-457200">
              <a:buFontTx/>
              <a:buAutoNum type="arabicPeriod" startAt="6"/>
            </a:pPr>
            <a:r>
              <a:rPr lang="en-US" sz="2400">
                <a:latin typeface="Script MT Bold" pitchFamily="66" charset="0"/>
              </a:rPr>
              <a:t>In 1957 a talent search and scholarship program was begun to find talented young students to train for work in nuclear power. </a:t>
            </a:r>
          </a:p>
        </p:txBody>
      </p:sp>
      <p:pic>
        <p:nvPicPr>
          <p:cNvPr id="9219" name="Picture 3" descr="C:\Program Files\Common Files\Microsoft Shared\Clipart\cagcat50\BD06288_.WMF"/>
          <p:cNvPicPr>
            <a:picLocks noChangeAspect="1" noChangeArrowheads="1"/>
          </p:cNvPicPr>
          <p:nvPr/>
        </p:nvPicPr>
        <p:blipFill>
          <a:blip r:embed="rId2" cstate="print"/>
          <a:srcRect/>
          <a:stretch>
            <a:fillRect/>
          </a:stretch>
        </p:blipFill>
        <p:spPr bwMode="auto">
          <a:xfrm>
            <a:off x="4648200" y="4505325"/>
            <a:ext cx="3886200" cy="235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iterate type="wd">
                                    <p:tmPct val="100000"/>
                                  </p:iterate>
                                  <p:childTnLst>
                                    <p:set>
                                      <p:cBhvr>
                                        <p:cTn id="6" dur="75">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checkerboard(across)">
                                      <p:cBhvr>
                                        <p:cTn id="11"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4800" y="1295400"/>
            <a:ext cx="8382000" cy="5262979"/>
          </a:xfrm>
          <a:prstGeom prst="rect">
            <a:avLst/>
          </a:prstGeom>
          <a:noFill/>
          <a:ln w="9525">
            <a:noFill/>
            <a:miter lim="800000"/>
            <a:headEnd/>
            <a:tailEnd/>
          </a:ln>
          <a:effectLst/>
        </p:spPr>
        <p:txBody>
          <a:bodyPr lIns="0" rIns="0">
            <a:spAutoFit/>
          </a:bodyPr>
          <a:lstStyle/>
          <a:p>
            <a:pPr marL="457200" indent="-457200">
              <a:buFontTx/>
              <a:buAutoNum type="arabicPeriod"/>
            </a:pPr>
            <a:r>
              <a:rPr lang="en-US" sz="2400" dirty="0">
                <a:latin typeface="Palatino Linotype" pitchFamily="18" charset="0"/>
              </a:rPr>
              <a:t>The third plan </a:t>
            </a:r>
            <a:r>
              <a:rPr lang="en-US" sz="2400" dirty="0">
                <a:solidFill>
                  <a:srgbClr val="FF0000"/>
                </a:solidFill>
                <a:latin typeface="Palatino Linotype" pitchFamily="18" charset="0"/>
              </a:rPr>
              <a:t>stressed on agriculture and improving production of rice.</a:t>
            </a:r>
          </a:p>
          <a:p>
            <a:pPr marL="457200" indent="-457200">
              <a:buFontTx/>
              <a:buAutoNum type="arabicPeriod"/>
            </a:pPr>
            <a:r>
              <a:rPr lang="en-US" sz="2400" dirty="0">
                <a:latin typeface="Palatino Linotype" pitchFamily="18" charset="0"/>
              </a:rPr>
              <a:t>The Sino-Indian war led to inflation and the </a:t>
            </a:r>
            <a:r>
              <a:rPr lang="en-US" sz="2400" dirty="0">
                <a:solidFill>
                  <a:schemeClr val="accent2">
                    <a:lumMod val="75000"/>
                  </a:schemeClr>
                </a:solidFill>
                <a:latin typeface="Palatino Linotype" pitchFamily="18" charset="0"/>
              </a:rPr>
              <a:t>priority was shifted to price stabilization. </a:t>
            </a:r>
          </a:p>
          <a:p>
            <a:pPr marL="457200" indent="-457200">
              <a:buFontTx/>
              <a:buAutoNum type="arabicPeriod"/>
            </a:pPr>
            <a:r>
              <a:rPr lang="en-US" sz="2400" dirty="0">
                <a:latin typeface="Palatino Linotype" pitchFamily="18" charset="0"/>
              </a:rPr>
              <a:t>The construction of dams continued. </a:t>
            </a:r>
          </a:p>
          <a:p>
            <a:pPr marL="457200" indent="-457200">
              <a:buFontTx/>
              <a:buAutoNum type="arabicPeriod"/>
            </a:pPr>
            <a:r>
              <a:rPr lang="en-US" sz="2400" dirty="0">
                <a:latin typeface="Palatino Linotype" pitchFamily="18" charset="0"/>
              </a:rPr>
              <a:t>Many </a:t>
            </a:r>
            <a:r>
              <a:rPr lang="en-US" sz="2400" dirty="0">
                <a:solidFill>
                  <a:schemeClr val="accent2">
                    <a:lumMod val="75000"/>
                  </a:schemeClr>
                </a:solidFill>
                <a:latin typeface="Palatino Linotype" pitchFamily="18" charset="0"/>
              </a:rPr>
              <a:t>cement and fertilizer plants were also built. </a:t>
            </a:r>
          </a:p>
          <a:p>
            <a:pPr marL="457200" indent="-457200">
              <a:buFontTx/>
              <a:buAutoNum type="arabicPeriod"/>
            </a:pPr>
            <a:r>
              <a:rPr lang="en-US" sz="2400" dirty="0">
                <a:latin typeface="Palatino Linotype" pitchFamily="18" charset="0"/>
              </a:rPr>
              <a:t>Punjab began producing an abundance of wheat.</a:t>
            </a:r>
          </a:p>
          <a:p>
            <a:pPr marL="457200" indent="-457200">
              <a:buFontTx/>
              <a:buAutoNum type="arabicPeriod"/>
            </a:pPr>
            <a:r>
              <a:rPr lang="en-US" sz="2400" dirty="0">
                <a:latin typeface="Palatino Linotype" pitchFamily="18" charset="0"/>
              </a:rPr>
              <a:t>Many primary schools were started in rural areas. </a:t>
            </a:r>
          </a:p>
          <a:p>
            <a:pPr marL="457200" indent="-457200">
              <a:buFontTx/>
              <a:buAutoNum type="arabicPeriod"/>
            </a:pPr>
            <a:r>
              <a:rPr lang="en-US" sz="2400" dirty="0" err="1">
                <a:solidFill>
                  <a:schemeClr val="accent2">
                    <a:lumMod val="75000"/>
                  </a:schemeClr>
                </a:solidFill>
                <a:latin typeface="Palatino Linotype" pitchFamily="18" charset="0"/>
              </a:rPr>
              <a:t>Panchayat</a:t>
            </a:r>
            <a:r>
              <a:rPr lang="en-US" sz="2400" dirty="0">
                <a:solidFill>
                  <a:schemeClr val="accent2">
                    <a:lumMod val="75000"/>
                  </a:schemeClr>
                </a:solidFill>
                <a:latin typeface="Palatino Linotype" pitchFamily="18" charset="0"/>
              </a:rPr>
              <a:t> elections were started </a:t>
            </a:r>
            <a:r>
              <a:rPr lang="en-US" sz="2400" dirty="0">
                <a:latin typeface="Palatino Linotype" pitchFamily="18" charset="0"/>
              </a:rPr>
              <a:t>and the states were given more development responsibilities.</a:t>
            </a:r>
          </a:p>
          <a:p>
            <a:pPr marL="457200" indent="-457200">
              <a:buFontTx/>
              <a:buAutoNum type="arabicPeriod"/>
            </a:pPr>
            <a:r>
              <a:rPr lang="en-US" sz="2400" dirty="0">
                <a:solidFill>
                  <a:schemeClr val="accent2">
                    <a:lumMod val="75000"/>
                  </a:schemeClr>
                </a:solidFill>
                <a:latin typeface="Palatino Linotype" pitchFamily="18" charset="0"/>
              </a:rPr>
              <a:t>State electricity boards and state secondary education boards were formed. </a:t>
            </a:r>
          </a:p>
          <a:p>
            <a:pPr marL="457200" indent="-457200">
              <a:buFontTx/>
              <a:buAutoNum type="arabicPeriod"/>
            </a:pPr>
            <a:r>
              <a:rPr lang="en-US" sz="2400" dirty="0">
                <a:solidFill>
                  <a:schemeClr val="accent2">
                    <a:lumMod val="75000"/>
                  </a:schemeClr>
                </a:solidFill>
                <a:latin typeface="Palatino Linotype" pitchFamily="18" charset="0"/>
              </a:rPr>
              <a:t>State road transportation corporations were formed </a:t>
            </a:r>
            <a:r>
              <a:rPr lang="en-US" sz="2400" dirty="0">
                <a:latin typeface="Palatino Linotype" pitchFamily="18" charset="0"/>
              </a:rPr>
              <a:t>and local road building became a state responsibility </a:t>
            </a:r>
          </a:p>
        </p:txBody>
      </p:sp>
      <p:sp>
        <p:nvSpPr>
          <p:cNvPr id="11267" name="Text Box 3"/>
          <p:cNvSpPr txBox="1">
            <a:spLocks noChangeArrowheads="1"/>
          </p:cNvSpPr>
          <p:nvPr/>
        </p:nvSpPr>
        <p:spPr bwMode="auto">
          <a:xfrm>
            <a:off x="1752600" y="381000"/>
            <a:ext cx="5486400" cy="960438"/>
          </a:xfrm>
          <a:prstGeom prst="rect">
            <a:avLst/>
          </a:prstGeom>
          <a:noFill/>
          <a:ln w="9525">
            <a:noFill/>
            <a:miter lim="800000"/>
            <a:headEnd/>
            <a:tailEnd/>
          </a:ln>
          <a:effectLst/>
        </p:spPr>
        <p:txBody>
          <a:bodyPr>
            <a:spAutoFit/>
          </a:bodyPr>
          <a:lstStyle/>
          <a:p>
            <a:r>
              <a:rPr lang="en-US" sz="2400" b="1" u="sng">
                <a:latin typeface="Stencil Std" pitchFamily="50" charset="0"/>
              </a:rPr>
              <a:t>Third plan (1961-1966)</a:t>
            </a:r>
          </a:p>
          <a:p>
            <a:pPr>
              <a:spcBef>
                <a:spcPct val="50000"/>
              </a:spcBef>
            </a:pPr>
            <a:endParaRPr lang="en-US" u="sng">
              <a:latin typeface="Stencil Std" pitchFamily="50" charset="0"/>
            </a:endParaRPr>
          </a:p>
        </p:txBody>
      </p:sp>
      <p:pic>
        <p:nvPicPr>
          <p:cNvPr id="11268" name="Picture 4" descr="C:\Program Files\Common Files\Microsoft Shared\Clipart\cagcat50\BS00554_.wmf"/>
          <p:cNvPicPr>
            <a:picLocks noChangeAspect="1" noChangeArrowheads="1"/>
          </p:cNvPicPr>
          <p:nvPr/>
        </p:nvPicPr>
        <p:blipFill>
          <a:blip r:embed="rId2" cstate="print"/>
          <a:srcRect/>
          <a:stretch>
            <a:fillRect/>
          </a:stretch>
        </p:blipFill>
        <p:spPr bwMode="auto">
          <a:xfrm>
            <a:off x="6858000" y="152400"/>
            <a:ext cx="1460500" cy="1274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11266"/>
                                        </p:tgtEl>
                                        <p:attrNameLst>
                                          <p:attrName>style.visibility</p:attrName>
                                        </p:attrNameLst>
                                      </p:cBhvr>
                                      <p:to>
                                        <p:strVal val="visible"/>
                                      </p:to>
                                    </p:set>
                                    <p:animEffect transition="in" filter="slide(fromBottom)">
                                      <p:cBhvr>
                                        <p:cTn id="12" dur="3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checkerboard(across)">
                                      <p:cBhvr>
                                        <p:cTn id="1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28600" y="1752600"/>
            <a:ext cx="8610600" cy="5262979"/>
          </a:xfrm>
          <a:prstGeom prst="rect">
            <a:avLst/>
          </a:prstGeom>
          <a:noFill/>
          <a:ln w="9525">
            <a:noFill/>
            <a:miter lim="800000"/>
            <a:headEnd/>
            <a:tailEnd/>
          </a:ln>
          <a:effectLst/>
        </p:spPr>
        <p:txBody>
          <a:bodyPr lIns="0" rIns="0">
            <a:spAutoFit/>
          </a:bodyPr>
          <a:lstStyle/>
          <a:p>
            <a:pPr marL="457200" indent="-457200" eaLnBrk="0" hangingPunct="0">
              <a:buFontTx/>
              <a:buAutoNum type="arabicPeriod"/>
            </a:pPr>
            <a:r>
              <a:rPr lang="en-US" sz="2400" dirty="0">
                <a:latin typeface="Palatino Linotype" pitchFamily="18" charset="0"/>
              </a:rPr>
              <a:t>The </a:t>
            </a:r>
            <a:r>
              <a:rPr lang="en-US" sz="2400" dirty="0" err="1">
                <a:solidFill>
                  <a:srgbClr val="FF0000"/>
                </a:solidFill>
                <a:latin typeface="Palatino Linotype" pitchFamily="18" charset="0"/>
              </a:rPr>
              <a:t>Indira</a:t>
            </a:r>
            <a:r>
              <a:rPr lang="en-US" sz="2400" dirty="0">
                <a:solidFill>
                  <a:srgbClr val="FF0000"/>
                </a:solidFill>
                <a:latin typeface="Palatino Linotype" pitchFamily="18" charset="0"/>
              </a:rPr>
              <a:t> Gandhi government</a:t>
            </a:r>
            <a:r>
              <a:rPr lang="en-US" sz="2400" dirty="0">
                <a:latin typeface="Palatino Linotype" pitchFamily="18" charset="0"/>
              </a:rPr>
              <a:t> nationalized 14 major Indian banks and the Green Revolution in India advanced agriculture.</a:t>
            </a:r>
          </a:p>
          <a:p>
            <a:pPr marL="457200" indent="-457200" eaLnBrk="0" hangingPunct="0">
              <a:buFontTx/>
              <a:buAutoNum type="arabicPeriod"/>
            </a:pPr>
            <a:r>
              <a:rPr lang="en-US" sz="2400" dirty="0">
                <a:latin typeface="Palatino Linotype" pitchFamily="18" charset="0"/>
              </a:rPr>
              <a:t>In addition, the situation in East Pakistan (now independent Bangladesh) was becoming dire as the Indo-Pakistani War of 1971 and Bangladesh Liberation War took place. Funds earmarked for the industrial development had to be used for the war effort. </a:t>
            </a:r>
          </a:p>
          <a:p>
            <a:pPr marL="457200" indent="-457200" eaLnBrk="0" hangingPunct="0">
              <a:buFontTx/>
              <a:buAutoNum type="arabicPeriod"/>
            </a:pPr>
            <a:r>
              <a:rPr lang="en-US" sz="2400" dirty="0">
                <a:latin typeface="Palatino Linotype" pitchFamily="18" charset="0"/>
              </a:rPr>
              <a:t>India also performed the </a:t>
            </a:r>
            <a:r>
              <a:rPr lang="en-US" sz="2400" dirty="0">
                <a:solidFill>
                  <a:schemeClr val="accent2">
                    <a:lumMod val="75000"/>
                  </a:schemeClr>
                </a:solidFill>
                <a:latin typeface="Palatino Linotype" pitchFamily="18" charset="0"/>
              </a:rPr>
              <a:t>Smiling Buddha underground nuclear test in 1974</a:t>
            </a:r>
            <a:r>
              <a:rPr lang="en-US" sz="2400" dirty="0">
                <a:solidFill>
                  <a:schemeClr val="accent1"/>
                </a:solidFill>
                <a:latin typeface="Palatino Linotype" pitchFamily="18" charset="0"/>
              </a:rPr>
              <a:t>,</a:t>
            </a:r>
            <a:r>
              <a:rPr lang="en-US" sz="2400" dirty="0">
                <a:latin typeface="Palatino Linotype" pitchFamily="18" charset="0"/>
              </a:rPr>
              <a:t> partially in response to the United States deployment of the Seventh Fleet in the Bay of Bengal to warn India against attacking West Pakistan and widening the war.</a:t>
            </a:r>
          </a:p>
          <a:p>
            <a:pPr marL="457200" indent="-457200" eaLnBrk="0" hangingPunct="0"/>
            <a:endParaRPr lang="en-US" sz="2400" dirty="0">
              <a:latin typeface="Script MT Bold" pitchFamily="66" charset="0"/>
            </a:endParaRPr>
          </a:p>
        </p:txBody>
      </p:sp>
      <p:sp>
        <p:nvSpPr>
          <p:cNvPr id="12291" name="Text Box 3"/>
          <p:cNvSpPr txBox="1">
            <a:spLocks noChangeArrowheads="1"/>
          </p:cNvSpPr>
          <p:nvPr/>
        </p:nvSpPr>
        <p:spPr bwMode="auto">
          <a:xfrm>
            <a:off x="2133600" y="754063"/>
            <a:ext cx="5029200" cy="457200"/>
          </a:xfrm>
          <a:prstGeom prst="rect">
            <a:avLst/>
          </a:prstGeom>
          <a:noFill/>
          <a:ln w="9525">
            <a:noFill/>
            <a:miter lim="800000"/>
            <a:headEnd/>
            <a:tailEnd/>
          </a:ln>
          <a:effectLst/>
        </p:spPr>
        <p:txBody>
          <a:bodyPr>
            <a:spAutoFit/>
          </a:bodyPr>
          <a:lstStyle/>
          <a:p>
            <a:r>
              <a:rPr lang="en-US" sz="2400" b="1" u="sng">
                <a:latin typeface="Stencil Std" pitchFamily="50" charset="0"/>
              </a:rPr>
              <a:t>Fourth plan (1969-1974)</a:t>
            </a:r>
            <a:endParaRPr lang="en-US" sz="2400">
              <a:latin typeface="Stencil Std" pitchFamily="50" charset="0"/>
            </a:endParaRPr>
          </a:p>
        </p:txBody>
      </p:sp>
      <p:pic>
        <p:nvPicPr>
          <p:cNvPr id="12294" name="Picture 6" descr="http://t0.gstatic.com/images?q=tbn:XrHUg0jaIPTjHM:http://mlajayasudha.com/indira-gandhi-01.jpg">
            <a:hlinkClick r:id="rId2"/>
          </p:cNvPr>
          <p:cNvPicPr>
            <a:picLocks noChangeAspect="1" noChangeArrowheads="1"/>
          </p:cNvPicPr>
          <p:nvPr/>
        </p:nvPicPr>
        <p:blipFill>
          <a:blip r:embed="rId3" cstate="print"/>
          <a:srcRect/>
          <a:stretch>
            <a:fillRect/>
          </a:stretch>
        </p:blipFill>
        <p:spPr bwMode="auto">
          <a:xfrm>
            <a:off x="7696200" y="152400"/>
            <a:ext cx="1108075" cy="1463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ox(in)">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12290"/>
                                        </p:tgtEl>
                                        <p:attrNameLst>
                                          <p:attrName>style.visibility</p:attrName>
                                        </p:attrNameLst>
                                      </p:cBhvr>
                                      <p:to>
                                        <p:strVal val="visible"/>
                                      </p:to>
                                    </p:set>
                                    <p:animEffect transition="in" filter="slide(fromBottom)">
                                      <p:cBhvr>
                                        <p:cTn id="12" dur="3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checkerboard(across)">
                                      <p:cBhvr>
                                        <p:cTn id="17"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609600" y="1752600"/>
            <a:ext cx="8305800" cy="3416320"/>
          </a:xfrm>
          <a:prstGeom prst="rect">
            <a:avLst/>
          </a:prstGeom>
          <a:noFill/>
          <a:ln w="9525">
            <a:noFill/>
            <a:miter lim="800000"/>
            <a:headEnd/>
            <a:tailEnd/>
          </a:ln>
          <a:effectLst/>
        </p:spPr>
        <p:txBody>
          <a:bodyPr lIns="0" rIns="0">
            <a:spAutoFit/>
          </a:bodyPr>
          <a:lstStyle/>
          <a:p>
            <a:pPr marL="457200" indent="-457200" eaLnBrk="0" hangingPunct="0">
              <a:buFontTx/>
              <a:buAutoNum type="arabicPeriod"/>
            </a:pPr>
            <a:r>
              <a:rPr lang="en-US" sz="2400" dirty="0">
                <a:latin typeface="Palatino Linotype" pitchFamily="18" charset="0"/>
              </a:rPr>
              <a:t>Stress was laid on </a:t>
            </a:r>
            <a:r>
              <a:rPr lang="en-US" sz="2400" dirty="0">
                <a:solidFill>
                  <a:srgbClr val="FF0000"/>
                </a:solidFill>
                <a:latin typeface="Palatino Linotype" pitchFamily="18" charset="0"/>
              </a:rPr>
              <a:t>employment, poverty alleviation, and justice</a:t>
            </a:r>
            <a:r>
              <a:rPr lang="en-US" sz="2400" dirty="0">
                <a:latin typeface="Palatino Linotype" pitchFamily="18" charset="0"/>
              </a:rPr>
              <a:t>. </a:t>
            </a:r>
          </a:p>
          <a:p>
            <a:pPr marL="457200" indent="-457200" eaLnBrk="0" hangingPunct="0">
              <a:buFontTx/>
              <a:buAutoNum type="arabicPeriod"/>
            </a:pPr>
            <a:r>
              <a:rPr lang="en-US" sz="2400" dirty="0">
                <a:latin typeface="Palatino Linotype" pitchFamily="18" charset="0"/>
              </a:rPr>
              <a:t>The plan also focused on </a:t>
            </a:r>
            <a:r>
              <a:rPr lang="en-US" sz="2400" dirty="0">
                <a:solidFill>
                  <a:srgbClr val="FF0000"/>
                </a:solidFill>
                <a:latin typeface="Palatino Linotype" pitchFamily="18" charset="0"/>
              </a:rPr>
              <a:t>self-reliance in agricultural production and defense. </a:t>
            </a:r>
          </a:p>
          <a:p>
            <a:pPr marL="457200" indent="-457200" eaLnBrk="0" hangingPunct="0">
              <a:buFontTx/>
              <a:buAutoNum type="arabicPeriod"/>
            </a:pPr>
            <a:r>
              <a:rPr lang="en-US" sz="2400" dirty="0">
                <a:solidFill>
                  <a:schemeClr val="accent2">
                    <a:lumMod val="75000"/>
                  </a:schemeClr>
                </a:solidFill>
                <a:latin typeface="Palatino Linotype" pitchFamily="18" charset="0"/>
              </a:rPr>
              <a:t>Electricity Supply Act was enacted in 1975</a:t>
            </a:r>
            <a:r>
              <a:rPr lang="en-US" sz="2400" dirty="0">
                <a:latin typeface="Palatino Linotype" pitchFamily="18" charset="0"/>
              </a:rPr>
              <a:t>, which enabled the Central Government to enter into power generation and transmission </a:t>
            </a:r>
          </a:p>
          <a:p>
            <a:pPr marL="457200" indent="-457200" eaLnBrk="0" hangingPunct="0">
              <a:buFontTx/>
              <a:buAutoNum type="arabicPeriod"/>
            </a:pPr>
            <a:r>
              <a:rPr lang="en-US" sz="2400" dirty="0">
                <a:latin typeface="Palatino Linotype" pitchFamily="18" charset="0"/>
              </a:rPr>
              <a:t>In 1978 the newly elected </a:t>
            </a:r>
            <a:r>
              <a:rPr lang="en-US" sz="2400" dirty="0" err="1">
                <a:latin typeface="Palatino Linotype" pitchFamily="18" charset="0"/>
              </a:rPr>
              <a:t>Morarji</a:t>
            </a:r>
            <a:r>
              <a:rPr lang="en-US" sz="2400" dirty="0">
                <a:latin typeface="Palatino Linotype" pitchFamily="18" charset="0"/>
              </a:rPr>
              <a:t> Desai government rejected the plan. </a:t>
            </a:r>
          </a:p>
        </p:txBody>
      </p:sp>
      <p:sp>
        <p:nvSpPr>
          <p:cNvPr id="13316" name="Text Box 4"/>
          <p:cNvSpPr txBox="1">
            <a:spLocks noChangeArrowheads="1"/>
          </p:cNvSpPr>
          <p:nvPr/>
        </p:nvSpPr>
        <p:spPr bwMode="auto">
          <a:xfrm>
            <a:off x="2057400" y="754063"/>
            <a:ext cx="4343400" cy="960437"/>
          </a:xfrm>
          <a:prstGeom prst="rect">
            <a:avLst/>
          </a:prstGeom>
          <a:noFill/>
          <a:ln w="9525">
            <a:noFill/>
            <a:miter lim="800000"/>
            <a:headEnd/>
            <a:tailEnd/>
          </a:ln>
          <a:effectLst/>
        </p:spPr>
        <p:txBody>
          <a:bodyPr>
            <a:spAutoFit/>
          </a:bodyPr>
          <a:lstStyle/>
          <a:p>
            <a:r>
              <a:rPr lang="en-US" sz="2400" b="1" u="sng">
                <a:latin typeface="Stencil Std" pitchFamily="50" charset="0"/>
              </a:rPr>
              <a:t>Fifth plan (1974-1979)</a:t>
            </a:r>
          </a:p>
          <a:p>
            <a:pPr>
              <a:spcBef>
                <a:spcPct val="50000"/>
              </a:spcBef>
            </a:pPr>
            <a:endParaRPr lang="en-US" u="sng">
              <a:latin typeface="Stencil Std" pitchFamily="50" charset="0"/>
            </a:endParaRPr>
          </a:p>
        </p:txBody>
      </p:sp>
      <p:pic>
        <p:nvPicPr>
          <p:cNvPr id="13318" name="Picture 6" descr="http://t1.gstatic.com/images?q=tbn:KDdVKc7LPNGOBM:http://www.whereincity.com/india/great-indians/prime-ministers/images/morarji-desai.jpg">
            <a:hlinkClick r:id="rId2"/>
          </p:cNvPr>
          <p:cNvPicPr>
            <a:picLocks noChangeAspect="1" noChangeArrowheads="1"/>
          </p:cNvPicPr>
          <p:nvPr/>
        </p:nvPicPr>
        <p:blipFill>
          <a:blip r:embed="rId3" cstate="print"/>
          <a:srcRect/>
          <a:stretch>
            <a:fillRect/>
          </a:stretch>
        </p:blipFill>
        <p:spPr bwMode="auto">
          <a:xfrm>
            <a:off x="6934200" y="228600"/>
            <a:ext cx="11049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13315"/>
                                        </p:tgtEl>
                                        <p:attrNameLst>
                                          <p:attrName>style.visibility</p:attrName>
                                        </p:attrNameLst>
                                      </p:cBhvr>
                                      <p:to>
                                        <p:strVal val="visible"/>
                                      </p:to>
                                    </p:set>
                                    <p:animEffect transition="in" filter="slide(fromBottom)">
                                      <p:cBhvr>
                                        <p:cTn id="12" dur="3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Effect transition="in" filter="checkerboard(across)">
                                      <p:cBhvr>
                                        <p:cTn id="17"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838200"/>
            <a:ext cx="8382000" cy="6370975"/>
          </a:xfrm>
          <a:prstGeom prst="rect">
            <a:avLst/>
          </a:prstGeom>
          <a:noFill/>
          <a:ln w="9525">
            <a:noFill/>
            <a:miter lim="800000"/>
            <a:headEnd/>
            <a:tailEnd/>
          </a:ln>
          <a:effectLst/>
        </p:spPr>
        <p:txBody>
          <a:bodyPr wrap="square" lIns="0" rIns="0">
            <a:spAutoFit/>
          </a:bodyPr>
          <a:lstStyle/>
          <a:p>
            <a:pPr marL="457200" indent="-457200" eaLnBrk="0" hangingPunct="0">
              <a:buFontTx/>
              <a:buAutoNum type="arabicPeriod"/>
            </a:pPr>
            <a:r>
              <a:rPr lang="en-US" sz="2400" dirty="0">
                <a:latin typeface="Palatino Linotype" pitchFamily="18" charset="0"/>
              </a:rPr>
              <a:t>When Rajiv Gandhi was elected as the prime minister, the young prime minister aimed for </a:t>
            </a:r>
            <a:r>
              <a:rPr lang="en-US" sz="2400" dirty="0">
                <a:solidFill>
                  <a:srgbClr val="FF0000"/>
                </a:solidFill>
                <a:latin typeface="Palatino Linotype" pitchFamily="18" charset="0"/>
              </a:rPr>
              <a:t>rapid industrial development, especially in the area of information technology.</a:t>
            </a:r>
          </a:p>
          <a:p>
            <a:pPr marL="457200" indent="-457200" eaLnBrk="0" hangingPunct="0">
              <a:buFontTx/>
              <a:buAutoNum type="arabicPeriod"/>
            </a:pPr>
            <a:r>
              <a:rPr lang="en-US" sz="2400" dirty="0">
                <a:solidFill>
                  <a:schemeClr val="accent2">
                    <a:lumMod val="75000"/>
                  </a:schemeClr>
                </a:solidFill>
                <a:latin typeface="Palatino Linotype" pitchFamily="18" charset="0"/>
              </a:rPr>
              <a:t>The Indian national highway system was introduced </a:t>
            </a:r>
            <a:r>
              <a:rPr lang="en-US" sz="2400" dirty="0">
                <a:latin typeface="Palatino Linotype" pitchFamily="18" charset="0"/>
              </a:rPr>
              <a:t>for the first time and </a:t>
            </a:r>
            <a:r>
              <a:rPr lang="en-US" sz="2400" dirty="0">
                <a:solidFill>
                  <a:schemeClr val="accent2">
                    <a:lumMod val="75000"/>
                  </a:schemeClr>
                </a:solidFill>
                <a:latin typeface="Palatino Linotype" pitchFamily="18" charset="0"/>
              </a:rPr>
              <a:t>many roads were widened </a:t>
            </a:r>
            <a:r>
              <a:rPr lang="en-US" sz="2400" dirty="0">
                <a:latin typeface="Palatino Linotype" pitchFamily="18" charset="0"/>
              </a:rPr>
              <a:t>to accommodate the increasing traffic.</a:t>
            </a:r>
          </a:p>
          <a:p>
            <a:pPr marL="457200" indent="-457200" eaLnBrk="0" hangingPunct="0">
              <a:buFontTx/>
              <a:buAutoNum type="arabicPeriod"/>
            </a:pPr>
            <a:r>
              <a:rPr lang="en-US" sz="2400" dirty="0">
                <a:latin typeface="Palatino Linotype" pitchFamily="18" charset="0"/>
              </a:rPr>
              <a:t>Tourism also expanded.</a:t>
            </a:r>
          </a:p>
          <a:p>
            <a:pPr marL="457200" indent="-457200" eaLnBrk="0" hangingPunct="0">
              <a:buFontTx/>
              <a:buAutoNum type="arabicPeriod"/>
            </a:pPr>
            <a:r>
              <a:rPr lang="en-US" sz="2400" dirty="0">
                <a:latin typeface="Palatino Linotype" pitchFamily="18" charset="0"/>
              </a:rPr>
              <a:t>The sixth plan also </a:t>
            </a:r>
            <a:r>
              <a:rPr lang="en-US" sz="2400" dirty="0">
                <a:solidFill>
                  <a:schemeClr val="accent2">
                    <a:lumMod val="75000"/>
                  </a:schemeClr>
                </a:solidFill>
                <a:latin typeface="Palatino Linotype" pitchFamily="18" charset="0"/>
              </a:rPr>
              <a:t>marked the beginning of economic liberalization. </a:t>
            </a:r>
            <a:r>
              <a:rPr lang="en-US" sz="2400" dirty="0">
                <a:latin typeface="Palatino Linotype" pitchFamily="18" charset="0"/>
              </a:rPr>
              <a:t>Price controls were eliminated and ration shops were closed. This led to an increase in food prices and an increased cost of living.</a:t>
            </a:r>
          </a:p>
          <a:p>
            <a:pPr marL="457200" indent="-457200" eaLnBrk="0" hangingPunct="0">
              <a:buFontTx/>
              <a:buAutoNum type="arabicPeriod"/>
            </a:pPr>
            <a:r>
              <a:rPr lang="en-US" sz="2400" dirty="0">
                <a:latin typeface="Palatino Linotype" pitchFamily="18" charset="0"/>
              </a:rPr>
              <a:t>Family planning also was expanded in order to prevent overpopulation. More prosperous areas of India adopted family planning more rapidly than less prosperous areas, which continued to have a high birth rate.</a:t>
            </a:r>
          </a:p>
          <a:p>
            <a:pPr marL="457200" indent="-457200" eaLnBrk="0" hangingPunct="0"/>
            <a:endParaRPr lang="en-US" sz="2400" dirty="0">
              <a:latin typeface="Script MT Bold" pitchFamily="66" charset="0"/>
            </a:endParaRPr>
          </a:p>
        </p:txBody>
      </p:sp>
      <p:sp>
        <p:nvSpPr>
          <p:cNvPr id="14339" name="Text Box 3"/>
          <p:cNvSpPr txBox="1">
            <a:spLocks noChangeArrowheads="1"/>
          </p:cNvSpPr>
          <p:nvPr/>
        </p:nvSpPr>
        <p:spPr bwMode="auto">
          <a:xfrm>
            <a:off x="1447800" y="228600"/>
            <a:ext cx="4648200" cy="960438"/>
          </a:xfrm>
          <a:prstGeom prst="rect">
            <a:avLst/>
          </a:prstGeom>
          <a:noFill/>
          <a:ln w="9525">
            <a:noFill/>
            <a:miter lim="800000"/>
            <a:headEnd/>
            <a:tailEnd/>
          </a:ln>
          <a:effectLst/>
        </p:spPr>
        <p:txBody>
          <a:bodyPr>
            <a:spAutoFit/>
          </a:bodyPr>
          <a:lstStyle/>
          <a:p>
            <a:r>
              <a:rPr lang="en-US" sz="2400" b="1" u="sng">
                <a:latin typeface="Stencil Std" pitchFamily="50" charset="0"/>
              </a:rPr>
              <a:t>Sixth plan (1980-1985)</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ox(in)">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14338"/>
                                        </p:tgtEl>
                                        <p:attrNameLst>
                                          <p:attrName>style.visibility</p:attrName>
                                        </p:attrNameLst>
                                      </p:cBhvr>
                                      <p:to>
                                        <p:strVal val="visible"/>
                                      </p:to>
                                    </p:set>
                                    <p:animEffect transition="in" filter="slide(fromBottom)">
                                      <p:cBhvr>
                                        <p:cTn id="12" dur="3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914400"/>
            <a:ext cx="8229600" cy="6370975"/>
          </a:xfrm>
          <a:prstGeom prst="rect">
            <a:avLst/>
          </a:prstGeom>
          <a:noFill/>
          <a:ln w="9525">
            <a:noFill/>
            <a:miter lim="800000"/>
            <a:headEnd/>
            <a:tailEnd/>
          </a:ln>
          <a:effectLst/>
        </p:spPr>
        <p:txBody>
          <a:bodyPr>
            <a:spAutoFit/>
          </a:bodyPr>
          <a:lstStyle/>
          <a:p>
            <a:pPr marL="457200" indent="-457200">
              <a:buFontTx/>
              <a:buAutoNum type="arabicPeriod"/>
            </a:pPr>
            <a:r>
              <a:rPr lang="en-US" sz="2400" dirty="0">
                <a:latin typeface="Palatino Linotype" pitchFamily="18" charset="0"/>
              </a:rPr>
              <a:t>The Seventh Plan marked the comeback of the Congress Party to power. </a:t>
            </a:r>
          </a:p>
          <a:p>
            <a:pPr marL="457200" indent="-457200">
              <a:buFontTx/>
              <a:buAutoNum type="arabicPeriod"/>
            </a:pPr>
            <a:r>
              <a:rPr lang="en-US" sz="2400" dirty="0">
                <a:latin typeface="Palatino Linotype" pitchFamily="18" charset="0"/>
              </a:rPr>
              <a:t>The plan lay </a:t>
            </a:r>
            <a:r>
              <a:rPr lang="en-US" sz="2400" dirty="0">
                <a:solidFill>
                  <a:srgbClr val="00B050"/>
                </a:solidFill>
                <a:latin typeface="Palatino Linotype" pitchFamily="18" charset="0"/>
              </a:rPr>
              <a:t>stress on improving the productivity level of industries by </a:t>
            </a:r>
            <a:r>
              <a:rPr lang="en-US" sz="2400" dirty="0" err="1">
                <a:solidFill>
                  <a:srgbClr val="00B050"/>
                </a:solidFill>
                <a:latin typeface="Palatino Linotype" pitchFamily="18" charset="0"/>
              </a:rPr>
              <a:t>upgradation</a:t>
            </a:r>
            <a:r>
              <a:rPr lang="en-US" sz="2400" dirty="0">
                <a:solidFill>
                  <a:srgbClr val="00B050"/>
                </a:solidFill>
                <a:latin typeface="Palatino Linotype" pitchFamily="18" charset="0"/>
              </a:rPr>
              <a:t> of technology.</a:t>
            </a:r>
          </a:p>
          <a:p>
            <a:pPr marL="457200" indent="-457200">
              <a:buFontTx/>
              <a:buAutoNum type="arabicPeriod"/>
            </a:pPr>
            <a:r>
              <a:rPr lang="en-US" sz="2400" dirty="0">
                <a:latin typeface="Palatino Linotype" pitchFamily="18" charset="0"/>
              </a:rPr>
              <a:t>The thrust areas of the 7th Five year plan have been enlisted below:</a:t>
            </a:r>
          </a:p>
          <a:p>
            <a:pPr marL="914400" lvl="1" indent="-457200" eaLnBrk="0" hangingPunct="0">
              <a:buFontTx/>
              <a:buChar char="•"/>
            </a:pPr>
            <a:r>
              <a:rPr lang="en-US" sz="2400" dirty="0">
                <a:solidFill>
                  <a:schemeClr val="accent2">
                    <a:lumMod val="75000"/>
                  </a:schemeClr>
                </a:solidFill>
                <a:latin typeface="Palatino Linotype" pitchFamily="18" charset="0"/>
              </a:rPr>
              <a:t>Social Justice </a:t>
            </a:r>
          </a:p>
          <a:p>
            <a:pPr marL="914400" lvl="1" indent="-457200" eaLnBrk="0" hangingPunct="0">
              <a:buFontTx/>
              <a:buChar char="•"/>
            </a:pPr>
            <a:r>
              <a:rPr lang="en-US" sz="2400" dirty="0">
                <a:solidFill>
                  <a:schemeClr val="accent2">
                    <a:lumMod val="75000"/>
                  </a:schemeClr>
                </a:solidFill>
                <a:latin typeface="Palatino Linotype" pitchFamily="18" charset="0"/>
              </a:rPr>
              <a:t>Removal of oppression of the weak </a:t>
            </a:r>
          </a:p>
          <a:p>
            <a:pPr marL="914400" lvl="1" indent="-457200" eaLnBrk="0" hangingPunct="0">
              <a:buFontTx/>
              <a:buChar char="•"/>
            </a:pPr>
            <a:r>
              <a:rPr lang="en-US" sz="2400" dirty="0">
                <a:solidFill>
                  <a:srgbClr val="FF0000"/>
                </a:solidFill>
                <a:latin typeface="Palatino Linotype" pitchFamily="18" charset="0"/>
              </a:rPr>
              <a:t>Using modern technology </a:t>
            </a:r>
          </a:p>
          <a:p>
            <a:pPr marL="914400" lvl="1" indent="-457200" eaLnBrk="0" hangingPunct="0">
              <a:buFontTx/>
              <a:buChar char="•"/>
            </a:pPr>
            <a:r>
              <a:rPr lang="en-US" sz="2400" dirty="0">
                <a:solidFill>
                  <a:srgbClr val="FF0000"/>
                </a:solidFill>
                <a:latin typeface="Palatino Linotype" pitchFamily="18" charset="0"/>
              </a:rPr>
              <a:t>Agricultural development </a:t>
            </a:r>
          </a:p>
          <a:p>
            <a:pPr marL="914400" lvl="1" indent="-457200" eaLnBrk="0" hangingPunct="0">
              <a:buFontTx/>
              <a:buChar char="•"/>
            </a:pPr>
            <a:r>
              <a:rPr lang="en-US" sz="2400" dirty="0">
                <a:solidFill>
                  <a:schemeClr val="accent2">
                    <a:lumMod val="75000"/>
                  </a:schemeClr>
                </a:solidFill>
                <a:latin typeface="Palatino Linotype" pitchFamily="18" charset="0"/>
              </a:rPr>
              <a:t>Anti-poverty programs </a:t>
            </a:r>
          </a:p>
          <a:p>
            <a:pPr marL="914400" lvl="1" indent="-457200" eaLnBrk="0" hangingPunct="0">
              <a:buFontTx/>
              <a:buChar char="•"/>
            </a:pPr>
            <a:r>
              <a:rPr lang="en-US" sz="2400" dirty="0">
                <a:solidFill>
                  <a:schemeClr val="accent2">
                    <a:lumMod val="75000"/>
                  </a:schemeClr>
                </a:solidFill>
                <a:latin typeface="Palatino Linotype" pitchFamily="18" charset="0"/>
              </a:rPr>
              <a:t>Full supply of food, clothing, and shelter </a:t>
            </a:r>
          </a:p>
          <a:p>
            <a:pPr marL="914400" lvl="1" indent="-457200" eaLnBrk="0" hangingPunct="0">
              <a:buFontTx/>
              <a:buChar char="•"/>
            </a:pPr>
            <a:r>
              <a:rPr lang="en-US" sz="2400" dirty="0">
                <a:solidFill>
                  <a:srgbClr val="FF0000"/>
                </a:solidFill>
                <a:latin typeface="Palatino Linotype" pitchFamily="18" charset="0"/>
              </a:rPr>
              <a:t>Increasing productivity of small and large scale farmers </a:t>
            </a:r>
          </a:p>
          <a:p>
            <a:pPr marL="914400" lvl="1" indent="-457200" eaLnBrk="0" hangingPunct="0">
              <a:buFontTx/>
              <a:buChar char="•"/>
            </a:pPr>
            <a:r>
              <a:rPr lang="en-US" sz="2400" dirty="0">
                <a:solidFill>
                  <a:srgbClr val="FF0000"/>
                </a:solidFill>
                <a:latin typeface="Palatino Linotype" pitchFamily="18" charset="0"/>
              </a:rPr>
              <a:t>Making India an Independent Economy</a:t>
            </a:r>
            <a:r>
              <a:rPr lang="en-US" sz="2400" dirty="0">
                <a:latin typeface="Palatino Linotype" pitchFamily="18" charset="0"/>
              </a:rPr>
              <a:t> </a:t>
            </a:r>
          </a:p>
          <a:p>
            <a:pPr marL="457200" indent="-457200" eaLnBrk="0" hangingPunct="0"/>
            <a:endParaRPr lang="en-US" sz="2400" dirty="0">
              <a:latin typeface="Script MT Bold" pitchFamily="66" charset="0"/>
            </a:endParaRPr>
          </a:p>
          <a:p>
            <a:pPr marL="457200" indent="-457200">
              <a:buFontTx/>
              <a:buAutoNum type="arabicPeriod"/>
            </a:pPr>
            <a:endParaRPr lang="en-US" sz="2400" dirty="0">
              <a:latin typeface="Times New Roman" pitchFamily="18" charset="0"/>
            </a:endParaRPr>
          </a:p>
        </p:txBody>
      </p:sp>
      <p:sp>
        <p:nvSpPr>
          <p:cNvPr id="15363" name="Rectangle 3"/>
          <p:cNvSpPr>
            <a:spLocks noChangeArrowheads="1"/>
          </p:cNvSpPr>
          <p:nvPr/>
        </p:nvSpPr>
        <p:spPr bwMode="auto">
          <a:xfrm>
            <a:off x="1066800" y="0"/>
            <a:ext cx="9144000" cy="457200"/>
          </a:xfrm>
          <a:prstGeom prst="rect">
            <a:avLst/>
          </a:prstGeom>
          <a:noFill/>
          <a:ln w="9525">
            <a:noFill/>
            <a:miter lim="800000"/>
            <a:headEnd/>
            <a:tailEnd/>
          </a:ln>
          <a:effectLst/>
        </p:spPr>
        <p:txBody>
          <a:bodyPr>
            <a:spAutoFit/>
          </a:bodyPr>
          <a:lstStyle/>
          <a:p>
            <a:r>
              <a:rPr lang="en-US" sz="2400" u="sng" dirty="0">
                <a:latin typeface="Stencil Std" pitchFamily="50" charset="0"/>
              </a:rPr>
              <a:t>Seventh plan (1985-1989)</a:t>
            </a:r>
            <a:r>
              <a:rPr lang="en-US" sz="1100" dirty="0">
                <a:latin typeface="Times New Roman" pitchFamily="18" charset="0"/>
              </a:rPr>
              <a:t> </a:t>
            </a:r>
            <a:endParaRPr lang="en-US" sz="24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ox(in)">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15362"/>
                                        </p:tgtEl>
                                        <p:attrNameLst>
                                          <p:attrName>style.visibility</p:attrName>
                                        </p:attrNameLst>
                                      </p:cBhvr>
                                      <p:to>
                                        <p:strVal val="visible"/>
                                      </p:to>
                                    </p:set>
                                    <p:animEffect transition="in" filter="slide(fromBottom)">
                                      <p:cBhvr>
                                        <p:cTn id="12" dur="3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685800"/>
            <a:ext cx="8915400" cy="6370975"/>
          </a:xfrm>
          <a:prstGeom prst="rect">
            <a:avLst/>
          </a:prstGeom>
          <a:noFill/>
          <a:ln w="9525">
            <a:noFill/>
            <a:miter lim="800000"/>
            <a:headEnd/>
            <a:tailEnd/>
          </a:ln>
          <a:effectLst/>
        </p:spPr>
        <p:txBody>
          <a:bodyPr>
            <a:spAutoFit/>
          </a:bodyPr>
          <a:lstStyle/>
          <a:p>
            <a:pPr marL="457200" indent="-457200"/>
            <a:r>
              <a:rPr lang="en-US" sz="2400" dirty="0">
                <a:latin typeface="Script MT Bold" pitchFamily="66" charset="0"/>
              </a:rPr>
              <a:t>4.   </a:t>
            </a:r>
            <a:r>
              <a:rPr lang="en-US" sz="2400" dirty="0">
                <a:latin typeface="Palatino Linotype" pitchFamily="18" charset="0"/>
              </a:rPr>
              <a:t>Based on a 15-year period of striving towards steady growth, the 7th Plan was focused on achieving the pre-requisites of self-sustaining growth by the year 2000. </a:t>
            </a:r>
          </a:p>
          <a:p>
            <a:pPr marL="457200" indent="-457200">
              <a:buFontTx/>
              <a:buAutoNum type="arabicPeriod" startAt="5"/>
            </a:pPr>
            <a:r>
              <a:rPr lang="en-US" sz="2400" dirty="0">
                <a:latin typeface="Palatino Linotype" pitchFamily="18" charset="0"/>
              </a:rPr>
              <a:t>The Plan </a:t>
            </a:r>
            <a:r>
              <a:rPr lang="en-US" sz="2400" dirty="0">
                <a:solidFill>
                  <a:srgbClr val="0070C0"/>
                </a:solidFill>
                <a:latin typeface="Palatino Linotype" pitchFamily="18" charset="0"/>
              </a:rPr>
              <a:t>expected a growth in labor force of 39 million people and employment was expected to grow at the rate of 4 percent per year.</a:t>
            </a:r>
          </a:p>
          <a:p>
            <a:pPr marL="457200" indent="-457200">
              <a:buFontTx/>
              <a:buAutoNum type="arabicPeriod" startAt="5"/>
            </a:pPr>
            <a:r>
              <a:rPr lang="en-US" sz="2400" dirty="0">
                <a:latin typeface="Palatino Linotype" pitchFamily="18" charset="0"/>
              </a:rPr>
              <a:t>Some of the expected outcomes of the Seventh Five Year Plan India are given below:</a:t>
            </a:r>
          </a:p>
          <a:p>
            <a:pPr marL="914400" lvl="1" indent="-457200" eaLnBrk="0" hangingPunct="0">
              <a:buFontTx/>
              <a:buChar char="•"/>
            </a:pPr>
            <a:r>
              <a:rPr lang="en-US" sz="2400" dirty="0">
                <a:latin typeface="Palatino Linotype" pitchFamily="18" charset="0"/>
              </a:rPr>
              <a:t>Balance of Payments (estimates): Export - Rs. 33 thousand </a:t>
            </a:r>
            <a:r>
              <a:rPr lang="en-US" sz="2400" dirty="0" err="1">
                <a:latin typeface="Palatino Linotype" pitchFamily="18" charset="0"/>
              </a:rPr>
              <a:t>crore</a:t>
            </a:r>
            <a:r>
              <a:rPr lang="en-US" sz="2400" dirty="0">
                <a:latin typeface="Palatino Linotype" pitchFamily="18" charset="0"/>
              </a:rPr>
              <a:t>, Imports - (-)Rs.54 thousand </a:t>
            </a:r>
            <a:r>
              <a:rPr lang="en-US" sz="2400" dirty="0" err="1">
                <a:latin typeface="Palatino Linotype" pitchFamily="18" charset="0"/>
              </a:rPr>
              <a:t>crore</a:t>
            </a:r>
            <a:r>
              <a:rPr lang="en-US" sz="2400" dirty="0">
                <a:latin typeface="Palatino Linotype" pitchFamily="18" charset="0"/>
              </a:rPr>
              <a:t>, Trade Balance - (-)Rs.21 thousand </a:t>
            </a:r>
            <a:r>
              <a:rPr lang="en-US" sz="2400" dirty="0" err="1">
                <a:latin typeface="Palatino Linotype" pitchFamily="18" charset="0"/>
              </a:rPr>
              <a:t>crore</a:t>
            </a:r>
            <a:r>
              <a:rPr lang="en-US" sz="2400" dirty="0">
                <a:latin typeface="Palatino Linotype" pitchFamily="18" charset="0"/>
              </a:rPr>
              <a:t> </a:t>
            </a:r>
          </a:p>
          <a:p>
            <a:pPr marL="914400" lvl="1" indent="-457200" eaLnBrk="0" hangingPunct="0">
              <a:buFontTx/>
              <a:buChar char="•"/>
            </a:pPr>
            <a:r>
              <a:rPr lang="en-US" sz="2400" dirty="0">
                <a:latin typeface="Palatino Linotype" pitchFamily="18" charset="0"/>
              </a:rPr>
              <a:t>Merchandise exports (estimates): Rs. 60,653 </a:t>
            </a:r>
            <a:r>
              <a:rPr lang="en-US" sz="2400" dirty="0" err="1">
                <a:latin typeface="Palatino Linotype" pitchFamily="18" charset="0"/>
              </a:rPr>
              <a:t>crore</a:t>
            </a:r>
            <a:r>
              <a:rPr lang="en-US" sz="2400" dirty="0">
                <a:latin typeface="Palatino Linotype" pitchFamily="18" charset="0"/>
              </a:rPr>
              <a:t> </a:t>
            </a:r>
          </a:p>
          <a:p>
            <a:pPr marL="914400" lvl="1" indent="-457200" eaLnBrk="0" hangingPunct="0">
              <a:buFontTx/>
              <a:buChar char="•"/>
            </a:pPr>
            <a:r>
              <a:rPr lang="en-US" sz="2400" dirty="0">
                <a:latin typeface="Palatino Linotype" pitchFamily="18" charset="0"/>
              </a:rPr>
              <a:t>Merchandise imports (estimates): Rs. 95,437 </a:t>
            </a:r>
            <a:r>
              <a:rPr lang="en-US" sz="2400" dirty="0" err="1">
                <a:latin typeface="Palatino Linotype" pitchFamily="18" charset="0"/>
              </a:rPr>
              <a:t>crore</a:t>
            </a:r>
            <a:r>
              <a:rPr lang="en-US" sz="2400" dirty="0">
                <a:latin typeface="Palatino Linotype" pitchFamily="18" charset="0"/>
              </a:rPr>
              <a:t> </a:t>
            </a:r>
          </a:p>
          <a:p>
            <a:pPr marL="914400" lvl="1" indent="-457200" eaLnBrk="0" hangingPunct="0">
              <a:buFontTx/>
              <a:buChar char="•"/>
            </a:pPr>
            <a:r>
              <a:rPr lang="en-US" sz="2400" dirty="0">
                <a:latin typeface="Palatino Linotype" pitchFamily="18" charset="0"/>
              </a:rPr>
              <a:t>Projections for Balance of Payments: Export - Rs.60.7 thousand </a:t>
            </a:r>
            <a:r>
              <a:rPr lang="en-US" sz="2400" dirty="0" err="1">
                <a:latin typeface="Palatino Linotype" pitchFamily="18" charset="0"/>
              </a:rPr>
              <a:t>crore</a:t>
            </a:r>
            <a:r>
              <a:rPr lang="en-US" sz="2400" dirty="0">
                <a:latin typeface="Palatino Linotype" pitchFamily="18" charset="0"/>
              </a:rPr>
              <a:t>, Imports - (-) 95.4 thousand </a:t>
            </a:r>
            <a:r>
              <a:rPr lang="en-US" sz="2400" dirty="0" err="1">
                <a:latin typeface="Palatino Linotype" pitchFamily="18" charset="0"/>
              </a:rPr>
              <a:t>crore</a:t>
            </a:r>
            <a:r>
              <a:rPr lang="en-US" sz="2400" dirty="0">
                <a:latin typeface="Palatino Linotype" pitchFamily="18" charset="0"/>
              </a:rPr>
              <a:t>, Trade Balance- (-) Rs.34.7 thousand </a:t>
            </a:r>
            <a:r>
              <a:rPr lang="en-US" sz="2400" dirty="0" err="1">
                <a:latin typeface="Palatino Linotype" pitchFamily="18" charset="0"/>
              </a:rPr>
              <a:t>crore</a:t>
            </a:r>
            <a:endParaRPr lang="en-US" sz="2400" dirty="0">
              <a:latin typeface="Palatino Linotype" pitchFamily="18" charset="0"/>
            </a:endParaRPr>
          </a:p>
          <a:p>
            <a:pPr marL="914400" lvl="1" indent="-457200" eaLnBrk="0" hangingPunct="0"/>
            <a:r>
              <a:rPr lang="en-US" sz="2400" dirty="0">
                <a:latin typeface="Palatino Linotype"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0"/>
                                  </p:iterate>
                                  <p:childTnLst>
                                    <p:set>
                                      <p:cBhvr>
                                        <p:cTn id="6" dur="1" fill="hold">
                                          <p:stCondLst>
                                            <p:cond delay="0"/>
                                          </p:stCondLst>
                                        </p:cTn>
                                        <p:tgtEl>
                                          <p:spTgt spid="17410"/>
                                        </p:tgtEl>
                                        <p:attrNameLst>
                                          <p:attrName>style.visibility</p:attrName>
                                        </p:attrNameLst>
                                      </p:cBhvr>
                                      <p:to>
                                        <p:strVal val="visible"/>
                                      </p:to>
                                    </p:set>
                                    <p:animEffect transition="in" filter="slide(fromBottom)">
                                      <p:cBhvr>
                                        <p:cTn id="7" dur="3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04800" y="685800"/>
            <a:ext cx="8839200" cy="6370975"/>
          </a:xfrm>
          <a:prstGeom prst="rect">
            <a:avLst/>
          </a:prstGeom>
          <a:noFill/>
          <a:ln w="9525">
            <a:noFill/>
            <a:miter lim="800000"/>
            <a:headEnd/>
            <a:tailEnd/>
          </a:ln>
          <a:effectLst/>
        </p:spPr>
        <p:txBody>
          <a:bodyPr wrap="square">
            <a:spAutoFit/>
          </a:bodyPr>
          <a:lstStyle/>
          <a:p>
            <a:pPr marL="457200" indent="-457200">
              <a:buFontTx/>
              <a:buAutoNum type="arabicPeriod"/>
            </a:pPr>
            <a:endParaRPr lang="en-US" sz="2400" dirty="0">
              <a:latin typeface="Palatino Linotype" pitchFamily="18" charset="0"/>
            </a:endParaRPr>
          </a:p>
          <a:p>
            <a:pPr marL="457200" indent="-457200">
              <a:buFontTx/>
              <a:buAutoNum type="arabicPeriod"/>
            </a:pPr>
            <a:r>
              <a:rPr lang="en-US" sz="2400" dirty="0">
                <a:latin typeface="Palatino Linotype" pitchFamily="18" charset="0"/>
              </a:rPr>
              <a:t>1989-91 was a period of political instability in India and hence no five year plan was implemented. </a:t>
            </a:r>
            <a:r>
              <a:rPr lang="en-US" sz="2400" dirty="0">
                <a:solidFill>
                  <a:srgbClr val="FF0000"/>
                </a:solidFill>
                <a:latin typeface="Palatino Linotype" pitchFamily="18" charset="0"/>
              </a:rPr>
              <a:t>Between 1990 and 1992, there were only Annual Plans. </a:t>
            </a:r>
          </a:p>
          <a:p>
            <a:pPr marL="457200" indent="-457200">
              <a:buFontTx/>
              <a:buAutoNum type="arabicPeriod"/>
            </a:pPr>
            <a:r>
              <a:rPr lang="en-US" sz="2400" dirty="0">
                <a:latin typeface="Palatino Linotype" pitchFamily="18" charset="0"/>
              </a:rPr>
              <a:t>In 1991, India faced a crisis in Foreign Exchange (</a:t>
            </a:r>
            <a:r>
              <a:rPr lang="en-US" sz="2400" dirty="0" err="1">
                <a:latin typeface="Palatino Linotype" pitchFamily="18" charset="0"/>
              </a:rPr>
              <a:t>Forex</a:t>
            </a:r>
            <a:r>
              <a:rPr lang="en-US" sz="2400" dirty="0">
                <a:latin typeface="Palatino Linotype" pitchFamily="18" charset="0"/>
              </a:rPr>
              <a:t>) reserves, left with reserves of only about $1 billion (US). Thus, under pressure, the country took the risk of reforming the socialist economy.</a:t>
            </a:r>
          </a:p>
          <a:p>
            <a:pPr marL="457200" indent="-457200">
              <a:buFontTx/>
              <a:buAutoNum type="arabicPeriod"/>
            </a:pPr>
            <a:r>
              <a:rPr lang="en-US" sz="2400" dirty="0">
                <a:latin typeface="Palatino Linotype" pitchFamily="18" charset="0"/>
              </a:rPr>
              <a:t> P.V. </a:t>
            </a:r>
            <a:r>
              <a:rPr lang="en-US" sz="2400" dirty="0" err="1">
                <a:latin typeface="Palatino Linotype" pitchFamily="18" charset="0"/>
              </a:rPr>
              <a:t>Narasimha</a:t>
            </a:r>
            <a:r>
              <a:rPr lang="en-US" sz="2400" dirty="0">
                <a:latin typeface="Palatino Linotype" pitchFamily="18" charset="0"/>
              </a:rPr>
              <a:t> </a:t>
            </a:r>
            <a:r>
              <a:rPr lang="en-US" sz="2400" dirty="0" err="1">
                <a:latin typeface="Palatino Linotype" pitchFamily="18" charset="0"/>
              </a:rPr>
              <a:t>Rao</a:t>
            </a:r>
            <a:r>
              <a:rPr lang="en-US" sz="2400" dirty="0">
                <a:latin typeface="Palatino Linotype" pitchFamily="18" charset="0"/>
              </a:rPr>
              <a:t> (28 June 1921 – 23 December 2004), also called Father of Indian Economic Reforms, was the twelfth Prime Minister of the Republic of India and head of Congress Party, and led one of the most important administrations in India's modern history overseeing a major economic transformation and several incidents affecting national security.</a:t>
            </a:r>
          </a:p>
          <a:p>
            <a:pPr marL="457200" indent="-457200"/>
            <a:endParaRPr lang="en-US" sz="2400" dirty="0">
              <a:latin typeface="Script MT Bold" pitchFamily="66" charset="0"/>
            </a:endParaRPr>
          </a:p>
          <a:p>
            <a:pPr marL="457200" indent="-457200" eaLnBrk="0" hangingPunct="0"/>
            <a:endParaRPr lang="en-US" sz="2400" dirty="0">
              <a:latin typeface="Script MT Bold" pitchFamily="66" charset="0"/>
            </a:endParaRPr>
          </a:p>
        </p:txBody>
      </p:sp>
      <p:sp>
        <p:nvSpPr>
          <p:cNvPr id="18436" name="Text Box 4"/>
          <p:cNvSpPr txBox="1">
            <a:spLocks noChangeArrowheads="1"/>
          </p:cNvSpPr>
          <p:nvPr/>
        </p:nvSpPr>
        <p:spPr bwMode="auto">
          <a:xfrm>
            <a:off x="1524000" y="1"/>
            <a:ext cx="5257800" cy="1015663"/>
          </a:xfrm>
          <a:prstGeom prst="rect">
            <a:avLst/>
          </a:prstGeom>
          <a:noFill/>
          <a:ln w="9525">
            <a:noFill/>
            <a:miter lim="800000"/>
            <a:headEnd/>
            <a:tailEnd/>
          </a:ln>
          <a:effectLst/>
        </p:spPr>
        <p:txBody>
          <a:bodyPr wrap="square">
            <a:spAutoFit/>
          </a:bodyPr>
          <a:lstStyle/>
          <a:p>
            <a:pPr>
              <a:spcBef>
                <a:spcPct val="50000"/>
              </a:spcBef>
            </a:pPr>
            <a:r>
              <a:rPr lang="en-US" sz="2400" b="1" u="sng" dirty="0">
                <a:latin typeface="Stencil Std" pitchFamily="50" charset="0"/>
              </a:rPr>
              <a:t>Period between 1989-91</a:t>
            </a:r>
          </a:p>
          <a:p>
            <a:pPr>
              <a:spcBef>
                <a:spcPct val="50000"/>
              </a:spcBef>
            </a:pPr>
            <a:endParaRPr lang="en-US" sz="2400" u="sng" dirty="0">
              <a:latin typeface="Stencil Std"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18434"/>
                                        </p:tgtEl>
                                        <p:attrNameLst>
                                          <p:attrName>style.visibility</p:attrName>
                                        </p:attrNameLst>
                                      </p:cBhvr>
                                      <p:to>
                                        <p:strVal val="visible"/>
                                      </p:to>
                                    </p:set>
                                    <p:animEffect transition="in" filter="slide(fromBottom)">
                                      <p:cBhvr>
                                        <p:cTn id="12" dur="3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7620000" cy="2246769"/>
          </a:xfrm>
          <a:prstGeom prst="rect">
            <a:avLst/>
          </a:prstGeom>
        </p:spPr>
        <p:txBody>
          <a:bodyPr wrap="square">
            <a:spAutoFit/>
          </a:bodyPr>
          <a:lstStyle/>
          <a:p>
            <a:pPr marL="457200" indent="-457200">
              <a:buFontTx/>
              <a:buAutoNum type="arabicPeriod"/>
            </a:pPr>
            <a:r>
              <a:rPr lang="en-US" sz="2400" dirty="0">
                <a:latin typeface="Palatino Linotype" pitchFamily="18" charset="0"/>
              </a:rPr>
              <a:t>At that time Dr. </a:t>
            </a:r>
            <a:r>
              <a:rPr lang="en-US" sz="2400" dirty="0" err="1">
                <a:latin typeface="Palatino Linotype" pitchFamily="18" charset="0"/>
              </a:rPr>
              <a:t>Manmohan</a:t>
            </a:r>
            <a:r>
              <a:rPr lang="en-US" sz="2400" dirty="0">
                <a:latin typeface="Palatino Linotype" pitchFamily="18" charset="0"/>
              </a:rPr>
              <a:t> Singh launched India's free market reforms that brought the nearly bankrupt nation back from the edge. It was the beginning of privatization and liberalization</a:t>
            </a:r>
            <a:r>
              <a:rPr lang="en-US" sz="2400" dirty="0">
                <a:latin typeface="Script MT Bold" pitchFamily="66" charset="0"/>
              </a:rPr>
              <a:t> </a:t>
            </a:r>
            <a:r>
              <a:rPr lang="en-US" sz="2400" dirty="0">
                <a:latin typeface="Palatino Linotype" pitchFamily="18" charset="0"/>
              </a:rPr>
              <a:t>in India.</a:t>
            </a:r>
          </a:p>
          <a:p>
            <a:pPr marL="457200" indent="-457200" eaLnBrk="0" hangingPunct="0"/>
            <a:endParaRPr lang="en-US" sz="2000" dirty="0">
              <a:latin typeface="Script MT Bold"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838200"/>
            <a:ext cx="8763000" cy="6370975"/>
          </a:xfrm>
          <a:prstGeom prst="rect">
            <a:avLst/>
          </a:prstGeom>
          <a:noFill/>
          <a:ln w="9525">
            <a:noFill/>
            <a:miter lim="800000"/>
            <a:headEnd/>
            <a:tailEnd/>
          </a:ln>
          <a:effectLst/>
        </p:spPr>
        <p:txBody>
          <a:bodyPr wrap="square" lIns="0" rIns="0">
            <a:spAutoFit/>
          </a:bodyPr>
          <a:lstStyle/>
          <a:p>
            <a:pPr marL="457200" indent="-457200"/>
            <a:endParaRPr lang="en-US" sz="2400" b="1" dirty="0">
              <a:latin typeface="Script MT Bold" pitchFamily="66" charset="0"/>
            </a:endParaRPr>
          </a:p>
          <a:p>
            <a:pPr marL="457200" indent="-457200" algn="just" eaLnBrk="0" hangingPunct="0">
              <a:buFontTx/>
              <a:buAutoNum type="arabicPeriod"/>
            </a:pPr>
            <a:r>
              <a:rPr lang="en-US" sz="2400" dirty="0">
                <a:solidFill>
                  <a:srgbClr val="FF0000"/>
                </a:solidFill>
                <a:latin typeface="+mj-lt"/>
              </a:rPr>
              <a:t>Modernization of industries</a:t>
            </a:r>
            <a:r>
              <a:rPr lang="en-US" sz="2400" dirty="0">
                <a:latin typeface="+mj-lt"/>
              </a:rPr>
              <a:t> was a major highlight of the Eighth Plan. </a:t>
            </a:r>
          </a:p>
          <a:p>
            <a:pPr marL="457200" indent="-457200" algn="just" eaLnBrk="0" hangingPunct="0">
              <a:buFontTx/>
              <a:buAutoNum type="arabicPeriod"/>
            </a:pPr>
            <a:r>
              <a:rPr lang="en-US" sz="2400" dirty="0">
                <a:latin typeface="+mj-lt"/>
              </a:rPr>
              <a:t>Under this plan, the gradual opening of the Indian economy was undertaken to correct the burgeoning deficit and foreign debt.</a:t>
            </a:r>
          </a:p>
          <a:p>
            <a:pPr marL="457200" indent="-457200" algn="just" eaLnBrk="0" hangingPunct="0">
              <a:buFontTx/>
              <a:buAutoNum type="arabicPeriod"/>
            </a:pPr>
            <a:r>
              <a:rPr lang="en-US" sz="2400" dirty="0">
                <a:latin typeface="+mj-lt"/>
              </a:rPr>
              <a:t>Meanwhile India became a member of the World Trade Organization on 1 January 1995.This plan can be termed as </a:t>
            </a:r>
            <a:r>
              <a:rPr lang="en-US" sz="2400" dirty="0" err="1">
                <a:solidFill>
                  <a:srgbClr val="FF0000"/>
                </a:solidFill>
                <a:latin typeface="+mj-lt"/>
              </a:rPr>
              <a:t>Rao</a:t>
            </a:r>
            <a:r>
              <a:rPr lang="en-US" sz="2400" dirty="0">
                <a:solidFill>
                  <a:srgbClr val="FF0000"/>
                </a:solidFill>
                <a:latin typeface="+mj-lt"/>
              </a:rPr>
              <a:t> and </a:t>
            </a:r>
            <a:r>
              <a:rPr lang="en-US" sz="2400" dirty="0" err="1">
                <a:solidFill>
                  <a:srgbClr val="FF0000"/>
                </a:solidFill>
                <a:latin typeface="+mj-lt"/>
              </a:rPr>
              <a:t>Manmohan</a:t>
            </a:r>
            <a:r>
              <a:rPr lang="en-US" sz="2400" dirty="0">
                <a:solidFill>
                  <a:srgbClr val="FF0000"/>
                </a:solidFill>
                <a:latin typeface="+mj-lt"/>
              </a:rPr>
              <a:t> model of Economic development</a:t>
            </a:r>
            <a:r>
              <a:rPr lang="en-US" sz="2400" dirty="0">
                <a:latin typeface="+mj-lt"/>
              </a:rPr>
              <a:t>. </a:t>
            </a:r>
          </a:p>
          <a:p>
            <a:pPr marL="457200" indent="-457200" algn="just" eaLnBrk="0" hangingPunct="0">
              <a:buFontTx/>
              <a:buAutoNum type="arabicPeriod"/>
            </a:pPr>
            <a:r>
              <a:rPr lang="en-US" sz="2400" dirty="0">
                <a:latin typeface="+mj-lt"/>
              </a:rPr>
              <a:t>The major objectives included, </a:t>
            </a:r>
            <a:r>
              <a:rPr lang="en-US" sz="2400" dirty="0">
                <a:solidFill>
                  <a:srgbClr val="FF0000"/>
                </a:solidFill>
                <a:latin typeface="+mj-lt"/>
              </a:rPr>
              <a:t>containing population growth, poverty reduction, employment generation, strengthening the infrastructure, Institutional building, Human Resource development, Involvement of </a:t>
            </a:r>
            <a:r>
              <a:rPr lang="en-US" sz="2400" dirty="0" err="1">
                <a:solidFill>
                  <a:srgbClr val="FF0000"/>
                </a:solidFill>
                <a:latin typeface="+mj-lt"/>
              </a:rPr>
              <a:t>Panchayat</a:t>
            </a:r>
            <a:r>
              <a:rPr lang="en-US" sz="2400" dirty="0">
                <a:solidFill>
                  <a:srgbClr val="FF0000"/>
                </a:solidFill>
                <a:latin typeface="+mj-lt"/>
              </a:rPr>
              <a:t> raj, </a:t>
            </a:r>
            <a:r>
              <a:rPr lang="en-US" sz="2400" dirty="0" err="1">
                <a:solidFill>
                  <a:srgbClr val="FF0000"/>
                </a:solidFill>
                <a:latin typeface="+mj-lt"/>
              </a:rPr>
              <a:t>Nagarapalikas</a:t>
            </a:r>
            <a:r>
              <a:rPr lang="en-US" sz="2400" dirty="0">
                <a:solidFill>
                  <a:srgbClr val="FF0000"/>
                </a:solidFill>
                <a:latin typeface="+mj-lt"/>
              </a:rPr>
              <a:t>, </a:t>
            </a:r>
            <a:r>
              <a:rPr lang="en-US" sz="2400" dirty="0" err="1">
                <a:solidFill>
                  <a:srgbClr val="FF0000"/>
                </a:solidFill>
                <a:latin typeface="+mj-lt"/>
              </a:rPr>
              <a:t>N.G.OSand</a:t>
            </a:r>
            <a:r>
              <a:rPr lang="en-US" sz="2400" dirty="0">
                <a:solidFill>
                  <a:srgbClr val="FF0000"/>
                </a:solidFill>
                <a:latin typeface="+mj-lt"/>
              </a:rPr>
              <a:t> </a:t>
            </a:r>
            <a:r>
              <a:rPr lang="en-US" sz="2400" dirty="0" err="1">
                <a:solidFill>
                  <a:srgbClr val="FF0000"/>
                </a:solidFill>
                <a:latin typeface="+mj-lt"/>
              </a:rPr>
              <a:t>Decentralisation</a:t>
            </a:r>
            <a:r>
              <a:rPr lang="en-US" sz="2400" dirty="0">
                <a:solidFill>
                  <a:srgbClr val="FF0000"/>
                </a:solidFill>
                <a:latin typeface="+mj-lt"/>
              </a:rPr>
              <a:t> and peoples participation</a:t>
            </a:r>
            <a:r>
              <a:rPr lang="en-US" sz="2400" dirty="0">
                <a:latin typeface="+mj-lt"/>
              </a:rPr>
              <a:t>. </a:t>
            </a:r>
          </a:p>
          <a:p>
            <a:pPr marL="457200" indent="-457200" algn="just" eaLnBrk="0" hangingPunct="0">
              <a:buFontTx/>
              <a:buAutoNum type="arabicPeriod"/>
            </a:pPr>
            <a:r>
              <a:rPr lang="en-US" sz="2400" dirty="0">
                <a:latin typeface="+mj-lt"/>
              </a:rPr>
              <a:t>Energy was given </a:t>
            </a:r>
            <a:r>
              <a:rPr lang="en-US" sz="2400" dirty="0" err="1">
                <a:latin typeface="+mj-lt"/>
              </a:rPr>
              <a:t>prority</a:t>
            </a:r>
            <a:r>
              <a:rPr lang="en-US" sz="2400" dirty="0">
                <a:latin typeface="+mj-lt"/>
              </a:rPr>
              <a:t> with 26.6% of the outlay. </a:t>
            </a:r>
          </a:p>
          <a:p>
            <a:pPr marL="457200" indent="-457200" algn="just" eaLnBrk="0" hangingPunct="0">
              <a:buFontTx/>
              <a:buAutoNum type="arabicPeriod"/>
            </a:pPr>
            <a:r>
              <a:rPr lang="en-US" sz="2400" dirty="0">
                <a:solidFill>
                  <a:schemeClr val="accent1"/>
                </a:solidFill>
                <a:latin typeface="+mj-lt"/>
              </a:rPr>
              <a:t>An average annual growth rate of 6.7% against the target 5.6% was achieved</a:t>
            </a:r>
            <a:r>
              <a:rPr lang="en-US" sz="2400" dirty="0">
                <a:latin typeface="+mj-lt"/>
              </a:rPr>
              <a:t>.</a:t>
            </a:r>
          </a:p>
          <a:p>
            <a:pPr marL="457200" indent="-457200" eaLnBrk="0" hangingPunct="0"/>
            <a:endParaRPr lang="en-US" sz="2400" dirty="0">
              <a:latin typeface="Script MT Bold" pitchFamily="66" charset="0"/>
            </a:endParaRPr>
          </a:p>
        </p:txBody>
      </p:sp>
      <p:sp>
        <p:nvSpPr>
          <p:cNvPr id="19459" name="Text Box 3"/>
          <p:cNvSpPr txBox="1">
            <a:spLocks noChangeArrowheads="1"/>
          </p:cNvSpPr>
          <p:nvPr/>
        </p:nvSpPr>
        <p:spPr bwMode="auto">
          <a:xfrm>
            <a:off x="2057400" y="609600"/>
            <a:ext cx="5105400" cy="457200"/>
          </a:xfrm>
          <a:prstGeom prst="rect">
            <a:avLst/>
          </a:prstGeom>
          <a:noFill/>
          <a:ln w="9525">
            <a:noFill/>
            <a:miter lim="800000"/>
            <a:headEnd/>
            <a:tailEnd/>
          </a:ln>
          <a:effectLst/>
        </p:spPr>
        <p:txBody>
          <a:bodyPr>
            <a:spAutoFit/>
          </a:bodyPr>
          <a:lstStyle/>
          <a:p>
            <a:pPr>
              <a:spcBef>
                <a:spcPct val="50000"/>
              </a:spcBef>
            </a:pPr>
            <a:r>
              <a:rPr lang="en-US" sz="2400" b="1" u="sng">
                <a:latin typeface="Stencil Std" pitchFamily="50" charset="0"/>
              </a:rPr>
              <a:t>Eighth plan (1992-1997)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ox(in)">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19458"/>
                                        </p:tgtEl>
                                        <p:attrNameLst>
                                          <p:attrName>style.visibility</p:attrName>
                                        </p:attrNameLst>
                                      </p:cBhvr>
                                      <p:to>
                                        <p:strVal val="visible"/>
                                      </p:to>
                                    </p:set>
                                    <p:animEffect transition="in" filter="slide(fromBottom)">
                                      <p:cBhvr>
                                        <p:cTn id="12" dur="3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WordArt 3" descr="C:\Users\Public\Pictures\Sample Pictures\Garden.jpg"/>
          <p:cNvSpPr>
            <a:spLocks noChangeArrowheads="1" noChangeShapeType="1" noTextEdit="1"/>
          </p:cNvSpPr>
          <p:nvPr/>
        </p:nvSpPr>
        <p:spPr bwMode="auto">
          <a:xfrm>
            <a:off x="914400" y="2819400"/>
            <a:ext cx="7467600" cy="1447800"/>
          </a:xfrm>
          <a:prstGeom prst="rect">
            <a:avLst/>
          </a:prstGeom>
        </p:spPr>
        <p:txBody>
          <a:bodyPr wrap="none" fromWordArt="1">
            <a:prstTxWarp prst="textPlain">
              <a:avLst>
                <a:gd name="adj" fmla="val 50000"/>
              </a:avLst>
            </a:prstTxWarp>
          </a:bodyPr>
          <a:lstStyle/>
          <a:p>
            <a:pPr algn="ctr"/>
            <a:r>
              <a:rPr lang="en-US" sz="3600" kern="10" dirty="0">
                <a:ln w="12700">
                  <a:solidFill>
                    <a:srgbClr val="FF0000"/>
                  </a:solidFill>
                  <a:round/>
                  <a:headEnd/>
                  <a:tailEnd/>
                </a:ln>
                <a:blipFill dpi="0" rotWithShape="0">
                  <a:blip r:embed="rId3"/>
                  <a:srcRect/>
                  <a:stretch>
                    <a:fillRect/>
                  </a:stretch>
                </a:blipFill>
                <a:effectLst>
                  <a:outerShdw dist="45791" dir="2021404" algn="ctr" rotWithShape="0">
                    <a:srgbClr val="9999FF"/>
                  </a:outerShdw>
                </a:effectLst>
                <a:latin typeface="Arial Black"/>
              </a:rPr>
              <a:t>5 YEAR PLANS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slide(fromLeft)">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289050"/>
            <a:ext cx="9144000" cy="5632311"/>
          </a:xfrm>
          <a:prstGeom prst="rect">
            <a:avLst/>
          </a:prstGeom>
          <a:noFill/>
          <a:ln w="9525">
            <a:noFill/>
            <a:miter lim="800000"/>
            <a:headEnd/>
            <a:tailEnd/>
          </a:ln>
          <a:effectLst/>
        </p:spPr>
        <p:txBody>
          <a:bodyPr lIns="0" rIns="0">
            <a:spAutoFit/>
          </a:bodyPr>
          <a:lstStyle/>
          <a:p>
            <a:pPr marL="457200" indent="-457200" algn="just" eaLnBrk="0" hangingPunct="0">
              <a:buFontTx/>
              <a:buAutoNum type="arabicPeriod"/>
            </a:pPr>
            <a:r>
              <a:rPr lang="en-US" sz="2400" dirty="0">
                <a:latin typeface="+mj-lt"/>
              </a:rPr>
              <a:t>Ninth Five Year Plan of India runs had the main aim of attaining objectives like </a:t>
            </a:r>
            <a:r>
              <a:rPr lang="en-US" sz="2400" dirty="0">
                <a:solidFill>
                  <a:srgbClr val="FF0000"/>
                </a:solidFill>
                <a:latin typeface="+mj-lt"/>
              </a:rPr>
              <a:t>speedy industrialization, human development, full-scale employment, poverty reduction, and self-reliance on domestic resources</a:t>
            </a:r>
            <a:r>
              <a:rPr lang="en-US" sz="2400" dirty="0">
                <a:latin typeface="+mj-lt"/>
              </a:rPr>
              <a:t>.</a:t>
            </a:r>
          </a:p>
          <a:p>
            <a:pPr marL="457200" indent="-457200" algn="just" eaLnBrk="0" hangingPunct="0">
              <a:buFontTx/>
              <a:buAutoNum type="arabicPeriod"/>
            </a:pPr>
            <a:r>
              <a:rPr lang="en-US" sz="2400" dirty="0">
                <a:latin typeface="+mj-lt"/>
              </a:rPr>
              <a:t>Ninth Five Year Plan was formulated amidst the backdrop of India's Golden jubilee of Independence.</a:t>
            </a:r>
          </a:p>
          <a:p>
            <a:pPr marL="457200" indent="-457200" algn="just" eaLnBrk="0" hangingPunct="0">
              <a:buFontTx/>
              <a:buAutoNum type="arabicPeriod"/>
            </a:pPr>
            <a:r>
              <a:rPr lang="en-US" sz="2400" dirty="0">
                <a:latin typeface="+mj-lt"/>
              </a:rPr>
              <a:t>The main objectives of the Ninth Five Year Plan India are:</a:t>
            </a:r>
          </a:p>
          <a:p>
            <a:pPr marL="914400" lvl="1" indent="-457200" algn="just" eaLnBrk="0" hangingPunct="0">
              <a:buFontTx/>
              <a:buChar char="•"/>
            </a:pPr>
            <a:r>
              <a:rPr lang="en-US" sz="2400" dirty="0">
                <a:solidFill>
                  <a:srgbClr val="FF0000"/>
                </a:solidFill>
                <a:latin typeface="+mj-lt"/>
              </a:rPr>
              <a:t>to prioritize agricultural sector and emphasize on the rural development </a:t>
            </a:r>
          </a:p>
          <a:p>
            <a:pPr marL="914400" lvl="1" indent="-457200" algn="just" eaLnBrk="0" hangingPunct="0">
              <a:buFontTx/>
              <a:buChar char="•"/>
            </a:pPr>
            <a:r>
              <a:rPr lang="en-US" sz="2400" dirty="0">
                <a:solidFill>
                  <a:srgbClr val="FF0000"/>
                </a:solidFill>
                <a:latin typeface="+mj-lt"/>
              </a:rPr>
              <a:t>to generate adequate employment opportunities and promote poverty reduction </a:t>
            </a:r>
          </a:p>
          <a:p>
            <a:pPr marL="914400" lvl="1" indent="-457200" algn="just" eaLnBrk="0" hangingPunct="0">
              <a:buFontTx/>
              <a:buChar char="•"/>
            </a:pPr>
            <a:r>
              <a:rPr lang="en-US" sz="2400" dirty="0">
                <a:solidFill>
                  <a:srgbClr val="FF0000"/>
                </a:solidFill>
                <a:latin typeface="+mj-lt"/>
              </a:rPr>
              <a:t>to stabilize the prices in order to accelerate the growth rate of the economy </a:t>
            </a:r>
          </a:p>
          <a:p>
            <a:pPr marL="914400" lvl="1" indent="-457200" algn="just" eaLnBrk="0" hangingPunct="0">
              <a:buFontTx/>
              <a:buChar char="•"/>
            </a:pPr>
            <a:r>
              <a:rPr lang="en-US" sz="2400" dirty="0">
                <a:solidFill>
                  <a:srgbClr val="FF0000"/>
                </a:solidFill>
                <a:latin typeface="+mj-lt"/>
              </a:rPr>
              <a:t>to ensure food and nutritional security</a:t>
            </a:r>
            <a:r>
              <a:rPr lang="en-US" sz="2400" dirty="0">
                <a:latin typeface="+mj-lt"/>
              </a:rPr>
              <a:t> </a:t>
            </a:r>
          </a:p>
          <a:p>
            <a:pPr marL="457200" indent="-457200" algn="just" eaLnBrk="0" hangingPunct="0"/>
            <a:endParaRPr lang="en-US" sz="2400" dirty="0">
              <a:latin typeface="+mj-lt"/>
            </a:endParaRPr>
          </a:p>
        </p:txBody>
      </p:sp>
      <p:sp>
        <p:nvSpPr>
          <p:cNvPr id="20483" name="Text Box 3"/>
          <p:cNvSpPr txBox="1">
            <a:spLocks noChangeArrowheads="1"/>
          </p:cNvSpPr>
          <p:nvPr/>
        </p:nvSpPr>
        <p:spPr bwMode="auto">
          <a:xfrm>
            <a:off x="1905000" y="609600"/>
            <a:ext cx="4876800" cy="1015663"/>
          </a:xfrm>
          <a:prstGeom prst="rect">
            <a:avLst/>
          </a:prstGeom>
          <a:noFill/>
          <a:ln w="9525">
            <a:noFill/>
            <a:miter lim="800000"/>
            <a:headEnd/>
            <a:tailEnd/>
          </a:ln>
          <a:effectLst/>
        </p:spPr>
        <p:txBody>
          <a:bodyPr>
            <a:spAutoFit/>
          </a:bodyPr>
          <a:lstStyle/>
          <a:p>
            <a:pPr algn="ctr"/>
            <a:r>
              <a:rPr lang="en-US" sz="2400" b="1" u="sng" dirty="0">
                <a:latin typeface="+mj-lt"/>
              </a:rPr>
              <a:t>Ninth Plan (1997 - 2002)</a:t>
            </a:r>
          </a:p>
          <a:p>
            <a:pPr algn="ctr">
              <a:spcBef>
                <a:spcPct val="50000"/>
              </a:spcBef>
            </a:pPr>
            <a:endParaRPr lang="en-US" sz="2400" u="sng" dirty="0">
              <a:latin typeface="Stencil Std"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ox(in)">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20482"/>
                                        </p:tgtEl>
                                        <p:attrNameLst>
                                          <p:attrName>style.visibility</p:attrName>
                                        </p:attrNameLst>
                                      </p:cBhvr>
                                      <p:to>
                                        <p:strVal val="visible"/>
                                      </p:to>
                                    </p:set>
                                    <p:animEffect transition="in" filter="slide(fromBottom)">
                                      <p:cBhvr>
                                        <p:cTn id="12" dur="3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8600" y="1066800"/>
            <a:ext cx="8382000" cy="5632311"/>
          </a:xfrm>
          <a:prstGeom prst="rect">
            <a:avLst/>
          </a:prstGeom>
          <a:noFill/>
          <a:ln w="9525">
            <a:noFill/>
            <a:miter lim="800000"/>
            <a:headEnd/>
            <a:tailEnd/>
          </a:ln>
          <a:effectLst/>
        </p:spPr>
        <p:txBody>
          <a:bodyPr>
            <a:spAutoFit/>
          </a:bodyPr>
          <a:lstStyle/>
          <a:p>
            <a:pPr marL="457200" indent="-457200"/>
            <a:endParaRPr lang="en-US" sz="2400" dirty="0">
              <a:latin typeface="Times New Roman" pitchFamily="18" charset="0"/>
            </a:endParaRPr>
          </a:p>
          <a:p>
            <a:pPr marL="914400" lvl="1" indent="-457200" eaLnBrk="0" hangingPunct="0">
              <a:buFontTx/>
              <a:buChar char="•"/>
            </a:pPr>
            <a:r>
              <a:rPr lang="en-US" sz="2800" dirty="0">
                <a:solidFill>
                  <a:srgbClr val="FF0000"/>
                </a:solidFill>
                <a:latin typeface="+mj-lt"/>
              </a:rPr>
              <a:t>to provide for the basic infrastructural facilities like education for all, safe drinking water, primary health care, transport, energy </a:t>
            </a:r>
          </a:p>
          <a:p>
            <a:pPr marL="914400" lvl="1" indent="-457200" eaLnBrk="0" hangingPunct="0">
              <a:buFontTx/>
              <a:buChar char="•"/>
            </a:pPr>
            <a:r>
              <a:rPr lang="en-US" sz="2800" dirty="0">
                <a:solidFill>
                  <a:srgbClr val="FF0000"/>
                </a:solidFill>
                <a:latin typeface="+mj-lt"/>
              </a:rPr>
              <a:t>to check the growing population increase </a:t>
            </a:r>
          </a:p>
          <a:p>
            <a:pPr marL="914400" lvl="1" indent="-457200" eaLnBrk="0" hangingPunct="0">
              <a:buFontTx/>
              <a:buChar char="•"/>
            </a:pPr>
            <a:r>
              <a:rPr lang="en-US" sz="2800" dirty="0">
                <a:solidFill>
                  <a:srgbClr val="FF0000"/>
                </a:solidFill>
                <a:latin typeface="+mj-lt"/>
              </a:rPr>
              <a:t>to encourage social issues like women empowerment, conservation of certain benefits for the Special Groups of the society </a:t>
            </a:r>
          </a:p>
          <a:p>
            <a:pPr marL="914400" lvl="1" indent="-457200" eaLnBrk="0" hangingPunct="0">
              <a:buFontTx/>
              <a:buChar char="•"/>
            </a:pPr>
            <a:r>
              <a:rPr lang="en-US" sz="2800" dirty="0">
                <a:solidFill>
                  <a:srgbClr val="FF0000"/>
                </a:solidFill>
                <a:latin typeface="+mj-lt"/>
              </a:rPr>
              <a:t>to create a liberal market for increase in private investments</a:t>
            </a:r>
            <a:endParaRPr lang="en-US" sz="2800" dirty="0">
              <a:latin typeface="+mj-lt"/>
            </a:endParaRPr>
          </a:p>
          <a:p>
            <a:pPr marL="914400" lvl="1" indent="-457200" eaLnBrk="0" hangingPunct="0"/>
            <a:r>
              <a:rPr lang="en-US" sz="2800" dirty="0">
                <a:latin typeface="+mj-lt"/>
              </a:rPr>
              <a:t>4.   During the Ninth Plan period, </a:t>
            </a:r>
            <a:r>
              <a:rPr lang="en-US" sz="2800" dirty="0">
                <a:solidFill>
                  <a:schemeClr val="accent1"/>
                </a:solidFill>
                <a:latin typeface="+mj-lt"/>
              </a:rPr>
              <a:t>the growth rate was 5.35 per cent, a percentage point lower than the target GDP growth of 6.5 per cent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0"/>
                                  </p:iterate>
                                  <p:childTnLst>
                                    <p:set>
                                      <p:cBhvr>
                                        <p:cTn id="6" dur="1" fill="hold">
                                          <p:stCondLst>
                                            <p:cond delay="0"/>
                                          </p:stCondLst>
                                        </p:cTn>
                                        <p:tgtEl>
                                          <p:spTgt spid="21506"/>
                                        </p:tgtEl>
                                        <p:attrNameLst>
                                          <p:attrName>style.visibility</p:attrName>
                                        </p:attrNameLst>
                                      </p:cBhvr>
                                      <p:to>
                                        <p:strVal val="visible"/>
                                      </p:to>
                                    </p:set>
                                    <p:animEffect transition="in" filter="slide(fromBottom)">
                                      <p:cBhvr>
                                        <p:cTn id="7" dur="3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4800" y="1219200"/>
            <a:ext cx="8077200" cy="5632311"/>
          </a:xfrm>
          <a:prstGeom prst="rect">
            <a:avLst/>
          </a:prstGeom>
          <a:noFill/>
          <a:ln w="9525">
            <a:noFill/>
            <a:miter lim="800000"/>
            <a:headEnd/>
            <a:tailEnd/>
          </a:ln>
          <a:effectLst/>
        </p:spPr>
        <p:txBody>
          <a:bodyPr lIns="0" rIns="0">
            <a:spAutoFit/>
          </a:bodyPr>
          <a:lstStyle/>
          <a:p>
            <a:pPr marL="457200" indent="-457200"/>
            <a:endParaRPr lang="en-US" sz="2400" b="1" dirty="0">
              <a:latin typeface="Script MT Bold" pitchFamily="66" charset="0"/>
            </a:endParaRPr>
          </a:p>
          <a:p>
            <a:pPr marL="457200" indent="-457200" algn="just" eaLnBrk="0" hangingPunct="0">
              <a:buFontTx/>
              <a:buAutoNum type="arabicPeriod"/>
            </a:pPr>
            <a:r>
              <a:rPr lang="en-US" sz="2400" dirty="0">
                <a:latin typeface="+mj-lt"/>
              </a:rPr>
              <a:t>The main objectives of the 10th Five-Year Plan were:</a:t>
            </a:r>
          </a:p>
          <a:p>
            <a:pPr marL="914400" lvl="1" indent="-457200" algn="just" eaLnBrk="0" hangingPunct="0">
              <a:buFontTx/>
              <a:buChar char="•"/>
            </a:pPr>
            <a:r>
              <a:rPr lang="en-US" sz="2400" dirty="0">
                <a:solidFill>
                  <a:srgbClr val="FF0000"/>
                </a:solidFill>
                <a:latin typeface="+mj-lt"/>
              </a:rPr>
              <a:t>Reduction of poverty ratio by 5 percentage points by 2007; </a:t>
            </a:r>
          </a:p>
          <a:p>
            <a:pPr marL="914400" lvl="1" indent="-457200" algn="just" eaLnBrk="0" hangingPunct="0">
              <a:buFontTx/>
              <a:buChar char="•"/>
            </a:pPr>
            <a:r>
              <a:rPr lang="en-US" sz="2400" dirty="0">
                <a:solidFill>
                  <a:srgbClr val="FF0000"/>
                </a:solidFill>
                <a:latin typeface="+mj-lt"/>
              </a:rPr>
              <a:t>Providing gainful and high-quality employment at least to the addition to the </a:t>
            </a:r>
            <a:r>
              <a:rPr lang="en-US" sz="2400" dirty="0" err="1">
                <a:solidFill>
                  <a:srgbClr val="FF0000"/>
                </a:solidFill>
                <a:latin typeface="+mj-lt"/>
              </a:rPr>
              <a:t>labour</a:t>
            </a:r>
            <a:r>
              <a:rPr lang="en-US" sz="2400" dirty="0">
                <a:solidFill>
                  <a:srgbClr val="FF0000"/>
                </a:solidFill>
                <a:latin typeface="+mj-lt"/>
              </a:rPr>
              <a:t> force; </a:t>
            </a:r>
          </a:p>
          <a:p>
            <a:pPr marL="914400" lvl="1" indent="-457200" algn="just" eaLnBrk="0" hangingPunct="0">
              <a:buFontTx/>
              <a:buChar char="•"/>
            </a:pPr>
            <a:r>
              <a:rPr lang="en-US" sz="2400" dirty="0">
                <a:solidFill>
                  <a:srgbClr val="FF0000"/>
                </a:solidFill>
                <a:latin typeface="+mj-lt"/>
              </a:rPr>
              <a:t>All children in India in school by 2003; all children to complete 5 years of schooling by 2007; </a:t>
            </a:r>
          </a:p>
          <a:p>
            <a:pPr marL="914400" lvl="1" indent="-457200" algn="just" eaLnBrk="0" hangingPunct="0">
              <a:buFontTx/>
              <a:buChar char="•"/>
            </a:pPr>
            <a:r>
              <a:rPr lang="en-US" sz="2400" dirty="0">
                <a:solidFill>
                  <a:srgbClr val="FF0000"/>
                </a:solidFill>
                <a:latin typeface="+mj-lt"/>
              </a:rPr>
              <a:t>Reduction in gender gaps in literacy and wage rates by at least 50% by 2007; </a:t>
            </a:r>
          </a:p>
          <a:p>
            <a:pPr marL="914400" lvl="1" indent="-457200" algn="just" eaLnBrk="0" hangingPunct="0">
              <a:buFontTx/>
              <a:buChar char="•"/>
            </a:pPr>
            <a:r>
              <a:rPr lang="en-US" sz="2400" dirty="0">
                <a:solidFill>
                  <a:srgbClr val="FF0000"/>
                </a:solidFill>
                <a:latin typeface="+mj-lt"/>
              </a:rPr>
              <a:t>Increase in Literacy Rates to 75 per cent within the Tenth Plan period (2002 to 2007); </a:t>
            </a:r>
          </a:p>
          <a:p>
            <a:pPr marL="914400" lvl="1" indent="-457200" algn="just" eaLnBrk="0" hangingPunct="0">
              <a:buFontTx/>
              <a:buChar char="•"/>
            </a:pPr>
            <a:r>
              <a:rPr lang="en-US" sz="2400" dirty="0">
                <a:solidFill>
                  <a:srgbClr val="FF0000"/>
                </a:solidFill>
                <a:latin typeface="+mj-lt"/>
              </a:rPr>
              <a:t>Reduction in the decadal rate of population growth between 2001 and 2011 to 16.2%; </a:t>
            </a:r>
          </a:p>
          <a:p>
            <a:pPr marL="914400" lvl="1" indent="-457200" eaLnBrk="0" hangingPunct="0"/>
            <a:endParaRPr lang="en-US" sz="2400" dirty="0">
              <a:solidFill>
                <a:srgbClr val="FF0000"/>
              </a:solidFill>
              <a:latin typeface="Script MT Bold" pitchFamily="66" charset="0"/>
            </a:endParaRPr>
          </a:p>
        </p:txBody>
      </p:sp>
      <p:sp>
        <p:nvSpPr>
          <p:cNvPr id="22531" name="Text Box 3"/>
          <p:cNvSpPr txBox="1">
            <a:spLocks noChangeArrowheads="1"/>
          </p:cNvSpPr>
          <p:nvPr/>
        </p:nvSpPr>
        <p:spPr bwMode="auto">
          <a:xfrm>
            <a:off x="2362200" y="762000"/>
            <a:ext cx="4953000" cy="457200"/>
          </a:xfrm>
          <a:prstGeom prst="rect">
            <a:avLst/>
          </a:prstGeom>
          <a:noFill/>
          <a:ln w="9525">
            <a:noFill/>
            <a:miter lim="800000"/>
            <a:headEnd/>
            <a:tailEnd/>
          </a:ln>
          <a:effectLst/>
        </p:spPr>
        <p:txBody>
          <a:bodyPr>
            <a:spAutoFit/>
          </a:bodyPr>
          <a:lstStyle/>
          <a:p>
            <a:pPr algn="ctr">
              <a:spcBef>
                <a:spcPct val="50000"/>
              </a:spcBef>
            </a:pPr>
            <a:r>
              <a:rPr lang="en-US" sz="2400" b="1" u="sng" dirty="0">
                <a:latin typeface="+mj-lt"/>
              </a:rPr>
              <a:t>Tenth plan (2002-2007)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ox(in)">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22530"/>
                                        </p:tgtEl>
                                        <p:attrNameLst>
                                          <p:attrName>style.visibility</p:attrName>
                                        </p:attrNameLst>
                                      </p:cBhvr>
                                      <p:to>
                                        <p:strVal val="visible"/>
                                      </p:to>
                                    </p:set>
                                    <p:animEffect transition="in" filter="slide(fromBottom)">
                                      <p:cBhvr>
                                        <p:cTn id="12" dur="3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304800"/>
            <a:ext cx="7315200" cy="5816977"/>
          </a:xfrm>
          <a:prstGeom prst="rect">
            <a:avLst/>
          </a:prstGeom>
          <a:noFill/>
          <a:ln w="9525">
            <a:noFill/>
            <a:miter lim="800000"/>
            <a:headEnd/>
            <a:tailEnd/>
          </a:ln>
          <a:effectLst/>
        </p:spPr>
        <p:txBody>
          <a:bodyPr>
            <a:spAutoFit/>
          </a:bodyPr>
          <a:lstStyle/>
          <a:p>
            <a:pPr marL="914400" lvl="1" indent="-457200" algn="just" eaLnBrk="0" hangingPunct="0">
              <a:spcBef>
                <a:spcPct val="50000"/>
              </a:spcBef>
              <a:buFontTx/>
              <a:buChar char="•"/>
            </a:pPr>
            <a:r>
              <a:rPr lang="en-US" sz="2400" dirty="0">
                <a:solidFill>
                  <a:srgbClr val="FF0000"/>
                </a:solidFill>
                <a:latin typeface="+mj-lt"/>
              </a:rPr>
              <a:t>Reduction of Infant mortality rate (IMR) to 45 per 1000 live births by 2007 and to 28 by 2012; </a:t>
            </a:r>
          </a:p>
          <a:p>
            <a:pPr marL="914400" lvl="1" indent="-457200" algn="just" eaLnBrk="0" hangingPunct="0">
              <a:spcBef>
                <a:spcPct val="50000"/>
              </a:spcBef>
              <a:buFontTx/>
              <a:buChar char="•"/>
            </a:pPr>
            <a:r>
              <a:rPr lang="en-US" sz="2400" dirty="0">
                <a:solidFill>
                  <a:srgbClr val="FF0000"/>
                </a:solidFill>
                <a:latin typeface="+mj-lt"/>
              </a:rPr>
              <a:t>Reduction of Maternal Mortality Ratio (MMR) to 2 per 1000 live births by 2007 and to 1 by 2012; </a:t>
            </a:r>
          </a:p>
          <a:p>
            <a:pPr marL="914400" lvl="1" indent="-457200" algn="just" eaLnBrk="0" hangingPunct="0">
              <a:spcBef>
                <a:spcPct val="50000"/>
              </a:spcBef>
              <a:buFontTx/>
              <a:buChar char="•"/>
            </a:pPr>
            <a:r>
              <a:rPr lang="en-US" sz="2400" dirty="0">
                <a:solidFill>
                  <a:srgbClr val="FF0000"/>
                </a:solidFill>
                <a:latin typeface="+mj-lt"/>
              </a:rPr>
              <a:t>Increase in forest and tree cover to 25 per cent by 2007 and 33 per cent by 2012; </a:t>
            </a:r>
          </a:p>
          <a:p>
            <a:pPr marL="914400" lvl="1" indent="-457200" algn="just" eaLnBrk="0" hangingPunct="0">
              <a:spcBef>
                <a:spcPct val="50000"/>
              </a:spcBef>
              <a:buFontTx/>
              <a:buChar char="•"/>
            </a:pPr>
            <a:r>
              <a:rPr lang="en-US" sz="2400" dirty="0">
                <a:solidFill>
                  <a:srgbClr val="FF0000"/>
                </a:solidFill>
                <a:latin typeface="+mj-lt"/>
              </a:rPr>
              <a:t>All villages to have sustained access to potable drinking water within the Plan period; </a:t>
            </a:r>
          </a:p>
          <a:p>
            <a:pPr marL="914400" lvl="1" indent="-457200" algn="just" eaLnBrk="0" hangingPunct="0">
              <a:spcBef>
                <a:spcPct val="50000"/>
              </a:spcBef>
              <a:buFontTx/>
              <a:buChar char="•"/>
            </a:pPr>
            <a:r>
              <a:rPr lang="en-US" sz="2400" dirty="0">
                <a:solidFill>
                  <a:srgbClr val="FF0000"/>
                </a:solidFill>
                <a:latin typeface="+mj-lt"/>
              </a:rPr>
              <a:t>Cleaning of all major polluted rivers by 2007 and other notified stretches by 2012;</a:t>
            </a:r>
            <a:r>
              <a:rPr lang="en-US" sz="2400" dirty="0">
                <a:latin typeface="+mj-lt"/>
              </a:rPr>
              <a:t> </a:t>
            </a:r>
          </a:p>
          <a:p>
            <a:pPr marL="457200" indent="-457200" algn="just" eaLnBrk="0" hangingPunct="0"/>
            <a:r>
              <a:rPr lang="en-US" sz="2400" dirty="0">
                <a:latin typeface="+mj-lt"/>
              </a:rPr>
              <a:t>2.    Economic Growth further accelerated during this period and crosses over 8% by 2006. </a:t>
            </a:r>
          </a:p>
          <a:p>
            <a:pPr marL="914400" lvl="1" indent="-457200" eaLnBrk="0" hangingPunct="0">
              <a:spcBef>
                <a:spcPct val="50000"/>
              </a:spcBef>
            </a:pPr>
            <a:endParaRPr lang="en-US" sz="2400" dirty="0">
              <a:latin typeface="Script MT Bold"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0"/>
                                  </p:iterate>
                                  <p:childTnLst>
                                    <p:set>
                                      <p:cBhvr>
                                        <p:cTn id="6" dur="1" fill="hold">
                                          <p:stCondLst>
                                            <p:cond delay="0"/>
                                          </p:stCondLst>
                                        </p:cTn>
                                        <p:tgtEl>
                                          <p:spTgt spid="23554"/>
                                        </p:tgtEl>
                                        <p:attrNameLst>
                                          <p:attrName>style.visibility</p:attrName>
                                        </p:attrNameLst>
                                      </p:cBhvr>
                                      <p:to>
                                        <p:strVal val="visible"/>
                                      </p:to>
                                    </p:set>
                                    <p:animEffect transition="in" filter="slide(fromBottom)">
                                      <p:cBhvr>
                                        <p:cTn id="7" dur="3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1447800"/>
            <a:ext cx="9144000" cy="4893647"/>
          </a:xfrm>
          <a:prstGeom prst="rect">
            <a:avLst/>
          </a:prstGeom>
          <a:noFill/>
          <a:ln w="9525">
            <a:noFill/>
            <a:miter lim="800000"/>
            <a:headEnd/>
            <a:tailEnd/>
          </a:ln>
          <a:effectLst/>
        </p:spPr>
        <p:txBody>
          <a:bodyPr lIns="0" rIns="0">
            <a:spAutoFit/>
          </a:bodyPr>
          <a:lstStyle/>
          <a:p>
            <a:pPr algn="just" eaLnBrk="0" hangingPunct="0"/>
            <a:r>
              <a:rPr lang="en-US" sz="2400" dirty="0">
                <a:latin typeface="+mj-lt"/>
              </a:rPr>
              <a:t>The eleventh plan has the following objectives:</a:t>
            </a:r>
          </a:p>
          <a:p>
            <a:pPr lvl="1" algn="just" eaLnBrk="0" hangingPunct="0">
              <a:buFontTx/>
              <a:buAutoNum type="arabicPeriod"/>
            </a:pPr>
            <a:r>
              <a:rPr lang="en-US" sz="2400" dirty="0">
                <a:latin typeface="+mj-lt"/>
              </a:rPr>
              <a:t>Income &amp; Poverty </a:t>
            </a:r>
          </a:p>
          <a:p>
            <a:pPr lvl="2" algn="just" eaLnBrk="0" hangingPunct="0">
              <a:buFont typeface="Wingdings" pitchFamily="2" charset="2"/>
              <a:buChar char="v"/>
            </a:pPr>
            <a:r>
              <a:rPr lang="en-US" sz="2400" dirty="0">
                <a:latin typeface="+mj-lt"/>
              </a:rPr>
              <a:t>Accelerate GDP growth from 8% to 10% and then maintain at 10% in the 12th Plan in order to double per capita income by 2016-17 </a:t>
            </a:r>
          </a:p>
          <a:p>
            <a:pPr lvl="2" algn="just" eaLnBrk="0" hangingPunct="0">
              <a:buFont typeface="Wingdings" pitchFamily="2" charset="2"/>
              <a:buChar char="v"/>
            </a:pPr>
            <a:r>
              <a:rPr lang="en-US" sz="2400" dirty="0">
                <a:latin typeface="+mj-lt"/>
              </a:rPr>
              <a:t>Increase agricultural GDP growth rate to 4% per year to ensure a broader spread of benefits </a:t>
            </a:r>
          </a:p>
          <a:p>
            <a:pPr lvl="2" algn="just" eaLnBrk="0" hangingPunct="0">
              <a:buFont typeface="Wingdings" pitchFamily="2" charset="2"/>
              <a:buChar char="v"/>
            </a:pPr>
            <a:r>
              <a:rPr lang="en-US" sz="2400" dirty="0">
                <a:latin typeface="+mj-lt"/>
              </a:rPr>
              <a:t>Create 70 million new work opportunities. </a:t>
            </a:r>
          </a:p>
          <a:p>
            <a:pPr lvl="2" algn="just" eaLnBrk="0" hangingPunct="0">
              <a:buFont typeface="Wingdings" pitchFamily="2" charset="2"/>
              <a:buChar char="v"/>
            </a:pPr>
            <a:r>
              <a:rPr lang="en-US" sz="2400" dirty="0">
                <a:latin typeface="+mj-lt"/>
              </a:rPr>
              <a:t>Reduce educated unemployment to below 5%. </a:t>
            </a:r>
          </a:p>
          <a:p>
            <a:pPr lvl="2" algn="just" eaLnBrk="0" hangingPunct="0">
              <a:buFont typeface="Wingdings" pitchFamily="2" charset="2"/>
              <a:buChar char="v"/>
            </a:pPr>
            <a:r>
              <a:rPr lang="en-US" sz="2400" dirty="0">
                <a:latin typeface="+mj-lt"/>
              </a:rPr>
              <a:t>Raise real wage rate of unskilled workers by 20 percent. </a:t>
            </a:r>
          </a:p>
          <a:p>
            <a:pPr lvl="2" algn="just" eaLnBrk="0" hangingPunct="0">
              <a:buFont typeface="Wingdings" pitchFamily="2" charset="2"/>
              <a:buChar char="v"/>
            </a:pPr>
            <a:r>
              <a:rPr lang="en-US" sz="2400" dirty="0">
                <a:latin typeface="+mj-lt"/>
              </a:rPr>
              <a:t>Reduce the headcount ratio of consumption poverty by 10 percentage points. </a:t>
            </a:r>
          </a:p>
          <a:p>
            <a:pPr eaLnBrk="0" hangingPunct="0"/>
            <a:endParaRPr lang="en-US" sz="2400" dirty="0">
              <a:latin typeface="Times New Roman" pitchFamily="18" charset="0"/>
            </a:endParaRPr>
          </a:p>
        </p:txBody>
      </p:sp>
      <p:sp>
        <p:nvSpPr>
          <p:cNvPr id="26627" name="Text Box 3"/>
          <p:cNvSpPr txBox="1">
            <a:spLocks noChangeArrowheads="1"/>
          </p:cNvSpPr>
          <p:nvPr/>
        </p:nvSpPr>
        <p:spPr bwMode="auto">
          <a:xfrm>
            <a:off x="1828800" y="457200"/>
            <a:ext cx="5486400" cy="960438"/>
          </a:xfrm>
          <a:prstGeom prst="rect">
            <a:avLst/>
          </a:prstGeom>
          <a:noFill/>
          <a:ln w="9525">
            <a:noFill/>
            <a:miter lim="800000"/>
            <a:headEnd/>
            <a:tailEnd/>
          </a:ln>
          <a:effectLst/>
        </p:spPr>
        <p:txBody>
          <a:bodyPr>
            <a:spAutoFit/>
          </a:bodyPr>
          <a:lstStyle/>
          <a:p>
            <a:pPr algn="ctr"/>
            <a:r>
              <a:rPr lang="en-US" sz="2400" b="1" u="sng" dirty="0">
                <a:latin typeface="+mj-lt"/>
              </a:rPr>
              <a:t>Eleventh plan (2007-2012)</a:t>
            </a:r>
          </a:p>
          <a:p>
            <a:pPr>
              <a:spcBef>
                <a:spcPct val="50000"/>
              </a:spcBef>
            </a:pPr>
            <a:endParaRPr lang="en-US" dirty="0">
              <a:latin typeface="Stencil Std"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26626"/>
                                        </p:tgtEl>
                                        <p:attrNameLst>
                                          <p:attrName>style.visibility</p:attrName>
                                        </p:attrNameLst>
                                      </p:cBhvr>
                                      <p:to>
                                        <p:strVal val="visible"/>
                                      </p:to>
                                    </p:set>
                                    <p:animEffect transition="in" filter="slide(fromBottom)">
                                      <p:cBhvr>
                                        <p:cTn id="12" dur="3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219200"/>
            <a:ext cx="9144000" cy="4893647"/>
          </a:xfrm>
          <a:prstGeom prst="rect">
            <a:avLst/>
          </a:prstGeom>
          <a:noFill/>
          <a:ln w="9525">
            <a:noFill/>
            <a:miter lim="800000"/>
            <a:headEnd/>
            <a:tailEnd/>
          </a:ln>
          <a:effectLst/>
        </p:spPr>
        <p:txBody>
          <a:bodyPr>
            <a:spAutoFit/>
          </a:bodyPr>
          <a:lstStyle/>
          <a:p>
            <a:endParaRPr lang="en-US" sz="2400" dirty="0">
              <a:latin typeface="Times New Roman" pitchFamily="18" charset="0"/>
            </a:endParaRPr>
          </a:p>
          <a:p>
            <a:pPr lvl="1" algn="just" eaLnBrk="0" hangingPunct="0"/>
            <a:r>
              <a:rPr lang="en-US" sz="2400" dirty="0">
                <a:latin typeface="+mj-lt"/>
              </a:rPr>
              <a:t>2.Education </a:t>
            </a:r>
          </a:p>
          <a:p>
            <a:pPr lvl="2" algn="just" eaLnBrk="0" hangingPunct="0">
              <a:buFont typeface="Wingdings" pitchFamily="2" charset="2"/>
              <a:buChar char="v"/>
            </a:pPr>
            <a:r>
              <a:rPr lang="en-US" sz="2400" dirty="0">
                <a:latin typeface="+mj-lt"/>
              </a:rPr>
              <a:t>Reduce dropout rates of children from elementary school from 52.2% in 2003-04 to 20% by 2011-12 </a:t>
            </a:r>
          </a:p>
          <a:p>
            <a:pPr lvl="2" algn="just" eaLnBrk="0" hangingPunct="0">
              <a:buFont typeface="Wingdings" pitchFamily="2" charset="2"/>
              <a:buChar char="v"/>
            </a:pPr>
            <a:r>
              <a:rPr lang="en-US" sz="2400" dirty="0">
                <a:latin typeface="+mj-lt"/>
              </a:rPr>
              <a:t>Develop minimum standards of educational attainment in elementary school, and by regular testing monitor effectiveness of education to ensure quality </a:t>
            </a:r>
          </a:p>
          <a:p>
            <a:pPr lvl="2" algn="just" eaLnBrk="0" hangingPunct="0">
              <a:buFont typeface="Wingdings" pitchFamily="2" charset="2"/>
              <a:buChar char="v"/>
            </a:pPr>
            <a:r>
              <a:rPr lang="en-US" sz="2400" dirty="0">
                <a:latin typeface="+mj-lt"/>
              </a:rPr>
              <a:t>Increase literacy rate for persons of age 7 years or above to 85% </a:t>
            </a:r>
          </a:p>
          <a:p>
            <a:pPr lvl="2" algn="just" eaLnBrk="0" hangingPunct="0">
              <a:buFont typeface="Wingdings" pitchFamily="2" charset="2"/>
              <a:buChar char="v"/>
            </a:pPr>
            <a:r>
              <a:rPr lang="en-US" sz="2400" dirty="0">
                <a:latin typeface="+mj-lt"/>
              </a:rPr>
              <a:t>Lower gender gap in literacy to 10 percentage points </a:t>
            </a:r>
          </a:p>
          <a:p>
            <a:pPr lvl="2" algn="just" eaLnBrk="0" hangingPunct="0">
              <a:buFont typeface="Wingdings" pitchFamily="2" charset="2"/>
              <a:buChar char="v"/>
            </a:pPr>
            <a:r>
              <a:rPr lang="en-US" sz="2400" dirty="0">
                <a:latin typeface="+mj-lt"/>
              </a:rPr>
              <a:t>Increase the percentage of each cohort going to higher education from the present 10% to 15% by the end of the plan </a:t>
            </a:r>
          </a:p>
          <a:p>
            <a:pPr algn="just" eaLnBrk="0" hangingPunct="0"/>
            <a:endParaRPr lang="en-US" sz="2400" dirty="0">
              <a:latin typeface="+mj-lt"/>
            </a:endParaRPr>
          </a:p>
        </p:txBody>
      </p:sp>
      <p:pic>
        <p:nvPicPr>
          <p:cNvPr id="27652" name="Picture 4" descr="http://t0.gstatic.com/images?q=tbn:wdGsFtPS4MRf0M:http://oceanicbluesky.com/images/education1.jpg">
            <a:hlinkClick r:id="rId2"/>
          </p:cNvPr>
          <p:cNvPicPr>
            <a:picLocks noChangeAspect="1" noChangeArrowheads="1"/>
          </p:cNvPicPr>
          <p:nvPr/>
        </p:nvPicPr>
        <p:blipFill>
          <a:blip r:embed="rId3" cstate="print"/>
          <a:srcRect/>
          <a:stretch>
            <a:fillRect/>
          </a:stretch>
        </p:blipFill>
        <p:spPr bwMode="auto">
          <a:xfrm>
            <a:off x="3200400" y="304800"/>
            <a:ext cx="2514600" cy="1554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slide(fromBottom)">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strips(downRight)">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649413"/>
            <a:ext cx="9144000" cy="4524315"/>
          </a:xfrm>
          <a:prstGeom prst="rect">
            <a:avLst/>
          </a:prstGeom>
          <a:noFill/>
          <a:ln w="9525">
            <a:noFill/>
            <a:miter lim="800000"/>
            <a:headEnd/>
            <a:tailEnd/>
          </a:ln>
          <a:effectLst/>
        </p:spPr>
        <p:txBody>
          <a:bodyPr>
            <a:spAutoFit/>
          </a:bodyPr>
          <a:lstStyle/>
          <a:p>
            <a:endParaRPr lang="en-US" sz="2400" dirty="0">
              <a:latin typeface="Times New Roman" pitchFamily="18" charset="0"/>
            </a:endParaRPr>
          </a:p>
          <a:p>
            <a:pPr lvl="1" algn="just" eaLnBrk="0" hangingPunct="0"/>
            <a:r>
              <a:rPr lang="en-US" sz="2400" dirty="0">
                <a:latin typeface="+mj-lt"/>
              </a:rPr>
              <a:t>3.Health </a:t>
            </a:r>
          </a:p>
          <a:p>
            <a:pPr lvl="2" algn="just" eaLnBrk="0" hangingPunct="0">
              <a:buFont typeface="Wingdings" pitchFamily="2" charset="2"/>
              <a:buChar char="v"/>
            </a:pPr>
            <a:r>
              <a:rPr lang="en-US" sz="2400" dirty="0">
                <a:latin typeface="+mj-lt"/>
              </a:rPr>
              <a:t>Reduce infant mortality rate to 28 and maternal mortality ratio to 1 per 1000 live births </a:t>
            </a:r>
          </a:p>
          <a:p>
            <a:pPr lvl="2" algn="just" eaLnBrk="0" hangingPunct="0">
              <a:buFont typeface="Wingdings" pitchFamily="2" charset="2"/>
              <a:buChar char="v"/>
            </a:pPr>
            <a:r>
              <a:rPr lang="en-US" sz="2400" dirty="0">
                <a:latin typeface="+mj-lt"/>
              </a:rPr>
              <a:t>Reduce Total Fertility Rate to 2.1 </a:t>
            </a:r>
          </a:p>
          <a:p>
            <a:pPr lvl="2" algn="just" eaLnBrk="0" hangingPunct="0">
              <a:buFont typeface="Wingdings" pitchFamily="2" charset="2"/>
              <a:buChar char="v"/>
            </a:pPr>
            <a:r>
              <a:rPr lang="en-US" sz="2400" dirty="0">
                <a:latin typeface="+mj-lt"/>
              </a:rPr>
              <a:t>Provide clean drinking water for all by 2009 and ensure that there are no slip-backs </a:t>
            </a:r>
          </a:p>
          <a:p>
            <a:pPr lvl="2" algn="just" eaLnBrk="0" hangingPunct="0">
              <a:buFont typeface="Wingdings" pitchFamily="2" charset="2"/>
              <a:buChar char="v"/>
            </a:pPr>
            <a:r>
              <a:rPr lang="en-US" sz="2400" dirty="0">
                <a:latin typeface="+mj-lt"/>
              </a:rPr>
              <a:t>Reduce malnutrition among children of age group 0-3 to half its present level</a:t>
            </a:r>
          </a:p>
          <a:p>
            <a:pPr lvl="2" algn="just" eaLnBrk="0" hangingPunct="0">
              <a:buFont typeface="Wingdings" pitchFamily="2" charset="2"/>
              <a:buChar char="v"/>
            </a:pPr>
            <a:r>
              <a:rPr lang="en-US" sz="2400" dirty="0">
                <a:latin typeface="+mj-lt"/>
              </a:rPr>
              <a:t> Reduce </a:t>
            </a:r>
            <a:r>
              <a:rPr lang="en-US" sz="2400" dirty="0" err="1">
                <a:latin typeface="+mj-lt"/>
              </a:rPr>
              <a:t>anaemia</a:t>
            </a:r>
            <a:r>
              <a:rPr lang="en-US" sz="2400" dirty="0">
                <a:latin typeface="+mj-lt"/>
              </a:rPr>
              <a:t> among women and girls by 50% by the end of the plan</a:t>
            </a:r>
          </a:p>
          <a:p>
            <a:pPr eaLnBrk="0" hangingPunct="0">
              <a:buFont typeface="Wingdings" pitchFamily="2" charset="2"/>
              <a:buChar char="v"/>
            </a:pPr>
            <a:endParaRPr lang="en-US" sz="2400" dirty="0">
              <a:latin typeface="Script MT Bold" pitchFamily="66" charset="0"/>
            </a:endParaRPr>
          </a:p>
        </p:txBody>
      </p:sp>
      <p:pic>
        <p:nvPicPr>
          <p:cNvPr id="28678" name="Picture 6" descr="http://t2.gstatic.com/images?q=tbn:nNLa8_VILmCcCM:http://lpc1.clpccd.cc.ca.us/lpc/lachappelle/bob/logo_redcross0206.jpg">
            <a:hlinkClick r:id="rId2"/>
          </p:cNvPr>
          <p:cNvPicPr>
            <a:picLocks noChangeAspect="1" noChangeArrowheads="1"/>
          </p:cNvPicPr>
          <p:nvPr/>
        </p:nvPicPr>
        <p:blipFill>
          <a:blip r:embed="rId3" cstate="print"/>
          <a:srcRect/>
          <a:stretch>
            <a:fillRect/>
          </a:stretch>
        </p:blipFill>
        <p:spPr bwMode="auto">
          <a:xfrm>
            <a:off x="3810001" y="388961"/>
            <a:ext cx="1981200" cy="15922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p:cTn id="7" dur="1000" fill="hold"/>
                                        <p:tgtEl>
                                          <p:spTgt spid="28678"/>
                                        </p:tgtEl>
                                        <p:attrNameLst>
                                          <p:attrName>ppt_w</p:attrName>
                                        </p:attrNameLst>
                                      </p:cBhvr>
                                      <p:tavLst>
                                        <p:tav tm="0">
                                          <p:val>
                                            <p:fltVal val="0"/>
                                          </p:val>
                                        </p:tav>
                                        <p:tav tm="100000">
                                          <p:val>
                                            <p:strVal val="#ppt_w"/>
                                          </p:val>
                                        </p:tav>
                                      </p:tavLst>
                                    </p:anim>
                                    <p:anim calcmode="lin" valueType="num">
                                      <p:cBhvr>
                                        <p:cTn id="8" dur="1000" fill="hold"/>
                                        <p:tgtEl>
                                          <p:spTgt spid="28678"/>
                                        </p:tgtEl>
                                        <p:attrNameLst>
                                          <p:attrName>ppt_h</p:attrName>
                                        </p:attrNameLst>
                                      </p:cBhvr>
                                      <p:tavLst>
                                        <p:tav tm="0">
                                          <p:val>
                                            <p:fltVal val="0"/>
                                          </p:val>
                                        </p:tav>
                                        <p:tav tm="100000">
                                          <p:val>
                                            <p:strVal val="#ppt_h"/>
                                          </p:val>
                                        </p:tav>
                                      </p:tavLst>
                                    </p:anim>
                                    <p:anim calcmode="lin" valueType="num">
                                      <p:cBhvr>
                                        <p:cTn id="9" dur="1000" fill="hold"/>
                                        <p:tgtEl>
                                          <p:spTgt spid="286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iterate type="wd">
                                    <p:tmPct val="100000"/>
                                  </p:iterate>
                                  <p:childTnLst>
                                    <p:set>
                                      <p:cBhvr>
                                        <p:cTn id="14" dur="1" fill="hold">
                                          <p:stCondLst>
                                            <p:cond delay="0"/>
                                          </p:stCondLst>
                                        </p:cTn>
                                        <p:tgtEl>
                                          <p:spTgt spid="28674"/>
                                        </p:tgtEl>
                                        <p:attrNameLst>
                                          <p:attrName>style.visibility</p:attrName>
                                        </p:attrNameLst>
                                      </p:cBhvr>
                                      <p:to>
                                        <p:strVal val="visible"/>
                                      </p:to>
                                    </p:set>
                                    <p:animEffect transition="in" filter="slide(fromBottom)">
                                      <p:cBhvr>
                                        <p:cTn id="15" dur="3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1557338"/>
            <a:ext cx="9144000" cy="3785652"/>
          </a:xfrm>
          <a:prstGeom prst="rect">
            <a:avLst/>
          </a:prstGeom>
          <a:noFill/>
          <a:ln w="9525">
            <a:noFill/>
            <a:miter lim="800000"/>
            <a:headEnd/>
            <a:tailEnd/>
          </a:ln>
          <a:effectLst/>
        </p:spPr>
        <p:txBody>
          <a:bodyPr>
            <a:spAutoFit/>
          </a:bodyPr>
          <a:lstStyle/>
          <a:p>
            <a:endParaRPr lang="en-US" sz="2400" dirty="0">
              <a:latin typeface="Times New Roman" pitchFamily="18" charset="0"/>
            </a:endParaRPr>
          </a:p>
          <a:p>
            <a:pPr lvl="1" algn="just" eaLnBrk="0" hangingPunct="0"/>
            <a:r>
              <a:rPr lang="en-US" sz="2400" dirty="0">
                <a:latin typeface="+mj-lt"/>
              </a:rPr>
              <a:t>4.Women and Children </a:t>
            </a:r>
          </a:p>
          <a:p>
            <a:pPr lvl="2" algn="just" eaLnBrk="0" hangingPunct="0">
              <a:buFont typeface="Wingdings" pitchFamily="2" charset="2"/>
              <a:buChar char="v"/>
            </a:pPr>
            <a:r>
              <a:rPr lang="en-US" sz="2400" dirty="0">
                <a:latin typeface="+mj-lt"/>
              </a:rPr>
              <a:t>Raise the sex ratio for age group 0-6 to 935 by 2011-12 and to 950 by 2016-17 </a:t>
            </a:r>
          </a:p>
          <a:p>
            <a:pPr lvl="2" algn="just" eaLnBrk="0" hangingPunct="0">
              <a:buFont typeface="Wingdings" pitchFamily="2" charset="2"/>
              <a:buChar char="v"/>
            </a:pPr>
            <a:r>
              <a:rPr lang="en-US" sz="2400" dirty="0">
                <a:latin typeface="+mj-lt"/>
              </a:rPr>
              <a:t>Ensure that at least 33 percent of the direct and indirect beneficiaries of all government schemes are women and girl children </a:t>
            </a:r>
          </a:p>
          <a:p>
            <a:pPr lvl="2" algn="just" eaLnBrk="0" hangingPunct="0">
              <a:buFont typeface="Wingdings" pitchFamily="2" charset="2"/>
              <a:buChar char="v"/>
            </a:pPr>
            <a:r>
              <a:rPr lang="en-US" sz="2400" dirty="0">
                <a:latin typeface="+mj-lt"/>
              </a:rPr>
              <a:t>Ensure that all children enjoy a safe childhood, without any compulsion to work </a:t>
            </a:r>
          </a:p>
          <a:p>
            <a:pPr eaLnBrk="0" hangingPunct="0"/>
            <a:endParaRPr lang="en-US" sz="2400" dirty="0">
              <a:latin typeface="Script MT Bold"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0"/>
                                  </p:iterate>
                                  <p:childTnLst>
                                    <p:set>
                                      <p:cBhvr>
                                        <p:cTn id="6" dur="1" fill="hold">
                                          <p:stCondLst>
                                            <p:cond delay="0"/>
                                          </p:stCondLst>
                                        </p:cTn>
                                        <p:tgtEl>
                                          <p:spTgt spid="29698"/>
                                        </p:tgtEl>
                                        <p:attrNameLst>
                                          <p:attrName>style.visibility</p:attrName>
                                        </p:attrNameLst>
                                      </p:cBhvr>
                                      <p:to>
                                        <p:strVal val="visible"/>
                                      </p:to>
                                    </p:set>
                                    <p:animEffect transition="in" filter="slide(fromBottom)">
                                      <p:cBhvr>
                                        <p:cTn id="7" dur="3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1649413"/>
            <a:ext cx="9144000" cy="4893647"/>
          </a:xfrm>
          <a:prstGeom prst="rect">
            <a:avLst/>
          </a:prstGeom>
          <a:noFill/>
          <a:ln w="9525">
            <a:noFill/>
            <a:miter lim="800000"/>
            <a:headEnd/>
            <a:tailEnd/>
          </a:ln>
          <a:effectLst/>
        </p:spPr>
        <p:txBody>
          <a:bodyPr>
            <a:spAutoFit/>
          </a:bodyPr>
          <a:lstStyle/>
          <a:p>
            <a:endParaRPr lang="en-US" sz="2400" dirty="0">
              <a:latin typeface="Times New Roman" pitchFamily="18" charset="0"/>
            </a:endParaRPr>
          </a:p>
          <a:p>
            <a:pPr lvl="1" eaLnBrk="0" hangingPunct="0"/>
            <a:r>
              <a:rPr lang="en-US" sz="2400" dirty="0">
                <a:latin typeface="+mj-lt"/>
              </a:rPr>
              <a:t>5.Infrastructure </a:t>
            </a:r>
          </a:p>
          <a:p>
            <a:pPr lvl="2" eaLnBrk="0" hangingPunct="0">
              <a:buFont typeface="Wingdings" pitchFamily="2" charset="2"/>
              <a:buChar char="v"/>
            </a:pPr>
            <a:r>
              <a:rPr lang="en-US" sz="2400" dirty="0">
                <a:latin typeface="+mj-lt"/>
              </a:rPr>
              <a:t>Ensure electricity connection to all villages and BPL households by 2009 and round-the-clock power. </a:t>
            </a:r>
          </a:p>
          <a:p>
            <a:pPr lvl="2" eaLnBrk="0" hangingPunct="0">
              <a:buFont typeface="Wingdings" pitchFamily="2" charset="2"/>
              <a:buChar char="v"/>
            </a:pPr>
            <a:r>
              <a:rPr lang="en-US" sz="2400" dirty="0">
                <a:latin typeface="+mj-lt"/>
              </a:rPr>
              <a:t>Ensure all-weather road connection to all habitation with population 1000 and above (500 in hilly and tribal areas) by 2009, and ensure coverage of all significant habitation by 2015 </a:t>
            </a:r>
          </a:p>
          <a:p>
            <a:pPr lvl="2" eaLnBrk="0" hangingPunct="0">
              <a:buFont typeface="Wingdings" pitchFamily="2" charset="2"/>
              <a:buChar char="v"/>
            </a:pPr>
            <a:r>
              <a:rPr lang="en-US" sz="2400" dirty="0">
                <a:latin typeface="+mj-lt"/>
              </a:rPr>
              <a:t>Connect every village by telephone by November 2007 and provide broadband connectivity to all villages by 2012</a:t>
            </a:r>
          </a:p>
          <a:p>
            <a:pPr lvl="2" eaLnBrk="0" hangingPunct="0">
              <a:buFont typeface="Wingdings" pitchFamily="2" charset="2"/>
              <a:buChar char="v"/>
            </a:pPr>
            <a:r>
              <a:rPr lang="en-US" sz="2400" dirty="0">
                <a:latin typeface="+mj-lt"/>
              </a:rPr>
              <a:t> Provide homestead sites to all by 2012 and step up the pace of house construction for rural poor to cover all the poor by 2016-17 </a:t>
            </a:r>
          </a:p>
          <a:p>
            <a:pPr lvl="2" eaLnBrk="0" hangingPunct="0">
              <a:buFont typeface="Wingdings" pitchFamily="2" charset="2"/>
              <a:buChar char="v"/>
            </a:pPr>
            <a:endParaRPr lang="en-US" sz="2400" dirty="0">
              <a:latin typeface="+mj-lt"/>
            </a:endParaRPr>
          </a:p>
          <a:p>
            <a:pPr lvl="2" eaLnBrk="0" hangingPunct="0">
              <a:buFont typeface="Wingdings" pitchFamily="2" charset="2"/>
              <a:buChar char="v"/>
            </a:pPr>
            <a:endParaRPr lang="en-US" sz="2400" dirty="0">
              <a:latin typeface="Script MT Bold" pitchFamily="66" charset="0"/>
            </a:endParaRPr>
          </a:p>
        </p:txBody>
      </p:sp>
      <p:pic>
        <p:nvPicPr>
          <p:cNvPr id="30724" name="Picture 4" descr="http://t3.gstatic.com/images?q=tbn:i0Fn3_O8xLjamM:http://web.mit.edu/civenv/idr/images/Infrastructure_Collage.jpg">
            <a:hlinkClick r:id="rId2"/>
          </p:cNvPr>
          <p:cNvPicPr>
            <a:picLocks noChangeAspect="1" noChangeArrowheads="1"/>
          </p:cNvPicPr>
          <p:nvPr/>
        </p:nvPicPr>
        <p:blipFill>
          <a:blip r:embed="rId3" cstate="print"/>
          <a:srcRect/>
          <a:stretch>
            <a:fillRect/>
          </a:stretch>
        </p:blipFill>
        <p:spPr bwMode="auto">
          <a:xfrm>
            <a:off x="3886200" y="228600"/>
            <a:ext cx="3048000" cy="1993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0"/>
                                  </p:iterate>
                                  <p:childTnLst>
                                    <p:set>
                                      <p:cBhvr>
                                        <p:cTn id="6" dur="1" fill="hold">
                                          <p:stCondLst>
                                            <p:cond delay="0"/>
                                          </p:stCondLst>
                                        </p:cTn>
                                        <p:tgtEl>
                                          <p:spTgt spid="30722"/>
                                        </p:tgtEl>
                                        <p:attrNameLst>
                                          <p:attrName>style.visibility</p:attrName>
                                        </p:attrNameLst>
                                      </p:cBhvr>
                                      <p:to>
                                        <p:strVal val="visible"/>
                                      </p:to>
                                    </p:set>
                                    <p:animEffect transition="in" filter="slide(fromBottom)">
                                      <p:cBhvr>
                                        <p:cTn id="7" dur="3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additive="base">
                                        <p:cTn id="12" dur="500" fill="hold"/>
                                        <p:tgtEl>
                                          <p:spTgt spid="30724"/>
                                        </p:tgtEl>
                                        <p:attrNameLst>
                                          <p:attrName>ppt_x</p:attrName>
                                        </p:attrNameLst>
                                      </p:cBhvr>
                                      <p:tavLst>
                                        <p:tav tm="0">
                                          <p:val>
                                            <p:strVal val="#ppt_x"/>
                                          </p:val>
                                        </p:tav>
                                        <p:tav tm="100000">
                                          <p:val>
                                            <p:strVal val="#ppt_x"/>
                                          </p:val>
                                        </p:tav>
                                      </p:tavLst>
                                    </p:anim>
                                    <p:anim calcmode="lin" valueType="num">
                                      <p:cBhvr additive="base">
                                        <p:cTn id="13" dur="500" fill="hold"/>
                                        <p:tgtEl>
                                          <p:spTgt spid="307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1922463"/>
            <a:ext cx="9144000" cy="3416320"/>
          </a:xfrm>
          <a:prstGeom prst="rect">
            <a:avLst/>
          </a:prstGeom>
          <a:noFill/>
          <a:ln w="9525">
            <a:noFill/>
            <a:miter lim="800000"/>
            <a:headEnd/>
            <a:tailEnd/>
          </a:ln>
          <a:effectLst/>
        </p:spPr>
        <p:txBody>
          <a:bodyPr>
            <a:spAutoFit/>
          </a:bodyPr>
          <a:lstStyle/>
          <a:p>
            <a:endParaRPr lang="en-US" sz="2400" dirty="0">
              <a:latin typeface="Times New Roman" pitchFamily="18" charset="0"/>
            </a:endParaRPr>
          </a:p>
          <a:p>
            <a:pPr lvl="1" eaLnBrk="0" hangingPunct="0"/>
            <a:r>
              <a:rPr lang="en-US" sz="2400" dirty="0">
                <a:latin typeface="+mj-lt"/>
              </a:rPr>
              <a:t>6.Environment </a:t>
            </a:r>
          </a:p>
          <a:p>
            <a:pPr lvl="2" eaLnBrk="0" hangingPunct="0">
              <a:buFont typeface="Wingdings" pitchFamily="2" charset="2"/>
              <a:buChar char="v"/>
            </a:pPr>
            <a:r>
              <a:rPr lang="en-US" sz="2400" dirty="0">
                <a:latin typeface="+mj-lt"/>
              </a:rPr>
              <a:t>Increase forest and tree cover by 5 percentage points.</a:t>
            </a:r>
          </a:p>
          <a:p>
            <a:pPr lvl="2" eaLnBrk="0" hangingPunct="0">
              <a:buFont typeface="Wingdings" pitchFamily="2" charset="2"/>
              <a:buChar char="v"/>
            </a:pPr>
            <a:r>
              <a:rPr lang="en-US" sz="2400" dirty="0">
                <a:latin typeface="+mj-lt"/>
              </a:rPr>
              <a:t> Attain WHO standards of air quality in all major cities by 2011-12. </a:t>
            </a:r>
          </a:p>
          <a:p>
            <a:pPr lvl="2" eaLnBrk="0" hangingPunct="0">
              <a:buFont typeface="Wingdings" pitchFamily="2" charset="2"/>
              <a:buChar char="v"/>
            </a:pPr>
            <a:r>
              <a:rPr lang="en-US" sz="2400" dirty="0">
                <a:latin typeface="+mj-lt"/>
              </a:rPr>
              <a:t>Treat all urban waste water by 2011-12 to clean river waters.</a:t>
            </a:r>
          </a:p>
          <a:p>
            <a:pPr lvl="2" eaLnBrk="0" hangingPunct="0">
              <a:buFont typeface="Wingdings" pitchFamily="2" charset="2"/>
              <a:buChar char="v"/>
            </a:pPr>
            <a:r>
              <a:rPr lang="en-US" sz="2400" dirty="0">
                <a:latin typeface="+mj-lt"/>
              </a:rPr>
              <a:t> Increase energy efficiency by 20 percentage points by 2016-17. </a:t>
            </a:r>
          </a:p>
          <a:p>
            <a:pPr eaLnBrk="0" hangingPunct="0"/>
            <a:endParaRPr lang="en-US" sz="2400" dirty="0">
              <a:latin typeface="Script MT Bold" pitchFamily="66" charset="0"/>
            </a:endParaRPr>
          </a:p>
        </p:txBody>
      </p:sp>
      <p:pic>
        <p:nvPicPr>
          <p:cNvPr id="31748" name="Picture 4" descr="http://t1.gstatic.com/images?q=tbn:dUmBxp1DrU3FgM:http://standupforamerica.files.wordpress.com/2009/04/who-logo.jpg">
            <a:hlinkClick r:id="rId2"/>
          </p:cNvPr>
          <p:cNvPicPr>
            <a:picLocks noChangeAspect="1" noChangeArrowheads="1"/>
          </p:cNvPicPr>
          <p:nvPr/>
        </p:nvPicPr>
        <p:blipFill>
          <a:blip r:embed="rId3" cstate="print"/>
          <a:srcRect/>
          <a:stretch>
            <a:fillRect/>
          </a:stretch>
        </p:blipFill>
        <p:spPr bwMode="auto">
          <a:xfrm>
            <a:off x="5791200" y="457200"/>
            <a:ext cx="2590800" cy="1922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0"/>
                                  </p:iterate>
                                  <p:childTnLst>
                                    <p:set>
                                      <p:cBhvr>
                                        <p:cTn id="6" dur="1" fill="hold">
                                          <p:stCondLst>
                                            <p:cond delay="0"/>
                                          </p:stCondLst>
                                        </p:cTn>
                                        <p:tgtEl>
                                          <p:spTgt spid="31746"/>
                                        </p:tgtEl>
                                        <p:attrNameLst>
                                          <p:attrName>style.visibility</p:attrName>
                                        </p:attrNameLst>
                                      </p:cBhvr>
                                      <p:to>
                                        <p:strVal val="visible"/>
                                      </p:to>
                                    </p:set>
                                    <p:animEffect transition="in" filter="slide(fromBottom)">
                                      <p:cBhvr>
                                        <p:cTn id="7" dur="3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8"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additive="base">
                                        <p:cTn id="12" dur="5000" fill="hold"/>
                                        <p:tgtEl>
                                          <p:spTgt spid="31748"/>
                                        </p:tgtEl>
                                        <p:attrNameLst>
                                          <p:attrName>ppt_x</p:attrName>
                                        </p:attrNameLst>
                                      </p:cBhvr>
                                      <p:tavLst>
                                        <p:tav tm="0">
                                          <p:val>
                                            <p:strVal val="0-#ppt_w/2"/>
                                          </p:val>
                                        </p:tav>
                                        <p:tav tm="100000">
                                          <p:val>
                                            <p:strVal val="#ppt_x"/>
                                          </p:val>
                                        </p:tav>
                                      </p:tavLst>
                                    </p:anim>
                                    <p:anim calcmode="lin" valueType="num">
                                      <p:cBhvr additive="base">
                                        <p:cTn id="13" dur="5000" fill="hold"/>
                                        <p:tgtEl>
                                          <p:spTgt spid="31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Program Files\Common Files\Microsoft Shared\Clipart\cagcat50\BD04972_.WMF"/>
          <p:cNvPicPr>
            <a:picLocks noChangeAspect="1" noChangeArrowheads="1"/>
          </p:cNvPicPr>
          <p:nvPr/>
        </p:nvPicPr>
        <p:blipFill>
          <a:blip r:embed="rId2" cstate="print"/>
          <a:srcRect/>
          <a:stretch>
            <a:fillRect/>
          </a:stretch>
        </p:blipFill>
        <p:spPr bwMode="auto">
          <a:xfrm>
            <a:off x="228600" y="171450"/>
            <a:ext cx="8610600" cy="6456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http://orkutluv.com/images/Thank%20You%20(86).gif"/>
          <p:cNvPicPr>
            <a:picLocks noChangeAspect="1" noChangeArrowheads="1" noCrop="1"/>
          </p:cNvPicPr>
          <p:nvPr/>
        </p:nvPicPr>
        <p:blipFill>
          <a:blip r:embed="rId2" cstate="print"/>
          <a:srcRect/>
          <a:stretch>
            <a:fillRect/>
          </a:stretch>
        </p:blipFill>
        <p:spPr bwMode="auto">
          <a:xfrm>
            <a:off x="762000" y="914400"/>
            <a:ext cx="6858000" cy="5143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81000" y="1447800"/>
            <a:ext cx="8229600" cy="4893647"/>
          </a:xfrm>
          <a:prstGeom prst="rect">
            <a:avLst/>
          </a:prstGeom>
          <a:noFill/>
          <a:ln w="9525">
            <a:noFill/>
            <a:miter lim="800000"/>
            <a:headEnd/>
            <a:tailEnd/>
          </a:ln>
          <a:effectLst/>
        </p:spPr>
        <p:txBody>
          <a:bodyPr>
            <a:spAutoFit/>
          </a:bodyPr>
          <a:lstStyle/>
          <a:p>
            <a:pPr algn="just"/>
            <a:r>
              <a:rPr lang="en-US" sz="2400" dirty="0">
                <a:latin typeface="Script MT Bold" pitchFamily="66" charset="0"/>
              </a:rPr>
              <a:t>	</a:t>
            </a:r>
            <a:r>
              <a:rPr lang="en-US" sz="2400" dirty="0">
                <a:latin typeface="Rockwell" pitchFamily="18" charset="0"/>
              </a:rPr>
              <a:t>A Plan is </a:t>
            </a:r>
            <a:r>
              <a:rPr lang="en-US" sz="2400" dirty="0">
                <a:solidFill>
                  <a:srgbClr val="FF0000"/>
                </a:solidFill>
                <a:latin typeface="Rockwell" pitchFamily="18" charset="0"/>
              </a:rPr>
              <a:t>a deliberate attempt to spell out how the resources of a country should be put to use.</a:t>
            </a:r>
          </a:p>
          <a:p>
            <a:pPr algn="just" eaLnBrk="0" hangingPunct="0"/>
            <a:r>
              <a:rPr lang="en-US" sz="2400" dirty="0">
                <a:latin typeface="Rockwell" pitchFamily="18" charset="0"/>
              </a:rPr>
              <a:t>	It has some general and specific goals, which are to be achieved within a specific period of time.</a:t>
            </a:r>
          </a:p>
          <a:p>
            <a:pPr algn="just" eaLnBrk="0" hangingPunct="0"/>
            <a:r>
              <a:rPr lang="en-US" sz="2400" dirty="0">
                <a:latin typeface="Rockwell" pitchFamily="18" charset="0"/>
              </a:rPr>
              <a:t>	The general goals of a Plan are </a:t>
            </a:r>
            <a:r>
              <a:rPr lang="en-US" sz="2400" dirty="0">
                <a:solidFill>
                  <a:srgbClr val="FF0000"/>
                </a:solidFill>
                <a:latin typeface="Rockwell" pitchFamily="18" charset="0"/>
              </a:rPr>
              <a:t>growth, modernization, full employment, self-reliance and equity</a:t>
            </a:r>
            <a:r>
              <a:rPr lang="en-US" sz="2400" dirty="0">
                <a:latin typeface="Rockwell" pitchFamily="18" charset="0"/>
              </a:rPr>
              <a:t>. But all Plans may not give equal importance to all of them. </a:t>
            </a:r>
          </a:p>
          <a:p>
            <a:pPr eaLnBrk="0" hangingPunct="0"/>
            <a:r>
              <a:rPr lang="en-US" sz="2400" dirty="0">
                <a:latin typeface="Rockwell" pitchFamily="18" charset="0"/>
              </a:rPr>
              <a:t>	Each Plan can have some specific goals like improvement of agriculture. For example our first five-year plan was geared to improving the state of agriculture and the second to improving Industry.</a:t>
            </a:r>
          </a:p>
          <a:p>
            <a:pPr eaLnBrk="0" hangingPunct="0"/>
            <a:r>
              <a:rPr lang="en-US" sz="2400" dirty="0">
                <a:latin typeface="Script MT Bold" pitchFamily="66" charset="0"/>
              </a:rPr>
              <a:t> </a:t>
            </a:r>
          </a:p>
          <a:p>
            <a:pPr eaLnBrk="0" hangingPunct="0"/>
            <a:endParaRPr lang="en-US" sz="2400" dirty="0">
              <a:latin typeface="Script MT Bold" pitchFamily="66" charset="0"/>
            </a:endParaRPr>
          </a:p>
        </p:txBody>
      </p:sp>
      <p:sp>
        <p:nvSpPr>
          <p:cNvPr id="25603" name="Text Box 3"/>
          <p:cNvSpPr txBox="1">
            <a:spLocks noChangeArrowheads="1"/>
          </p:cNvSpPr>
          <p:nvPr/>
        </p:nvSpPr>
        <p:spPr bwMode="auto">
          <a:xfrm>
            <a:off x="2971800" y="533400"/>
            <a:ext cx="1339850" cy="457200"/>
          </a:xfrm>
          <a:prstGeom prst="rect">
            <a:avLst/>
          </a:prstGeom>
          <a:noFill/>
          <a:ln w="9525">
            <a:noFill/>
            <a:miter lim="800000"/>
            <a:headEnd/>
            <a:tailEnd/>
          </a:ln>
          <a:effectLst/>
        </p:spPr>
        <p:txBody>
          <a:bodyPr wrap="none">
            <a:spAutoFit/>
          </a:bodyPr>
          <a:lstStyle/>
          <a:p>
            <a:r>
              <a:rPr lang="en-US" sz="2400" b="1" u="sng">
                <a:latin typeface="Stencil Std" pitchFamily="50" charset="0"/>
              </a:rPr>
              <a:t>A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ox(in)">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25602"/>
                                        </p:tgtEl>
                                        <p:attrNameLst>
                                          <p:attrName>style.visibility</p:attrName>
                                        </p:attrNameLst>
                                      </p:cBhvr>
                                      <p:to>
                                        <p:strVal val="visible"/>
                                      </p:to>
                                    </p:set>
                                    <p:animEffect transition="in" filter="slide(fromBottom)">
                                      <p:cBhvr>
                                        <p:cTn id="12" dur="3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7" name="Rectangle 59"/>
          <p:cNvSpPr>
            <a:spLocks noChangeArrowheads="1"/>
          </p:cNvSpPr>
          <p:nvPr/>
        </p:nvSpPr>
        <p:spPr bwMode="auto">
          <a:xfrm>
            <a:off x="457200" y="2133600"/>
            <a:ext cx="8001000" cy="4524315"/>
          </a:xfrm>
          <a:prstGeom prst="rect">
            <a:avLst/>
          </a:prstGeom>
          <a:noFill/>
          <a:ln w="9525">
            <a:noFill/>
            <a:miter lim="800000"/>
            <a:headEnd/>
            <a:tailEnd/>
          </a:ln>
          <a:effectLst/>
        </p:spPr>
        <p:txBody>
          <a:bodyPr>
            <a:spAutoFit/>
          </a:bodyPr>
          <a:lstStyle/>
          <a:p>
            <a:r>
              <a:rPr lang="en-US" sz="2400" dirty="0">
                <a:latin typeface="Script MT Bold" pitchFamily="66" charset="0"/>
              </a:rPr>
              <a:t>		</a:t>
            </a:r>
            <a:r>
              <a:rPr lang="en-US" sz="2400" dirty="0">
                <a:latin typeface="Rockwell" pitchFamily="18" charset="0"/>
              </a:rPr>
              <a:t>The Planning Commission was set up in March, 1950 by a Resolution of the Government of India. </a:t>
            </a:r>
          </a:p>
          <a:p>
            <a:pPr eaLnBrk="0" hangingPunct="0"/>
            <a:r>
              <a:rPr lang="en-US" sz="2400" dirty="0">
                <a:latin typeface="Rockwell" pitchFamily="18" charset="0"/>
              </a:rPr>
              <a:t>		The economy of India is based on planning through its </a:t>
            </a:r>
            <a:r>
              <a:rPr lang="en-US" sz="2400" b="1" dirty="0">
                <a:latin typeface="Rockwell" pitchFamily="18" charset="0"/>
              </a:rPr>
              <a:t>five-year plans</a:t>
            </a:r>
            <a:r>
              <a:rPr lang="en-US" sz="2400" dirty="0">
                <a:latin typeface="Rockwell" pitchFamily="18" charset="0"/>
              </a:rPr>
              <a:t>, developed, executed and monitored by the Planning Commission . With the </a:t>
            </a:r>
            <a:r>
              <a:rPr lang="en-US" sz="2400" dirty="0">
                <a:solidFill>
                  <a:srgbClr val="FF0000"/>
                </a:solidFill>
                <a:latin typeface="Rockwell" pitchFamily="18" charset="0"/>
              </a:rPr>
              <a:t>Prime Minister as the </a:t>
            </a:r>
            <a:r>
              <a:rPr lang="en-US" sz="2400" i="1" dirty="0">
                <a:solidFill>
                  <a:srgbClr val="FF0000"/>
                </a:solidFill>
                <a:latin typeface="Rockwell" pitchFamily="18" charset="0"/>
              </a:rPr>
              <a:t>ex </a:t>
            </a:r>
            <a:r>
              <a:rPr lang="en-US" sz="2400" i="1" dirty="0" err="1">
                <a:solidFill>
                  <a:srgbClr val="FF0000"/>
                </a:solidFill>
                <a:latin typeface="Rockwell" pitchFamily="18" charset="0"/>
              </a:rPr>
              <a:t>officia</a:t>
            </a:r>
            <a:r>
              <a:rPr lang="en-US" sz="2400" dirty="0">
                <a:solidFill>
                  <a:srgbClr val="FF0000"/>
                </a:solidFill>
                <a:latin typeface="Rockwell" pitchFamily="18" charset="0"/>
              </a:rPr>
              <a:t> Chairman</a:t>
            </a:r>
            <a:r>
              <a:rPr lang="en-US" sz="2400" dirty="0">
                <a:latin typeface="Rockwell" pitchFamily="18" charset="0"/>
              </a:rPr>
              <a:t>, the commission has a nominated Deputy Chairman, who has rank of a Cabinet minister. </a:t>
            </a:r>
            <a:r>
              <a:rPr lang="en-US" sz="2400" dirty="0" err="1">
                <a:solidFill>
                  <a:srgbClr val="FF0000"/>
                </a:solidFill>
                <a:latin typeface="Rockwell" pitchFamily="18" charset="0"/>
              </a:rPr>
              <a:t>Montek</a:t>
            </a:r>
            <a:r>
              <a:rPr lang="en-US" sz="2400" dirty="0">
                <a:solidFill>
                  <a:srgbClr val="FF0000"/>
                </a:solidFill>
                <a:latin typeface="Rockwell" pitchFamily="18" charset="0"/>
              </a:rPr>
              <a:t> Singh </a:t>
            </a:r>
            <a:r>
              <a:rPr lang="en-US" sz="2400" dirty="0" err="1">
                <a:solidFill>
                  <a:srgbClr val="FF0000"/>
                </a:solidFill>
                <a:latin typeface="Rockwell" pitchFamily="18" charset="0"/>
              </a:rPr>
              <a:t>Ahluvaliya</a:t>
            </a:r>
            <a:r>
              <a:rPr lang="en-US" sz="2400" dirty="0">
                <a:solidFill>
                  <a:srgbClr val="FF0000"/>
                </a:solidFill>
                <a:latin typeface="Rockwell" pitchFamily="18" charset="0"/>
              </a:rPr>
              <a:t> is currently the Deputy Chairman of the Commission</a:t>
            </a:r>
            <a:r>
              <a:rPr lang="en-US" sz="2400" dirty="0">
                <a:latin typeface="Rockwell" pitchFamily="18" charset="0"/>
              </a:rPr>
              <a:t>. The tenth plan completed its term in March 2007 and the eleventh plan is currently underway.</a:t>
            </a:r>
          </a:p>
          <a:p>
            <a:pPr eaLnBrk="0" hangingPunct="0"/>
            <a:endParaRPr lang="en-US" sz="2400" dirty="0">
              <a:latin typeface="Script MT Bold" pitchFamily="66" charset="0"/>
            </a:endParaRPr>
          </a:p>
        </p:txBody>
      </p:sp>
      <p:sp>
        <p:nvSpPr>
          <p:cNvPr id="2109" name="Text Box 61"/>
          <p:cNvSpPr txBox="1">
            <a:spLocks noChangeArrowheads="1"/>
          </p:cNvSpPr>
          <p:nvPr/>
        </p:nvSpPr>
        <p:spPr bwMode="auto">
          <a:xfrm>
            <a:off x="1219200" y="1219200"/>
            <a:ext cx="7315200" cy="519113"/>
          </a:xfrm>
          <a:prstGeom prst="rect">
            <a:avLst/>
          </a:prstGeom>
          <a:noFill/>
          <a:ln w="9525">
            <a:noFill/>
            <a:miter lim="800000"/>
            <a:headEnd/>
            <a:tailEnd/>
          </a:ln>
          <a:effectLst/>
        </p:spPr>
        <p:txBody>
          <a:bodyPr>
            <a:spAutoFit/>
          </a:bodyPr>
          <a:lstStyle/>
          <a:p>
            <a:pPr>
              <a:spcBef>
                <a:spcPct val="50000"/>
              </a:spcBef>
            </a:pPr>
            <a:r>
              <a:rPr lang="en-US" sz="2800" u="sng">
                <a:latin typeface="Stencil Std" pitchFamily="50" charset="0"/>
              </a:rPr>
              <a:t>Planning</a:t>
            </a:r>
            <a:r>
              <a:rPr lang="en-US" sz="2800">
                <a:latin typeface="Stencil Std" pitchFamily="50" charset="0"/>
              </a:rPr>
              <a:t> </a:t>
            </a:r>
            <a:r>
              <a:rPr lang="en-US" sz="2800" u="sng">
                <a:latin typeface="Stencil Std" pitchFamily="50" charset="0"/>
              </a:rPr>
              <a:t>commission</a:t>
            </a:r>
            <a:r>
              <a:rPr lang="en-US" sz="2800">
                <a:latin typeface="Stencil Std" pitchFamily="50" charset="0"/>
              </a:rPr>
              <a:t> </a:t>
            </a:r>
            <a:r>
              <a:rPr lang="en-US" sz="2800" u="sng">
                <a:latin typeface="Stencil Std" pitchFamily="50" charset="0"/>
              </a:rPr>
              <a:t>of</a:t>
            </a:r>
            <a:r>
              <a:rPr lang="en-US" sz="2800">
                <a:latin typeface="Stencil Std" pitchFamily="50" charset="0"/>
              </a:rPr>
              <a:t> </a:t>
            </a:r>
            <a:r>
              <a:rPr lang="en-US" sz="2800" u="sng">
                <a:latin typeface="Stencil Std" pitchFamily="50" charset="0"/>
              </a:rPr>
              <a:t>india</a:t>
            </a:r>
          </a:p>
        </p:txBody>
      </p:sp>
      <p:pic>
        <p:nvPicPr>
          <p:cNvPr id="2111" name="Picture 63" descr="http://t1.gstatic.com/images?q=tbn:nXnl-QjpAcJwqM:http://im.in.com/connect/images/profile/b_profile3/Montek_Singh_Ahluwalia_300.jpg">
            <a:hlinkClick r:id="rId2"/>
          </p:cNvPr>
          <p:cNvPicPr>
            <a:picLocks noChangeAspect="1" noChangeArrowheads="1"/>
          </p:cNvPicPr>
          <p:nvPr/>
        </p:nvPicPr>
        <p:blipFill>
          <a:blip r:embed="rId3" cstate="print"/>
          <a:srcRect/>
          <a:stretch>
            <a:fillRect/>
          </a:stretch>
        </p:blipFill>
        <p:spPr bwMode="auto">
          <a:xfrm>
            <a:off x="7772400" y="381000"/>
            <a:ext cx="1154113" cy="1382713"/>
          </a:xfrm>
          <a:prstGeom prst="rect">
            <a:avLst/>
          </a:prstGeom>
          <a:noFill/>
        </p:spPr>
      </p:pic>
      <p:pic>
        <p:nvPicPr>
          <p:cNvPr id="2113" name="Picture 65" descr="http://t0.gstatic.com/images?q=tbn:ntKgCsx6Z2OUwM:http://www.agricultureinformation.com/mag/wp-content/uploads/2009/01/manmohan-singh.jpg">
            <a:hlinkClick r:id="rId4"/>
          </p:cNvPr>
          <p:cNvPicPr>
            <a:picLocks noChangeAspect="1" noChangeArrowheads="1"/>
          </p:cNvPicPr>
          <p:nvPr/>
        </p:nvPicPr>
        <p:blipFill>
          <a:blip r:embed="rId5" cstate="print"/>
          <a:srcRect/>
          <a:stretch>
            <a:fillRect/>
          </a:stretch>
        </p:blipFill>
        <p:spPr bwMode="auto">
          <a:xfrm>
            <a:off x="152400" y="533400"/>
            <a:ext cx="12192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09"/>
                                        </p:tgtEl>
                                        <p:attrNameLst>
                                          <p:attrName>style.visibility</p:attrName>
                                        </p:attrNameLst>
                                      </p:cBhvr>
                                      <p:to>
                                        <p:strVal val="visible"/>
                                      </p:to>
                                    </p:set>
                                    <p:animEffect transition="in" filter="box(in)">
                                      <p:cBhvr>
                                        <p:cTn id="7" dur="500"/>
                                        <p:tgtEl>
                                          <p:spTgt spid="210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2107"/>
                                        </p:tgtEl>
                                        <p:attrNameLst>
                                          <p:attrName>style.visibility</p:attrName>
                                        </p:attrNameLst>
                                      </p:cBhvr>
                                      <p:to>
                                        <p:strVal val="visible"/>
                                      </p:to>
                                    </p:set>
                                    <p:animEffect transition="in" filter="slide(fromBottom)">
                                      <p:cBhvr>
                                        <p:cTn id="12" dur="300"/>
                                        <p:tgtEl>
                                          <p:spTgt spid="210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11"/>
                                        </p:tgtEl>
                                        <p:attrNameLst>
                                          <p:attrName>style.visibility</p:attrName>
                                        </p:attrNameLst>
                                      </p:cBhvr>
                                      <p:to>
                                        <p:strVal val="visible"/>
                                      </p:to>
                                    </p:set>
                                    <p:animEffect transition="in" filter="checkerboard(across)">
                                      <p:cBhvr>
                                        <p:cTn id="17" dur="500"/>
                                        <p:tgtEl>
                                          <p:spTgt spid="21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2113"/>
                                        </p:tgtEl>
                                        <p:attrNameLst>
                                          <p:attrName>style.visibility</p:attrName>
                                        </p:attrNameLst>
                                      </p:cBhvr>
                                      <p:to>
                                        <p:strVal val="visible"/>
                                      </p:to>
                                    </p:set>
                                    <p:animEffect transition="in" filter="checkerboard(down)">
                                      <p:cBhvr>
                                        <p:cTn id="22" dur="500"/>
                                        <p:tgtEl>
                                          <p:spTgt spid="2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7" grpId="0" autoUpdateAnimBg="0"/>
      <p:bldP spid="210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228600" y="1371600"/>
            <a:ext cx="8686800" cy="5262979"/>
          </a:xfrm>
          <a:prstGeom prst="rect">
            <a:avLst/>
          </a:prstGeom>
          <a:noFill/>
          <a:ln w="9525">
            <a:noFill/>
            <a:miter lim="800000"/>
            <a:headEnd/>
            <a:tailEnd/>
          </a:ln>
          <a:effectLst/>
        </p:spPr>
        <p:txBody>
          <a:bodyPr wrap="square" lIns="0" rIns="0">
            <a:spAutoFit/>
          </a:bodyPr>
          <a:lstStyle/>
          <a:p>
            <a:pPr marL="457200" indent="-457200"/>
            <a:endParaRPr lang="en-US" sz="2400" b="1" dirty="0">
              <a:latin typeface="Script MT Bold" pitchFamily="66" charset="0"/>
            </a:endParaRPr>
          </a:p>
          <a:p>
            <a:pPr marL="457200" indent="-457200" eaLnBrk="0" hangingPunct="0">
              <a:buFontTx/>
              <a:buAutoNum type="arabicPeriod"/>
            </a:pPr>
            <a:r>
              <a:rPr lang="en-US" sz="2400" dirty="0">
                <a:latin typeface="Poor Richard" pitchFamily="18" charset="0"/>
              </a:rPr>
              <a:t>The first Indian Prime Minister, </a:t>
            </a:r>
            <a:r>
              <a:rPr lang="en-US" sz="2400" dirty="0" err="1">
                <a:solidFill>
                  <a:schemeClr val="accent2">
                    <a:lumMod val="75000"/>
                  </a:schemeClr>
                </a:solidFill>
                <a:latin typeface="Poor Richard" pitchFamily="18" charset="0"/>
              </a:rPr>
              <a:t>Javaharlal</a:t>
            </a:r>
            <a:r>
              <a:rPr lang="en-US" sz="2400" dirty="0">
                <a:solidFill>
                  <a:schemeClr val="accent2">
                    <a:lumMod val="75000"/>
                  </a:schemeClr>
                </a:solidFill>
                <a:latin typeface="Poor Richard" pitchFamily="18" charset="0"/>
              </a:rPr>
              <a:t> Nehru </a:t>
            </a:r>
            <a:r>
              <a:rPr lang="en-US" sz="2400" dirty="0">
                <a:latin typeface="Poor Richard" pitchFamily="18" charset="0"/>
              </a:rPr>
              <a:t>presented the first five-year plan to the Parliament of India </a:t>
            </a:r>
            <a:r>
              <a:rPr lang="en-US" sz="2400" dirty="0">
                <a:solidFill>
                  <a:schemeClr val="accent2">
                    <a:lumMod val="75000"/>
                  </a:schemeClr>
                </a:solidFill>
                <a:latin typeface="Poor Richard" pitchFamily="18" charset="0"/>
              </a:rPr>
              <a:t>on December 8, 1951.</a:t>
            </a:r>
          </a:p>
          <a:p>
            <a:pPr marL="457200" indent="-457200" eaLnBrk="0" hangingPunct="0">
              <a:buFontTx/>
              <a:buAutoNum type="arabicPeriod"/>
            </a:pPr>
            <a:r>
              <a:rPr lang="en-US" sz="2400" dirty="0">
                <a:latin typeface="Poor Richard" pitchFamily="18" charset="0"/>
              </a:rPr>
              <a:t>The first plan sought to get the country's economy out of the cycle of poverty.</a:t>
            </a:r>
          </a:p>
          <a:p>
            <a:pPr marL="457200" indent="-457200" eaLnBrk="0" hangingPunct="0">
              <a:buFontTx/>
              <a:buAutoNum type="arabicPeriod"/>
            </a:pPr>
            <a:r>
              <a:rPr lang="en-US" sz="2400" dirty="0">
                <a:latin typeface="Poor Richard" pitchFamily="18" charset="0"/>
              </a:rPr>
              <a:t>The plan </a:t>
            </a:r>
            <a:r>
              <a:rPr lang="en-US" sz="2400" dirty="0">
                <a:solidFill>
                  <a:schemeClr val="accent2">
                    <a:lumMod val="75000"/>
                  </a:schemeClr>
                </a:solidFill>
                <a:latin typeface="Poor Richard" pitchFamily="18" charset="0"/>
              </a:rPr>
              <a:t>addressed, mainly, the agrarian sector, </a:t>
            </a:r>
            <a:r>
              <a:rPr lang="en-US" sz="2400" dirty="0">
                <a:latin typeface="Poor Richard" pitchFamily="18" charset="0"/>
              </a:rPr>
              <a:t>including investments in dams and irrigation. Agricultural sector was hit hardest by partition and needed urgent attention. </a:t>
            </a:r>
          </a:p>
          <a:p>
            <a:pPr marL="457200" indent="-457200" eaLnBrk="0" hangingPunct="0">
              <a:buFontTx/>
              <a:buAutoNum type="arabicPeriod"/>
            </a:pPr>
            <a:r>
              <a:rPr lang="en-US" sz="2400" dirty="0">
                <a:latin typeface="Poor Richard" pitchFamily="18" charset="0"/>
              </a:rPr>
              <a:t>The total plan budget of 206.8 billion INR (23.6 billion USD in the 1950 exchange rate) was allocated to seven broad areas:        irrigation and energy (27.2 percent), agriculture and community development (17.4 percent), transport and communications (24 percent), industry (8.4 percent), social services (16.64 percent), land rehabilitation (4.1 percent), and other (2.5 percent).</a:t>
            </a:r>
          </a:p>
        </p:txBody>
      </p:sp>
      <p:sp>
        <p:nvSpPr>
          <p:cNvPr id="5124" name="Text Box 4"/>
          <p:cNvSpPr txBox="1">
            <a:spLocks noChangeArrowheads="1"/>
          </p:cNvSpPr>
          <p:nvPr/>
        </p:nvSpPr>
        <p:spPr bwMode="auto">
          <a:xfrm>
            <a:off x="2057400" y="381000"/>
            <a:ext cx="4343400" cy="457200"/>
          </a:xfrm>
          <a:prstGeom prst="rect">
            <a:avLst/>
          </a:prstGeom>
          <a:noFill/>
          <a:ln w="9525">
            <a:noFill/>
            <a:miter lim="800000"/>
            <a:headEnd/>
            <a:tailEnd/>
          </a:ln>
          <a:effectLst/>
        </p:spPr>
        <p:txBody>
          <a:bodyPr>
            <a:spAutoFit/>
          </a:bodyPr>
          <a:lstStyle/>
          <a:p>
            <a:pPr>
              <a:spcBef>
                <a:spcPct val="50000"/>
              </a:spcBef>
            </a:pPr>
            <a:r>
              <a:rPr lang="en-US" sz="2400" b="1" u="sng" dirty="0">
                <a:latin typeface="Stencil Std" pitchFamily="50" charset="0"/>
              </a:rPr>
              <a:t>First plan (1951-1956)</a:t>
            </a:r>
          </a:p>
        </p:txBody>
      </p:sp>
      <p:pic>
        <p:nvPicPr>
          <p:cNvPr id="5127" name="Picture 7" descr="http://t0.gstatic.com/images?q=tbn:qoWkQnkMKQ5fxM:http://www.tribuneindia.com/2003/20030126/spectrum/gallery/images/jawaharlal%2520nehru.jpg">
            <a:hlinkClick r:id="rId2"/>
          </p:cNvPr>
          <p:cNvPicPr>
            <a:picLocks noChangeAspect="1" noChangeArrowheads="1"/>
          </p:cNvPicPr>
          <p:nvPr/>
        </p:nvPicPr>
        <p:blipFill>
          <a:blip r:embed="rId3" cstate="print"/>
          <a:srcRect/>
          <a:stretch>
            <a:fillRect/>
          </a:stretch>
        </p:blipFill>
        <p:spPr bwMode="auto">
          <a:xfrm>
            <a:off x="7162800" y="381000"/>
            <a:ext cx="1177925" cy="13827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ox(in)">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5123"/>
                                        </p:tgtEl>
                                        <p:attrNameLst>
                                          <p:attrName>style.visibility</p:attrName>
                                        </p:attrNameLst>
                                      </p:cBhvr>
                                      <p:to>
                                        <p:strVal val="visible"/>
                                      </p:to>
                                    </p:set>
                                    <p:animEffect transition="in" filter="slide(fromBottom)">
                                      <p:cBhvr>
                                        <p:cTn id="12" dur="3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checkerboard(across)">
                                      <p:cBhvr>
                                        <p:cTn id="1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90600" y="533400"/>
            <a:ext cx="8001000" cy="5632311"/>
          </a:xfrm>
          <a:prstGeom prst="rect">
            <a:avLst/>
          </a:prstGeom>
          <a:noFill/>
          <a:ln w="9525">
            <a:noFill/>
            <a:miter lim="800000"/>
            <a:headEnd/>
            <a:tailEnd/>
          </a:ln>
          <a:effectLst/>
        </p:spPr>
        <p:txBody>
          <a:bodyPr>
            <a:spAutoFit/>
          </a:bodyPr>
          <a:lstStyle/>
          <a:p>
            <a:pPr marL="457200" indent="-457200">
              <a:buFontTx/>
              <a:buAutoNum type="arabicPeriod" startAt="4"/>
            </a:pPr>
            <a:r>
              <a:rPr lang="en-US" sz="2400" dirty="0">
                <a:latin typeface="Palatino Linotype" pitchFamily="18" charset="0"/>
              </a:rPr>
              <a:t>The </a:t>
            </a:r>
            <a:r>
              <a:rPr lang="en-US" sz="2400" dirty="0">
                <a:solidFill>
                  <a:schemeClr val="accent2">
                    <a:lumMod val="75000"/>
                  </a:schemeClr>
                </a:solidFill>
                <a:latin typeface="Palatino Linotype" pitchFamily="18" charset="0"/>
              </a:rPr>
              <a:t>target growth rate was 2.1 percent annual gross domestic product (GDP) growth</a:t>
            </a:r>
            <a:r>
              <a:rPr lang="en-US" sz="2400" dirty="0">
                <a:latin typeface="Palatino Linotype" pitchFamily="18" charset="0"/>
              </a:rPr>
              <a:t>; the </a:t>
            </a:r>
            <a:r>
              <a:rPr lang="en-US" sz="2400" dirty="0">
                <a:solidFill>
                  <a:schemeClr val="accent1"/>
                </a:solidFill>
                <a:latin typeface="Palatino Linotype" pitchFamily="18" charset="0"/>
              </a:rPr>
              <a:t>achieved growth rate was 3.6 percent. </a:t>
            </a:r>
          </a:p>
          <a:p>
            <a:pPr marL="457200" indent="-457200">
              <a:buFontTx/>
              <a:buAutoNum type="arabicPeriod" startAt="4"/>
            </a:pPr>
            <a:r>
              <a:rPr lang="en-US" sz="2400" dirty="0">
                <a:latin typeface="Palatino Linotype" pitchFamily="18" charset="0"/>
              </a:rPr>
              <a:t>During the first five-year plan the </a:t>
            </a:r>
            <a:r>
              <a:rPr lang="en-US" sz="2400" dirty="0">
                <a:solidFill>
                  <a:schemeClr val="accent1"/>
                </a:solidFill>
                <a:latin typeface="Palatino Linotype" pitchFamily="18" charset="0"/>
              </a:rPr>
              <a:t>net domestic product went up by 15 percent. </a:t>
            </a:r>
          </a:p>
          <a:p>
            <a:pPr marL="457200" indent="-457200">
              <a:buFontTx/>
              <a:buAutoNum type="arabicPeriod" startAt="4"/>
            </a:pPr>
            <a:r>
              <a:rPr lang="en-US" sz="2400" dirty="0">
                <a:latin typeface="Palatino Linotype" pitchFamily="18" charset="0"/>
              </a:rPr>
              <a:t>The monsoon was good and there were relatively high crop yields, boosting exchange reserves and the </a:t>
            </a:r>
            <a:r>
              <a:rPr lang="en-US" sz="2400" dirty="0">
                <a:solidFill>
                  <a:schemeClr val="accent1"/>
                </a:solidFill>
                <a:latin typeface="Palatino Linotype" pitchFamily="18" charset="0"/>
              </a:rPr>
              <a:t>per capita income, which increased by 8 percent. </a:t>
            </a:r>
          </a:p>
          <a:p>
            <a:pPr marL="457200" indent="-457200">
              <a:buFontTx/>
              <a:buAutoNum type="arabicPeriod" startAt="4"/>
            </a:pPr>
            <a:r>
              <a:rPr lang="en-US" sz="2400" dirty="0">
                <a:latin typeface="Palatino Linotype" pitchFamily="18" charset="0"/>
              </a:rPr>
              <a:t>National income increased more than the per capita income due to rapid population growth. </a:t>
            </a:r>
          </a:p>
          <a:p>
            <a:pPr marL="457200" indent="-457200">
              <a:buFontTx/>
              <a:buAutoNum type="arabicPeriod" startAt="4"/>
            </a:pPr>
            <a:r>
              <a:rPr lang="en-US" sz="2400" dirty="0">
                <a:latin typeface="Palatino Linotype" pitchFamily="18" charset="0"/>
              </a:rPr>
              <a:t>The World Health Organization, with the Indian government, addressed children's health and reduced infant mortality, indirectly contributing to population growth.</a:t>
            </a:r>
          </a:p>
          <a:p>
            <a:pPr marL="457200" indent="-457200" eaLnBrk="0" hangingPunct="0"/>
            <a:endParaRPr lang="en-US" sz="2400" dirty="0">
              <a:latin typeface="Script MT Bold"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0"/>
                                  </p:iterate>
                                  <p:childTnLst>
                                    <p:set>
                                      <p:cBhvr>
                                        <p:cTn id="6" dur="1" fill="hold">
                                          <p:stCondLst>
                                            <p:cond delay="0"/>
                                          </p:stCondLst>
                                        </p:cTn>
                                        <p:tgtEl>
                                          <p:spTgt spid="6146"/>
                                        </p:tgtEl>
                                        <p:attrNameLst>
                                          <p:attrName>style.visibility</p:attrName>
                                        </p:attrNameLst>
                                      </p:cBhvr>
                                      <p:to>
                                        <p:strVal val="visible"/>
                                      </p:to>
                                    </p:set>
                                    <p:animEffect transition="in" filter="slide(fromBottom)">
                                      <p:cBhvr>
                                        <p:cTn id="7" dur="3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09600" y="990600"/>
            <a:ext cx="8305800" cy="2677656"/>
          </a:xfrm>
          <a:prstGeom prst="rect">
            <a:avLst/>
          </a:prstGeom>
          <a:noFill/>
          <a:ln w="9525">
            <a:noFill/>
            <a:miter lim="800000"/>
            <a:headEnd/>
            <a:tailEnd/>
          </a:ln>
          <a:effectLst/>
        </p:spPr>
        <p:txBody>
          <a:bodyPr>
            <a:spAutoFit/>
          </a:bodyPr>
          <a:lstStyle/>
          <a:p>
            <a:pPr marL="457200" indent="-457200">
              <a:buFontTx/>
              <a:buAutoNum type="arabicPeriod" startAt="10"/>
            </a:pPr>
            <a:r>
              <a:rPr lang="en-US" sz="2400" dirty="0">
                <a:latin typeface="Palatino Linotype" pitchFamily="18" charset="0"/>
              </a:rPr>
              <a:t>At the end of the plan period in 1956</a:t>
            </a:r>
            <a:r>
              <a:rPr lang="en-US" sz="2400" dirty="0">
                <a:solidFill>
                  <a:schemeClr val="accent2">
                    <a:lumMod val="75000"/>
                  </a:schemeClr>
                </a:solidFill>
                <a:latin typeface="Palatino Linotype" pitchFamily="18" charset="0"/>
              </a:rPr>
              <a:t>, five Indian Institutes of Technology (IITs) were started</a:t>
            </a:r>
            <a:r>
              <a:rPr lang="en-US" sz="2400" dirty="0">
                <a:latin typeface="Palatino Linotype" pitchFamily="18" charset="0"/>
              </a:rPr>
              <a:t> as major technical institutions. </a:t>
            </a:r>
          </a:p>
          <a:p>
            <a:pPr marL="457200" indent="-457200">
              <a:buFontTx/>
              <a:buAutoNum type="arabicPeriod" startAt="10"/>
            </a:pPr>
            <a:r>
              <a:rPr lang="en-US" sz="2400" dirty="0">
                <a:solidFill>
                  <a:schemeClr val="accent2">
                    <a:lumMod val="75000"/>
                  </a:schemeClr>
                </a:solidFill>
                <a:latin typeface="Palatino Linotype" pitchFamily="18" charset="0"/>
              </a:rPr>
              <a:t>University Grant Commission </a:t>
            </a:r>
            <a:r>
              <a:rPr lang="en-US" sz="2400" dirty="0">
                <a:latin typeface="Palatino Linotype" pitchFamily="18" charset="0"/>
              </a:rPr>
              <a:t>was set up to take care of funding and take measures to strengthen the higher education in the country.</a:t>
            </a:r>
          </a:p>
          <a:p>
            <a:pPr marL="457200" indent="-457200" eaLnBrk="0" hangingPunct="0"/>
            <a:endParaRPr lang="en-US" sz="2400" dirty="0">
              <a:latin typeface="Script MT Bold" pitchFamily="66" charset="0"/>
            </a:endParaRPr>
          </a:p>
        </p:txBody>
      </p:sp>
      <p:pic>
        <p:nvPicPr>
          <p:cNvPr id="7172" name="Picture 4" descr="http://t3.gstatic.com/images?q=tbn:SObfxwHWnnQJgM:http://nikhilraut.com/images/bhakra01.jpg">
            <a:hlinkClick r:id="rId2"/>
          </p:cNvPr>
          <p:cNvPicPr>
            <a:picLocks noChangeAspect="1" noChangeArrowheads="1"/>
          </p:cNvPicPr>
          <p:nvPr/>
        </p:nvPicPr>
        <p:blipFill>
          <a:blip r:embed="rId3" cstate="print"/>
          <a:srcRect/>
          <a:stretch>
            <a:fillRect/>
          </a:stretch>
        </p:blipFill>
        <p:spPr bwMode="auto">
          <a:xfrm>
            <a:off x="4762500" y="3665981"/>
            <a:ext cx="3162300" cy="2205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lide(fromBottom)">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checkerboard(across)">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57200" y="1143000"/>
            <a:ext cx="7696200" cy="5262979"/>
          </a:xfrm>
          <a:prstGeom prst="rect">
            <a:avLst/>
          </a:prstGeom>
          <a:noFill/>
          <a:ln w="9525">
            <a:noFill/>
            <a:miter lim="800000"/>
            <a:headEnd/>
            <a:tailEnd/>
          </a:ln>
          <a:effectLst/>
        </p:spPr>
        <p:txBody>
          <a:bodyPr lIns="0" rIns="0">
            <a:spAutoFit/>
          </a:bodyPr>
          <a:lstStyle/>
          <a:p>
            <a:pPr marL="457200" indent="-457200" eaLnBrk="0" hangingPunct="0">
              <a:buFontTx/>
              <a:buAutoNum type="arabicPeriod"/>
            </a:pPr>
            <a:r>
              <a:rPr lang="en-US" sz="2400" dirty="0">
                <a:latin typeface="+mj-lt"/>
              </a:rPr>
              <a:t>The second five-year plan </a:t>
            </a:r>
            <a:r>
              <a:rPr lang="en-US" sz="2400" dirty="0">
                <a:solidFill>
                  <a:srgbClr val="FF0000"/>
                </a:solidFill>
                <a:latin typeface="+mj-lt"/>
              </a:rPr>
              <a:t>focused on industry, especially heavy industry. </a:t>
            </a:r>
          </a:p>
          <a:p>
            <a:pPr marL="457200" indent="-457200" eaLnBrk="0" hangingPunct="0">
              <a:buFontTx/>
              <a:buAutoNum type="arabicPeriod"/>
            </a:pPr>
            <a:r>
              <a:rPr lang="en-US" sz="2400" dirty="0">
                <a:solidFill>
                  <a:srgbClr val="FF0000"/>
                </a:solidFill>
                <a:latin typeface="+mj-lt"/>
              </a:rPr>
              <a:t>Domestic production of industrial products was encouraged</a:t>
            </a:r>
            <a:r>
              <a:rPr lang="en-US" sz="2400" dirty="0">
                <a:latin typeface="+mj-lt"/>
              </a:rPr>
              <a:t>, particularly in the development of the public sector. </a:t>
            </a:r>
          </a:p>
          <a:p>
            <a:pPr marL="457200" indent="-457200" eaLnBrk="0" hangingPunct="0">
              <a:buFontTx/>
              <a:buAutoNum type="arabicPeriod"/>
            </a:pPr>
            <a:r>
              <a:rPr lang="en-US" sz="2400" dirty="0">
                <a:latin typeface="+mj-lt"/>
              </a:rPr>
              <a:t>The plan </a:t>
            </a:r>
            <a:r>
              <a:rPr lang="en-US" sz="2400" dirty="0">
                <a:solidFill>
                  <a:srgbClr val="FF0000"/>
                </a:solidFill>
                <a:latin typeface="+mj-lt"/>
              </a:rPr>
              <a:t>followed the </a:t>
            </a:r>
            <a:r>
              <a:rPr lang="en-US" sz="2400" dirty="0" err="1">
                <a:solidFill>
                  <a:srgbClr val="FF0000"/>
                </a:solidFill>
                <a:latin typeface="+mj-lt"/>
              </a:rPr>
              <a:t>Mahalanobis</a:t>
            </a:r>
            <a:r>
              <a:rPr lang="en-US" sz="2400" dirty="0">
                <a:solidFill>
                  <a:srgbClr val="FF0000"/>
                </a:solidFill>
                <a:latin typeface="+mj-lt"/>
              </a:rPr>
              <a:t> model</a:t>
            </a:r>
            <a:r>
              <a:rPr lang="en-US" sz="2400" dirty="0">
                <a:latin typeface="+mj-lt"/>
              </a:rPr>
              <a:t>, an economic development model developed by the Indian statistician </a:t>
            </a:r>
            <a:r>
              <a:rPr lang="en-US" sz="2400" dirty="0" err="1">
                <a:latin typeface="+mj-lt"/>
              </a:rPr>
              <a:t>Prasanta</a:t>
            </a:r>
            <a:r>
              <a:rPr lang="en-US" sz="2400" dirty="0">
                <a:latin typeface="+mj-lt"/>
              </a:rPr>
              <a:t> Chandra </a:t>
            </a:r>
            <a:r>
              <a:rPr lang="en-US" sz="2400" dirty="0" err="1">
                <a:latin typeface="+mj-lt"/>
              </a:rPr>
              <a:t>Mahalanobis</a:t>
            </a:r>
            <a:r>
              <a:rPr lang="en-US" sz="2400" dirty="0">
                <a:latin typeface="+mj-lt"/>
              </a:rPr>
              <a:t> in 1953. </a:t>
            </a:r>
          </a:p>
          <a:p>
            <a:pPr marL="457200" indent="-457200" eaLnBrk="0" hangingPunct="0">
              <a:buFontTx/>
              <a:buAutoNum type="arabicPeriod"/>
            </a:pPr>
            <a:r>
              <a:rPr lang="en-US" sz="2400" dirty="0">
                <a:latin typeface="+mj-lt"/>
              </a:rPr>
              <a:t>It used the existing art techniques  of operation and research as well as the novel applications of statistical models developed at the Indian </a:t>
            </a:r>
            <a:r>
              <a:rPr lang="en-US" sz="2400" dirty="0" err="1">
                <a:latin typeface="+mj-lt"/>
              </a:rPr>
              <a:t>Statiatical</a:t>
            </a:r>
            <a:r>
              <a:rPr lang="en-US" sz="2400" dirty="0">
                <a:latin typeface="+mj-lt"/>
              </a:rPr>
              <a:t> Institute. </a:t>
            </a:r>
          </a:p>
          <a:p>
            <a:pPr marL="457200" indent="-457200" eaLnBrk="0" hangingPunct="0">
              <a:buFontTx/>
              <a:buAutoNum type="arabicPeriod"/>
            </a:pPr>
            <a:r>
              <a:rPr lang="en-US" sz="2400" dirty="0">
                <a:latin typeface="+mj-lt"/>
              </a:rPr>
              <a:t>The </a:t>
            </a:r>
            <a:r>
              <a:rPr lang="en-US" sz="2400" dirty="0">
                <a:solidFill>
                  <a:srgbClr val="FF0000"/>
                </a:solidFill>
                <a:latin typeface="+mj-lt"/>
              </a:rPr>
              <a:t>plan assumed a closed economy</a:t>
            </a:r>
            <a:r>
              <a:rPr lang="en-US" sz="2400" dirty="0">
                <a:latin typeface="+mj-lt"/>
              </a:rPr>
              <a:t> in which the main trading activity would be centered on importing capital goods.</a:t>
            </a:r>
          </a:p>
        </p:txBody>
      </p:sp>
      <p:sp>
        <p:nvSpPr>
          <p:cNvPr id="8195" name="Text Box 3"/>
          <p:cNvSpPr txBox="1">
            <a:spLocks noChangeArrowheads="1"/>
          </p:cNvSpPr>
          <p:nvPr/>
        </p:nvSpPr>
        <p:spPr bwMode="auto">
          <a:xfrm>
            <a:off x="1600200" y="457200"/>
            <a:ext cx="4876800" cy="960438"/>
          </a:xfrm>
          <a:prstGeom prst="rect">
            <a:avLst/>
          </a:prstGeom>
          <a:noFill/>
          <a:ln w="9525">
            <a:noFill/>
            <a:miter lim="800000"/>
            <a:headEnd/>
            <a:tailEnd/>
          </a:ln>
          <a:effectLst/>
        </p:spPr>
        <p:txBody>
          <a:bodyPr>
            <a:spAutoFit/>
          </a:bodyPr>
          <a:lstStyle/>
          <a:p>
            <a:r>
              <a:rPr lang="en-US" sz="2400" b="1" u="sng">
                <a:latin typeface="Stencil Std" pitchFamily="50" charset="0"/>
              </a:rPr>
              <a:t>Second plan (1956-1961)</a:t>
            </a:r>
          </a:p>
          <a:p>
            <a:pPr>
              <a:spcBef>
                <a:spcPct val="50000"/>
              </a:spcBef>
            </a:pPr>
            <a:endParaRPr lang="en-US" u="sng"/>
          </a:p>
        </p:txBody>
      </p:sp>
      <p:pic>
        <p:nvPicPr>
          <p:cNvPr id="8197" name="Picture 5" descr="http://t0.gstatic.com/images?q=tbn:KmDQ0pi3n038SM:http://im.in.com/connect/images/profile/b_profile4/Prasanta_Chandra_Mahalanobis_300.jpg">
            <a:hlinkClick r:id="rId2"/>
          </p:cNvPr>
          <p:cNvPicPr>
            <a:picLocks noChangeAspect="1" noChangeArrowheads="1"/>
          </p:cNvPicPr>
          <p:nvPr/>
        </p:nvPicPr>
        <p:blipFill>
          <a:blip r:embed="rId3" cstate="print"/>
          <a:srcRect/>
          <a:stretch>
            <a:fillRect/>
          </a:stretch>
        </p:blipFill>
        <p:spPr bwMode="auto">
          <a:xfrm>
            <a:off x="7614443" y="137343"/>
            <a:ext cx="1077913" cy="9604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ox(in)">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8194"/>
                                        </p:tgtEl>
                                        <p:attrNameLst>
                                          <p:attrName>style.visibility</p:attrName>
                                        </p:attrNameLst>
                                      </p:cBhvr>
                                      <p:to>
                                        <p:strVal val="visible"/>
                                      </p:to>
                                    </p:set>
                                    <p:animEffect transition="in" filter="slide(fromBottom)">
                                      <p:cBhvr>
                                        <p:cTn id="12" dur="3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394</TotalTime>
  <Words>2558</Words>
  <Application>Microsoft Office PowerPoint</Application>
  <PresentationFormat>On-screen Show (4:3)</PresentationFormat>
  <Paragraphs>164</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 Black</vt:lpstr>
      <vt:lpstr>Palatino Linotype</vt:lpstr>
      <vt:lpstr>Poor Richard</vt:lpstr>
      <vt:lpstr>Rockwell</vt:lpstr>
      <vt:lpstr>Script MT Bold</vt:lpstr>
      <vt:lpstr>Stencil Std</vt:lpstr>
      <vt:lpstr>Tempus Sans ITC</vt:lpstr>
      <vt:lpstr>Times New Roman</vt:lpstr>
      <vt:lpstr>Wingdings</vt:lpstr>
      <vt:lpstr>Default Design</vt:lpstr>
      <vt:lpstr>   SUMANDEEP NURSING COLLEGE SUB: CHN TOPIC: FIVE YEAR PLAN      Mr. Swamy PGN Assistant Professor  SNC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navodaya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dc:creator>
  <cp:lastModifiedBy>nileshhimani309@outlook.com</cp:lastModifiedBy>
  <cp:revision>74</cp:revision>
  <dcterms:created xsi:type="dcterms:W3CDTF">2009-11-03T09:04:39Z</dcterms:created>
  <dcterms:modified xsi:type="dcterms:W3CDTF">2020-08-14T09:13:25Z</dcterms:modified>
</cp:coreProperties>
</file>