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7" r:id="rId20"/>
    <p:sldId id="278" r:id="rId21"/>
    <p:sldId id="279" r:id="rId22"/>
    <p:sldId id="27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2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BDE78F0-C202-40A5-BEF9-BF345D402B7D}" type="datetimeFigureOut">
              <a:rPr lang="en-US" smtClean="0"/>
              <a:pPr/>
              <a:t>8/14/2020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D009A37-CBA0-4EA4-AB04-3D023916B58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BDE78F0-C202-40A5-BEF9-BF345D402B7D}"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09A37-CBA0-4EA4-AB04-3D023916B58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BDE78F0-C202-40A5-BEF9-BF345D402B7D}"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09A37-CBA0-4EA4-AB04-3D023916B58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BDE78F0-C202-40A5-BEF9-BF345D402B7D}"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09A37-CBA0-4EA4-AB04-3D023916B586}"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BDE78F0-C202-40A5-BEF9-BF345D402B7D}"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09A37-CBA0-4EA4-AB04-3D023916B586}"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BDE78F0-C202-40A5-BEF9-BF345D402B7D}"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09A37-CBA0-4EA4-AB04-3D023916B586}"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BDE78F0-C202-40A5-BEF9-BF345D402B7D}" type="datetimeFigureOut">
              <a:rPr lang="en-US" smtClean="0"/>
              <a:pPr/>
              <a:t>8/14/2020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009A37-CBA0-4EA4-AB04-3D023916B58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BDE78F0-C202-40A5-BEF9-BF345D402B7D}" type="datetimeFigureOut">
              <a:rPr lang="en-US" smtClean="0"/>
              <a:pPr/>
              <a:t>8/14/2020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009A37-CBA0-4EA4-AB04-3D023916B586}"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DE78F0-C202-40A5-BEF9-BF345D402B7D}" type="datetimeFigureOut">
              <a:rPr lang="en-US" smtClean="0"/>
              <a:pPr/>
              <a:t>8/14/2020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009A37-CBA0-4EA4-AB04-3D023916B58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0BDE78F0-C202-40A5-BEF9-BF345D402B7D}"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09A37-CBA0-4EA4-AB04-3D023916B58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BDE78F0-C202-40A5-BEF9-BF345D402B7D}" type="datetimeFigureOut">
              <a:rPr lang="en-US" smtClean="0"/>
              <a:pPr/>
              <a:t>8/14/2020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D009A37-CBA0-4EA4-AB04-3D023916B586}"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BDE78F0-C202-40A5-BEF9-BF345D402B7D}" type="datetimeFigureOut">
              <a:rPr lang="en-US" smtClean="0"/>
              <a:pPr/>
              <a:t>8/14/2020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AD009A37-CBA0-4EA4-AB04-3D023916B58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ncbi.nlm.nih.gov/pubmed/2323772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FB8DF7-E9D6-4F3E-A3FF-1FF341A6F09F}"/>
              </a:ext>
            </a:extLst>
          </p:cNvPr>
          <p:cNvSpPr txBox="1"/>
          <p:nvPr/>
        </p:nvSpPr>
        <p:spPr>
          <a:xfrm>
            <a:off x="6248400" y="3505200"/>
            <a:ext cx="2776474" cy="1200329"/>
          </a:xfrm>
          <a:prstGeom prst="rect">
            <a:avLst/>
          </a:prstGeom>
          <a:noFill/>
        </p:spPr>
        <p:txBody>
          <a:bodyPr wrap="square" rtlCol="0">
            <a:spAutoFit/>
          </a:bodyPr>
          <a:lstStyle/>
          <a:p>
            <a:r>
              <a:rPr lang="en-IN" sz="2400" b="1" dirty="0"/>
              <a:t>Mr. Swamy PGN.</a:t>
            </a:r>
          </a:p>
          <a:p>
            <a:r>
              <a:rPr lang="en-IN" sz="2400" b="1" dirty="0"/>
              <a:t>Assistant Professor </a:t>
            </a:r>
          </a:p>
          <a:p>
            <a:r>
              <a:rPr lang="en-IN" sz="2400" b="1" dirty="0"/>
              <a:t>SNC</a:t>
            </a:r>
          </a:p>
        </p:txBody>
      </p:sp>
      <p:pic>
        <p:nvPicPr>
          <p:cNvPr id="9" name="Picture 8">
            <a:extLst>
              <a:ext uri="{FF2B5EF4-FFF2-40B4-BE49-F238E27FC236}">
                <a16:creationId xmlns:a16="http://schemas.microsoft.com/office/drawing/2014/main" id="{8448B3B6-E832-4568-870A-444A8C619994}"/>
              </a:ext>
            </a:extLst>
          </p:cNvPr>
          <p:cNvPicPr>
            <a:picLocks noChangeAspect="1"/>
          </p:cNvPicPr>
          <p:nvPr/>
        </p:nvPicPr>
        <p:blipFill>
          <a:blip r:embed="rId2"/>
          <a:stretch>
            <a:fillRect/>
          </a:stretch>
        </p:blipFill>
        <p:spPr>
          <a:xfrm>
            <a:off x="7635642" y="140314"/>
            <a:ext cx="1295400" cy="1295400"/>
          </a:xfrm>
          <a:prstGeom prst="rect">
            <a:avLst/>
          </a:prstGeom>
        </p:spPr>
      </p:pic>
      <p:pic>
        <p:nvPicPr>
          <p:cNvPr id="11" name="Picture 10">
            <a:extLst>
              <a:ext uri="{FF2B5EF4-FFF2-40B4-BE49-F238E27FC236}">
                <a16:creationId xmlns:a16="http://schemas.microsoft.com/office/drawing/2014/main" id="{377D0252-500D-4DB8-BA8C-5A43C322C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58" y="104986"/>
            <a:ext cx="1217379" cy="1296315"/>
          </a:xfrm>
          <a:prstGeom prst="rect">
            <a:avLst/>
          </a:prstGeom>
        </p:spPr>
      </p:pic>
      <p:sp>
        <p:nvSpPr>
          <p:cNvPr id="12" name="TextBox 11">
            <a:extLst>
              <a:ext uri="{FF2B5EF4-FFF2-40B4-BE49-F238E27FC236}">
                <a16:creationId xmlns:a16="http://schemas.microsoft.com/office/drawing/2014/main" id="{3C0DA67C-17FA-4AC8-A0DC-8442BDE61F65}"/>
              </a:ext>
            </a:extLst>
          </p:cNvPr>
          <p:cNvSpPr txBox="1"/>
          <p:nvPr/>
        </p:nvSpPr>
        <p:spPr>
          <a:xfrm>
            <a:off x="2992694" y="2133600"/>
            <a:ext cx="3314700" cy="923330"/>
          </a:xfrm>
          <a:prstGeom prst="rect">
            <a:avLst/>
          </a:prstGeom>
          <a:noFill/>
        </p:spPr>
        <p:txBody>
          <a:bodyPr wrap="square" rtlCol="0">
            <a:spAutoFit/>
          </a:bodyPr>
          <a:lstStyle/>
          <a:p>
            <a:r>
              <a:rPr lang="en-IN" sz="5400" b="1" dirty="0">
                <a:solidFill>
                  <a:srgbClr val="FF0000"/>
                </a:solidFill>
              </a:rPr>
              <a:t>HIV-AIDS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02491"/>
          </a:xfrm>
        </p:spPr>
        <p:txBody>
          <a:bodyPr>
            <a:normAutofit/>
          </a:bodyPr>
          <a:lstStyle/>
          <a:p>
            <a:pPr lvl="0"/>
            <a:br>
              <a:rPr lang="en-US" dirty="0"/>
            </a:br>
            <a:r>
              <a:rPr lang="en-US" dirty="0"/>
              <a:t>HIV/AIDS has not transmitted by:-</a:t>
            </a:r>
          </a:p>
          <a:p>
            <a:pPr lvl="0"/>
            <a:r>
              <a:rPr lang="en-US" dirty="0"/>
              <a:t>Kissing</a:t>
            </a:r>
          </a:p>
          <a:p>
            <a:pPr lvl="0"/>
            <a:r>
              <a:rPr lang="en-US" dirty="0"/>
              <a:t>Hand washing </a:t>
            </a:r>
          </a:p>
          <a:p>
            <a:pPr lvl="0"/>
            <a:r>
              <a:rPr lang="en-US" dirty="0"/>
              <a:t>Casual relationship such as hugging</a:t>
            </a:r>
          </a:p>
          <a:p>
            <a:pPr lvl="0"/>
            <a:r>
              <a:rPr lang="en-US" dirty="0"/>
              <a:t>Mosquito bite</a:t>
            </a:r>
          </a:p>
          <a:p>
            <a:pPr lvl="0"/>
            <a:r>
              <a:rPr lang="en-US" dirty="0"/>
              <a:t>Taking food together</a:t>
            </a:r>
          </a:p>
          <a:p>
            <a:r>
              <a:rPr lang="en-US" dirty="0"/>
              <a:t> Participation in sports</a:t>
            </a:r>
          </a:p>
          <a:p>
            <a:pPr>
              <a:buNone/>
            </a:pPr>
            <a:endParaRPr lang="en-US" dirty="0"/>
          </a:p>
          <a:p>
            <a:pPr>
              <a:buNone/>
            </a:pPr>
            <a:endParaRPr lang="en-US" dirty="0"/>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a:srcRect/>
          <a:stretch>
            <a:fillRect/>
          </a:stretch>
        </p:blipFill>
        <p:spPr bwMode="auto">
          <a:xfrm>
            <a:off x="838200" y="4876800"/>
            <a:ext cx="1755962" cy="1376979"/>
          </a:xfrm>
          <a:prstGeom prst="rect">
            <a:avLst/>
          </a:prstGeom>
          <a:noFill/>
        </p:spPr>
      </p:pic>
      <p:pic>
        <p:nvPicPr>
          <p:cNvPr id="5" name="Picture 4"/>
          <p:cNvPicPr/>
          <p:nvPr/>
        </p:nvPicPr>
        <p:blipFill>
          <a:blip r:embed="rId3"/>
          <a:srcRect/>
          <a:stretch>
            <a:fillRect/>
          </a:stretch>
        </p:blipFill>
        <p:spPr bwMode="auto">
          <a:xfrm>
            <a:off x="2590800" y="3962400"/>
            <a:ext cx="1806575" cy="1344706"/>
          </a:xfrm>
          <a:prstGeom prst="rect">
            <a:avLst/>
          </a:prstGeom>
          <a:noFill/>
        </p:spPr>
      </p:pic>
      <p:pic>
        <p:nvPicPr>
          <p:cNvPr id="6" name="Picture 5"/>
          <p:cNvPicPr/>
          <p:nvPr/>
        </p:nvPicPr>
        <p:blipFill>
          <a:blip r:embed="rId4" cstate="print"/>
          <a:srcRect/>
          <a:stretch>
            <a:fillRect/>
          </a:stretch>
        </p:blipFill>
        <p:spPr bwMode="auto">
          <a:xfrm>
            <a:off x="4343400" y="4800600"/>
            <a:ext cx="1906569" cy="1559858"/>
          </a:xfrm>
          <a:prstGeom prst="rect">
            <a:avLst/>
          </a:prstGeom>
          <a:noFill/>
        </p:spPr>
      </p:pic>
      <p:pic>
        <p:nvPicPr>
          <p:cNvPr id="7" name="Picture 6"/>
          <p:cNvPicPr/>
          <p:nvPr/>
        </p:nvPicPr>
        <p:blipFill>
          <a:blip r:embed="rId5" cstate="print"/>
          <a:srcRect/>
          <a:stretch>
            <a:fillRect/>
          </a:stretch>
        </p:blipFill>
        <p:spPr bwMode="auto">
          <a:xfrm>
            <a:off x="6248400" y="3886200"/>
            <a:ext cx="2388198" cy="144152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It may few months to several years  75% of HIV infection develop within 10 years, it may be as long as 20 Years</a:t>
            </a:r>
          </a:p>
          <a:p>
            <a:pPr>
              <a:buNone/>
            </a:pPr>
            <a:endParaRPr lang="en-US" dirty="0"/>
          </a:p>
          <a:p>
            <a:r>
              <a:rPr lang="en-US" dirty="0"/>
              <a:t>   The period between the date of infection and the appearance of Symptoms of infectious disease.6 to 14 years in children. In child birth to 8 months. 15 to 24 years in adult</a:t>
            </a:r>
          </a:p>
          <a:p>
            <a:pPr>
              <a:buNone/>
            </a:pPr>
            <a:endParaRPr lang="en-US" dirty="0"/>
          </a:p>
          <a:p>
            <a:r>
              <a:rPr lang="en-US" dirty="0"/>
              <a:t>      Today half of all new infection is in people between the ages of 15-24 years.</a:t>
            </a:r>
          </a:p>
          <a:p>
            <a:endParaRPr lang="en-US" dirty="0"/>
          </a:p>
        </p:txBody>
      </p:sp>
      <p:sp>
        <p:nvSpPr>
          <p:cNvPr id="3" name="Title 2"/>
          <p:cNvSpPr>
            <a:spLocks noGrp="1"/>
          </p:cNvSpPr>
          <p:nvPr>
            <p:ph type="title"/>
          </p:nvPr>
        </p:nvSpPr>
        <p:spPr/>
        <p:txBody>
          <a:bodyPr>
            <a:normAutofit fontScale="90000"/>
          </a:bodyPr>
          <a:lstStyle/>
          <a:p>
            <a:r>
              <a:rPr lang="en-US" dirty="0"/>
              <a:t>INCUBATION PERIOD:-</a:t>
            </a:r>
            <a:br>
              <a:rPr lang="en-US" dirty="0"/>
            </a:b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169091"/>
          </a:xfrm>
        </p:spPr>
        <p:txBody>
          <a:bodyPr>
            <a:normAutofit fontScale="70000" lnSpcReduction="20000"/>
          </a:bodyPr>
          <a:lstStyle/>
          <a:p>
            <a:pPr>
              <a:buNone/>
            </a:pPr>
            <a:endParaRPr lang="en-US" b="1" i="1" dirty="0"/>
          </a:p>
          <a:p>
            <a:pPr>
              <a:buNone/>
            </a:pPr>
            <a:r>
              <a:rPr lang="en-US" b="1" i="1" dirty="0"/>
              <a:t>CHILDREN(UPTO 13 YEARS)</a:t>
            </a:r>
            <a:endParaRPr lang="en-US" dirty="0"/>
          </a:p>
          <a:p>
            <a:pPr>
              <a:buNone/>
            </a:pPr>
            <a:r>
              <a:rPr lang="en-US" dirty="0"/>
              <a:t>            </a:t>
            </a:r>
          </a:p>
          <a:p>
            <a:pPr>
              <a:buNone/>
            </a:pPr>
            <a:r>
              <a:rPr lang="en-US" dirty="0"/>
              <a:t>Stage-1:- asymptomatic </a:t>
            </a:r>
          </a:p>
          <a:p>
            <a:pPr>
              <a:buNone/>
            </a:pPr>
            <a:r>
              <a:rPr lang="en-US" dirty="0"/>
              <a:t>Persistent generalized </a:t>
            </a:r>
            <a:r>
              <a:rPr lang="en-US" dirty="0" err="1"/>
              <a:t>lymphadenopathy</a:t>
            </a:r>
            <a:endParaRPr lang="en-US" dirty="0"/>
          </a:p>
          <a:p>
            <a:pPr>
              <a:buNone/>
            </a:pPr>
            <a:endParaRPr lang="en-US" dirty="0"/>
          </a:p>
          <a:p>
            <a:pPr>
              <a:buNone/>
            </a:pPr>
            <a:r>
              <a:rPr lang="en-US" dirty="0"/>
              <a:t> Stage-2:- unexplained chronic diarrhea</a:t>
            </a:r>
          </a:p>
          <a:p>
            <a:pPr>
              <a:buNone/>
            </a:pPr>
            <a:r>
              <a:rPr lang="en-US" dirty="0"/>
              <a:t>Severe persistent or recurrent </a:t>
            </a:r>
            <a:r>
              <a:rPr lang="en-US" dirty="0" err="1"/>
              <a:t>candidiasis</a:t>
            </a:r>
            <a:r>
              <a:rPr lang="en-US" dirty="0"/>
              <a:t>  outside the neonatal  Period</a:t>
            </a:r>
          </a:p>
          <a:p>
            <a:pPr>
              <a:buNone/>
            </a:pPr>
            <a:endParaRPr lang="en-US" dirty="0"/>
          </a:p>
          <a:p>
            <a:r>
              <a:rPr lang="en-US" dirty="0"/>
              <a:t> Weight loss or failure to thrive</a:t>
            </a:r>
          </a:p>
          <a:p>
            <a:pPr>
              <a:buNone/>
            </a:pPr>
            <a:endParaRPr lang="en-US" dirty="0"/>
          </a:p>
          <a:p>
            <a:pPr>
              <a:buNone/>
            </a:pPr>
            <a:r>
              <a:rPr lang="en-US" dirty="0"/>
              <a:t> Stage-3:- AIDS-defining opportunities infections</a:t>
            </a:r>
          </a:p>
          <a:p>
            <a:pPr>
              <a:buNone/>
            </a:pPr>
            <a:endParaRPr lang="en-US" dirty="0"/>
          </a:p>
          <a:p>
            <a:r>
              <a:rPr lang="en-US" dirty="0"/>
              <a:t> Severe failure to thrive</a:t>
            </a:r>
          </a:p>
          <a:p>
            <a:r>
              <a:rPr lang="en-US" dirty="0"/>
              <a:t> Progressive encephalopathy</a:t>
            </a:r>
          </a:p>
          <a:p>
            <a:r>
              <a:rPr lang="en-US" dirty="0"/>
              <a:t> Malignancy</a:t>
            </a:r>
          </a:p>
          <a:p>
            <a:pPr>
              <a:buNone/>
            </a:pPr>
            <a:endParaRPr lang="en-US" dirty="0"/>
          </a:p>
        </p:txBody>
      </p:sp>
      <p:sp>
        <p:nvSpPr>
          <p:cNvPr id="3" name="Title 2"/>
          <p:cNvSpPr>
            <a:spLocks noGrp="1"/>
          </p:cNvSpPr>
          <p:nvPr>
            <p:ph type="title"/>
          </p:nvPr>
        </p:nvSpPr>
        <p:spPr>
          <a:xfrm>
            <a:off x="457200" y="533400"/>
            <a:ext cx="8229600" cy="228600"/>
          </a:xfrm>
        </p:spPr>
        <p:txBody>
          <a:bodyPr>
            <a:normAutofit fontScale="90000"/>
          </a:bodyPr>
          <a:lstStyle/>
          <a:p>
            <a:r>
              <a:rPr lang="en-US" dirty="0"/>
              <a:t>SIGN AND SYMPTOMS:- </a:t>
            </a:r>
            <a:br>
              <a:rPr lang="en-US" dirty="0"/>
            </a:b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096000"/>
          </a:xfrm>
        </p:spPr>
        <p:txBody>
          <a:bodyPr>
            <a:normAutofit fontScale="70000" lnSpcReduction="20000"/>
          </a:bodyPr>
          <a:lstStyle/>
          <a:p>
            <a:r>
              <a:rPr lang="en-US" b="1" i="1" dirty="0"/>
              <a:t>ADULT(13 years or older)</a:t>
            </a:r>
          </a:p>
          <a:p>
            <a:pPr>
              <a:buNone/>
            </a:pPr>
            <a:endParaRPr lang="en-US" dirty="0"/>
          </a:p>
          <a:p>
            <a:r>
              <a:rPr lang="en-US" dirty="0"/>
              <a:t>   Stage-1:- asymptomatic (without symptoms)</a:t>
            </a:r>
          </a:p>
          <a:p>
            <a:pPr>
              <a:buNone/>
            </a:pPr>
            <a:endParaRPr lang="en-US" dirty="0"/>
          </a:p>
          <a:p>
            <a:r>
              <a:rPr lang="en-US" dirty="0"/>
              <a:t>   Persistent generalized </a:t>
            </a:r>
            <a:r>
              <a:rPr lang="en-US" dirty="0" err="1"/>
              <a:t>lymphadenopathy</a:t>
            </a:r>
            <a:endParaRPr lang="en-US" dirty="0"/>
          </a:p>
          <a:p>
            <a:pPr>
              <a:buNone/>
            </a:pPr>
            <a:endParaRPr lang="en-US" dirty="0"/>
          </a:p>
          <a:p>
            <a:r>
              <a:rPr lang="en-US" dirty="0"/>
              <a:t> Stage-2:- weight loss &lt;10% of body weight</a:t>
            </a:r>
          </a:p>
          <a:p>
            <a:pPr>
              <a:buNone/>
            </a:pPr>
            <a:endParaRPr lang="en-US" dirty="0"/>
          </a:p>
          <a:p>
            <a:r>
              <a:rPr lang="en-US" dirty="0"/>
              <a:t>Stage-3:- weight loss&gt;10% of body weight</a:t>
            </a:r>
          </a:p>
          <a:p>
            <a:pPr>
              <a:buNone/>
            </a:pPr>
            <a:endParaRPr lang="en-US" dirty="0"/>
          </a:p>
          <a:p>
            <a:r>
              <a:rPr lang="en-US" dirty="0"/>
              <a:t>Unexplained chronic diarrhea for more than 1 </a:t>
            </a:r>
          </a:p>
          <a:p>
            <a:pPr>
              <a:buNone/>
            </a:pPr>
            <a:endParaRPr lang="en-US" dirty="0"/>
          </a:p>
          <a:p>
            <a:pPr>
              <a:buNone/>
            </a:pPr>
            <a:r>
              <a:rPr lang="en-US" dirty="0" err="1"/>
              <a:t>month,Unexplained</a:t>
            </a:r>
            <a:r>
              <a:rPr lang="en-US" dirty="0"/>
              <a:t> prolonged fever for more than 1 month</a:t>
            </a:r>
          </a:p>
          <a:p>
            <a:pPr lvl="0"/>
            <a:endParaRPr lang="en-US" dirty="0"/>
          </a:p>
          <a:p>
            <a:pPr lvl="0"/>
            <a:r>
              <a:rPr lang="en-US" dirty="0"/>
              <a:t>Severe bacterial infection e.g., pneumonia</a:t>
            </a:r>
          </a:p>
          <a:p>
            <a:pPr>
              <a:buNone/>
            </a:pPr>
            <a:endParaRPr lang="en-US" dirty="0"/>
          </a:p>
          <a:p>
            <a:r>
              <a:rPr lang="en-US" dirty="0"/>
              <a:t>Stage-4:- HIV wasting syndrome</a:t>
            </a:r>
          </a:p>
          <a:p>
            <a:pPr>
              <a:buNone/>
            </a:pPr>
            <a:endParaRPr lang="en-US" dirty="0"/>
          </a:p>
          <a:p>
            <a:r>
              <a:rPr lang="en-US" dirty="0"/>
              <a:t> Herpes virus infection. </a:t>
            </a:r>
            <a:r>
              <a:rPr lang="en-US" dirty="0" err="1"/>
              <a:t>Mucocutaneous</a:t>
            </a:r>
            <a:r>
              <a:rPr lang="en-US" dirty="0"/>
              <a:t> for more than 1 month</a:t>
            </a:r>
          </a:p>
          <a:p>
            <a:pPr>
              <a:buNone/>
            </a:pPr>
            <a:endParaRPr lang="en-US" dirty="0"/>
          </a:p>
        </p:txBody>
      </p:sp>
      <p:sp>
        <p:nvSpPr>
          <p:cNvPr id="3" name="Title 2"/>
          <p:cNvSpPr>
            <a:spLocks noGrp="1"/>
          </p:cNvSpPr>
          <p:nvPr>
            <p:ph type="title"/>
          </p:nvPr>
        </p:nvSpPr>
        <p:spPr>
          <a:xfrm flipV="1">
            <a:off x="457200" y="0"/>
            <a:ext cx="8229600" cy="274638"/>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dirty="0"/>
              <a:t> </a:t>
            </a:r>
          </a:p>
          <a:p>
            <a:pPr lvl="0"/>
            <a:r>
              <a:rPr lang="en-US" dirty="0"/>
              <a:t>History collection </a:t>
            </a:r>
          </a:p>
          <a:p>
            <a:pPr lvl="0"/>
            <a:r>
              <a:rPr lang="en-US" dirty="0"/>
              <a:t>Physical examination</a:t>
            </a:r>
          </a:p>
          <a:p>
            <a:pPr lvl="0"/>
            <a:r>
              <a:rPr lang="en-US" dirty="0"/>
              <a:t>Laboratory investigation</a:t>
            </a:r>
          </a:p>
          <a:p>
            <a:r>
              <a:rPr lang="en-US" dirty="0"/>
              <a:t> </a:t>
            </a:r>
          </a:p>
          <a:p>
            <a:r>
              <a:rPr lang="en-US" dirty="0"/>
              <a:t>(</a:t>
            </a:r>
          </a:p>
        </p:txBody>
      </p:sp>
      <p:sp>
        <p:nvSpPr>
          <p:cNvPr id="3" name="Title 2"/>
          <p:cNvSpPr>
            <a:spLocks noGrp="1"/>
          </p:cNvSpPr>
          <p:nvPr>
            <p:ph type="title"/>
          </p:nvPr>
        </p:nvSpPr>
        <p:spPr/>
        <p:txBody>
          <a:bodyPr>
            <a:normAutofit fontScale="90000"/>
          </a:bodyPr>
          <a:lstStyle/>
          <a:p>
            <a:r>
              <a:rPr lang="en-US" dirty="0"/>
              <a:t>DIAGNOSTIC EVALUATION:-</a:t>
            </a:r>
            <a:br>
              <a:rPr lang="en-US" dirty="0"/>
            </a:b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1)ELISA: - Enzyme linked </a:t>
            </a:r>
            <a:r>
              <a:rPr lang="en-US" dirty="0" err="1"/>
              <a:t>immunosorbent</a:t>
            </a:r>
            <a:r>
              <a:rPr lang="en-US" dirty="0"/>
              <a:t> assay</a:t>
            </a:r>
          </a:p>
          <a:p>
            <a:pPr>
              <a:buNone/>
            </a:pPr>
            <a:endParaRPr lang="en-US" dirty="0"/>
          </a:p>
          <a:p>
            <a:r>
              <a:rPr lang="en-US" dirty="0"/>
              <a:t> Screening test for HIV infection to avoid false positive results, repeatedly reactive results must be confirm with western blot </a:t>
            </a:r>
          </a:p>
          <a:p>
            <a:pPr>
              <a:buNone/>
            </a:pPr>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r>
              <a:rPr lang="en-US" dirty="0"/>
              <a:t>(2) Western blot: - confirmatory test for HIV, it is based on detecting specific antibody to viral core protein and envelop glycoprotein</a:t>
            </a:r>
          </a:p>
          <a:p>
            <a:pPr>
              <a:buNone/>
            </a:pPr>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CBC</a:t>
            </a:r>
          </a:p>
          <a:p>
            <a:pPr>
              <a:buNone/>
            </a:pPr>
            <a:r>
              <a:rPr lang="en-US" dirty="0"/>
              <a:t> </a:t>
            </a:r>
          </a:p>
          <a:p>
            <a:r>
              <a:rPr lang="en-US" dirty="0"/>
              <a:t>CD4 lymphocyte percentage:- </a:t>
            </a:r>
          </a:p>
          <a:p>
            <a:pPr>
              <a:buNone/>
            </a:pPr>
            <a:r>
              <a:rPr lang="en-US" dirty="0"/>
              <a:t>   Risk of progression to an AIDS opportunistic infection is high with CD4&lt; 200 cells/</a:t>
            </a:r>
            <a:r>
              <a:rPr lang="en-US" dirty="0" err="1"/>
              <a:t>ul</a:t>
            </a:r>
            <a:endParaRPr lang="en-US" dirty="0"/>
          </a:p>
          <a:p>
            <a:pPr>
              <a:buNone/>
            </a:pPr>
            <a:endParaRPr lang="en-US" dirty="0"/>
          </a:p>
          <a:p>
            <a:r>
              <a:rPr lang="en-US" dirty="0"/>
              <a:t> Urine analysis</a:t>
            </a:r>
          </a:p>
          <a:p>
            <a:pPr>
              <a:buNone/>
            </a:pPr>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092891"/>
          </a:xfrm>
        </p:spPr>
        <p:txBody>
          <a:bodyPr>
            <a:normAutofit/>
          </a:bodyPr>
          <a:lstStyle/>
          <a:p>
            <a:pPr>
              <a:buNone/>
            </a:pPr>
            <a:endParaRPr lang="en-US" dirty="0"/>
          </a:p>
          <a:p>
            <a:pPr lvl="0"/>
            <a:r>
              <a:rPr lang="en-US" b="1" dirty="0"/>
              <a:t>Antiretroviral therapy</a:t>
            </a:r>
            <a:endParaRPr lang="en-US" dirty="0"/>
          </a:p>
          <a:p>
            <a:r>
              <a:rPr lang="en-US" b="1" dirty="0"/>
              <a:t>PREVENTION &amp; CONTROL</a:t>
            </a:r>
            <a:r>
              <a:rPr lang="en-US" dirty="0"/>
              <a:t> :-</a:t>
            </a:r>
          </a:p>
          <a:p>
            <a:pPr>
              <a:buNone/>
            </a:pPr>
            <a:r>
              <a:rPr lang="en-US" b="1" dirty="0"/>
              <a:t>(A)Education</a:t>
            </a:r>
            <a:endParaRPr lang="en-US" dirty="0"/>
          </a:p>
          <a:p>
            <a:pPr>
              <a:buNone/>
            </a:pPr>
            <a:r>
              <a:rPr lang="en-US" b="1" dirty="0"/>
              <a:t>(B)Prevention of blood borne HIV transmission</a:t>
            </a:r>
            <a:endParaRPr lang="en-US" dirty="0"/>
          </a:p>
          <a:p>
            <a:pPr>
              <a:buNone/>
            </a:pPr>
            <a:r>
              <a:rPr lang="en-US" b="1" dirty="0"/>
              <a:t>(C)Preventing </a:t>
            </a:r>
            <a:r>
              <a:rPr lang="en-US" b="1" dirty="0" err="1"/>
              <a:t>perinatal</a:t>
            </a:r>
            <a:r>
              <a:rPr lang="en-US" b="1" dirty="0"/>
              <a:t> transmission of HIV</a:t>
            </a:r>
          </a:p>
          <a:p>
            <a:pPr>
              <a:buNone/>
            </a:pPr>
            <a:r>
              <a:rPr lang="en-US" b="1" dirty="0"/>
              <a:t>(D)Primary health care</a:t>
            </a:r>
            <a:r>
              <a:rPr lang="en-US" dirty="0"/>
              <a:t> </a:t>
            </a:r>
          </a:p>
          <a:p>
            <a:pPr>
              <a:buNone/>
            </a:pPr>
            <a:r>
              <a:rPr lang="en-US" b="1" dirty="0"/>
              <a:t>(E)Providing voluntary testing &amp; counseling</a:t>
            </a:r>
            <a:r>
              <a:rPr lang="en-US" dirty="0"/>
              <a:t> </a:t>
            </a:r>
          </a:p>
          <a:p>
            <a:pPr>
              <a:buNone/>
            </a:pPr>
            <a:r>
              <a:rPr lang="en-US" b="1" dirty="0"/>
              <a:t>(F) Mass media </a:t>
            </a:r>
            <a:endParaRPr lang="en-US" dirty="0"/>
          </a:p>
          <a:p>
            <a:pPr>
              <a:buNone/>
            </a:pPr>
            <a:r>
              <a:rPr lang="en-US" dirty="0"/>
              <a:t>               </a:t>
            </a:r>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a:t>MANAGEMENT:-</a:t>
            </a:r>
            <a:br>
              <a:rPr lang="en-US" dirty="0"/>
            </a:b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715000"/>
          </a:xfrm>
        </p:spPr>
        <p:txBody>
          <a:bodyPr>
            <a:normAutofit fontScale="25000" lnSpcReduction="20000"/>
          </a:bodyPr>
          <a:lstStyle/>
          <a:p>
            <a:r>
              <a:rPr lang="en-US" sz="7200" dirty="0">
                <a:latin typeface="Times New Roman" pitchFamily="18" charset="0"/>
                <a:cs typeface="Times New Roman" pitchFamily="18" charset="0"/>
              </a:rPr>
              <a:t>A systematic review of HIV/AIDS-related stigma and discrimination in India: current understanding and future needs.</a:t>
            </a:r>
          </a:p>
          <a:p>
            <a:r>
              <a:rPr lang="en-US" sz="7200" dirty="0">
                <a:latin typeface="Times New Roman" pitchFamily="18" charset="0"/>
                <a:cs typeface="Times New Roman" pitchFamily="18" charset="0"/>
              </a:rPr>
              <a:t>HIV/AIDS-related stigma is </a:t>
            </a:r>
            <a:r>
              <a:rPr lang="en-US" sz="7200" dirty="0" err="1">
                <a:latin typeface="Times New Roman" pitchFamily="18" charset="0"/>
                <a:cs typeface="Times New Roman" pitchFamily="18" charset="0"/>
              </a:rPr>
              <a:t>recognised</a:t>
            </a:r>
            <a:r>
              <a:rPr lang="en-US" sz="7200" dirty="0">
                <a:latin typeface="Times New Roman" pitchFamily="18" charset="0"/>
                <a:cs typeface="Times New Roman" pitchFamily="18" charset="0"/>
              </a:rPr>
              <a:t> as a major barrier to HIV prevention efforts and an impediment to mitigating its impact on individuals and communities. This paper reviews the existing research literature on AIDS stigma in India with the objective of documenting the current status of research, highlighting major findings and identifying key gaps remaining. Thirty publications were identified through a careful search of which a majority focused on stigma assessment and very few on stigma measurement, conceptual aspects of stigma or stigma reduction interventions. A few </a:t>
            </a:r>
            <a:r>
              <a:rPr lang="en-US" sz="7200" dirty="0" err="1">
                <a:latin typeface="Times New Roman" pitchFamily="18" charset="0"/>
                <a:cs typeface="Times New Roman" pitchFamily="18" charset="0"/>
              </a:rPr>
              <a:t>standardised</a:t>
            </a:r>
            <a:r>
              <a:rPr lang="en-US" sz="7200" dirty="0">
                <a:latin typeface="Times New Roman" pitchFamily="18" charset="0"/>
                <a:cs typeface="Times New Roman" pitchFamily="18" charset="0"/>
              </a:rPr>
              <a:t> stigma measures are available but more are required to assess causes of stigma among general population and compounded and </a:t>
            </a:r>
            <a:r>
              <a:rPr lang="en-US" sz="7200" dirty="0" err="1">
                <a:latin typeface="Times New Roman" pitchFamily="18" charset="0"/>
                <a:cs typeface="Times New Roman" pitchFamily="18" charset="0"/>
              </a:rPr>
              <a:t>internalised</a:t>
            </a:r>
            <a:r>
              <a:rPr lang="en-US" sz="7200" dirty="0">
                <a:latin typeface="Times New Roman" pitchFamily="18" charset="0"/>
                <a:cs typeface="Times New Roman" pitchFamily="18" charset="0"/>
              </a:rPr>
              <a:t> stigma among positive people. Research exploring linkages between stigma and HIV services uptake or the effect of HIV care and treatment programs on stigma levels are largely missing and need to be </a:t>
            </a:r>
            <a:r>
              <a:rPr lang="en-US" sz="7200" dirty="0" err="1">
                <a:latin typeface="Times New Roman" pitchFamily="18" charset="0"/>
                <a:cs typeface="Times New Roman" pitchFamily="18" charset="0"/>
              </a:rPr>
              <a:t>prioritised</a:t>
            </a:r>
            <a:r>
              <a:rPr lang="en-US" sz="7200" dirty="0">
                <a:latin typeface="Times New Roman" pitchFamily="18" charset="0"/>
                <a:cs typeface="Times New Roman" pitchFamily="18" charset="0"/>
              </a:rPr>
              <a:t>. In addition, more research is needed to advance conceptual understanding of stigma within the cultural context of the country including research on the neglected groups such as, transgender people. Context-specific (health care, community) interventions are needed to address various forms of stigma - enacted, perceived, </a:t>
            </a:r>
            <a:r>
              <a:rPr lang="en-US" sz="7200" dirty="0" err="1">
                <a:latin typeface="Times New Roman" pitchFamily="18" charset="0"/>
                <a:cs typeface="Times New Roman" pitchFamily="18" charset="0"/>
              </a:rPr>
              <a:t>internalised</a:t>
            </a:r>
            <a:r>
              <a:rPr lang="en-US" sz="7200" dirty="0">
                <a:latin typeface="Times New Roman" pitchFamily="18" charset="0"/>
                <a:cs typeface="Times New Roman" pitchFamily="18" charset="0"/>
              </a:rPr>
              <a:t> and layered - including structural approaches besides inter-personal and information-based approaches. A major gap relates to meager research on developing and evaluating stigma reduction interventions and needs priority focus. Overall, the review recommends developing a national agenda on AIDS stigma research and interventions to help </a:t>
            </a:r>
            <a:r>
              <a:rPr lang="en-US" sz="7200" dirty="0" err="1">
                <a:latin typeface="Times New Roman" pitchFamily="18" charset="0"/>
                <a:cs typeface="Times New Roman" pitchFamily="18" charset="0"/>
              </a:rPr>
              <a:t>realise</a:t>
            </a:r>
            <a:r>
              <a:rPr lang="en-US" sz="7200" dirty="0">
                <a:latin typeface="Times New Roman" pitchFamily="18" charset="0"/>
                <a:cs typeface="Times New Roman" pitchFamily="18" charset="0"/>
              </a:rPr>
              <a:t> the government's goal of stigma reduction.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buNone/>
            </a:pPr>
            <a:endParaRPr lang="en-US" dirty="0"/>
          </a:p>
          <a:p>
            <a:pPr>
              <a:buNone/>
            </a:pPr>
            <a:r>
              <a:rPr lang="en-US" dirty="0"/>
              <a:t> </a:t>
            </a:r>
          </a:p>
          <a:p>
            <a:endParaRPr lang="en-US" dirty="0"/>
          </a:p>
          <a:p>
            <a:endParaRPr lang="en-US" dirty="0"/>
          </a:p>
        </p:txBody>
      </p:sp>
      <p:sp>
        <p:nvSpPr>
          <p:cNvPr id="3" name="Title 2"/>
          <p:cNvSpPr>
            <a:spLocks noGrp="1"/>
          </p:cNvSpPr>
          <p:nvPr>
            <p:ph type="title"/>
          </p:nvPr>
        </p:nvSpPr>
        <p:spPr>
          <a:xfrm>
            <a:off x="457200" y="0"/>
            <a:ext cx="8229600" cy="990600"/>
          </a:xfrm>
        </p:spPr>
        <p:txBody>
          <a:bodyPr/>
          <a:lstStyle/>
          <a:p>
            <a:r>
              <a:rPr lang="en-US" dirty="0"/>
              <a:t>ABSTRACT: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181600"/>
          </a:xfrm>
        </p:spPr>
        <p:txBody>
          <a:bodyPr>
            <a:normAutofit/>
          </a:bodyPr>
          <a:lstStyle/>
          <a:p>
            <a:endParaRPr lang="en-US" dirty="0"/>
          </a:p>
          <a:p>
            <a:r>
              <a:rPr lang="en-US" dirty="0"/>
              <a:t>Human immunodeficiency virus (HIV) is a lent virus (a member of the retrovirus family) that causes acquired immunodeficiency syndrome (AIDS). A condition in humans in which progressive failure of the immune system allows life threatening opportunistic infections and cancers to thrive.</a:t>
            </a:r>
          </a:p>
          <a:p>
            <a:pPr>
              <a:buNone/>
            </a:pPr>
            <a:endParaRPr lang="en-US" dirty="0"/>
          </a:p>
          <a:p>
            <a:r>
              <a:rPr lang="en-US" dirty="0"/>
              <a:t>HIV infection in humans is considered pandemic by the world health organization.</a:t>
            </a:r>
          </a:p>
          <a:p>
            <a:pPr>
              <a:buNone/>
            </a:pPr>
            <a:endParaRPr lang="en-US" dirty="0"/>
          </a:p>
        </p:txBody>
      </p:sp>
      <p:sp>
        <p:nvSpPr>
          <p:cNvPr id="2" name="Title 1"/>
          <p:cNvSpPr>
            <a:spLocks noGrp="1"/>
          </p:cNvSpPr>
          <p:nvPr>
            <p:ph type="title"/>
          </p:nvPr>
        </p:nvSpPr>
        <p:spPr/>
        <p:txBody>
          <a:bodyPr>
            <a:normAutofit fontScale="90000"/>
          </a:bodyPr>
          <a:lstStyle/>
          <a:p>
            <a:r>
              <a:rPr lang="en-US" dirty="0"/>
              <a:t>INTRODUCTION</a:t>
            </a:r>
            <a:br>
              <a:rPr lang="en-US" dirty="0"/>
            </a:b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841"/>
          <a:ext cx="8229601" cy="6817679"/>
        </p:xfrm>
        <a:graphic>
          <a:graphicData uri="http://schemas.openxmlformats.org/drawingml/2006/table">
            <a:tbl>
              <a:tblPr firstRow="1" bandRow="1">
                <a:tableStyleId>{3C2FFA5D-87B4-456A-9821-1D502468CF0F}</a:tableStyleId>
              </a:tblPr>
              <a:tblGrid>
                <a:gridCol w="1575881">
                  <a:extLst>
                    <a:ext uri="{9D8B030D-6E8A-4147-A177-3AD203B41FA5}">
                      <a16:colId xmlns:a16="http://schemas.microsoft.com/office/drawing/2014/main" val="20000"/>
                    </a:ext>
                  </a:extLst>
                </a:gridCol>
                <a:gridCol w="1459149">
                  <a:extLst>
                    <a:ext uri="{9D8B030D-6E8A-4147-A177-3AD203B41FA5}">
                      <a16:colId xmlns:a16="http://schemas.microsoft.com/office/drawing/2014/main" val="20001"/>
                    </a:ext>
                  </a:extLst>
                </a:gridCol>
                <a:gridCol w="1342417">
                  <a:extLst>
                    <a:ext uri="{9D8B030D-6E8A-4147-A177-3AD203B41FA5}">
                      <a16:colId xmlns:a16="http://schemas.microsoft.com/office/drawing/2014/main" val="20002"/>
                    </a:ext>
                  </a:extLst>
                </a:gridCol>
                <a:gridCol w="2556753">
                  <a:extLst>
                    <a:ext uri="{9D8B030D-6E8A-4147-A177-3AD203B41FA5}">
                      <a16:colId xmlns:a16="http://schemas.microsoft.com/office/drawing/2014/main" val="20003"/>
                    </a:ext>
                  </a:extLst>
                </a:gridCol>
                <a:gridCol w="1295401">
                  <a:extLst>
                    <a:ext uri="{9D8B030D-6E8A-4147-A177-3AD203B41FA5}">
                      <a16:colId xmlns:a16="http://schemas.microsoft.com/office/drawing/2014/main" val="20004"/>
                    </a:ext>
                  </a:extLst>
                </a:gridCol>
              </a:tblGrid>
              <a:tr h="965519">
                <a:tc>
                  <a:txBody>
                    <a:bodyPr/>
                    <a:lstStyle/>
                    <a:p>
                      <a:pPr algn="ctr"/>
                      <a:r>
                        <a:rPr lang="en-US" dirty="0"/>
                        <a:t>P</a:t>
                      </a:r>
                    </a:p>
                  </a:txBody>
                  <a:tcPr/>
                </a:tc>
                <a:tc>
                  <a:txBody>
                    <a:bodyPr/>
                    <a:lstStyle/>
                    <a:p>
                      <a:pPr algn="ctr"/>
                      <a:r>
                        <a:rPr lang="en-US" dirty="0"/>
                        <a:t>I</a:t>
                      </a:r>
                    </a:p>
                  </a:txBody>
                  <a:tcPr/>
                </a:tc>
                <a:tc>
                  <a:txBody>
                    <a:bodyPr/>
                    <a:lstStyle/>
                    <a:p>
                      <a:pPr algn="ctr"/>
                      <a:r>
                        <a:rPr lang="en-US" dirty="0"/>
                        <a:t>C</a:t>
                      </a:r>
                    </a:p>
                  </a:txBody>
                  <a:tcPr/>
                </a:tc>
                <a:tc>
                  <a:txBody>
                    <a:bodyPr/>
                    <a:lstStyle/>
                    <a:p>
                      <a:pPr algn="ctr"/>
                      <a:r>
                        <a:rPr lang="en-US" dirty="0"/>
                        <a:t>O</a:t>
                      </a:r>
                    </a:p>
                  </a:txBody>
                  <a:tcPr/>
                </a:tc>
                <a:tc>
                  <a:txBody>
                    <a:bodyPr/>
                    <a:lstStyle/>
                    <a:p>
                      <a:pPr algn="ctr"/>
                      <a:r>
                        <a:rPr lang="en-US" dirty="0"/>
                        <a:t>L</a:t>
                      </a:r>
                    </a:p>
                  </a:txBody>
                  <a:tcPr/>
                </a:tc>
                <a:extLst>
                  <a:ext uri="{0D108BD9-81ED-4DB2-BD59-A6C34878D82A}">
                    <a16:rowId xmlns:a16="http://schemas.microsoft.com/office/drawing/2014/main" val="10000"/>
                  </a:ext>
                </a:extLst>
              </a:tr>
              <a:tr h="51403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Times New Roman" pitchFamily="18" charset="0"/>
                          <a:cs typeface="Times New Roman" pitchFamily="18" charset="0"/>
                        </a:rPr>
                        <a:t>A systematic review of HIV/AIDS-related stigma and discrimination in India: current understanding and future needs.</a:t>
                      </a:r>
                    </a:p>
                    <a:p>
                      <a:endParaRPr lang="en-US" dirty="0"/>
                    </a:p>
                  </a:txBody>
                  <a:tcPr/>
                </a:tc>
                <a:tc>
                  <a:txBody>
                    <a:bodyPr/>
                    <a:lstStyle/>
                    <a:p>
                      <a:r>
                        <a:rPr lang="en-US" sz="1800" dirty="0">
                          <a:latin typeface="Times New Roman" pitchFamily="18" charset="0"/>
                          <a:cs typeface="Times New Roman" pitchFamily="18" charset="0"/>
                        </a:rPr>
                        <a:t>Thirty publications were identified through a careful search of which a majority focused on stigma assessment and very few on stigma measurement, conceptual aspects of stigma or stigma reduction interventions. </a:t>
                      </a:r>
                      <a:endParaRPr lang="en-US" dirty="0"/>
                    </a:p>
                  </a:txBody>
                  <a:tcPr/>
                </a:tc>
                <a:tc>
                  <a:txBody>
                    <a:bodyPr/>
                    <a:lstStyle/>
                    <a:p>
                      <a:r>
                        <a:rPr lang="en-US" baseline="0" dirty="0"/>
                        <a:t>           -</a:t>
                      </a:r>
                      <a:endParaRPr lang="en-US" dirty="0"/>
                    </a:p>
                  </a:txBody>
                  <a:tcPr/>
                </a:tc>
                <a:tc>
                  <a:txBody>
                    <a:bodyPr/>
                    <a:lstStyle/>
                    <a:p>
                      <a:r>
                        <a:rPr lang="en-US" sz="1800" dirty="0">
                          <a:latin typeface="Times New Roman" pitchFamily="18" charset="0"/>
                          <a:cs typeface="Times New Roman" pitchFamily="18" charset="0"/>
                        </a:rPr>
                        <a:t>Research exploring linkages between stigma and HIV services uptake or the effect of HIV care and treatment programs on stigma levels are largely missing and need to be </a:t>
                      </a:r>
                      <a:r>
                        <a:rPr lang="en-US" sz="1800" dirty="0" err="1">
                          <a:latin typeface="Times New Roman" pitchFamily="18" charset="0"/>
                          <a:cs typeface="Times New Roman" pitchFamily="18" charset="0"/>
                        </a:rPr>
                        <a:t>prioritised</a:t>
                      </a:r>
                      <a:endParaRPr lang="en-US" dirty="0"/>
                    </a:p>
                  </a:txBody>
                  <a:tcPr/>
                </a:tc>
                <a:tc>
                  <a:txBody>
                    <a:bodyPr/>
                    <a:lstStyle/>
                    <a:p>
                      <a:r>
                        <a:rPr lang="en-US" dirty="0"/>
                        <a:t>     V</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Ref: </a:t>
            </a:r>
            <a:r>
              <a:rPr lang="en-US" u="sng" dirty="0">
                <a:hlinkClick r:id="rId2"/>
              </a:rPr>
              <a:t>http://www.ncbi.nlm.nih.gov/pubmed/23237728</a:t>
            </a:r>
            <a:endParaRPr lang="en-US" dirty="0"/>
          </a:p>
          <a:p>
            <a:pPr>
              <a:buNone/>
            </a:pPr>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tAg87ryBJUIZyE_iI-nbmI97ERZ333zhKdoJB0EDXTytp.jpg"/>
          <p:cNvPicPr>
            <a:picLocks noGrp="1" noChangeAspect="1"/>
          </p:cNvPicPr>
          <p:nvPr>
            <p:ph idx="1"/>
          </p:nvPr>
        </p:nvPicPr>
        <p:blipFill>
          <a:blip r:embed="rId2"/>
          <a:stretch>
            <a:fillRect/>
          </a:stretch>
        </p:blipFill>
        <p:spPr>
          <a:xfrm>
            <a:off x="0" y="0"/>
            <a:ext cx="9144000" cy="6858000"/>
          </a:xfrm>
        </p:spPr>
      </p:pic>
      <p:sp>
        <p:nvSpPr>
          <p:cNvPr id="3" name="Title 2"/>
          <p:cNvSpPr>
            <a:spLocks noGrp="1"/>
          </p:cNvSpPr>
          <p:nvPr>
            <p:ph type="title"/>
          </p:nvPr>
        </p:nvSpPr>
        <p:spPr>
          <a:xfrm>
            <a:off x="457200" y="1828800"/>
            <a:ext cx="8229600" cy="4343400"/>
          </a:xfrm>
          <a:ln w="38100">
            <a:solidFill>
              <a:schemeClr val="tx1">
                <a:lumMod val="65000"/>
                <a:lumOff val="35000"/>
              </a:schemeClr>
            </a:solidFill>
          </a:ln>
        </p:spPr>
        <p:txBody>
          <a:bodyPr>
            <a:prstTxWarp prst="textCurveUp">
              <a:avLst/>
            </a:prstTxWarp>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br>
              <a:rPr lang="en-US" sz="8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br>
              <a:rPr lang="en-US" sz="8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br>
              <a:rPr lang="en-US" sz="8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br>
              <a:rPr lang="en-US" sz="8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br>
              <a:rPr lang="en-US" sz="8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r>
              <a:rPr lang="en-US" sz="8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THANK YOU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HIV:-</a:t>
            </a:r>
            <a:r>
              <a:rPr lang="en-US" dirty="0" err="1"/>
              <a:t>HIVstandsfor</a:t>
            </a:r>
            <a:r>
              <a:rPr lang="en-US" dirty="0"/>
              <a:t> human immune deficiency virus.               </a:t>
            </a:r>
          </a:p>
          <a:p>
            <a:r>
              <a:rPr lang="en-US" dirty="0"/>
              <a:t> </a:t>
            </a:r>
          </a:p>
          <a:p>
            <a:r>
              <a:rPr lang="en-US" dirty="0"/>
              <a:t>HIV is the virus that causes AIDS</a:t>
            </a:r>
          </a:p>
          <a:p>
            <a:r>
              <a:rPr lang="en-US" dirty="0"/>
              <a:t>HIV positive (H+) means the person who carries the virus, the person who</a:t>
            </a:r>
          </a:p>
          <a:p>
            <a:r>
              <a:rPr lang="en-US" dirty="0"/>
              <a:t>            Has AIDS, a person infected with HIV.</a:t>
            </a:r>
          </a:p>
          <a:p>
            <a:r>
              <a:rPr lang="en-US" dirty="0"/>
              <a:t> </a:t>
            </a:r>
          </a:p>
          <a:p>
            <a:r>
              <a:rPr lang="en-US" dirty="0"/>
              <a:t>.</a:t>
            </a:r>
          </a:p>
          <a:p>
            <a:r>
              <a:rPr lang="en-US" b="1" dirty="0"/>
              <a:t> </a:t>
            </a:r>
            <a:endParaRPr lang="en-US" dirty="0"/>
          </a:p>
          <a:p>
            <a:endParaRPr lang="en-US" dirty="0"/>
          </a:p>
        </p:txBody>
      </p:sp>
      <p:sp>
        <p:nvSpPr>
          <p:cNvPr id="3" name="Title 2"/>
          <p:cNvSpPr>
            <a:spLocks noGrp="1"/>
          </p:cNvSpPr>
          <p:nvPr>
            <p:ph type="title"/>
          </p:nvPr>
        </p:nvSpPr>
        <p:spPr/>
        <p:txBody>
          <a:bodyPr>
            <a:normAutofit fontScale="90000"/>
          </a:bodyPr>
          <a:lstStyle/>
          <a:p>
            <a:r>
              <a:rPr lang="en-US" dirty="0"/>
              <a:t>DEFINITION:-</a:t>
            </a:r>
            <a:br>
              <a:rPr lang="en-US" dirty="0"/>
            </a:b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AIDS:-</a:t>
            </a:r>
          </a:p>
          <a:p>
            <a:r>
              <a:rPr lang="en-US" dirty="0"/>
              <a:t>    AIDS stand for acquired immune deficiency syndrome</a:t>
            </a:r>
          </a:p>
          <a:p>
            <a:r>
              <a:rPr lang="en-US" dirty="0"/>
              <a:t> </a:t>
            </a:r>
          </a:p>
          <a:p>
            <a:r>
              <a:rPr lang="en-US" dirty="0"/>
              <a:t>    Acquired means you can get infected with it</a:t>
            </a:r>
          </a:p>
          <a:p>
            <a:r>
              <a:rPr lang="en-US" dirty="0"/>
              <a:t>    Immune deficiency means a weakness in the body’s system that  fight   Disease.</a:t>
            </a:r>
          </a:p>
          <a:p>
            <a:r>
              <a:rPr lang="en-US" dirty="0"/>
              <a:t>               Syndrome means a group of health problem that make up a disease</a:t>
            </a:r>
          </a:p>
        </p:txBody>
      </p:sp>
      <p:sp>
        <p:nvSpPr>
          <p:cNvPr id="3" name="Title 2"/>
          <p:cNvSpPr>
            <a:spLocks noGrp="1"/>
          </p:cNvSpPr>
          <p:nvPr>
            <p:ph type="title"/>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MODE OF TRANSMISSION:-</a:t>
            </a:r>
            <a:endParaRPr lang="en-US" dirty="0"/>
          </a:p>
          <a:p>
            <a:pPr>
              <a:buNone/>
            </a:pPr>
            <a:r>
              <a:rPr lang="en-US" dirty="0"/>
              <a:t> </a:t>
            </a:r>
          </a:p>
          <a:p>
            <a:pPr lvl="0"/>
            <a:r>
              <a:rPr lang="en-US" dirty="0"/>
              <a:t>Sexual transmission </a:t>
            </a:r>
          </a:p>
          <a:p>
            <a:pPr>
              <a:buNone/>
            </a:pPr>
            <a:r>
              <a:rPr lang="en-US" dirty="0"/>
              <a:t> </a:t>
            </a:r>
          </a:p>
          <a:p>
            <a:pPr lvl="0"/>
            <a:r>
              <a:rPr lang="en-US" dirty="0"/>
              <a:t>Multiple sexual partner        </a:t>
            </a:r>
          </a:p>
          <a:p>
            <a:pPr>
              <a:buNone/>
            </a:pPr>
            <a:endParaRPr lang="en-US" dirty="0"/>
          </a:p>
        </p:txBody>
      </p:sp>
      <p:sp>
        <p:nvSpPr>
          <p:cNvPr id="3" name="Title 2"/>
          <p:cNvSpPr>
            <a:spLocks noGrp="1"/>
          </p:cNvSpPr>
          <p:nvPr>
            <p:ph type="title"/>
          </p:nvPr>
        </p:nvSpPr>
        <p:spPr/>
        <p:txBody>
          <a:bodyPr/>
          <a:lstStyle/>
          <a:p>
            <a:endParaRPr lang="en-US"/>
          </a:p>
        </p:txBody>
      </p:sp>
      <p:pic>
        <p:nvPicPr>
          <p:cNvPr id="4" name="Picture 3" descr="375567_178129268949754_100002580459467_313426_73940227_n"/>
          <p:cNvPicPr/>
          <p:nvPr/>
        </p:nvPicPr>
        <p:blipFill>
          <a:blip r:embed="rId2"/>
          <a:srcRect/>
          <a:stretch>
            <a:fillRect/>
          </a:stretch>
        </p:blipFill>
        <p:spPr bwMode="auto">
          <a:xfrm>
            <a:off x="6096000" y="1752600"/>
            <a:ext cx="2133600" cy="19812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3733800" y="4419600"/>
            <a:ext cx="1942054" cy="2083918"/>
          </a:xfrm>
          <a:prstGeom prst="rect">
            <a:avLst/>
          </a:prstGeom>
          <a:noFill/>
          <a:ln w="9525">
            <a:noFill/>
            <a:miter lim="800000"/>
            <a:headEnd/>
            <a:tailEnd/>
          </a:ln>
        </p:spPr>
      </p:pic>
      <p:pic>
        <p:nvPicPr>
          <p:cNvPr id="6" name="Picture 5"/>
          <p:cNvPicPr/>
          <p:nvPr/>
        </p:nvPicPr>
        <p:blipFill>
          <a:blip r:embed="rId4"/>
          <a:srcRect/>
          <a:stretch>
            <a:fillRect/>
          </a:stretch>
        </p:blipFill>
        <p:spPr bwMode="auto">
          <a:xfrm>
            <a:off x="6553200" y="4343400"/>
            <a:ext cx="2358390" cy="225859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019800"/>
          </a:xfrm>
        </p:spPr>
        <p:txBody>
          <a:bodyPr>
            <a:normAutofit/>
          </a:bodyPr>
          <a:lstStyle/>
          <a:p>
            <a:pPr lvl="0"/>
            <a:r>
              <a:rPr lang="en-US" dirty="0"/>
              <a:t>Every single act of unprotected intercourse with an HIV infected person exposes the uninfected partner to the risk of infection</a:t>
            </a:r>
          </a:p>
          <a:p>
            <a:pPr>
              <a:buNone/>
            </a:pPr>
            <a:endParaRPr lang="en-US" dirty="0"/>
          </a:p>
          <a:p>
            <a:r>
              <a:rPr lang="en-US" dirty="0"/>
              <a:t> Presence of sexual transmitted disease</a:t>
            </a:r>
          </a:p>
          <a:p>
            <a:pPr>
              <a:buNone/>
            </a:pPr>
            <a:endParaRPr lang="en-US" dirty="0"/>
          </a:p>
          <a:p>
            <a:r>
              <a:rPr lang="en-US" dirty="0"/>
              <a:t>The sex and age of the uninfected partner</a:t>
            </a:r>
          </a:p>
          <a:p>
            <a:pPr lvl="0"/>
            <a:r>
              <a:rPr lang="en-US" dirty="0"/>
              <a:t>The stage of the illness of the infected partner</a:t>
            </a:r>
          </a:p>
          <a:p>
            <a:pPr lvl="0"/>
            <a:endParaRPr lang="en-US" dirty="0"/>
          </a:p>
          <a:p>
            <a:pPr>
              <a:buNone/>
            </a:pPr>
            <a:endParaRPr lang="en-US" dirty="0"/>
          </a:p>
          <a:p>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pPr lvl="0"/>
            <a:r>
              <a:rPr lang="en-US" dirty="0"/>
              <a:t>Blood contact:-</a:t>
            </a:r>
          </a:p>
          <a:p>
            <a:pPr lvl="0"/>
            <a:r>
              <a:rPr lang="en-US" dirty="0"/>
              <a:t>Unsafe blood and blood product </a:t>
            </a:r>
          </a:p>
          <a:p>
            <a:pPr lvl="0"/>
            <a:r>
              <a:rPr lang="en-US" dirty="0"/>
              <a:t>Include body fluid such as semen, vaginal secretion and breast milk.</a:t>
            </a:r>
          </a:p>
          <a:p>
            <a:r>
              <a:rPr lang="en-US" dirty="0"/>
              <a:t>Improper sterilized needle and syringe</a:t>
            </a:r>
          </a:p>
          <a:p>
            <a:endParaRPr lang="en-US" dirty="0"/>
          </a:p>
        </p:txBody>
      </p:sp>
      <p:pic>
        <p:nvPicPr>
          <p:cNvPr id="8" name="Picture 7" descr="hiv4"/>
          <p:cNvPicPr/>
          <p:nvPr/>
        </p:nvPicPr>
        <p:blipFill>
          <a:blip r:embed="rId2"/>
          <a:srcRect/>
          <a:stretch>
            <a:fillRect/>
          </a:stretch>
        </p:blipFill>
        <p:spPr bwMode="auto">
          <a:xfrm>
            <a:off x="4800600" y="4038600"/>
            <a:ext cx="3886200" cy="2438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919472"/>
          </a:xfrm>
        </p:spPr>
        <p:txBody>
          <a:bodyPr>
            <a:normAutofit/>
          </a:bodyPr>
          <a:lstStyle/>
          <a:p>
            <a:pPr lvl="0"/>
            <a:r>
              <a:rPr lang="en-US" dirty="0"/>
              <a:t>Maternal and fetal transmission:-</a:t>
            </a:r>
          </a:p>
          <a:p>
            <a:pPr lvl="0"/>
            <a:r>
              <a:rPr lang="en-US" dirty="0"/>
              <a:t>HIV may pass from infected mother to her fetus through the placenta or to her infant during delivery or by breastfeeding</a:t>
            </a:r>
          </a:p>
          <a:p>
            <a:pPr>
              <a:buNone/>
            </a:pPr>
            <a:endParaRPr lang="en-US" dirty="0"/>
          </a:p>
          <a:p>
            <a:pPr>
              <a:buNone/>
            </a:pPr>
            <a:endParaRPr lang="en-US" dirty="0"/>
          </a:p>
          <a:p>
            <a:pPr>
              <a:buNone/>
            </a:pPr>
            <a:endParaRPr lang="en-US" dirty="0"/>
          </a:p>
          <a:p>
            <a:pPr>
              <a:buNone/>
            </a:pPr>
            <a:r>
              <a:rPr lang="en-US" dirty="0"/>
              <a:t>      mother to child transmission -</a:t>
            </a:r>
          </a:p>
          <a:p>
            <a:pPr>
              <a:buNone/>
            </a:pPr>
            <a:endParaRPr lang="en-US" dirty="0"/>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a:srcRect/>
          <a:stretch>
            <a:fillRect/>
          </a:stretch>
        </p:blipFill>
        <p:spPr bwMode="auto">
          <a:xfrm>
            <a:off x="6477000" y="3581400"/>
            <a:ext cx="2286000" cy="2971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a:t>(D)Unsafe syringe and needle</a:t>
            </a:r>
          </a:p>
          <a:p>
            <a:r>
              <a:rPr lang="en-US" dirty="0"/>
              <a:t>- Injecting drug users.</a:t>
            </a:r>
          </a:p>
          <a:p>
            <a:r>
              <a:rPr lang="en-US" dirty="0"/>
              <a:t>Penetrate broken skin.</a:t>
            </a:r>
          </a:p>
          <a:p>
            <a:r>
              <a:rPr lang="en-US" dirty="0"/>
              <a:t>- It should only enter the body through naturally moist places.</a:t>
            </a:r>
          </a:p>
          <a:p>
            <a:pPr>
              <a:buNone/>
            </a:pPr>
            <a:endParaRPr lang="en-US" dirty="0"/>
          </a:p>
          <a:p>
            <a:r>
              <a:rPr lang="en-US" dirty="0"/>
              <a:t>NOTE: -If the person infected with HIV may live for many years after infection or ultimately dies because of AIDS.</a:t>
            </a:r>
          </a:p>
          <a:p>
            <a:pPr>
              <a:buNone/>
            </a:pPr>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142</TotalTime>
  <Words>1126</Words>
  <Application>Microsoft Office PowerPoint</Application>
  <PresentationFormat>On-screen Show (4:3)</PresentationFormat>
  <Paragraphs>157</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Lucida Sans Unicode</vt:lpstr>
      <vt:lpstr>Times New Roman</vt:lpstr>
      <vt:lpstr>Verdana</vt:lpstr>
      <vt:lpstr>Wingdings 2</vt:lpstr>
      <vt:lpstr>Wingdings 3</vt:lpstr>
      <vt:lpstr>Concourse</vt:lpstr>
      <vt:lpstr>PowerPoint Presentation</vt:lpstr>
      <vt:lpstr>INTRODUCTION </vt:lpstr>
      <vt:lpstr>DEFINITION:-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INCUBATION PERIOD:- </vt:lpstr>
      <vt:lpstr>SIGN AND SYMPTOMS:-  </vt:lpstr>
      <vt:lpstr>           </vt:lpstr>
      <vt:lpstr>DIAGNOSTIC EVALUATION:- </vt:lpstr>
      <vt:lpstr>PowerPoint Presentation</vt:lpstr>
      <vt:lpstr>PowerPoint Presentation</vt:lpstr>
      <vt:lpstr>PowerPoint Presentation</vt:lpstr>
      <vt:lpstr>MANAGEMENT:- </vt:lpstr>
      <vt:lpstr>ABSTRACT:</vt:lpstr>
      <vt:lpstr>PowerPoint Presentation</vt:lpstr>
      <vt:lpstr>PowerPoint Presentation</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Nishant</dc:creator>
  <cp:lastModifiedBy>nileshhimani309@outlook.com</cp:lastModifiedBy>
  <cp:revision>42</cp:revision>
  <dcterms:created xsi:type="dcterms:W3CDTF">2015-09-23T16:47:47Z</dcterms:created>
  <dcterms:modified xsi:type="dcterms:W3CDTF">2020-08-14T10:35:39Z</dcterms:modified>
</cp:coreProperties>
</file>