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38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09981"/>
            <a:ext cx="103581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0445" y="147955"/>
            <a:ext cx="507110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989" y="1531365"/>
            <a:ext cx="10828020" cy="432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79976" y="92964"/>
              <a:ext cx="7409688" cy="1546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7600" y="297941"/>
            <a:ext cx="765200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6000" b="0" spc="-950" dirty="0" smtClean="0">
                <a:solidFill>
                  <a:srgbClr val="FF0000"/>
                </a:solidFill>
                <a:latin typeface="Arial Rounded MT Bold" pitchFamily="34" charset="0"/>
              </a:rPr>
              <a:t>C O N C E P T S     </a:t>
            </a:r>
            <a:r>
              <a:rPr lang="pt-BR" sz="6000" b="0" spc="-830" dirty="0" smtClean="0">
                <a:solidFill>
                  <a:srgbClr val="FF0000"/>
                </a:solidFill>
                <a:latin typeface="Arial Rounded MT Bold" pitchFamily="34" charset="0"/>
              </a:rPr>
              <a:t>A N D   </a:t>
            </a:r>
            <a:br>
              <a:rPr lang="pt-BR" sz="6000" b="0" spc="-83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pt-BR" sz="6000" b="0" spc="-785" dirty="0" smtClean="0">
                <a:solidFill>
                  <a:srgbClr val="FF0000"/>
                </a:solidFill>
                <a:latin typeface="Arial Rounded MT Bold" pitchFamily="34" charset="0"/>
              </a:rPr>
              <a:t>T H E O R I E S  </a:t>
            </a:r>
            <a:r>
              <a:rPr lang="pt-BR" sz="6000" b="0" spc="-675" dirty="0" smtClean="0">
                <a:solidFill>
                  <a:srgbClr val="FF0000"/>
                </a:solidFill>
                <a:latin typeface="Arial Rounded MT Bold" pitchFamily="34" charset="0"/>
              </a:rPr>
              <a:t>Of</a:t>
            </a:r>
            <a:r>
              <a:rPr lang="pt-BR" sz="6000" b="0" spc="-960" dirty="0" smtClean="0">
                <a:solidFill>
                  <a:srgbClr val="FF0000"/>
                </a:solidFill>
                <a:latin typeface="Arial Rounded MT Bold" pitchFamily="34" charset="0"/>
              </a:rPr>
              <a:t>    </a:t>
            </a:r>
            <a:r>
              <a:rPr lang="pt-BR" sz="6000" b="0" spc="-775" dirty="0" smtClean="0">
                <a:solidFill>
                  <a:srgbClr val="FF0000"/>
                </a:solidFill>
                <a:latin typeface="Arial Rounded MT Bold" pitchFamily="34" charset="0"/>
              </a:rPr>
              <a:t>A G I N G</a:t>
            </a:r>
            <a:endParaRPr lang="pt-BR" sz="6000" dirty="0">
              <a:latin typeface="Arial Rounded MT Bold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858000" y="2819400"/>
            <a:ext cx="4572000" cy="281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	Mrs.Bhumika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Chaudhari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b="1" dirty="0" smtClean="0">
                <a:latin typeface="News706 BT" pitchFamily="18" charset="0"/>
              </a:rPr>
              <a:t>Asst</a:t>
            </a:r>
            <a:r>
              <a:rPr lang="en-US" b="1" dirty="0">
                <a:latin typeface="News706 BT" pitchFamily="18" charset="0"/>
              </a:rPr>
              <a:t>. Professor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latin typeface="News706 BT" pitchFamily="18" charset="0"/>
              </a:rPr>
              <a:t>Sumandeep</a:t>
            </a:r>
            <a:r>
              <a:rPr lang="en-US" b="1" dirty="0">
                <a:latin typeface="News706 BT" pitchFamily="18" charset="0"/>
              </a:rPr>
              <a:t> Nursing College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400" b="1" dirty="0" err="1">
                <a:latin typeface="News706 BT" pitchFamily="18" charset="0"/>
              </a:rPr>
              <a:t>Sumandeep</a:t>
            </a:r>
            <a:r>
              <a:rPr lang="en-US" sz="1400" b="1" dirty="0">
                <a:latin typeface="News706 BT" pitchFamily="18" charset="0"/>
              </a:rPr>
              <a:t> </a:t>
            </a:r>
            <a:r>
              <a:rPr lang="en-US" sz="1400" b="1" dirty="0" err="1">
                <a:latin typeface="News706 BT" pitchFamily="18" charset="0"/>
              </a:rPr>
              <a:t>Vidyapeeth</a:t>
            </a:r>
            <a:r>
              <a:rPr lang="en-US" sz="1400" b="1" dirty="0">
                <a:latin typeface="News706 BT" pitchFamily="18" charset="0"/>
              </a:rPr>
              <a:t> Deemed To Be University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 b="1" i="1" dirty="0">
                <a:latin typeface="News706 BT" pitchFamily="18" charset="0"/>
              </a:rPr>
              <a:t>(Accredited ‘A’ Grade By </a:t>
            </a:r>
            <a:r>
              <a:rPr lang="en-US" sz="1200" b="1" i="1" dirty="0" err="1">
                <a:latin typeface="News706 BT" pitchFamily="18" charset="0"/>
              </a:rPr>
              <a:t>Naac</a:t>
            </a:r>
            <a:r>
              <a:rPr lang="en-US" sz="1200" b="1" i="1" dirty="0">
                <a:latin typeface="News706 BT" pitchFamily="18" charset="0"/>
              </a:rPr>
              <a:t> With A </a:t>
            </a:r>
            <a:r>
              <a:rPr lang="en-US" sz="1200" b="1" i="1" dirty="0" err="1">
                <a:latin typeface="News706 BT" pitchFamily="18" charset="0"/>
              </a:rPr>
              <a:t>Cgpa</a:t>
            </a:r>
            <a:r>
              <a:rPr lang="en-US" sz="1200" b="1" i="1" dirty="0">
                <a:latin typeface="News706 BT" pitchFamily="18" charset="0"/>
              </a:rPr>
              <a:t> Of 3.53 Out Of Four Point Scale)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600" b="1" i="1" dirty="0" err="1">
                <a:latin typeface="News706 BT" pitchFamily="18" charset="0"/>
              </a:rPr>
              <a:t>Piparia</a:t>
            </a:r>
            <a:r>
              <a:rPr lang="en-US" sz="1600" b="1" i="1" dirty="0">
                <a:latin typeface="News706 BT" pitchFamily="18" charset="0"/>
              </a:rPr>
              <a:t>, </a:t>
            </a:r>
            <a:r>
              <a:rPr lang="en-US" sz="1600" b="1" i="1" dirty="0" err="1">
                <a:latin typeface="News706 BT" pitchFamily="18" charset="0"/>
              </a:rPr>
              <a:t>Waghodia</a:t>
            </a:r>
            <a:r>
              <a:rPr lang="en-US" sz="1600" b="1" i="1" dirty="0">
                <a:latin typeface="News706 BT" pitchFamily="18" charset="0"/>
              </a:rPr>
              <a:t>, Vadodara, Gujarat</a:t>
            </a:r>
            <a:endParaRPr lang="en-US" sz="1600" b="1" dirty="0">
              <a:latin typeface="News706 BT" pitchFamily="18" charset="0"/>
            </a:endParaRPr>
          </a:p>
        </p:txBody>
      </p:sp>
      <p:pic>
        <p:nvPicPr>
          <p:cNvPr id="7" name="Picture 4" descr="C:\Users\NIRMAL\Desktop\GNCC\Final Approved University Logo - 01-03-20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0591" y="914146"/>
            <a:ext cx="9992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79025" algn="l"/>
              </a:tabLst>
            </a:pPr>
            <a:r>
              <a:rPr sz="4800" b="0" u="sng" spc="-34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</a:t>
            </a:r>
            <a:r>
              <a:rPr sz="4800" b="0" u="sng" spc="-78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THEORIES  </a:t>
            </a:r>
            <a:r>
              <a:rPr sz="4800" b="0" u="sng" spc="-71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OF</a:t>
            </a:r>
            <a:r>
              <a:rPr sz="4800" b="0" u="sng" spc="-70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</a:t>
            </a:r>
            <a:r>
              <a:rPr sz="4800" b="0" u="sng" spc="-58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AGING	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324" y="1809115"/>
            <a:ext cx="9750425" cy="392302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Each </a:t>
            </a:r>
            <a:r>
              <a:rPr sz="3000" dirty="0">
                <a:solidFill>
                  <a:srgbClr val="404040"/>
                </a:solidFill>
                <a:latin typeface="Carlito"/>
                <a:cs typeface="Carlito"/>
              </a:rPr>
              <a:t>theory </a:t>
            </a: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of aging </a:t>
            </a:r>
            <a:r>
              <a:rPr sz="3000" spc="-20" dirty="0">
                <a:solidFill>
                  <a:srgbClr val="404040"/>
                </a:solidFill>
                <a:latin typeface="Carlito"/>
                <a:cs typeface="Carlito"/>
              </a:rPr>
              <a:t>attempts </a:t>
            </a: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to provide </a:t>
            </a:r>
            <a:r>
              <a:rPr sz="30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framework </a:t>
            </a:r>
            <a:r>
              <a:rPr sz="3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which  </a:t>
            </a: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3000" spc="-20" dirty="0">
                <a:solidFill>
                  <a:srgbClr val="404040"/>
                </a:solidFill>
                <a:latin typeface="Carlito"/>
                <a:cs typeface="Carlito"/>
              </a:rPr>
              <a:t>understand </a:t>
            </a: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aging </a:t>
            </a:r>
            <a:r>
              <a:rPr sz="3000" spc="-20" dirty="0">
                <a:solidFill>
                  <a:srgbClr val="404040"/>
                </a:solidFill>
                <a:latin typeface="Carlito"/>
                <a:cs typeface="Carlito"/>
              </a:rPr>
              <a:t>from </a:t>
            </a:r>
            <a:r>
              <a:rPr sz="3000" spc="-25" dirty="0">
                <a:solidFill>
                  <a:srgbClr val="404040"/>
                </a:solidFill>
                <a:latin typeface="Carlito"/>
                <a:cs typeface="Carlito"/>
              </a:rPr>
              <a:t>different</a:t>
            </a:r>
            <a:r>
              <a:rPr sz="3000" spc="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perspectives.</a:t>
            </a:r>
            <a:endParaRPr sz="3000" dirty="0">
              <a:latin typeface="Carlito"/>
              <a:cs typeface="Carlito"/>
            </a:endParaRPr>
          </a:p>
          <a:p>
            <a:pPr marL="12700" marR="132715">
              <a:lnSpc>
                <a:spcPts val="3240"/>
              </a:lnSpc>
              <a:spcBef>
                <a:spcPts val="1405"/>
              </a:spcBef>
            </a:pP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Each </a:t>
            </a:r>
            <a:r>
              <a:rPr sz="3000" dirty="0">
                <a:solidFill>
                  <a:srgbClr val="404040"/>
                </a:solidFill>
                <a:latin typeface="Carlito"/>
                <a:cs typeface="Carlito"/>
              </a:rPr>
              <a:t>theory is </a:t>
            </a:r>
            <a:r>
              <a:rPr sz="3000" spc="-10" dirty="0">
                <a:solidFill>
                  <a:srgbClr val="404040"/>
                </a:solidFill>
                <a:latin typeface="Carlito"/>
                <a:cs typeface="Carlito"/>
              </a:rPr>
              <a:t>useful to </a:t>
            </a:r>
            <a:r>
              <a:rPr sz="30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clinician </a:t>
            </a:r>
            <a:r>
              <a:rPr sz="3000" spc="-10" dirty="0">
                <a:solidFill>
                  <a:srgbClr val="404040"/>
                </a:solidFill>
                <a:latin typeface="Carlito"/>
                <a:cs typeface="Carlito"/>
              </a:rPr>
              <a:t>because </a:t>
            </a:r>
            <a:r>
              <a:rPr sz="30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framework </a:t>
            </a:r>
            <a:r>
              <a:rPr sz="3000" dirty="0">
                <a:solidFill>
                  <a:srgbClr val="404040"/>
                </a:solidFill>
                <a:latin typeface="Carlito"/>
                <a:cs typeface="Carlito"/>
              </a:rPr>
              <a:t>and  </a:t>
            </a:r>
            <a:r>
              <a:rPr sz="3000" spc="-10" dirty="0">
                <a:solidFill>
                  <a:srgbClr val="404040"/>
                </a:solidFill>
                <a:latin typeface="Carlito"/>
                <a:cs typeface="Carlito"/>
              </a:rPr>
              <a:t>insight </a:t>
            </a:r>
            <a:r>
              <a:rPr sz="3000" spc="-20" dirty="0">
                <a:solidFill>
                  <a:srgbClr val="404040"/>
                </a:solidFill>
                <a:latin typeface="Carlito"/>
                <a:cs typeface="Carlito"/>
              </a:rPr>
              <a:t>into differences </a:t>
            </a:r>
            <a:r>
              <a:rPr sz="3000" dirty="0">
                <a:solidFill>
                  <a:srgbClr val="404040"/>
                </a:solidFill>
                <a:latin typeface="Carlito"/>
                <a:cs typeface="Carlito"/>
              </a:rPr>
              <a:t>among </a:t>
            </a: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elderly </a:t>
            </a:r>
            <a:r>
              <a:rPr sz="3000" spc="-10" dirty="0">
                <a:solidFill>
                  <a:srgbClr val="404040"/>
                </a:solidFill>
                <a:latin typeface="Carlito"/>
                <a:cs typeface="Carlito"/>
              </a:rPr>
              <a:t>patients </a:t>
            </a: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are</a:t>
            </a:r>
            <a:r>
              <a:rPr sz="3000" spc="4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provided.</a:t>
            </a:r>
            <a:endParaRPr sz="3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The theories of </a:t>
            </a:r>
            <a:r>
              <a:rPr sz="3000" dirty="0">
                <a:solidFill>
                  <a:srgbClr val="404040"/>
                </a:solidFill>
                <a:latin typeface="Carlito"/>
                <a:cs typeface="Carlito"/>
              </a:rPr>
              <a:t>aging </a:t>
            </a: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are </a:t>
            </a: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classified</a:t>
            </a: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000" spc="-20" dirty="0">
                <a:solidFill>
                  <a:srgbClr val="404040"/>
                </a:solidFill>
                <a:latin typeface="Carlito"/>
                <a:cs typeface="Carlito"/>
              </a:rPr>
              <a:t>into</a:t>
            </a:r>
            <a:endParaRPr sz="3000" dirty="0">
              <a:latin typeface="Carlito"/>
              <a:cs typeface="Carlito"/>
            </a:endParaRPr>
          </a:p>
          <a:p>
            <a:pPr marL="425450" indent="-304165">
              <a:lnSpc>
                <a:spcPct val="100000"/>
              </a:lnSpc>
              <a:spcBef>
                <a:spcPts val="50"/>
              </a:spcBef>
              <a:buClr>
                <a:srgbClr val="E38312"/>
              </a:buClr>
              <a:buSzPct val="96666"/>
              <a:buFont typeface="Wingdings"/>
              <a:buChar char=""/>
              <a:tabLst>
                <a:tab pos="426084" algn="l"/>
              </a:tabLst>
            </a:pP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Biologic theories</a:t>
            </a:r>
            <a:endParaRPr sz="3000" dirty="0">
              <a:latin typeface="Carlito"/>
              <a:cs typeface="Carlito"/>
            </a:endParaRPr>
          </a:p>
          <a:p>
            <a:pPr marL="425450" indent="-30416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SzPct val="96666"/>
              <a:buFont typeface="Wingdings"/>
              <a:buChar char=""/>
              <a:tabLst>
                <a:tab pos="426084" algn="l"/>
              </a:tabLst>
            </a:pP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Psychosocial</a:t>
            </a:r>
            <a:r>
              <a:rPr sz="30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theories</a:t>
            </a:r>
            <a:endParaRPr sz="3000" dirty="0">
              <a:latin typeface="Carlito"/>
              <a:cs typeface="Carlito"/>
            </a:endParaRPr>
          </a:p>
          <a:p>
            <a:pPr marL="425450" indent="-30416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SzPct val="96666"/>
              <a:buFont typeface="Wingdings"/>
              <a:buChar char=""/>
              <a:tabLst>
                <a:tab pos="426084" algn="l"/>
              </a:tabLst>
            </a:pPr>
            <a:r>
              <a:rPr sz="3000" spc="-15" dirty="0">
                <a:solidFill>
                  <a:srgbClr val="404040"/>
                </a:solidFill>
                <a:latin typeface="Carlito"/>
                <a:cs typeface="Carlito"/>
              </a:rPr>
              <a:t>Developmental</a:t>
            </a:r>
            <a:r>
              <a:rPr sz="30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404040"/>
                </a:solidFill>
                <a:latin typeface="Carlito"/>
                <a:cs typeface="Carlito"/>
              </a:rPr>
              <a:t>theories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4239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rebuchet MS"/>
                <a:cs typeface="Trebuchet MS"/>
              </a:rPr>
              <a:t>BIOLOGIC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THEORIES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9246235" cy="15055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3555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Biologic theories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aging attempt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explain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why the physical  changes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aging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occur.</a:t>
            </a:r>
            <a:endParaRPr sz="24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Researcher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try to identify which biologic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factor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have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greatest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influence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longevity.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4239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rebuchet MS"/>
                <a:cs typeface="Trebuchet MS"/>
              </a:rPr>
              <a:t>BIOLOGIC</a:t>
            </a:r>
            <a:r>
              <a:rPr sz="3600" spc="-13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THEORIES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234945"/>
            <a:ext cx="7156450" cy="23056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programmed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theory/ Biological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clock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theory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run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out of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program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theory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Gene theory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Molecular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theory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Cellular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theories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87014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latin typeface="Trebuchet MS"/>
                <a:cs typeface="Trebuchet MS"/>
              </a:rPr>
              <a:t>THE PROGRAMMED </a:t>
            </a:r>
            <a:r>
              <a:rPr sz="3600" spc="-35" dirty="0">
                <a:latin typeface="Trebuchet MS"/>
                <a:cs typeface="Trebuchet MS"/>
              </a:rPr>
              <a:t>THEORY/</a:t>
            </a:r>
            <a:r>
              <a:rPr sz="3600" spc="-125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BIOLOGICAL  </a:t>
            </a:r>
            <a:r>
              <a:rPr sz="3600" dirty="0">
                <a:latin typeface="Trebuchet MS"/>
                <a:cs typeface="Trebuchet MS"/>
              </a:rPr>
              <a:t>CLOCK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9248775" cy="3077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6134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programmed theory proposes that every person has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“Biologic clock” that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starts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ticking at the time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conception.</a:t>
            </a:r>
            <a:endParaRPr sz="24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this theory each individual has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genetic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program specifying an  unknown but predetermined number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cell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divisions.</a:t>
            </a:r>
            <a:endParaRPr sz="2400" dirty="0">
              <a:latin typeface="Trebuchet MS"/>
              <a:cs typeface="Trebuchet MS"/>
            </a:endParaRPr>
          </a:p>
          <a:p>
            <a:pPr marL="241300" marR="44450" indent="-2286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program plays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out,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person experiences predictable  changes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such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atrophy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thymus, menopause,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skin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changes  and graying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hair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Aging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biological timetable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internal biological</a:t>
            </a:r>
            <a:r>
              <a:rPr sz="24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clock.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7740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THE RUN OUT </a:t>
            </a:r>
            <a:r>
              <a:rPr sz="3600" spc="-5" dirty="0">
                <a:latin typeface="Trebuchet MS"/>
                <a:cs typeface="Trebuchet MS"/>
              </a:rPr>
              <a:t>OF </a:t>
            </a:r>
            <a:r>
              <a:rPr sz="3600" dirty="0">
                <a:latin typeface="Trebuchet MS"/>
                <a:cs typeface="Trebuchet MS"/>
              </a:rPr>
              <a:t>PROGRAM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8961120" cy="2621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Every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person has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limited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amount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genetic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material that will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run out over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time.</a:t>
            </a:r>
            <a:endParaRPr sz="2400">
              <a:latin typeface="Trebuchet MS"/>
              <a:cs typeface="Trebuchet MS"/>
            </a:endParaRPr>
          </a:p>
          <a:p>
            <a:pPr marL="241300" marR="454025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events are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specifically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programmed into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genome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are  sequentially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activated.</a:t>
            </a:r>
            <a:endParaRPr sz="2400">
              <a:latin typeface="Trebuchet MS"/>
              <a:cs typeface="Trebuchet MS"/>
            </a:endParaRPr>
          </a:p>
          <a:p>
            <a:pPr marL="241300" marR="53340" indent="-228600" algn="just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After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maturation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genes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have been activated there are no more  programs to be played and as cells age there may be chance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inactivation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genes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 cannot be turned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97737" y="965403"/>
            <a:ext cx="2994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rebuchet MS"/>
                <a:cs typeface="Trebuchet MS"/>
              </a:rPr>
              <a:t>GENE</a:t>
            </a:r>
            <a:r>
              <a:rPr sz="3600" spc="-120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9431020" cy="2621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gene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theory proposes the existence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one 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more harmful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genes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 activate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overtime, resulting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the typical changes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seen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with aging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limiting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life span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individual.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ts val="2735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Organism failure occurs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later life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because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presence</a:t>
            </a:r>
            <a:r>
              <a:rPr sz="24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2400" dirty="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imperfect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genes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activated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over lengthy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periods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time.</a:t>
            </a:r>
            <a:endParaRPr sz="2400" dirty="0">
              <a:latin typeface="Trebuchet MS"/>
              <a:cs typeface="Trebuchet MS"/>
            </a:endParaRPr>
          </a:p>
          <a:p>
            <a:pPr marL="241300" marR="704215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Two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gene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types,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one supports growth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vigor,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other  supports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senescence and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deterioration.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4819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MOLECULAR</a:t>
            </a:r>
            <a:r>
              <a:rPr sz="3600" spc="-15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THEORIES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8849360" cy="16338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aging is controlled by genetic materials that are encoded to  predetermine both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growth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decline.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error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theory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 somatic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mutation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theory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4711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1.THE ERROR</a:t>
            </a:r>
            <a:r>
              <a:rPr sz="3600" spc="-120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9143365" cy="1835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19050" indent="-228600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error theory proposes that errors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ribonucleic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acid protein  synthesis cause errors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occur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cells in the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body,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resulting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progressive decline in biologic</a:t>
            </a:r>
            <a:r>
              <a:rPr sz="24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function.</a:t>
            </a:r>
            <a:endParaRPr sz="2400" dirty="0">
              <a:latin typeface="Trebuchet MS"/>
              <a:cs typeface="Trebuchet MS"/>
            </a:endParaRPr>
          </a:p>
          <a:p>
            <a:pPr marL="241300" indent="-228600" algn="just">
              <a:lnSpc>
                <a:spcPts val="2735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Error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theory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Aging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result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internal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external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assaults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endParaRPr sz="2400" dirty="0">
              <a:latin typeface="Trebuchet MS"/>
              <a:cs typeface="Trebuchet MS"/>
            </a:endParaRPr>
          </a:p>
          <a:p>
            <a:pPr marL="241300" algn="just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damage cells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organs so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they can no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longer function</a:t>
            </a:r>
            <a:r>
              <a:rPr sz="24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properly.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755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2. THE </a:t>
            </a:r>
            <a:r>
              <a:rPr sz="3600" spc="-50" dirty="0">
                <a:latin typeface="Trebuchet MS"/>
                <a:cs typeface="Trebuchet MS"/>
              </a:rPr>
              <a:t>SOMATIC </a:t>
            </a:r>
            <a:r>
              <a:rPr sz="3600" spc="-85" dirty="0">
                <a:latin typeface="Trebuchet MS"/>
                <a:cs typeface="Trebuchet MS"/>
              </a:rPr>
              <a:t>MUTATION</a:t>
            </a:r>
            <a:r>
              <a:rPr sz="3600" spc="-16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9253855" cy="2164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somatic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mutation theory proposes that aging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result from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deoxyribonucleic acid (DNA) damage caused by exposure to  chemicals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radiation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this damage causes chromosomal  abnormalities that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lead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disease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loss of function later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4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life.</a:t>
            </a:r>
            <a:endParaRPr sz="2400" dirty="0">
              <a:latin typeface="Trebuchet MS"/>
              <a:cs typeface="Trebuchet MS"/>
            </a:endParaRPr>
          </a:p>
          <a:p>
            <a:pPr marL="241300" marR="1670050" indent="-228600">
              <a:lnSpc>
                <a:spcPts val="2590"/>
              </a:lnSpc>
              <a:spcBef>
                <a:spcPts val="1010"/>
              </a:spcBef>
              <a:buClr>
                <a:srgbClr val="FFFFFF"/>
              </a:buClr>
              <a:buFont typeface="Arial"/>
              <a:buChar char="•"/>
              <a:tabLst>
                <a:tab pos="332740" algn="l"/>
                <a:tab pos="333375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Exposure to x-ray radiation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chemicals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induces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chromosomal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abnormalities.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4406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CELLULAR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THEORIES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9417050" cy="33318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39116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cellular theories propose that aging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process that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occurs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because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cell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damage.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When enough cells are damaged,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overall functioning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body is  decreased.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free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radical</a:t>
            </a: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theory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crosslink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or connective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tissue theory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Clinker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theory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 wear and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tear</a:t>
            </a:r>
            <a:r>
              <a:rPr sz="2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theory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4974590"/>
            <a:ext cx="12192000" cy="1912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880" y="807755"/>
            <a:ext cx="2422247" cy="410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7367" y="610616"/>
            <a:ext cx="248221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10" dirty="0">
                <a:solidFill>
                  <a:srgbClr val="00AFEF"/>
                </a:solidFill>
                <a:latin typeface="Carlito"/>
                <a:cs typeface="Carlito"/>
              </a:rPr>
              <a:t>DEFINTION</a:t>
            </a:r>
            <a:endParaRPr sz="43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367" y="1395730"/>
            <a:ext cx="10773410" cy="35534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900" marR="5080" indent="-457200">
              <a:lnSpc>
                <a:spcPct val="101000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700" spc="10" dirty="0">
                <a:latin typeface="Carlito"/>
                <a:cs typeface="Carlito"/>
              </a:rPr>
              <a:t>Aging </a:t>
            </a:r>
            <a:r>
              <a:rPr sz="3700" spc="5" dirty="0">
                <a:latin typeface="Carlito"/>
                <a:cs typeface="Carlito"/>
              </a:rPr>
              <a:t>can </a:t>
            </a:r>
            <a:r>
              <a:rPr sz="3700" spc="10" dirty="0">
                <a:latin typeface="Carlito"/>
                <a:cs typeface="Carlito"/>
              </a:rPr>
              <a:t>be </a:t>
            </a:r>
            <a:r>
              <a:rPr sz="3700" spc="5" dirty="0">
                <a:latin typeface="Carlito"/>
                <a:cs typeface="Carlito"/>
              </a:rPr>
              <a:t>defined </a:t>
            </a:r>
            <a:r>
              <a:rPr sz="3700" spc="10" dirty="0">
                <a:latin typeface="Carlito"/>
                <a:cs typeface="Carlito"/>
              </a:rPr>
              <a:t>as the </a:t>
            </a:r>
            <a:r>
              <a:rPr sz="3700" spc="-5" dirty="0">
                <a:latin typeface="Carlito"/>
                <a:cs typeface="Carlito"/>
              </a:rPr>
              <a:t>time-related  deterioration </a:t>
            </a:r>
            <a:r>
              <a:rPr sz="3700" spc="10" dirty="0">
                <a:latin typeface="Carlito"/>
                <a:cs typeface="Carlito"/>
              </a:rPr>
              <a:t>of the </a:t>
            </a:r>
            <a:r>
              <a:rPr sz="3700" spc="-5" dirty="0">
                <a:latin typeface="Carlito"/>
                <a:cs typeface="Carlito"/>
              </a:rPr>
              <a:t>physiological </a:t>
            </a:r>
            <a:r>
              <a:rPr sz="3700" spc="5" dirty="0">
                <a:latin typeface="Carlito"/>
                <a:cs typeface="Carlito"/>
              </a:rPr>
              <a:t>functions </a:t>
            </a:r>
            <a:r>
              <a:rPr sz="3700" spc="10" dirty="0">
                <a:latin typeface="Carlito"/>
                <a:cs typeface="Carlito"/>
              </a:rPr>
              <a:t>necessary  </a:t>
            </a:r>
            <a:r>
              <a:rPr sz="3700" spc="-20" dirty="0">
                <a:latin typeface="Carlito"/>
                <a:cs typeface="Carlito"/>
              </a:rPr>
              <a:t>for </a:t>
            </a:r>
            <a:r>
              <a:rPr sz="3700" spc="5" dirty="0">
                <a:latin typeface="Carlito"/>
                <a:cs typeface="Carlito"/>
              </a:rPr>
              <a:t>survival </a:t>
            </a:r>
            <a:r>
              <a:rPr sz="3700" spc="15" dirty="0">
                <a:latin typeface="Carlito"/>
                <a:cs typeface="Carlito"/>
              </a:rPr>
              <a:t>and</a:t>
            </a:r>
            <a:r>
              <a:rPr sz="3700" spc="90" dirty="0">
                <a:latin typeface="Carlito"/>
                <a:cs typeface="Carlito"/>
              </a:rPr>
              <a:t> </a:t>
            </a:r>
            <a:r>
              <a:rPr sz="3700" spc="-25" dirty="0">
                <a:latin typeface="Carlito"/>
                <a:cs typeface="Carlito"/>
              </a:rPr>
              <a:t>fertility.</a:t>
            </a:r>
            <a:endParaRPr sz="3700">
              <a:latin typeface="Carlito"/>
              <a:cs typeface="Carlito"/>
            </a:endParaRPr>
          </a:p>
          <a:p>
            <a:pPr marL="469900" marR="131445" indent="-457200">
              <a:lnSpc>
                <a:spcPct val="100800"/>
              </a:lnSpc>
              <a:spcBef>
                <a:spcPts val="9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700" spc="10" dirty="0">
                <a:latin typeface="Carlito"/>
                <a:cs typeface="Carlito"/>
              </a:rPr>
              <a:t>Aging </a:t>
            </a:r>
            <a:r>
              <a:rPr sz="3700" dirty="0">
                <a:latin typeface="Carlito"/>
                <a:cs typeface="Carlito"/>
              </a:rPr>
              <a:t>process </a:t>
            </a:r>
            <a:r>
              <a:rPr sz="3700" spc="10" dirty="0">
                <a:latin typeface="Carlito"/>
                <a:cs typeface="Carlito"/>
              </a:rPr>
              <a:t>is </a:t>
            </a:r>
            <a:r>
              <a:rPr sz="3700" spc="15" dirty="0">
                <a:latin typeface="Carlito"/>
                <a:cs typeface="Carlito"/>
              </a:rPr>
              <a:t>the </a:t>
            </a:r>
            <a:r>
              <a:rPr sz="3700" dirty="0">
                <a:latin typeface="Carlito"/>
                <a:cs typeface="Carlito"/>
              </a:rPr>
              <a:t>process </a:t>
            </a:r>
            <a:r>
              <a:rPr sz="3700" spc="10" dirty="0">
                <a:latin typeface="Carlito"/>
                <a:cs typeface="Carlito"/>
              </a:rPr>
              <a:t>of </a:t>
            </a:r>
            <a:r>
              <a:rPr sz="3700" dirty="0">
                <a:latin typeface="Carlito"/>
                <a:cs typeface="Carlito"/>
              </a:rPr>
              <a:t>growing </a:t>
            </a:r>
            <a:r>
              <a:rPr sz="3700" spc="10" dirty="0">
                <a:latin typeface="Carlito"/>
                <a:cs typeface="Carlito"/>
              </a:rPr>
              <a:t>old or  </a:t>
            </a:r>
            <a:r>
              <a:rPr sz="3700" spc="5" dirty="0">
                <a:latin typeface="Carlito"/>
                <a:cs typeface="Carlito"/>
              </a:rPr>
              <a:t>developing </a:t>
            </a:r>
            <a:r>
              <a:rPr sz="3700" spc="10" dirty="0">
                <a:latin typeface="Carlito"/>
                <a:cs typeface="Carlito"/>
              </a:rPr>
              <a:t>the </a:t>
            </a:r>
            <a:r>
              <a:rPr sz="3700" spc="5" dirty="0">
                <a:latin typeface="Carlito"/>
                <a:cs typeface="Carlito"/>
              </a:rPr>
              <a:t>appearance </a:t>
            </a:r>
            <a:r>
              <a:rPr sz="3700" spc="15" dirty="0">
                <a:latin typeface="Carlito"/>
                <a:cs typeface="Carlito"/>
              </a:rPr>
              <a:t>and </a:t>
            </a:r>
            <a:r>
              <a:rPr sz="3700" dirty="0">
                <a:latin typeface="Carlito"/>
                <a:cs typeface="Carlito"/>
              </a:rPr>
              <a:t>characteristics </a:t>
            </a:r>
            <a:r>
              <a:rPr sz="3700" spc="10" dirty="0">
                <a:latin typeface="Carlito"/>
                <a:cs typeface="Carlito"/>
              </a:rPr>
              <a:t>of </a:t>
            </a:r>
            <a:r>
              <a:rPr sz="3700" spc="5" dirty="0">
                <a:latin typeface="Carlito"/>
                <a:cs typeface="Carlito"/>
              </a:rPr>
              <a:t>old  </a:t>
            </a:r>
            <a:r>
              <a:rPr sz="3700" dirty="0">
                <a:latin typeface="Carlito"/>
                <a:cs typeface="Carlito"/>
              </a:rPr>
              <a:t>age</a:t>
            </a:r>
            <a:endParaRPr sz="3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6285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1.THE </a:t>
            </a:r>
            <a:r>
              <a:rPr sz="3600" spc="-5" dirty="0">
                <a:latin typeface="Trebuchet MS"/>
                <a:cs typeface="Trebuchet MS"/>
              </a:rPr>
              <a:t>FREE </a:t>
            </a:r>
            <a:r>
              <a:rPr sz="3600" dirty="0">
                <a:latin typeface="Trebuchet MS"/>
                <a:cs typeface="Trebuchet MS"/>
              </a:rPr>
              <a:t>RADICAL</a:t>
            </a:r>
            <a:r>
              <a:rPr sz="3600" spc="-28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2068194"/>
            <a:ext cx="10168255" cy="37509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Denham Harman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1956.</a:t>
            </a:r>
            <a:endParaRPr sz="2400" dirty="0">
              <a:latin typeface="Trebuchet MS"/>
              <a:cs typeface="Trebuchet MS"/>
            </a:endParaRPr>
          </a:p>
          <a:p>
            <a:pPr marL="241300" marR="5080" indent="-229235">
              <a:lnSpc>
                <a:spcPts val="2590"/>
              </a:lnSpc>
              <a:spcBef>
                <a:spcPts val="1040"/>
              </a:spcBef>
              <a:buClr>
                <a:srgbClr val="FFFFFF"/>
              </a:buClr>
              <a:buFont typeface="Arial"/>
              <a:buChar char="•"/>
              <a:tabLst>
                <a:tab pos="328295" algn="l"/>
                <a:tab pos="328930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term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radical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describes any molecule that has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electron,  and this property makes it react with healthy molecules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destructive 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way.</a:t>
            </a:r>
            <a:endParaRPr sz="24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radical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molecule creates an extra negative</a:t>
            </a:r>
            <a:r>
              <a:rPr sz="24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charge.</a:t>
            </a:r>
            <a:endParaRPr sz="2400" dirty="0">
              <a:latin typeface="Trebuchet MS"/>
              <a:cs typeface="Trebuchet MS"/>
            </a:endParaRPr>
          </a:p>
          <a:p>
            <a:pPr marL="241300" marR="500380" indent="-229235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unbalanced energy makes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radical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bind itself to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another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balanced molecule as it tries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steal</a:t>
            </a:r>
            <a:r>
              <a:rPr sz="24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electrons.</a:t>
            </a:r>
            <a:endParaRPr sz="24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Balanced molecule becomes unbalanced and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thus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free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radical</a:t>
            </a:r>
            <a:r>
              <a:rPr sz="2400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itself.</a:t>
            </a:r>
            <a:endParaRPr sz="24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Diet,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lifestyle,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drugs (e.g. tobacco and alcohol) and</a:t>
            </a:r>
            <a:r>
              <a:rPr sz="24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radiation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742950"/>
            <a:ext cx="10349865" cy="9556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20"/>
              </a:spcBef>
            </a:pPr>
            <a:r>
              <a:rPr sz="3200" b="0" dirty="0">
                <a:latin typeface="Arial Black"/>
                <a:cs typeface="Arial Black"/>
              </a:rPr>
              <a:t>2.THE </a:t>
            </a:r>
            <a:r>
              <a:rPr sz="3200" b="0" spc="-10" dirty="0">
                <a:latin typeface="Arial Black"/>
                <a:cs typeface="Arial Black"/>
              </a:rPr>
              <a:t>CROSSLINK </a:t>
            </a:r>
            <a:r>
              <a:rPr sz="3200" b="0" dirty="0">
                <a:latin typeface="Arial Black"/>
                <a:cs typeface="Arial Black"/>
              </a:rPr>
              <a:t>OR CONNECTIVE </a:t>
            </a:r>
            <a:r>
              <a:rPr sz="3200" b="0" spc="-5" dirty="0">
                <a:latin typeface="Arial Black"/>
                <a:cs typeface="Arial Black"/>
              </a:rPr>
              <a:t>TISSUE  </a:t>
            </a:r>
            <a:r>
              <a:rPr sz="3200" b="0" spc="-20" dirty="0">
                <a:latin typeface="Arial Black"/>
                <a:cs typeface="Arial Black"/>
              </a:rPr>
              <a:t>THEORY/ </a:t>
            </a:r>
            <a:r>
              <a:rPr sz="3200" b="0" spc="-50" dirty="0">
                <a:latin typeface="Arial Black"/>
                <a:cs typeface="Arial Black"/>
              </a:rPr>
              <a:t>GLYCOSYLATION </a:t>
            </a:r>
            <a:r>
              <a:rPr sz="3200" b="0" spc="-25" dirty="0">
                <a:latin typeface="Arial Black"/>
                <a:cs typeface="Arial Black"/>
              </a:rPr>
              <a:t>THEORY </a:t>
            </a:r>
            <a:r>
              <a:rPr sz="3200" b="0" dirty="0">
                <a:latin typeface="Arial Black"/>
                <a:cs typeface="Arial Black"/>
              </a:rPr>
              <a:t>OF</a:t>
            </a:r>
            <a:r>
              <a:rPr sz="3200" b="0" spc="-114" dirty="0">
                <a:latin typeface="Arial Black"/>
                <a:cs typeface="Arial Black"/>
              </a:rPr>
              <a:t> </a:t>
            </a:r>
            <a:r>
              <a:rPr sz="3200" b="0" spc="-10" dirty="0">
                <a:latin typeface="Arial Black"/>
                <a:cs typeface="Arial Black"/>
              </a:rPr>
              <a:t>AGING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2197734"/>
            <a:ext cx="10033000" cy="3862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381635" indent="-2292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Cell molecules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DNA and connective tissue interact with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 radicals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cause bonds that decrease the ability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tissue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replace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itself.</a:t>
            </a:r>
            <a:endParaRPr sz="2400">
              <a:latin typeface="Trebuchet MS"/>
              <a:cs typeface="Trebuchet MS"/>
            </a:endParaRPr>
          </a:p>
          <a:p>
            <a:pPr marL="241300" marR="560070" indent="-229235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results in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skin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changes typically attributed to aging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such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 dryness, wrinkles,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loss of</a:t>
            </a:r>
            <a:r>
              <a:rPr sz="24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elasticity.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ts val="2735"/>
              </a:lnSpc>
              <a:spcBef>
                <a:spcPts val="68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Fibrous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tendons,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loosening teeth, diminished elasticity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arterial</a:t>
            </a:r>
            <a:r>
              <a:rPr sz="24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walls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decreased efficiency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lungs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GI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tract.</a:t>
            </a:r>
            <a:endParaRPr sz="2400">
              <a:latin typeface="Trebuchet MS"/>
              <a:cs typeface="Trebuchet MS"/>
            </a:endParaRPr>
          </a:p>
          <a:p>
            <a:pPr marL="241300" marR="309880" indent="-229235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the binding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glucose (simple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sugars)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protein, (a process that  occurs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under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presence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oxygen) that causes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various</a:t>
            </a:r>
            <a:r>
              <a:rPr sz="240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problems.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Senile cataract and the appearance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tough,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leathery and yellow</a:t>
            </a:r>
            <a:r>
              <a:rPr sz="24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skin.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463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THE </a:t>
            </a:r>
            <a:r>
              <a:rPr sz="3600" spc="-5" dirty="0">
                <a:latin typeface="Trebuchet MS"/>
                <a:cs typeface="Trebuchet MS"/>
              </a:rPr>
              <a:t>CLINKER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294381"/>
            <a:ext cx="935418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clinker theory combines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somatic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mutation,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free radical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cross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link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theories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suggest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 chemicals produced by  metabolism accumulate in normal cells and cause damage to body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organs such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the muscles, heart, nerves and</a:t>
            </a:r>
            <a:r>
              <a:rPr sz="24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brain.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6891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4. THE WEAR </a:t>
            </a:r>
            <a:r>
              <a:rPr sz="3600" spc="-5" dirty="0">
                <a:latin typeface="Trebuchet MS"/>
                <a:cs typeface="Trebuchet MS"/>
              </a:rPr>
              <a:t>AND </a:t>
            </a:r>
            <a:r>
              <a:rPr sz="3600" dirty="0">
                <a:latin typeface="Trebuchet MS"/>
                <a:cs typeface="Trebuchet MS"/>
              </a:rPr>
              <a:t>TEAR</a:t>
            </a:r>
            <a:r>
              <a:rPr sz="3600" spc="-459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9123045" cy="22923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Body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similar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machine, which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loses function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when its parts  wear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out.</a:t>
            </a:r>
            <a:endParaRPr sz="2400">
              <a:latin typeface="Trebuchet MS"/>
              <a:cs typeface="Trebuchet MS"/>
            </a:endParaRPr>
          </a:p>
          <a:p>
            <a:pPr marL="241300" marR="374650" indent="-228600">
              <a:lnSpc>
                <a:spcPts val="2590"/>
              </a:lnSpc>
              <a:spcBef>
                <a:spcPts val="1000"/>
              </a:spcBef>
              <a:buClr>
                <a:srgbClr val="FFFFFF"/>
              </a:buClr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people age, their cells, tissues and organs are damaged by  internal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external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stressors.</a:t>
            </a:r>
            <a:endParaRPr sz="2400">
              <a:latin typeface="Trebuchet MS"/>
              <a:cs typeface="Trebuchet MS"/>
            </a:endParaRPr>
          </a:p>
          <a:p>
            <a:pPr marL="241300" marR="45085" indent="-2286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Good health maintenance practices will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reduce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rate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wear  and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tear,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resulting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longer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better body</a:t>
            </a:r>
            <a:r>
              <a:rPr sz="240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function.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67633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THE </a:t>
            </a:r>
            <a:r>
              <a:rPr sz="3600" spc="-5" dirty="0">
                <a:latin typeface="Trebuchet MS"/>
                <a:cs typeface="Trebuchet MS"/>
              </a:rPr>
              <a:t>NEUROENDOCRINE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1963108"/>
            <a:ext cx="10987405" cy="44977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5" dirty="0">
                <a:solidFill>
                  <a:srgbClr val="FFFFFF"/>
                </a:solidFill>
                <a:latin typeface="Trebuchet MS"/>
                <a:cs typeface="Trebuchet MS"/>
              </a:rPr>
              <a:t>Prof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Vladimir Dilman and </a:t>
            </a:r>
            <a:r>
              <a:rPr sz="2600" spc="-40" dirty="0">
                <a:solidFill>
                  <a:srgbClr val="FFFFFF"/>
                </a:solidFill>
                <a:latin typeface="Trebuchet MS"/>
                <a:cs typeface="Trebuchet MS"/>
              </a:rPr>
              <a:t>Ward</a:t>
            </a:r>
            <a:r>
              <a:rPr sz="26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rebuchet MS"/>
                <a:cs typeface="Trebuchet MS"/>
              </a:rPr>
              <a:t>Dean</a:t>
            </a:r>
            <a:endParaRPr sz="2600">
              <a:latin typeface="Trebuchet MS"/>
              <a:cs typeface="Trebuchet MS"/>
            </a:endParaRPr>
          </a:p>
          <a:p>
            <a:pPr marL="241300" marR="2026920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theory elaborates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wear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tear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by focusing on the 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neuroendocrine</a:t>
            </a:r>
            <a:r>
              <a:rPr sz="2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system.</a:t>
            </a:r>
            <a:endParaRPr sz="2600">
              <a:latin typeface="Trebuchet MS"/>
              <a:cs typeface="Trebuchet MS"/>
            </a:endParaRPr>
          </a:p>
          <a:p>
            <a:pPr marL="241300" marR="37147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This system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complicated network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biochemicals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that govern the  release of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hormones which are altered by</a:t>
            </a:r>
            <a:r>
              <a:rPr sz="26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hypothalamus.</a:t>
            </a:r>
            <a:endParaRPr sz="26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The hypothalamus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controls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various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chain-reactions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instruct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other  organs and glands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to release their hormones etc.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The hypothalamus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also 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responds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body hormone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levels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a guide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the overall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hormonal  </a:t>
            </a:r>
            <a:r>
              <a:rPr sz="2600" spc="-40" dirty="0">
                <a:solidFill>
                  <a:srgbClr val="FFFFFF"/>
                </a:solidFill>
                <a:latin typeface="Trebuchet MS"/>
                <a:cs typeface="Trebuchet MS"/>
              </a:rPr>
              <a:t>activity. </a:t>
            </a:r>
            <a:r>
              <a:rPr sz="2600" spc="-30" dirty="0">
                <a:solidFill>
                  <a:srgbClr val="FFFFFF"/>
                </a:solidFill>
                <a:latin typeface="Trebuchet MS"/>
                <a:cs typeface="Trebuchet MS"/>
              </a:rPr>
              <a:t>Accordingly,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as ages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secretion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of many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hormones declines 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their effectiveness is also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reduced due to </a:t>
            </a:r>
            <a:r>
              <a:rPr sz="2600" spc="-5" dirty="0">
                <a:solidFill>
                  <a:srgbClr val="FFFFFF"/>
                </a:solidFill>
                <a:latin typeface="Trebuchet MS"/>
                <a:cs typeface="Trebuchet MS"/>
              </a:rPr>
              <a:t>the receptors </a:t>
            </a:r>
            <a:r>
              <a:rPr sz="2600" spc="-10" dirty="0">
                <a:solidFill>
                  <a:srgbClr val="FFFFFF"/>
                </a:solidFill>
                <a:latin typeface="Trebuchet MS"/>
                <a:cs typeface="Trebuchet MS"/>
              </a:rPr>
              <a:t>down-  </a:t>
            </a: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grading.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4898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rebuchet MS"/>
                <a:cs typeface="Trebuchet MS"/>
              </a:rPr>
              <a:t>IMMUNOLOGIC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9224645" cy="3279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73914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immunologic theory proposes that aging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function of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changes in the immune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system.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immune system weakens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over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time, making an aging person  more susceptible to disease, increase in autoimmune disease and  allergies</a:t>
            </a:r>
            <a:endParaRPr sz="2400">
              <a:latin typeface="Trebuchet MS"/>
              <a:cs typeface="Trebuchet MS"/>
            </a:endParaRPr>
          </a:p>
          <a:p>
            <a:pPr marL="241300" marR="964565" indent="-228600" algn="just">
              <a:lnSpc>
                <a:spcPts val="259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Over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time, cells involved in immune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function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less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self-  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regulatory,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resulting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cells being misidentified 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foreign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material and being attacked by the immune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system’s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own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defenses. Eg: rheumatoid arthritis (RA) and</a:t>
            </a:r>
            <a:r>
              <a:rPr sz="24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lupus.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82556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THE </a:t>
            </a:r>
            <a:r>
              <a:rPr sz="3600" spc="-20" dirty="0">
                <a:latin typeface="Trebuchet MS"/>
                <a:cs typeface="Trebuchet MS"/>
              </a:rPr>
              <a:t>MITOCHONDRIAL </a:t>
            </a:r>
            <a:r>
              <a:rPr sz="3600" dirty="0">
                <a:latin typeface="Trebuchet MS"/>
                <a:cs typeface="Trebuchet MS"/>
              </a:rPr>
              <a:t>DECLINE</a:t>
            </a:r>
            <a:r>
              <a:rPr sz="3600" spc="-26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234945"/>
            <a:ext cx="9315450" cy="27114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power producing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organelles.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primary job is to create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Adenosine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Triphosphate 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(ATP)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 they do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the various energy cycles that involve nutrients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such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Acetyl-L-Carnitine, CoQ10 (Idebenone), NADH and some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  vitamins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etc.</a:t>
            </a:r>
            <a:endParaRPr sz="2400">
              <a:latin typeface="Trebuchet MS"/>
              <a:cs typeface="Trebuchet MS"/>
            </a:endParaRPr>
          </a:p>
          <a:p>
            <a:pPr marL="241300" marR="271145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Enhancement and protection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mitochondria is an essential  part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preventing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slowing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aging.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965403"/>
            <a:ext cx="7368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THE </a:t>
            </a:r>
            <a:r>
              <a:rPr sz="3600" spc="-5" dirty="0">
                <a:latin typeface="Trebuchet MS"/>
                <a:cs typeface="Trebuchet MS"/>
              </a:rPr>
              <a:t>MEMBRANE </a:t>
            </a:r>
            <a:r>
              <a:rPr sz="3600" spc="-40" dirty="0">
                <a:latin typeface="Trebuchet MS"/>
                <a:cs typeface="Trebuchet MS"/>
              </a:rPr>
              <a:t>THEORY </a:t>
            </a:r>
            <a:r>
              <a:rPr sz="3600" spc="-5" dirty="0">
                <a:latin typeface="Trebuchet MS"/>
                <a:cs typeface="Trebuchet MS"/>
              </a:rPr>
              <a:t>OF</a:t>
            </a:r>
            <a:r>
              <a:rPr sz="3600" spc="-32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AGING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234945"/>
            <a:ext cx="8961120" cy="23818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Professor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Imre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Zs.</a:t>
            </a:r>
            <a:endParaRPr sz="2400">
              <a:latin typeface="Trebuchet MS"/>
              <a:cs typeface="Trebuchet MS"/>
            </a:endParaRPr>
          </a:p>
          <a:p>
            <a:pPr marL="241300" marR="661035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the age-related changes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cells ability to transfer  chemicals, heat and electrical processes that impair</a:t>
            </a:r>
            <a:r>
              <a:rPr sz="24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it.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older the cell membrane becomes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less lipid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(less watery and  more solid).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impedes its efficiency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conduct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normal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function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in particular there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toxic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accumulation.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10261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745" dirty="0">
                <a:solidFill>
                  <a:srgbClr val="FF0000"/>
                </a:solidFill>
                <a:latin typeface="Arial"/>
                <a:cs typeface="Arial"/>
              </a:rPr>
              <a:t>CONCEPTS </a:t>
            </a:r>
            <a:r>
              <a:rPr b="0" spc="-26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b="0" spc="-625" dirty="0">
                <a:solidFill>
                  <a:srgbClr val="FF0000"/>
                </a:solidFill>
                <a:latin typeface="Arial"/>
                <a:cs typeface="Arial"/>
              </a:rPr>
              <a:t>THE GENETIC </a:t>
            </a:r>
            <a:r>
              <a:rPr b="0" spc="-730" dirty="0">
                <a:solidFill>
                  <a:srgbClr val="FF0000"/>
                </a:solidFill>
                <a:latin typeface="Arial"/>
                <a:cs typeface="Arial"/>
              </a:rPr>
              <a:t>THEORY </a:t>
            </a:r>
            <a:r>
              <a:rPr b="0" spc="-62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b="0" spc="-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0" spc="-495" dirty="0">
                <a:solidFill>
                  <a:srgbClr val="FF0000"/>
                </a:solidFill>
                <a:latin typeface="Arial"/>
                <a:cs typeface="Arial"/>
              </a:rPr>
              <a:t>AGING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2609215" cy="2583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40" dirty="0">
                <a:latin typeface="Carlito"/>
                <a:cs typeface="Carlito"/>
              </a:rPr>
              <a:t>Telomeres</a:t>
            </a:r>
            <a:endParaRPr sz="280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rlito"/>
                <a:cs typeface="Carlito"/>
              </a:rPr>
              <a:t>Longevity</a:t>
            </a:r>
            <a:r>
              <a:rPr sz="2800" b="1" spc="-5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genes</a:t>
            </a:r>
            <a:endParaRPr sz="280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rlito"/>
                <a:cs typeface="Carlito"/>
              </a:rPr>
              <a:t>Cell </a:t>
            </a:r>
            <a:r>
              <a:rPr sz="2800" b="1" spc="-5" dirty="0">
                <a:latin typeface="Carlito"/>
                <a:cs typeface="Carlito"/>
              </a:rPr>
              <a:t>senescence</a:t>
            </a:r>
            <a:endParaRPr sz="280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latin typeface="Carlito"/>
                <a:cs typeface="Carlito"/>
              </a:rPr>
              <a:t>Stem</a:t>
            </a:r>
            <a:r>
              <a:rPr sz="2800" b="1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cells</a:t>
            </a:r>
            <a:endParaRPr sz="280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rlito"/>
                <a:cs typeface="Carlito"/>
              </a:rPr>
              <a:t>Epigenetics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56495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710" dirty="0">
                <a:solidFill>
                  <a:srgbClr val="006FC0"/>
                </a:solidFill>
                <a:latin typeface="Arial"/>
                <a:cs typeface="Arial"/>
              </a:rPr>
              <a:t>PSYCHOSOCIAL</a:t>
            </a:r>
            <a:r>
              <a:rPr b="0" spc="-3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0" spc="-680" dirty="0">
                <a:solidFill>
                  <a:srgbClr val="006FC0"/>
                </a:solidFill>
                <a:latin typeface="Arial"/>
                <a:cs typeface="Arial"/>
              </a:rPr>
              <a:t>THEORIES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948545" cy="3776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87503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rlito"/>
                <a:cs typeface="Carlito"/>
              </a:rPr>
              <a:t>Psychosocial </a:t>
            </a:r>
            <a:r>
              <a:rPr sz="2800" spc="-5" dirty="0">
                <a:latin typeface="Carlito"/>
                <a:cs typeface="Carlito"/>
              </a:rPr>
              <a:t>theories of aging </a:t>
            </a:r>
            <a:r>
              <a:rPr sz="2800" spc="-20" dirty="0">
                <a:latin typeface="Carlito"/>
                <a:cs typeface="Carlito"/>
              </a:rPr>
              <a:t>attempt </a:t>
            </a:r>
            <a:r>
              <a:rPr sz="2800" spc="-15" dirty="0">
                <a:latin typeface="Carlito"/>
                <a:cs typeface="Carlito"/>
              </a:rPr>
              <a:t>to explain </a:t>
            </a:r>
            <a:r>
              <a:rPr sz="2800" spc="-5" dirty="0">
                <a:latin typeface="Carlito"/>
                <a:cs typeface="Carlito"/>
              </a:rPr>
              <a:t>changes in  </a:t>
            </a:r>
            <a:r>
              <a:rPr sz="2800" spc="-40" dirty="0">
                <a:latin typeface="Carlito"/>
                <a:cs typeface="Carlito"/>
              </a:rPr>
              <a:t>behaviour, </a:t>
            </a:r>
            <a:r>
              <a:rPr sz="2800" spc="-20" dirty="0">
                <a:latin typeface="Carlito"/>
                <a:cs typeface="Carlito"/>
              </a:rPr>
              <a:t>roles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relationship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occur as </a:t>
            </a:r>
            <a:r>
              <a:rPr sz="2800" spc="-10" dirty="0">
                <a:latin typeface="Carlito"/>
                <a:cs typeface="Carlito"/>
              </a:rPr>
              <a:t>individual</a:t>
            </a:r>
            <a:r>
              <a:rPr sz="2800" spc="3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age.</a:t>
            </a:r>
            <a:endParaRPr sz="2800">
              <a:latin typeface="Carlito"/>
              <a:cs typeface="Carlito"/>
            </a:endParaRPr>
          </a:p>
          <a:p>
            <a:pPr marL="241300" marR="5080" indent="-229235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20" dirty="0">
                <a:latin typeface="Carlito"/>
                <a:cs typeface="Carlito"/>
              </a:rPr>
              <a:t>attempt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predict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explain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social </a:t>
            </a:r>
            <a:r>
              <a:rPr sz="2800" spc="-15" dirty="0">
                <a:latin typeface="Carlito"/>
                <a:cs typeface="Carlito"/>
              </a:rPr>
              <a:t>interactions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roles 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contribute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successful adjustment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old </a:t>
            </a:r>
            <a:r>
              <a:rPr sz="2800" spc="-10" dirty="0">
                <a:latin typeface="Carlito"/>
                <a:cs typeface="Carlito"/>
              </a:rPr>
              <a:t>age </a:t>
            </a:r>
            <a:r>
              <a:rPr sz="2800" spc="-1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older</a:t>
            </a:r>
            <a:r>
              <a:rPr sz="2800" spc="2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adults.</a:t>
            </a:r>
            <a:endParaRPr sz="2800">
              <a:latin typeface="Carlito"/>
              <a:cs typeface="Carlito"/>
            </a:endParaRPr>
          </a:p>
          <a:p>
            <a:pPr marL="292100" indent="-280035">
              <a:lnSpc>
                <a:spcPct val="100000"/>
              </a:lnSpc>
              <a:spcBef>
                <a:spcPts val="62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disengagement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theory</a:t>
            </a:r>
            <a:endParaRPr sz="2800">
              <a:latin typeface="Carlito"/>
              <a:cs typeface="Carlito"/>
            </a:endParaRPr>
          </a:p>
          <a:p>
            <a:pPr marL="292100" indent="-280035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Carlito"/>
                <a:cs typeface="Carlito"/>
              </a:rPr>
              <a:t>The activity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theory</a:t>
            </a:r>
            <a:endParaRPr sz="2800">
              <a:latin typeface="Carlito"/>
              <a:cs typeface="Carlito"/>
            </a:endParaRPr>
          </a:p>
          <a:p>
            <a:pPr marL="292100" indent="-280035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continuity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theory</a:t>
            </a:r>
            <a:endParaRPr sz="2800">
              <a:latin typeface="Carlito"/>
              <a:cs typeface="Carlito"/>
            </a:endParaRPr>
          </a:p>
          <a:p>
            <a:pPr marL="292100" indent="-280035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10" dirty="0">
                <a:latin typeface="Carlito"/>
                <a:cs typeface="Carlito"/>
              </a:rPr>
              <a:t>The subculture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theory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1999" cy="10919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1032509"/>
            <a:ext cx="70993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>
                <a:solidFill>
                  <a:srgbClr val="04607A"/>
                </a:solidFill>
                <a:latin typeface="Carlito"/>
                <a:cs typeface="Carlito"/>
              </a:rPr>
              <a:t>Classification </a:t>
            </a:r>
            <a:r>
              <a:rPr sz="5000" dirty="0">
                <a:solidFill>
                  <a:srgbClr val="04607A"/>
                </a:solidFill>
                <a:latin typeface="Carlito"/>
                <a:cs typeface="Carlito"/>
              </a:rPr>
              <a:t>of</a:t>
            </a:r>
            <a:r>
              <a:rPr sz="5000" spc="-8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5000" dirty="0">
                <a:solidFill>
                  <a:srgbClr val="04607A"/>
                </a:solidFill>
                <a:latin typeface="Carlito"/>
                <a:cs typeface="Carlito"/>
              </a:rPr>
              <a:t>aging</a:t>
            </a:r>
            <a:endParaRPr sz="50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1946859"/>
            <a:ext cx="10741660" cy="391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852805" indent="-27305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5750" algn="l"/>
              </a:tabLst>
            </a:pPr>
            <a:r>
              <a:rPr sz="2600" b="1" spc="-5" dirty="0">
                <a:latin typeface="Trebuchet MS"/>
                <a:cs typeface="Trebuchet MS"/>
              </a:rPr>
              <a:t>Objectively</a:t>
            </a:r>
            <a:r>
              <a:rPr sz="2600" spc="-5" dirty="0">
                <a:latin typeface="Georgia"/>
                <a:cs typeface="Georgia"/>
              </a:rPr>
              <a:t>, </a:t>
            </a:r>
            <a:r>
              <a:rPr sz="2600" spc="-35" dirty="0">
                <a:latin typeface="Georgia"/>
                <a:cs typeface="Georgia"/>
              </a:rPr>
              <a:t>ageing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60" dirty="0">
                <a:latin typeface="Georgia"/>
                <a:cs typeface="Georgia"/>
              </a:rPr>
              <a:t>a </a:t>
            </a:r>
            <a:r>
              <a:rPr sz="2600" spc="-45" dirty="0">
                <a:latin typeface="Georgia"/>
                <a:cs typeface="Georgia"/>
              </a:rPr>
              <a:t>universal process </a:t>
            </a:r>
            <a:r>
              <a:rPr sz="2600" spc="-10" dirty="0">
                <a:latin typeface="Georgia"/>
                <a:cs typeface="Georgia"/>
              </a:rPr>
              <a:t>that </a:t>
            </a:r>
            <a:r>
              <a:rPr sz="2600" spc="-30" dirty="0">
                <a:latin typeface="Georgia"/>
                <a:cs typeface="Georgia"/>
              </a:rPr>
              <a:t>begins </a:t>
            </a:r>
            <a:r>
              <a:rPr sz="2600" spc="-20" dirty="0">
                <a:latin typeface="Georgia"/>
                <a:cs typeface="Georgia"/>
              </a:rPr>
              <a:t>at birth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25" dirty="0">
                <a:latin typeface="Georgia"/>
                <a:cs typeface="Georgia"/>
              </a:rPr>
              <a:t>is  </a:t>
            </a:r>
            <a:r>
              <a:rPr sz="2600" spc="-20" dirty="0">
                <a:latin typeface="Georgia"/>
                <a:cs typeface="Georgia"/>
              </a:rPr>
              <a:t>specified </a:t>
            </a:r>
            <a:r>
              <a:rPr sz="2600" spc="-25" dirty="0">
                <a:latin typeface="Georgia"/>
                <a:cs typeface="Georgia"/>
              </a:rPr>
              <a:t>by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chronological </a:t>
            </a:r>
            <a:r>
              <a:rPr sz="2600" spc="-45" dirty="0">
                <a:latin typeface="Georgia"/>
                <a:cs typeface="Georgia"/>
              </a:rPr>
              <a:t>age</a:t>
            </a:r>
            <a:r>
              <a:rPr sz="2600" spc="-254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criterion</a:t>
            </a:r>
            <a:endParaRPr sz="2600" dirty="0">
              <a:latin typeface="Georgia"/>
              <a:cs typeface="Georgia"/>
            </a:endParaRPr>
          </a:p>
          <a:p>
            <a:pPr marL="285115" marR="1372870" indent="-27305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5750" algn="l"/>
              </a:tabLst>
            </a:pPr>
            <a:r>
              <a:rPr sz="2600" b="1" spc="-25" dirty="0">
                <a:latin typeface="Trebuchet MS"/>
                <a:cs typeface="Trebuchet MS"/>
              </a:rPr>
              <a:t>Subjectively</a:t>
            </a:r>
            <a:r>
              <a:rPr sz="2600" spc="-25" dirty="0">
                <a:latin typeface="Georgia"/>
                <a:cs typeface="Georgia"/>
              </a:rPr>
              <a:t>, </a:t>
            </a:r>
            <a:r>
              <a:rPr sz="2600" spc="-30" dirty="0">
                <a:latin typeface="Georgia"/>
                <a:cs typeface="Georgia"/>
              </a:rPr>
              <a:t>aging </a:t>
            </a:r>
            <a:r>
              <a:rPr sz="2600" spc="-50" dirty="0">
                <a:latin typeface="Georgia"/>
                <a:cs typeface="Georgia"/>
              </a:rPr>
              <a:t>is marked </a:t>
            </a:r>
            <a:r>
              <a:rPr sz="2600" spc="-35" dirty="0">
                <a:latin typeface="Georgia"/>
                <a:cs typeface="Georgia"/>
              </a:rPr>
              <a:t>by changes </a:t>
            </a:r>
            <a:r>
              <a:rPr sz="2600" spc="-30" dirty="0">
                <a:latin typeface="Georgia"/>
                <a:cs typeface="Georgia"/>
              </a:rPr>
              <a:t>in </a:t>
            </a:r>
            <a:r>
              <a:rPr sz="2600" spc="-35" dirty="0">
                <a:latin typeface="Georgia"/>
                <a:cs typeface="Georgia"/>
              </a:rPr>
              <a:t>behaviour and </a:t>
            </a:r>
            <a:r>
              <a:rPr sz="2600" spc="-105" dirty="0">
                <a:latin typeface="Georgia"/>
                <a:cs typeface="Georgia"/>
              </a:rPr>
              <a:t>self-  </a:t>
            </a:r>
            <a:r>
              <a:rPr sz="2600" spc="-25" dirty="0">
                <a:latin typeface="Georgia"/>
                <a:cs typeface="Georgia"/>
              </a:rPr>
              <a:t>perception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reaction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15" dirty="0">
                <a:latin typeface="Georgia"/>
                <a:cs typeface="Georgia"/>
              </a:rPr>
              <a:t>biologic</a:t>
            </a:r>
            <a:r>
              <a:rPr sz="2600" spc="-25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changes.</a:t>
            </a:r>
            <a:endParaRPr sz="2600" dirty="0">
              <a:latin typeface="Georgia"/>
              <a:cs typeface="Georgia"/>
            </a:endParaRPr>
          </a:p>
          <a:p>
            <a:pPr marL="285115" marR="5080" indent="-27305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5750" algn="l"/>
              </a:tabLst>
            </a:pPr>
            <a:r>
              <a:rPr sz="2600" b="1" spc="30" dirty="0">
                <a:latin typeface="Trebuchet MS"/>
                <a:cs typeface="Trebuchet MS"/>
              </a:rPr>
              <a:t>Functionally</a:t>
            </a:r>
            <a:r>
              <a:rPr sz="2600" spc="30" dirty="0">
                <a:latin typeface="Georgia"/>
                <a:cs typeface="Georgia"/>
              </a:rPr>
              <a:t>, </a:t>
            </a:r>
            <a:r>
              <a:rPr sz="2600" spc="-30" dirty="0">
                <a:latin typeface="Georgia"/>
                <a:cs typeface="Georgia"/>
              </a:rPr>
              <a:t>aging </a:t>
            </a:r>
            <a:r>
              <a:rPr sz="2600" spc="-60" dirty="0">
                <a:latin typeface="Georgia"/>
                <a:cs typeface="Georgia"/>
              </a:rPr>
              <a:t>refers </a:t>
            </a:r>
            <a:r>
              <a:rPr sz="2600" spc="-5" dirty="0">
                <a:latin typeface="Georgia"/>
                <a:cs typeface="Georgia"/>
              </a:rPr>
              <a:t>to the </a:t>
            </a:r>
            <a:r>
              <a:rPr sz="2600" spc="-30" dirty="0">
                <a:latin typeface="Georgia"/>
                <a:cs typeface="Georgia"/>
              </a:rPr>
              <a:t>capabilities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30" dirty="0">
                <a:latin typeface="Georgia"/>
                <a:cs typeface="Georgia"/>
              </a:rPr>
              <a:t>individual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55" dirty="0">
                <a:latin typeface="Georgia"/>
                <a:cs typeface="Georgia"/>
              </a:rPr>
              <a:t>function  </a:t>
            </a:r>
            <a:r>
              <a:rPr sz="2600" spc="-25" dirty="0">
                <a:latin typeface="Georgia"/>
                <a:cs typeface="Georgia"/>
              </a:rPr>
              <a:t>in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50" dirty="0">
                <a:latin typeface="Georgia"/>
                <a:cs typeface="Georgia"/>
              </a:rPr>
              <a:t>society.</a:t>
            </a:r>
            <a:endParaRPr sz="2600" dirty="0">
              <a:latin typeface="Georgia"/>
              <a:cs typeface="Georgia"/>
            </a:endParaRPr>
          </a:p>
          <a:p>
            <a:pPr marL="12700" marR="531495">
              <a:lnSpc>
                <a:spcPct val="100000"/>
              </a:lnSpc>
              <a:spcBef>
                <a:spcPts val="620"/>
              </a:spcBef>
            </a:pPr>
            <a:r>
              <a:rPr sz="2600" spc="-60" dirty="0">
                <a:latin typeface="Georgia"/>
                <a:cs typeface="Georgia"/>
              </a:rPr>
              <a:t>Young </a:t>
            </a:r>
            <a:r>
              <a:rPr sz="2600" spc="40" dirty="0">
                <a:latin typeface="Georgia"/>
                <a:cs typeface="Georgia"/>
              </a:rPr>
              <a:t>Old </a:t>
            </a:r>
            <a:r>
              <a:rPr sz="2600" spc="-95" dirty="0">
                <a:latin typeface="Georgia"/>
                <a:cs typeface="Georgia"/>
              </a:rPr>
              <a:t>(60 </a:t>
            </a:r>
            <a:r>
              <a:rPr sz="2600" spc="-370" dirty="0">
                <a:latin typeface="Georgia"/>
                <a:cs typeface="Georgia"/>
              </a:rPr>
              <a:t>– </a:t>
            </a:r>
            <a:r>
              <a:rPr sz="2600" spc="-165" dirty="0">
                <a:latin typeface="Georgia"/>
                <a:cs typeface="Georgia"/>
              </a:rPr>
              <a:t>74 </a:t>
            </a:r>
            <a:r>
              <a:rPr sz="2600" spc="-50" dirty="0">
                <a:latin typeface="Georgia"/>
                <a:cs typeface="Georgia"/>
              </a:rPr>
              <a:t>yrs), </a:t>
            </a:r>
            <a:r>
              <a:rPr sz="2600" spc="-25" dirty="0">
                <a:latin typeface="Georgia"/>
                <a:cs typeface="Georgia"/>
              </a:rPr>
              <a:t>middle </a:t>
            </a:r>
            <a:r>
              <a:rPr sz="2600" spc="-10" dirty="0">
                <a:latin typeface="Georgia"/>
                <a:cs typeface="Georgia"/>
              </a:rPr>
              <a:t>old </a:t>
            </a:r>
            <a:r>
              <a:rPr sz="2600" spc="-90" dirty="0">
                <a:latin typeface="Georgia"/>
                <a:cs typeface="Georgia"/>
              </a:rPr>
              <a:t>(75-84 </a:t>
            </a:r>
            <a:r>
              <a:rPr sz="2600" spc="-55" dirty="0">
                <a:latin typeface="Georgia"/>
                <a:cs typeface="Georgia"/>
              </a:rPr>
              <a:t>years),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15" dirty="0">
                <a:latin typeface="Georgia"/>
                <a:cs typeface="Georgia"/>
              </a:rPr>
              <a:t>old-old </a:t>
            </a:r>
            <a:r>
              <a:rPr sz="2600" spc="-40" dirty="0">
                <a:latin typeface="Georgia"/>
                <a:cs typeface="Georgia"/>
              </a:rPr>
              <a:t>(above </a:t>
            </a:r>
            <a:r>
              <a:rPr sz="2600" spc="-165" dirty="0">
                <a:latin typeface="Georgia"/>
                <a:cs typeface="Georgia"/>
              </a:rPr>
              <a:t>85  </a:t>
            </a:r>
            <a:r>
              <a:rPr sz="2600" spc="-50" dirty="0">
                <a:latin typeface="Georgia"/>
                <a:cs typeface="Georgia"/>
              </a:rPr>
              <a:t>years).</a:t>
            </a:r>
            <a:endParaRPr sz="2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35" dirty="0">
                <a:latin typeface="Georgia"/>
                <a:cs typeface="Georgia"/>
              </a:rPr>
              <a:t>life </a:t>
            </a:r>
            <a:r>
              <a:rPr sz="2600" spc="-20" dirty="0">
                <a:latin typeface="Georgia"/>
                <a:cs typeface="Georgia"/>
              </a:rPr>
              <a:t>expectancy of </a:t>
            </a:r>
            <a:r>
              <a:rPr sz="2600" spc="-55" dirty="0">
                <a:latin typeface="Georgia"/>
                <a:cs typeface="Georgia"/>
              </a:rPr>
              <a:t>Indians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90" dirty="0">
                <a:latin typeface="Georgia"/>
                <a:cs typeface="Georgia"/>
              </a:rPr>
              <a:t>65- </a:t>
            </a:r>
            <a:r>
              <a:rPr sz="2600" spc="-60" dirty="0">
                <a:latin typeface="Georgia"/>
                <a:cs typeface="Georgia"/>
              </a:rPr>
              <a:t>67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65" dirty="0">
                <a:latin typeface="Georgia"/>
                <a:cs typeface="Georgia"/>
              </a:rPr>
              <a:t>years</a:t>
            </a:r>
            <a:endParaRPr sz="2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58718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80" dirty="0">
                <a:solidFill>
                  <a:srgbClr val="00AF50"/>
                </a:solidFill>
                <a:latin typeface="Arial"/>
                <a:cs typeface="Arial"/>
              </a:rPr>
              <a:t>DISENGAGEMENT</a:t>
            </a:r>
            <a:r>
              <a:rPr b="0" spc="-3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b="0" spc="-730" dirty="0">
                <a:solidFill>
                  <a:srgbClr val="00AF50"/>
                </a:solidFill>
                <a:latin typeface="Arial"/>
                <a:cs typeface="Arial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1113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2717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Cummings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Henry(1961) </a:t>
            </a:r>
            <a:r>
              <a:rPr sz="2800" spc="-25" dirty="0">
                <a:latin typeface="Carlito"/>
                <a:cs typeface="Carlito"/>
              </a:rPr>
              <a:t>states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aging </a:t>
            </a:r>
            <a:r>
              <a:rPr sz="2800" spc="-10" dirty="0">
                <a:latin typeface="Carlito"/>
                <a:cs typeface="Carlito"/>
              </a:rPr>
              <a:t>people </a:t>
            </a:r>
            <a:r>
              <a:rPr sz="2800" spc="-15" dirty="0">
                <a:latin typeface="Carlito"/>
                <a:cs typeface="Carlito"/>
              </a:rPr>
              <a:t>withdraw </a:t>
            </a:r>
            <a:r>
              <a:rPr sz="2800" spc="-20" dirty="0">
                <a:latin typeface="Carlito"/>
                <a:cs typeface="Carlito"/>
              </a:rPr>
              <a:t>from  </a:t>
            </a:r>
            <a:r>
              <a:rPr sz="2800" spc="-15" dirty="0">
                <a:latin typeface="Carlito"/>
                <a:cs typeface="Carlito"/>
              </a:rPr>
              <a:t>customary </a:t>
            </a:r>
            <a:r>
              <a:rPr sz="2800" spc="-20" dirty="0">
                <a:latin typeface="Carlito"/>
                <a:cs typeface="Carlito"/>
              </a:rPr>
              <a:t>roles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engage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more introspective, </a:t>
            </a:r>
            <a:r>
              <a:rPr sz="2800" spc="-10" dirty="0">
                <a:latin typeface="Carlito"/>
                <a:cs typeface="Carlito"/>
              </a:rPr>
              <a:t>self-focused  </a:t>
            </a:r>
            <a:r>
              <a:rPr sz="2800" spc="-5" dirty="0">
                <a:latin typeface="Carlito"/>
                <a:cs typeface="Carlito"/>
              </a:rPr>
              <a:t>activities.</a:t>
            </a:r>
            <a:endParaRPr sz="2800">
              <a:latin typeface="Carlito"/>
              <a:cs typeface="Carlito"/>
            </a:endParaRPr>
          </a:p>
          <a:p>
            <a:pPr marL="241300" marR="942975" indent="-229235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disengagement </a:t>
            </a:r>
            <a:r>
              <a:rPr sz="2800" spc="-5" dirty="0">
                <a:latin typeface="Carlito"/>
                <a:cs typeface="Carlito"/>
              </a:rPr>
              <a:t>theory </a:t>
            </a:r>
            <a:r>
              <a:rPr sz="2800" spc="-15" dirty="0">
                <a:latin typeface="Carlito"/>
                <a:cs typeface="Carlito"/>
              </a:rPr>
              <a:t>was </a:t>
            </a:r>
            <a:r>
              <a:rPr sz="2800" spc="-10" dirty="0">
                <a:latin typeface="Carlito"/>
                <a:cs typeface="Carlito"/>
              </a:rPr>
              <a:t>developed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explain </a:t>
            </a:r>
            <a:r>
              <a:rPr sz="2800" spc="-20" dirty="0">
                <a:latin typeface="Carlito"/>
                <a:cs typeface="Carlito"/>
              </a:rPr>
              <a:t>why </a:t>
            </a:r>
            <a:r>
              <a:rPr sz="2800" spc="-5" dirty="0">
                <a:latin typeface="Carlito"/>
                <a:cs typeface="Carlito"/>
              </a:rPr>
              <a:t>aging 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20" dirty="0">
                <a:latin typeface="Carlito"/>
                <a:cs typeface="Carlito"/>
              </a:rPr>
              <a:t>separate 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mainstream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society.</a:t>
            </a:r>
            <a:endParaRPr sz="2800">
              <a:latin typeface="Carlito"/>
              <a:cs typeface="Carlito"/>
            </a:endParaRPr>
          </a:p>
          <a:p>
            <a:pPr marL="241300" marR="114935" indent="-229235" algn="just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rlito"/>
                <a:cs typeface="Carlito"/>
              </a:rPr>
              <a:t>This theory </a:t>
            </a:r>
            <a:r>
              <a:rPr sz="2800" spc="-15" dirty="0">
                <a:latin typeface="Carlito"/>
                <a:cs typeface="Carlito"/>
              </a:rPr>
              <a:t>proposes </a:t>
            </a:r>
            <a:r>
              <a:rPr sz="2800" spc="-10" dirty="0">
                <a:latin typeface="Carlito"/>
                <a:cs typeface="Carlito"/>
              </a:rPr>
              <a:t>that older people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20" dirty="0">
                <a:latin typeface="Carlito"/>
                <a:cs typeface="Carlito"/>
              </a:rPr>
              <a:t>systematically </a:t>
            </a:r>
            <a:r>
              <a:rPr sz="2800" spc="-15" dirty="0">
                <a:latin typeface="Carlito"/>
                <a:cs typeface="Carlito"/>
              </a:rPr>
              <a:t>separated,  </a:t>
            </a:r>
            <a:r>
              <a:rPr sz="2800" spc="-20" dirty="0">
                <a:latin typeface="Carlito"/>
                <a:cs typeface="Carlito"/>
              </a:rPr>
              <a:t>excluded,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disengaged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society because they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not </a:t>
            </a:r>
            <a:r>
              <a:rPr sz="2800" spc="-15" dirty="0">
                <a:latin typeface="Carlito"/>
                <a:cs typeface="Carlito"/>
              </a:rPr>
              <a:t>perceived 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be of </a:t>
            </a:r>
            <a:r>
              <a:rPr sz="2800" spc="-10" dirty="0">
                <a:latin typeface="Carlito"/>
                <a:cs typeface="Carlito"/>
              </a:rPr>
              <a:t>benefit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society </a:t>
            </a:r>
            <a:r>
              <a:rPr sz="2800" spc="-5" dirty="0">
                <a:latin typeface="Carlito"/>
                <a:cs typeface="Carlito"/>
              </a:rPr>
              <a:t>as a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whole.</a:t>
            </a:r>
            <a:endParaRPr sz="2800">
              <a:latin typeface="Carlito"/>
              <a:cs typeface="Carlito"/>
            </a:endParaRPr>
          </a:p>
          <a:p>
            <a:pPr marL="241300" marR="5080" indent="-229235" algn="just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theory further </a:t>
            </a:r>
            <a:r>
              <a:rPr sz="2800" spc="-15" dirty="0">
                <a:latin typeface="Carlito"/>
                <a:cs typeface="Carlito"/>
              </a:rPr>
              <a:t>proposes </a:t>
            </a:r>
            <a:r>
              <a:rPr sz="2800" spc="-10" dirty="0">
                <a:latin typeface="Carlito"/>
                <a:cs typeface="Carlito"/>
              </a:rPr>
              <a:t>that older </a:t>
            </a:r>
            <a:r>
              <a:rPr sz="2800" spc="-5" dirty="0">
                <a:latin typeface="Carlito"/>
                <a:cs typeface="Carlito"/>
              </a:rPr>
              <a:t>adults </a:t>
            </a:r>
            <a:r>
              <a:rPr sz="2800" spc="-15" dirty="0">
                <a:latin typeface="Carlito"/>
                <a:cs typeface="Carlito"/>
              </a:rPr>
              <a:t>desire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withdraw 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society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they age, </a:t>
            </a:r>
            <a:r>
              <a:rPr sz="2800" spc="-5" dirty="0">
                <a:latin typeface="Carlito"/>
                <a:cs typeface="Carlito"/>
              </a:rPr>
              <a:t>so the </a:t>
            </a:r>
            <a:r>
              <a:rPr sz="2800" spc="-15" dirty="0">
                <a:latin typeface="Carlito"/>
                <a:cs typeface="Carlito"/>
              </a:rPr>
              <a:t>disengagement </a:t>
            </a:r>
            <a:r>
              <a:rPr sz="2800" spc="-5" dirty="0">
                <a:latin typeface="Carlito"/>
                <a:cs typeface="Carlito"/>
              </a:rPr>
              <a:t>is mutually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beneficial.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48863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25" dirty="0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b="0" spc="-540" dirty="0">
                <a:solidFill>
                  <a:srgbClr val="00AF50"/>
                </a:solidFill>
                <a:latin typeface="Arial"/>
                <a:cs typeface="Arial"/>
              </a:rPr>
              <a:t>ACTIVITY</a:t>
            </a:r>
            <a:r>
              <a:rPr b="0" spc="-6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b="0" spc="-730" dirty="0">
                <a:solidFill>
                  <a:srgbClr val="00AF50"/>
                </a:solidFill>
                <a:latin typeface="Arial"/>
                <a:cs typeface="Arial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26370" cy="3223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theory </a:t>
            </a:r>
            <a:r>
              <a:rPr sz="2800" spc="-15" dirty="0">
                <a:latin typeface="Carlito"/>
                <a:cs typeface="Carlito"/>
              </a:rPr>
              <a:t>proposes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activity is </a:t>
            </a:r>
            <a:r>
              <a:rPr sz="2800" spc="-10" dirty="0">
                <a:latin typeface="Carlito"/>
                <a:cs typeface="Carlito"/>
              </a:rPr>
              <a:t>necessary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successful</a:t>
            </a:r>
            <a:r>
              <a:rPr sz="2800" spc="2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aging.</a:t>
            </a:r>
            <a:endParaRPr sz="2800">
              <a:latin typeface="Carlito"/>
              <a:cs typeface="Carlito"/>
            </a:endParaRPr>
          </a:p>
          <a:p>
            <a:pPr marL="241300" marR="334010" indent="-229235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Active participation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20" dirty="0">
                <a:latin typeface="Carlito"/>
                <a:cs typeface="Carlito"/>
              </a:rPr>
              <a:t>physical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mental </a:t>
            </a:r>
            <a:r>
              <a:rPr sz="2800" spc="-5" dirty="0">
                <a:latin typeface="Carlito"/>
                <a:cs typeface="Carlito"/>
              </a:rPr>
              <a:t>activities </a:t>
            </a:r>
            <a:r>
              <a:rPr sz="2800" spc="-15" dirty="0">
                <a:latin typeface="Carlito"/>
                <a:cs typeface="Carlito"/>
              </a:rPr>
              <a:t>helps maintain  </a:t>
            </a:r>
            <a:r>
              <a:rPr sz="2800" spc="-10" dirty="0">
                <a:latin typeface="Carlito"/>
                <a:cs typeface="Carlito"/>
              </a:rPr>
              <a:t>functioning well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old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age.</a:t>
            </a:r>
            <a:endParaRPr sz="2800">
              <a:latin typeface="Carlito"/>
              <a:cs typeface="Carlito"/>
            </a:endParaRPr>
          </a:p>
          <a:p>
            <a:pPr marL="241300" marR="893444" indent="-229235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Purposeful </a:t>
            </a:r>
            <a:r>
              <a:rPr sz="2800" spc="-5" dirty="0">
                <a:latin typeface="Carlito"/>
                <a:cs typeface="Carlito"/>
              </a:rPr>
              <a:t>activities and </a:t>
            </a:r>
            <a:r>
              <a:rPr sz="2800" spc="-15" dirty="0">
                <a:latin typeface="Carlito"/>
                <a:cs typeface="Carlito"/>
              </a:rPr>
              <a:t>interactions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promote </a:t>
            </a:r>
            <a:r>
              <a:rPr sz="2800" spc="-10" dirty="0">
                <a:latin typeface="Carlito"/>
                <a:cs typeface="Carlito"/>
              </a:rPr>
              <a:t>self-esteem  </a:t>
            </a:r>
            <a:r>
              <a:rPr sz="2800" spc="-20" dirty="0">
                <a:latin typeface="Carlito"/>
                <a:cs typeface="Carlito"/>
              </a:rPr>
              <a:t>improve overall </a:t>
            </a:r>
            <a:r>
              <a:rPr sz="2800" spc="-15" dirty="0">
                <a:latin typeface="Carlito"/>
                <a:cs typeface="Carlito"/>
              </a:rPr>
              <a:t>satisfaction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20" dirty="0">
                <a:latin typeface="Carlito"/>
                <a:cs typeface="Carlito"/>
              </a:rPr>
              <a:t>life, </a:t>
            </a:r>
            <a:r>
              <a:rPr sz="2800" spc="-15" dirty="0">
                <a:latin typeface="Carlito"/>
                <a:cs typeface="Carlito"/>
              </a:rPr>
              <a:t>even 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older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age.</a:t>
            </a:r>
            <a:endParaRPr sz="2800">
              <a:latin typeface="Carlito"/>
              <a:cs typeface="Carlito"/>
            </a:endParaRPr>
          </a:p>
          <a:p>
            <a:pPr marL="241300" marR="5080" indent="-229235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continuation </a:t>
            </a:r>
            <a:r>
              <a:rPr sz="2800" spc="-5" dirty="0">
                <a:latin typeface="Carlito"/>
                <a:cs typeface="Carlito"/>
              </a:rPr>
              <a:t>of activities </a:t>
            </a:r>
            <a:r>
              <a:rPr sz="2800" spc="-15" dirty="0">
                <a:latin typeface="Carlito"/>
                <a:cs typeface="Carlito"/>
              </a:rPr>
              <a:t>performed </a:t>
            </a:r>
            <a:r>
              <a:rPr sz="2800" spc="-10" dirty="0">
                <a:latin typeface="Carlito"/>
                <a:cs typeface="Carlito"/>
              </a:rPr>
              <a:t>during middle age </a:t>
            </a:r>
            <a:r>
              <a:rPr sz="2800" spc="-5" dirty="0">
                <a:latin typeface="Carlito"/>
                <a:cs typeface="Carlito"/>
              </a:rPr>
              <a:t>is  </a:t>
            </a:r>
            <a:r>
              <a:rPr sz="2800" spc="-10" dirty="0">
                <a:latin typeface="Carlito"/>
                <a:cs typeface="Carlito"/>
              </a:rPr>
              <a:t>necessary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successful </a:t>
            </a:r>
            <a:r>
              <a:rPr sz="2800" spc="-5" dirty="0">
                <a:latin typeface="Carlito"/>
                <a:cs typeface="Carlito"/>
              </a:rPr>
              <a:t>aging (Lemon, </a:t>
            </a:r>
            <a:r>
              <a:rPr sz="2800" spc="-15" dirty="0">
                <a:latin typeface="Carlito"/>
                <a:cs typeface="Carlito"/>
              </a:rPr>
              <a:t>Bengston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Peterson,</a:t>
            </a:r>
            <a:r>
              <a:rPr sz="2800" spc="28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1972).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56737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25" dirty="0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b="0" spc="-520" dirty="0">
                <a:solidFill>
                  <a:srgbClr val="00AF50"/>
                </a:solidFill>
                <a:latin typeface="Arial"/>
                <a:cs typeface="Arial"/>
              </a:rPr>
              <a:t>CONTINUITY</a:t>
            </a:r>
            <a:r>
              <a:rPr b="0" spc="-6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b="0" spc="-730" dirty="0">
                <a:solidFill>
                  <a:srgbClr val="00AF50"/>
                </a:solidFill>
                <a:latin typeface="Arial"/>
                <a:cs typeface="Arial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71125" cy="3011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0259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continuity </a:t>
            </a:r>
            <a:r>
              <a:rPr sz="2800" spc="-5" dirty="0">
                <a:latin typeface="Carlito"/>
                <a:cs typeface="Carlito"/>
              </a:rPr>
              <a:t>theory </a:t>
            </a:r>
            <a:r>
              <a:rPr sz="2800" spc="-10" dirty="0">
                <a:latin typeface="Carlito"/>
                <a:cs typeface="Carlito"/>
              </a:rPr>
              <a:t>(Neugarten, </a:t>
            </a:r>
            <a:r>
              <a:rPr sz="2800" spc="-5" dirty="0">
                <a:latin typeface="Carlito"/>
                <a:cs typeface="Carlito"/>
              </a:rPr>
              <a:t>1964) </a:t>
            </a:r>
            <a:r>
              <a:rPr sz="2800" spc="-30" dirty="0">
                <a:latin typeface="Carlito"/>
                <a:cs typeface="Carlito"/>
              </a:rPr>
              <a:t>state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personality  </a:t>
            </a:r>
            <a:r>
              <a:rPr sz="2800" spc="-10" dirty="0">
                <a:latin typeface="Carlito"/>
                <a:cs typeface="Carlito"/>
              </a:rPr>
              <a:t>remains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same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20" dirty="0">
                <a:latin typeface="Carlito"/>
                <a:cs typeface="Carlito"/>
              </a:rPr>
              <a:t>behaviours </a:t>
            </a:r>
            <a:r>
              <a:rPr sz="2800" spc="-10" dirty="0">
                <a:latin typeface="Carlito"/>
                <a:cs typeface="Carlito"/>
              </a:rPr>
              <a:t>become </a:t>
            </a:r>
            <a:r>
              <a:rPr sz="2800" spc="-15" dirty="0">
                <a:latin typeface="Carlito"/>
                <a:cs typeface="Carlito"/>
              </a:rPr>
              <a:t>more predictable </a:t>
            </a:r>
            <a:r>
              <a:rPr sz="2800" spc="-5" dirty="0">
                <a:latin typeface="Carlito"/>
                <a:cs typeface="Carlito"/>
              </a:rPr>
              <a:t>as  </a:t>
            </a:r>
            <a:r>
              <a:rPr sz="2800" spc="-10" dirty="0">
                <a:latin typeface="Carlito"/>
                <a:cs typeface="Carlito"/>
              </a:rPr>
              <a:t>people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ages.</a:t>
            </a:r>
            <a:endParaRPr sz="2800">
              <a:latin typeface="Carlito"/>
              <a:cs typeface="Carlito"/>
            </a:endParaRPr>
          </a:p>
          <a:p>
            <a:pPr marL="241300" marR="24130" indent="-229235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20" dirty="0">
                <a:latin typeface="Carlito"/>
                <a:cs typeface="Carlito"/>
              </a:rPr>
              <a:t>Personality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behaviour </a:t>
            </a:r>
            <a:r>
              <a:rPr sz="2800" spc="-20" dirty="0">
                <a:latin typeface="Carlito"/>
                <a:cs typeface="Carlito"/>
              </a:rPr>
              <a:t>pattern </a:t>
            </a:r>
            <a:r>
              <a:rPr sz="2800" spc="-10" dirty="0">
                <a:latin typeface="Carlito"/>
                <a:cs typeface="Carlito"/>
              </a:rPr>
              <a:t>developed during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5" dirty="0">
                <a:latin typeface="Carlito"/>
                <a:cs typeface="Carlito"/>
              </a:rPr>
              <a:t>life </a:t>
            </a:r>
            <a:r>
              <a:rPr sz="2800" spc="-5" dirty="0">
                <a:latin typeface="Carlito"/>
                <a:cs typeface="Carlito"/>
              </a:rPr>
              <a:t>time  </a:t>
            </a:r>
            <a:r>
              <a:rPr sz="2800" spc="-15" dirty="0">
                <a:latin typeface="Carlito"/>
                <a:cs typeface="Carlito"/>
              </a:rPr>
              <a:t>determine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degree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engagement </a:t>
            </a:r>
            <a:r>
              <a:rPr sz="2800" spc="-5" dirty="0">
                <a:latin typeface="Carlito"/>
                <a:cs typeface="Carlito"/>
              </a:rPr>
              <a:t>and activity in </a:t>
            </a:r>
            <a:r>
              <a:rPr sz="2800" spc="-10" dirty="0">
                <a:latin typeface="Carlito"/>
                <a:cs typeface="Carlito"/>
              </a:rPr>
              <a:t>older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adulthood.</a:t>
            </a:r>
            <a:endParaRPr sz="2800">
              <a:latin typeface="Carlito"/>
              <a:cs typeface="Carlito"/>
            </a:endParaRPr>
          </a:p>
          <a:p>
            <a:pPr marL="241300" marR="5080" indent="-229235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rlito"/>
                <a:cs typeface="Carlito"/>
              </a:rPr>
              <a:t>Personality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latin typeface="Carlito"/>
                <a:cs typeface="Carlito"/>
              </a:rPr>
              <a:t>critical </a:t>
            </a:r>
            <a:r>
              <a:rPr sz="2800" spc="-20" dirty="0">
                <a:latin typeface="Carlito"/>
                <a:cs typeface="Carlito"/>
              </a:rPr>
              <a:t>factor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determining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relationship between  </a:t>
            </a:r>
            <a:r>
              <a:rPr sz="2800" spc="-20" dirty="0">
                <a:latin typeface="Carlito"/>
                <a:cs typeface="Carlito"/>
              </a:rPr>
              <a:t>role </a:t>
            </a:r>
            <a:r>
              <a:rPr sz="2800" spc="-5" dirty="0">
                <a:latin typeface="Carlito"/>
                <a:cs typeface="Carlito"/>
              </a:rPr>
              <a:t>activity and </a:t>
            </a:r>
            <a:r>
              <a:rPr sz="2800" spc="-25" dirty="0">
                <a:latin typeface="Carlito"/>
                <a:cs typeface="Carlito"/>
              </a:rPr>
              <a:t>life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satisfaction.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5823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25" dirty="0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b="0" spc="-695" dirty="0">
                <a:solidFill>
                  <a:srgbClr val="00AF50"/>
                </a:solidFill>
                <a:latin typeface="Arial"/>
                <a:cs typeface="Arial"/>
              </a:rPr>
              <a:t>SUBCULTURE</a:t>
            </a:r>
            <a:r>
              <a:rPr b="0" spc="-6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b="0" spc="-730" dirty="0">
                <a:solidFill>
                  <a:srgbClr val="00AF50"/>
                </a:solidFill>
                <a:latin typeface="Arial"/>
                <a:cs typeface="Arial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989820" cy="3011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206375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rlito"/>
                <a:cs typeface="Carlito"/>
              </a:rPr>
              <a:t>Rose </a:t>
            </a:r>
            <a:r>
              <a:rPr sz="2800" spc="-10" dirty="0">
                <a:latin typeface="Carlito"/>
                <a:cs typeface="Carlito"/>
              </a:rPr>
              <a:t>(1965) </a:t>
            </a:r>
            <a:r>
              <a:rPr sz="2800" spc="-15" dirty="0">
                <a:latin typeface="Carlito"/>
                <a:cs typeface="Carlito"/>
              </a:rPr>
              <a:t>theorized </a:t>
            </a:r>
            <a:r>
              <a:rPr sz="2800" spc="-10" dirty="0">
                <a:latin typeface="Carlito"/>
                <a:cs typeface="Carlito"/>
              </a:rPr>
              <a:t>that older </a:t>
            </a:r>
            <a:r>
              <a:rPr sz="2800" spc="-5" dirty="0">
                <a:latin typeface="Carlito"/>
                <a:cs typeface="Carlito"/>
              </a:rPr>
              <a:t>adults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unique subculture  </a:t>
            </a:r>
            <a:r>
              <a:rPr sz="2800" spc="-5" dirty="0">
                <a:latin typeface="Carlito"/>
                <a:cs typeface="Carlito"/>
              </a:rPr>
              <a:t>within </a:t>
            </a:r>
            <a:r>
              <a:rPr sz="2800" spc="-10" dirty="0">
                <a:latin typeface="Carlito"/>
                <a:cs typeface="Carlito"/>
              </a:rPr>
              <a:t>society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25" dirty="0">
                <a:latin typeface="Carlito"/>
                <a:cs typeface="Carlito"/>
              </a:rPr>
              <a:t>defend </a:t>
            </a:r>
            <a:r>
              <a:rPr sz="2800" spc="-15" dirty="0">
                <a:latin typeface="Carlito"/>
                <a:cs typeface="Carlito"/>
              </a:rPr>
              <a:t>against </a:t>
            </a:r>
            <a:r>
              <a:rPr sz="2800" spc="-20" dirty="0">
                <a:latin typeface="Carlito"/>
                <a:cs typeface="Carlito"/>
              </a:rPr>
              <a:t>society’s negative </a:t>
            </a:r>
            <a:r>
              <a:rPr sz="2800" spc="-15" dirty="0">
                <a:latin typeface="Carlito"/>
                <a:cs typeface="Carlito"/>
              </a:rPr>
              <a:t>attitude </a:t>
            </a:r>
            <a:r>
              <a:rPr sz="2800" spc="-20" dirty="0">
                <a:latin typeface="Carlito"/>
                <a:cs typeface="Carlito"/>
              </a:rPr>
              <a:t>toward  </a:t>
            </a:r>
            <a:r>
              <a:rPr sz="2800" spc="-5" dirty="0">
                <a:latin typeface="Carlito"/>
                <a:cs typeface="Carlito"/>
              </a:rPr>
              <a:t>aging and the </a:t>
            </a:r>
            <a:r>
              <a:rPr sz="2800" spc="-15" dirty="0">
                <a:latin typeface="Carlito"/>
                <a:cs typeface="Carlito"/>
              </a:rPr>
              <a:t>accompanying </a:t>
            </a:r>
            <a:r>
              <a:rPr sz="2800" spc="-5" dirty="0">
                <a:latin typeface="Carlito"/>
                <a:cs typeface="Carlito"/>
              </a:rPr>
              <a:t>loss of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status.</a:t>
            </a:r>
            <a:endParaRPr sz="2800">
              <a:latin typeface="Carlito"/>
              <a:cs typeface="Carlito"/>
            </a:endParaRPr>
          </a:p>
          <a:p>
            <a:pPr marL="241300" marR="5080" indent="-229235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Older </a:t>
            </a:r>
            <a:r>
              <a:rPr sz="2800" spc="-5" dirty="0">
                <a:latin typeface="Carlito"/>
                <a:cs typeface="Carlito"/>
              </a:rPr>
              <a:t>adults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subculture </a:t>
            </a:r>
            <a:r>
              <a:rPr sz="2800" spc="-5" dirty="0">
                <a:latin typeface="Carlito"/>
                <a:cs typeface="Carlito"/>
              </a:rPr>
              <a:t>with their </a:t>
            </a:r>
            <a:r>
              <a:rPr sz="2800" spc="-10" dirty="0">
                <a:latin typeface="Carlito"/>
                <a:cs typeface="Carlito"/>
              </a:rPr>
              <a:t>own norms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beliefs. </a:t>
            </a:r>
            <a:r>
              <a:rPr sz="2800" spc="-10" dirty="0">
                <a:latin typeface="Carlito"/>
                <a:cs typeface="Carlito"/>
              </a:rPr>
              <a:t>The  subculture </a:t>
            </a:r>
            <a:r>
              <a:rPr sz="2800" spc="-15" dirty="0">
                <a:latin typeface="Carlito"/>
                <a:cs typeface="Carlito"/>
              </a:rPr>
              <a:t>occurs </a:t>
            </a:r>
            <a:r>
              <a:rPr sz="2800" spc="-5" dirty="0">
                <a:latin typeface="Carlito"/>
                <a:cs typeface="Carlito"/>
              </a:rPr>
              <a:t>as a </a:t>
            </a:r>
            <a:r>
              <a:rPr sz="2800" spc="-10" dirty="0">
                <a:latin typeface="Carlito"/>
                <a:cs typeface="Carlito"/>
              </a:rPr>
              <a:t>response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loss of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status.</a:t>
            </a:r>
            <a:endParaRPr sz="2800">
              <a:latin typeface="Carlito"/>
              <a:cs typeface="Carlito"/>
            </a:endParaRPr>
          </a:p>
          <a:p>
            <a:pPr marL="241300" marR="41910" indent="-229235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subculture, individual </a:t>
            </a:r>
            <a:r>
              <a:rPr sz="2800" spc="-20" dirty="0">
                <a:latin typeface="Carlito"/>
                <a:cs typeface="Carlito"/>
              </a:rPr>
              <a:t>status </a:t>
            </a:r>
            <a:r>
              <a:rPr sz="2800" spc="-5" dirty="0">
                <a:latin typeface="Carlito"/>
                <a:cs typeface="Carlito"/>
              </a:rPr>
              <a:t>is based on </a:t>
            </a:r>
            <a:r>
              <a:rPr sz="2800" spc="-10" dirty="0">
                <a:latin typeface="Carlito"/>
                <a:cs typeface="Carlito"/>
              </a:rPr>
              <a:t>health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30" dirty="0">
                <a:latin typeface="Carlito"/>
                <a:cs typeface="Carlito"/>
              </a:rPr>
              <a:t>mobility,  </a:t>
            </a:r>
            <a:r>
              <a:rPr sz="2800" spc="-15" dirty="0">
                <a:latin typeface="Carlito"/>
                <a:cs typeface="Carlito"/>
              </a:rPr>
              <a:t>instead </a:t>
            </a:r>
            <a:r>
              <a:rPr sz="2800" spc="-5" dirty="0">
                <a:latin typeface="Carlito"/>
                <a:cs typeface="Carlito"/>
              </a:rPr>
              <a:t>of on </a:t>
            </a:r>
            <a:r>
              <a:rPr sz="2800" spc="-10" dirty="0">
                <a:latin typeface="Carlito"/>
                <a:cs typeface="Carlito"/>
              </a:rPr>
              <a:t>education, occupation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economic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achievement.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86080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705" dirty="0">
                <a:solidFill>
                  <a:srgbClr val="FF0000"/>
                </a:solidFill>
                <a:latin typeface="Arial"/>
                <a:cs typeface="Arial"/>
              </a:rPr>
              <a:t>CONCEPT </a:t>
            </a:r>
            <a:r>
              <a:rPr b="0" spc="-62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b="0" spc="-705" dirty="0">
                <a:solidFill>
                  <a:srgbClr val="FF0000"/>
                </a:solidFill>
                <a:latin typeface="Arial"/>
                <a:cs typeface="Arial"/>
              </a:rPr>
              <a:t>PSYCHOSOCIAL</a:t>
            </a:r>
            <a:r>
              <a:rPr b="0" spc="-8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0" spc="-680" dirty="0">
                <a:solidFill>
                  <a:srgbClr val="FF0000"/>
                </a:solidFill>
                <a:latin typeface="Arial"/>
                <a:cs typeface="Arial"/>
              </a:rPr>
              <a:t>THEORIES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64140" cy="326897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rlito"/>
                <a:cs typeface="Carlito"/>
              </a:rPr>
              <a:t>Disengagement </a:t>
            </a:r>
            <a:r>
              <a:rPr sz="2800" spc="-5" dirty="0">
                <a:latin typeface="Carlito"/>
                <a:cs typeface="Carlito"/>
              </a:rPr>
              <a:t>theory </a:t>
            </a:r>
            <a:r>
              <a:rPr sz="2800" spc="-15" dirty="0">
                <a:latin typeface="Carlito"/>
                <a:cs typeface="Carlito"/>
              </a:rPr>
              <a:t>views </a:t>
            </a:r>
            <a:r>
              <a:rPr sz="2800" spc="-5" dirty="0">
                <a:latin typeface="Carlito"/>
                <a:cs typeface="Carlito"/>
              </a:rPr>
              <a:t>aging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of mutual </a:t>
            </a:r>
            <a:r>
              <a:rPr sz="2800" spc="-20" dirty="0">
                <a:latin typeface="Carlito"/>
                <a:cs typeface="Carlito"/>
              </a:rPr>
              <a:t>withdrawal  </a:t>
            </a:r>
            <a:r>
              <a:rPr sz="2800" spc="-5" dirty="0">
                <a:latin typeface="Carlito"/>
                <a:cs typeface="Carlito"/>
              </a:rPr>
              <a:t>in which </a:t>
            </a:r>
            <a:r>
              <a:rPr sz="2800" spc="-10" dirty="0">
                <a:latin typeface="Carlito"/>
                <a:cs typeface="Carlito"/>
              </a:rPr>
              <a:t>older </a:t>
            </a:r>
            <a:r>
              <a:rPr sz="2800" spc="-5" dirty="0">
                <a:latin typeface="Carlito"/>
                <a:cs typeface="Carlito"/>
              </a:rPr>
              <a:t>adults </a:t>
            </a:r>
            <a:r>
              <a:rPr sz="2800" spc="-15" dirty="0">
                <a:latin typeface="Carlito"/>
                <a:cs typeface="Carlito"/>
              </a:rPr>
              <a:t>voluntarily </a:t>
            </a:r>
            <a:r>
              <a:rPr sz="2800" spc="-10" dirty="0">
                <a:latin typeface="Carlito"/>
                <a:cs typeface="Carlito"/>
              </a:rPr>
              <a:t>slow down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10" dirty="0">
                <a:latin typeface="Carlito"/>
                <a:cs typeface="Carlito"/>
              </a:rPr>
              <a:t>retiring,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5" dirty="0">
                <a:latin typeface="Carlito"/>
                <a:cs typeface="Carlito"/>
              </a:rPr>
              <a:t>expected  by </a:t>
            </a:r>
            <a:r>
              <a:rPr sz="2800" spc="-30" dirty="0">
                <a:latin typeface="Carlito"/>
                <a:cs typeface="Carlito"/>
              </a:rPr>
              <a:t>society. </a:t>
            </a:r>
            <a:r>
              <a:rPr sz="2800" spc="-15" dirty="0">
                <a:latin typeface="Carlito"/>
                <a:cs typeface="Carlito"/>
              </a:rPr>
              <a:t>Proponents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disengagement </a:t>
            </a:r>
            <a:r>
              <a:rPr sz="2800" spc="-5" dirty="0">
                <a:latin typeface="Carlito"/>
                <a:cs typeface="Carlito"/>
              </a:rPr>
              <a:t>theory hold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mutual  </a:t>
            </a:r>
            <a:r>
              <a:rPr sz="2800" spc="-10" dirty="0">
                <a:latin typeface="Carlito"/>
                <a:cs typeface="Carlito"/>
              </a:rPr>
              <a:t>social </a:t>
            </a:r>
            <a:r>
              <a:rPr sz="2800" spc="-15" dirty="0">
                <a:latin typeface="Carlito"/>
                <a:cs typeface="Carlito"/>
              </a:rPr>
              <a:t>withdrawal benefits </a:t>
            </a:r>
            <a:r>
              <a:rPr sz="2800" spc="-10" dirty="0">
                <a:latin typeface="Carlito"/>
                <a:cs typeface="Carlito"/>
              </a:rPr>
              <a:t>both individuals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society.</a:t>
            </a:r>
            <a:endParaRPr sz="2800">
              <a:latin typeface="Carlito"/>
              <a:cs typeface="Carlito"/>
            </a:endParaRPr>
          </a:p>
          <a:p>
            <a:pPr marL="241300" marR="78740" indent="-229235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rlito"/>
                <a:cs typeface="Carlito"/>
              </a:rPr>
              <a:t>Activity </a:t>
            </a:r>
            <a:r>
              <a:rPr sz="2800" spc="-35" dirty="0">
                <a:latin typeface="Carlito"/>
                <a:cs typeface="Carlito"/>
              </a:rPr>
              <a:t>theory,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0" dirty="0">
                <a:latin typeface="Carlito"/>
                <a:cs typeface="Carlito"/>
              </a:rPr>
              <a:t>other hand, sees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positive correlation 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20" dirty="0">
                <a:latin typeface="Carlito"/>
                <a:cs typeface="Carlito"/>
              </a:rPr>
              <a:t>keeping </a:t>
            </a:r>
            <a:r>
              <a:rPr sz="2800" spc="-10" dirty="0">
                <a:latin typeface="Carlito"/>
                <a:cs typeface="Carlito"/>
              </a:rPr>
              <a:t>active </a:t>
            </a:r>
            <a:r>
              <a:rPr sz="2800" spc="-5" dirty="0">
                <a:latin typeface="Carlito"/>
                <a:cs typeface="Carlito"/>
              </a:rPr>
              <a:t>and aging </a:t>
            </a:r>
            <a:r>
              <a:rPr sz="2800" spc="-10" dirty="0">
                <a:latin typeface="Carlito"/>
                <a:cs typeface="Carlito"/>
              </a:rPr>
              <a:t>well. </a:t>
            </a:r>
            <a:r>
              <a:rPr sz="2800" spc="-15" dirty="0">
                <a:latin typeface="Carlito"/>
                <a:cs typeface="Carlito"/>
              </a:rPr>
              <a:t>Proponents </a:t>
            </a:r>
            <a:r>
              <a:rPr sz="2800" spc="-5" dirty="0">
                <a:latin typeface="Carlito"/>
                <a:cs typeface="Carlito"/>
              </a:rPr>
              <a:t>of activity theory  </a:t>
            </a:r>
            <a:r>
              <a:rPr sz="2800" spc="-10" dirty="0">
                <a:latin typeface="Carlito"/>
                <a:cs typeface="Carlito"/>
              </a:rPr>
              <a:t>hold that </a:t>
            </a:r>
            <a:r>
              <a:rPr sz="2800" spc="-5" dirty="0">
                <a:latin typeface="Carlito"/>
                <a:cs typeface="Carlito"/>
              </a:rPr>
              <a:t>mutual </a:t>
            </a:r>
            <a:r>
              <a:rPr sz="2800" spc="-10" dirty="0">
                <a:latin typeface="Carlito"/>
                <a:cs typeface="Carlito"/>
              </a:rPr>
              <a:t>social </a:t>
            </a:r>
            <a:r>
              <a:rPr sz="2800" spc="-15" dirty="0">
                <a:latin typeface="Carlito"/>
                <a:cs typeface="Carlito"/>
              </a:rPr>
              <a:t>withdrawal </a:t>
            </a:r>
            <a:r>
              <a:rPr sz="2800" spc="-10" dirty="0">
                <a:latin typeface="Carlito"/>
                <a:cs typeface="Carlito"/>
              </a:rPr>
              <a:t>runs </a:t>
            </a:r>
            <a:r>
              <a:rPr sz="2800" spc="-15" dirty="0">
                <a:latin typeface="Carlito"/>
                <a:cs typeface="Carlito"/>
              </a:rPr>
              <a:t>counter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traditional  </a:t>
            </a:r>
            <a:r>
              <a:rPr sz="2800" spc="-10" dirty="0">
                <a:latin typeface="Carlito"/>
                <a:cs typeface="Carlito"/>
              </a:rPr>
              <a:t>American </a:t>
            </a:r>
            <a:r>
              <a:rPr sz="2800" spc="-5" dirty="0">
                <a:latin typeface="Carlito"/>
                <a:cs typeface="Carlito"/>
              </a:rPr>
              <a:t>ideals of </a:t>
            </a:r>
            <a:r>
              <a:rPr sz="2800" spc="-30" dirty="0">
                <a:latin typeface="Carlito"/>
                <a:cs typeface="Carlito"/>
              </a:rPr>
              <a:t>activity, </a:t>
            </a:r>
            <a:r>
              <a:rPr sz="2800" spc="-40" dirty="0">
                <a:latin typeface="Carlito"/>
                <a:cs typeface="Carlito"/>
              </a:rPr>
              <a:t>energy,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industry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0594" y="627633"/>
            <a:ext cx="6786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430" dirty="0">
                <a:solidFill>
                  <a:srgbClr val="181B0D"/>
                </a:solidFill>
                <a:latin typeface="Arial"/>
                <a:cs typeface="Arial"/>
              </a:rPr>
              <a:t>DEVELOPMENTAL</a:t>
            </a:r>
            <a:r>
              <a:rPr b="0" spc="-19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b="0" spc="-434" dirty="0">
                <a:solidFill>
                  <a:srgbClr val="181B0D"/>
                </a:solidFill>
                <a:latin typeface="Arial"/>
                <a:cs typeface="Arial"/>
              </a:rPr>
              <a:t>THEORIES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2880" y="1366622"/>
            <a:ext cx="9256395" cy="52146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705"/>
              </a:spcBef>
              <a:buChar char="■"/>
              <a:tabLst>
                <a:tab pos="396875" algn="l"/>
              </a:tabLst>
            </a:pPr>
            <a:r>
              <a:rPr sz="3100" spc="-55" dirty="0">
                <a:solidFill>
                  <a:srgbClr val="181B0D"/>
                </a:solidFill>
                <a:latin typeface="Arial"/>
                <a:cs typeface="Arial"/>
              </a:rPr>
              <a:t>Developmental </a:t>
            </a:r>
            <a:r>
              <a:rPr sz="3100" spc="-40" dirty="0">
                <a:solidFill>
                  <a:srgbClr val="181B0D"/>
                </a:solidFill>
                <a:latin typeface="Arial"/>
                <a:cs typeface="Arial"/>
              </a:rPr>
              <a:t>theories </a:t>
            </a:r>
            <a:r>
              <a:rPr sz="3100" spc="-50" dirty="0">
                <a:solidFill>
                  <a:srgbClr val="181B0D"/>
                </a:solidFill>
                <a:latin typeface="Arial"/>
                <a:cs typeface="Arial"/>
              </a:rPr>
              <a:t>or </a:t>
            </a:r>
            <a:r>
              <a:rPr sz="3100" spc="-60" dirty="0">
                <a:solidFill>
                  <a:srgbClr val="181B0D"/>
                </a:solidFill>
                <a:latin typeface="Arial"/>
                <a:cs typeface="Arial"/>
              </a:rPr>
              <a:t>life-course</a:t>
            </a:r>
            <a:r>
              <a:rPr sz="3100" spc="-12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3100" spc="-40" dirty="0">
                <a:solidFill>
                  <a:srgbClr val="181B0D"/>
                </a:solidFill>
                <a:latin typeface="Arial"/>
                <a:cs typeface="Arial"/>
              </a:rPr>
              <a:t>theories</a:t>
            </a:r>
            <a:endParaRPr sz="3100">
              <a:latin typeface="Arial"/>
              <a:cs typeface="Arial"/>
            </a:endParaRPr>
          </a:p>
          <a:p>
            <a:pPr marL="396240" marR="1180465" indent="-384175">
              <a:lnSpc>
                <a:spcPts val="3130"/>
              </a:lnSpc>
              <a:spcBef>
                <a:spcPts val="1195"/>
              </a:spcBef>
              <a:buChar char="■"/>
              <a:tabLst>
                <a:tab pos="396875" algn="l"/>
              </a:tabLst>
            </a:pPr>
            <a:r>
              <a:rPr sz="3100" spc="-165" dirty="0">
                <a:solidFill>
                  <a:srgbClr val="181B0D"/>
                </a:solidFill>
                <a:latin typeface="Arial"/>
                <a:cs typeface="Arial"/>
              </a:rPr>
              <a:t>These </a:t>
            </a:r>
            <a:r>
              <a:rPr sz="3100" spc="-40" dirty="0">
                <a:solidFill>
                  <a:srgbClr val="181B0D"/>
                </a:solidFill>
                <a:latin typeface="Arial"/>
                <a:cs typeface="Arial"/>
              </a:rPr>
              <a:t>theories </a:t>
            </a:r>
            <a:r>
              <a:rPr sz="3100" spc="-30" dirty="0">
                <a:solidFill>
                  <a:srgbClr val="181B0D"/>
                </a:solidFill>
                <a:latin typeface="Arial"/>
                <a:cs typeface="Arial"/>
              </a:rPr>
              <a:t>trace </a:t>
            </a:r>
            <a:r>
              <a:rPr sz="3100" spc="-40" dirty="0">
                <a:solidFill>
                  <a:srgbClr val="181B0D"/>
                </a:solidFill>
                <a:latin typeface="Arial"/>
                <a:cs typeface="Arial"/>
              </a:rPr>
              <a:t>personality </a:t>
            </a:r>
            <a:r>
              <a:rPr sz="3100" spc="-55" dirty="0">
                <a:solidFill>
                  <a:srgbClr val="181B0D"/>
                </a:solidFill>
                <a:latin typeface="Arial"/>
                <a:cs typeface="Arial"/>
              </a:rPr>
              <a:t>and personal  </a:t>
            </a:r>
            <a:r>
              <a:rPr sz="3100" spc="-5" dirty="0">
                <a:solidFill>
                  <a:srgbClr val="181B0D"/>
                </a:solidFill>
                <a:latin typeface="Arial"/>
                <a:cs typeface="Arial"/>
              </a:rPr>
              <a:t>adjustment </a:t>
            </a:r>
            <a:r>
              <a:rPr sz="3100" spc="-30" dirty="0">
                <a:solidFill>
                  <a:srgbClr val="181B0D"/>
                </a:solidFill>
                <a:latin typeface="Arial"/>
                <a:cs typeface="Arial"/>
              </a:rPr>
              <a:t>throughout </a:t>
            </a:r>
            <a:r>
              <a:rPr sz="3100" spc="-55" dirty="0">
                <a:solidFill>
                  <a:srgbClr val="181B0D"/>
                </a:solidFill>
                <a:latin typeface="Arial"/>
                <a:cs typeface="Arial"/>
              </a:rPr>
              <a:t>a </a:t>
            </a:r>
            <a:r>
              <a:rPr sz="3100" spc="-65" dirty="0">
                <a:solidFill>
                  <a:srgbClr val="181B0D"/>
                </a:solidFill>
                <a:latin typeface="Arial"/>
                <a:cs typeface="Arial"/>
              </a:rPr>
              <a:t>person’s</a:t>
            </a:r>
            <a:r>
              <a:rPr sz="3100" spc="-204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181B0D"/>
                </a:solidFill>
                <a:latin typeface="Arial"/>
                <a:cs typeface="Arial"/>
              </a:rPr>
              <a:t>life.</a:t>
            </a:r>
            <a:endParaRPr sz="3100">
              <a:latin typeface="Arial"/>
              <a:cs typeface="Arial"/>
            </a:endParaRPr>
          </a:p>
          <a:p>
            <a:pPr marL="396240" marR="5080" indent="-384175">
              <a:lnSpc>
                <a:spcPts val="3130"/>
              </a:lnSpc>
              <a:spcBef>
                <a:spcPts val="1195"/>
              </a:spcBef>
              <a:buChar char="■"/>
              <a:tabLst>
                <a:tab pos="396875" algn="l"/>
              </a:tabLst>
            </a:pPr>
            <a:r>
              <a:rPr sz="3100" spc="-110" dirty="0">
                <a:solidFill>
                  <a:srgbClr val="181B0D"/>
                </a:solidFill>
                <a:latin typeface="Arial"/>
                <a:cs typeface="Arial"/>
              </a:rPr>
              <a:t>Many </a:t>
            </a:r>
            <a:r>
              <a:rPr sz="3100" spc="15" dirty="0">
                <a:solidFill>
                  <a:srgbClr val="181B0D"/>
                </a:solidFill>
                <a:latin typeface="Arial"/>
                <a:cs typeface="Arial"/>
              </a:rPr>
              <a:t>of </a:t>
            </a:r>
            <a:r>
              <a:rPr sz="3100" spc="-55" dirty="0">
                <a:solidFill>
                  <a:srgbClr val="181B0D"/>
                </a:solidFill>
                <a:latin typeface="Arial"/>
                <a:cs typeface="Arial"/>
              </a:rPr>
              <a:t>these </a:t>
            </a:r>
            <a:r>
              <a:rPr sz="3100" spc="-40" dirty="0">
                <a:solidFill>
                  <a:srgbClr val="181B0D"/>
                </a:solidFill>
                <a:latin typeface="Arial"/>
                <a:cs typeface="Arial"/>
              </a:rPr>
              <a:t>theories </a:t>
            </a:r>
            <a:r>
              <a:rPr sz="3100" spc="-55" dirty="0">
                <a:solidFill>
                  <a:srgbClr val="181B0D"/>
                </a:solidFill>
                <a:latin typeface="Arial"/>
                <a:cs typeface="Arial"/>
              </a:rPr>
              <a:t>are </a:t>
            </a:r>
            <a:r>
              <a:rPr sz="3100" spc="-40" dirty="0">
                <a:solidFill>
                  <a:srgbClr val="181B0D"/>
                </a:solidFill>
                <a:latin typeface="Arial"/>
                <a:cs typeface="Arial"/>
              </a:rPr>
              <a:t>specific </a:t>
            </a:r>
            <a:r>
              <a:rPr sz="3100" spc="10" dirty="0">
                <a:solidFill>
                  <a:srgbClr val="181B0D"/>
                </a:solidFill>
                <a:latin typeface="Arial"/>
                <a:cs typeface="Arial"/>
              </a:rPr>
              <a:t>in </a:t>
            </a:r>
            <a:r>
              <a:rPr sz="3100" spc="-10" dirty="0">
                <a:solidFill>
                  <a:srgbClr val="181B0D"/>
                </a:solidFill>
                <a:latin typeface="Arial"/>
                <a:cs typeface="Arial"/>
              </a:rPr>
              <a:t>identifying</a:t>
            </a:r>
            <a:r>
              <a:rPr sz="3100" spc="-40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3100" spc="-35" dirty="0">
                <a:solidFill>
                  <a:srgbClr val="181B0D"/>
                </a:solidFill>
                <a:latin typeface="Arial"/>
                <a:cs typeface="Arial"/>
              </a:rPr>
              <a:t>life-  oriented </a:t>
            </a:r>
            <a:r>
              <a:rPr sz="3100" spc="-30" dirty="0">
                <a:solidFill>
                  <a:srgbClr val="181B0D"/>
                </a:solidFill>
                <a:latin typeface="Arial"/>
                <a:cs typeface="Arial"/>
              </a:rPr>
              <a:t>tasks </a:t>
            </a:r>
            <a:r>
              <a:rPr sz="3100" spc="-5" dirty="0">
                <a:solidFill>
                  <a:srgbClr val="181B0D"/>
                </a:solidFill>
                <a:latin typeface="Arial"/>
                <a:cs typeface="Arial"/>
              </a:rPr>
              <a:t>for </a:t>
            </a:r>
            <a:r>
              <a:rPr sz="3100" spc="-10" dirty="0">
                <a:solidFill>
                  <a:srgbClr val="181B0D"/>
                </a:solidFill>
                <a:latin typeface="Arial"/>
                <a:cs typeface="Arial"/>
              </a:rPr>
              <a:t>the </a:t>
            </a:r>
            <a:r>
              <a:rPr sz="3100" spc="-55" dirty="0">
                <a:solidFill>
                  <a:srgbClr val="181B0D"/>
                </a:solidFill>
                <a:latin typeface="Arial"/>
                <a:cs typeface="Arial"/>
              </a:rPr>
              <a:t>aging</a:t>
            </a:r>
            <a:r>
              <a:rPr sz="3100" spc="-345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3100" spc="-80" dirty="0">
                <a:solidFill>
                  <a:srgbClr val="181B0D"/>
                </a:solidFill>
                <a:latin typeface="Arial"/>
                <a:cs typeface="Arial"/>
              </a:rPr>
              <a:t>person.</a:t>
            </a:r>
            <a:endParaRPr sz="3100">
              <a:latin typeface="Arial"/>
              <a:cs typeface="Arial"/>
            </a:endParaRPr>
          </a:p>
          <a:p>
            <a:pPr marL="495300" indent="-483234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495300" algn="l"/>
                <a:tab pos="495934" algn="l"/>
              </a:tabLst>
            </a:pPr>
            <a:r>
              <a:rPr sz="3100" spc="-70" dirty="0">
                <a:solidFill>
                  <a:srgbClr val="181B0D"/>
                </a:solidFill>
                <a:latin typeface="Arial"/>
                <a:cs typeface="Arial"/>
              </a:rPr>
              <a:t>Erikson’s</a:t>
            </a:r>
            <a:endParaRPr sz="31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615"/>
              </a:spcBef>
              <a:buFont typeface="Wingdings"/>
              <a:buChar char=""/>
              <a:tabLst>
                <a:tab pos="396875" algn="l"/>
              </a:tabLst>
            </a:pPr>
            <a:r>
              <a:rPr sz="3100" spc="-70" dirty="0">
                <a:solidFill>
                  <a:srgbClr val="181B0D"/>
                </a:solidFill>
                <a:latin typeface="Arial"/>
                <a:cs typeface="Arial"/>
              </a:rPr>
              <a:t>Havighurst’s</a:t>
            </a:r>
            <a:endParaRPr sz="31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96875" algn="l"/>
              </a:tabLst>
            </a:pPr>
            <a:r>
              <a:rPr sz="3100" spc="-65" dirty="0">
                <a:solidFill>
                  <a:srgbClr val="181B0D"/>
                </a:solidFill>
                <a:latin typeface="Arial"/>
                <a:cs typeface="Arial"/>
              </a:rPr>
              <a:t>Newman’s</a:t>
            </a:r>
            <a:endParaRPr sz="31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96875" algn="l"/>
              </a:tabLst>
            </a:pPr>
            <a:r>
              <a:rPr sz="3100" spc="-85" dirty="0">
                <a:solidFill>
                  <a:srgbClr val="181B0D"/>
                </a:solidFill>
                <a:latin typeface="Arial"/>
                <a:cs typeface="Arial"/>
              </a:rPr>
              <a:t>Peck’s</a:t>
            </a:r>
            <a:endParaRPr sz="3100"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615"/>
              </a:spcBef>
              <a:buFont typeface="Wingdings"/>
              <a:buChar char=""/>
              <a:tabLst>
                <a:tab pos="396875" algn="l"/>
              </a:tabLst>
            </a:pPr>
            <a:r>
              <a:rPr sz="3100" spc="-120" dirty="0">
                <a:solidFill>
                  <a:srgbClr val="181B0D"/>
                </a:solidFill>
                <a:latin typeface="Arial"/>
                <a:cs typeface="Arial"/>
              </a:rPr>
              <a:t>Jung’s</a:t>
            </a:r>
            <a:r>
              <a:rPr sz="3100" spc="-90" dirty="0">
                <a:solidFill>
                  <a:srgbClr val="181B0D"/>
                </a:solidFill>
                <a:latin typeface="Arial"/>
                <a:cs typeface="Arial"/>
              </a:rPr>
              <a:t> </a:t>
            </a:r>
            <a:r>
              <a:rPr sz="3100" spc="-40" dirty="0">
                <a:solidFill>
                  <a:srgbClr val="181B0D"/>
                </a:solidFill>
                <a:latin typeface="Arial"/>
                <a:cs typeface="Arial"/>
              </a:rPr>
              <a:t>theory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1999" cy="10919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270128"/>
            <a:ext cx="508000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>
                <a:solidFill>
                  <a:srgbClr val="04607A"/>
                </a:solidFill>
                <a:latin typeface="Carlito"/>
                <a:cs typeface="Carlito"/>
              </a:rPr>
              <a:t>ERIKSON’S</a:t>
            </a:r>
            <a:r>
              <a:rPr sz="5000" spc="-9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5000" spc="-35" dirty="0">
                <a:solidFill>
                  <a:srgbClr val="04607A"/>
                </a:solidFill>
                <a:latin typeface="Carlito"/>
                <a:cs typeface="Carlito"/>
              </a:rPr>
              <a:t>THEORY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1907235"/>
            <a:ext cx="10728325" cy="42672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5115" marR="5080" indent="-273050">
              <a:lnSpc>
                <a:spcPts val="2810"/>
              </a:lnSpc>
              <a:spcBef>
                <a:spcPts val="45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-90" dirty="0">
                <a:latin typeface="Georgia"/>
                <a:cs typeface="Georgia"/>
              </a:rPr>
              <a:t>Erickson’s(1963) </a:t>
            </a:r>
            <a:r>
              <a:rPr sz="2600" spc="-10" dirty="0">
                <a:latin typeface="Georgia"/>
                <a:cs typeface="Georgia"/>
              </a:rPr>
              <a:t>theory </a:t>
            </a:r>
            <a:r>
              <a:rPr sz="2600" spc="-20" dirty="0">
                <a:latin typeface="Georgia"/>
                <a:cs typeface="Georgia"/>
              </a:rPr>
              <a:t>identifies </a:t>
            </a:r>
            <a:r>
              <a:rPr sz="2600" spc="-10" dirty="0">
                <a:latin typeface="Georgia"/>
                <a:cs typeface="Georgia"/>
              </a:rPr>
              <a:t>eight </a:t>
            </a:r>
            <a:r>
              <a:rPr sz="2600" spc="-45" dirty="0">
                <a:latin typeface="Georgia"/>
                <a:cs typeface="Georgia"/>
              </a:rPr>
              <a:t>stages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25" dirty="0">
                <a:latin typeface="Georgia"/>
                <a:cs typeface="Georgia"/>
              </a:rPr>
              <a:t>developmental </a:t>
            </a:r>
            <a:r>
              <a:rPr sz="2600" spc="-40" dirty="0">
                <a:latin typeface="Georgia"/>
                <a:cs typeface="Georgia"/>
              </a:rPr>
              <a:t>tasks</a:t>
            </a:r>
            <a:r>
              <a:rPr sz="2600" spc="-195" dirty="0">
                <a:latin typeface="Georgia"/>
                <a:cs typeface="Georgia"/>
              </a:rPr>
              <a:t> </a:t>
            </a:r>
            <a:r>
              <a:rPr sz="2600" spc="-95" dirty="0">
                <a:latin typeface="Georgia"/>
                <a:cs typeface="Georgia"/>
              </a:rPr>
              <a:t>that  </a:t>
            </a:r>
            <a:r>
              <a:rPr sz="2600" spc="-45" dirty="0">
                <a:latin typeface="Georgia"/>
                <a:cs typeface="Georgia"/>
              </a:rPr>
              <a:t>an </a:t>
            </a:r>
            <a:r>
              <a:rPr sz="2600" spc="-30" dirty="0">
                <a:latin typeface="Georgia"/>
                <a:cs typeface="Georgia"/>
              </a:rPr>
              <a:t>individual </a:t>
            </a:r>
            <a:r>
              <a:rPr sz="2600" spc="-25" dirty="0">
                <a:latin typeface="Georgia"/>
                <a:cs typeface="Georgia"/>
              </a:rPr>
              <a:t>must comfort </a:t>
            </a:r>
            <a:r>
              <a:rPr sz="2600" spc="-15" dirty="0">
                <a:latin typeface="Georgia"/>
                <a:cs typeface="Georgia"/>
              </a:rPr>
              <a:t>throughout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35" dirty="0">
                <a:latin typeface="Georgia"/>
                <a:cs typeface="Georgia"/>
              </a:rPr>
              <a:t>life</a:t>
            </a:r>
            <a:r>
              <a:rPr sz="2600" spc="-335" dirty="0">
                <a:latin typeface="Georgia"/>
                <a:cs typeface="Georgia"/>
              </a:rPr>
              <a:t> </a:t>
            </a:r>
            <a:r>
              <a:rPr sz="2600" spc="-65" dirty="0">
                <a:latin typeface="Georgia"/>
                <a:cs typeface="Georgia"/>
              </a:rPr>
              <a:t>span: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65" dirty="0">
                <a:latin typeface="Georgia"/>
                <a:cs typeface="Georgia"/>
              </a:rPr>
              <a:t>Trust </a:t>
            </a:r>
            <a:r>
              <a:rPr sz="2600" spc="-55" dirty="0">
                <a:latin typeface="Georgia"/>
                <a:cs typeface="Georgia"/>
              </a:rPr>
              <a:t>versus</a:t>
            </a:r>
            <a:r>
              <a:rPr sz="2600" spc="-13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mistrust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20" dirty="0">
                <a:latin typeface="Georgia"/>
                <a:cs typeface="Georgia"/>
              </a:rPr>
              <a:t>Autonomy </a:t>
            </a:r>
            <a:r>
              <a:rPr sz="2600" spc="-55" dirty="0">
                <a:latin typeface="Georgia"/>
                <a:cs typeface="Georgia"/>
              </a:rPr>
              <a:t>versus </a:t>
            </a:r>
            <a:r>
              <a:rPr sz="2600" spc="-35" dirty="0">
                <a:latin typeface="Georgia"/>
                <a:cs typeface="Georgia"/>
              </a:rPr>
              <a:t>shame and</a:t>
            </a:r>
            <a:r>
              <a:rPr sz="2600" spc="-31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doubt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40" dirty="0">
                <a:latin typeface="Georgia"/>
                <a:cs typeface="Georgia"/>
              </a:rPr>
              <a:t>Initiative </a:t>
            </a:r>
            <a:r>
              <a:rPr sz="2600" spc="-55" dirty="0">
                <a:latin typeface="Georgia"/>
                <a:cs typeface="Georgia"/>
              </a:rPr>
              <a:t>versus</a:t>
            </a:r>
            <a:r>
              <a:rPr sz="2600" spc="-22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guilt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35" dirty="0">
                <a:latin typeface="Georgia"/>
                <a:cs typeface="Georgia"/>
              </a:rPr>
              <a:t>Industry </a:t>
            </a:r>
            <a:r>
              <a:rPr sz="2600" spc="-55" dirty="0">
                <a:latin typeface="Georgia"/>
                <a:cs typeface="Georgia"/>
              </a:rPr>
              <a:t>versus</a:t>
            </a:r>
            <a:r>
              <a:rPr sz="2600" spc="-17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inferiority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35" dirty="0">
                <a:latin typeface="Georgia"/>
                <a:cs typeface="Georgia"/>
              </a:rPr>
              <a:t>Identity </a:t>
            </a:r>
            <a:r>
              <a:rPr sz="2600" spc="-55" dirty="0">
                <a:latin typeface="Georgia"/>
                <a:cs typeface="Georgia"/>
              </a:rPr>
              <a:t>versus </a:t>
            </a:r>
            <a:r>
              <a:rPr sz="2600" spc="-15" dirty="0">
                <a:latin typeface="Georgia"/>
                <a:cs typeface="Georgia"/>
              </a:rPr>
              <a:t>identity</a:t>
            </a:r>
            <a:r>
              <a:rPr sz="2600" spc="-229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confusion</a:t>
            </a:r>
            <a:endParaRPr sz="2600">
              <a:latin typeface="Georgia"/>
              <a:cs typeface="Georgia"/>
            </a:endParaRPr>
          </a:p>
          <a:p>
            <a:pPr marL="293370" indent="-28067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30" dirty="0">
                <a:latin typeface="Georgia"/>
                <a:cs typeface="Georgia"/>
              </a:rPr>
              <a:t>Intimacy </a:t>
            </a:r>
            <a:r>
              <a:rPr sz="2600" spc="-55" dirty="0">
                <a:latin typeface="Georgia"/>
                <a:cs typeface="Georgia"/>
              </a:rPr>
              <a:t>versus</a:t>
            </a:r>
            <a:r>
              <a:rPr sz="2600" spc="-16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isolation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35" dirty="0">
                <a:latin typeface="Georgia"/>
                <a:cs typeface="Georgia"/>
              </a:rPr>
              <a:t>Generativity </a:t>
            </a:r>
            <a:r>
              <a:rPr sz="2600" spc="-55" dirty="0">
                <a:latin typeface="Georgia"/>
                <a:cs typeface="Georgia"/>
              </a:rPr>
              <a:t>versus</a:t>
            </a:r>
            <a:r>
              <a:rPr sz="2600" spc="-19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stagnation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30" dirty="0">
                <a:latin typeface="Georgia"/>
                <a:cs typeface="Georgia"/>
              </a:rPr>
              <a:t>Integrity </a:t>
            </a:r>
            <a:r>
              <a:rPr sz="2600" spc="-55" dirty="0">
                <a:latin typeface="Georgia"/>
                <a:cs typeface="Georgia"/>
              </a:rPr>
              <a:t>versus</a:t>
            </a:r>
            <a:r>
              <a:rPr sz="2600" spc="-225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despair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72208"/>
            <a:ext cx="10699115" cy="42214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267970" indent="-342900">
              <a:lnSpc>
                <a:spcPct val="90000"/>
              </a:lnSpc>
              <a:spcBef>
                <a:spcPts val="4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last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these stages is the domain of </a:t>
            </a:r>
            <a:r>
              <a:rPr sz="3200" spc="-5" dirty="0">
                <a:latin typeface="Arial"/>
                <a:cs typeface="Arial"/>
              </a:rPr>
              <a:t>late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adulthood,  but failure to achieve </a:t>
            </a:r>
            <a:r>
              <a:rPr sz="3200" dirty="0">
                <a:latin typeface="Arial"/>
                <a:cs typeface="Arial"/>
              </a:rPr>
              <a:t>success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tasks </a:t>
            </a:r>
            <a:r>
              <a:rPr sz="3200" spc="-5" dirty="0">
                <a:latin typeface="Arial"/>
                <a:cs typeface="Arial"/>
              </a:rPr>
              <a:t>earlier in life </a:t>
            </a:r>
            <a:r>
              <a:rPr sz="3200" dirty="0">
                <a:latin typeface="Arial"/>
                <a:cs typeface="Arial"/>
              </a:rPr>
              <a:t>can  cause </a:t>
            </a:r>
            <a:r>
              <a:rPr sz="3200" spc="-5" dirty="0">
                <a:latin typeface="Arial"/>
                <a:cs typeface="Arial"/>
              </a:rPr>
              <a:t>problems later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life.</a:t>
            </a:r>
            <a:endParaRPr sz="3200">
              <a:latin typeface="Arial"/>
              <a:cs typeface="Arial"/>
            </a:endParaRPr>
          </a:p>
          <a:p>
            <a:pPr marL="355600" marR="871855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460375" algn="l"/>
                <a:tab pos="461645" algn="l"/>
              </a:tabLst>
            </a:pPr>
            <a:r>
              <a:rPr dirty="0"/>
              <a:t>	</a:t>
            </a:r>
            <a:r>
              <a:rPr sz="3200" dirty="0">
                <a:latin typeface="Arial"/>
                <a:cs typeface="Arial"/>
              </a:rPr>
              <a:t>The stage </a:t>
            </a:r>
            <a:r>
              <a:rPr sz="3200" spc="-5" dirty="0">
                <a:latin typeface="Arial"/>
                <a:cs typeface="Arial"/>
              </a:rPr>
              <a:t>pertaining to older adults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: Ego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integrity  </a:t>
            </a:r>
            <a:r>
              <a:rPr sz="3200" dirty="0">
                <a:latin typeface="Arial"/>
                <a:cs typeface="Arial"/>
              </a:rPr>
              <a:t>versus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Despair.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7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task </a:t>
            </a:r>
            <a:r>
              <a:rPr sz="3200" spc="-5" dirty="0">
                <a:latin typeface="Arial"/>
                <a:cs typeface="Arial"/>
              </a:rPr>
              <a:t>of this </a:t>
            </a:r>
            <a:r>
              <a:rPr sz="3200" dirty="0">
                <a:latin typeface="Arial"/>
                <a:cs typeface="Arial"/>
              </a:rPr>
              <a:t>stage </a:t>
            </a:r>
            <a:r>
              <a:rPr sz="3200" spc="-5" dirty="0">
                <a:latin typeface="Arial"/>
                <a:cs typeface="Arial"/>
              </a:rPr>
              <a:t>is acceptance of </a:t>
            </a:r>
            <a:r>
              <a:rPr sz="3200" spc="-20" dirty="0">
                <a:latin typeface="Arial"/>
                <a:cs typeface="Arial"/>
              </a:rPr>
              <a:t>one’s </a:t>
            </a:r>
            <a:r>
              <a:rPr sz="3200" spc="-5" dirty="0">
                <a:latin typeface="Arial"/>
                <a:cs typeface="Arial"/>
              </a:rPr>
              <a:t>life </a:t>
            </a:r>
            <a:r>
              <a:rPr sz="3200" spc="-10" dirty="0">
                <a:latin typeface="Arial"/>
                <a:cs typeface="Arial"/>
              </a:rPr>
              <a:t>as  </a:t>
            </a:r>
            <a:r>
              <a:rPr sz="3200" spc="-5" dirty="0">
                <a:latin typeface="Arial"/>
                <a:cs typeface="Arial"/>
              </a:rPr>
              <a:t>meaningful and that death is part of life, versus </a:t>
            </a:r>
            <a:r>
              <a:rPr sz="3200" spc="-25" dirty="0">
                <a:latin typeface="Arial"/>
                <a:cs typeface="Arial"/>
              </a:rPr>
              <a:t>despair,  </a:t>
            </a:r>
            <a:r>
              <a:rPr sz="3200" spc="-5" dirty="0">
                <a:latin typeface="Arial"/>
                <a:cs typeface="Arial"/>
              </a:rPr>
              <a:t>which is failure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accept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meaningfulness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15" dirty="0">
                <a:latin typeface="Arial"/>
                <a:cs typeface="Arial"/>
              </a:rPr>
              <a:t>one’s </a:t>
            </a:r>
            <a:r>
              <a:rPr sz="3200" spc="-5" dirty="0">
                <a:latin typeface="Arial"/>
                <a:cs typeface="Arial"/>
              </a:rPr>
              <a:t>life,  along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fear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death.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0532"/>
              <a:ext cx="10437876" cy="3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5704" y="1970532"/>
              <a:ext cx="1603248" cy="1447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00"/>
              <a:ext cx="10438130" cy="1369060"/>
            </a:xfrm>
            <a:custGeom>
              <a:avLst/>
              <a:gdLst/>
              <a:ahLst/>
              <a:cxnLst/>
              <a:rect l="l" t="t" r="r" b="b"/>
              <a:pathLst>
                <a:path w="10438130" h="1369060">
                  <a:moveTo>
                    <a:pt x="10437876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0437876" y="1368552"/>
                  </a:lnTo>
                  <a:lnTo>
                    <a:pt x="1043787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5704" y="609600"/>
              <a:ext cx="1603375" cy="1369060"/>
            </a:xfrm>
            <a:custGeom>
              <a:avLst/>
              <a:gdLst/>
              <a:ahLst/>
              <a:cxnLst/>
              <a:rect l="l" t="t" r="r" b="b"/>
              <a:pathLst>
                <a:path w="1603375" h="1369060">
                  <a:moveTo>
                    <a:pt x="1603248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603248" y="1368552"/>
                  </a:lnTo>
                  <a:lnTo>
                    <a:pt x="1603248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9053" y="718820"/>
            <a:ext cx="3353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PECK’S</a:t>
            </a:r>
            <a:r>
              <a:rPr sz="3600" spc="-145" dirty="0">
                <a:latin typeface="Trebuchet MS"/>
                <a:cs typeface="Trebuchet MS"/>
              </a:rPr>
              <a:t> </a:t>
            </a:r>
            <a:r>
              <a:rPr sz="3600" spc="-40" dirty="0">
                <a:latin typeface="Trebuchet MS"/>
                <a:cs typeface="Trebuchet MS"/>
              </a:rPr>
              <a:t>THEORY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053" y="2324861"/>
            <a:ext cx="9338310" cy="2950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107569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Peck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expanded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Erikson’s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theory 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focused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more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 later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developmental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stages.</a:t>
            </a:r>
            <a:endParaRPr sz="2400">
              <a:latin typeface="Trebuchet MS"/>
              <a:cs typeface="Trebuchet MS"/>
            </a:endParaRPr>
          </a:p>
          <a:p>
            <a:pPr marL="241300" marR="116967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Body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transcendence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versus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body preoccupation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phase  concerned with enjoyment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life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face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physical  discomforts associated with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aging.</a:t>
            </a:r>
            <a:endParaRPr sz="24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ts val="259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Ego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transcendence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versus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ego preoccupation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phase concerned  with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older 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adult’s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ability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focus 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welfare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future  generation rather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one’s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own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inevitable</a:t>
            </a:r>
            <a:r>
              <a:rPr sz="240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death.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4856"/>
            <a:ext cx="4820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05" dirty="0">
                <a:solidFill>
                  <a:srgbClr val="006FC0"/>
                </a:solidFill>
                <a:latin typeface="Arial"/>
                <a:cs typeface="Arial"/>
              </a:rPr>
              <a:t>HAVIGHURST</a:t>
            </a:r>
            <a:r>
              <a:rPr b="0" spc="-3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b="0" spc="-730" dirty="0">
                <a:solidFill>
                  <a:srgbClr val="006FC0"/>
                </a:solidFill>
                <a:latin typeface="Arial"/>
                <a:cs typeface="Arial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19529"/>
            <a:ext cx="9787255" cy="53130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826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rlito"/>
                <a:cs typeface="Carlito"/>
              </a:rPr>
              <a:t>Havighurst’s(1968) </a:t>
            </a:r>
            <a:r>
              <a:rPr sz="2800" spc="-5" dirty="0">
                <a:latin typeface="Carlito"/>
                <a:cs typeface="Carlito"/>
              </a:rPr>
              <a:t>theory </a:t>
            </a:r>
            <a:r>
              <a:rPr sz="2800" spc="-15" dirty="0">
                <a:latin typeface="Carlito"/>
                <a:cs typeface="Carlito"/>
              </a:rPr>
              <a:t>details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of aging and </a:t>
            </a:r>
            <a:r>
              <a:rPr sz="2800" spc="-10" dirty="0">
                <a:latin typeface="Carlito"/>
                <a:cs typeface="Carlito"/>
              </a:rPr>
              <a:t>defines  specific </a:t>
            </a:r>
            <a:r>
              <a:rPr sz="2800" spc="-15" dirty="0">
                <a:latin typeface="Carlito"/>
                <a:cs typeface="Carlito"/>
              </a:rPr>
              <a:t>task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20" dirty="0">
                <a:latin typeface="Carlito"/>
                <a:cs typeface="Carlito"/>
              </a:rPr>
              <a:t>late </a:t>
            </a:r>
            <a:r>
              <a:rPr sz="2800" spc="-25" dirty="0">
                <a:latin typeface="Carlito"/>
                <a:cs typeface="Carlito"/>
              </a:rPr>
              <a:t>life,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including</a:t>
            </a:r>
            <a:endParaRPr sz="2800">
              <a:latin typeface="Carlito"/>
              <a:cs typeface="Carlito"/>
            </a:endParaRPr>
          </a:p>
          <a:p>
            <a:pPr marL="787400" lvl="1" indent="-318135">
              <a:lnSpc>
                <a:spcPct val="100000"/>
              </a:lnSpc>
              <a:spcBef>
                <a:spcPts val="125"/>
              </a:spcBef>
              <a:buSzPct val="96428"/>
              <a:buFont typeface="Wingdings"/>
              <a:buChar char=""/>
              <a:tabLst>
                <a:tab pos="788035" algn="l"/>
              </a:tabLst>
            </a:pPr>
            <a:r>
              <a:rPr sz="2800" spc="-10" dirty="0">
                <a:latin typeface="Carlito"/>
                <a:cs typeface="Carlito"/>
              </a:rPr>
              <a:t>adjusting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decreased </a:t>
            </a:r>
            <a:r>
              <a:rPr sz="2800" spc="-20" dirty="0">
                <a:latin typeface="Carlito"/>
                <a:cs typeface="Carlito"/>
              </a:rPr>
              <a:t>physical strength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7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health,</a:t>
            </a:r>
            <a:endParaRPr sz="2800">
              <a:latin typeface="Carlito"/>
              <a:cs typeface="Carlito"/>
            </a:endParaRPr>
          </a:p>
          <a:p>
            <a:pPr marL="786765" lvl="1" indent="-317500">
              <a:lnSpc>
                <a:spcPct val="100000"/>
              </a:lnSpc>
              <a:spcBef>
                <a:spcPts val="175"/>
              </a:spcBef>
              <a:buSzPct val="96428"/>
              <a:buFont typeface="Wingdings"/>
              <a:buChar char=""/>
              <a:tabLst>
                <a:tab pos="787400" algn="l"/>
              </a:tabLst>
            </a:pPr>
            <a:r>
              <a:rPr sz="2800" spc="-10" dirty="0">
                <a:latin typeface="Carlito"/>
                <a:cs typeface="Carlito"/>
              </a:rPr>
              <a:t>adjusting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retirement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decreased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income,</a:t>
            </a:r>
            <a:endParaRPr sz="2800">
              <a:latin typeface="Carlito"/>
              <a:cs typeface="Carlito"/>
            </a:endParaRPr>
          </a:p>
          <a:p>
            <a:pPr marL="786765" lvl="1" indent="-317500">
              <a:lnSpc>
                <a:spcPct val="100000"/>
              </a:lnSpc>
              <a:spcBef>
                <a:spcPts val="155"/>
              </a:spcBef>
              <a:buSzPct val="96428"/>
              <a:buFont typeface="Wingdings"/>
              <a:buChar char=""/>
              <a:tabLst>
                <a:tab pos="787400" algn="l"/>
              </a:tabLst>
            </a:pPr>
            <a:r>
              <a:rPr sz="2800" spc="-10" dirty="0">
                <a:latin typeface="Carlito"/>
                <a:cs typeface="Carlito"/>
              </a:rPr>
              <a:t>adjusting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loss of a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spouse,</a:t>
            </a:r>
            <a:endParaRPr sz="2800">
              <a:latin typeface="Carlito"/>
              <a:cs typeface="Carlito"/>
            </a:endParaRPr>
          </a:p>
          <a:p>
            <a:pPr marL="786765" lvl="1" indent="-317500">
              <a:lnSpc>
                <a:spcPct val="100000"/>
              </a:lnSpc>
              <a:spcBef>
                <a:spcPts val="165"/>
              </a:spcBef>
              <a:buSzPct val="96428"/>
              <a:buFont typeface="Wingdings"/>
              <a:buChar char=""/>
              <a:tabLst>
                <a:tab pos="787400" algn="l"/>
              </a:tabLst>
            </a:pPr>
            <a:r>
              <a:rPr sz="2800" spc="-15" dirty="0">
                <a:latin typeface="Carlito"/>
                <a:cs typeface="Carlito"/>
              </a:rPr>
              <a:t>establishing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relationship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40" dirty="0">
                <a:latin typeface="Carlito"/>
                <a:cs typeface="Carlito"/>
              </a:rPr>
              <a:t>one’s </a:t>
            </a:r>
            <a:r>
              <a:rPr sz="2800" spc="-10" dirty="0">
                <a:latin typeface="Carlito"/>
                <a:cs typeface="Carlito"/>
              </a:rPr>
              <a:t>age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group,</a:t>
            </a:r>
            <a:endParaRPr sz="2800">
              <a:latin typeface="Carlito"/>
              <a:cs typeface="Carlito"/>
            </a:endParaRPr>
          </a:p>
          <a:p>
            <a:pPr marL="786765" lvl="1" indent="-317500">
              <a:lnSpc>
                <a:spcPct val="100000"/>
              </a:lnSpc>
              <a:spcBef>
                <a:spcPts val="170"/>
              </a:spcBef>
              <a:buSzPct val="96428"/>
              <a:buFont typeface="Wingdings"/>
              <a:buChar char=""/>
              <a:tabLst>
                <a:tab pos="787400" algn="l"/>
              </a:tabLst>
            </a:pPr>
            <a:r>
              <a:rPr sz="2800" spc="-10" dirty="0">
                <a:latin typeface="Carlito"/>
                <a:cs typeface="Carlito"/>
              </a:rPr>
              <a:t>adapting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social </a:t>
            </a:r>
            <a:r>
              <a:rPr sz="2800" spc="-20" dirty="0">
                <a:latin typeface="Carlito"/>
                <a:cs typeface="Carlito"/>
              </a:rPr>
              <a:t>roles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15" dirty="0">
                <a:latin typeface="Carlito"/>
                <a:cs typeface="Carlito"/>
              </a:rPr>
              <a:t>flexible </a:t>
            </a:r>
            <a:r>
              <a:rPr sz="2800" spc="-75" dirty="0">
                <a:latin typeface="Carlito"/>
                <a:cs typeface="Carlito"/>
              </a:rPr>
              <a:t>way,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and</a:t>
            </a:r>
            <a:endParaRPr sz="2800">
              <a:latin typeface="Carlito"/>
              <a:cs typeface="Carlito"/>
            </a:endParaRPr>
          </a:p>
          <a:p>
            <a:pPr marL="786765" lvl="1" indent="-317500">
              <a:lnSpc>
                <a:spcPct val="100000"/>
              </a:lnSpc>
              <a:spcBef>
                <a:spcPts val="160"/>
              </a:spcBef>
              <a:buSzPct val="96428"/>
              <a:buFont typeface="Wingdings"/>
              <a:buChar char=""/>
              <a:tabLst>
                <a:tab pos="787400" algn="l"/>
              </a:tabLst>
            </a:pPr>
            <a:r>
              <a:rPr sz="2800" spc="-15" dirty="0">
                <a:latin typeface="Carlito"/>
                <a:cs typeface="Carlito"/>
              </a:rPr>
              <a:t>establishing satisfactory </a:t>
            </a:r>
            <a:r>
              <a:rPr sz="2800" spc="-10" dirty="0">
                <a:latin typeface="Carlito"/>
                <a:cs typeface="Carlito"/>
              </a:rPr>
              <a:t>living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arrangements.</a:t>
            </a:r>
            <a:endParaRPr sz="280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rlito"/>
                <a:cs typeface="Carlito"/>
              </a:rPr>
              <a:t>Later </a:t>
            </a:r>
            <a:r>
              <a:rPr sz="2800" spc="-10" dirty="0">
                <a:latin typeface="Carlito"/>
                <a:cs typeface="Carlito"/>
              </a:rPr>
              <a:t>maturity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5" dirty="0">
                <a:latin typeface="Carlito"/>
                <a:cs typeface="Carlito"/>
              </a:rPr>
              <a:t>Havighurst’s </a:t>
            </a:r>
            <a:r>
              <a:rPr sz="2800" spc="-10" dirty="0">
                <a:latin typeface="Carlito"/>
                <a:cs typeface="Carlito"/>
              </a:rPr>
              <a:t>term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older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adults.</a:t>
            </a:r>
            <a:endParaRPr sz="2800">
              <a:latin typeface="Carlito"/>
              <a:cs typeface="Carlito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task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later </a:t>
            </a:r>
            <a:r>
              <a:rPr sz="2800" spc="-10" dirty="0">
                <a:latin typeface="Carlito"/>
                <a:cs typeface="Carlito"/>
              </a:rPr>
              <a:t>maturity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disengagement. Disengagement </a:t>
            </a:r>
            <a:r>
              <a:rPr sz="2800" spc="-20" dirty="0">
                <a:latin typeface="Carlito"/>
                <a:cs typeface="Carlito"/>
              </a:rPr>
              <a:t>from  </a:t>
            </a:r>
            <a:r>
              <a:rPr sz="2800" spc="-15" dirty="0">
                <a:latin typeface="Carlito"/>
                <a:cs typeface="Carlito"/>
              </a:rPr>
              <a:t>tasks </a:t>
            </a:r>
            <a:r>
              <a:rPr sz="2800" spc="-5" dirty="0">
                <a:latin typeface="Carlito"/>
                <a:cs typeface="Carlito"/>
              </a:rPr>
              <a:t>of middle </a:t>
            </a:r>
            <a:r>
              <a:rPr sz="2800" spc="-10" dirty="0">
                <a:latin typeface="Carlito"/>
                <a:cs typeface="Carlito"/>
              </a:rPr>
              <a:t>age </a:t>
            </a:r>
            <a:r>
              <a:rPr sz="2800" spc="-15" dirty="0">
                <a:latin typeface="Carlito"/>
                <a:cs typeface="Carlito"/>
              </a:rPr>
              <a:t>allows </a:t>
            </a:r>
            <a:r>
              <a:rPr sz="2800" spc="-20" dirty="0">
                <a:latin typeface="Carlito"/>
                <a:cs typeface="Carlito"/>
              </a:rPr>
              <a:t>involvement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new </a:t>
            </a:r>
            <a:r>
              <a:rPr sz="2800" spc="-20" dirty="0">
                <a:latin typeface="Carlito"/>
                <a:cs typeface="Carlito"/>
              </a:rPr>
              <a:t>roles </a:t>
            </a:r>
            <a:r>
              <a:rPr sz="2800" spc="-10" dirty="0">
                <a:latin typeface="Carlito"/>
                <a:cs typeface="Carlito"/>
              </a:rPr>
              <a:t>such </a:t>
            </a:r>
            <a:r>
              <a:rPr sz="2800" spc="-5" dirty="0">
                <a:latin typeface="Carlito"/>
                <a:cs typeface="Carlito"/>
              </a:rPr>
              <a:t>as  </a:t>
            </a:r>
            <a:r>
              <a:rPr sz="2800" spc="-15" dirty="0">
                <a:latin typeface="Carlito"/>
                <a:cs typeface="Carlito"/>
              </a:rPr>
              <a:t>grandparent, citizen,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friend.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4800" y="381002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28864" y="703580"/>
            <a:ext cx="35852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rlito"/>
                <a:cs typeface="Carlito"/>
              </a:rPr>
              <a:t>CONCEPTS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AGING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7235" y="1520850"/>
            <a:ext cx="3659504" cy="2586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42265" marR="5080" indent="-342265" algn="r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800" b="1" spc="-15" dirty="0">
                <a:solidFill>
                  <a:srgbClr val="C00000"/>
                </a:solidFill>
                <a:latin typeface="Carlito"/>
                <a:cs typeface="Carlito"/>
              </a:rPr>
              <a:t>CHRONOLOGIC</a:t>
            </a:r>
            <a:r>
              <a:rPr sz="2800" b="1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rlito"/>
                <a:cs typeface="Carlito"/>
              </a:rPr>
              <a:t>AGING</a:t>
            </a:r>
            <a:endParaRPr sz="2800" dirty="0">
              <a:latin typeface="Carlito"/>
              <a:cs typeface="Carlito"/>
            </a:endParaRPr>
          </a:p>
          <a:p>
            <a:pPr marL="342265" marR="6985" lvl="1" indent="-342265" algn="r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BIOLOGIC</a:t>
            </a:r>
            <a:r>
              <a:rPr sz="2800" b="1" spc="-5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AGING</a:t>
            </a:r>
            <a:endParaRPr sz="2800" dirty="0">
              <a:latin typeface="Carlito"/>
              <a:cs typeface="Carlito"/>
            </a:endParaRPr>
          </a:p>
          <a:p>
            <a:pPr marL="342900" marR="7620" indent="-342900" algn="r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2800" b="1" spc="-25" dirty="0">
                <a:solidFill>
                  <a:srgbClr val="C00000"/>
                </a:solidFill>
                <a:latin typeface="Carlito"/>
                <a:cs typeface="Carlito"/>
              </a:rPr>
              <a:t>PSYCHOLOGIC</a:t>
            </a:r>
            <a:r>
              <a:rPr sz="2800" b="1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AGING</a:t>
            </a:r>
            <a:endParaRPr sz="2800" dirty="0">
              <a:latin typeface="Carlito"/>
              <a:cs typeface="Carlito"/>
            </a:endParaRPr>
          </a:p>
          <a:p>
            <a:pPr marL="342265" marR="5715" lvl="1" indent="-342265" algn="r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SOCIAL</a:t>
            </a:r>
            <a:r>
              <a:rPr sz="2800" b="1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AGING</a:t>
            </a:r>
            <a:endParaRPr sz="2800" dirty="0">
              <a:latin typeface="Carlito"/>
              <a:cs typeface="Carlito"/>
            </a:endParaRPr>
          </a:p>
          <a:p>
            <a:pPr marL="342265" marR="6350" indent="-342265" algn="r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COGNITIVE</a:t>
            </a:r>
            <a:r>
              <a:rPr sz="2800" b="1" spc="-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AGING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4533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25" dirty="0">
                <a:solidFill>
                  <a:srgbClr val="FF0000"/>
                </a:solidFill>
                <a:latin typeface="Arial"/>
                <a:cs typeface="Arial"/>
              </a:rPr>
              <a:t>NEWMAN’S</a:t>
            </a:r>
            <a:r>
              <a:rPr b="0" spc="-3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0" spc="-730" dirty="0">
                <a:solidFill>
                  <a:srgbClr val="FF0000"/>
                </a:solidFill>
                <a:latin typeface="Arial"/>
                <a:cs typeface="Arial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7274"/>
            <a:ext cx="9006205" cy="23926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Carlito"/>
                <a:cs typeface="Carlito"/>
              </a:rPr>
              <a:t>Newman’s </a:t>
            </a:r>
            <a:r>
              <a:rPr sz="2800" spc="-5" dirty="0">
                <a:latin typeface="Carlito"/>
                <a:cs typeface="Carlito"/>
              </a:rPr>
              <a:t>theory </a:t>
            </a:r>
            <a:r>
              <a:rPr sz="2800" spc="-10" dirty="0">
                <a:latin typeface="Carlito"/>
                <a:cs typeface="Carlito"/>
              </a:rPr>
              <a:t>identifies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task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of </a:t>
            </a:r>
            <a:r>
              <a:rPr sz="2800" dirty="0">
                <a:solidFill>
                  <a:srgbClr val="006FC0"/>
                </a:solidFill>
                <a:latin typeface="Carlito"/>
                <a:cs typeface="Carlito"/>
              </a:rPr>
              <a:t>aging</a:t>
            </a:r>
            <a:r>
              <a:rPr sz="2800" spc="1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as</a:t>
            </a:r>
            <a:endParaRPr sz="2800">
              <a:latin typeface="Carlito"/>
              <a:cs typeface="Carlito"/>
            </a:endParaRPr>
          </a:p>
          <a:p>
            <a:pPr marL="709930" lvl="1" indent="-240665">
              <a:lnSpc>
                <a:spcPct val="100000"/>
              </a:lnSpc>
              <a:spcBef>
                <a:spcPts val="245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5" dirty="0">
                <a:latin typeface="Carlito"/>
                <a:cs typeface="Carlito"/>
              </a:rPr>
              <a:t>Coping </a:t>
            </a:r>
            <a:r>
              <a:rPr sz="2400" dirty="0">
                <a:latin typeface="Carlito"/>
                <a:cs typeface="Carlito"/>
              </a:rPr>
              <a:t>with the </a:t>
            </a:r>
            <a:r>
              <a:rPr sz="2400" spc="-15" dirty="0">
                <a:latin typeface="Carlito"/>
                <a:cs typeface="Carlito"/>
              </a:rPr>
              <a:t>physical </a:t>
            </a:r>
            <a:r>
              <a:rPr sz="2400" spc="-5" dirty="0">
                <a:latin typeface="Carlito"/>
                <a:cs typeface="Carlito"/>
              </a:rPr>
              <a:t>changes of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aging</a:t>
            </a:r>
            <a:endParaRPr sz="2400">
              <a:latin typeface="Carlito"/>
              <a:cs typeface="Carlito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5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10" dirty="0">
                <a:latin typeface="Carlito"/>
                <a:cs typeface="Carlito"/>
              </a:rPr>
              <a:t>Redirecting </a:t>
            </a:r>
            <a:r>
              <a:rPr sz="2400" spc="-5" dirty="0">
                <a:latin typeface="Carlito"/>
                <a:cs typeface="Carlito"/>
              </a:rPr>
              <a:t>energy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new </a:t>
            </a:r>
            <a:r>
              <a:rPr sz="2400" dirty="0">
                <a:latin typeface="Carlito"/>
                <a:cs typeface="Carlito"/>
              </a:rPr>
              <a:t>activities and </a:t>
            </a:r>
            <a:r>
              <a:rPr sz="2400" spc="-10" dirty="0">
                <a:latin typeface="Carlito"/>
                <a:cs typeface="Carlito"/>
              </a:rPr>
              <a:t>roles </a:t>
            </a:r>
            <a:r>
              <a:rPr sz="2400" dirty="0">
                <a:latin typeface="Carlito"/>
                <a:cs typeface="Carlito"/>
              </a:rPr>
              <a:t>including </a:t>
            </a:r>
            <a:r>
              <a:rPr sz="2400" spc="-10" dirty="0">
                <a:latin typeface="Carlito"/>
                <a:cs typeface="Carlito"/>
              </a:rPr>
              <a:t>retirement,  grandparenting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widowhood</a:t>
            </a:r>
            <a:endParaRPr sz="2400">
              <a:latin typeface="Carlito"/>
              <a:cs typeface="Carlito"/>
            </a:endParaRPr>
          </a:p>
          <a:p>
            <a:pPr marL="709930" lvl="1" indent="-240665">
              <a:lnSpc>
                <a:spcPct val="100000"/>
              </a:lnSpc>
              <a:spcBef>
                <a:spcPts val="170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5" dirty="0">
                <a:latin typeface="Carlito"/>
                <a:cs typeface="Carlito"/>
              </a:rPr>
              <a:t>Accepting </a:t>
            </a:r>
            <a:r>
              <a:rPr sz="2400" spc="-35" dirty="0">
                <a:latin typeface="Carlito"/>
                <a:cs typeface="Carlito"/>
              </a:rPr>
              <a:t>one’s </a:t>
            </a:r>
            <a:r>
              <a:rPr sz="2400" spc="-10" dirty="0">
                <a:latin typeface="Carlito"/>
                <a:cs typeface="Carlito"/>
              </a:rPr>
              <a:t>own </a:t>
            </a:r>
            <a:r>
              <a:rPr sz="2400" spc="-15" dirty="0">
                <a:latin typeface="Carlito"/>
                <a:cs typeface="Carlito"/>
              </a:rPr>
              <a:t>life;</a:t>
            </a:r>
            <a:r>
              <a:rPr sz="2400" dirty="0">
                <a:latin typeface="Carlito"/>
                <a:cs typeface="Carlito"/>
              </a:rPr>
              <a:t> and</a:t>
            </a:r>
            <a:endParaRPr sz="2400">
              <a:latin typeface="Carlito"/>
              <a:cs typeface="Carlito"/>
            </a:endParaRPr>
          </a:p>
          <a:p>
            <a:pPr marL="709930" lvl="1" indent="-240665">
              <a:lnSpc>
                <a:spcPct val="100000"/>
              </a:lnSpc>
              <a:spcBef>
                <a:spcPts val="215"/>
              </a:spcBef>
              <a:buSzPct val="95833"/>
              <a:buFont typeface="Wingdings"/>
              <a:buChar char=""/>
              <a:tabLst>
                <a:tab pos="710565" algn="l"/>
              </a:tabLst>
            </a:pPr>
            <a:r>
              <a:rPr sz="2400" spc="-5" dirty="0">
                <a:latin typeface="Carlito"/>
                <a:cs typeface="Carlito"/>
              </a:rPr>
              <a:t>Developing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point </a:t>
            </a:r>
            <a:r>
              <a:rPr sz="2400" spc="-5" dirty="0">
                <a:latin typeface="Carlito"/>
                <a:cs typeface="Carlito"/>
              </a:rPr>
              <a:t>of view </a:t>
            </a:r>
            <a:r>
              <a:rPr sz="2400" dirty="0">
                <a:latin typeface="Carlito"/>
                <a:cs typeface="Carlito"/>
              </a:rPr>
              <a:t>about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death.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35242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45" dirty="0">
                <a:solidFill>
                  <a:srgbClr val="FF0000"/>
                </a:solidFill>
                <a:latin typeface="Arial"/>
                <a:cs typeface="Arial"/>
              </a:rPr>
              <a:t>JUNG’S</a:t>
            </a:r>
            <a:r>
              <a:rPr b="0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0" spc="-730" dirty="0">
                <a:solidFill>
                  <a:srgbClr val="FF0000"/>
                </a:solidFill>
                <a:latin typeface="Arial"/>
                <a:cs typeface="Arial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86002"/>
            <a:ext cx="10257790" cy="53981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250190" indent="-229235" algn="just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rlito"/>
                <a:cs typeface="Carlito"/>
              </a:rPr>
              <a:t>Jung’s </a:t>
            </a:r>
            <a:r>
              <a:rPr sz="2800" spc="-5" dirty="0">
                <a:latin typeface="Carlito"/>
                <a:cs typeface="Carlito"/>
              </a:rPr>
              <a:t>theory </a:t>
            </a:r>
            <a:r>
              <a:rPr sz="2800" spc="-15" dirty="0">
                <a:latin typeface="Carlito"/>
                <a:cs typeface="Carlito"/>
              </a:rPr>
              <a:t>proposes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development continues throughout  </a:t>
            </a:r>
            <a:r>
              <a:rPr sz="2800" spc="-25" dirty="0">
                <a:latin typeface="Carlito"/>
                <a:cs typeface="Carlito"/>
              </a:rPr>
              <a:t>life </a:t>
            </a:r>
            <a:r>
              <a:rPr sz="2800" spc="-10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of searching, </a:t>
            </a:r>
            <a:r>
              <a:rPr sz="2800" spc="-10" dirty="0">
                <a:latin typeface="Carlito"/>
                <a:cs typeface="Carlito"/>
              </a:rPr>
              <a:t>questioning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setting </a:t>
            </a:r>
            <a:r>
              <a:rPr sz="2800" spc="-10" dirty="0">
                <a:latin typeface="Carlito"/>
                <a:cs typeface="Carlito"/>
              </a:rPr>
              <a:t>goals that </a:t>
            </a:r>
            <a:r>
              <a:rPr sz="2800" spc="-20" dirty="0">
                <a:latin typeface="Carlito"/>
                <a:cs typeface="Carlito"/>
              </a:rPr>
              <a:t>are  consistent </a:t>
            </a:r>
            <a:r>
              <a:rPr sz="2800" spc="-5" dirty="0">
                <a:latin typeface="Carlito"/>
                <a:cs typeface="Carlito"/>
              </a:rPr>
              <a:t>with the </a:t>
            </a:r>
            <a:r>
              <a:rPr sz="2800" spc="-20" dirty="0">
                <a:latin typeface="Carlito"/>
                <a:cs typeface="Carlito"/>
              </a:rPr>
              <a:t>individual’s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personality.</a:t>
            </a:r>
            <a:endParaRPr sz="2800">
              <a:latin typeface="Carlito"/>
              <a:cs typeface="Carlito"/>
            </a:endParaRPr>
          </a:p>
          <a:p>
            <a:pPr marL="241300" marR="100965" indent="-229235" algn="just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individuals age, they </a:t>
            </a:r>
            <a:r>
              <a:rPr sz="2800" spc="-15" dirty="0">
                <a:latin typeface="Carlito"/>
                <a:cs typeface="Carlito"/>
              </a:rPr>
              <a:t>go through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reevaluation </a:t>
            </a:r>
            <a:r>
              <a:rPr sz="2800" spc="-25" dirty="0">
                <a:latin typeface="Carlito"/>
                <a:cs typeface="Carlito"/>
              </a:rPr>
              <a:t>stage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20" dirty="0">
                <a:latin typeface="Carlito"/>
                <a:cs typeface="Carlito"/>
              </a:rPr>
              <a:t>midlife, </a:t>
            </a:r>
            <a:r>
              <a:rPr sz="2800" spc="-15" dirty="0">
                <a:latin typeface="Carlito"/>
                <a:cs typeface="Carlito"/>
              </a:rPr>
              <a:t>at 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5" dirty="0">
                <a:latin typeface="Carlito"/>
                <a:cs typeface="Carlito"/>
              </a:rPr>
              <a:t>point </a:t>
            </a:r>
            <a:r>
              <a:rPr sz="2800" spc="-10" dirty="0">
                <a:latin typeface="Carlito"/>
                <a:cs typeface="Carlito"/>
              </a:rPr>
              <a:t>they </a:t>
            </a:r>
            <a:r>
              <a:rPr sz="2800" spc="-20" dirty="0">
                <a:latin typeface="Carlito"/>
                <a:cs typeface="Carlito"/>
              </a:rPr>
              <a:t>realize there </a:t>
            </a:r>
            <a:r>
              <a:rPr sz="2800" spc="-15" dirty="0">
                <a:latin typeface="Carlito"/>
                <a:cs typeface="Carlito"/>
              </a:rPr>
              <a:t>are many </a:t>
            </a:r>
            <a:r>
              <a:rPr sz="2800" spc="-10" dirty="0">
                <a:latin typeface="Carlito"/>
                <a:cs typeface="Carlito"/>
              </a:rPr>
              <a:t>things they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0" dirty="0">
                <a:latin typeface="Carlito"/>
                <a:cs typeface="Carlito"/>
              </a:rPr>
              <a:t>not</a:t>
            </a:r>
            <a:r>
              <a:rPr sz="2800" spc="2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done.</a:t>
            </a:r>
            <a:endParaRPr sz="2800">
              <a:latin typeface="Carlito"/>
              <a:cs typeface="Carlito"/>
            </a:endParaRPr>
          </a:p>
          <a:p>
            <a:pPr marL="241300" marR="5080" indent="-229235">
              <a:lnSpc>
                <a:spcPct val="80000"/>
              </a:lnSpc>
              <a:spcBef>
                <a:spcPts val="10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40" dirty="0">
                <a:latin typeface="Carlito"/>
                <a:cs typeface="Carlito"/>
              </a:rPr>
              <a:t>At </a:t>
            </a:r>
            <a:r>
              <a:rPr sz="2800" spc="-10" dirty="0">
                <a:latin typeface="Carlito"/>
                <a:cs typeface="Carlito"/>
              </a:rPr>
              <a:t>this age they begin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question </a:t>
            </a:r>
            <a:r>
              <a:rPr sz="2800" spc="-5" dirty="0">
                <a:latin typeface="Carlito"/>
                <a:cs typeface="Carlito"/>
              </a:rPr>
              <a:t>whether the </a:t>
            </a:r>
            <a:r>
              <a:rPr sz="2800" spc="-10" dirty="0">
                <a:latin typeface="Carlito"/>
                <a:cs typeface="Carlito"/>
              </a:rPr>
              <a:t>decision </a:t>
            </a:r>
            <a:r>
              <a:rPr sz="2800" spc="-5" dirty="0">
                <a:latin typeface="Carlito"/>
                <a:cs typeface="Carlito"/>
              </a:rPr>
              <a:t>and choices  </a:t>
            </a:r>
            <a:r>
              <a:rPr sz="2800" spc="-10" dirty="0">
                <a:latin typeface="Carlito"/>
                <a:cs typeface="Carlito"/>
              </a:rPr>
              <a:t>they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made </a:t>
            </a:r>
            <a:r>
              <a:rPr sz="2800" spc="-20" dirty="0">
                <a:latin typeface="Carlito"/>
                <a:cs typeface="Carlito"/>
              </a:rPr>
              <a:t>were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right </a:t>
            </a:r>
            <a:r>
              <a:rPr sz="2800" spc="-5" dirty="0">
                <a:latin typeface="Carlito"/>
                <a:cs typeface="Carlito"/>
              </a:rPr>
              <a:t>choices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them. This is so </a:t>
            </a:r>
            <a:r>
              <a:rPr sz="2800" spc="-10" dirty="0">
                <a:latin typeface="Carlito"/>
                <a:cs typeface="Carlito"/>
              </a:rPr>
              <a:t>called  </a:t>
            </a:r>
            <a:r>
              <a:rPr sz="2800" spc="-20" dirty="0">
                <a:latin typeface="Carlito"/>
                <a:cs typeface="Carlito"/>
              </a:rPr>
              <a:t>“midlife </a:t>
            </a:r>
            <a:r>
              <a:rPr sz="2800" spc="-40" dirty="0">
                <a:latin typeface="Carlito"/>
                <a:cs typeface="Carlito"/>
              </a:rPr>
              <a:t>crisis”,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lead </a:t>
            </a:r>
            <a:r>
              <a:rPr sz="2800" spc="-20" dirty="0">
                <a:latin typeface="Carlito"/>
                <a:cs typeface="Carlito"/>
              </a:rPr>
              <a:t>to radical </a:t>
            </a:r>
            <a:r>
              <a:rPr sz="2800" spc="-15" dirty="0">
                <a:latin typeface="Carlito"/>
                <a:cs typeface="Carlito"/>
              </a:rPr>
              <a:t>career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20" dirty="0">
                <a:latin typeface="Carlito"/>
                <a:cs typeface="Carlito"/>
              </a:rPr>
              <a:t>lifestyle </a:t>
            </a:r>
            <a:r>
              <a:rPr sz="2800" spc="-5" dirty="0">
                <a:latin typeface="Carlito"/>
                <a:cs typeface="Carlito"/>
              </a:rPr>
              <a:t>changes </a:t>
            </a:r>
            <a:r>
              <a:rPr sz="2800" spc="-10" dirty="0">
                <a:latin typeface="Carlito"/>
                <a:cs typeface="Carlito"/>
              </a:rPr>
              <a:t>or  acceptance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self </a:t>
            </a:r>
            <a:r>
              <a:rPr sz="2800" spc="-5" dirty="0">
                <a:latin typeface="Carlito"/>
                <a:cs typeface="Carlito"/>
              </a:rPr>
              <a:t>as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is.</a:t>
            </a:r>
            <a:endParaRPr sz="2800">
              <a:latin typeface="Carlito"/>
              <a:cs typeface="Carlito"/>
            </a:endParaRPr>
          </a:p>
          <a:p>
            <a:pPr marL="241300" marR="161925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rlito"/>
                <a:cs typeface="Carlito"/>
              </a:rPr>
              <a:t>As aging </a:t>
            </a:r>
            <a:r>
              <a:rPr sz="2800" spc="-10" dirty="0">
                <a:latin typeface="Carlito"/>
                <a:cs typeface="Carlito"/>
              </a:rPr>
              <a:t>continues, Jung </a:t>
            </a:r>
            <a:r>
              <a:rPr sz="2800" spc="-15" dirty="0">
                <a:latin typeface="Carlito"/>
                <a:cs typeface="Carlito"/>
              </a:rPr>
              <a:t>proposes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individual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likely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shift 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outward </a:t>
            </a:r>
            <a:r>
              <a:rPr sz="2800" spc="-20" dirty="0">
                <a:latin typeface="Carlito"/>
                <a:cs typeface="Carlito"/>
              </a:rPr>
              <a:t>focus </a:t>
            </a:r>
            <a:r>
              <a:rPr sz="2800" spc="-5" dirty="0">
                <a:latin typeface="Carlito"/>
                <a:cs typeface="Carlito"/>
              </a:rPr>
              <a:t>(wit </a:t>
            </a:r>
            <a:r>
              <a:rPr sz="2800" spc="-10" dirty="0">
                <a:latin typeface="Carlito"/>
                <a:cs typeface="Carlito"/>
              </a:rPr>
              <a:t>concerns </a:t>
            </a:r>
            <a:r>
              <a:rPr sz="2800" spc="-5" dirty="0">
                <a:latin typeface="Carlito"/>
                <a:cs typeface="Carlito"/>
              </a:rPr>
              <a:t>about success and </a:t>
            </a:r>
            <a:r>
              <a:rPr sz="2800" spc="-10" dirty="0">
                <a:latin typeface="Carlito"/>
                <a:cs typeface="Carlito"/>
              </a:rPr>
              <a:t>social  position)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more inward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focus.</a:t>
            </a:r>
            <a:endParaRPr sz="2800">
              <a:latin typeface="Carlito"/>
              <a:cs typeface="Carlito"/>
            </a:endParaRPr>
          </a:p>
          <a:p>
            <a:pPr marL="241300" marR="220345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Successful </a:t>
            </a:r>
            <a:r>
              <a:rPr sz="2800" spc="-5" dirty="0">
                <a:latin typeface="Carlito"/>
                <a:cs typeface="Carlito"/>
              </a:rPr>
              <a:t>aging </a:t>
            </a:r>
            <a:r>
              <a:rPr sz="2800" spc="-10" dirty="0">
                <a:latin typeface="Carlito"/>
                <a:cs typeface="Carlito"/>
              </a:rPr>
              <a:t>includes acceptance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valuing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self </a:t>
            </a:r>
            <a:r>
              <a:rPr sz="2800" spc="-5" dirty="0">
                <a:latin typeface="Carlito"/>
                <a:cs typeface="Carlito"/>
              </a:rPr>
              <a:t>without  </a:t>
            </a:r>
            <a:r>
              <a:rPr sz="2800" spc="-25" dirty="0">
                <a:latin typeface="Carlito"/>
                <a:cs typeface="Carlito"/>
              </a:rPr>
              <a:t>regard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view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others.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90017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745" dirty="0">
                <a:solidFill>
                  <a:srgbClr val="000000"/>
                </a:solidFill>
                <a:latin typeface="Arial"/>
                <a:cs typeface="Arial"/>
              </a:rPr>
              <a:t>CONCEPTS </a:t>
            </a:r>
            <a:r>
              <a:rPr b="0" spc="-625" dirty="0">
                <a:solidFill>
                  <a:srgbClr val="000000"/>
                </a:solidFill>
                <a:latin typeface="Arial"/>
                <a:cs typeface="Arial"/>
              </a:rPr>
              <a:t>OF DEVELOPMENTAL</a:t>
            </a:r>
            <a:r>
              <a:rPr b="0" spc="-6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730" dirty="0">
                <a:solidFill>
                  <a:srgbClr val="000000"/>
                </a:solidFill>
                <a:latin typeface="Arial"/>
                <a:cs typeface="Arial"/>
              </a:rPr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639" y="1793493"/>
            <a:ext cx="10058400" cy="3905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860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29235" algn="l"/>
              </a:tabLst>
            </a:pPr>
            <a:r>
              <a:rPr sz="2800" spc="-10" dirty="0">
                <a:latin typeface="Carlito"/>
                <a:cs typeface="Carlito"/>
              </a:rPr>
              <a:t>The concepts based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0" dirty="0">
                <a:latin typeface="Carlito"/>
                <a:cs typeface="Carlito"/>
              </a:rPr>
              <a:t>identification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traits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characteristics 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developed </a:t>
            </a:r>
            <a:r>
              <a:rPr sz="2800" spc="-5" dirty="0">
                <a:latin typeface="Carlito"/>
                <a:cs typeface="Carlito"/>
              </a:rPr>
              <a:t>early in </a:t>
            </a:r>
            <a:r>
              <a:rPr sz="2800" spc="-25" dirty="0">
                <a:latin typeface="Carlito"/>
                <a:cs typeface="Carlito"/>
              </a:rPr>
              <a:t>life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10" dirty="0">
                <a:latin typeface="Carlito"/>
                <a:cs typeface="Carlito"/>
              </a:rPr>
              <a:t>change </a:t>
            </a:r>
            <a:r>
              <a:rPr sz="2800" spc="-5" dirty="0">
                <a:latin typeface="Carlito"/>
                <a:cs typeface="Carlito"/>
              </a:rPr>
              <a:t>emphasis </a:t>
            </a:r>
            <a:r>
              <a:rPr sz="2800" spc="-15" dirty="0">
                <a:latin typeface="Carlito"/>
                <a:cs typeface="Carlito"/>
              </a:rPr>
              <a:t>at  </a:t>
            </a:r>
            <a:r>
              <a:rPr sz="2800" spc="-25" dirty="0">
                <a:latin typeface="Carlito"/>
                <a:cs typeface="Carlito"/>
              </a:rPr>
              <a:t>different </a:t>
            </a:r>
            <a:r>
              <a:rPr sz="2800" spc="-20" dirty="0">
                <a:latin typeface="Carlito"/>
                <a:cs typeface="Carlito"/>
              </a:rPr>
              <a:t>stages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development.</a:t>
            </a:r>
            <a:endParaRPr sz="2800">
              <a:latin typeface="Carlito"/>
              <a:cs typeface="Carlito"/>
            </a:endParaRPr>
          </a:p>
          <a:p>
            <a:pPr marL="228600" marR="102870" indent="-229235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29235" algn="l"/>
              </a:tabLst>
            </a:pPr>
            <a:r>
              <a:rPr sz="2800" spc="-10" dirty="0">
                <a:latin typeface="Carlito"/>
                <a:cs typeface="Carlito"/>
              </a:rPr>
              <a:t>Those </a:t>
            </a:r>
            <a:r>
              <a:rPr sz="2800" spc="-5" dirty="0">
                <a:latin typeface="Carlito"/>
                <a:cs typeface="Carlito"/>
              </a:rPr>
              <a:t>who succeed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final </a:t>
            </a:r>
            <a:r>
              <a:rPr sz="2800" spc="-15" dirty="0">
                <a:latin typeface="Carlito"/>
                <a:cs typeface="Carlito"/>
              </a:rPr>
              <a:t>task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10" dirty="0">
                <a:latin typeface="Carlito"/>
                <a:cs typeface="Carlito"/>
              </a:rPr>
              <a:t>develop </a:t>
            </a:r>
            <a:r>
              <a:rPr sz="2800" spc="-5" dirty="0">
                <a:latin typeface="Carlito"/>
                <a:cs typeface="Carlito"/>
              </a:rPr>
              <a:t>wisdom, which  includes accepting without major </a:t>
            </a:r>
            <a:r>
              <a:rPr sz="2800" spc="-15" dirty="0">
                <a:latin typeface="Carlito"/>
                <a:cs typeface="Carlito"/>
              </a:rPr>
              <a:t>regrets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life </a:t>
            </a:r>
            <a:r>
              <a:rPr sz="2800" spc="-10" dirty="0">
                <a:latin typeface="Carlito"/>
                <a:cs typeface="Carlito"/>
              </a:rPr>
              <a:t>that one has lived, 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well </a:t>
            </a:r>
            <a:r>
              <a:rPr sz="2800" spc="-5" dirty="0">
                <a:latin typeface="Carlito"/>
                <a:cs typeface="Carlito"/>
              </a:rPr>
              <a:t>as the inescapability of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death.</a:t>
            </a:r>
            <a:endParaRPr sz="2800">
              <a:latin typeface="Carlito"/>
              <a:cs typeface="Carlito"/>
            </a:endParaRPr>
          </a:p>
          <a:p>
            <a:pPr marL="228600" marR="208915" indent="-229235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dirty="0"/>
              <a:t>	</a:t>
            </a:r>
            <a:r>
              <a:rPr sz="2800" spc="-45" dirty="0">
                <a:latin typeface="Carlito"/>
                <a:cs typeface="Carlito"/>
              </a:rPr>
              <a:t>However, </a:t>
            </a:r>
            <a:r>
              <a:rPr sz="2800" spc="-15" dirty="0">
                <a:latin typeface="Carlito"/>
                <a:cs typeface="Carlito"/>
              </a:rPr>
              <a:t>even </a:t>
            </a:r>
            <a:r>
              <a:rPr sz="2800" spc="-10" dirty="0">
                <a:latin typeface="Carlito"/>
                <a:cs typeface="Carlito"/>
              </a:rPr>
              <a:t>older </a:t>
            </a:r>
            <a:r>
              <a:rPr sz="2800" spc="-5" dirty="0">
                <a:latin typeface="Carlito"/>
                <a:cs typeface="Carlito"/>
              </a:rPr>
              <a:t>adults who </a:t>
            </a:r>
            <a:r>
              <a:rPr sz="2800" spc="-10" dirty="0">
                <a:latin typeface="Carlito"/>
                <a:cs typeface="Carlito"/>
              </a:rPr>
              <a:t>achieve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high </a:t>
            </a:r>
            <a:r>
              <a:rPr sz="2800" spc="-15" dirty="0">
                <a:latin typeface="Carlito"/>
                <a:cs typeface="Carlito"/>
              </a:rPr>
              <a:t>degree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integrity 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25" dirty="0">
                <a:latin typeface="Carlito"/>
                <a:cs typeface="Carlito"/>
              </a:rPr>
              <a:t>feel </a:t>
            </a:r>
            <a:r>
              <a:rPr sz="2800" spc="-10" dirty="0">
                <a:latin typeface="Carlito"/>
                <a:cs typeface="Carlito"/>
              </a:rPr>
              <a:t>some despair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25" dirty="0">
                <a:latin typeface="Carlito"/>
                <a:cs typeface="Carlito"/>
              </a:rPr>
              <a:t>stage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they </a:t>
            </a:r>
            <a:r>
              <a:rPr sz="2800" spc="-20" dirty="0">
                <a:latin typeface="Carlito"/>
                <a:cs typeface="Carlito"/>
              </a:rPr>
              <a:t>contemplate </a:t>
            </a:r>
            <a:r>
              <a:rPr sz="2800" spc="-5" dirty="0">
                <a:latin typeface="Carlito"/>
                <a:cs typeface="Carlito"/>
              </a:rPr>
              <a:t>their</a:t>
            </a:r>
            <a:r>
              <a:rPr sz="2800" spc="254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past.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70618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70" dirty="0">
                <a:solidFill>
                  <a:srgbClr val="000000"/>
                </a:solidFill>
                <a:latin typeface="Arial"/>
                <a:cs typeface="Arial"/>
              </a:rPr>
              <a:t>APPLICATION </a:t>
            </a:r>
            <a:r>
              <a:rPr b="0" spc="-260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b="0" spc="-575" dirty="0">
                <a:solidFill>
                  <a:srgbClr val="000000"/>
                </a:solidFill>
                <a:latin typeface="Arial"/>
                <a:cs typeface="Arial"/>
              </a:rPr>
              <a:t>NURSING</a:t>
            </a:r>
            <a:r>
              <a:rPr b="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65" dirty="0">
                <a:solidFill>
                  <a:srgbClr val="000000"/>
                </a:solidFill>
                <a:latin typeface="Arial"/>
                <a:cs typeface="Arial"/>
              </a:rPr>
              <a:t>FIELD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10300970" cy="38652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9235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5" dirty="0">
                <a:latin typeface="Carlito"/>
                <a:cs typeface="Carlito"/>
              </a:rPr>
              <a:t>Physical </a:t>
            </a:r>
            <a:r>
              <a:rPr sz="2400" dirty="0">
                <a:latin typeface="Carlito"/>
                <a:cs typeface="Carlito"/>
              </a:rPr>
              <a:t>theories </a:t>
            </a:r>
            <a:r>
              <a:rPr sz="2400" spc="-10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aging </a:t>
            </a:r>
            <a:r>
              <a:rPr sz="2400" spc="-10" dirty="0">
                <a:latin typeface="Carlito"/>
                <a:cs typeface="Carlito"/>
              </a:rPr>
              <a:t>indicate </a:t>
            </a:r>
            <a:r>
              <a:rPr sz="2400" spc="-5" dirty="0">
                <a:latin typeface="Carlito"/>
                <a:cs typeface="Carlito"/>
              </a:rPr>
              <a:t>that, </a:t>
            </a:r>
            <a:r>
              <a:rPr sz="2400" dirty="0">
                <a:latin typeface="Carlito"/>
                <a:cs typeface="Carlito"/>
              </a:rPr>
              <a:t>although </a:t>
            </a:r>
            <a:r>
              <a:rPr sz="2400" spc="-5" dirty="0">
                <a:latin typeface="Carlito"/>
                <a:cs typeface="Carlito"/>
              </a:rPr>
              <a:t>biology places some limitations  on </a:t>
            </a:r>
            <a:r>
              <a:rPr sz="2400" spc="-15" dirty="0">
                <a:latin typeface="Carlito"/>
                <a:cs typeface="Carlito"/>
              </a:rPr>
              <a:t>life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life </a:t>
            </a:r>
            <a:r>
              <a:rPr sz="2400" spc="-20" dirty="0">
                <a:latin typeface="Carlito"/>
                <a:cs typeface="Carlito"/>
              </a:rPr>
              <a:t>expectancy, </a:t>
            </a:r>
            <a:r>
              <a:rPr sz="2400" spc="-5" dirty="0">
                <a:latin typeface="Carlito"/>
                <a:cs typeface="Carlito"/>
              </a:rPr>
              <a:t>other </a:t>
            </a:r>
            <a:r>
              <a:rPr sz="2400" spc="-20" dirty="0">
                <a:latin typeface="Carlito"/>
                <a:cs typeface="Carlito"/>
              </a:rPr>
              <a:t>factors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5" dirty="0">
                <a:latin typeface="Carlito"/>
                <a:cs typeface="Carlito"/>
              </a:rPr>
              <a:t>subject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behaviour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life </a:t>
            </a:r>
            <a:r>
              <a:rPr sz="2400" spc="-5" dirty="0">
                <a:latin typeface="Carlito"/>
                <a:cs typeface="Carlito"/>
              </a:rPr>
              <a:t>choices.  </a:t>
            </a:r>
            <a:r>
              <a:rPr sz="2400" spc="-10" dirty="0">
                <a:latin typeface="Carlito"/>
                <a:cs typeface="Carlito"/>
              </a:rPr>
              <a:t>Nursing can </a:t>
            </a:r>
            <a:r>
              <a:rPr sz="2400" spc="-5" dirty="0">
                <a:latin typeface="Carlito"/>
                <a:cs typeface="Carlito"/>
              </a:rPr>
              <a:t>help individuals </a:t>
            </a:r>
            <a:r>
              <a:rPr sz="2400" spc="-10" dirty="0">
                <a:latin typeface="Carlito"/>
                <a:cs typeface="Carlito"/>
              </a:rPr>
              <a:t>achieve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longest, healthiest lives possible by  promoting good </a:t>
            </a:r>
            <a:r>
              <a:rPr sz="2400" spc="-5" dirty="0">
                <a:latin typeface="Carlito"/>
                <a:cs typeface="Carlito"/>
              </a:rPr>
              <a:t>health maintenance </a:t>
            </a:r>
            <a:r>
              <a:rPr sz="2400" spc="-10" dirty="0">
                <a:latin typeface="Carlito"/>
                <a:cs typeface="Carlito"/>
              </a:rPr>
              <a:t>practices </a:t>
            </a:r>
            <a:r>
              <a:rPr sz="2400" dirty="0">
                <a:latin typeface="Carlito"/>
                <a:cs typeface="Carlito"/>
              </a:rPr>
              <a:t>and a </a:t>
            </a:r>
            <a:r>
              <a:rPr sz="2400" spc="-10" dirty="0">
                <a:latin typeface="Carlito"/>
                <a:cs typeface="Carlito"/>
              </a:rPr>
              <a:t>healthy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environment.</a:t>
            </a:r>
            <a:endParaRPr sz="2400">
              <a:latin typeface="Carlito"/>
              <a:cs typeface="Carlito"/>
            </a:endParaRPr>
          </a:p>
          <a:p>
            <a:pPr marL="241300" marR="88265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spc="-15" dirty="0">
                <a:latin typeface="Carlito"/>
                <a:cs typeface="Carlito"/>
              </a:rPr>
              <a:t>Psychosocial </a:t>
            </a:r>
            <a:r>
              <a:rPr sz="2400" dirty="0">
                <a:latin typeface="Carlito"/>
                <a:cs typeface="Carlito"/>
              </a:rPr>
              <a:t>theories </a:t>
            </a:r>
            <a:r>
              <a:rPr sz="2400" spc="-5" dirty="0">
                <a:latin typeface="Carlito"/>
                <a:cs typeface="Carlito"/>
              </a:rPr>
              <a:t>help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explain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variety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behaviours </a:t>
            </a:r>
            <a:r>
              <a:rPr sz="2400" spc="-5" dirty="0">
                <a:latin typeface="Carlito"/>
                <a:cs typeface="Carlito"/>
              </a:rPr>
              <a:t>seen </a:t>
            </a:r>
            <a:r>
              <a:rPr sz="2400" dirty="0">
                <a:latin typeface="Carlito"/>
                <a:cs typeface="Carlito"/>
              </a:rPr>
              <a:t>in the aging  </a:t>
            </a:r>
            <a:r>
              <a:rPr sz="2400" spc="-5" dirty="0">
                <a:latin typeface="Carlito"/>
                <a:cs typeface="Carlito"/>
              </a:rPr>
              <a:t>population. </a:t>
            </a:r>
            <a:r>
              <a:rPr sz="2400" spc="-10" dirty="0">
                <a:latin typeface="Carlito"/>
                <a:cs typeface="Carlito"/>
              </a:rPr>
              <a:t>Understanding </a:t>
            </a:r>
            <a:r>
              <a:rPr sz="2400" dirty="0">
                <a:latin typeface="Carlito"/>
                <a:cs typeface="Carlito"/>
              </a:rPr>
              <a:t>all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these theories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help </a:t>
            </a:r>
            <a:r>
              <a:rPr sz="2400" spc="-10" dirty="0">
                <a:latin typeface="Carlito"/>
                <a:cs typeface="Carlito"/>
              </a:rPr>
              <a:t>nurses </a:t>
            </a:r>
            <a:r>
              <a:rPr sz="2400" spc="-15" dirty="0">
                <a:latin typeface="Carlito"/>
                <a:cs typeface="Carlito"/>
              </a:rPr>
              <a:t>recognize  </a:t>
            </a:r>
            <a:r>
              <a:rPr sz="2400" spc="-10" dirty="0">
                <a:latin typeface="Carlito"/>
                <a:cs typeface="Carlito"/>
              </a:rPr>
              <a:t>problems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provide nursing interventions that </a:t>
            </a:r>
            <a:r>
              <a:rPr sz="2400" dirty="0">
                <a:latin typeface="Carlito"/>
                <a:cs typeface="Carlito"/>
              </a:rPr>
              <a:t>will </a:t>
            </a:r>
            <a:r>
              <a:rPr sz="2400" spc="-5" dirty="0">
                <a:latin typeface="Carlito"/>
                <a:cs typeface="Carlito"/>
              </a:rPr>
              <a:t>helping </a:t>
            </a:r>
            <a:r>
              <a:rPr sz="2400" dirty="0">
                <a:latin typeface="Carlito"/>
                <a:cs typeface="Carlito"/>
              </a:rPr>
              <a:t>aging individuals  </a:t>
            </a:r>
            <a:r>
              <a:rPr sz="2400" spc="-10" dirty="0">
                <a:latin typeface="Carlito"/>
                <a:cs typeface="Carlito"/>
              </a:rPr>
              <a:t>successfully </a:t>
            </a:r>
            <a:r>
              <a:rPr sz="2400" dirty="0">
                <a:latin typeface="Carlito"/>
                <a:cs typeface="Carlito"/>
              </a:rPr>
              <a:t>meeting the </a:t>
            </a:r>
            <a:r>
              <a:rPr sz="2400" spc="-10" dirty="0">
                <a:latin typeface="Carlito"/>
                <a:cs typeface="Carlito"/>
              </a:rPr>
              <a:t>development tasks </a:t>
            </a:r>
            <a:r>
              <a:rPr sz="2400" spc="-5" dirty="0">
                <a:latin typeface="Carlito"/>
                <a:cs typeface="Carlito"/>
              </a:rPr>
              <a:t>of aging. </a:t>
            </a:r>
            <a:r>
              <a:rPr sz="2400" spc="-10" dirty="0">
                <a:latin typeface="Carlito"/>
                <a:cs typeface="Carlito"/>
              </a:rPr>
              <a:t>Cultural, </a:t>
            </a:r>
            <a:r>
              <a:rPr sz="2400" spc="-5" dirty="0">
                <a:latin typeface="Carlito"/>
                <a:cs typeface="Carlito"/>
              </a:rPr>
              <a:t>spiritual, regional,  socioeconomic, educational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environmental </a:t>
            </a:r>
            <a:r>
              <a:rPr sz="2400" spc="-20" dirty="0">
                <a:latin typeface="Carlito"/>
                <a:cs typeface="Carlito"/>
              </a:rPr>
              <a:t>factors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10" dirty="0">
                <a:latin typeface="Carlito"/>
                <a:cs typeface="Carlito"/>
              </a:rPr>
              <a:t>well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health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status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ts val="2305"/>
              </a:lnSpc>
            </a:pPr>
            <a:r>
              <a:rPr sz="2400" dirty="0">
                <a:latin typeface="Carlito"/>
                <a:cs typeface="Carlito"/>
              </a:rPr>
              <a:t>impact </a:t>
            </a:r>
            <a:r>
              <a:rPr sz="2400" spc="-5" dirty="0">
                <a:latin typeface="Carlito"/>
                <a:cs typeface="Carlito"/>
              </a:rPr>
              <a:t>older </a:t>
            </a:r>
            <a:r>
              <a:rPr sz="2400" spc="-10" dirty="0">
                <a:latin typeface="Carlito"/>
                <a:cs typeface="Carlito"/>
              </a:rPr>
              <a:t>adult’s </a:t>
            </a:r>
            <a:r>
              <a:rPr sz="2400" spc="-5" dirty="0">
                <a:latin typeface="Carlito"/>
                <a:cs typeface="Carlito"/>
              </a:rPr>
              <a:t>perceptions </a:t>
            </a:r>
            <a:r>
              <a:rPr sz="2400" dirty="0">
                <a:latin typeface="Carlito"/>
                <a:cs typeface="Carlito"/>
              </a:rPr>
              <a:t>and choices about their </a:t>
            </a:r>
            <a:r>
              <a:rPr sz="2400" spc="-5" dirty="0">
                <a:latin typeface="Carlito"/>
                <a:cs typeface="Carlito"/>
              </a:rPr>
              <a:t>health </a:t>
            </a:r>
            <a:r>
              <a:rPr sz="2400" spc="-15" dirty="0">
                <a:latin typeface="Carlito"/>
                <a:cs typeface="Carlito"/>
              </a:rPr>
              <a:t>care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needs.</a:t>
            </a:r>
            <a:endParaRPr sz="2400">
              <a:latin typeface="Carlito"/>
              <a:cs typeface="Carlito"/>
            </a:endParaRPr>
          </a:p>
          <a:p>
            <a:pPr marL="241300" marR="647065" indent="-229235">
              <a:lnSpc>
                <a:spcPts val="2300"/>
              </a:lnSpc>
              <a:spcBef>
                <a:spcPts val="99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rlito"/>
                <a:cs typeface="Carlito"/>
              </a:rPr>
              <a:t>Theories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predict </a:t>
            </a:r>
            <a:r>
              <a:rPr sz="2400" spc="-10" dirty="0">
                <a:latin typeface="Carlito"/>
                <a:cs typeface="Carlito"/>
              </a:rPr>
              <a:t>patient outcomes </a:t>
            </a:r>
            <a:r>
              <a:rPr sz="2400" spc="-5" dirty="0">
                <a:latin typeface="Carlito"/>
                <a:cs typeface="Carlito"/>
              </a:rPr>
              <a:t>hold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greatest </a:t>
            </a:r>
            <a:r>
              <a:rPr sz="2400" spc="-10" dirty="0">
                <a:latin typeface="Carlito"/>
                <a:cs typeface="Carlito"/>
              </a:rPr>
              <a:t>promise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guiding  </a:t>
            </a:r>
            <a:r>
              <a:rPr sz="2400" spc="-10" dirty="0">
                <a:latin typeface="Carlito"/>
                <a:cs typeface="Carlito"/>
              </a:rPr>
              <a:t>nursing practice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25" dirty="0">
                <a:latin typeface="Carlito"/>
                <a:cs typeface="Carlito"/>
              </a:rPr>
              <a:t>ways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5" dirty="0">
                <a:latin typeface="Carlito"/>
                <a:cs typeface="Carlito"/>
              </a:rPr>
              <a:t>help </a:t>
            </a:r>
            <a:r>
              <a:rPr sz="2400" dirty="0">
                <a:latin typeface="Carlito"/>
                <a:cs typeface="Carlito"/>
              </a:rPr>
              <a:t>each individual </a:t>
            </a:r>
            <a:r>
              <a:rPr sz="2400" spc="-10" dirty="0">
                <a:latin typeface="Carlito"/>
                <a:cs typeface="Carlito"/>
              </a:rPr>
              <a:t>patient age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successfully.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4137"/>
            <a:ext cx="44958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10" dirty="0">
                <a:solidFill>
                  <a:srgbClr val="6F2F9F"/>
                </a:solidFill>
                <a:latin typeface="Arial"/>
                <a:cs typeface="Arial"/>
              </a:rPr>
              <a:t>JOURNAL</a:t>
            </a:r>
            <a:r>
              <a:rPr b="0" spc="-3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b="0" spc="-690" dirty="0">
                <a:solidFill>
                  <a:srgbClr val="6F2F9F"/>
                </a:solidFill>
                <a:latin typeface="Arial"/>
                <a:cs typeface="Arial"/>
              </a:rPr>
              <a:t>ABSTRACT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85189"/>
            <a:ext cx="10307320" cy="51263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781050">
              <a:lnSpc>
                <a:spcPct val="70000"/>
              </a:lnSpc>
              <a:spcBef>
                <a:spcPts val="965"/>
              </a:spcBef>
            </a:pPr>
            <a:r>
              <a:rPr sz="2400" b="1" spc="-10" dirty="0">
                <a:latin typeface="Carlito"/>
                <a:cs typeface="Carlito"/>
              </a:rPr>
              <a:t>Evolution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5" dirty="0">
                <a:latin typeface="Carlito"/>
                <a:cs typeface="Carlito"/>
              </a:rPr>
              <a:t>Aging Theories: </a:t>
            </a:r>
            <a:r>
              <a:rPr sz="2400" b="1" spc="-25" dirty="0">
                <a:latin typeface="Carlito"/>
                <a:cs typeface="Carlito"/>
              </a:rPr>
              <a:t>Why </a:t>
            </a:r>
            <a:r>
              <a:rPr sz="2400" b="1" spc="-5" dirty="0">
                <a:latin typeface="Carlito"/>
                <a:cs typeface="Carlito"/>
              </a:rPr>
              <a:t>Modern </a:t>
            </a:r>
            <a:r>
              <a:rPr sz="2400" b="1" spc="-10" dirty="0">
                <a:latin typeface="Carlito"/>
                <a:cs typeface="Carlito"/>
              </a:rPr>
              <a:t>Programmed </a:t>
            </a:r>
            <a:r>
              <a:rPr sz="2400" b="1" spc="-5" dirty="0">
                <a:latin typeface="Carlito"/>
                <a:cs typeface="Carlito"/>
              </a:rPr>
              <a:t>Aging Concepts </a:t>
            </a:r>
            <a:r>
              <a:rPr sz="2400" b="1" spc="-15" dirty="0">
                <a:latin typeface="Carlito"/>
                <a:cs typeface="Carlito"/>
              </a:rPr>
              <a:t>Are  </a:t>
            </a:r>
            <a:r>
              <a:rPr sz="2400" b="1" spc="-20" dirty="0">
                <a:latin typeface="Carlito"/>
                <a:cs typeface="Carlito"/>
              </a:rPr>
              <a:t>Transforming </a:t>
            </a:r>
            <a:r>
              <a:rPr sz="2400" b="1" spc="-5" dirty="0">
                <a:latin typeface="Carlito"/>
                <a:cs typeface="Carlito"/>
              </a:rPr>
              <a:t>Medical</a:t>
            </a:r>
            <a:r>
              <a:rPr sz="2400" b="1" spc="-1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Research.</a:t>
            </a:r>
            <a:endParaRPr sz="2400">
              <a:latin typeface="Carlito"/>
              <a:cs typeface="Carlito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rlito"/>
                <a:cs typeface="Carlito"/>
              </a:rPr>
              <a:t>Programmed </a:t>
            </a:r>
            <a:r>
              <a:rPr sz="2400" dirty="0">
                <a:latin typeface="Carlito"/>
                <a:cs typeface="Carlito"/>
              </a:rPr>
              <a:t>aging </a:t>
            </a:r>
            <a:r>
              <a:rPr sz="2400" spc="-25" dirty="0">
                <a:latin typeface="Carlito"/>
                <a:cs typeface="Carlito"/>
              </a:rPr>
              <a:t>refers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idea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5" dirty="0">
                <a:latin typeface="Carlito"/>
                <a:cs typeface="Carlito"/>
              </a:rPr>
              <a:t>senescence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humans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other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rlito"/>
                <a:cs typeface="Carlito"/>
              </a:rPr>
              <a:t>organisms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purposely caused </a:t>
            </a:r>
            <a:r>
              <a:rPr sz="2400" spc="-10" dirty="0">
                <a:latin typeface="Carlito"/>
                <a:cs typeface="Carlito"/>
              </a:rPr>
              <a:t>by </a:t>
            </a:r>
            <a:r>
              <a:rPr sz="2400" spc="-15" dirty="0">
                <a:latin typeface="Carlito"/>
                <a:cs typeface="Carlito"/>
              </a:rPr>
              <a:t>evolved </a:t>
            </a:r>
            <a:r>
              <a:rPr sz="2400" spc="-10" dirty="0">
                <a:latin typeface="Carlito"/>
                <a:cs typeface="Carlito"/>
              </a:rPr>
              <a:t>biological </a:t>
            </a:r>
            <a:r>
              <a:rPr sz="2400" spc="-5" dirty="0">
                <a:latin typeface="Carlito"/>
                <a:cs typeface="Carlito"/>
              </a:rPr>
              <a:t>mechanisms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obtain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rlito"/>
                <a:cs typeface="Carlito"/>
              </a:rPr>
              <a:t>evolutionary </a:t>
            </a:r>
            <a:r>
              <a:rPr sz="2400" spc="-15" dirty="0">
                <a:latin typeface="Carlito"/>
                <a:cs typeface="Carlito"/>
              </a:rPr>
              <a:t>advantage. </a:t>
            </a:r>
            <a:r>
              <a:rPr sz="2400" spc="-10" dirty="0">
                <a:latin typeface="Carlito"/>
                <a:cs typeface="Carlito"/>
              </a:rPr>
              <a:t>Until </a:t>
            </a:r>
            <a:r>
              <a:rPr sz="2400" spc="-25" dirty="0">
                <a:latin typeface="Carlito"/>
                <a:cs typeface="Carlito"/>
              </a:rPr>
              <a:t>recently, </a:t>
            </a:r>
            <a:r>
              <a:rPr sz="2400" spc="-10" dirty="0">
                <a:latin typeface="Carlito"/>
                <a:cs typeface="Carlito"/>
              </a:rPr>
              <a:t>programmed </a:t>
            </a:r>
            <a:r>
              <a:rPr sz="2400" dirty="0">
                <a:latin typeface="Carlito"/>
                <a:cs typeface="Carlito"/>
              </a:rPr>
              <a:t>aging </a:t>
            </a:r>
            <a:r>
              <a:rPr sz="2400" spc="-10" dirty="0">
                <a:latin typeface="Carlito"/>
                <a:cs typeface="Carlito"/>
              </a:rPr>
              <a:t>was considered</a:t>
            </a:r>
            <a:endParaRPr sz="2400">
              <a:latin typeface="Carlito"/>
              <a:cs typeface="Carlito"/>
            </a:endParaRPr>
          </a:p>
          <a:p>
            <a:pPr marL="241300" marR="191135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rlito"/>
                <a:cs typeface="Carlito"/>
              </a:rPr>
              <a:t>theoretically impossible because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mechanics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evolution process,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5" dirty="0">
                <a:latin typeface="Carlito"/>
                <a:cs typeface="Carlito"/>
              </a:rPr>
              <a:t>medical </a:t>
            </a:r>
            <a:r>
              <a:rPr sz="2400" spc="-10" dirty="0">
                <a:latin typeface="Carlito"/>
                <a:cs typeface="Carlito"/>
              </a:rPr>
              <a:t>research was </a:t>
            </a:r>
            <a:r>
              <a:rPr sz="2400" spc="-5" dirty="0">
                <a:latin typeface="Carlito"/>
                <a:cs typeface="Carlito"/>
              </a:rPr>
              <a:t>based </a:t>
            </a:r>
            <a:r>
              <a:rPr sz="2400" spc="-10" dirty="0">
                <a:latin typeface="Carlito"/>
                <a:cs typeface="Carlito"/>
              </a:rPr>
              <a:t>on </a:t>
            </a:r>
            <a:r>
              <a:rPr sz="2400" dirty="0">
                <a:latin typeface="Carlito"/>
                <a:cs typeface="Carlito"/>
              </a:rPr>
              <a:t>the idea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aging </a:t>
            </a:r>
            <a:r>
              <a:rPr sz="2400" spc="-10" dirty="0">
                <a:latin typeface="Carlito"/>
                <a:cs typeface="Carlito"/>
              </a:rPr>
              <a:t>was not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programmed.</a:t>
            </a:r>
            <a:endParaRPr sz="2400">
              <a:latin typeface="Carlito"/>
              <a:cs typeface="Carlito"/>
            </a:endParaRPr>
          </a:p>
          <a:p>
            <a:pPr marL="241300" indent="-22923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0" dirty="0">
                <a:latin typeface="Carlito"/>
                <a:cs typeface="Carlito"/>
              </a:rPr>
              <a:t>More </a:t>
            </a:r>
            <a:r>
              <a:rPr sz="2400" spc="-25" dirty="0">
                <a:latin typeface="Carlito"/>
                <a:cs typeface="Carlito"/>
              </a:rPr>
              <a:t>recently, </a:t>
            </a:r>
            <a:r>
              <a:rPr sz="2400" spc="-5" dirty="0">
                <a:latin typeface="Carlito"/>
                <a:cs typeface="Carlito"/>
              </a:rPr>
              <a:t>developments, </a:t>
            </a:r>
            <a:r>
              <a:rPr sz="2400" dirty="0">
                <a:latin typeface="Carlito"/>
                <a:cs typeface="Carlito"/>
              </a:rPr>
              <a:t>especially in </a:t>
            </a:r>
            <a:r>
              <a:rPr sz="2400" spc="-10" dirty="0">
                <a:latin typeface="Carlito"/>
                <a:cs typeface="Carlito"/>
              </a:rPr>
              <a:t>understanding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biological</a:t>
            </a:r>
            <a:endParaRPr sz="2400">
              <a:latin typeface="Carlito"/>
              <a:cs typeface="Carlito"/>
            </a:endParaRPr>
          </a:p>
          <a:p>
            <a:pPr marL="241300" marR="5080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latin typeface="Carlito"/>
                <a:cs typeface="Carlito"/>
              </a:rPr>
              <a:t>inheritance,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10" dirty="0">
                <a:latin typeface="Carlito"/>
                <a:cs typeface="Carlito"/>
              </a:rPr>
              <a:t>exposed </a:t>
            </a:r>
            <a:r>
              <a:rPr sz="2400" dirty="0">
                <a:latin typeface="Carlito"/>
                <a:cs typeface="Carlito"/>
              </a:rPr>
              <a:t>major issues and </a:t>
            </a:r>
            <a:r>
              <a:rPr sz="2400" spc="-10" dirty="0">
                <a:latin typeface="Carlito"/>
                <a:cs typeface="Carlito"/>
              </a:rPr>
              <a:t>complexities </a:t>
            </a:r>
            <a:r>
              <a:rPr sz="2400" spc="-15" dirty="0">
                <a:latin typeface="Carlito"/>
                <a:cs typeface="Carlito"/>
              </a:rPr>
              <a:t>regarding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process </a:t>
            </a:r>
            <a:r>
              <a:rPr sz="2400" spc="-5" dirty="0">
                <a:latin typeface="Carlito"/>
                <a:cs typeface="Carlito"/>
              </a:rPr>
              <a:t>of  </a:t>
            </a:r>
            <a:r>
              <a:rPr sz="2400" spc="-10" dirty="0">
                <a:latin typeface="Carlito"/>
                <a:cs typeface="Carlito"/>
              </a:rPr>
              <a:t>evolution, </a:t>
            </a:r>
            <a:r>
              <a:rPr sz="2400" spc="-5" dirty="0">
                <a:latin typeface="Carlito"/>
                <a:cs typeface="Carlito"/>
              </a:rPr>
              <a:t>some of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5" dirty="0">
                <a:latin typeface="Carlito"/>
                <a:cs typeface="Carlito"/>
              </a:rPr>
              <a:t>explicitly enable </a:t>
            </a:r>
            <a:r>
              <a:rPr sz="2400" spc="-10" dirty="0">
                <a:latin typeface="Carlito"/>
                <a:cs typeface="Carlito"/>
              </a:rPr>
              <a:t>programmed </a:t>
            </a:r>
            <a:r>
              <a:rPr sz="2400" dirty="0">
                <a:latin typeface="Carlito"/>
                <a:cs typeface="Carlito"/>
              </a:rPr>
              <a:t>aging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mammals.</a:t>
            </a:r>
            <a:endParaRPr sz="2400">
              <a:latin typeface="Carlito"/>
              <a:cs typeface="Carlito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20" dirty="0">
                <a:latin typeface="Carlito"/>
                <a:cs typeface="Carlito"/>
              </a:rPr>
              <a:t>Consequently, </a:t>
            </a:r>
            <a:r>
              <a:rPr sz="2400" spc="-5" dirty="0">
                <a:latin typeface="Carlito"/>
                <a:cs typeface="Carlito"/>
              </a:rPr>
              <a:t>science-based opposition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programmed </a:t>
            </a:r>
            <a:r>
              <a:rPr sz="2400" dirty="0">
                <a:latin typeface="Carlito"/>
                <a:cs typeface="Carlito"/>
              </a:rPr>
              <a:t>aging </a:t>
            </a:r>
            <a:r>
              <a:rPr sz="2400" spc="-5" dirty="0">
                <a:latin typeface="Carlito"/>
                <a:cs typeface="Carlito"/>
              </a:rPr>
              <a:t>has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dramatically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ts val="2020"/>
              </a:lnSpc>
            </a:pPr>
            <a:r>
              <a:rPr sz="2400" spc="-5" dirty="0">
                <a:latin typeface="Carlito"/>
                <a:cs typeface="Carlito"/>
              </a:rPr>
              <a:t>declined. This </a:t>
            </a:r>
            <a:r>
              <a:rPr sz="2400" spc="-10" dirty="0">
                <a:latin typeface="Carlito"/>
                <a:cs typeface="Carlito"/>
              </a:rPr>
              <a:t>progression </a:t>
            </a:r>
            <a:r>
              <a:rPr sz="2400" spc="-5" dirty="0">
                <a:latin typeface="Carlito"/>
                <a:cs typeface="Carlito"/>
              </a:rPr>
              <a:t>has major implications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medical </a:t>
            </a:r>
            <a:r>
              <a:rPr sz="2400" spc="-10" dirty="0">
                <a:latin typeface="Carlito"/>
                <a:cs typeface="Carlito"/>
              </a:rPr>
              <a:t>research,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because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theories </a:t>
            </a:r>
            <a:r>
              <a:rPr sz="2400" spc="-10" dirty="0">
                <a:latin typeface="Carlito"/>
                <a:cs typeface="Carlito"/>
              </a:rPr>
              <a:t>suggest that </a:t>
            </a:r>
            <a:r>
              <a:rPr sz="2400" spc="-5" dirty="0">
                <a:latin typeface="Carlito"/>
                <a:cs typeface="Carlito"/>
              </a:rPr>
              <a:t>very </a:t>
            </a:r>
            <a:r>
              <a:rPr sz="2400" spc="-20" dirty="0">
                <a:latin typeface="Carlito"/>
                <a:cs typeface="Carlito"/>
              </a:rPr>
              <a:t>different </a:t>
            </a:r>
            <a:r>
              <a:rPr sz="2400" spc="-10" dirty="0">
                <a:latin typeface="Carlito"/>
                <a:cs typeface="Carlito"/>
              </a:rPr>
              <a:t>biological </a:t>
            </a:r>
            <a:r>
              <a:rPr sz="2400" spc="-5" dirty="0">
                <a:latin typeface="Carlito"/>
                <a:cs typeface="Carlito"/>
              </a:rPr>
              <a:t>mechanisms </a:t>
            </a:r>
            <a:r>
              <a:rPr sz="2400" spc="-15" dirty="0">
                <a:latin typeface="Carlito"/>
                <a:cs typeface="Carlito"/>
              </a:rPr>
              <a:t>are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ultimately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rlito"/>
                <a:cs typeface="Carlito"/>
              </a:rPr>
              <a:t>responsible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highly </a:t>
            </a:r>
            <a:r>
              <a:rPr sz="2400" spc="-10" dirty="0">
                <a:latin typeface="Carlito"/>
                <a:cs typeface="Carlito"/>
              </a:rPr>
              <a:t>age-related </a:t>
            </a:r>
            <a:r>
              <a:rPr sz="2400" spc="-5" dirty="0">
                <a:latin typeface="Carlito"/>
                <a:cs typeface="Carlito"/>
              </a:rPr>
              <a:t>diseases </a:t>
            </a:r>
            <a:r>
              <a:rPr sz="2400" spc="-10" dirty="0">
                <a:latin typeface="Carlito"/>
                <a:cs typeface="Carlito"/>
              </a:rPr>
              <a:t>that now represent most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research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ts val="2014"/>
              </a:lnSpc>
            </a:pPr>
            <a:r>
              <a:rPr sz="2400" spc="-20" dirty="0">
                <a:latin typeface="Carlito"/>
                <a:cs typeface="Carlito"/>
              </a:rPr>
              <a:t>efforts </a:t>
            </a:r>
            <a:r>
              <a:rPr sz="2400" dirty="0">
                <a:latin typeface="Carlito"/>
                <a:cs typeface="Carlito"/>
              </a:rPr>
              <a:t>and health </a:t>
            </a:r>
            <a:r>
              <a:rPr sz="2400" spc="-10" dirty="0">
                <a:latin typeface="Carlito"/>
                <a:cs typeface="Carlito"/>
              </a:rPr>
              <a:t>costs. Most </a:t>
            </a:r>
            <a:r>
              <a:rPr sz="2400" spc="-20" dirty="0">
                <a:latin typeface="Carlito"/>
                <a:cs typeface="Carlito"/>
              </a:rPr>
              <a:t>particularly, </a:t>
            </a:r>
            <a:r>
              <a:rPr sz="2400" spc="-10" dirty="0">
                <a:latin typeface="Carlito"/>
                <a:cs typeface="Carlito"/>
              </a:rPr>
              <a:t>programmed </a:t>
            </a:r>
            <a:r>
              <a:rPr sz="2400" dirty="0">
                <a:latin typeface="Carlito"/>
                <a:cs typeface="Carlito"/>
              </a:rPr>
              <a:t>theories </a:t>
            </a:r>
            <a:r>
              <a:rPr sz="2400" spc="-10" dirty="0">
                <a:latin typeface="Carlito"/>
                <a:cs typeface="Carlito"/>
              </a:rPr>
              <a:t>suggest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that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Carlito"/>
                <a:cs typeface="Carlito"/>
              </a:rPr>
              <a:t>aging is a </a:t>
            </a:r>
            <a:r>
              <a:rPr sz="2400" spc="-10" dirty="0">
                <a:latin typeface="Carlito"/>
                <a:cs typeface="Carlito"/>
              </a:rPr>
              <a:t>treatable condition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suggest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second path </a:t>
            </a:r>
            <a:r>
              <a:rPr sz="2400" spc="-20" dirty="0">
                <a:latin typeface="Carlito"/>
                <a:cs typeface="Carlito"/>
              </a:rPr>
              <a:t>toward </a:t>
            </a:r>
            <a:r>
              <a:rPr sz="2400" spc="-10" dirty="0">
                <a:latin typeface="Carlito"/>
                <a:cs typeface="Carlito"/>
              </a:rPr>
              <a:t>treating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endParaRPr sz="2400">
              <a:latin typeface="Carlito"/>
              <a:cs typeface="Carlito"/>
            </a:endParaRPr>
          </a:p>
          <a:p>
            <a:pPr marL="241300" marR="1256665">
              <a:lnSpc>
                <a:spcPct val="70000"/>
              </a:lnSpc>
              <a:spcBef>
                <a:spcPts val="434"/>
              </a:spcBef>
            </a:pPr>
            <a:r>
              <a:rPr sz="2400" spc="-10" dirty="0">
                <a:latin typeface="Carlito"/>
                <a:cs typeface="Carlito"/>
              </a:rPr>
              <a:t>preventing age-related </a:t>
            </a:r>
            <a:r>
              <a:rPr sz="2400" spc="-5" dirty="0">
                <a:latin typeface="Carlito"/>
                <a:cs typeface="Carlito"/>
              </a:rPr>
              <a:t>diseases </a:t>
            </a:r>
            <a:r>
              <a:rPr sz="2400" spc="-10" dirty="0">
                <a:latin typeface="Carlito"/>
                <a:cs typeface="Carlito"/>
              </a:rPr>
              <a:t>that 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exploited </a:t>
            </a:r>
            <a:r>
              <a:rPr sz="2400" dirty="0">
                <a:latin typeface="Carlito"/>
                <a:cs typeface="Carlito"/>
              </a:rPr>
              <a:t>in addition </a:t>
            </a:r>
            <a:r>
              <a:rPr sz="2400" spc="-20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10" dirty="0">
                <a:latin typeface="Carlito"/>
                <a:cs typeface="Carlito"/>
              </a:rPr>
              <a:t>traditional </a:t>
            </a:r>
            <a:r>
              <a:rPr sz="2400" spc="-5" dirty="0">
                <a:latin typeface="Carlito"/>
                <a:cs typeface="Carlito"/>
              </a:rPr>
              <a:t>disease-specific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approaches.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0"/>
            <a:ext cx="10267950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0" spc="-220" dirty="0">
                <a:solidFill>
                  <a:srgbClr val="000000"/>
                </a:solidFill>
                <a:latin typeface="Arial"/>
                <a:cs typeface="Arial"/>
              </a:rPr>
              <a:t>Developmental </a:t>
            </a:r>
            <a:r>
              <a:rPr sz="4000" b="0" spc="-110" dirty="0">
                <a:solidFill>
                  <a:srgbClr val="000000"/>
                </a:solidFill>
                <a:latin typeface="Arial"/>
                <a:cs typeface="Arial"/>
              </a:rPr>
              <a:t>theory </a:t>
            </a:r>
            <a:r>
              <a:rPr sz="4000" b="0" spc="-4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4000" b="0" spc="-265" dirty="0">
                <a:solidFill>
                  <a:srgbClr val="000000"/>
                </a:solidFill>
                <a:latin typeface="Arial"/>
                <a:cs typeface="Arial"/>
              </a:rPr>
              <a:t>aging </a:t>
            </a:r>
            <a:r>
              <a:rPr sz="4000" b="0" spc="-155" dirty="0">
                <a:solidFill>
                  <a:srgbClr val="000000"/>
                </a:solidFill>
                <a:latin typeface="Arial"/>
                <a:cs typeface="Arial"/>
              </a:rPr>
              <a:t>revisited: </a:t>
            </a:r>
            <a:r>
              <a:rPr sz="4000" b="0" spc="-229" dirty="0">
                <a:solidFill>
                  <a:srgbClr val="000000"/>
                </a:solidFill>
                <a:latin typeface="Arial"/>
                <a:cs typeface="Arial"/>
              </a:rPr>
              <a:t>focus </a:t>
            </a:r>
            <a:r>
              <a:rPr sz="4000" b="0" spc="-155" dirty="0">
                <a:solidFill>
                  <a:srgbClr val="000000"/>
                </a:solidFill>
                <a:latin typeface="Arial"/>
                <a:cs typeface="Arial"/>
              </a:rPr>
              <a:t>on  </a:t>
            </a:r>
            <a:r>
              <a:rPr sz="4000" b="0" spc="-295" dirty="0">
                <a:solidFill>
                  <a:srgbClr val="000000"/>
                </a:solidFill>
                <a:latin typeface="Arial"/>
                <a:cs typeface="Arial"/>
              </a:rPr>
              <a:t>causal </a:t>
            </a:r>
            <a:r>
              <a:rPr sz="4000" b="0" spc="-235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4000" b="0" spc="-210" dirty="0">
                <a:solidFill>
                  <a:srgbClr val="000000"/>
                </a:solidFill>
                <a:latin typeface="Arial"/>
                <a:cs typeface="Arial"/>
              </a:rPr>
              <a:t>mechanistic </a:t>
            </a:r>
            <a:r>
              <a:rPr sz="4000" b="0" spc="-200" dirty="0">
                <a:solidFill>
                  <a:srgbClr val="000000"/>
                </a:solidFill>
                <a:latin typeface="Arial"/>
                <a:cs typeface="Arial"/>
              </a:rPr>
              <a:t>links </a:t>
            </a:r>
            <a:r>
              <a:rPr sz="4000" b="0" spc="-175" dirty="0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sz="4000" b="0" spc="-4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185" dirty="0">
                <a:solidFill>
                  <a:srgbClr val="000000"/>
                </a:solidFill>
                <a:latin typeface="Arial"/>
                <a:cs typeface="Arial"/>
              </a:rPr>
              <a:t>development  </a:t>
            </a:r>
            <a:r>
              <a:rPr sz="4000" b="0" spc="-23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40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300" dirty="0">
                <a:solidFill>
                  <a:srgbClr val="000000"/>
                </a:solidFill>
                <a:latin typeface="Arial"/>
                <a:cs typeface="Arial"/>
              </a:rPr>
              <a:t>senescence.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198100" cy="43535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335915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rlito"/>
                <a:cs typeface="Carlito"/>
              </a:rPr>
              <a:t>Senescence </a:t>
            </a:r>
            <a:r>
              <a:rPr sz="2600" spc="-10" dirty="0">
                <a:latin typeface="Carlito"/>
                <a:cs typeface="Carlito"/>
              </a:rPr>
              <a:t>violates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most </a:t>
            </a:r>
            <a:r>
              <a:rPr sz="2600" spc="-5" dirty="0">
                <a:latin typeface="Carlito"/>
                <a:cs typeface="Carlito"/>
              </a:rPr>
              <a:t>basic </a:t>
            </a:r>
            <a:r>
              <a:rPr sz="2600" spc="-10" dirty="0">
                <a:latin typeface="Carlito"/>
                <a:cs typeface="Carlito"/>
              </a:rPr>
              <a:t>tenet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0" dirty="0">
                <a:latin typeface="Carlito"/>
                <a:cs typeface="Carlito"/>
              </a:rPr>
              <a:t>natural </a:t>
            </a:r>
            <a:r>
              <a:rPr sz="2600" spc="-5" dirty="0">
                <a:latin typeface="Carlito"/>
                <a:cs typeface="Carlito"/>
              </a:rPr>
              <a:t>selection </a:t>
            </a:r>
            <a:r>
              <a:rPr sz="2600" spc="-10" dirty="0">
                <a:latin typeface="Carlito"/>
                <a:cs typeface="Carlito"/>
              </a:rPr>
              <a:t>by </a:t>
            </a:r>
            <a:r>
              <a:rPr sz="2600" spc="-5" dirty="0">
                <a:latin typeface="Carlito"/>
                <a:cs typeface="Carlito"/>
              </a:rPr>
              <a:t>causing  </a:t>
            </a:r>
            <a:r>
              <a:rPr sz="2600" spc="-10" dirty="0">
                <a:latin typeface="Carlito"/>
                <a:cs typeface="Carlito"/>
              </a:rPr>
              <a:t>death rather </a:t>
            </a:r>
            <a:r>
              <a:rPr sz="2600" dirty="0">
                <a:latin typeface="Carlito"/>
                <a:cs typeface="Carlito"/>
              </a:rPr>
              <a:t>than individual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survival.</a:t>
            </a:r>
            <a:endParaRPr sz="2600">
              <a:latin typeface="Carlito"/>
              <a:cs typeface="Carlito"/>
            </a:endParaRPr>
          </a:p>
          <a:p>
            <a:pPr marL="241300" marR="5080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rlito"/>
                <a:cs typeface="Carlito"/>
              </a:rPr>
              <a:t>Thus, </a:t>
            </a:r>
            <a:r>
              <a:rPr sz="2600" spc="-10" dirty="0">
                <a:latin typeface="Carlito"/>
                <a:cs typeface="Carlito"/>
              </a:rPr>
              <a:t>current </a:t>
            </a:r>
            <a:r>
              <a:rPr sz="2600" dirty="0">
                <a:latin typeface="Carlito"/>
                <a:cs typeface="Carlito"/>
              </a:rPr>
              <a:t>theories </a:t>
            </a:r>
            <a:r>
              <a:rPr sz="2600" spc="-30" dirty="0">
                <a:latin typeface="Carlito"/>
                <a:cs typeface="Carlito"/>
              </a:rPr>
              <a:t>favor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concept </a:t>
            </a:r>
            <a:r>
              <a:rPr sz="2600" dirty="0">
                <a:latin typeface="Carlito"/>
                <a:cs typeface="Carlito"/>
              </a:rPr>
              <a:t>of </a:t>
            </a:r>
            <a:r>
              <a:rPr sz="2600" spc="-10" dirty="0">
                <a:latin typeface="Carlito"/>
                <a:cs typeface="Carlito"/>
              </a:rPr>
              <a:t>antagonistic pleiotropy </a:t>
            </a:r>
            <a:r>
              <a:rPr sz="2600" spc="-5" dirty="0">
                <a:latin typeface="Carlito"/>
                <a:cs typeface="Carlito"/>
              </a:rPr>
              <a:t>(AP) </a:t>
            </a:r>
            <a:r>
              <a:rPr sz="2600" spc="-10" dirty="0">
                <a:latin typeface="Carlito"/>
                <a:cs typeface="Carlito"/>
              </a:rPr>
              <a:t>to  explain how </a:t>
            </a:r>
            <a:r>
              <a:rPr sz="2600" dirty="0">
                <a:latin typeface="Carlito"/>
                <a:cs typeface="Carlito"/>
              </a:rPr>
              <a:t>aging </a:t>
            </a:r>
            <a:r>
              <a:rPr sz="2600" spc="-10" dirty="0">
                <a:latin typeface="Carlito"/>
                <a:cs typeface="Carlito"/>
              </a:rPr>
              <a:t>emerged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15" dirty="0">
                <a:latin typeface="Carlito"/>
                <a:cs typeface="Carlito"/>
              </a:rPr>
              <a:t>metazoans. </a:t>
            </a:r>
            <a:r>
              <a:rPr sz="2600" spc="-20" dirty="0">
                <a:latin typeface="Carlito"/>
                <a:cs typeface="Carlito"/>
              </a:rPr>
              <a:t>Presumably, </a:t>
            </a:r>
            <a:r>
              <a:rPr sz="2600" spc="-10" dirty="0">
                <a:latin typeface="Carlito"/>
                <a:cs typeface="Carlito"/>
              </a:rPr>
              <a:t>pleiotropic </a:t>
            </a:r>
            <a:r>
              <a:rPr sz="2600" spc="-5" dirty="0">
                <a:latin typeface="Carlito"/>
                <a:cs typeface="Carlito"/>
              </a:rPr>
              <a:t>genes  reduce vigor </a:t>
            </a:r>
            <a:r>
              <a:rPr sz="2600" dirty="0">
                <a:latin typeface="Carlito"/>
                <a:cs typeface="Carlito"/>
              </a:rPr>
              <a:t>and limit </a:t>
            </a:r>
            <a:r>
              <a:rPr sz="2600" spc="-5" dirty="0">
                <a:latin typeface="Carlito"/>
                <a:cs typeface="Carlito"/>
              </a:rPr>
              <a:t>longevity </a:t>
            </a:r>
            <a:r>
              <a:rPr sz="2600" dirty="0">
                <a:latin typeface="Carlito"/>
                <a:cs typeface="Carlito"/>
              </a:rPr>
              <a:t>in adults. </a:t>
            </a:r>
            <a:r>
              <a:rPr sz="2600" spc="-40" dirty="0">
                <a:latin typeface="Carlito"/>
                <a:cs typeface="Carlito"/>
              </a:rPr>
              <a:t>However, </a:t>
            </a:r>
            <a:r>
              <a:rPr sz="2600" spc="-5" dirty="0">
                <a:latin typeface="Carlito"/>
                <a:cs typeface="Carlito"/>
              </a:rPr>
              <a:t>they </a:t>
            </a:r>
            <a:r>
              <a:rPr sz="2600" dirty="0">
                <a:latin typeface="Carlito"/>
                <a:cs typeface="Carlito"/>
              </a:rPr>
              <a:t>also </a:t>
            </a:r>
            <a:r>
              <a:rPr sz="2600" spc="-15" dirty="0">
                <a:latin typeface="Carlito"/>
                <a:cs typeface="Carlito"/>
              </a:rPr>
              <a:t>promote  </a:t>
            </a:r>
            <a:r>
              <a:rPr sz="2600" spc="-5" dirty="0">
                <a:latin typeface="Carlito"/>
                <a:cs typeface="Carlito"/>
              </a:rPr>
              <a:t>fitness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reproduction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juveniles, causing </a:t>
            </a:r>
            <a:r>
              <a:rPr sz="2600" dirty="0">
                <a:latin typeface="Carlito"/>
                <a:cs typeface="Carlito"/>
              </a:rPr>
              <a:t>them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be selected </a:t>
            </a:r>
            <a:r>
              <a:rPr sz="2600" dirty="0">
                <a:latin typeface="Carlito"/>
                <a:cs typeface="Carlito"/>
              </a:rPr>
              <a:t>and  </a:t>
            </a:r>
            <a:r>
              <a:rPr sz="2600" spc="-10" dirty="0">
                <a:latin typeface="Carlito"/>
                <a:cs typeface="Carlito"/>
              </a:rPr>
              <a:t>retained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10" dirty="0">
                <a:latin typeface="Carlito"/>
                <a:cs typeface="Carlito"/>
              </a:rPr>
              <a:t>gene </a:t>
            </a:r>
            <a:r>
              <a:rPr sz="2600" spc="-5" dirty="0">
                <a:latin typeface="Carlito"/>
                <a:cs typeface="Carlito"/>
              </a:rPr>
              <a:t>pool. </a:t>
            </a:r>
            <a:r>
              <a:rPr sz="2600" spc="-25" dirty="0">
                <a:latin typeface="Carlito"/>
                <a:cs typeface="Carlito"/>
              </a:rPr>
              <a:t>Accordingly, </a:t>
            </a:r>
            <a:r>
              <a:rPr sz="2600" dirty="0">
                <a:latin typeface="Carlito"/>
                <a:cs typeface="Carlito"/>
              </a:rPr>
              <a:t>this global </a:t>
            </a:r>
            <a:r>
              <a:rPr sz="2600" spc="-5" dirty="0">
                <a:latin typeface="Carlito"/>
                <a:cs typeface="Carlito"/>
              </a:rPr>
              <a:t>pathogenic </a:t>
            </a:r>
            <a:r>
              <a:rPr sz="2600" spc="-10" dirty="0">
                <a:latin typeface="Carlito"/>
                <a:cs typeface="Carlito"/>
              </a:rPr>
              <a:t>process  creates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15" dirty="0">
                <a:latin typeface="Carlito"/>
                <a:cs typeface="Carlito"/>
              </a:rPr>
              <a:t>environment </a:t>
            </a:r>
            <a:r>
              <a:rPr sz="2600" dirty="0">
                <a:latin typeface="Carlito"/>
                <a:cs typeface="Carlito"/>
              </a:rPr>
              <a:t>in which the </a:t>
            </a:r>
            <a:r>
              <a:rPr sz="2600" spc="-15" dirty="0">
                <a:latin typeface="Carlito"/>
                <a:cs typeface="Carlito"/>
              </a:rPr>
              <a:t>many recognized, </a:t>
            </a:r>
            <a:r>
              <a:rPr sz="2600" spc="-5" dirty="0">
                <a:latin typeface="Carlito"/>
                <a:cs typeface="Carlito"/>
              </a:rPr>
              <a:t>age-associated  </a:t>
            </a:r>
            <a:r>
              <a:rPr sz="2600" spc="-10" dirty="0">
                <a:latin typeface="Carlito"/>
                <a:cs typeface="Carlito"/>
              </a:rPr>
              <a:t>physiologic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metabolic sequelae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dirty="0">
                <a:latin typeface="Carlito"/>
                <a:cs typeface="Carlito"/>
              </a:rPr>
              <a:t>arise as </a:t>
            </a:r>
            <a:r>
              <a:rPr sz="2600" spc="-5" dirty="0">
                <a:latin typeface="Carlito"/>
                <a:cs typeface="Carlito"/>
              </a:rPr>
              <a:t>consequences of  senescence </a:t>
            </a:r>
            <a:r>
              <a:rPr sz="2600" spc="-10" dirty="0">
                <a:latin typeface="Carlito"/>
                <a:cs typeface="Carlito"/>
              </a:rPr>
              <a:t>rather </a:t>
            </a:r>
            <a:r>
              <a:rPr sz="2600" dirty="0">
                <a:latin typeface="Carlito"/>
                <a:cs typeface="Carlito"/>
              </a:rPr>
              <a:t>than </a:t>
            </a:r>
            <a:r>
              <a:rPr sz="2600" spc="-5" dirty="0">
                <a:latin typeface="Carlito"/>
                <a:cs typeface="Carlito"/>
              </a:rPr>
              <a:t>causes of </a:t>
            </a:r>
            <a:r>
              <a:rPr sz="2600" dirty="0">
                <a:latin typeface="Carlito"/>
                <a:cs typeface="Carlito"/>
              </a:rPr>
              <a:t>it. </a:t>
            </a:r>
            <a:r>
              <a:rPr sz="2600" spc="-30" dirty="0">
                <a:latin typeface="Carlito"/>
                <a:cs typeface="Carlito"/>
              </a:rPr>
              <a:t>Paradoxically,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genes that </a:t>
            </a:r>
            <a:r>
              <a:rPr sz="2600" spc="-10" dirty="0">
                <a:latin typeface="Carlito"/>
                <a:cs typeface="Carlito"/>
              </a:rPr>
              <a:t>promote  somatic </a:t>
            </a:r>
            <a:r>
              <a:rPr sz="2600" spc="-5" dirty="0">
                <a:latin typeface="Carlito"/>
                <a:cs typeface="Carlito"/>
              </a:rPr>
              <a:t>remodeling essential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spc="-10" dirty="0">
                <a:latin typeface="Carlito"/>
                <a:cs typeface="Carlito"/>
              </a:rPr>
              <a:t>development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survival </a:t>
            </a:r>
            <a:r>
              <a:rPr sz="2600" dirty="0">
                <a:latin typeface="Carlito"/>
                <a:cs typeface="Carlito"/>
              </a:rPr>
              <a:t>also </a:t>
            </a:r>
            <a:r>
              <a:rPr sz="2600" spc="-10" dirty="0">
                <a:latin typeface="Carlito"/>
                <a:cs typeface="Carlito"/>
              </a:rPr>
              <a:t>guarantee  </a:t>
            </a:r>
            <a:r>
              <a:rPr sz="2600" dirty="0">
                <a:latin typeface="Carlito"/>
                <a:cs typeface="Carlito"/>
              </a:rPr>
              <a:t>aging and </a:t>
            </a:r>
            <a:r>
              <a:rPr sz="2600" spc="-10" dirty="0">
                <a:latin typeface="Carlito"/>
                <a:cs typeface="Carlito"/>
              </a:rPr>
              <a:t>death by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same </a:t>
            </a:r>
            <a:r>
              <a:rPr sz="2600" dirty="0">
                <a:latin typeface="Carlito"/>
                <a:cs typeface="Carlito"/>
              </a:rPr>
              <a:t>action </a:t>
            </a:r>
            <a:r>
              <a:rPr sz="2600" spc="-5" dirty="0">
                <a:latin typeface="Carlito"/>
                <a:cs typeface="Carlito"/>
              </a:rPr>
              <a:t>whose </a:t>
            </a:r>
            <a:r>
              <a:rPr sz="2600" spc="-10" dirty="0">
                <a:latin typeface="Carlito"/>
                <a:cs typeface="Carlito"/>
              </a:rPr>
              <a:t>outcomes </a:t>
            </a:r>
            <a:r>
              <a:rPr sz="2600" spc="-20" dirty="0">
                <a:latin typeface="Carlito"/>
                <a:cs typeface="Carlito"/>
              </a:rPr>
              <a:t>differ </a:t>
            </a:r>
            <a:r>
              <a:rPr sz="2600" spc="-5" dirty="0">
                <a:latin typeface="Carlito"/>
                <a:cs typeface="Carlito"/>
              </a:rPr>
              <a:t>only </a:t>
            </a:r>
            <a:r>
              <a:rPr sz="2600" spc="-10" dirty="0">
                <a:latin typeface="Carlito"/>
                <a:cs typeface="Carlito"/>
              </a:rPr>
              <a:t>by </a:t>
            </a:r>
            <a:r>
              <a:rPr sz="2600" dirty="0">
                <a:latin typeface="Carlito"/>
                <a:cs typeface="Carlito"/>
              </a:rPr>
              <a:t>the  time it is </a:t>
            </a:r>
            <a:r>
              <a:rPr sz="2600" spc="-10" dirty="0">
                <a:latin typeface="Carlito"/>
                <a:cs typeface="Carlito"/>
              </a:rPr>
              <a:t>expressed </a:t>
            </a:r>
            <a:r>
              <a:rPr sz="2600" spc="-15" dirty="0">
                <a:latin typeface="Carlito"/>
                <a:cs typeface="Carlito"/>
              </a:rPr>
              <a:t>relevant </a:t>
            </a:r>
            <a:r>
              <a:rPr sz="2600" spc="-10" dirty="0">
                <a:latin typeface="Carlito"/>
                <a:cs typeface="Carlito"/>
              </a:rPr>
              <a:t>to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maturation.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981"/>
            <a:ext cx="3015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60" dirty="0">
                <a:solidFill>
                  <a:srgbClr val="C00000"/>
                </a:solidFill>
                <a:latin typeface="Arial"/>
                <a:cs typeface="Arial"/>
              </a:rPr>
              <a:t>ASSIGNMENT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7711" y="2177542"/>
            <a:ext cx="8205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Carlito"/>
                <a:cs typeface="Carlito"/>
              </a:rPr>
              <a:t>Write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5" dirty="0">
                <a:latin typeface="Carlito"/>
                <a:cs typeface="Carlito"/>
              </a:rPr>
              <a:t>assignment on </a:t>
            </a:r>
            <a:r>
              <a:rPr sz="2800" spc="-20" dirty="0">
                <a:latin typeface="Carlito"/>
                <a:cs typeface="Carlito"/>
              </a:rPr>
              <a:t>nursing </a:t>
            </a:r>
            <a:r>
              <a:rPr sz="2800" spc="-5" dirty="0">
                <a:latin typeface="Carlito"/>
                <a:cs typeface="Carlito"/>
              </a:rPr>
              <a:t>theories on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gerontology.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28308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805" dirty="0">
                <a:solidFill>
                  <a:srgbClr val="C55A11"/>
                </a:solidFill>
                <a:latin typeface="Arial"/>
                <a:cs typeface="Arial"/>
              </a:rPr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02994"/>
            <a:ext cx="10281285" cy="42913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149350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10" dirty="0">
                <a:latin typeface="Carlito"/>
                <a:cs typeface="Carlito"/>
              </a:rPr>
              <a:t>Smeltzer </a:t>
            </a:r>
            <a:r>
              <a:rPr sz="2600" dirty="0">
                <a:latin typeface="Carlito"/>
                <a:cs typeface="Carlito"/>
              </a:rPr>
              <a:t>CS, </a:t>
            </a:r>
            <a:r>
              <a:rPr sz="2600" spc="-10" dirty="0">
                <a:latin typeface="Carlito"/>
                <a:cs typeface="Carlito"/>
              </a:rPr>
              <a:t>Bare </a:t>
            </a:r>
            <a:r>
              <a:rPr sz="2600" spc="-15" dirty="0">
                <a:latin typeface="Carlito"/>
                <a:cs typeface="Carlito"/>
              </a:rPr>
              <a:t>GB, </a:t>
            </a:r>
            <a:r>
              <a:rPr sz="2600" spc="-5" dirty="0">
                <a:latin typeface="Carlito"/>
                <a:cs typeface="Carlito"/>
              </a:rPr>
              <a:t>Hinkle LJ, </a:t>
            </a:r>
            <a:r>
              <a:rPr sz="2600" spc="-10" dirty="0">
                <a:latin typeface="Carlito"/>
                <a:cs typeface="Carlito"/>
              </a:rPr>
              <a:t>Cheever </a:t>
            </a:r>
            <a:r>
              <a:rPr sz="2600" spc="-5" dirty="0">
                <a:latin typeface="Carlito"/>
                <a:cs typeface="Carlito"/>
              </a:rPr>
              <a:t>HK. </a:t>
            </a:r>
            <a:r>
              <a:rPr sz="2600" dirty="0">
                <a:latin typeface="Carlito"/>
                <a:cs typeface="Carlito"/>
              </a:rPr>
              <a:t>Brunner &amp; </a:t>
            </a:r>
            <a:r>
              <a:rPr sz="2600" spc="-20" dirty="0">
                <a:latin typeface="Carlito"/>
                <a:cs typeface="Carlito"/>
              </a:rPr>
              <a:t>Suddarth’s  </a:t>
            </a:r>
            <a:r>
              <a:rPr sz="2600" spc="-10" dirty="0">
                <a:latin typeface="Carlito"/>
                <a:cs typeface="Carlito"/>
              </a:rPr>
              <a:t>textbook </a:t>
            </a:r>
            <a:r>
              <a:rPr sz="2600" dirty="0">
                <a:latin typeface="Carlito"/>
                <a:cs typeface="Carlito"/>
              </a:rPr>
              <a:t>of </a:t>
            </a:r>
            <a:r>
              <a:rPr sz="2600" spc="-5" dirty="0">
                <a:latin typeface="Carlito"/>
                <a:cs typeface="Carlito"/>
              </a:rPr>
              <a:t>Medical-surgical </a:t>
            </a:r>
            <a:r>
              <a:rPr sz="2600" spc="-10" dirty="0">
                <a:latin typeface="Carlito"/>
                <a:cs typeface="Carlito"/>
              </a:rPr>
              <a:t>nursing. </a:t>
            </a:r>
            <a:r>
              <a:rPr sz="2600" spc="-25" dirty="0">
                <a:latin typeface="Carlito"/>
                <a:cs typeface="Carlito"/>
              </a:rPr>
              <a:t>Volume </a:t>
            </a:r>
            <a:r>
              <a:rPr sz="2600" dirty="0">
                <a:latin typeface="Carlito"/>
                <a:cs typeface="Carlito"/>
              </a:rPr>
              <a:t>I. </a:t>
            </a:r>
            <a:r>
              <a:rPr sz="2600" spc="-20" dirty="0">
                <a:latin typeface="Carlito"/>
                <a:cs typeface="Carlito"/>
              </a:rPr>
              <a:t>Twelvth </a:t>
            </a:r>
            <a:r>
              <a:rPr sz="2600" dirty="0">
                <a:latin typeface="Carlito"/>
                <a:cs typeface="Carlito"/>
              </a:rPr>
              <a:t>edition.  </a:t>
            </a:r>
            <a:r>
              <a:rPr sz="2600" spc="-15" dirty="0">
                <a:latin typeface="Carlito"/>
                <a:cs typeface="Carlito"/>
              </a:rPr>
              <a:t>NewDelhi:Wolters </a:t>
            </a:r>
            <a:r>
              <a:rPr sz="2600" spc="-5" dirty="0">
                <a:latin typeface="Carlito"/>
                <a:cs typeface="Carlito"/>
              </a:rPr>
              <a:t>Kluwer (India) </a:t>
            </a:r>
            <a:r>
              <a:rPr sz="2600" dirty="0">
                <a:latin typeface="Carlito"/>
                <a:cs typeface="Carlito"/>
              </a:rPr>
              <a:t>;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2011.</a:t>
            </a:r>
            <a:endParaRPr sz="2600">
              <a:latin typeface="Carlito"/>
              <a:cs typeface="Carlito"/>
            </a:endParaRPr>
          </a:p>
          <a:p>
            <a:pPr marL="241300" marR="5080" indent="-22923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Carlito"/>
                <a:cs typeface="Carlito"/>
              </a:rPr>
              <a:t>Lewis LS, Dirksen </a:t>
            </a:r>
            <a:r>
              <a:rPr sz="2600" spc="-15" dirty="0">
                <a:latin typeface="Carlito"/>
                <a:cs typeface="Carlito"/>
              </a:rPr>
              <a:t>RS, </a:t>
            </a:r>
            <a:r>
              <a:rPr sz="2600" spc="-10" dirty="0">
                <a:latin typeface="Carlito"/>
                <a:cs typeface="Carlito"/>
              </a:rPr>
              <a:t>Heitkemper </a:t>
            </a:r>
            <a:r>
              <a:rPr sz="2600" dirty="0">
                <a:latin typeface="Carlito"/>
                <a:cs typeface="Carlito"/>
              </a:rPr>
              <a:t>MM, Bucher </a:t>
            </a:r>
            <a:r>
              <a:rPr sz="2600" spc="-5" dirty="0">
                <a:latin typeface="Carlito"/>
                <a:cs typeface="Carlito"/>
              </a:rPr>
              <a:t>L. </a:t>
            </a:r>
            <a:r>
              <a:rPr sz="2600" spc="-25" dirty="0">
                <a:latin typeface="Carlito"/>
                <a:cs typeface="Carlito"/>
              </a:rPr>
              <a:t>Lewis’s </a:t>
            </a:r>
            <a:r>
              <a:rPr sz="2600" spc="-5" dirty="0">
                <a:latin typeface="Carlito"/>
                <a:cs typeface="Carlito"/>
              </a:rPr>
              <a:t>Medical </a:t>
            </a:r>
            <a:r>
              <a:rPr sz="2600" spc="-10" dirty="0">
                <a:latin typeface="Carlito"/>
                <a:cs typeface="Carlito"/>
              </a:rPr>
              <a:t>Surgical  Nursing </a:t>
            </a:r>
            <a:r>
              <a:rPr sz="2600" spc="-5" dirty="0">
                <a:latin typeface="Carlito"/>
                <a:cs typeface="Carlito"/>
              </a:rPr>
              <a:t>Assessment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management of clinical </a:t>
            </a:r>
            <a:r>
              <a:rPr sz="2600" spc="-10" dirty="0">
                <a:latin typeface="Carlito"/>
                <a:cs typeface="Carlito"/>
              </a:rPr>
              <a:t>problems. </a:t>
            </a:r>
            <a:r>
              <a:rPr sz="2600" spc="-5" dirty="0">
                <a:latin typeface="Carlito"/>
                <a:cs typeface="Carlito"/>
              </a:rPr>
              <a:t>Second </a:t>
            </a:r>
            <a:r>
              <a:rPr sz="2600" dirty="0">
                <a:latin typeface="Carlito"/>
                <a:cs typeface="Carlito"/>
              </a:rPr>
              <a:t>edition.  </a:t>
            </a:r>
            <a:r>
              <a:rPr sz="2600" spc="-25" dirty="0">
                <a:latin typeface="Carlito"/>
                <a:cs typeface="Carlito"/>
              </a:rPr>
              <a:t>Volume </a:t>
            </a:r>
            <a:r>
              <a:rPr sz="2600" dirty="0">
                <a:latin typeface="Carlito"/>
                <a:cs typeface="Carlito"/>
              </a:rPr>
              <a:t>1.India: </a:t>
            </a:r>
            <a:r>
              <a:rPr sz="2600" spc="-10" dirty="0">
                <a:latin typeface="Carlito"/>
                <a:cs typeface="Carlito"/>
              </a:rPr>
              <a:t>Reed </a:t>
            </a:r>
            <a:r>
              <a:rPr sz="2600" spc="-5" dirty="0">
                <a:latin typeface="Carlito"/>
                <a:cs typeface="Carlito"/>
              </a:rPr>
              <a:t>Elsevier;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2015.</a:t>
            </a:r>
            <a:endParaRPr sz="2600">
              <a:latin typeface="Carlito"/>
              <a:cs typeface="Carlito"/>
            </a:endParaRPr>
          </a:p>
          <a:p>
            <a:pPr marL="241300" marR="172085" indent="-22923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Carlito"/>
                <a:cs typeface="Carlito"/>
              </a:rPr>
              <a:t>Goldsmith </a:t>
            </a:r>
            <a:r>
              <a:rPr sz="2600" spc="-20" dirty="0">
                <a:latin typeface="Carlito"/>
                <a:cs typeface="Carlito"/>
              </a:rPr>
              <a:t>TC. </a:t>
            </a:r>
            <a:r>
              <a:rPr sz="2600" spc="-15" dirty="0">
                <a:latin typeface="Carlito"/>
                <a:cs typeface="Carlito"/>
              </a:rPr>
              <a:t>Evolution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Aging </a:t>
            </a:r>
            <a:r>
              <a:rPr sz="2600" spc="-5" dirty="0">
                <a:latin typeface="Carlito"/>
                <a:cs typeface="Carlito"/>
              </a:rPr>
              <a:t>Theories: </a:t>
            </a:r>
            <a:r>
              <a:rPr sz="2600" spc="-15" dirty="0">
                <a:latin typeface="Carlito"/>
                <a:cs typeface="Carlito"/>
              </a:rPr>
              <a:t>Why </a:t>
            </a:r>
            <a:r>
              <a:rPr sz="2600" dirty="0">
                <a:latin typeface="Carlito"/>
                <a:cs typeface="Carlito"/>
              </a:rPr>
              <a:t>Modern </a:t>
            </a:r>
            <a:r>
              <a:rPr sz="2600" spc="-10" dirty="0">
                <a:latin typeface="Carlito"/>
                <a:cs typeface="Carlito"/>
              </a:rPr>
              <a:t>Programmed  </a:t>
            </a:r>
            <a:r>
              <a:rPr sz="2600" dirty="0">
                <a:latin typeface="Carlito"/>
                <a:cs typeface="Carlito"/>
              </a:rPr>
              <a:t>Aging </a:t>
            </a:r>
            <a:r>
              <a:rPr sz="2600" spc="-5" dirty="0">
                <a:latin typeface="Carlito"/>
                <a:cs typeface="Carlito"/>
              </a:rPr>
              <a:t>Concepts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25" dirty="0">
                <a:latin typeface="Carlito"/>
                <a:cs typeface="Carlito"/>
              </a:rPr>
              <a:t>Transforming </a:t>
            </a:r>
            <a:r>
              <a:rPr sz="2600" spc="-5" dirty="0">
                <a:latin typeface="Carlito"/>
                <a:cs typeface="Carlito"/>
              </a:rPr>
              <a:t>Medical </a:t>
            </a:r>
            <a:r>
              <a:rPr sz="2600" spc="-10" dirty="0">
                <a:latin typeface="Carlito"/>
                <a:cs typeface="Carlito"/>
              </a:rPr>
              <a:t>Research. </a:t>
            </a:r>
            <a:r>
              <a:rPr sz="2600" dirty="0">
                <a:latin typeface="Carlito"/>
                <a:cs typeface="Carlito"/>
              </a:rPr>
              <a:t>Biochemistry (Mosc).  2016</a:t>
            </a:r>
            <a:r>
              <a:rPr sz="2600" spc="-4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Dec;81(12):1406-1412.</a:t>
            </a:r>
            <a:endParaRPr sz="2600">
              <a:latin typeface="Carlito"/>
              <a:cs typeface="Carlito"/>
            </a:endParaRPr>
          </a:p>
          <a:p>
            <a:pPr marL="241300" marR="411480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30" dirty="0">
                <a:latin typeface="Carlito"/>
                <a:cs typeface="Carlito"/>
              </a:rPr>
              <a:t>Walker </a:t>
            </a:r>
            <a:r>
              <a:rPr sz="2600" spc="-80" dirty="0">
                <a:latin typeface="Carlito"/>
                <a:cs typeface="Carlito"/>
              </a:rPr>
              <a:t>RF. </a:t>
            </a:r>
            <a:r>
              <a:rPr sz="2600" spc="-10" dirty="0">
                <a:latin typeface="Carlito"/>
                <a:cs typeface="Carlito"/>
              </a:rPr>
              <a:t>Developmental </a:t>
            </a:r>
            <a:r>
              <a:rPr sz="2600" dirty="0">
                <a:latin typeface="Carlito"/>
                <a:cs typeface="Carlito"/>
              </a:rPr>
              <a:t>theory of aging </a:t>
            </a:r>
            <a:r>
              <a:rPr sz="2600" spc="-5" dirty="0">
                <a:latin typeface="Carlito"/>
                <a:cs typeface="Carlito"/>
              </a:rPr>
              <a:t>revisited: </a:t>
            </a:r>
            <a:r>
              <a:rPr sz="2600" spc="-15" dirty="0">
                <a:latin typeface="Carlito"/>
                <a:cs typeface="Carlito"/>
              </a:rPr>
              <a:t>focus </a:t>
            </a:r>
            <a:r>
              <a:rPr sz="2600" dirty="0">
                <a:latin typeface="Carlito"/>
                <a:cs typeface="Carlito"/>
              </a:rPr>
              <a:t>on </a:t>
            </a:r>
            <a:r>
              <a:rPr sz="2600" spc="-5" dirty="0">
                <a:latin typeface="Carlito"/>
                <a:cs typeface="Carlito"/>
              </a:rPr>
              <a:t>causal </a:t>
            </a:r>
            <a:r>
              <a:rPr sz="2600" dirty="0">
                <a:latin typeface="Carlito"/>
                <a:cs typeface="Carlito"/>
              </a:rPr>
              <a:t>and  </a:t>
            </a:r>
            <a:r>
              <a:rPr sz="2600" spc="-5" dirty="0">
                <a:latin typeface="Carlito"/>
                <a:cs typeface="Carlito"/>
              </a:rPr>
              <a:t>mechanistic links between </a:t>
            </a:r>
            <a:r>
              <a:rPr sz="2600" spc="-10" dirty="0">
                <a:latin typeface="Carlito"/>
                <a:cs typeface="Carlito"/>
              </a:rPr>
              <a:t>development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senescence. </a:t>
            </a:r>
            <a:r>
              <a:rPr sz="2600" spc="-10" dirty="0">
                <a:latin typeface="Carlito"/>
                <a:cs typeface="Carlito"/>
              </a:rPr>
              <a:t>Rejuvenation  </a:t>
            </a:r>
            <a:r>
              <a:rPr sz="2600" spc="-15" dirty="0">
                <a:latin typeface="Carlito"/>
                <a:cs typeface="Carlito"/>
              </a:rPr>
              <a:t>Res. </a:t>
            </a:r>
            <a:r>
              <a:rPr sz="2600" spc="-5" dirty="0">
                <a:latin typeface="Carlito"/>
                <a:cs typeface="Carlito"/>
              </a:rPr>
              <a:t>2011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Aug;14(4):429-36.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3704" y="147955"/>
            <a:ext cx="62471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CHRONOLOGIC</a:t>
            </a:r>
            <a:r>
              <a:rPr spc="-245" dirty="0"/>
              <a:t> </a:t>
            </a:r>
            <a:r>
              <a:rPr dirty="0"/>
              <a:t>AGING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620977"/>
            <a:ext cx="1025525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Chronological age refers to the actual amount of </a:t>
            </a:r>
            <a:r>
              <a:rPr sz="3200" spc="-5" dirty="0">
                <a:latin typeface="Arial"/>
                <a:cs typeface="Arial"/>
              </a:rPr>
              <a:t>time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 person has been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alive.</a:t>
            </a:r>
          </a:p>
          <a:p>
            <a:pPr marL="355600" marR="14414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 other words, the number of days, months or </a:t>
            </a:r>
            <a:r>
              <a:rPr sz="3200" dirty="0">
                <a:latin typeface="Arial"/>
                <a:cs typeface="Arial"/>
              </a:rPr>
              <a:t>years a  person has </a:t>
            </a:r>
            <a:r>
              <a:rPr sz="3200" spc="-5" dirty="0">
                <a:latin typeface="Arial"/>
                <a:cs typeface="Arial"/>
              </a:rPr>
              <a:t>been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alive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7797" y="483234"/>
            <a:ext cx="4757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BIOLOGIC</a:t>
            </a:r>
            <a:r>
              <a:rPr spc="-245" dirty="0"/>
              <a:t> </a:t>
            </a:r>
            <a:r>
              <a:rPr dirty="0"/>
              <a:t>AGING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620977"/>
            <a:ext cx="10575290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1165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Senescence or </a:t>
            </a:r>
            <a:r>
              <a:rPr sz="3200" spc="-5" dirty="0">
                <a:latin typeface="Arial"/>
                <a:cs typeface="Arial"/>
              </a:rPr>
              <a:t>biological ageing </a:t>
            </a:r>
            <a:r>
              <a:rPr sz="3200" dirty="0">
                <a:latin typeface="Arial"/>
                <a:cs typeface="Arial"/>
              </a:rPr>
              <a:t>is the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gradual  deterioration </a:t>
            </a:r>
            <a:r>
              <a:rPr sz="3200" dirty="0">
                <a:latin typeface="Arial"/>
                <a:cs typeface="Arial"/>
              </a:rPr>
              <a:t>of function characteristic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  <a:tab pos="5568950" algn="l"/>
              </a:tabLst>
            </a:pPr>
            <a:r>
              <a:rPr sz="3200" spc="-5" dirty="0">
                <a:latin typeface="Arial"/>
                <a:cs typeface="Arial"/>
              </a:rPr>
              <a:t>Biological aging refers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 physical </a:t>
            </a:r>
            <a:r>
              <a:rPr sz="3200" dirty="0">
                <a:latin typeface="Arial"/>
                <a:cs typeface="Arial"/>
              </a:rPr>
              <a:t>changes that </a:t>
            </a:r>
            <a:r>
              <a:rPr sz="3200" spc="-5" dirty="0">
                <a:latin typeface="Arial"/>
                <a:cs typeface="Arial"/>
              </a:rPr>
              <a:t>“slow  </a:t>
            </a:r>
            <a:r>
              <a:rPr sz="3200" dirty="0">
                <a:latin typeface="Arial"/>
                <a:cs typeface="Arial"/>
              </a:rPr>
              <a:t>us </a:t>
            </a:r>
            <a:r>
              <a:rPr sz="3200" spc="-5" dirty="0">
                <a:latin typeface="Arial"/>
                <a:cs typeface="Arial"/>
              </a:rPr>
              <a:t>down”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human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get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into	middle and older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years.</a:t>
            </a:r>
          </a:p>
          <a:p>
            <a:pPr marL="355600" marR="5302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  <a:tab pos="2950210" algn="l"/>
              </a:tabLst>
            </a:pPr>
            <a:r>
              <a:rPr sz="3200" dirty="0">
                <a:latin typeface="Arial"/>
                <a:cs typeface="Arial"/>
              </a:rPr>
              <a:t>For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example:	arteries </a:t>
            </a:r>
            <a:r>
              <a:rPr sz="3200" spc="-5" dirty="0">
                <a:latin typeface="Arial"/>
                <a:cs typeface="Arial"/>
              </a:rPr>
              <a:t>might </a:t>
            </a:r>
            <a:r>
              <a:rPr sz="3200" dirty="0">
                <a:latin typeface="Arial"/>
                <a:cs typeface="Arial"/>
              </a:rPr>
              <a:t>clog up, or </a:t>
            </a:r>
            <a:r>
              <a:rPr sz="3200" spc="-5" dirty="0">
                <a:latin typeface="Arial"/>
                <a:cs typeface="Arial"/>
              </a:rPr>
              <a:t>problems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  </a:t>
            </a:r>
            <a:r>
              <a:rPr sz="3200" spc="-5" dirty="0">
                <a:latin typeface="Arial"/>
                <a:cs typeface="Arial"/>
              </a:rPr>
              <a:t>lungs might </a:t>
            </a:r>
            <a:r>
              <a:rPr sz="3200" dirty="0">
                <a:latin typeface="Arial"/>
                <a:cs typeface="Arial"/>
              </a:rPr>
              <a:t>make it more </a:t>
            </a:r>
            <a:r>
              <a:rPr sz="3200" spc="-10" dirty="0">
                <a:latin typeface="Arial"/>
                <a:cs typeface="Arial"/>
              </a:rPr>
              <a:t>difficult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us to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breathe.</a:t>
            </a:r>
            <a:endParaRPr sz="3200" dirty="0">
              <a:latin typeface="Arial"/>
              <a:cs typeface="Arial"/>
            </a:endParaRPr>
          </a:p>
          <a:p>
            <a:pPr marL="461009" indent="-448945">
              <a:lnSpc>
                <a:spcPct val="100000"/>
              </a:lnSpc>
              <a:spcBef>
                <a:spcPts val="770"/>
              </a:spcBef>
              <a:buChar char="•"/>
              <a:tabLst>
                <a:tab pos="460375" algn="l"/>
                <a:tab pos="461645" algn="l"/>
              </a:tabLst>
            </a:pPr>
            <a:r>
              <a:rPr sz="3200" dirty="0">
                <a:latin typeface="Arial"/>
                <a:cs typeface="Arial"/>
              </a:rPr>
              <a:t>This </a:t>
            </a:r>
            <a:r>
              <a:rPr sz="3200" spc="-5" dirty="0">
                <a:latin typeface="Arial"/>
                <a:cs typeface="Arial"/>
              </a:rPr>
              <a:t>aging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also </a:t>
            </a:r>
            <a:r>
              <a:rPr sz="3200" dirty="0">
                <a:latin typeface="Arial"/>
                <a:cs typeface="Arial"/>
              </a:rPr>
              <a:t>known as </a:t>
            </a:r>
            <a:r>
              <a:rPr sz="3200" spc="-5" dirty="0">
                <a:latin typeface="Arial"/>
                <a:cs typeface="Arial"/>
              </a:rPr>
              <a:t>physiologic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aging.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5045" y="483234"/>
            <a:ext cx="61252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PSYCHOLOGIC</a:t>
            </a:r>
            <a:r>
              <a:rPr spc="-235" dirty="0"/>
              <a:t> </a:t>
            </a:r>
            <a:r>
              <a:rPr dirty="0"/>
              <a:t>AGING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542034"/>
            <a:ext cx="10416540" cy="43884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Psychological </a:t>
            </a:r>
            <a:r>
              <a:rPr sz="2700" spc="-5" dirty="0">
                <a:latin typeface="Arial"/>
                <a:cs typeface="Arial"/>
              </a:rPr>
              <a:t>aging </a:t>
            </a:r>
            <a:r>
              <a:rPr sz="2700" dirty="0">
                <a:latin typeface="Arial"/>
                <a:cs typeface="Arial"/>
              </a:rPr>
              <a:t>refers to the psychological changes,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including  those involving </a:t>
            </a:r>
            <a:r>
              <a:rPr sz="2700" spc="-5" dirty="0">
                <a:latin typeface="Arial"/>
                <a:cs typeface="Arial"/>
              </a:rPr>
              <a:t>mental </a:t>
            </a:r>
            <a:r>
              <a:rPr sz="2700" dirty="0">
                <a:latin typeface="Arial"/>
                <a:cs typeface="Arial"/>
              </a:rPr>
              <a:t>functioning and </a:t>
            </a:r>
            <a:r>
              <a:rPr sz="2700" spc="-20" dirty="0">
                <a:latin typeface="Arial"/>
                <a:cs typeface="Arial"/>
              </a:rPr>
              <a:t>personality, </a:t>
            </a:r>
            <a:r>
              <a:rPr sz="2700" dirty="0">
                <a:latin typeface="Arial"/>
                <a:cs typeface="Arial"/>
              </a:rPr>
              <a:t>that occur as  </a:t>
            </a:r>
            <a:r>
              <a:rPr sz="2700" spc="-5" dirty="0">
                <a:latin typeface="Arial"/>
                <a:cs typeface="Arial"/>
              </a:rPr>
              <a:t>human </a:t>
            </a:r>
            <a:r>
              <a:rPr sz="2700" dirty="0">
                <a:latin typeface="Arial"/>
                <a:cs typeface="Arial"/>
              </a:rPr>
              <a:t>age.</a:t>
            </a:r>
          </a:p>
          <a:p>
            <a:pPr marL="355600" marR="574675" indent="-342900">
              <a:lnSpc>
                <a:spcPct val="8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chronological </a:t>
            </a:r>
            <a:r>
              <a:rPr sz="2700" spc="-5" dirty="0">
                <a:latin typeface="Arial"/>
                <a:cs typeface="Arial"/>
              </a:rPr>
              <a:t>age is </a:t>
            </a:r>
            <a:r>
              <a:rPr sz="2700" dirty="0">
                <a:latin typeface="Arial"/>
                <a:cs typeface="Arial"/>
              </a:rPr>
              <a:t>not </a:t>
            </a:r>
            <a:r>
              <a:rPr sz="2700" spc="-5" dirty="0">
                <a:latin typeface="Arial"/>
                <a:cs typeface="Arial"/>
              </a:rPr>
              <a:t>always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same </a:t>
            </a:r>
            <a:r>
              <a:rPr sz="2700" dirty="0">
                <a:latin typeface="Arial"/>
                <a:cs typeface="Arial"/>
              </a:rPr>
              <a:t>thing </a:t>
            </a:r>
            <a:r>
              <a:rPr sz="2700" spc="-5" dirty="0">
                <a:latin typeface="Arial"/>
                <a:cs typeface="Arial"/>
              </a:rPr>
              <a:t>as </a:t>
            </a:r>
            <a:r>
              <a:rPr sz="2700" dirty="0">
                <a:latin typeface="Arial"/>
                <a:cs typeface="Arial"/>
              </a:rPr>
              <a:t>biological </a:t>
            </a:r>
            <a:r>
              <a:rPr sz="2700" spc="-5" dirty="0">
                <a:latin typeface="Arial"/>
                <a:cs typeface="Arial"/>
              </a:rPr>
              <a:t>or  </a:t>
            </a:r>
            <a:r>
              <a:rPr sz="2700" dirty="0">
                <a:latin typeface="Arial"/>
                <a:cs typeface="Arial"/>
              </a:rPr>
              <a:t>psychological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age.</a:t>
            </a:r>
            <a:endParaRPr sz="2700" dirty="0">
              <a:latin typeface="Arial"/>
              <a:cs typeface="Arial"/>
            </a:endParaRPr>
          </a:p>
          <a:p>
            <a:pPr marL="355600" marR="43180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450215" algn="l"/>
                <a:tab pos="450850" algn="l"/>
              </a:tabLst>
            </a:pPr>
            <a:r>
              <a:rPr dirty="0"/>
              <a:t>	</a:t>
            </a:r>
            <a:r>
              <a:rPr sz="2700" spc="-5" dirty="0">
                <a:latin typeface="Arial"/>
                <a:cs typeface="Arial"/>
              </a:rPr>
              <a:t>Some </a:t>
            </a:r>
            <a:r>
              <a:rPr sz="2700" dirty="0">
                <a:latin typeface="Arial"/>
                <a:cs typeface="Arial"/>
              </a:rPr>
              <a:t>people who are 65, can </a:t>
            </a:r>
            <a:r>
              <a:rPr sz="2700" spc="-5" dirty="0">
                <a:latin typeface="Arial"/>
                <a:cs typeface="Arial"/>
              </a:rPr>
              <a:t>look and </a:t>
            </a:r>
            <a:r>
              <a:rPr sz="2700" dirty="0">
                <a:latin typeface="Arial"/>
                <a:cs typeface="Arial"/>
              </a:rPr>
              <a:t>act </a:t>
            </a:r>
            <a:r>
              <a:rPr sz="2700" spc="-5" dirty="0">
                <a:latin typeface="Arial"/>
                <a:cs typeface="Arial"/>
              </a:rPr>
              <a:t>much younger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than  some </a:t>
            </a:r>
            <a:r>
              <a:rPr sz="2700" spc="-10" dirty="0">
                <a:latin typeface="Arial"/>
                <a:cs typeface="Arial"/>
              </a:rPr>
              <a:t>who </a:t>
            </a:r>
            <a:r>
              <a:rPr sz="2700" spc="-5" dirty="0">
                <a:latin typeface="Arial"/>
                <a:cs typeface="Arial"/>
              </a:rPr>
              <a:t>are</a:t>
            </a:r>
            <a:r>
              <a:rPr sz="2700" spc="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50.</a:t>
            </a:r>
          </a:p>
          <a:p>
            <a:pPr marL="355600" marR="376555" indent="-342900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450215" algn="l"/>
                <a:tab pos="450850" algn="l"/>
              </a:tabLst>
            </a:pPr>
            <a:r>
              <a:rPr dirty="0"/>
              <a:t>	</a:t>
            </a:r>
            <a:r>
              <a:rPr sz="2700" dirty="0">
                <a:latin typeface="Arial"/>
                <a:cs typeface="Arial"/>
              </a:rPr>
              <a:t>Psychological </a:t>
            </a:r>
            <a:r>
              <a:rPr sz="2700" spc="-5" dirty="0">
                <a:latin typeface="Arial"/>
                <a:cs typeface="Arial"/>
              </a:rPr>
              <a:t>ageing </a:t>
            </a:r>
            <a:r>
              <a:rPr sz="2700" dirty="0">
                <a:latin typeface="Arial"/>
                <a:cs typeface="Arial"/>
              </a:rPr>
              <a:t>may </a:t>
            </a:r>
            <a:r>
              <a:rPr sz="2700" spc="-10" dirty="0">
                <a:latin typeface="Arial"/>
                <a:cs typeface="Arial"/>
              </a:rPr>
              <a:t>be </a:t>
            </a:r>
            <a:r>
              <a:rPr sz="2700" dirty="0">
                <a:latin typeface="Arial"/>
                <a:cs typeface="Arial"/>
              </a:rPr>
              <a:t>seen </a:t>
            </a:r>
            <a:r>
              <a:rPr sz="2700" spc="-5" dirty="0">
                <a:latin typeface="Arial"/>
                <a:cs typeface="Arial"/>
              </a:rPr>
              <a:t>as a </a:t>
            </a:r>
            <a:r>
              <a:rPr sz="2700" dirty="0">
                <a:latin typeface="Arial"/>
                <a:cs typeface="Arial"/>
              </a:rPr>
              <a:t>continuous struggle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for  </a:t>
            </a:r>
            <a:r>
              <a:rPr sz="2700" spc="-25" dirty="0">
                <a:latin typeface="Arial"/>
                <a:cs typeface="Arial"/>
              </a:rPr>
              <a:t>identity, </a:t>
            </a:r>
            <a:r>
              <a:rPr sz="2700" dirty="0">
                <a:latin typeface="Arial"/>
                <a:cs typeface="Arial"/>
              </a:rPr>
              <a:t>i.e. for </a:t>
            </a:r>
            <a:r>
              <a:rPr sz="2700" spc="-5" dirty="0">
                <a:latin typeface="Arial"/>
                <a:cs typeface="Arial"/>
              </a:rPr>
              <a:t>a </a:t>
            </a:r>
            <a:r>
              <a:rPr sz="2700" dirty="0">
                <a:latin typeface="Arial"/>
                <a:cs typeface="Arial"/>
              </a:rPr>
              <a:t>sense of coherence </a:t>
            </a:r>
            <a:r>
              <a:rPr sz="2700" spc="-5" dirty="0">
                <a:latin typeface="Arial"/>
                <a:cs typeface="Arial"/>
              </a:rPr>
              <a:t>and meaning in </a:t>
            </a:r>
            <a:r>
              <a:rPr sz="2700" dirty="0">
                <a:latin typeface="Arial"/>
                <a:cs typeface="Arial"/>
              </a:rPr>
              <a:t>thoughts,  feelings and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actions.</a:t>
            </a:r>
          </a:p>
          <a:p>
            <a:pPr marL="355600" marR="107950" indent="-342900">
              <a:lnSpc>
                <a:spcPct val="80000"/>
              </a:lnSpc>
              <a:spcBef>
                <a:spcPts val="655"/>
              </a:spcBef>
              <a:buFont typeface="Arial"/>
              <a:buChar char="•"/>
              <a:tabLst>
                <a:tab pos="450215" algn="l"/>
                <a:tab pos="450850" algn="l"/>
              </a:tabLst>
            </a:pPr>
            <a:r>
              <a:rPr dirty="0"/>
              <a:t>	</a:t>
            </a:r>
            <a:r>
              <a:rPr sz="2700" dirty="0">
                <a:latin typeface="Arial"/>
                <a:cs typeface="Arial"/>
              </a:rPr>
              <a:t>Success </a:t>
            </a:r>
            <a:r>
              <a:rPr sz="2700" spc="-5" dirty="0">
                <a:latin typeface="Arial"/>
                <a:cs typeface="Arial"/>
              </a:rPr>
              <a:t>depends </a:t>
            </a:r>
            <a:r>
              <a:rPr sz="2700" spc="-10" dirty="0">
                <a:latin typeface="Arial"/>
                <a:cs typeface="Arial"/>
              </a:rPr>
              <a:t>on </a:t>
            </a:r>
            <a:r>
              <a:rPr sz="2700" spc="-5" dirty="0">
                <a:latin typeface="Arial"/>
                <a:cs typeface="Arial"/>
              </a:rPr>
              <a:t>a lucky </a:t>
            </a:r>
            <a:r>
              <a:rPr sz="2700" dirty="0">
                <a:latin typeface="Arial"/>
                <a:cs typeface="Arial"/>
              </a:rPr>
              <a:t>synchronization of </a:t>
            </a:r>
            <a:r>
              <a:rPr sz="2700" spc="-5" dirty="0">
                <a:latin typeface="Arial"/>
                <a:cs typeface="Arial"/>
              </a:rPr>
              <a:t>changes through  life in different </a:t>
            </a:r>
            <a:r>
              <a:rPr sz="2700" dirty="0">
                <a:latin typeface="Arial"/>
                <a:cs typeface="Arial"/>
              </a:rPr>
              <a:t>parts </a:t>
            </a:r>
            <a:r>
              <a:rPr sz="2700" spc="-5" dirty="0">
                <a:latin typeface="Arial"/>
                <a:cs typeface="Arial"/>
              </a:rPr>
              <a:t>of the </a:t>
            </a:r>
            <a:r>
              <a:rPr sz="2700" dirty="0">
                <a:latin typeface="Arial"/>
                <a:cs typeface="Arial"/>
              </a:rPr>
              <a:t>personal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self.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0029" y="147955"/>
            <a:ext cx="40944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325" dirty="0"/>
              <a:t> </a:t>
            </a:r>
            <a:r>
              <a:rPr dirty="0"/>
              <a:t>AGING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544777"/>
            <a:ext cx="12029440" cy="519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Social aging refers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changes </a:t>
            </a:r>
            <a:r>
              <a:rPr sz="3200" dirty="0">
                <a:latin typeface="Arial"/>
                <a:cs typeface="Arial"/>
              </a:rPr>
              <a:t>in a </a:t>
            </a:r>
            <a:r>
              <a:rPr sz="3200" spc="-15" dirty="0">
                <a:latin typeface="Arial"/>
                <a:cs typeface="Arial"/>
              </a:rPr>
              <a:t>person’s </a:t>
            </a:r>
            <a:r>
              <a:rPr sz="3200" spc="-5" dirty="0">
                <a:latin typeface="Arial"/>
                <a:cs typeface="Arial"/>
              </a:rPr>
              <a:t>roles and  relationships, both within their </a:t>
            </a:r>
            <a:r>
              <a:rPr sz="3200" dirty="0">
                <a:latin typeface="Arial"/>
                <a:cs typeface="Arial"/>
              </a:rPr>
              <a:t>networks of </a:t>
            </a:r>
            <a:r>
              <a:rPr sz="3200" spc="-5" dirty="0">
                <a:latin typeface="Arial"/>
                <a:cs typeface="Arial"/>
              </a:rPr>
              <a:t>relatives and friends  and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formal organizations </a:t>
            </a:r>
            <a:r>
              <a:rPr sz="3200" dirty="0">
                <a:latin typeface="Arial"/>
                <a:cs typeface="Arial"/>
              </a:rPr>
              <a:t>such as the workplace </a:t>
            </a:r>
            <a:r>
              <a:rPr sz="3200" spc="-5" dirty="0">
                <a:latin typeface="Arial"/>
                <a:cs typeface="Arial"/>
              </a:rPr>
              <a:t>and houses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worship.</a:t>
            </a: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Social </a:t>
            </a:r>
            <a:r>
              <a:rPr sz="3200" spc="-5" dirty="0">
                <a:latin typeface="Arial"/>
                <a:cs typeface="Arial"/>
              </a:rPr>
              <a:t>aging </a:t>
            </a:r>
            <a:r>
              <a:rPr sz="3200" spc="-15" dirty="0">
                <a:latin typeface="Arial"/>
                <a:cs typeface="Arial"/>
              </a:rPr>
              <a:t>differ </a:t>
            </a:r>
            <a:r>
              <a:rPr sz="3200" dirty="0">
                <a:latin typeface="Arial"/>
                <a:cs typeface="Arial"/>
              </a:rPr>
              <a:t>from </a:t>
            </a:r>
            <a:r>
              <a:rPr sz="3200" spc="-5" dirty="0">
                <a:latin typeface="Arial"/>
                <a:cs typeface="Arial"/>
              </a:rPr>
              <a:t>one individual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another.</a:t>
            </a:r>
            <a:endParaRPr sz="3200" dirty="0">
              <a:latin typeface="Arial"/>
              <a:cs typeface="Arial"/>
            </a:endParaRPr>
          </a:p>
          <a:p>
            <a:pPr marL="355600" marR="231775" indent="-342900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also </a:t>
            </a:r>
            <a:r>
              <a:rPr sz="3200" spc="-5" dirty="0">
                <a:latin typeface="Arial"/>
                <a:cs typeface="Arial"/>
              </a:rPr>
              <a:t>profoundly influenced </a:t>
            </a:r>
            <a:r>
              <a:rPr sz="3200" dirty="0">
                <a:latin typeface="Arial"/>
                <a:cs typeface="Arial"/>
              </a:rPr>
              <a:t>by the </a:t>
            </a:r>
            <a:r>
              <a:rPr sz="3200" spc="-5" dirty="0">
                <a:latin typeface="Arial"/>
                <a:cs typeface="Arial"/>
              </a:rPr>
              <a:t>perception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aging that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 </a:t>
            </a:r>
            <a:r>
              <a:rPr sz="3200" spc="-5" dirty="0">
                <a:latin typeface="Arial"/>
                <a:cs typeface="Arial"/>
              </a:rPr>
              <a:t>part </a:t>
            </a:r>
            <a:r>
              <a:rPr sz="3200" dirty="0">
                <a:latin typeface="Arial"/>
                <a:cs typeface="Arial"/>
              </a:rPr>
              <a:t>of a </a:t>
            </a:r>
            <a:r>
              <a:rPr sz="3200" spc="-10" dirty="0">
                <a:latin typeface="Arial"/>
                <a:cs typeface="Arial"/>
              </a:rPr>
              <a:t>society’s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culture.</a:t>
            </a:r>
          </a:p>
          <a:p>
            <a:pPr marL="355600" marR="22479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68630" algn="l"/>
              </a:tabLst>
            </a:pPr>
            <a:r>
              <a:rPr dirty="0"/>
              <a:t>	</a:t>
            </a:r>
            <a:r>
              <a:rPr sz="3200" dirty="0">
                <a:latin typeface="Arial"/>
                <a:cs typeface="Arial"/>
              </a:rPr>
              <a:t>If a society views </a:t>
            </a:r>
            <a:r>
              <a:rPr sz="3200" spc="-5" dirty="0">
                <a:latin typeface="Arial"/>
                <a:cs typeface="Arial"/>
              </a:rPr>
              <a:t>aging </a:t>
            </a:r>
            <a:r>
              <a:rPr sz="3200" spc="-25" dirty="0">
                <a:latin typeface="Arial"/>
                <a:cs typeface="Arial"/>
              </a:rPr>
              <a:t>positively, </a:t>
            </a:r>
            <a:r>
              <a:rPr sz="3200" dirty="0">
                <a:latin typeface="Arial"/>
                <a:cs typeface="Arial"/>
              </a:rPr>
              <a:t>the social </a:t>
            </a:r>
            <a:r>
              <a:rPr sz="3200" spc="-5" dirty="0">
                <a:latin typeface="Arial"/>
                <a:cs typeface="Arial"/>
              </a:rPr>
              <a:t>aging experienced 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individuals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dirty="0">
                <a:latin typeface="Arial"/>
                <a:cs typeface="Arial"/>
              </a:rPr>
              <a:t>society will be </a:t>
            </a:r>
            <a:r>
              <a:rPr sz="3200" spc="-5" dirty="0">
                <a:latin typeface="Arial"/>
                <a:cs typeface="Arial"/>
              </a:rPr>
              <a:t>more </a:t>
            </a:r>
            <a:r>
              <a:rPr sz="3200" dirty="0">
                <a:latin typeface="Arial"/>
                <a:cs typeface="Arial"/>
              </a:rPr>
              <a:t>positive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enjoyable  </a:t>
            </a:r>
            <a:r>
              <a:rPr sz="3200" dirty="0">
                <a:latin typeface="Arial"/>
                <a:cs typeface="Arial"/>
              </a:rPr>
              <a:t>than in a society that views </a:t>
            </a:r>
            <a:r>
              <a:rPr sz="3200" spc="-5" dirty="0">
                <a:latin typeface="Arial"/>
                <a:cs typeface="Arial"/>
              </a:rPr>
              <a:t>aging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negatively.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COGNITIVE</a:t>
            </a:r>
            <a:r>
              <a:rPr spc="-235" dirty="0"/>
              <a:t> </a:t>
            </a:r>
            <a:r>
              <a:rPr dirty="0"/>
              <a:t>AGING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61950" marR="552450" indent="-342900">
              <a:lnSpc>
                <a:spcPct val="80000"/>
              </a:lnSpc>
              <a:spcBef>
                <a:spcPts val="820"/>
              </a:spcBef>
              <a:buChar char="•"/>
              <a:tabLst>
                <a:tab pos="361315" algn="l"/>
                <a:tab pos="361950" algn="l"/>
              </a:tabLst>
            </a:pPr>
            <a:r>
              <a:rPr dirty="0"/>
              <a:t>Cognitive ageing </a:t>
            </a:r>
            <a:r>
              <a:rPr spc="-5" dirty="0"/>
              <a:t>is </a:t>
            </a:r>
            <a:r>
              <a:rPr dirty="0"/>
              <a:t>the decline </a:t>
            </a:r>
            <a:r>
              <a:rPr spc="-5" dirty="0"/>
              <a:t>in </a:t>
            </a:r>
            <a:r>
              <a:rPr dirty="0"/>
              <a:t>cognitive processing that  occurs </a:t>
            </a:r>
            <a:r>
              <a:rPr spc="-5" dirty="0"/>
              <a:t>as </a:t>
            </a:r>
            <a:r>
              <a:rPr dirty="0"/>
              <a:t>people get </a:t>
            </a:r>
            <a:r>
              <a:rPr spc="-30" dirty="0"/>
              <a:t>older. </a:t>
            </a:r>
            <a:r>
              <a:rPr spc="-5" dirty="0"/>
              <a:t>Age-related impairments in  </a:t>
            </a:r>
            <a:r>
              <a:rPr dirty="0"/>
              <a:t>reasoning, memory </a:t>
            </a:r>
            <a:r>
              <a:rPr spc="-5" dirty="0"/>
              <a:t>and </a:t>
            </a:r>
            <a:r>
              <a:rPr dirty="0"/>
              <a:t>processing speed </a:t>
            </a:r>
            <a:r>
              <a:rPr spc="-5" dirty="0"/>
              <a:t>can arise</a:t>
            </a:r>
            <a:r>
              <a:rPr spc="-100" dirty="0"/>
              <a:t> </a:t>
            </a:r>
            <a:r>
              <a:rPr dirty="0"/>
              <a:t>during  adulthood </a:t>
            </a:r>
            <a:r>
              <a:rPr spc="-5" dirty="0"/>
              <a:t>and progress </a:t>
            </a:r>
            <a:r>
              <a:rPr dirty="0"/>
              <a:t>into </a:t>
            </a:r>
            <a:r>
              <a:rPr spc="-5" dirty="0"/>
              <a:t>the elder</a:t>
            </a:r>
            <a:r>
              <a:rPr spc="-60" dirty="0"/>
              <a:t> </a:t>
            </a:r>
            <a:r>
              <a:rPr dirty="0"/>
              <a:t>years.</a:t>
            </a:r>
          </a:p>
          <a:p>
            <a:pPr marL="361950" marR="363855" indent="-342900">
              <a:lnSpc>
                <a:spcPct val="80000"/>
              </a:lnSpc>
              <a:spcBef>
                <a:spcPts val="720"/>
              </a:spcBef>
              <a:buChar char="•"/>
              <a:tabLst>
                <a:tab pos="361315" algn="l"/>
                <a:tab pos="361950" algn="l"/>
              </a:tabLst>
            </a:pPr>
            <a:r>
              <a:rPr dirty="0"/>
              <a:t>Cognitive aging </a:t>
            </a:r>
            <a:r>
              <a:rPr spc="-5" dirty="0"/>
              <a:t>is </a:t>
            </a:r>
            <a:r>
              <a:rPr dirty="0"/>
              <a:t>concerned with </a:t>
            </a:r>
            <a:r>
              <a:rPr spc="-5" dirty="0"/>
              <a:t>the </a:t>
            </a:r>
            <a:r>
              <a:rPr dirty="0"/>
              <a:t>basic processes of  learning </a:t>
            </a:r>
            <a:r>
              <a:rPr spc="-5" dirty="0"/>
              <a:t>and </a:t>
            </a:r>
            <a:r>
              <a:rPr dirty="0"/>
              <a:t>memory </a:t>
            </a:r>
            <a:r>
              <a:rPr spc="-5" dirty="0"/>
              <a:t>as </a:t>
            </a:r>
            <a:r>
              <a:rPr dirty="0"/>
              <a:t>well </a:t>
            </a:r>
            <a:r>
              <a:rPr spc="-5" dirty="0"/>
              <a:t>as </a:t>
            </a:r>
            <a:r>
              <a:rPr dirty="0"/>
              <a:t>with </a:t>
            </a:r>
            <a:r>
              <a:rPr spc="-5" dirty="0"/>
              <a:t>the complex </a:t>
            </a:r>
            <a:r>
              <a:rPr spc="-10" dirty="0"/>
              <a:t>higher-  </a:t>
            </a:r>
            <a:r>
              <a:rPr spc="-5" dirty="0"/>
              <a:t>order </a:t>
            </a:r>
            <a:r>
              <a:rPr dirty="0"/>
              <a:t>processes of language </a:t>
            </a:r>
            <a:r>
              <a:rPr spc="-5" dirty="0"/>
              <a:t>and </a:t>
            </a:r>
            <a:r>
              <a:rPr dirty="0"/>
              <a:t>intellectual </a:t>
            </a:r>
            <a:r>
              <a:rPr spc="-5" dirty="0"/>
              <a:t>competence</a:t>
            </a:r>
            <a:r>
              <a:rPr spc="-90" dirty="0"/>
              <a:t> </a:t>
            </a:r>
            <a:r>
              <a:rPr spc="-5" dirty="0"/>
              <a:t>or  </a:t>
            </a:r>
            <a:r>
              <a:rPr dirty="0"/>
              <a:t>executive</a:t>
            </a:r>
            <a:r>
              <a:rPr spc="-20" dirty="0"/>
              <a:t> </a:t>
            </a:r>
            <a:r>
              <a:rPr dirty="0"/>
              <a:t>functioning.</a:t>
            </a:r>
          </a:p>
          <a:p>
            <a:pPr marL="361950" marR="5080" indent="-342900">
              <a:lnSpc>
                <a:spcPct val="80000"/>
              </a:lnSpc>
              <a:spcBef>
                <a:spcPts val="720"/>
              </a:spcBef>
              <a:buChar char="•"/>
              <a:tabLst>
                <a:tab pos="361315" algn="l"/>
                <a:tab pos="361950" algn="l"/>
              </a:tabLst>
            </a:pPr>
            <a:r>
              <a:rPr dirty="0"/>
              <a:t>The </a:t>
            </a:r>
            <a:r>
              <a:rPr spc="-5" dirty="0"/>
              <a:t>concept </a:t>
            </a:r>
            <a:r>
              <a:rPr dirty="0"/>
              <a:t>of cognitive aging, </a:t>
            </a:r>
            <a:r>
              <a:rPr spc="-5" dirty="0"/>
              <a:t>a term </a:t>
            </a:r>
            <a:r>
              <a:rPr dirty="0"/>
              <a:t>that describes </a:t>
            </a:r>
            <a:r>
              <a:rPr spc="-5" dirty="0"/>
              <a:t>a  process </a:t>
            </a:r>
            <a:r>
              <a:rPr dirty="0"/>
              <a:t>of gradual, longitudinal </a:t>
            </a:r>
            <a:r>
              <a:rPr spc="-5" dirty="0"/>
              <a:t>changes in </a:t>
            </a:r>
            <a:r>
              <a:rPr dirty="0"/>
              <a:t>cognitive</a:t>
            </a:r>
            <a:r>
              <a:rPr spc="-75" dirty="0"/>
              <a:t> </a:t>
            </a:r>
            <a:r>
              <a:rPr spc="-5" dirty="0"/>
              <a:t>functions  </a:t>
            </a:r>
            <a:r>
              <a:rPr dirty="0"/>
              <a:t>that accompany the aging</a:t>
            </a:r>
            <a:r>
              <a:rPr spc="-50" dirty="0"/>
              <a:t> </a:t>
            </a:r>
            <a:r>
              <a:rPr dirty="0"/>
              <a:t>process.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2844</Words>
  <Application>Microsoft Office PowerPoint</Application>
  <PresentationFormat>Custom</PresentationFormat>
  <Paragraphs>247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C O N C E P T S     A N D    T H E O R I E S  Of    A G I N G</vt:lpstr>
      <vt:lpstr>DEFINTION</vt:lpstr>
      <vt:lpstr>Classification of aging</vt:lpstr>
      <vt:lpstr>CONCEPTS OF AGING</vt:lpstr>
      <vt:lpstr>CHRONOLOGIC AGING</vt:lpstr>
      <vt:lpstr>BIOLOGIC AGING</vt:lpstr>
      <vt:lpstr>PSYCHOLOGIC AGING</vt:lpstr>
      <vt:lpstr>SOCIAL AGING</vt:lpstr>
      <vt:lpstr>COGNITIVE AGING</vt:lpstr>
      <vt:lpstr> THEORIES  OF AGING </vt:lpstr>
      <vt:lpstr>BIOLOGIC THEORIES</vt:lpstr>
      <vt:lpstr>BIOLOGIC THEORIES</vt:lpstr>
      <vt:lpstr>THE PROGRAMMED THEORY/ BIOLOGICAL  CLOCK THEORY</vt:lpstr>
      <vt:lpstr>THE RUN OUT OF PROGRAM THEORY</vt:lpstr>
      <vt:lpstr>GENE THEORY</vt:lpstr>
      <vt:lpstr>MOLECULAR THEORIES</vt:lpstr>
      <vt:lpstr>1.THE ERROR THEORY</vt:lpstr>
      <vt:lpstr>2. THE SOMATIC MUTATION THEORY</vt:lpstr>
      <vt:lpstr>CELLULAR THEORIES</vt:lpstr>
      <vt:lpstr>1.THE FREE RADICAL THEORY</vt:lpstr>
      <vt:lpstr>2.THE CROSSLINK OR CONNECTIVE TISSUE  THEORY/ GLYCOSYLATION THEORY OF AGING</vt:lpstr>
      <vt:lpstr>THE CLINKER THEORY</vt:lpstr>
      <vt:lpstr>4. THE WEAR AND TEAR THEORY</vt:lpstr>
      <vt:lpstr>THE NEUROENDOCRINE THEORY</vt:lpstr>
      <vt:lpstr>IMMUNOLOGIC THEORY</vt:lpstr>
      <vt:lpstr>THE MITOCHONDRIAL DECLINE THEORY</vt:lpstr>
      <vt:lpstr>THE MEMBRANE THEORY OF AGING</vt:lpstr>
      <vt:lpstr>CONCEPTS IN THE GENETIC THEORY OF AGING</vt:lpstr>
      <vt:lpstr>PSYCHOSOCIAL THEORIES</vt:lpstr>
      <vt:lpstr>DISENGAGEMENT THEORY</vt:lpstr>
      <vt:lpstr>THE ACTIVITY THEORY</vt:lpstr>
      <vt:lpstr>THE CONTINUITY THEORY</vt:lpstr>
      <vt:lpstr>THE SUBCULTURE THEORY</vt:lpstr>
      <vt:lpstr>CONCEPT OF PSYCHOSOCIAL THEORIES</vt:lpstr>
      <vt:lpstr>DEVELOPMENTAL THEORIES</vt:lpstr>
      <vt:lpstr>ERIKSON’S THEORY</vt:lpstr>
      <vt:lpstr>Slide 37</vt:lpstr>
      <vt:lpstr>PECK’S THEORY</vt:lpstr>
      <vt:lpstr>HAVIGHURST THEORY</vt:lpstr>
      <vt:lpstr>NEWMAN’S THEORY</vt:lpstr>
      <vt:lpstr>JUNG’S THEORY</vt:lpstr>
      <vt:lpstr>CONCEPTS OF DEVELOPMENTAL THEORY</vt:lpstr>
      <vt:lpstr>APPLICATION IN NURSING FIELD</vt:lpstr>
      <vt:lpstr>JOURNAL ABSTRACT</vt:lpstr>
      <vt:lpstr>Developmental theory of aging revisited: focus on  causal and mechanistic links between development  and senescence.</vt:lpstr>
      <vt:lpstr>Slide 46</vt:lpstr>
      <vt:lpstr>REFERENCES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O N C E P T S     A N D    T H E O R I E S  Of    A G I N G</dc:title>
  <cp:lastModifiedBy>adil</cp:lastModifiedBy>
  <cp:revision>7</cp:revision>
  <dcterms:created xsi:type="dcterms:W3CDTF">2020-04-08T08:29:58Z</dcterms:created>
  <dcterms:modified xsi:type="dcterms:W3CDTF">2020-08-17T09:14:34Z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2020-04-08T00:00:00Z</vt:filetime>
  </property>
</Properties>
</file>