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5CD4-C27A-4FA9-A0FD-60A716EC5F7E}" type="datetimeFigureOut">
              <a:rPr lang="en-IN" smtClean="0"/>
              <a:pPr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9BA7-7071-480B-8905-E09A185CFD4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7476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5CD4-C27A-4FA9-A0FD-60A716EC5F7E}" type="datetimeFigureOut">
              <a:rPr lang="en-IN" smtClean="0"/>
              <a:pPr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9BA7-7071-480B-8905-E09A185CFD4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07397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5CD4-C27A-4FA9-A0FD-60A716EC5F7E}" type="datetimeFigureOut">
              <a:rPr lang="en-IN" smtClean="0"/>
              <a:pPr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9BA7-7071-480B-8905-E09A185CFD4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271608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5CD4-C27A-4FA9-A0FD-60A716EC5F7E}" type="datetimeFigureOut">
              <a:rPr lang="en-IN" smtClean="0"/>
              <a:pPr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9BA7-7071-480B-8905-E09A185CFD4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5920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5CD4-C27A-4FA9-A0FD-60A716EC5F7E}" type="datetimeFigureOut">
              <a:rPr lang="en-IN" smtClean="0"/>
              <a:pPr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9BA7-7071-480B-8905-E09A185CFD4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9384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5CD4-C27A-4FA9-A0FD-60A716EC5F7E}" type="datetimeFigureOut">
              <a:rPr lang="en-IN" smtClean="0"/>
              <a:pPr/>
              <a:t>17-08-2020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9BA7-7071-480B-8905-E09A185CFD4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8961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5CD4-C27A-4FA9-A0FD-60A716EC5F7E}" type="datetimeFigureOut">
              <a:rPr lang="en-IN" smtClean="0"/>
              <a:pPr/>
              <a:t>17-08-2020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9BA7-7071-480B-8905-E09A185CFD4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70067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5CD4-C27A-4FA9-A0FD-60A716EC5F7E}" type="datetimeFigureOut">
              <a:rPr lang="en-IN" smtClean="0"/>
              <a:pPr/>
              <a:t>17-08-2020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9BA7-7071-480B-8905-E09A185CFD4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59060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5CD4-C27A-4FA9-A0FD-60A716EC5F7E}" type="datetimeFigureOut">
              <a:rPr lang="en-IN" smtClean="0"/>
              <a:pPr/>
              <a:t>17-08-2020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9BA7-7071-480B-8905-E09A185CFD4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87140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5CD4-C27A-4FA9-A0FD-60A716EC5F7E}" type="datetimeFigureOut">
              <a:rPr lang="en-IN" smtClean="0"/>
              <a:pPr/>
              <a:t>17-08-2020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9BA7-7071-480B-8905-E09A185CFD4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24371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F5CD4-C27A-4FA9-A0FD-60A716EC5F7E}" type="datetimeFigureOut">
              <a:rPr lang="en-IN" smtClean="0"/>
              <a:pPr/>
              <a:t>17-08-2020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9BA7-7071-480B-8905-E09A185CFD4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6170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F5CD4-C27A-4FA9-A0FD-60A716EC5F7E}" type="datetimeFigureOut">
              <a:rPr lang="en-IN" smtClean="0"/>
              <a:pPr/>
              <a:t>17-08-2020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29BA7-7071-480B-8905-E09A185CFD4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9401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1905000"/>
            <a:ext cx="768477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5400" dirty="0" smtClean="0"/>
              <a:t>Rural </a:t>
            </a:r>
            <a:r>
              <a:rPr sz="5400" dirty="0" smtClean="0"/>
              <a:t>health </a:t>
            </a:r>
            <a:r>
              <a:rPr sz="5400" dirty="0"/>
              <a:t>care in</a:t>
            </a:r>
            <a:r>
              <a:rPr sz="5400" spc="-80" dirty="0"/>
              <a:t> </a:t>
            </a:r>
            <a:r>
              <a:rPr sz="5400" dirty="0" smtClean="0"/>
              <a:t>India</a:t>
            </a:r>
            <a:endParaRPr sz="48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907704" y="3068960"/>
            <a:ext cx="5715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		</a:t>
            </a:r>
            <a:r>
              <a:rPr lang="en-US" b="1" dirty="0" err="1" smtClean="0"/>
              <a:t>Mrs.Bhumika</a:t>
            </a:r>
            <a:r>
              <a:rPr lang="en-US" b="1" dirty="0" smtClean="0"/>
              <a:t> </a:t>
            </a:r>
            <a:r>
              <a:rPr lang="en-US" b="1" dirty="0" err="1" smtClean="0"/>
              <a:t>Chaudhari</a:t>
            </a:r>
            <a:endParaRPr lang="en-US" b="1" dirty="0" smtClean="0"/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dirty="0" smtClean="0">
                <a:latin typeface="Perpetua" pitchFamily="18" charset="0"/>
              </a:rPr>
              <a:t>Asst</a:t>
            </a:r>
            <a:r>
              <a:rPr lang="en-US" dirty="0">
                <a:latin typeface="Perpetua" pitchFamily="18" charset="0"/>
              </a:rPr>
              <a:t>. Professor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dirty="0" err="1">
                <a:latin typeface="Perpetua" pitchFamily="18" charset="0"/>
              </a:rPr>
              <a:t>Sumandeep</a:t>
            </a:r>
            <a:r>
              <a:rPr lang="en-US" dirty="0">
                <a:latin typeface="Perpetua" pitchFamily="18" charset="0"/>
              </a:rPr>
              <a:t> Nursing College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dirty="0" err="1">
                <a:latin typeface="Perpetua" pitchFamily="18" charset="0"/>
              </a:rPr>
              <a:t>Sumandeep</a:t>
            </a:r>
            <a:r>
              <a:rPr lang="en-US" dirty="0">
                <a:latin typeface="Perpetua" pitchFamily="18" charset="0"/>
              </a:rPr>
              <a:t> </a:t>
            </a:r>
            <a:r>
              <a:rPr lang="en-US" dirty="0" err="1">
                <a:latin typeface="Perpetua" pitchFamily="18" charset="0"/>
              </a:rPr>
              <a:t>Vidyapeeth</a:t>
            </a:r>
            <a:r>
              <a:rPr lang="en-US" dirty="0">
                <a:latin typeface="Perpetua" pitchFamily="18" charset="0"/>
              </a:rPr>
              <a:t> Deemed To Be University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200" i="1" dirty="0">
                <a:latin typeface="Perpetua" pitchFamily="18" charset="0"/>
              </a:rPr>
              <a:t>(Accredited ‘A’ Grade By </a:t>
            </a:r>
            <a:r>
              <a:rPr lang="en-US" sz="1200" i="1" dirty="0" err="1">
                <a:latin typeface="Perpetua" pitchFamily="18" charset="0"/>
              </a:rPr>
              <a:t>Naac</a:t>
            </a:r>
            <a:r>
              <a:rPr lang="en-US" sz="1200" i="1" dirty="0">
                <a:latin typeface="Perpetua" pitchFamily="18" charset="0"/>
              </a:rPr>
              <a:t> With A </a:t>
            </a:r>
            <a:r>
              <a:rPr lang="en-US" sz="1200" i="1" dirty="0" err="1">
                <a:latin typeface="Perpetua" pitchFamily="18" charset="0"/>
              </a:rPr>
              <a:t>Cgpa</a:t>
            </a:r>
            <a:r>
              <a:rPr lang="en-US" sz="1200" i="1" dirty="0">
                <a:latin typeface="Perpetua" pitchFamily="18" charset="0"/>
              </a:rPr>
              <a:t> Of 3.53 Out Of Four Point Scale)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600" i="1" dirty="0" err="1">
                <a:latin typeface="Perpetua" pitchFamily="18" charset="0"/>
              </a:rPr>
              <a:t>Piparia</a:t>
            </a:r>
            <a:r>
              <a:rPr lang="en-US" sz="1600" i="1" dirty="0">
                <a:latin typeface="Perpetua" pitchFamily="18" charset="0"/>
              </a:rPr>
              <a:t>, </a:t>
            </a:r>
            <a:r>
              <a:rPr lang="en-US" sz="1600" i="1" dirty="0" err="1">
                <a:latin typeface="Perpetua" pitchFamily="18" charset="0"/>
              </a:rPr>
              <a:t>Waghodia</a:t>
            </a:r>
            <a:r>
              <a:rPr lang="en-US" sz="1600" i="1" dirty="0">
                <a:latin typeface="Perpetua" pitchFamily="18" charset="0"/>
              </a:rPr>
              <a:t>, Vadodara, Gujarat</a:t>
            </a:r>
            <a:endParaRPr lang="en-US" sz="1600" dirty="0">
              <a:latin typeface="Perpetua" pitchFamily="18" charset="0"/>
            </a:endParaRPr>
          </a:p>
        </p:txBody>
      </p:sp>
      <p:pic>
        <p:nvPicPr>
          <p:cNvPr id="7" name="Picture 4" descr="C:\Users\NIRMAL\Desktop\GNCC\Final Approved University Logo - 01-03-2018.png"/>
          <p:cNvPicPr>
            <a:picLocks noChangeAspect="1" noChangeArrowheads="1"/>
          </p:cNvPicPr>
          <p:nvPr/>
        </p:nvPicPr>
        <p:blipFill>
          <a:blip r:embed="rId2" cstate="print">
            <a:lum bright="-10000" contras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5507360"/>
            <a:ext cx="857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083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26465"/>
            <a:ext cx="8071484" cy="5400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Cont….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25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"/>
              <a:tabLst>
                <a:tab pos="356235" algn="l"/>
              </a:tabLst>
            </a:pPr>
            <a:r>
              <a:rPr sz="2700" dirty="0">
                <a:latin typeface="Arial"/>
                <a:cs typeface="Arial"/>
              </a:rPr>
              <a:t>It acts </a:t>
            </a:r>
            <a:r>
              <a:rPr sz="2700" spc="-5" dirty="0">
                <a:latin typeface="Arial"/>
                <a:cs typeface="Arial"/>
              </a:rPr>
              <a:t>as a referral unit </a:t>
            </a:r>
            <a:r>
              <a:rPr sz="2700" dirty="0">
                <a:latin typeface="Arial"/>
                <a:cs typeface="Arial"/>
              </a:rPr>
              <a:t>for </a:t>
            </a:r>
            <a:r>
              <a:rPr sz="2700" spc="-5" dirty="0">
                <a:latin typeface="Arial"/>
                <a:cs typeface="Arial"/>
              </a:rPr>
              <a:t>6</a:t>
            </a:r>
            <a:r>
              <a:rPr sz="2700" spc="-1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SubCentres.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"/>
            </a:pPr>
            <a:endParaRPr sz="335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dirty="0">
                <a:latin typeface="Arial"/>
                <a:cs typeface="Arial"/>
              </a:rPr>
              <a:t>It </a:t>
            </a:r>
            <a:r>
              <a:rPr sz="2700" spc="-5" dirty="0">
                <a:latin typeface="Arial"/>
                <a:cs typeface="Arial"/>
              </a:rPr>
              <a:t>has 4 </a:t>
            </a:r>
            <a:r>
              <a:rPr sz="2700" dirty="0">
                <a:latin typeface="Arial"/>
                <a:cs typeface="Arial"/>
              </a:rPr>
              <a:t>- </a:t>
            </a:r>
            <a:r>
              <a:rPr sz="2700" spc="-5" dirty="0">
                <a:latin typeface="Arial"/>
                <a:cs typeface="Arial"/>
              </a:rPr>
              <a:t>6 beds </a:t>
            </a:r>
            <a:r>
              <a:rPr sz="2700" dirty="0">
                <a:latin typeface="Arial"/>
                <a:cs typeface="Arial"/>
              </a:rPr>
              <a:t>for</a:t>
            </a:r>
            <a:r>
              <a:rPr sz="2700" spc="-3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patients.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"/>
            </a:pPr>
            <a:endParaRPr sz="3650">
              <a:latin typeface="Arial"/>
              <a:cs typeface="Arial"/>
            </a:endParaRPr>
          </a:p>
          <a:p>
            <a:pPr marL="355600" marR="5080" indent="-343535">
              <a:lnSpc>
                <a:spcPts val="2920"/>
              </a:lnSpc>
              <a:spcBef>
                <a:spcPts val="5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spc="-5" dirty="0">
                <a:latin typeface="Arial"/>
                <a:cs typeface="Arial"/>
              </a:rPr>
              <a:t>The activities </a:t>
            </a:r>
            <a:r>
              <a:rPr sz="2700" spc="-10" dirty="0">
                <a:latin typeface="Arial"/>
                <a:cs typeface="Arial"/>
              </a:rPr>
              <a:t>of </a:t>
            </a:r>
            <a:r>
              <a:rPr sz="2700" spc="-5" dirty="0">
                <a:latin typeface="Arial"/>
                <a:cs typeface="Arial"/>
              </a:rPr>
              <a:t>PHC </a:t>
            </a:r>
            <a:r>
              <a:rPr sz="2700" dirty="0">
                <a:latin typeface="Arial"/>
                <a:cs typeface="Arial"/>
              </a:rPr>
              <a:t>involve curative, </a:t>
            </a:r>
            <a:r>
              <a:rPr sz="2700" spc="-5" dirty="0">
                <a:latin typeface="Arial"/>
                <a:cs typeface="Arial"/>
              </a:rPr>
              <a:t>preventive,  primitive and Family </a:t>
            </a:r>
            <a:r>
              <a:rPr sz="2700" spc="-10" dirty="0">
                <a:latin typeface="Arial"/>
                <a:cs typeface="Arial"/>
              </a:rPr>
              <a:t>Welfare</a:t>
            </a:r>
            <a:r>
              <a:rPr sz="2700" spc="2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Services.</a:t>
            </a: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"/>
            </a:pPr>
            <a:endParaRPr sz="3650">
              <a:latin typeface="Arial"/>
              <a:cs typeface="Arial"/>
            </a:endParaRPr>
          </a:p>
          <a:p>
            <a:pPr marL="355600" marR="5715" indent="-343535">
              <a:lnSpc>
                <a:spcPts val="2920"/>
              </a:lnSpc>
              <a:buFont typeface="Wingdings"/>
              <a:buChar char=""/>
              <a:tabLst>
                <a:tab pos="356235" algn="l"/>
                <a:tab pos="2201545" algn="l"/>
                <a:tab pos="3778885" algn="l"/>
                <a:tab pos="5051425" algn="l"/>
                <a:tab pos="6629400" algn="l"/>
              </a:tabLst>
            </a:pPr>
            <a:r>
              <a:rPr sz="2700" spc="-5" dirty="0">
                <a:latin typeface="Arial"/>
                <a:cs typeface="Arial"/>
              </a:rPr>
              <a:t>National	Heal</a:t>
            </a:r>
            <a:r>
              <a:rPr sz="2700" spc="-20" dirty="0">
                <a:latin typeface="Arial"/>
                <a:cs typeface="Arial"/>
              </a:rPr>
              <a:t>t</a:t>
            </a:r>
            <a:r>
              <a:rPr sz="2700" spc="-5" dirty="0">
                <a:latin typeface="Arial"/>
                <a:cs typeface="Arial"/>
              </a:rPr>
              <a:t>h</a:t>
            </a:r>
            <a:r>
              <a:rPr sz="2700" dirty="0">
                <a:latin typeface="Arial"/>
                <a:cs typeface="Arial"/>
              </a:rPr>
              <a:t>	</a:t>
            </a:r>
            <a:r>
              <a:rPr sz="2700" spc="-5" dirty="0">
                <a:latin typeface="Arial"/>
                <a:cs typeface="Arial"/>
              </a:rPr>
              <a:t>Plan</a:t>
            </a:r>
            <a:r>
              <a:rPr sz="2700" dirty="0">
                <a:latin typeface="Arial"/>
                <a:cs typeface="Arial"/>
              </a:rPr>
              <a:t>	(</a:t>
            </a:r>
            <a:r>
              <a:rPr sz="2700" spc="-10" dirty="0">
                <a:latin typeface="Arial"/>
                <a:cs typeface="Arial"/>
              </a:rPr>
              <a:t>198</a:t>
            </a:r>
            <a:r>
              <a:rPr sz="2700" spc="-20" dirty="0">
                <a:latin typeface="Arial"/>
                <a:cs typeface="Arial"/>
              </a:rPr>
              <a:t>3</a:t>
            </a:r>
            <a:r>
              <a:rPr sz="2700" dirty="0">
                <a:latin typeface="Arial"/>
                <a:cs typeface="Arial"/>
              </a:rPr>
              <a:t>)	</a:t>
            </a:r>
            <a:r>
              <a:rPr sz="2700" spc="-5" dirty="0">
                <a:latin typeface="Arial"/>
                <a:cs typeface="Arial"/>
              </a:rPr>
              <a:t>pro</a:t>
            </a:r>
            <a:r>
              <a:rPr sz="2700" spc="-20" dirty="0">
                <a:latin typeface="Arial"/>
                <a:cs typeface="Arial"/>
              </a:rPr>
              <a:t>p</a:t>
            </a:r>
            <a:r>
              <a:rPr sz="2700" spc="-5" dirty="0">
                <a:latin typeface="Arial"/>
                <a:cs typeface="Arial"/>
              </a:rPr>
              <a:t>osed  reorganization of PHCs on </a:t>
            </a:r>
            <a:r>
              <a:rPr sz="2700" dirty="0">
                <a:latin typeface="Arial"/>
                <a:cs typeface="Arial"/>
              </a:rPr>
              <a:t>the basis</a:t>
            </a:r>
            <a:r>
              <a:rPr sz="2700" spc="-5" dirty="0">
                <a:latin typeface="Arial"/>
                <a:cs typeface="Arial"/>
              </a:rPr>
              <a:t> of….</a:t>
            </a:r>
            <a:endParaRPr sz="2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54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One </a:t>
            </a:r>
            <a:r>
              <a:rPr sz="2400" spc="-5" dirty="0">
                <a:latin typeface="Arial"/>
                <a:cs typeface="Arial"/>
              </a:rPr>
              <a:t>PHC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every…..</a:t>
            </a:r>
            <a:r>
              <a:rPr sz="2400" b="1" spc="-5" dirty="0">
                <a:latin typeface="Arial"/>
                <a:cs typeface="Arial"/>
              </a:rPr>
              <a:t>30,000 </a:t>
            </a:r>
            <a:r>
              <a:rPr sz="2400" spc="-5" dirty="0">
                <a:latin typeface="Arial"/>
                <a:cs typeface="Arial"/>
              </a:rPr>
              <a:t>pop in Rural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areas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One </a:t>
            </a:r>
            <a:r>
              <a:rPr sz="2400" spc="-5" dirty="0">
                <a:latin typeface="Arial"/>
                <a:cs typeface="Arial"/>
              </a:rPr>
              <a:t>PHC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every…..</a:t>
            </a:r>
            <a:r>
              <a:rPr sz="2400" b="1" spc="-5" dirty="0">
                <a:latin typeface="Arial"/>
                <a:cs typeface="Arial"/>
              </a:rPr>
              <a:t>50,000 </a:t>
            </a:r>
            <a:r>
              <a:rPr sz="2400" spc="-5" dirty="0">
                <a:latin typeface="Arial"/>
                <a:cs typeface="Arial"/>
              </a:rPr>
              <a:t>pop in Urban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areas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8720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2770" y="298449"/>
            <a:ext cx="29184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PHC</a:t>
            </a:r>
            <a:r>
              <a:rPr spc="-60" dirty="0"/>
              <a:t> </a:t>
            </a:r>
            <a:r>
              <a:rPr spc="-5" dirty="0"/>
              <a:t>Pakyong</a:t>
            </a:r>
          </a:p>
        </p:txBody>
      </p:sp>
      <p:sp>
        <p:nvSpPr>
          <p:cNvPr id="3" name="object 3"/>
          <p:cNvSpPr/>
          <p:nvPr/>
        </p:nvSpPr>
        <p:spPr>
          <a:xfrm>
            <a:off x="457200" y="1600200"/>
            <a:ext cx="2667000" cy="1981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76599" y="1523999"/>
            <a:ext cx="2514600" cy="2127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76600" y="3810000"/>
            <a:ext cx="2574036" cy="27492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200" y="3886200"/>
            <a:ext cx="2667000" cy="26426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096000" y="3886200"/>
            <a:ext cx="2702051" cy="2590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096000" y="1524000"/>
            <a:ext cx="2743200" cy="21336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310280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26614" y="298449"/>
            <a:ext cx="389127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Functions of</a:t>
            </a:r>
            <a:r>
              <a:rPr spc="-45" dirty="0"/>
              <a:t> </a:t>
            </a:r>
            <a:r>
              <a:rPr spc="-5" dirty="0"/>
              <a:t>PHCs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70949"/>
            <a:ext cx="8067040" cy="5321935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80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spc="-5" dirty="0">
                <a:latin typeface="Arial"/>
                <a:cs typeface="Arial"/>
              </a:rPr>
              <a:t>Medical</a:t>
            </a:r>
            <a:r>
              <a:rPr sz="2700" spc="-1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care</a:t>
            </a:r>
            <a:endParaRPr sz="27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985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spc="-5" dirty="0">
                <a:latin typeface="Arial"/>
                <a:cs typeface="Arial"/>
              </a:rPr>
              <a:t>Health</a:t>
            </a:r>
            <a:r>
              <a:rPr sz="2700" spc="-1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programmes</a:t>
            </a:r>
            <a:endParaRPr sz="27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985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spc="-10" dirty="0">
                <a:latin typeface="Arial"/>
                <a:cs typeface="Arial"/>
              </a:rPr>
              <a:t>MCH </a:t>
            </a:r>
            <a:r>
              <a:rPr sz="2700" spc="-5" dirty="0">
                <a:latin typeface="Arial"/>
                <a:cs typeface="Arial"/>
              </a:rPr>
              <a:t>care and family</a:t>
            </a:r>
            <a:r>
              <a:rPr sz="2700" spc="2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planning</a:t>
            </a:r>
            <a:endParaRPr sz="27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985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spc="-5" dirty="0">
                <a:latin typeface="Arial"/>
                <a:cs typeface="Arial"/>
              </a:rPr>
              <a:t>Health education and </a:t>
            </a:r>
            <a:r>
              <a:rPr sz="2700" dirty="0">
                <a:latin typeface="Arial"/>
                <a:cs typeface="Arial"/>
              </a:rPr>
              <a:t>training</a:t>
            </a:r>
            <a:endParaRPr sz="27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985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spc="-5" dirty="0">
                <a:latin typeface="Arial"/>
                <a:cs typeface="Arial"/>
              </a:rPr>
              <a:t>Referral</a:t>
            </a:r>
            <a:r>
              <a:rPr sz="2700" spc="-15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services</a:t>
            </a:r>
            <a:endParaRPr sz="27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1500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dirty="0">
                <a:latin typeface="Arial"/>
                <a:cs typeface="Arial"/>
              </a:rPr>
              <a:t>Safe </a:t>
            </a:r>
            <a:r>
              <a:rPr sz="2700" spc="-5" dirty="0">
                <a:latin typeface="Arial"/>
                <a:cs typeface="Arial"/>
              </a:rPr>
              <a:t>water supply and basic</a:t>
            </a:r>
            <a:r>
              <a:rPr sz="2700" spc="-15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sanitation</a:t>
            </a:r>
            <a:endParaRPr sz="27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39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dirty="0">
                <a:latin typeface="Arial"/>
                <a:cs typeface="Arial"/>
              </a:rPr>
              <a:t>Prevention and control of locally </a:t>
            </a:r>
            <a:r>
              <a:rPr sz="2700" spc="-5" dirty="0">
                <a:latin typeface="Arial"/>
                <a:cs typeface="Arial"/>
              </a:rPr>
              <a:t>endemic</a:t>
            </a:r>
            <a:r>
              <a:rPr sz="2700" spc="-10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diseases</a:t>
            </a:r>
            <a:endParaRPr sz="27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45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spc="-5" dirty="0">
                <a:latin typeface="Arial"/>
                <a:cs typeface="Arial"/>
              </a:rPr>
              <a:t>Collection and reporting </a:t>
            </a:r>
            <a:r>
              <a:rPr sz="2700" dirty="0">
                <a:latin typeface="Arial"/>
                <a:cs typeface="Arial"/>
              </a:rPr>
              <a:t>of vital</a:t>
            </a:r>
            <a:r>
              <a:rPr sz="2700" spc="-15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events</a:t>
            </a:r>
            <a:endParaRPr sz="27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040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dirty="0">
                <a:latin typeface="Arial"/>
                <a:cs typeface="Arial"/>
              </a:rPr>
              <a:t>Basic </a:t>
            </a:r>
            <a:r>
              <a:rPr sz="2700" spc="-5" dirty="0">
                <a:latin typeface="Arial"/>
                <a:cs typeface="Arial"/>
              </a:rPr>
              <a:t>laboratory</a:t>
            </a:r>
            <a:r>
              <a:rPr sz="2700" spc="-2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services</a:t>
            </a:r>
            <a:endParaRPr sz="27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7732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Staffing </a:t>
            </a:r>
            <a:r>
              <a:rPr spc="-5" dirty="0"/>
              <a:t>of</a:t>
            </a:r>
            <a:r>
              <a:rPr spc="-55" dirty="0"/>
              <a:t> </a:t>
            </a:r>
            <a:r>
              <a:rPr spc="-5" dirty="0"/>
              <a:t>PHCs</a:t>
            </a:r>
          </a:p>
        </p:txBody>
      </p:sp>
      <p:sp>
        <p:nvSpPr>
          <p:cNvPr id="3" name="object 3"/>
          <p:cNvSpPr/>
          <p:nvPr/>
        </p:nvSpPr>
        <p:spPr>
          <a:xfrm>
            <a:off x="304800" y="990600"/>
            <a:ext cx="8610600" cy="541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35216" y="6420103"/>
            <a:ext cx="17322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rlito"/>
                <a:cs typeface="Carlito"/>
              </a:rPr>
              <a:t>Source: </a:t>
            </a:r>
            <a:r>
              <a:rPr sz="1800" b="1" dirty="0">
                <a:latin typeface="Carlito"/>
                <a:cs typeface="Carlito"/>
              </a:rPr>
              <a:t>IPHS</a:t>
            </a:r>
            <a:r>
              <a:rPr sz="1800" b="1" spc="-105" dirty="0">
                <a:latin typeface="Carlito"/>
                <a:cs typeface="Carlito"/>
              </a:rPr>
              <a:t> </a:t>
            </a:r>
            <a:r>
              <a:rPr sz="1800" b="1" dirty="0">
                <a:latin typeface="Carlito"/>
                <a:cs typeface="Carlito"/>
              </a:rPr>
              <a:t>2012</a:t>
            </a:r>
            <a:endParaRPr sz="1800">
              <a:latin typeface="Carlito"/>
              <a:cs typeface="Carlit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6509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4277" y="368553"/>
            <a:ext cx="62344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Community </a:t>
            </a:r>
            <a:r>
              <a:rPr sz="3600" dirty="0"/>
              <a:t>Health Center</a:t>
            </a:r>
            <a:r>
              <a:rPr sz="3600" spc="-60" dirty="0"/>
              <a:t> </a:t>
            </a:r>
            <a:r>
              <a:rPr sz="3600" dirty="0"/>
              <a:t>(CHC)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83540" y="1168653"/>
            <a:ext cx="8455660" cy="18434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"/>
              <a:tabLst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These were established by upgrading the primary health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centers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"/>
            </a:pP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000" spc="5" dirty="0">
                <a:latin typeface="Arial"/>
                <a:cs typeface="Arial"/>
              </a:rPr>
              <a:t>CHCs </a:t>
            </a:r>
            <a:r>
              <a:rPr sz="2000" dirty="0">
                <a:latin typeface="Arial"/>
                <a:cs typeface="Arial"/>
              </a:rPr>
              <a:t>are being established and maintained by the </a:t>
            </a:r>
            <a:r>
              <a:rPr sz="2000" spc="-5" dirty="0">
                <a:latin typeface="Arial"/>
                <a:cs typeface="Arial"/>
              </a:rPr>
              <a:t>State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Government.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Wingdings"/>
              <a:buChar char=""/>
            </a:pP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"/>
              <a:tabLst>
                <a:tab pos="355600" algn="l"/>
                <a:tab pos="1946275" algn="l"/>
                <a:tab pos="3314065" algn="l"/>
                <a:tab pos="4146550" algn="l"/>
                <a:tab pos="4989195" algn="l"/>
                <a:tab pos="5878195" algn="l"/>
                <a:tab pos="6638290" algn="l"/>
                <a:tab pos="6918959" algn="l"/>
                <a:tab pos="8229600" algn="l"/>
              </a:tabLst>
            </a:pP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n</a:t>
            </a:r>
            <a:r>
              <a:rPr sz="2000" spc="-15" dirty="0">
                <a:latin typeface="Arial"/>
                <a:cs typeface="Arial"/>
              </a:rPr>
              <a:t>t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rs</a:t>
            </a:r>
            <a:r>
              <a:rPr sz="2000" spc="-15" dirty="0">
                <a:latin typeface="Arial"/>
                <a:cs typeface="Arial"/>
              </a:rPr>
              <a:t>,</a:t>
            </a:r>
            <a:r>
              <a:rPr sz="2000" dirty="0">
                <a:latin typeface="Arial"/>
                <a:cs typeface="Arial"/>
              </a:rPr>
              <a:t>each	c</a:t>
            </a:r>
            <a:r>
              <a:rPr sz="2000" spc="5" dirty="0">
                <a:latin typeface="Arial"/>
                <a:cs typeface="Arial"/>
              </a:rPr>
              <a:t>o</a:t>
            </a:r>
            <a:r>
              <a:rPr sz="2000" spc="-10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munity	health	cen</a:t>
            </a:r>
            <a:r>
              <a:rPr sz="2000" spc="-10" dirty="0">
                <a:latin typeface="Arial"/>
                <a:cs typeface="Arial"/>
              </a:rPr>
              <a:t>te</a:t>
            </a:r>
            <a:r>
              <a:rPr sz="2000" dirty="0">
                <a:latin typeface="Arial"/>
                <a:cs typeface="Arial"/>
              </a:rPr>
              <a:t>r	s</a:t>
            </a:r>
            <a:r>
              <a:rPr sz="2000" spc="5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ould	c</a:t>
            </a:r>
            <a:r>
              <a:rPr sz="2000" spc="5" dirty="0">
                <a:latin typeface="Arial"/>
                <a:cs typeface="Arial"/>
              </a:rPr>
              <a:t>o</a:t>
            </a:r>
            <a:r>
              <a:rPr sz="2000" spc="-20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er	a	</a:t>
            </a:r>
            <a:r>
              <a:rPr sz="2000" spc="-10" dirty="0">
                <a:latin typeface="Arial"/>
                <a:cs typeface="Arial"/>
              </a:rPr>
              <a:t>p</a:t>
            </a:r>
            <a:r>
              <a:rPr sz="2000" dirty="0">
                <a:latin typeface="Arial"/>
                <a:cs typeface="Arial"/>
              </a:rPr>
              <a:t>opulat</a:t>
            </a:r>
            <a:r>
              <a:rPr sz="2000" spc="-20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on	of  8000 </a:t>
            </a:r>
            <a:r>
              <a:rPr sz="2000" spc="-5" dirty="0">
                <a:latin typeface="Arial"/>
                <a:cs typeface="Arial"/>
              </a:rPr>
              <a:t>to 1.2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lakh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3284042"/>
            <a:ext cx="7112634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"/>
              <a:tabLst>
                <a:tab pos="355600" algn="l"/>
                <a:tab pos="835660" algn="l"/>
                <a:tab pos="1359535" algn="l"/>
                <a:tab pos="2618740" algn="l"/>
                <a:tab pos="3227070" algn="l"/>
                <a:tab pos="4003040" algn="l"/>
                <a:tab pos="5217795" algn="l"/>
                <a:tab pos="6732905" algn="l"/>
              </a:tabLst>
            </a:pPr>
            <a:r>
              <a:rPr sz="2000" spc="-5" dirty="0">
                <a:latin typeface="Arial"/>
                <a:cs typeface="Arial"/>
              </a:rPr>
              <a:t>It	is	</a:t>
            </a:r>
            <a:r>
              <a:rPr sz="2000" dirty="0">
                <a:latin typeface="Arial"/>
                <a:cs typeface="Arial"/>
              </a:rPr>
              <a:t>manned	by	</a:t>
            </a:r>
            <a:r>
              <a:rPr sz="2000" spc="-5" dirty="0">
                <a:latin typeface="Arial"/>
                <a:cs typeface="Arial"/>
              </a:rPr>
              <a:t>four	medical	</a:t>
            </a:r>
            <a:r>
              <a:rPr sz="2000" dirty="0">
                <a:latin typeface="Arial"/>
                <a:cs typeface="Arial"/>
              </a:rPr>
              <a:t>specialists	</a:t>
            </a:r>
            <a:r>
              <a:rPr sz="2000" spc="-5" dirty="0">
                <a:latin typeface="Arial"/>
                <a:cs typeface="Arial"/>
              </a:rPr>
              <a:t>i.e.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tabLst>
                <a:tab pos="1654175" algn="l"/>
              </a:tabLst>
            </a:pPr>
            <a:r>
              <a:rPr sz="2000" dirty="0">
                <a:latin typeface="Arial"/>
                <a:cs typeface="Arial"/>
              </a:rPr>
              <a:t>Physician,	Gynecologist and Pediatrician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and….</a:t>
            </a:r>
            <a:endParaRPr sz="2000">
              <a:latin typeface="Arial"/>
              <a:cs typeface="Arial"/>
            </a:endParaRPr>
          </a:p>
          <a:p>
            <a:pPr marL="1841500">
              <a:lnSpc>
                <a:spcPct val="100000"/>
              </a:lnSpc>
              <a:spcBef>
                <a:spcPts val="480"/>
              </a:spcBef>
              <a:tabLst>
                <a:tab pos="3957320" algn="l"/>
              </a:tabLst>
            </a:pPr>
            <a:r>
              <a:rPr sz="2000" dirty="0">
                <a:latin typeface="Arial"/>
                <a:cs typeface="Arial"/>
              </a:rPr>
              <a:t>……supported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by	paramedical and other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staff.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82559" y="3284042"/>
            <a:ext cx="105664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Surgeon,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3540" y="4558360"/>
            <a:ext cx="8455025" cy="1544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It has </a:t>
            </a:r>
            <a:r>
              <a:rPr sz="2000" dirty="0">
                <a:latin typeface="Arial"/>
                <a:cs typeface="Arial"/>
              </a:rPr>
              <a:t>30 </a:t>
            </a:r>
            <a:r>
              <a:rPr sz="2000" spc="-5" dirty="0">
                <a:latin typeface="Arial"/>
                <a:cs typeface="Arial"/>
              </a:rPr>
              <a:t>in-door </a:t>
            </a:r>
            <a:r>
              <a:rPr sz="2000" dirty="0">
                <a:latin typeface="Arial"/>
                <a:cs typeface="Arial"/>
              </a:rPr>
              <a:t>beds with one </a:t>
            </a:r>
            <a:r>
              <a:rPr sz="2000" spc="-70" dirty="0">
                <a:latin typeface="Arial"/>
                <a:cs typeface="Arial"/>
              </a:rPr>
              <a:t>OT, </a:t>
            </a:r>
            <a:r>
              <a:rPr sz="2000" spc="-30" dirty="0">
                <a:latin typeface="Arial"/>
                <a:cs typeface="Arial"/>
              </a:rPr>
              <a:t>X-ray, </a:t>
            </a:r>
            <a:r>
              <a:rPr sz="2000" spc="-5" dirty="0">
                <a:latin typeface="Arial"/>
                <a:cs typeface="Arial"/>
              </a:rPr>
              <a:t>Labour </a:t>
            </a:r>
            <a:r>
              <a:rPr sz="2000" dirty="0">
                <a:latin typeface="Arial"/>
                <a:cs typeface="Arial"/>
              </a:rPr>
              <a:t>Room </a:t>
            </a:r>
            <a:r>
              <a:rPr sz="2000" spc="-5" dirty="0">
                <a:latin typeface="Arial"/>
                <a:cs typeface="Arial"/>
              </a:rPr>
              <a:t>and</a:t>
            </a:r>
            <a:r>
              <a:rPr sz="2000" spc="3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Laboratory</a:t>
            </a:r>
            <a:endParaRPr sz="20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Arial"/>
                <a:cs typeface="Arial"/>
              </a:rPr>
              <a:t>facilities.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00">
              <a:latin typeface="Arial"/>
              <a:cs typeface="Arial"/>
            </a:endParaRPr>
          </a:p>
          <a:p>
            <a:pPr marL="355600" marR="6985" indent="-342900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000" spc="-5" dirty="0">
                <a:latin typeface="Arial"/>
                <a:cs typeface="Arial"/>
              </a:rPr>
              <a:t>It serves </a:t>
            </a:r>
            <a:r>
              <a:rPr sz="2000" spc="-10" dirty="0">
                <a:latin typeface="Arial"/>
                <a:cs typeface="Arial"/>
              </a:rPr>
              <a:t>as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referral centre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4 </a:t>
            </a:r>
            <a:r>
              <a:rPr sz="2000" spc="-5" dirty="0">
                <a:latin typeface="Arial"/>
                <a:cs typeface="Arial"/>
              </a:rPr>
              <a:t>PHCs </a:t>
            </a:r>
            <a:r>
              <a:rPr sz="2000" dirty="0">
                <a:latin typeface="Arial"/>
                <a:cs typeface="Arial"/>
              </a:rPr>
              <a:t>and also </a:t>
            </a:r>
            <a:r>
              <a:rPr sz="2000" spc="-5" dirty="0">
                <a:latin typeface="Arial"/>
                <a:cs typeface="Arial"/>
              </a:rPr>
              <a:t>provides </a:t>
            </a:r>
            <a:r>
              <a:rPr sz="2000" dirty="0">
                <a:latin typeface="Arial"/>
                <a:cs typeface="Arial"/>
              </a:rPr>
              <a:t>facilities </a:t>
            </a:r>
            <a:r>
              <a:rPr sz="2000" spc="-10" dirty="0">
                <a:latin typeface="Arial"/>
                <a:cs typeface="Arial"/>
              </a:rPr>
              <a:t>for  </a:t>
            </a:r>
            <a:r>
              <a:rPr sz="2000" dirty="0">
                <a:latin typeface="Arial"/>
                <a:cs typeface="Arial"/>
              </a:rPr>
              <a:t>obstetric care and specialist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consultations.</a:t>
            </a:r>
            <a:endParaRPr sz="2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3281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7657" y="260349"/>
            <a:ext cx="39477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Functions of</a:t>
            </a:r>
            <a:r>
              <a:rPr spc="-45" dirty="0"/>
              <a:t> </a:t>
            </a:r>
            <a:r>
              <a:rPr spc="-5" dirty="0"/>
              <a:t>CHCs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168654"/>
            <a:ext cx="8077834" cy="5146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</a:tabLst>
            </a:pPr>
            <a:r>
              <a:rPr sz="2500" b="1" spc="-5" dirty="0">
                <a:latin typeface="Arial"/>
                <a:cs typeface="Arial"/>
              </a:rPr>
              <a:t>Care of Routine and Emergency Cases in</a:t>
            </a:r>
            <a:r>
              <a:rPr sz="2500" b="1" spc="100" dirty="0">
                <a:latin typeface="Arial"/>
                <a:cs typeface="Arial"/>
              </a:rPr>
              <a:t> </a:t>
            </a:r>
            <a:r>
              <a:rPr sz="2500" b="1" spc="-5" dirty="0">
                <a:latin typeface="Arial"/>
                <a:cs typeface="Arial"/>
              </a:rPr>
              <a:t>Surgery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"/>
            </a:pPr>
            <a:endParaRPr sz="2400">
              <a:latin typeface="Arial"/>
              <a:cs typeface="Arial"/>
            </a:endParaRPr>
          </a:p>
          <a:p>
            <a:pPr marL="756285" marR="1017905" lvl="1" indent="-287020">
              <a:lnSpc>
                <a:spcPct val="100000"/>
              </a:lnSpc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Dressings, I&amp;D, and surgery for Hernia, Hydrocele,  Appendicitis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etc.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30"/>
              </a:spcBef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Emergencies like Intestinal Obstruction, Haemorrhage,</a:t>
            </a:r>
            <a:r>
              <a:rPr sz="2200" spc="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etc.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25"/>
              </a:spcBef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Other management including </a:t>
            </a:r>
            <a:r>
              <a:rPr sz="2200" dirty="0">
                <a:latin typeface="Arial"/>
                <a:cs typeface="Arial"/>
              </a:rPr>
              <a:t>nasal packing,</a:t>
            </a:r>
            <a:r>
              <a:rPr sz="2200" spc="5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tracheostomy,</a:t>
            </a:r>
            <a:endParaRPr sz="22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Arial"/>
                <a:cs typeface="Arial"/>
              </a:rPr>
              <a:t>foreign body removal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etc.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25"/>
              </a:spcBef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Fracture reduction and putting splints/plaster</a:t>
            </a:r>
            <a:r>
              <a:rPr sz="2200" spc="6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cast.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30"/>
              </a:spcBef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Conducting daily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OPD.</a:t>
            </a:r>
            <a:endParaRPr sz="2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Font typeface="Wingdings"/>
              <a:buChar char=""/>
            </a:pPr>
            <a:endParaRPr sz="22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500" spc="-5" dirty="0">
                <a:latin typeface="Arial"/>
                <a:cs typeface="Arial"/>
              </a:rPr>
              <a:t>Care </a:t>
            </a:r>
            <a:r>
              <a:rPr sz="2500" dirty="0">
                <a:latin typeface="Arial"/>
                <a:cs typeface="Arial"/>
              </a:rPr>
              <a:t>of Routine and </a:t>
            </a:r>
            <a:r>
              <a:rPr sz="2500" spc="-5" dirty="0">
                <a:latin typeface="Arial"/>
                <a:cs typeface="Arial"/>
              </a:rPr>
              <a:t>Emergency </a:t>
            </a:r>
            <a:r>
              <a:rPr sz="2500" dirty="0">
                <a:latin typeface="Arial"/>
                <a:cs typeface="Arial"/>
              </a:rPr>
              <a:t>Cases </a:t>
            </a:r>
            <a:r>
              <a:rPr sz="2500" spc="-5" dirty="0">
                <a:latin typeface="Arial"/>
                <a:cs typeface="Arial"/>
              </a:rPr>
              <a:t>in</a:t>
            </a:r>
            <a:r>
              <a:rPr sz="2500" spc="2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Medicine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"/>
            </a:pPr>
            <a:endParaRPr sz="26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Daily</a:t>
            </a:r>
            <a:r>
              <a:rPr sz="2200" spc="-10" dirty="0">
                <a:latin typeface="Arial"/>
                <a:cs typeface="Arial"/>
              </a:rPr>
              <a:t> OPD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Handling </a:t>
            </a:r>
            <a:r>
              <a:rPr sz="2200" dirty="0">
                <a:latin typeface="Arial"/>
                <a:cs typeface="Arial"/>
              </a:rPr>
              <a:t>all </a:t>
            </a:r>
            <a:r>
              <a:rPr sz="2200" spc="-5" dirty="0">
                <a:latin typeface="Arial"/>
                <a:cs typeface="Arial"/>
              </a:rPr>
              <a:t>the emergency and routine</a:t>
            </a:r>
            <a:r>
              <a:rPr sz="2200" spc="5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cases</a:t>
            </a:r>
            <a:endParaRPr sz="2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79053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7340" y="213154"/>
            <a:ext cx="6826884" cy="6057900"/>
          </a:xfrm>
          <a:prstGeom prst="rect">
            <a:avLst/>
          </a:prstGeom>
        </p:spPr>
        <p:txBody>
          <a:bodyPr vert="horz" wrap="square" lIns="0" tIns="18224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435"/>
              </a:spcBef>
            </a:pPr>
            <a:r>
              <a:rPr sz="2000" dirty="0">
                <a:latin typeface="Times New Roman"/>
                <a:cs typeface="Times New Roman"/>
              </a:rPr>
              <a:t>Cont…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455"/>
              </a:spcBef>
              <a:buFont typeface="Wingdings"/>
              <a:buChar char=""/>
              <a:tabLst>
                <a:tab pos="355600" algn="l"/>
              </a:tabLst>
            </a:pPr>
            <a:r>
              <a:rPr sz="2200" b="1" spc="-5" dirty="0">
                <a:latin typeface="Arial"/>
                <a:cs typeface="Arial"/>
              </a:rPr>
              <a:t>Maternal</a:t>
            </a:r>
            <a:r>
              <a:rPr sz="2200" b="1" spc="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Health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"/>
            </a:pPr>
            <a:endParaRPr sz="185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"/>
              <a:tabLst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Minimum 4 ANC check ups including Registration</a:t>
            </a:r>
            <a:r>
              <a:rPr sz="2000" spc="-2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&amp;</a:t>
            </a:r>
            <a:endParaRPr sz="20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associated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services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Arial"/>
              <a:cs typeface="Arial"/>
            </a:endParaRPr>
          </a:p>
          <a:p>
            <a:pPr marL="1155700" marR="146685" lvl="2" indent="-228600">
              <a:lnSpc>
                <a:spcPct val="100000"/>
              </a:lnSpc>
              <a:buFont typeface="Wingdings"/>
              <a:buChar char=""/>
              <a:tabLst>
                <a:tab pos="1156335" algn="l"/>
              </a:tabLst>
            </a:pPr>
            <a:r>
              <a:rPr sz="2000" dirty="0">
                <a:latin typeface="Arial"/>
                <a:cs typeface="Arial"/>
              </a:rPr>
              <a:t>1st </a:t>
            </a:r>
            <a:r>
              <a:rPr sz="2000" spc="-5" dirty="0">
                <a:latin typeface="Arial"/>
                <a:cs typeface="Arial"/>
              </a:rPr>
              <a:t>visit: </a:t>
            </a:r>
            <a:r>
              <a:rPr sz="2000" dirty="0">
                <a:latin typeface="Arial"/>
                <a:cs typeface="Arial"/>
              </a:rPr>
              <a:t>Within 12 weeks—preferably as soon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  pregnancy</a:t>
            </a:r>
            <a:endParaRPr sz="2000">
              <a:latin typeface="Arial"/>
              <a:cs typeface="Arial"/>
            </a:endParaRPr>
          </a:p>
          <a:p>
            <a:pPr marL="1155700" lvl="2" indent="-229235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1156335" algn="l"/>
              </a:tabLst>
            </a:pPr>
            <a:r>
              <a:rPr sz="2000" dirty="0">
                <a:latin typeface="Arial"/>
                <a:cs typeface="Arial"/>
              </a:rPr>
              <a:t>2nd visit: Between 14 and 26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weeks</a:t>
            </a:r>
            <a:endParaRPr sz="2000">
              <a:latin typeface="Arial"/>
              <a:cs typeface="Arial"/>
            </a:endParaRPr>
          </a:p>
          <a:p>
            <a:pPr marL="1155700" lvl="2" indent="-229235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1156335" algn="l"/>
              </a:tabLst>
            </a:pPr>
            <a:r>
              <a:rPr sz="2000" dirty="0">
                <a:latin typeface="Arial"/>
                <a:cs typeface="Arial"/>
              </a:rPr>
              <a:t>3rd </a:t>
            </a:r>
            <a:r>
              <a:rPr sz="2000" spc="-5" dirty="0">
                <a:latin typeface="Arial"/>
                <a:cs typeface="Arial"/>
              </a:rPr>
              <a:t>visit: </a:t>
            </a:r>
            <a:r>
              <a:rPr sz="2000" dirty="0">
                <a:latin typeface="Arial"/>
                <a:cs typeface="Arial"/>
              </a:rPr>
              <a:t>Between 28 and 34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weeks</a:t>
            </a:r>
            <a:endParaRPr sz="2000">
              <a:latin typeface="Arial"/>
              <a:cs typeface="Arial"/>
            </a:endParaRPr>
          </a:p>
          <a:p>
            <a:pPr marL="1155700" lvl="2" indent="-229235">
              <a:lnSpc>
                <a:spcPct val="100000"/>
              </a:lnSpc>
              <a:spcBef>
                <a:spcPts val="480"/>
              </a:spcBef>
              <a:buFont typeface="Wingdings"/>
              <a:buChar char=""/>
              <a:tabLst>
                <a:tab pos="1156335" algn="l"/>
              </a:tabLst>
            </a:pPr>
            <a:r>
              <a:rPr sz="2000" dirty="0">
                <a:latin typeface="Arial"/>
                <a:cs typeface="Arial"/>
              </a:rPr>
              <a:t>4th </a:t>
            </a:r>
            <a:r>
              <a:rPr sz="2000" spc="-5" dirty="0">
                <a:latin typeface="Arial"/>
                <a:cs typeface="Arial"/>
              </a:rPr>
              <a:t>visit: </a:t>
            </a:r>
            <a:r>
              <a:rPr sz="2000" dirty="0">
                <a:latin typeface="Arial"/>
                <a:cs typeface="Arial"/>
              </a:rPr>
              <a:t>Between 36 weeks and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term</a:t>
            </a:r>
            <a:endParaRPr sz="20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55"/>
              </a:spcBef>
              <a:buFont typeface="Wingdings"/>
              <a:buChar char=""/>
            </a:pPr>
            <a:endParaRPr sz="25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"/>
              <a:tabLst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24 hr delivery services including normal and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assisted</a:t>
            </a:r>
            <a:endParaRPr sz="20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delivery and cesarean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section</a:t>
            </a:r>
            <a:endParaRPr sz="2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Managing labour using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Partograph.</a:t>
            </a:r>
            <a:endParaRPr sz="20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Minimum 48 hours of stay </a:t>
            </a:r>
            <a:r>
              <a:rPr sz="2000" spc="-5" dirty="0">
                <a:latin typeface="Arial"/>
                <a:cs typeface="Arial"/>
              </a:rPr>
              <a:t>after </a:t>
            </a:r>
            <a:r>
              <a:rPr sz="2000" spc="-20" dirty="0">
                <a:latin typeface="Arial"/>
                <a:cs typeface="Arial"/>
              </a:rPr>
              <a:t>delivery, </a:t>
            </a:r>
            <a:r>
              <a:rPr sz="2000" spc="5" dirty="0">
                <a:latin typeface="Arial"/>
                <a:cs typeface="Arial"/>
              </a:rPr>
              <a:t>3-7 </a:t>
            </a:r>
            <a:r>
              <a:rPr sz="2000" dirty="0">
                <a:latin typeface="Arial"/>
                <a:cs typeface="Arial"/>
              </a:rPr>
              <a:t>days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stay  post delivery for managing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Complications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934200" y="304800"/>
            <a:ext cx="2066544" cy="19156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206828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84734"/>
            <a:ext cx="7540625" cy="5506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Cont….</a:t>
            </a:r>
            <a:endParaRPr sz="180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795"/>
              </a:spcBef>
              <a:buFont typeface="Wingdings"/>
              <a:buChar char=""/>
              <a:tabLst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Newborn Care and Child Health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"/>
            </a:pPr>
            <a:endParaRPr sz="245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Essential Newborn Care and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Resuscitation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30"/>
              </a:spcBef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Counseling on Infant and young </a:t>
            </a:r>
            <a:r>
              <a:rPr sz="2200" dirty="0">
                <a:latin typeface="Arial"/>
                <a:cs typeface="Arial"/>
              </a:rPr>
              <a:t>child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feeding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30"/>
              </a:spcBef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Routine and emergency care </a:t>
            </a:r>
            <a:r>
              <a:rPr sz="2200" dirty="0">
                <a:latin typeface="Arial"/>
                <a:cs typeface="Arial"/>
              </a:rPr>
              <a:t>of </a:t>
            </a:r>
            <a:r>
              <a:rPr sz="2200" spc="-5" dirty="0">
                <a:latin typeface="Arial"/>
                <a:cs typeface="Arial"/>
              </a:rPr>
              <a:t>sick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children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25"/>
              </a:spcBef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Full Immunization of infants and children against</a:t>
            </a:r>
            <a:r>
              <a:rPr sz="2200" spc="10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VPDs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30"/>
              </a:spcBef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Management of Malnutrition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cases.</a:t>
            </a:r>
            <a:endParaRPr sz="2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Wingdings"/>
              <a:buChar char=""/>
            </a:pPr>
            <a:endParaRPr sz="325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"/>
              <a:tabLst>
                <a:tab pos="356235" algn="l"/>
              </a:tabLst>
            </a:pPr>
            <a:r>
              <a:rPr sz="2500" spc="-5" dirty="0">
                <a:latin typeface="Arial"/>
                <a:cs typeface="Arial"/>
              </a:rPr>
              <a:t>Family</a:t>
            </a:r>
            <a:r>
              <a:rPr sz="2500" dirty="0">
                <a:latin typeface="Arial"/>
                <a:cs typeface="Arial"/>
              </a:rPr>
              <a:t> </a:t>
            </a:r>
            <a:r>
              <a:rPr sz="2500" spc="-5" dirty="0">
                <a:latin typeface="Arial"/>
                <a:cs typeface="Arial"/>
              </a:rPr>
              <a:t>Planning</a:t>
            </a:r>
            <a:endParaRPr sz="2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"/>
            </a:pPr>
            <a:endParaRPr sz="245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Counseling, provision of Contraceptives,</a:t>
            </a:r>
            <a:r>
              <a:rPr sz="2200" spc="30" dirty="0">
                <a:latin typeface="Arial"/>
                <a:cs typeface="Arial"/>
              </a:rPr>
              <a:t> </a:t>
            </a:r>
            <a:r>
              <a:rPr sz="2200" spc="-55" dirty="0">
                <a:latin typeface="Arial"/>
                <a:cs typeface="Arial"/>
              </a:rPr>
              <a:t>NSV,</a:t>
            </a:r>
            <a:endParaRPr sz="22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Arial"/>
                <a:cs typeface="Arial"/>
              </a:rPr>
              <a:t>Laparoscopic Sterilization Services and their follow</a:t>
            </a:r>
            <a:r>
              <a:rPr sz="2200" spc="9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up.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525"/>
              </a:spcBef>
              <a:buFont typeface="Wingdings"/>
              <a:buChar char=""/>
              <a:tabLst>
                <a:tab pos="756920" algn="l"/>
              </a:tabLst>
            </a:pPr>
            <a:r>
              <a:rPr sz="2200" spc="-5" dirty="0">
                <a:latin typeface="Arial"/>
                <a:cs typeface="Arial"/>
              </a:rPr>
              <a:t>Safe Abortion</a:t>
            </a:r>
            <a:r>
              <a:rPr sz="2200" spc="-1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Services</a:t>
            </a:r>
            <a:endParaRPr sz="2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6013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44170"/>
            <a:ext cx="7993380" cy="54127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Cont….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355600" marR="5080" indent="-343535">
              <a:lnSpc>
                <a:spcPts val="2920"/>
              </a:lnSpc>
              <a:spcBef>
                <a:spcPts val="1590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spc="-5" dirty="0">
                <a:latin typeface="Arial"/>
                <a:cs typeface="Arial"/>
              </a:rPr>
              <a:t>All National Health Programmes </a:t>
            </a:r>
            <a:r>
              <a:rPr sz="2700" dirty="0">
                <a:latin typeface="Arial"/>
                <a:cs typeface="Arial"/>
              </a:rPr>
              <a:t>delivered through  </a:t>
            </a:r>
            <a:r>
              <a:rPr sz="2700" spc="-10" dirty="0">
                <a:latin typeface="Arial"/>
                <a:cs typeface="Arial"/>
              </a:rPr>
              <a:t>CHCs</a:t>
            </a:r>
            <a:endParaRPr sz="27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520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spc="-5" dirty="0">
                <a:latin typeface="Arial"/>
                <a:cs typeface="Arial"/>
              </a:rPr>
              <a:t>School health</a:t>
            </a:r>
            <a:r>
              <a:rPr sz="2700" dirty="0">
                <a:latin typeface="Arial"/>
                <a:cs typeface="Arial"/>
              </a:rPr>
              <a:t> services</a:t>
            </a:r>
            <a:endParaRPr sz="27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spcBef>
                <a:spcPts val="2570"/>
              </a:spcBef>
              <a:buFont typeface="Wingdings"/>
              <a:buChar char=""/>
              <a:tabLst>
                <a:tab pos="356235" algn="l"/>
              </a:tabLst>
            </a:pPr>
            <a:r>
              <a:rPr sz="2700" dirty="0">
                <a:latin typeface="Arial"/>
                <a:cs typeface="Arial"/>
              </a:rPr>
              <a:t>Others</a:t>
            </a:r>
            <a:endParaRPr sz="27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54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Blood storage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facility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Essential laboratory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services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Referral </a:t>
            </a:r>
            <a:r>
              <a:rPr sz="2400" dirty="0">
                <a:latin typeface="Arial"/>
                <a:cs typeface="Arial"/>
              </a:rPr>
              <a:t>(transport)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services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3000">
              <a:latin typeface="Arial"/>
              <a:cs typeface="Arial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"/>
              <a:tabLst>
                <a:tab pos="356235" algn="l"/>
              </a:tabLst>
            </a:pPr>
            <a:r>
              <a:rPr sz="2700" spc="-5" dirty="0">
                <a:latin typeface="Arial"/>
                <a:cs typeface="Arial"/>
              </a:rPr>
              <a:t>Maternal Death review (MDR)</a:t>
            </a:r>
            <a:endParaRPr sz="27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682996" y="1752600"/>
            <a:ext cx="2394204" cy="1676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38800" y="4038600"/>
            <a:ext cx="2714244" cy="1685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24630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0201" y="286257"/>
            <a:ext cx="286258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/>
              <a:t>Staffing </a:t>
            </a:r>
            <a:r>
              <a:rPr sz="3200" dirty="0"/>
              <a:t>of</a:t>
            </a:r>
            <a:r>
              <a:rPr sz="3200" spc="-75" dirty="0"/>
              <a:t> </a:t>
            </a:r>
            <a:r>
              <a:rPr sz="3200" dirty="0"/>
              <a:t>CHCs</a:t>
            </a:r>
            <a:endParaRPr sz="3200"/>
          </a:p>
        </p:txBody>
      </p:sp>
      <p:sp>
        <p:nvSpPr>
          <p:cNvPr id="3" name="object 3"/>
          <p:cNvSpPr/>
          <p:nvPr/>
        </p:nvSpPr>
        <p:spPr>
          <a:xfrm>
            <a:off x="304800" y="990600"/>
            <a:ext cx="8610600" cy="5437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27181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75254" y="417017"/>
            <a:ext cx="279209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/>
              <a:t>Introduction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83540" y="1507807"/>
            <a:ext cx="8211820" cy="4270375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In 1977, GoI </a:t>
            </a:r>
            <a:r>
              <a:rPr sz="2400" spc="-5" dirty="0">
                <a:latin typeface="Arial"/>
                <a:cs typeface="Arial"/>
              </a:rPr>
              <a:t>launched </a:t>
            </a:r>
            <a:r>
              <a:rPr sz="2400" dirty="0">
                <a:latin typeface="Arial"/>
                <a:cs typeface="Arial"/>
              </a:rPr>
              <a:t>Rural </a:t>
            </a:r>
            <a:r>
              <a:rPr sz="2400" spc="-5" dirty="0">
                <a:latin typeface="Arial"/>
                <a:cs typeface="Arial"/>
              </a:rPr>
              <a:t>Health </a:t>
            </a:r>
            <a:r>
              <a:rPr sz="2400" dirty="0">
                <a:latin typeface="Arial"/>
                <a:cs typeface="Arial"/>
              </a:rPr>
              <a:t>Scheme based on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latin typeface="Arial"/>
                <a:cs typeface="Arial"/>
              </a:rPr>
              <a:t>principle of </a:t>
            </a:r>
            <a:r>
              <a:rPr sz="2400" dirty="0">
                <a:latin typeface="Arial"/>
                <a:cs typeface="Arial"/>
              </a:rPr>
              <a:t>“placing </a:t>
            </a:r>
            <a:r>
              <a:rPr sz="2400" spc="-15" dirty="0">
                <a:latin typeface="Arial"/>
                <a:cs typeface="Arial"/>
              </a:rPr>
              <a:t>people’s </a:t>
            </a:r>
            <a:r>
              <a:rPr sz="2400" spc="-5" dirty="0">
                <a:latin typeface="Arial"/>
                <a:cs typeface="Arial"/>
              </a:rPr>
              <a:t>health in </a:t>
            </a:r>
            <a:r>
              <a:rPr sz="2400" spc="-10" dirty="0">
                <a:latin typeface="Arial"/>
                <a:cs typeface="Arial"/>
              </a:rPr>
              <a:t>people’s</a:t>
            </a:r>
            <a:r>
              <a:rPr sz="2400" spc="2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hand”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000">
              <a:latin typeface="Arial"/>
              <a:cs typeface="Arial"/>
            </a:endParaRPr>
          </a:p>
          <a:p>
            <a:pPr marL="355600" marR="624840" indent="-342900">
              <a:lnSpc>
                <a:spcPct val="12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Subsequently in the international conference of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Alma-  </a:t>
            </a:r>
            <a:r>
              <a:rPr sz="2400" spc="-5" dirty="0">
                <a:latin typeface="Arial"/>
                <a:cs typeface="Arial"/>
              </a:rPr>
              <a:t>Ata(1978)the goal of </a:t>
            </a:r>
            <a:r>
              <a:rPr sz="2400" dirty="0">
                <a:latin typeface="Arial"/>
                <a:cs typeface="Arial"/>
              </a:rPr>
              <a:t>“Health for </a:t>
            </a:r>
            <a:r>
              <a:rPr sz="2400" spc="-5" dirty="0">
                <a:latin typeface="Arial"/>
                <a:cs typeface="Arial"/>
              </a:rPr>
              <a:t>all” by 2000 through  </a:t>
            </a:r>
            <a:r>
              <a:rPr sz="2400" dirty="0">
                <a:latin typeface="Arial"/>
                <a:cs typeface="Arial"/>
              </a:rPr>
              <a:t>primary </a:t>
            </a:r>
            <a:r>
              <a:rPr sz="2400" spc="-5" dirty="0">
                <a:latin typeface="Arial"/>
                <a:cs typeface="Arial"/>
              </a:rPr>
              <a:t>health </a:t>
            </a:r>
            <a:r>
              <a:rPr sz="2400" dirty="0">
                <a:latin typeface="Arial"/>
                <a:cs typeface="Arial"/>
              </a:rPr>
              <a:t>care </a:t>
            </a:r>
            <a:r>
              <a:rPr sz="2400" spc="-5" dirty="0">
                <a:latin typeface="Arial"/>
                <a:cs typeface="Arial"/>
              </a:rPr>
              <a:t>approach was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set.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"/>
            </a:pPr>
            <a:endParaRPr sz="4000">
              <a:latin typeface="Arial"/>
              <a:cs typeface="Arial"/>
            </a:endParaRPr>
          </a:p>
          <a:p>
            <a:pPr marL="355600" marR="1134745" indent="-342900">
              <a:lnSpc>
                <a:spcPct val="12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Keeping </a:t>
            </a:r>
            <a:r>
              <a:rPr sz="2400" spc="-5" dirty="0">
                <a:latin typeface="Arial"/>
                <a:cs typeface="Arial"/>
              </a:rPr>
              <a:t>in view </a:t>
            </a:r>
            <a:r>
              <a:rPr sz="2400" dirty="0">
                <a:latin typeface="Arial"/>
                <a:cs typeface="Arial"/>
              </a:rPr>
              <a:t>WHO “Health for </a:t>
            </a:r>
            <a:r>
              <a:rPr sz="2400" spc="-5" dirty="0">
                <a:latin typeface="Arial"/>
                <a:cs typeface="Arial"/>
              </a:rPr>
              <a:t>all” by 2000 </a:t>
            </a:r>
            <a:r>
              <a:rPr sz="2400" dirty="0">
                <a:latin typeface="Arial"/>
                <a:cs typeface="Arial"/>
              </a:rPr>
              <a:t>GoI  formulated </a:t>
            </a:r>
            <a:r>
              <a:rPr sz="2400" spc="-5" dirty="0">
                <a:latin typeface="Arial"/>
                <a:cs typeface="Arial"/>
              </a:rPr>
              <a:t>National health policy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2002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1056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01498"/>
            <a:ext cx="6242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C</a:t>
            </a:r>
            <a:r>
              <a:rPr sz="1600" dirty="0">
                <a:latin typeface="Times New Roman"/>
                <a:cs typeface="Times New Roman"/>
              </a:rPr>
              <a:t>o</a:t>
            </a:r>
            <a:r>
              <a:rPr sz="1600" spc="-5" dirty="0">
                <a:latin typeface="Times New Roman"/>
                <a:cs typeface="Times New Roman"/>
              </a:rPr>
              <a:t>nt…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685800"/>
            <a:ext cx="8610600" cy="5867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03233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322834"/>
            <a:ext cx="7562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Cont….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600" y="775716"/>
            <a:ext cx="8686800" cy="5853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54796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04842" y="3960952"/>
            <a:ext cx="440372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dirty="0"/>
              <a:t>Thank</a:t>
            </a:r>
            <a:r>
              <a:rPr sz="8000" spc="-75" dirty="0"/>
              <a:t> </a:t>
            </a:r>
            <a:r>
              <a:rPr sz="8000" dirty="0"/>
              <a:t>you</a:t>
            </a:r>
            <a:endParaRPr sz="8000"/>
          </a:p>
        </p:txBody>
      </p:sp>
    </p:spTree>
    <p:extLst>
      <p:ext uri="{BB962C8B-B14F-4D97-AF65-F5344CB8AC3E}">
        <p14:creationId xmlns:p14="http://schemas.microsoft.com/office/powerpoint/2010/main" xmlns="" val="822577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50265"/>
            <a:ext cx="999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Cont….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35940" y="1131846"/>
            <a:ext cx="8060055" cy="509206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25"/>
              </a:spcBef>
              <a:buFont typeface="Wingdings"/>
              <a:buChar char=""/>
              <a:tabLst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More recently GoI formulated NRHM and Indian Public</a:t>
            </a:r>
            <a:r>
              <a:rPr sz="2200" spc="1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Health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25"/>
              </a:spcBef>
            </a:pPr>
            <a:r>
              <a:rPr sz="2200" spc="-5" dirty="0">
                <a:latin typeface="Arial"/>
                <a:cs typeface="Arial"/>
              </a:rPr>
              <a:t>Standards (IPHS) in this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regards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Arial"/>
              <a:cs typeface="Arial"/>
            </a:endParaRPr>
          </a:p>
          <a:p>
            <a:pPr marL="355600" marR="5080" indent="-343535">
              <a:lnSpc>
                <a:spcPct val="120000"/>
              </a:lnSpc>
              <a:spcBef>
                <a:spcPts val="1470"/>
              </a:spcBef>
              <a:buFont typeface="Wingdings"/>
              <a:buChar char=""/>
              <a:tabLst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In order to provide quality care </a:t>
            </a:r>
            <a:r>
              <a:rPr sz="2200" dirty="0">
                <a:latin typeface="Arial"/>
                <a:cs typeface="Arial"/>
              </a:rPr>
              <a:t>in </a:t>
            </a:r>
            <a:r>
              <a:rPr sz="2200" spc="-5" dirty="0">
                <a:latin typeface="Arial"/>
                <a:cs typeface="Arial"/>
              </a:rPr>
              <a:t>the public health agencies of  health care delivery IPHS are being</a:t>
            </a:r>
            <a:r>
              <a:rPr sz="2200" spc="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prescribed.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Wingdings"/>
              <a:buChar char=""/>
            </a:pPr>
            <a:endParaRPr sz="2400">
              <a:latin typeface="Arial"/>
              <a:cs typeface="Arial"/>
            </a:endParaRPr>
          </a:p>
          <a:p>
            <a:pPr marL="355600" marR="372745" indent="-343535">
              <a:lnSpc>
                <a:spcPct val="120000"/>
              </a:lnSpc>
              <a:spcBef>
                <a:spcPts val="1465"/>
              </a:spcBef>
              <a:buFont typeface="Wingdings"/>
              <a:buChar char=""/>
              <a:tabLst>
                <a:tab pos="356235" algn="l"/>
                <a:tab pos="2593340" algn="l"/>
              </a:tabLst>
            </a:pPr>
            <a:r>
              <a:rPr sz="2200" spc="-5" dirty="0">
                <a:latin typeface="Arial"/>
                <a:cs typeface="Arial"/>
              </a:rPr>
              <a:t>These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standards	provides basic promotive, preventive and  curative primary health care to the community</a:t>
            </a:r>
            <a:r>
              <a:rPr sz="2200" spc="8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and……</a:t>
            </a:r>
            <a:endParaRPr sz="22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815"/>
              </a:spcBef>
            </a:pPr>
            <a:r>
              <a:rPr sz="2200" spc="-5" dirty="0">
                <a:latin typeface="Arial"/>
                <a:cs typeface="Arial"/>
              </a:rPr>
              <a:t>…….achieve and maintain an </a:t>
            </a:r>
            <a:r>
              <a:rPr sz="2200" dirty="0">
                <a:latin typeface="Arial"/>
                <a:cs typeface="Arial"/>
              </a:rPr>
              <a:t>acceptable </a:t>
            </a:r>
            <a:r>
              <a:rPr sz="2200" spc="-5" dirty="0">
                <a:latin typeface="Arial"/>
                <a:cs typeface="Arial"/>
              </a:rPr>
              <a:t>quality of</a:t>
            </a:r>
            <a:r>
              <a:rPr sz="2200" spc="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care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200">
              <a:latin typeface="Arial"/>
              <a:cs typeface="Arial"/>
            </a:endParaRPr>
          </a:p>
          <a:p>
            <a:pPr marL="355600" marR="144145" indent="-343535">
              <a:lnSpc>
                <a:spcPct val="100000"/>
              </a:lnSpc>
              <a:buFont typeface="Wingdings"/>
              <a:buChar char=""/>
              <a:tabLst>
                <a:tab pos="356235" algn="l"/>
              </a:tabLst>
            </a:pPr>
            <a:r>
              <a:rPr sz="2200" spc="-5" dirty="0">
                <a:latin typeface="Arial"/>
                <a:cs typeface="Arial"/>
              </a:rPr>
              <a:t>These standards would help monitor and improve functioning  of the health care delivery</a:t>
            </a:r>
            <a:r>
              <a:rPr sz="2200" spc="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system</a:t>
            </a:r>
            <a:endParaRPr sz="2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4936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2377" y="544195"/>
            <a:ext cx="61575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Rural Health care </a:t>
            </a:r>
            <a:r>
              <a:rPr sz="3600" spc="-5" dirty="0"/>
              <a:t>system </a:t>
            </a:r>
            <a:r>
              <a:rPr sz="3600" dirty="0"/>
              <a:t>in</a:t>
            </a:r>
            <a:r>
              <a:rPr sz="3600" spc="-45" dirty="0"/>
              <a:t> </a:t>
            </a:r>
            <a:r>
              <a:rPr sz="3600" spc="-5" dirty="0"/>
              <a:t>India</a:t>
            </a:r>
            <a:endParaRPr sz="3600"/>
          </a:p>
        </p:txBody>
      </p:sp>
      <p:grpSp>
        <p:nvGrpSpPr>
          <p:cNvPr id="3" name="object 3"/>
          <p:cNvGrpSpPr/>
          <p:nvPr/>
        </p:nvGrpSpPr>
        <p:grpSpPr>
          <a:xfrm>
            <a:off x="1054608" y="3188207"/>
            <a:ext cx="7569834" cy="1473835"/>
            <a:chOff x="1054608" y="3188207"/>
            <a:chExt cx="7569834" cy="1473835"/>
          </a:xfrm>
        </p:grpSpPr>
        <p:sp>
          <p:nvSpPr>
            <p:cNvPr id="4" name="object 4"/>
            <p:cNvSpPr/>
            <p:nvPr/>
          </p:nvSpPr>
          <p:spPr>
            <a:xfrm>
              <a:off x="1067562" y="3201161"/>
              <a:ext cx="7543800" cy="1447800"/>
            </a:xfrm>
            <a:custGeom>
              <a:avLst/>
              <a:gdLst/>
              <a:ahLst/>
              <a:cxnLst/>
              <a:rect l="l" t="t" r="r" b="b"/>
              <a:pathLst>
                <a:path w="7543800" h="1447800">
                  <a:moveTo>
                    <a:pt x="7302500" y="0"/>
                  </a:moveTo>
                  <a:lnTo>
                    <a:pt x="241300" y="0"/>
                  </a:lnTo>
                  <a:lnTo>
                    <a:pt x="192671" y="4904"/>
                  </a:lnTo>
                  <a:lnTo>
                    <a:pt x="147377" y="18968"/>
                  </a:lnTo>
                  <a:lnTo>
                    <a:pt x="106389" y="41221"/>
                  </a:lnTo>
                  <a:lnTo>
                    <a:pt x="70677" y="70691"/>
                  </a:lnTo>
                  <a:lnTo>
                    <a:pt x="41211" y="106405"/>
                  </a:lnTo>
                  <a:lnTo>
                    <a:pt x="18963" y="147393"/>
                  </a:lnTo>
                  <a:lnTo>
                    <a:pt x="4902" y="192682"/>
                  </a:lnTo>
                  <a:lnTo>
                    <a:pt x="0" y="241300"/>
                  </a:lnTo>
                  <a:lnTo>
                    <a:pt x="0" y="1206500"/>
                  </a:lnTo>
                  <a:lnTo>
                    <a:pt x="4902" y="1255117"/>
                  </a:lnTo>
                  <a:lnTo>
                    <a:pt x="18963" y="1300406"/>
                  </a:lnTo>
                  <a:lnTo>
                    <a:pt x="41211" y="1341394"/>
                  </a:lnTo>
                  <a:lnTo>
                    <a:pt x="70677" y="1377108"/>
                  </a:lnTo>
                  <a:lnTo>
                    <a:pt x="106389" y="1406578"/>
                  </a:lnTo>
                  <a:lnTo>
                    <a:pt x="147377" y="1428831"/>
                  </a:lnTo>
                  <a:lnTo>
                    <a:pt x="192671" y="1442895"/>
                  </a:lnTo>
                  <a:lnTo>
                    <a:pt x="241300" y="1447800"/>
                  </a:lnTo>
                  <a:lnTo>
                    <a:pt x="7302500" y="1447800"/>
                  </a:lnTo>
                  <a:lnTo>
                    <a:pt x="7351117" y="1442895"/>
                  </a:lnTo>
                  <a:lnTo>
                    <a:pt x="7396406" y="1428831"/>
                  </a:lnTo>
                  <a:lnTo>
                    <a:pt x="7437394" y="1406578"/>
                  </a:lnTo>
                  <a:lnTo>
                    <a:pt x="7473108" y="1377108"/>
                  </a:lnTo>
                  <a:lnTo>
                    <a:pt x="7502578" y="1341394"/>
                  </a:lnTo>
                  <a:lnTo>
                    <a:pt x="7524831" y="1300406"/>
                  </a:lnTo>
                  <a:lnTo>
                    <a:pt x="7538895" y="1255117"/>
                  </a:lnTo>
                  <a:lnTo>
                    <a:pt x="7543800" y="1206500"/>
                  </a:lnTo>
                  <a:lnTo>
                    <a:pt x="7543800" y="241300"/>
                  </a:lnTo>
                  <a:lnTo>
                    <a:pt x="7538895" y="192682"/>
                  </a:lnTo>
                  <a:lnTo>
                    <a:pt x="7524831" y="147393"/>
                  </a:lnTo>
                  <a:lnTo>
                    <a:pt x="7502578" y="106405"/>
                  </a:lnTo>
                  <a:lnTo>
                    <a:pt x="7473108" y="70691"/>
                  </a:lnTo>
                  <a:lnTo>
                    <a:pt x="7437394" y="41221"/>
                  </a:lnTo>
                  <a:lnTo>
                    <a:pt x="7396406" y="18968"/>
                  </a:lnTo>
                  <a:lnTo>
                    <a:pt x="7351117" y="4904"/>
                  </a:lnTo>
                  <a:lnTo>
                    <a:pt x="7302500" y="0"/>
                  </a:lnTo>
                  <a:close/>
                </a:path>
              </a:pathLst>
            </a:custGeom>
            <a:solidFill>
              <a:srgbClr val="5F49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67562" y="3201161"/>
              <a:ext cx="7543800" cy="1447800"/>
            </a:xfrm>
            <a:custGeom>
              <a:avLst/>
              <a:gdLst/>
              <a:ahLst/>
              <a:cxnLst/>
              <a:rect l="l" t="t" r="r" b="b"/>
              <a:pathLst>
                <a:path w="7543800" h="1447800">
                  <a:moveTo>
                    <a:pt x="0" y="241300"/>
                  </a:moveTo>
                  <a:lnTo>
                    <a:pt x="4902" y="192682"/>
                  </a:lnTo>
                  <a:lnTo>
                    <a:pt x="18963" y="147393"/>
                  </a:lnTo>
                  <a:lnTo>
                    <a:pt x="41211" y="106405"/>
                  </a:lnTo>
                  <a:lnTo>
                    <a:pt x="70677" y="70691"/>
                  </a:lnTo>
                  <a:lnTo>
                    <a:pt x="106389" y="41221"/>
                  </a:lnTo>
                  <a:lnTo>
                    <a:pt x="147377" y="18968"/>
                  </a:lnTo>
                  <a:lnTo>
                    <a:pt x="192671" y="4904"/>
                  </a:lnTo>
                  <a:lnTo>
                    <a:pt x="241300" y="0"/>
                  </a:lnTo>
                  <a:lnTo>
                    <a:pt x="7302500" y="0"/>
                  </a:lnTo>
                  <a:lnTo>
                    <a:pt x="7351117" y="4904"/>
                  </a:lnTo>
                  <a:lnTo>
                    <a:pt x="7396406" y="18968"/>
                  </a:lnTo>
                  <a:lnTo>
                    <a:pt x="7437394" y="41221"/>
                  </a:lnTo>
                  <a:lnTo>
                    <a:pt x="7473108" y="70691"/>
                  </a:lnTo>
                  <a:lnTo>
                    <a:pt x="7502578" y="106405"/>
                  </a:lnTo>
                  <a:lnTo>
                    <a:pt x="7524831" y="147393"/>
                  </a:lnTo>
                  <a:lnTo>
                    <a:pt x="7538895" y="192682"/>
                  </a:lnTo>
                  <a:lnTo>
                    <a:pt x="7543800" y="241300"/>
                  </a:lnTo>
                  <a:lnTo>
                    <a:pt x="7543800" y="1206500"/>
                  </a:lnTo>
                  <a:lnTo>
                    <a:pt x="7538895" y="1255117"/>
                  </a:lnTo>
                  <a:lnTo>
                    <a:pt x="7524831" y="1300406"/>
                  </a:lnTo>
                  <a:lnTo>
                    <a:pt x="7502578" y="1341394"/>
                  </a:lnTo>
                  <a:lnTo>
                    <a:pt x="7473108" y="1377108"/>
                  </a:lnTo>
                  <a:lnTo>
                    <a:pt x="7437394" y="1406578"/>
                  </a:lnTo>
                  <a:lnTo>
                    <a:pt x="7396406" y="1428831"/>
                  </a:lnTo>
                  <a:lnTo>
                    <a:pt x="7351117" y="1442895"/>
                  </a:lnTo>
                  <a:lnTo>
                    <a:pt x="7302500" y="1447800"/>
                  </a:lnTo>
                  <a:lnTo>
                    <a:pt x="241300" y="1447800"/>
                  </a:lnTo>
                  <a:lnTo>
                    <a:pt x="192671" y="1442895"/>
                  </a:lnTo>
                  <a:lnTo>
                    <a:pt x="147377" y="1428831"/>
                  </a:lnTo>
                  <a:lnTo>
                    <a:pt x="106389" y="1406578"/>
                  </a:lnTo>
                  <a:lnTo>
                    <a:pt x="70677" y="1377108"/>
                  </a:lnTo>
                  <a:lnTo>
                    <a:pt x="41211" y="1341394"/>
                  </a:lnTo>
                  <a:lnTo>
                    <a:pt x="18963" y="1300406"/>
                  </a:lnTo>
                  <a:lnTo>
                    <a:pt x="4902" y="1255117"/>
                  </a:lnTo>
                  <a:lnTo>
                    <a:pt x="0" y="1206500"/>
                  </a:lnTo>
                  <a:lnTo>
                    <a:pt x="0" y="24130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054608" y="1435608"/>
            <a:ext cx="7569834" cy="1321435"/>
            <a:chOff x="1054608" y="1435608"/>
            <a:chExt cx="7569834" cy="1321435"/>
          </a:xfrm>
        </p:grpSpPr>
        <p:sp>
          <p:nvSpPr>
            <p:cNvPr id="7" name="object 7"/>
            <p:cNvSpPr/>
            <p:nvPr/>
          </p:nvSpPr>
          <p:spPr>
            <a:xfrm>
              <a:off x="1067562" y="1448562"/>
              <a:ext cx="7543800" cy="1295400"/>
            </a:xfrm>
            <a:custGeom>
              <a:avLst/>
              <a:gdLst/>
              <a:ahLst/>
              <a:cxnLst/>
              <a:rect l="l" t="t" r="r" b="b"/>
              <a:pathLst>
                <a:path w="7543800" h="1295400">
                  <a:moveTo>
                    <a:pt x="7327900" y="0"/>
                  </a:moveTo>
                  <a:lnTo>
                    <a:pt x="215900" y="0"/>
                  </a:lnTo>
                  <a:lnTo>
                    <a:pt x="166395" y="5701"/>
                  </a:lnTo>
                  <a:lnTo>
                    <a:pt x="120951" y="21941"/>
                  </a:lnTo>
                  <a:lnTo>
                    <a:pt x="80864" y="47426"/>
                  </a:lnTo>
                  <a:lnTo>
                    <a:pt x="47430" y="80859"/>
                  </a:lnTo>
                  <a:lnTo>
                    <a:pt x="21943" y="120946"/>
                  </a:lnTo>
                  <a:lnTo>
                    <a:pt x="5701" y="166391"/>
                  </a:lnTo>
                  <a:lnTo>
                    <a:pt x="0" y="215900"/>
                  </a:lnTo>
                  <a:lnTo>
                    <a:pt x="0" y="1079500"/>
                  </a:lnTo>
                  <a:lnTo>
                    <a:pt x="5701" y="1129008"/>
                  </a:lnTo>
                  <a:lnTo>
                    <a:pt x="21943" y="1174453"/>
                  </a:lnTo>
                  <a:lnTo>
                    <a:pt x="47430" y="1214540"/>
                  </a:lnTo>
                  <a:lnTo>
                    <a:pt x="80864" y="1247973"/>
                  </a:lnTo>
                  <a:lnTo>
                    <a:pt x="120951" y="1273458"/>
                  </a:lnTo>
                  <a:lnTo>
                    <a:pt x="166395" y="1289698"/>
                  </a:lnTo>
                  <a:lnTo>
                    <a:pt x="215900" y="1295400"/>
                  </a:lnTo>
                  <a:lnTo>
                    <a:pt x="7327900" y="1295400"/>
                  </a:lnTo>
                  <a:lnTo>
                    <a:pt x="7377408" y="1289698"/>
                  </a:lnTo>
                  <a:lnTo>
                    <a:pt x="7422853" y="1273458"/>
                  </a:lnTo>
                  <a:lnTo>
                    <a:pt x="7462940" y="1247973"/>
                  </a:lnTo>
                  <a:lnTo>
                    <a:pt x="7496373" y="1214540"/>
                  </a:lnTo>
                  <a:lnTo>
                    <a:pt x="7521858" y="1174453"/>
                  </a:lnTo>
                  <a:lnTo>
                    <a:pt x="7538098" y="1129008"/>
                  </a:lnTo>
                  <a:lnTo>
                    <a:pt x="7543800" y="1079500"/>
                  </a:lnTo>
                  <a:lnTo>
                    <a:pt x="7543800" y="215900"/>
                  </a:lnTo>
                  <a:lnTo>
                    <a:pt x="7538098" y="166391"/>
                  </a:lnTo>
                  <a:lnTo>
                    <a:pt x="7521858" y="120946"/>
                  </a:lnTo>
                  <a:lnTo>
                    <a:pt x="7496373" y="80859"/>
                  </a:lnTo>
                  <a:lnTo>
                    <a:pt x="7462940" y="47426"/>
                  </a:lnTo>
                  <a:lnTo>
                    <a:pt x="7422853" y="21941"/>
                  </a:lnTo>
                  <a:lnTo>
                    <a:pt x="7377408" y="5701"/>
                  </a:lnTo>
                  <a:lnTo>
                    <a:pt x="7327900" y="0"/>
                  </a:lnTo>
                  <a:close/>
                </a:path>
              </a:pathLst>
            </a:custGeom>
            <a:solidFill>
              <a:srgbClr val="5F49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67562" y="1448562"/>
              <a:ext cx="7543800" cy="1295400"/>
            </a:xfrm>
            <a:custGeom>
              <a:avLst/>
              <a:gdLst/>
              <a:ahLst/>
              <a:cxnLst/>
              <a:rect l="l" t="t" r="r" b="b"/>
              <a:pathLst>
                <a:path w="7543800" h="1295400">
                  <a:moveTo>
                    <a:pt x="0" y="215900"/>
                  </a:moveTo>
                  <a:lnTo>
                    <a:pt x="5701" y="166391"/>
                  </a:lnTo>
                  <a:lnTo>
                    <a:pt x="21943" y="120946"/>
                  </a:lnTo>
                  <a:lnTo>
                    <a:pt x="47430" y="80859"/>
                  </a:lnTo>
                  <a:lnTo>
                    <a:pt x="80864" y="47426"/>
                  </a:lnTo>
                  <a:lnTo>
                    <a:pt x="120951" y="21941"/>
                  </a:lnTo>
                  <a:lnTo>
                    <a:pt x="166395" y="5701"/>
                  </a:lnTo>
                  <a:lnTo>
                    <a:pt x="215900" y="0"/>
                  </a:lnTo>
                  <a:lnTo>
                    <a:pt x="7327900" y="0"/>
                  </a:lnTo>
                  <a:lnTo>
                    <a:pt x="7377408" y="5701"/>
                  </a:lnTo>
                  <a:lnTo>
                    <a:pt x="7422853" y="21941"/>
                  </a:lnTo>
                  <a:lnTo>
                    <a:pt x="7462940" y="47426"/>
                  </a:lnTo>
                  <a:lnTo>
                    <a:pt x="7496373" y="80859"/>
                  </a:lnTo>
                  <a:lnTo>
                    <a:pt x="7521858" y="120946"/>
                  </a:lnTo>
                  <a:lnTo>
                    <a:pt x="7538098" y="166391"/>
                  </a:lnTo>
                  <a:lnTo>
                    <a:pt x="7543800" y="215900"/>
                  </a:lnTo>
                  <a:lnTo>
                    <a:pt x="7543800" y="1079500"/>
                  </a:lnTo>
                  <a:lnTo>
                    <a:pt x="7538098" y="1129008"/>
                  </a:lnTo>
                  <a:lnTo>
                    <a:pt x="7521858" y="1174453"/>
                  </a:lnTo>
                  <a:lnTo>
                    <a:pt x="7496373" y="1214540"/>
                  </a:lnTo>
                  <a:lnTo>
                    <a:pt x="7462940" y="1247973"/>
                  </a:lnTo>
                  <a:lnTo>
                    <a:pt x="7422853" y="1273458"/>
                  </a:lnTo>
                  <a:lnTo>
                    <a:pt x="7377408" y="1289698"/>
                  </a:lnTo>
                  <a:lnTo>
                    <a:pt x="7327900" y="1295400"/>
                  </a:lnTo>
                  <a:lnTo>
                    <a:pt x="215900" y="1295400"/>
                  </a:lnTo>
                  <a:lnTo>
                    <a:pt x="166395" y="1289698"/>
                  </a:lnTo>
                  <a:lnTo>
                    <a:pt x="120951" y="1273458"/>
                  </a:lnTo>
                  <a:lnTo>
                    <a:pt x="80864" y="1247973"/>
                  </a:lnTo>
                  <a:lnTo>
                    <a:pt x="47430" y="1214540"/>
                  </a:lnTo>
                  <a:lnTo>
                    <a:pt x="21943" y="1174453"/>
                  </a:lnTo>
                  <a:lnTo>
                    <a:pt x="5701" y="1129008"/>
                  </a:lnTo>
                  <a:lnTo>
                    <a:pt x="0" y="1079500"/>
                  </a:lnTo>
                  <a:lnTo>
                    <a:pt x="0" y="21590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296416" y="1593545"/>
            <a:ext cx="7084059" cy="2962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solidFill>
                  <a:srgbClr val="FFFFFF"/>
                </a:solidFill>
                <a:latin typeface="Arial Black"/>
                <a:cs typeface="Arial Black"/>
              </a:rPr>
              <a:t>Community Health </a:t>
            </a:r>
            <a:r>
              <a:rPr sz="2200" dirty="0">
                <a:solidFill>
                  <a:srgbClr val="FFFFFF"/>
                </a:solidFill>
                <a:latin typeface="Arial Black"/>
                <a:cs typeface="Arial Black"/>
              </a:rPr>
              <a:t>Centre</a:t>
            </a:r>
            <a:r>
              <a:rPr sz="2200" spc="45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 Black"/>
                <a:cs typeface="Arial Black"/>
              </a:rPr>
              <a:t>(CHC)</a:t>
            </a:r>
            <a:endParaRPr sz="2200">
              <a:latin typeface="Arial Black"/>
              <a:cs typeface="Arial Black"/>
            </a:endParaRPr>
          </a:p>
          <a:p>
            <a:pPr marL="269875" marR="264160" algn="ctr">
              <a:lnSpc>
                <a:spcPct val="100000"/>
              </a:lnSpc>
              <a:spcBef>
                <a:spcPts val="85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 30 bedded Hospital/ Referral unit for 4 no. of PHCs with  specialized Health</a:t>
            </a: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Services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>
              <a:latin typeface="Arial"/>
              <a:cs typeface="Arial"/>
            </a:endParaRPr>
          </a:p>
          <a:p>
            <a:pPr marL="3810" algn="ctr">
              <a:lnSpc>
                <a:spcPct val="100000"/>
              </a:lnSpc>
            </a:pPr>
            <a:r>
              <a:rPr sz="2200" spc="10" dirty="0">
                <a:solidFill>
                  <a:srgbClr val="FFFFFF"/>
                </a:solidFill>
                <a:latin typeface="Arial Black"/>
                <a:cs typeface="Arial Black"/>
              </a:rPr>
              <a:t>Primary </a:t>
            </a:r>
            <a:r>
              <a:rPr sz="2200" spc="-5" dirty="0">
                <a:solidFill>
                  <a:srgbClr val="FFFFFF"/>
                </a:solidFill>
                <a:latin typeface="Arial Black"/>
                <a:cs typeface="Arial Black"/>
              </a:rPr>
              <a:t>Health </a:t>
            </a:r>
            <a:r>
              <a:rPr sz="2200" dirty="0">
                <a:solidFill>
                  <a:srgbClr val="FFFFFF"/>
                </a:solidFill>
                <a:latin typeface="Arial Black"/>
                <a:cs typeface="Arial Black"/>
              </a:rPr>
              <a:t>Centre</a:t>
            </a:r>
            <a:r>
              <a:rPr sz="2200" spc="3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Arial Black"/>
                <a:cs typeface="Arial Black"/>
              </a:rPr>
              <a:t>(PHC)</a:t>
            </a:r>
            <a:endParaRPr sz="2200">
              <a:latin typeface="Arial Black"/>
              <a:cs typeface="Arial Black"/>
            </a:endParaRPr>
          </a:p>
          <a:p>
            <a:pPr marL="12700" marR="5080" indent="635" algn="ctr">
              <a:lnSpc>
                <a:spcPct val="100000"/>
              </a:lnSpc>
              <a:spcBef>
                <a:spcPts val="8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 Referral unit for 4-6 Subcentres; 4-6 bedded manned with a  Medical </a:t>
            </a:r>
            <a:r>
              <a:rPr sz="2000" spc="-5" dirty="0">
                <a:solidFill>
                  <a:srgbClr val="FFFFFF"/>
                </a:solidFill>
                <a:latin typeface="Arial"/>
                <a:cs typeface="Arial"/>
              </a:rPr>
              <a:t>Officer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in-charge and 14 subordinate paramedical</a:t>
            </a:r>
            <a:r>
              <a:rPr sz="2000" spc="-1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staff 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no. of PHCs with specialized Health</a:t>
            </a:r>
            <a:r>
              <a:rPr sz="2000" spc="-1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Services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054608" y="5169408"/>
            <a:ext cx="7646034" cy="1397635"/>
            <a:chOff x="1054608" y="5169408"/>
            <a:chExt cx="7646034" cy="1397635"/>
          </a:xfrm>
        </p:grpSpPr>
        <p:sp>
          <p:nvSpPr>
            <p:cNvPr id="11" name="object 11"/>
            <p:cNvSpPr/>
            <p:nvPr/>
          </p:nvSpPr>
          <p:spPr>
            <a:xfrm>
              <a:off x="1067562" y="5182362"/>
              <a:ext cx="7620000" cy="1371600"/>
            </a:xfrm>
            <a:custGeom>
              <a:avLst/>
              <a:gdLst/>
              <a:ahLst/>
              <a:cxnLst/>
              <a:rect l="l" t="t" r="r" b="b"/>
              <a:pathLst>
                <a:path w="7620000" h="1371600">
                  <a:moveTo>
                    <a:pt x="7391400" y="0"/>
                  </a:moveTo>
                  <a:lnTo>
                    <a:pt x="228600" y="0"/>
                  </a:lnTo>
                  <a:lnTo>
                    <a:pt x="182529" y="4644"/>
                  </a:lnTo>
                  <a:lnTo>
                    <a:pt x="139619" y="17966"/>
                  </a:lnTo>
                  <a:lnTo>
                    <a:pt x="100788" y="39045"/>
                  </a:lnTo>
                  <a:lnTo>
                    <a:pt x="66955" y="66960"/>
                  </a:lnTo>
                  <a:lnTo>
                    <a:pt x="39041" y="100793"/>
                  </a:lnTo>
                  <a:lnTo>
                    <a:pt x="17964" y="139624"/>
                  </a:lnTo>
                  <a:lnTo>
                    <a:pt x="4644" y="182533"/>
                  </a:lnTo>
                  <a:lnTo>
                    <a:pt x="0" y="228600"/>
                  </a:lnTo>
                  <a:lnTo>
                    <a:pt x="0" y="1142987"/>
                  </a:lnTo>
                  <a:lnTo>
                    <a:pt x="4644" y="1189061"/>
                  </a:lnTo>
                  <a:lnTo>
                    <a:pt x="17964" y="1231975"/>
                  </a:lnTo>
                  <a:lnTo>
                    <a:pt x="39041" y="1270808"/>
                  </a:lnTo>
                  <a:lnTo>
                    <a:pt x="66955" y="1304642"/>
                  </a:lnTo>
                  <a:lnTo>
                    <a:pt x="100788" y="1332557"/>
                  </a:lnTo>
                  <a:lnTo>
                    <a:pt x="139619" y="1353635"/>
                  </a:lnTo>
                  <a:lnTo>
                    <a:pt x="182529" y="1366955"/>
                  </a:lnTo>
                  <a:lnTo>
                    <a:pt x="228600" y="1371600"/>
                  </a:lnTo>
                  <a:lnTo>
                    <a:pt x="7391400" y="1371600"/>
                  </a:lnTo>
                  <a:lnTo>
                    <a:pt x="7437466" y="1366955"/>
                  </a:lnTo>
                  <a:lnTo>
                    <a:pt x="7480375" y="1353635"/>
                  </a:lnTo>
                  <a:lnTo>
                    <a:pt x="7519206" y="1332557"/>
                  </a:lnTo>
                  <a:lnTo>
                    <a:pt x="7553039" y="1304642"/>
                  </a:lnTo>
                  <a:lnTo>
                    <a:pt x="7580954" y="1270808"/>
                  </a:lnTo>
                  <a:lnTo>
                    <a:pt x="7602033" y="1231975"/>
                  </a:lnTo>
                  <a:lnTo>
                    <a:pt x="7615355" y="1189061"/>
                  </a:lnTo>
                  <a:lnTo>
                    <a:pt x="7620000" y="1142987"/>
                  </a:lnTo>
                  <a:lnTo>
                    <a:pt x="7620000" y="228600"/>
                  </a:lnTo>
                  <a:lnTo>
                    <a:pt x="7615355" y="182533"/>
                  </a:lnTo>
                  <a:lnTo>
                    <a:pt x="7602033" y="139624"/>
                  </a:lnTo>
                  <a:lnTo>
                    <a:pt x="7580954" y="100793"/>
                  </a:lnTo>
                  <a:lnTo>
                    <a:pt x="7553039" y="66960"/>
                  </a:lnTo>
                  <a:lnTo>
                    <a:pt x="7519206" y="39045"/>
                  </a:lnTo>
                  <a:lnTo>
                    <a:pt x="7480375" y="17966"/>
                  </a:lnTo>
                  <a:lnTo>
                    <a:pt x="7437466" y="4644"/>
                  </a:lnTo>
                  <a:lnTo>
                    <a:pt x="7391400" y="0"/>
                  </a:lnTo>
                  <a:close/>
                </a:path>
              </a:pathLst>
            </a:custGeom>
            <a:solidFill>
              <a:srgbClr val="5F49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67562" y="5182362"/>
              <a:ext cx="7620000" cy="1371600"/>
            </a:xfrm>
            <a:custGeom>
              <a:avLst/>
              <a:gdLst/>
              <a:ahLst/>
              <a:cxnLst/>
              <a:rect l="l" t="t" r="r" b="b"/>
              <a:pathLst>
                <a:path w="7620000" h="1371600">
                  <a:moveTo>
                    <a:pt x="0" y="228600"/>
                  </a:moveTo>
                  <a:lnTo>
                    <a:pt x="4644" y="182533"/>
                  </a:lnTo>
                  <a:lnTo>
                    <a:pt x="17964" y="139624"/>
                  </a:lnTo>
                  <a:lnTo>
                    <a:pt x="39041" y="100793"/>
                  </a:lnTo>
                  <a:lnTo>
                    <a:pt x="66955" y="66960"/>
                  </a:lnTo>
                  <a:lnTo>
                    <a:pt x="100788" y="39045"/>
                  </a:lnTo>
                  <a:lnTo>
                    <a:pt x="139619" y="17966"/>
                  </a:lnTo>
                  <a:lnTo>
                    <a:pt x="182529" y="4644"/>
                  </a:lnTo>
                  <a:lnTo>
                    <a:pt x="228600" y="0"/>
                  </a:lnTo>
                  <a:lnTo>
                    <a:pt x="7391400" y="0"/>
                  </a:lnTo>
                  <a:lnTo>
                    <a:pt x="7437466" y="4644"/>
                  </a:lnTo>
                  <a:lnTo>
                    <a:pt x="7480375" y="17966"/>
                  </a:lnTo>
                  <a:lnTo>
                    <a:pt x="7519206" y="39045"/>
                  </a:lnTo>
                  <a:lnTo>
                    <a:pt x="7553039" y="66960"/>
                  </a:lnTo>
                  <a:lnTo>
                    <a:pt x="7580954" y="100793"/>
                  </a:lnTo>
                  <a:lnTo>
                    <a:pt x="7602033" y="139624"/>
                  </a:lnTo>
                  <a:lnTo>
                    <a:pt x="7615355" y="182533"/>
                  </a:lnTo>
                  <a:lnTo>
                    <a:pt x="7620000" y="228600"/>
                  </a:lnTo>
                  <a:lnTo>
                    <a:pt x="7620000" y="1142987"/>
                  </a:lnTo>
                  <a:lnTo>
                    <a:pt x="7615355" y="1189061"/>
                  </a:lnTo>
                  <a:lnTo>
                    <a:pt x="7602033" y="1231975"/>
                  </a:lnTo>
                  <a:lnTo>
                    <a:pt x="7580954" y="1270808"/>
                  </a:lnTo>
                  <a:lnTo>
                    <a:pt x="7553039" y="1304642"/>
                  </a:lnTo>
                  <a:lnTo>
                    <a:pt x="7519206" y="1332557"/>
                  </a:lnTo>
                  <a:lnTo>
                    <a:pt x="7480375" y="1353635"/>
                  </a:lnTo>
                  <a:lnTo>
                    <a:pt x="7437466" y="1366955"/>
                  </a:lnTo>
                  <a:lnTo>
                    <a:pt x="7391400" y="1371600"/>
                  </a:lnTo>
                  <a:lnTo>
                    <a:pt x="228600" y="1371600"/>
                  </a:lnTo>
                  <a:lnTo>
                    <a:pt x="182529" y="1366955"/>
                  </a:lnTo>
                  <a:lnTo>
                    <a:pt x="139619" y="1353635"/>
                  </a:lnTo>
                  <a:lnTo>
                    <a:pt x="100788" y="1332557"/>
                  </a:lnTo>
                  <a:lnTo>
                    <a:pt x="66955" y="1304642"/>
                  </a:lnTo>
                  <a:lnTo>
                    <a:pt x="39041" y="1270808"/>
                  </a:lnTo>
                  <a:lnTo>
                    <a:pt x="17964" y="1231975"/>
                  </a:lnTo>
                  <a:lnTo>
                    <a:pt x="4644" y="1189061"/>
                  </a:lnTo>
                  <a:lnTo>
                    <a:pt x="0" y="1142987"/>
                  </a:lnTo>
                  <a:lnTo>
                    <a:pt x="0" y="228600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310766" y="5366715"/>
            <a:ext cx="7132320" cy="980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FFFFFF"/>
                </a:solidFill>
                <a:latin typeface="Arial Black"/>
                <a:cs typeface="Arial Black"/>
              </a:rPr>
              <a:t>Sub </a:t>
            </a:r>
            <a:r>
              <a:rPr sz="2200" dirty="0">
                <a:solidFill>
                  <a:srgbClr val="FFFFFF"/>
                </a:solidFill>
                <a:latin typeface="Arial Black"/>
                <a:cs typeface="Arial Black"/>
              </a:rPr>
              <a:t>Centre</a:t>
            </a:r>
            <a:r>
              <a:rPr sz="2200" spc="10" dirty="0">
                <a:solidFill>
                  <a:srgbClr val="FFFFFF"/>
                </a:solidFill>
                <a:latin typeface="Arial Black"/>
                <a:cs typeface="Arial Black"/>
              </a:rPr>
              <a:t> </a:t>
            </a:r>
            <a:r>
              <a:rPr sz="2200" spc="-10" dirty="0">
                <a:solidFill>
                  <a:srgbClr val="FFFFFF"/>
                </a:solidFill>
                <a:latin typeface="Arial Black"/>
                <a:cs typeface="Arial Black"/>
              </a:rPr>
              <a:t>(SC)</a:t>
            </a:r>
            <a:endParaRPr sz="22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8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Most peripheral contact point of community with Primary</a:t>
            </a:r>
            <a:r>
              <a:rPr sz="2000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Health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Care system; manned with one MPW(M) and</a:t>
            </a:r>
            <a:r>
              <a:rPr sz="2000" spc="-1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MPW(F)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92608" y="1511808"/>
            <a:ext cx="434340" cy="5055235"/>
            <a:chOff x="292608" y="1511808"/>
            <a:chExt cx="434340" cy="5055235"/>
          </a:xfrm>
        </p:grpSpPr>
        <p:sp>
          <p:nvSpPr>
            <p:cNvPr id="15" name="object 15"/>
            <p:cNvSpPr/>
            <p:nvPr/>
          </p:nvSpPr>
          <p:spPr>
            <a:xfrm>
              <a:off x="305562" y="1524762"/>
              <a:ext cx="408940" cy="5029200"/>
            </a:xfrm>
            <a:custGeom>
              <a:avLst/>
              <a:gdLst/>
              <a:ahLst/>
              <a:cxnLst/>
              <a:rect l="l" t="t" r="r" b="b"/>
              <a:pathLst>
                <a:path w="408940" h="5029200">
                  <a:moveTo>
                    <a:pt x="306324" y="5016436"/>
                  </a:moveTo>
                  <a:lnTo>
                    <a:pt x="102108" y="5016436"/>
                  </a:lnTo>
                  <a:lnTo>
                    <a:pt x="102108" y="5029200"/>
                  </a:lnTo>
                  <a:lnTo>
                    <a:pt x="306324" y="5029200"/>
                  </a:lnTo>
                  <a:lnTo>
                    <a:pt x="306324" y="5016436"/>
                  </a:lnTo>
                  <a:close/>
                </a:path>
                <a:path w="408940" h="5029200">
                  <a:moveTo>
                    <a:pt x="306324" y="4978146"/>
                  </a:moveTo>
                  <a:lnTo>
                    <a:pt x="102108" y="4978146"/>
                  </a:lnTo>
                  <a:lnTo>
                    <a:pt x="102108" y="5003673"/>
                  </a:lnTo>
                  <a:lnTo>
                    <a:pt x="306324" y="5003673"/>
                  </a:lnTo>
                  <a:lnTo>
                    <a:pt x="306324" y="4978146"/>
                  </a:lnTo>
                  <a:close/>
                </a:path>
                <a:path w="408940" h="5029200">
                  <a:moveTo>
                    <a:pt x="306324" y="204215"/>
                  </a:moveTo>
                  <a:lnTo>
                    <a:pt x="102108" y="204215"/>
                  </a:lnTo>
                  <a:lnTo>
                    <a:pt x="102108" y="4965382"/>
                  </a:lnTo>
                  <a:lnTo>
                    <a:pt x="306324" y="4965382"/>
                  </a:lnTo>
                  <a:lnTo>
                    <a:pt x="306324" y="204215"/>
                  </a:lnTo>
                  <a:close/>
                </a:path>
                <a:path w="408940" h="5029200">
                  <a:moveTo>
                    <a:pt x="204216" y="0"/>
                  </a:moveTo>
                  <a:lnTo>
                    <a:pt x="0" y="204215"/>
                  </a:lnTo>
                  <a:lnTo>
                    <a:pt x="408431" y="204215"/>
                  </a:lnTo>
                  <a:lnTo>
                    <a:pt x="204216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5562" y="1524762"/>
              <a:ext cx="408940" cy="5029200"/>
            </a:xfrm>
            <a:custGeom>
              <a:avLst/>
              <a:gdLst/>
              <a:ahLst/>
              <a:cxnLst/>
              <a:rect l="l" t="t" r="r" b="b"/>
              <a:pathLst>
                <a:path w="408940" h="5029200">
                  <a:moveTo>
                    <a:pt x="102108" y="5029200"/>
                  </a:moveTo>
                  <a:lnTo>
                    <a:pt x="102108" y="5016436"/>
                  </a:lnTo>
                  <a:lnTo>
                    <a:pt x="306324" y="5016436"/>
                  </a:lnTo>
                  <a:lnTo>
                    <a:pt x="306324" y="5029200"/>
                  </a:lnTo>
                  <a:lnTo>
                    <a:pt x="102108" y="5029200"/>
                  </a:lnTo>
                  <a:close/>
                </a:path>
                <a:path w="408940" h="5029200">
                  <a:moveTo>
                    <a:pt x="102108" y="5003673"/>
                  </a:moveTo>
                  <a:lnTo>
                    <a:pt x="102108" y="4978146"/>
                  </a:lnTo>
                  <a:lnTo>
                    <a:pt x="306324" y="4978146"/>
                  </a:lnTo>
                  <a:lnTo>
                    <a:pt x="306324" y="5003673"/>
                  </a:lnTo>
                  <a:lnTo>
                    <a:pt x="102108" y="5003673"/>
                  </a:lnTo>
                  <a:close/>
                </a:path>
                <a:path w="408940" h="5029200">
                  <a:moveTo>
                    <a:pt x="102108" y="4965382"/>
                  </a:moveTo>
                  <a:lnTo>
                    <a:pt x="102108" y="204215"/>
                  </a:lnTo>
                  <a:lnTo>
                    <a:pt x="0" y="204215"/>
                  </a:lnTo>
                  <a:lnTo>
                    <a:pt x="204216" y="0"/>
                  </a:lnTo>
                  <a:lnTo>
                    <a:pt x="408431" y="204215"/>
                  </a:lnTo>
                  <a:lnTo>
                    <a:pt x="306324" y="204215"/>
                  </a:lnTo>
                  <a:lnTo>
                    <a:pt x="306324" y="4965382"/>
                  </a:lnTo>
                  <a:lnTo>
                    <a:pt x="102108" y="4965382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xmlns="" val="39462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9502" y="476453"/>
            <a:ext cx="684022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Rural Health care system in</a:t>
            </a:r>
            <a:r>
              <a:rPr spc="50" dirty="0"/>
              <a:t> </a:t>
            </a:r>
            <a:r>
              <a:rPr spc="-5" dirty="0"/>
              <a:t>India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471624"/>
            <a:ext cx="7870190" cy="1306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6235" algn="l"/>
              </a:tabLst>
            </a:pPr>
            <a:r>
              <a:rPr sz="2800" spc="-5" dirty="0">
                <a:latin typeface="Arial"/>
                <a:cs typeface="Arial"/>
              </a:rPr>
              <a:t>The health </a:t>
            </a:r>
            <a:r>
              <a:rPr sz="2800" dirty="0">
                <a:latin typeface="Arial"/>
                <a:cs typeface="Arial"/>
              </a:rPr>
              <a:t>care infrastructure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rural areas has  </a:t>
            </a:r>
            <a:r>
              <a:rPr sz="2800" spc="-5" dirty="0">
                <a:latin typeface="Arial"/>
                <a:cs typeface="Arial"/>
              </a:rPr>
              <a:t>been </a:t>
            </a:r>
            <a:r>
              <a:rPr sz="2800" dirty="0">
                <a:latin typeface="Arial"/>
                <a:cs typeface="Arial"/>
              </a:rPr>
              <a:t>developed </a:t>
            </a:r>
            <a:r>
              <a:rPr sz="2800" spc="-5" dirty="0">
                <a:latin typeface="Arial"/>
                <a:cs typeface="Arial"/>
              </a:rPr>
              <a:t>as a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three </a:t>
            </a:r>
            <a:r>
              <a:rPr sz="28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tier system</a:t>
            </a:r>
            <a:r>
              <a:rPr sz="28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and </a:t>
            </a:r>
            <a:r>
              <a:rPr sz="2800" dirty="0">
                <a:latin typeface="Arial"/>
                <a:cs typeface="Arial"/>
              </a:rPr>
              <a:t>is  </a:t>
            </a:r>
            <a:r>
              <a:rPr sz="2800" spc="-5" dirty="0">
                <a:latin typeface="Arial"/>
                <a:cs typeface="Arial"/>
              </a:rPr>
              <a:t>based </a:t>
            </a:r>
            <a:r>
              <a:rPr sz="2800" dirty="0">
                <a:latin typeface="Arial"/>
                <a:cs typeface="Arial"/>
              </a:rPr>
              <a:t>on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above population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norms.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9955" y="3096767"/>
            <a:ext cx="8404860" cy="34518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3124200"/>
            <a:ext cx="8305800" cy="3352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52437" y="3119437"/>
          <a:ext cx="8305799" cy="33527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49575"/>
                <a:gridCol w="2173604"/>
                <a:gridCol w="3182620"/>
              </a:tblGrid>
              <a:tr h="498348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41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dirty="0">
                          <a:latin typeface="Arial Black"/>
                          <a:cs typeface="Arial Black"/>
                        </a:rPr>
                        <a:t>Health</a:t>
                      </a:r>
                      <a:r>
                        <a:rPr sz="2000" spc="-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000" spc="-10" dirty="0">
                          <a:latin typeface="Arial Black"/>
                          <a:cs typeface="Arial Black"/>
                        </a:rPr>
                        <a:t>Facility</a:t>
                      </a:r>
                      <a:endParaRPr sz="2000">
                        <a:latin typeface="Arial Black"/>
                        <a:cs typeface="Arial Black"/>
                      </a:endParaRPr>
                    </a:p>
                  </a:txBody>
                  <a:tcPr marL="0" marR="0" marT="254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000" spc="-10" dirty="0">
                          <a:latin typeface="Arial Black"/>
                          <a:cs typeface="Arial Black"/>
                        </a:rPr>
                        <a:t>Population</a:t>
                      </a:r>
                      <a:r>
                        <a:rPr sz="2000" spc="-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000" spc="20" dirty="0">
                          <a:latin typeface="Arial Black"/>
                          <a:cs typeface="Arial Black"/>
                        </a:rPr>
                        <a:t>Norms</a:t>
                      </a:r>
                      <a:endParaRPr sz="2000">
                        <a:latin typeface="Arial Black"/>
                        <a:cs typeface="Arial Black"/>
                      </a:endParaRPr>
                    </a:p>
                  </a:txBody>
                  <a:tcPr marL="0" marR="0" marT="2984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3596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43255" algn="r">
                        <a:lnSpc>
                          <a:spcPct val="100000"/>
                        </a:lnSpc>
                        <a:spcBef>
                          <a:spcPts val="1575"/>
                        </a:spcBef>
                      </a:pPr>
                      <a:r>
                        <a:rPr sz="2000" dirty="0">
                          <a:latin typeface="Arial Black"/>
                          <a:cs typeface="Arial Black"/>
                        </a:rPr>
                        <a:t>Plain</a:t>
                      </a:r>
                      <a:r>
                        <a:rPr sz="2000" spc="-114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000" spc="10" dirty="0">
                          <a:latin typeface="Arial Black"/>
                          <a:cs typeface="Arial Black"/>
                        </a:rPr>
                        <a:t>Area</a:t>
                      </a:r>
                      <a:endParaRPr sz="2000">
                        <a:latin typeface="Arial Black"/>
                        <a:cs typeface="Arial Black"/>
                      </a:endParaRPr>
                    </a:p>
                  </a:txBody>
                  <a:tcPr marL="0" marR="0" marT="20002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4920" marR="249554" indent="-1006475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2000" spc="-5" dirty="0">
                          <a:latin typeface="Arial Black"/>
                          <a:cs typeface="Arial Black"/>
                        </a:rPr>
                        <a:t>Hilly/Tribal/Difficult  </a:t>
                      </a:r>
                      <a:r>
                        <a:rPr sz="2000" spc="10" dirty="0">
                          <a:latin typeface="Arial Black"/>
                          <a:cs typeface="Arial Black"/>
                        </a:rPr>
                        <a:t>Area</a:t>
                      </a:r>
                      <a:endParaRPr sz="2000">
                        <a:latin typeface="Arial Black"/>
                        <a:cs typeface="Arial Black"/>
                      </a:endParaRPr>
                    </a:p>
                  </a:txBody>
                  <a:tcPr marL="0" marR="0" marT="4762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</a:tr>
              <a:tr h="498348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2000" dirty="0">
                          <a:latin typeface="Times New Roman"/>
                          <a:cs typeface="Times New Roman"/>
                        </a:rPr>
                        <a:t>Sub-Centre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890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2000" b="1" dirty="0">
                          <a:latin typeface="Carlito"/>
                          <a:cs typeface="Carlito"/>
                        </a:rPr>
                        <a:t>5000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825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2000" b="1" dirty="0">
                          <a:latin typeface="Carlito"/>
                          <a:cs typeface="Carlito"/>
                        </a:rPr>
                        <a:t>3000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82550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</a:tr>
              <a:tr h="7358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35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Primary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Health</a:t>
                      </a:r>
                      <a:r>
                        <a:rPr sz="20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Centre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20764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sz="2000" b="1" spc="5" dirty="0">
                          <a:latin typeface="Carlito"/>
                          <a:cs typeface="Carlito"/>
                        </a:rPr>
                        <a:t>30,000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0129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sz="2000" b="1" dirty="0">
                          <a:latin typeface="Carlito"/>
                          <a:cs typeface="Carlito"/>
                        </a:rPr>
                        <a:t>20,000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20129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</a:tr>
              <a:tr h="8842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5" dirty="0">
                          <a:latin typeface="Times New Roman"/>
                          <a:cs typeface="Times New Roman"/>
                        </a:rPr>
                        <a:t>Community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Health</a:t>
                      </a:r>
                      <a:r>
                        <a:rPr sz="20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dirty="0">
                          <a:latin typeface="Times New Roman"/>
                          <a:cs typeface="Times New Roman"/>
                        </a:rPr>
                        <a:t>Centre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623570" algn="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arlito"/>
                          <a:cs typeface="Carlito"/>
                        </a:rPr>
                        <a:t>1,</a:t>
                      </a:r>
                      <a:r>
                        <a:rPr sz="2000" b="1" spc="5" dirty="0">
                          <a:latin typeface="Carlito"/>
                          <a:cs typeface="Carlito"/>
                        </a:rPr>
                        <a:t>2</a:t>
                      </a:r>
                      <a:r>
                        <a:rPr sz="2000" b="1" dirty="0">
                          <a:latin typeface="Carlito"/>
                          <a:cs typeface="Carlito"/>
                        </a:rPr>
                        <a:t>0,</a:t>
                      </a:r>
                      <a:r>
                        <a:rPr sz="2000" b="1" spc="5" dirty="0">
                          <a:latin typeface="Carlito"/>
                          <a:cs typeface="Carlito"/>
                        </a:rPr>
                        <a:t>0</a:t>
                      </a:r>
                      <a:r>
                        <a:rPr sz="2000" b="1" dirty="0">
                          <a:latin typeface="Carlito"/>
                          <a:cs typeface="Carlito"/>
                        </a:rPr>
                        <a:t>00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2000" b="1" dirty="0">
                          <a:latin typeface="Carlito"/>
                          <a:cs typeface="Carlito"/>
                        </a:rPr>
                        <a:t>80,000</a:t>
                      </a:r>
                      <a:endParaRPr sz="2000">
                        <a:latin typeface="Carlito"/>
                        <a:cs typeface="Carlito"/>
                      </a:endParaRPr>
                    </a:p>
                  </a:txBody>
                  <a:tcPr marL="0" marR="0" marT="5715" marB="0">
                    <a:lnL w="9525">
                      <a:solidFill>
                        <a:srgbClr val="497DBA"/>
                      </a:solidFill>
                      <a:prstDash val="solid"/>
                    </a:lnL>
                    <a:lnR w="9525">
                      <a:solidFill>
                        <a:srgbClr val="497DBA"/>
                      </a:solidFill>
                      <a:prstDash val="solid"/>
                    </a:lnR>
                    <a:lnT w="9525">
                      <a:solidFill>
                        <a:srgbClr val="497DBA"/>
                      </a:solidFill>
                      <a:prstDash val="solid"/>
                    </a:lnT>
                    <a:lnB w="9525">
                      <a:solidFill>
                        <a:srgbClr val="497DBA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4219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14165" y="349961"/>
            <a:ext cx="206946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Sub</a:t>
            </a:r>
            <a:r>
              <a:rPr sz="3600" spc="-70" dirty="0"/>
              <a:t> </a:t>
            </a:r>
            <a:r>
              <a:rPr sz="3600" spc="-5" dirty="0"/>
              <a:t>Center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307340" y="1095502"/>
            <a:ext cx="8531225" cy="5104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7620" indent="-342900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The most </a:t>
            </a:r>
            <a:r>
              <a:rPr sz="2200" dirty="0">
                <a:latin typeface="Arial"/>
                <a:cs typeface="Arial"/>
              </a:rPr>
              <a:t>peripheral and </a:t>
            </a:r>
            <a:r>
              <a:rPr sz="2200" spc="-5" dirty="0">
                <a:latin typeface="Arial"/>
                <a:cs typeface="Arial"/>
              </a:rPr>
              <a:t>first </a:t>
            </a:r>
            <a:r>
              <a:rPr sz="2200" dirty="0">
                <a:latin typeface="Arial"/>
                <a:cs typeface="Arial"/>
              </a:rPr>
              <a:t>contact </a:t>
            </a:r>
            <a:r>
              <a:rPr sz="2200" spc="-5" dirty="0">
                <a:latin typeface="Arial"/>
                <a:cs typeface="Arial"/>
              </a:rPr>
              <a:t>point between the </a:t>
            </a:r>
            <a:r>
              <a:rPr sz="2200" dirty="0">
                <a:latin typeface="Arial"/>
                <a:cs typeface="Arial"/>
              </a:rPr>
              <a:t>primary  </a:t>
            </a:r>
            <a:r>
              <a:rPr sz="2200" spc="-5" dirty="0">
                <a:latin typeface="Arial"/>
                <a:cs typeface="Arial"/>
              </a:rPr>
              <a:t>health care system and the</a:t>
            </a:r>
            <a:r>
              <a:rPr sz="2200" spc="60" dirty="0">
                <a:latin typeface="Arial"/>
                <a:cs typeface="Arial"/>
              </a:rPr>
              <a:t> </a:t>
            </a:r>
            <a:r>
              <a:rPr sz="2200" spc="-20" dirty="0">
                <a:latin typeface="Arial"/>
                <a:cs typeface="Arial"/>
              </a:rPr>
              <a:t>community.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"/>
            </a:pPr>
            <a:endParaRPr sz="1950">
              <a:latin typeface="Arial"/>
              <a:cs typeface="Arial"/>
            </a:endParaRPr>
          </a:p>
          <a:p>
            <a:pPr marL="355600" marR="6985" indent="-342900">
              <a:lnSpc>
                <a:spcPct val="100000"/>
              </a:lnSpc>
              <a:buFont typeface="Wingdings"/>
              <a:buChar char=""/>
              <a:tabLst>
                <a:tab pos="355600" algn="l"/>
                <a:tab pos="1021715" algn="l"/>
                <a:tab pos="2167255" algn="l"/>
                <a:tab pos="2585720" algn="l"/>
                <a:tab pos="3577590" algn="l"/>
                <a:tab pos="3946525" algn="l"/>
                <a:tab pos="4954270" algn="l"/>
                <a:tab pos="6096000" algn="l"/>
                <a:tab pos="6481445" algn="l"/>
                <a:tab pos="7801609" algn="l"/>
              </a:tabLst>
            </a:pPr>
            <a:r>
              <a:rPr sz="2200" spc="-5" dirty="0">
                <a:latin typeface="Arial"/>
                <a:cs typeface="Arial"/>
              </a:rPr>
              <a:t>The	Minist</a:t>
            </a:r>
            <a:r>
              <a:rPr sz="2200" spc="5" dirty="0">
                <a:latin typeface="Arial"/>
                <a:cs typeface="Arial"/>
              </a:rPr>
              <a:t>r</a:t>
            </a:r>
            <a:r>
              <a:rPr sz="2200" spc="-5" dirty="0">
                <a:latin typeface="Arial"/>
                <a:cs typeface="Arial"/>
              </a:rPr>
              <a:t>y</a:t>
            </a:r>
            <a:r>
              <a:rPr sz="2200" dirty="0">
                <a:latin typeface="Arial"/>
                <a:cs typeface="Arial"/>
              </a:rPr>
              <a:t>	o</a:t>
            </a:r>
            <a:r>
              <a:rPr sz="2200" spc="-5" dirty="0">
                <a:latin typeface="Arial"/>
                <a:cs typeface="Arial"/>
              </a:rPr>
              <a:t>f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Hea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th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&amp;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F</a:t>
            </a:r>
            <a:r>
              <a:rPr sz="2200" spc="1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mi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y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40" dirty="0">
                <a:latin typeface="Arial"/>
                <a:cs typeface="Arial"/>
              </a:rPr>
              <a:t>W</a:t>
            </a:r>
            <a:r>
              <a:rPr sz="2200" spc="-5" dirty="0">
                <a:latin typeface="Arial"/>
                <a:cs typeface="Arial"/>
              </a:rPr>
              <a:t>elfare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is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pr</a:t>
            </a:r>
            <a:r>
              <a:rPr sz="2200" spc="1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vidi</a:t>
            </a:r>
            <a:r>
              <a:rPr sz="2200" dirty="0">
                <a:latin typeface="Arial"/>
                <a:cs typeface="Arial"/>
              </a:rPr>
              <a:t>n</a:t>
            </a:r>
            <a:r>
              <a:rPr sz="2200" spc="-5" dirty="0">
                <a:latin typeface="Arial"/>
                <a:cs typeface="Arial"/>
              </a:rPr>
              <a:t>g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100%  Central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assistance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"/>
            </a:pPr>
            <a:endParaRPr sz="19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They are established on the basis</a:t>
            </a:r>
            <a:r>
              <a:rPr sz="2200" spc="6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of</a:t>
            </a:r>
            <a:endParaRPr sz="22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490"/>
              </a:spcBef>
              <a:buFont typeface="Wingdings"/>
              <a:buChar char=""/>
              <a:tabLst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One SC for every </a:t>
            </a:r>
            <a:r>
              <a:rPr sz="2000" b="1" dirty="0">
                <a:latin typeface="Arial"/>
                <a:cs typeface="Arial"/>
              </a:rPr>
              <a:t>5,000 </a:t>
            </a:r>
            <a:r>
              <a:rPr sz="2000" dirty="0">
                <a:latin typeface="Arial"/>
                <a:cs typeface="Arial"/>
              </a:rPr>
              <a:t>pop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general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and…</a:t>
            </a:r>
            <a:endParaRPr sz="2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One SC for every </a:t>
            </a:r>
            <a:r>
              <a:rPr sz="2000" b="1" dirty="0">
                <a:latin typeface="Arial"/>
                <a:cs typeface="Arial"/>
              </a:rPr>
              <a:t>3,000 </a:t>
            </a:r>
            <a:r>
              <a:rPr sz="2000" dirty="0">
                <a:latin typeface="Arial"/>
                <a:cs typeface="Arial"/>
              </a:rPr>
              <a:t>pop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spc="-25" dirty="0">
                <a:latin typeface="Arial"/>
                <a:cs typeface="Arial"/>
              </a:rPr>
              <a:t>hilly, </a:t>
            </a:r>
            <a:r>
              <a:rPr sz="2000" dirty="0">
                <a:latin typeface="Arial"/>
                <a:cs typeface="Arial"/>
              </a:rPr>
              <a:t>tribal and backward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areas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Each</a:t>
            </a:r>
            <a:r>
              <a:rPr sz="2200" spc="1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Sub-Centre</a:t>
            </a:r>
            <a:r>
              <a:rPr sz="2200" spc="1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is</a:t>
            </a:r>
            <a:r>
              <a:rPr sz="2200" spc="1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manned</a:t>
            </a:r>
            <a:r>
              <a:rPr sz="2200" spc="1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by</a:t>
            </a:r>
            <a:r>
              <a:rPr sz="2200" spc="114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one</a:t>
            </a:r>
            <a:r>
              <a:rPr sz="2200" spc="1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Male</a:t>
            </a:r>
            <a:r>
              <a:rPr sz="2200" spc="1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and</a:t>
            </a:r>
            <a:r>
              <a:rPr sz="2200" spc="1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one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female</a:t>
            </a:r>
            <a:r>
              <a:rPr sz="2200" spc="1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Health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</a:pPr>
            <a:r>
              <a:rPr sz="2200" spc="-25" dirty="0">
                <a:latin typeface="Arial"/>
                <a:cs typeface="Arial"/>
              </a:rPr>
              <a:t>Worker.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"/>
              <a:tabLst>
                <a:tab pos="355600" algn="l"/>
                <a:tab pos="1041400" algn="l"/>
                <a:tab pos="1807845" algn="l"/>
                <a:tab pos="2774315" algn="l"/>
                <a:tab pos="3830320" algn="l"/>
                <a:tab pos="4719320" algn="l"/>
                <a:tab pos="5081905" algn="l"/>
                <a:tab pos="6408420" algn="l"/>
                <a:tab pos="7063740" algn="l"/>
                <a:tab pos="7611109" algn="l"/>
                <a:tab pos="8284845" algn="l"/>
              </a:tabLst>
            </a:pPr>
            <a:r>
              <a:rPr sz="2200" spc="-5" dirty="0">
                <a:latin typeface="Arial"/>
                <a:cs typeface="Arial"/>
              </a:rPr>
              <a:t>One	La</a:t>
            </a:r>
            <a:r>
              <a:rPr sz="2200" spc="10" dirty="0">
                <a:latin typeface="Arial"/>
                <a:cs typeface="Arial"/>
              </a:rPr>
              <a:t>d</a:t>
            </a:r>
            <a:r>
              <a:rPr sz="2200" spc="-5" dirty="0">
                <a:latin typeface="Arial"/>
                <a:cs typeface="Arial"/>
              </a:rPr>
              <a:t>y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Hea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th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40" dirty="0">
                <a:latin typeface="Arial"/>
                <a:cs typeface="Arial"/>
              </a:rPr>
              <a:t>W</a:t>
            </a:r>
            <a:r>
              <a:rPr sz="2200" spc="-5" dirty="0">
                <a:latin typeface="Arial"/>
                <a:cs typeface="Arial"/>
              </a:rPr>
              <a:t>o</a:t>
            </a:r>
            <a:r>
              <a:rPr sz="2200" spc="5" dirty="0">
                <a:latin typeface="Arial"/>
                <a:cs typeface="Arial"/>
              </a:rPr>
              <a:t>r</a:t>
            </a:r>
            <a:r>
              <a:rPr sz="2200" spc="-5" dirty="0">
                <a:latin typeface="Arial"/>
                <a:cs typeface="Arial"/>
              </a:rPr>
              <a:t>k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r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(LH</a:t>
            </a:r>
            <a:r>
              <a:rPr sz="2200" spc="10" dirty="0">
                <a:latin typeface="Arial"/>
                <a:cs typeface="Arial"/>
              </a:rPr>
              <a:t>V</a:t>
            </a:r>
            <a:r>
              <a:rPr sz="2200" spc="-5" dirty="0">
                <a:latin typeface="Arial"/>
                <a:cs typeface="Arial"/>
              </a:rPr>
              <a:t>)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1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entru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ted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with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the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5" dirty="0">
                <a:latin typeface="Arial"/>
                <a:cs typeface="Arial"/>
              </a:rPr>
              <a:t>t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k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of  supervision of six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Sub-Centers.</a:t>
            </a:r>
            <a:endParaRPr sz="22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2399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310388"/>
            <a:ext cx="83946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Co</a:t>
            </a:r>
            <a:r>
              <a:rPr sz="2000" spc="5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t….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340" y="853186"/>
            <a:ext cx="327532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  <a:tab pos="1332230" algn="l"/>
                <a:tab pos="2747010" algn="l"/>
              </a:tabLst>
            </a:pPr>
            <a:r>
              <a:rPr sz="2800" spc="-5" dirty="0">
                <a:latin typeface="Arial"/>
                <a:cs typeface="Arial"/>
              </a:rPr>
              <a:t>Sub	C</a:t>
            </a:r>
            <a:r>
              <a:rPr sz="2800" spc="5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nt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e</a:t>
            </a:r>
            <a:r>
              <a:rPr sz="2800" dirty="0">
                <a:latin typeface="Arial"/>
                <a:cs typeface="Arial"/>
              </a:rPr>
              <a:t>	are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01566" y="853186"/>
            <a:ext cx="47828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83714" algn="l"/>
                <a:tab pos="2959100" algn="l"/>
                <a:tab pos="4472305" algn="l"/>
              </a:tabLst>
            </a:pP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i</a:t>
            </a:r>
            <a:r>
              <a:rPr sz="2800" spc="-5" dirty="0">
                <a:latin typeface="Arial"/>
                <a:cs typeface="Arial"/>
              </a:rPr>
              <a:t>g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ed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ta</a:t>
            </a:r>
            <a:r>
              <a:rPr sz="2800" spc="5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ks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e</a:t>
            </a:r>
            <a:r>
              <a:rPr sz="2800" spc="-5" dirty="0">
                <a:latin typeface="Arial"/>
                <a:cs typeface="Arial"/>
              </a:rPr>
              <a:t>l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-5" dirty="0">
                <a:latin typeface="Arial"/>
                <a:cs typeface="Arial"/>
              </a:rPr>
              <a:t>ti</a:t>
            </a:r>
            <a:r>
              <a:rPr sz="2800" dirty="0">
                <a:latin typeface="Arial"/>
                <a:cs typeface="Arial"/>
              </a:rPr>
              <a:t>n</a:t>
            </a:r>
            <a:r>
              <a:rPr sz="2800" spc="-5" dirty="0">
                <a:latin typeface="Arial"/>
                <a:cs typeface="Arial"/>
              </a:rPr>
              <a:t>g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to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7340" y="1194561"/>
            <a:ext cx="8378825" cy="5060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Arial"/>
                <a:cs typeface="Arial"/>
              </a:rPr>
              <a:t>interpersonal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communication</a:t>
            </a:r>
            <a:endParaRPr sz="2800">
              <a:latin typeface="Arial"/>
              <a:cs typeface="Arial"/>
            </a:endParaRPr>
          </a:p>
          <a:p>
            <a:pPr marL="355600" marR="10160" indent="1485900">
              <a:lnSpc>
                <a:spcPts val="2690"/>
              </a:lnSpc>
              <a:spcBef>
                <a:spcPts val="650"/>
              </a:spcBef>
              <a:tabLst>
                <a:tab pos="2919095" algn="l"/>
                <a:tab pos="3996690" algn="l"/>
                <a:tab pos="4540885" algn="l"/>
                <a:tab pos="5579110" algn="l"/>
                <a:tab pos="6717665" algn="l"/>
              </a:tabLst>
            </a:pPr>
            <a:r>
              <a:rPr sz="2800" spc="-10" dirty="0">
                <a:latin typeface="Arial"/>
                <a:cs typeface="Arial"/>
              </a:rPr>
              <a:t>…</a:t>
            </a:r>
            <a:r>
              <a:rPr sz="2800" dirty="0">
                <a:latin typeface="Arial"/>
                <a:cs typeface="Arial"/>
              </a:rPr>
              <a:t>..</a:t>
            </a:r>
            <a:r>
              <a:rPr sz="2800" spc="-5" dirty="0">
                <a:latin typeface="Arial"/>
                <a:cs typeface="Arial"/>
              </a:rPr>
              <a:t>in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order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to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bring</a:t>
            </a:r>
            <a:r>
              <a:rPr sz="2800" dirty="0">
                <a:latin typeface="Arial"/>
                <a:cs typeface="Arial"/>
              </a:rPr>
              <a:t>	abou</a:t>
            </a:r>
            <a:r>
              <a:rPr sz="2800" spc="-5" dirty="0">
                <a:latin typeface="Arial"/>
                <a:cs typeface="Arial"/>
              </a:rPr>
              <a:t>t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be</a:t>
            </a:r>
            <a:r>
              <a:rPr sz="2800" dirty="0">
                <a:latin typeface="Arial"/>
                <a:cs typeface="Arial"/>
              </a:rPr>
              <a:t>h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v</a:t>
            </a:r>
            <a:r>
              <a:rPr sz="2800" spc="-5" dirty="0">
                <a:latin typeface="Arial"/>
                <a:cs typeface="Arial"/>
              </a:rPr>
              <a:t>io</a:t>
            </a:r>
            <a:r>
              <a:rPr sz="2800" dirty="0">
                <a:latin typeface="Arial"/>
                <a:cs typeface="Arial"/>
              </a:rPr>
              <a:t>r</a:t>
            </a:r>
            <a:r>
              <a:rPr sz="2800" spc="-5" dirty="0">
                <a:latin typeface="Arial"/>
                <a:cs typeface="Arial"/>
              </a:rPr>
              <a:t>al  </a:t>
            </a:r>
            <a:r>
              <a:rPr sz="2800" dirty="0">
                <a:latin typeface="Arial"/>
                <a:cs typeface="Arial"/>
              </a:rPr>
              <a:t>change and </a:t>
            </a:r>
            <a:r>
              <a:rPr sz="2800" spc="-5" dirty="0">
                <a:latin typeface="Arial"/>
                <a:cs typeface="Arial"/>
              </a:rPr>
              <a:t>provide services in </a:t>
            </a:r>
            <a:r>
              <a:rPr sz="2800" dirty="0">
                <a:latin typeface="Arial"/>
                <a:cs typeface="Arial"/>
              </a:rPr>
              <a:t>relation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to….</a:t>
            </a:r>
            <a:endParaRPr sz="280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spcBef>
                <a:spcPts val="1950"/>
              </a:spcBef>
              <a:buFont typeface="Wingdings"/>
              <a:buChar char="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Maternal </a:t>
            </a:r>
            <a:r>
              <a:rPr sz="2600" spc="5" dirty="0">
                <a:latin typeface="Arial"/>
                <a:cs typeface="Arial"/>
              </a:rPr>
              <a:t>and </a:t>
            </a:r>
            <a:r>
              <a:rPr sz="2600" dirty="0">
                <a:latin typeface="Arial"/>
                <a:cs typeface="Arial"/>
              </a:rPr>
              <a:t>child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health,</a:t>
            </a:r>
            <a:endParaRPr sz="260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buFont typeface="Wingdings"/>
              <a:buChar char="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Family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welfare,</a:t>
            </a:r>
            <a:endParaRPr sz="260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buFont typeface="Wingdings"/>
              <a:buChar char="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Nutrition,</a:t>
            </a:r>
            <a:endParaRPr sz="260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buFont typeface="Wingdings"/>
              <a:buChar char="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Immunization,</a:t>
            </a:r>
            <a:endParaRPr sz="260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buFont typeface="Wingdings"/>
              <a:buChar char="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Diarrhea control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</a:t>
            </a:r>
            <a:endParaRPr sz="2600">
              <a:latin typeface="Arial"/>
              <a:cs typeface="Arial"/>
            </a:endParaRPr>
          </a:p>
          <a:p>
            <a:pPr marL="756285" indent="-287020">
              <a:lnSpc>
                <a:spcPct val="100000"/>
              </a:lnSpc>
              <a:buFont typeface="Wingdings"/>
              <a:buChar char=""/>
              <a:tabLst>
                <a:tab pos="756920" algn="l"/>
              </a:tabLst>
            </a:pPr>
            <a:r>
              <a:rPr sz="2600" dirty="0">
                <a:latin typeface="Arial"/>
                <a:cs typeface="Arial"/>
              </a:rPr>
              <a:t>Control of communicable diseases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programmes.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Arial"/>
              <a:cs typeface="Arial"/>
            </a:endParaRPr>
          </a:p>
          <a:p>
            <a:pPr marL="355600" marR="5080" indent="-342900">
              <a:lnSpc>
                <a:spcPct val="80000"/>
              </a:lnSpc>
              <a:buSzPct val="96666"/>
              <a:buFont typeface="Wingdings"/>
              <a:buChar char=""/>
              <a:tabLst>
                <a:tab pos="355600" algn="l"/>
                <a:tab pos="1176655" algn="l"/>
                <a:tab pos="1953895" algn="l"/>
                <a:tab pos="3178175" algn="l"/>
                <a:tab pos="3893185" algn="l"/>
                <a:tab pos="5518150" algn="l"/>
                <a:tab pos="6358255" algn="l"/>
                <a:tab pos="7412355" algn="l"/>
              </a:tabLst>
            </a:pPr>
            <a:r>
              <a:rPr sz="3000" dirty="0">
                <a:latin typeface="Arial"/>
                <a:cs typeface="Arial"/>
              </a:rPr>
              <a:t>The	</a:t>
            </a:r>
            <a:r>
              <a:rPr sz="3000" spc="-5" dirty="0">
                <a:latin typeface="Arial"/>
                <a:cs typeface="Arial"/>
              </a:rPr>
              <a:t>sub	cent</a:t>
            </a:r>
            <a:r>
              <a:rPr sz="3000" spc="-10" dirty="0">
                <a:latin typeface="Arial"/>
                <a:cs typeface="Arial"/>
              </a:rPr>
              <a:t>r</a:t>
            </a:r>
            <a:r>
              <a:rPr sz="3000" spc="-5" dirty="0">
                <a:latin typeface="Arial"/>
                <a:cs typeface="Arial"/>
              </a:rPr>
              <a:t>e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5" dirty="0">
                <a:latin typeface="Arial"/>
                <a:cs typeface="Arial"/>
              </a:rPr>
              <a:t>are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5" dirty="0">
                <a:latin typeface="Arial"/>
                <a:cs typeface="Arial"/>
              </a:rPr>
              <a:t>provided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5" dirty="0">
                <a:latin typeface="Arial"/>
                <a:cs typeface="Arial"/>
              </a:rPr>
              <a:t>with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5" dirty="0">
                <a:latin typeface="Arial"/>
                <a:cs typeface="Arial"/>
              </a:rPr>
              <a:t>basic</a:t>
            </a:r>
            <a:r>
              <a:rPr sz="3000" dirty="0">
                <a:latin typeface="Arial"/>
                <a:cs typeface="Arial"/>
              </a:rPr>
              <a:t>	</a:t>
            </a:r>
            <a:r>
              <a:rPr sz="3000" spc="-5" dirty="0">
                <a:latin typeface="Arial"/>
                <a:cs typeface="Arial"/>
              </a:rPr>
              <a:t>drugs  </a:t>
            </a:r>
            <a:r>
              <a:rPr sz="3000" dirty="0">
                <a:latin typeface="Arial"/>
                <a:cs typeface="Arial"/>
              </a:rPr>
              <a:t>for minor</a:t>
            </a:r>
            <a:r>
              <a:rPr sz="3000" spc="-2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ailments.</a:t>
            </a:r>
            <a:endParaRPr sz="3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4055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609600"/>
            <a:ext cx="4267200" cy="2971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00600" y="685800"/>
            <a:ext cx="3810000" cy="2895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3886200"/>
            <a:ext cx="4191000" cy="2590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2590800" y="2286000"/>
            <a:ext cx="6019800" cy="4191000"/>
            <a:chOff x="2590800" y="2286000"/>
            <a:chExt cx="6019800" cy="4191000"/>
          </a:xfrm>
        </p:grpSpPr>
        <p:sp>
          <p:nvSpPr>
            <p:cNvPr id="6" name="object 6"/>
            <p:cNvSpPr/>
            <p:nvPr/>
          </p:nvSpPr>
          <p:spPr>
            <a:xfrm>
              <a:off x="4800600" y="3886200"/>
              <a:ext cx="3810000" cy="25908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590800" y="2286000"/>
              <a:ext cx="3806952" cy="302971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xmlns="" val="3035408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05025" y="215011"/>
            <a:ext cx="50876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Primary Health</a:t>
            </a:r>
            <a:r>
              <a:rPr sz="4400" spc="-80" dirty="0"/>
              <a:t> </a:t>
            </a:r>
            <a:r>
              <a:rPr sz="4400" dirty="0"/>
              <a:t>Center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383540" y="1276858"/>
            <a:ext cx="16230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"/>
              <a:tabLst>
                <a:tab pos="355600" algn="l"/>
                <a:tab pos="1351915" algn="l"/>
              </a:tabLst>
            </a:pPr>
            <a:r>
              <a:rPr sz="2800" spc="-5" dirty="0">
                <a:latin typeface="Arial"/>
                <a:cs typeface="Arial"/>
              </a:rPr>
              <a:t>P</a:t>
            </a:r>
            <a:r>
              <a:rPr sz="2800" dirty="0">
                <a:latin typeface="Arial"/>
                <a:cs typeface="Arial"/>
              </a:rPr>
              <a:t>H</a:t>
            </a:r>
            <a:r>
              <a:rPr sz="2800" spc="-5" dirty="0">
                <a:latin typeface="Arial"/>
                <a:cs typeface="Arial"/>
              </a:rPr>
              <a:t>C</a:t>
            </a:r>
            <a:r>
              <a:rPr sz="2800" dirty="0">
                <a:latin typeface="Arial"/>
                <a:cs typeface="Arial"/>
              </a:rPr>
              <a:t>	</a:t>
            </a:r>
            <a:r>
              <a:rPr sz="2800" spc="-5" dirty="0">
                <a:latin typeface="Arial"/>
                <a:cs typeface="Arial"/>
              </a:rPr>
              <a:t>is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27833" y="1276858"/>
            <a:ext cx="66052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55015" algn="l"/>
                <a:tab pos="1574800" algn="l"/>
                <a:tab pos="2969260" algn="l"/>
                <a:tab pos="3989704" algn="l"/>
                <a:tab pos="5583555" algn="l"/>
              </a:tabLst>
            </a:pPr>
            <a:r>
              <a:rPr sz="2800" spc="-5" dirty="0">
                <a:latin typeface="Arial"/>
                <a:cs typeface="Arial"/>
              </a:rPr>
              <a:t>the	first	</a:t>
            </a:r>
            <a:r>
              <a:rPr sz="2800" dirty="0">
                <a:latin typeface="Arial"/>
                <a:cs typeface="Arial"/>
              </a:rPr>
              <a:t>contact	point	</a:t>
            </a:r>
            <a:r>
              <a:rPr sz="2800" spc="-5" dirty="0">
                <a:latin typeface="Arial"/>
                <a:cs typeface="Arial"/>
              </a:rPr>
              <a:t>between	village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95"/>
              </a:spcBef>
            </a:pPr>
            <a:r>
              <a:rPr dirty="0"/>
              <a:t>community </a:t>
            </a:r>
            <a:r>
              <a:rPr spc="-5" dirty="0"/>
              <a:t>and the </a:t>
            </a:r>
            <a:r>
              <a:rPr dirty="0"/>
              <a:t>Medical</a:t>
            </a:r>
            <a:r>
              <a:rPr spc="35" dirty="0"/>
              <a:t> </a:t>
            </a:r>
            <a:r>
              <a:rPr spc="-25" dirty="0"/>
              <a:t>Officer.</a:t>
            </a:r>
          </a:p>
          <a:p>
            <a:pPr marL="355600" marR="5080" indent="-342900" algn="just">
              <a:lnSpc>
                <a:spcPct val="90000"/>
              </a:lnSpc>
              <a:spcBef>
                <a:spcPts val="2405"/>
              </a:spcBef>
              <a:buFont typeface="Wingdings"/>
              <a:buChar char=""/>
              <a:tabLst>
                <a:tab pos="355600" algn="l"/>
              </a:tabLst>
            </a:pPr>
            <a:r>
              <a:rPr spc="-5" dirty="0"/>
              <a:t>The PHCs </a:t>
            </a:r>
            <a:r>
              <a:rPr dirty="0"/>
              <a:t>were envisaged </a:t>
            </a:r>
            <a:r>
              <a:rPr spc="-5" dirty="0"/>
              <a:t>to provide </a:t>
            </a:r>
            <a:r>
              <a:rPr dirty="0"/>
              <a:t>an  </a:t>
            </a:r>
            <a:r>
              <a:rPr b="1" dirty="0">
                <a:latin typeface="Arial"/>
                <a:cs typeface="Arial"/>
              </a:rPr>
              <a:t>integrated curative </a:t>
            </a:r>
            <a:r>
              <a:rPr b="1" spc="-5" dirty="0">
                <a:latin typeface="Arial"/>
                <a:cs typeface="Arial"/>
              </a:rPr>
              <a:t>and preventive </a:t>
            </a:r>
            <a:r>
              <a:rPr spc="-5" dirty="0"/>
              <a:t>health </a:t>
            </a:r>
            <a:r>
              <a:rPr dirty="0"/>
              <a:t>care </a:t>
            </a:r>
            <a:r>
              <a:rPr spc="-5" dirty="0"/>
              <a:t>to  </a:t>
            </a:r>
            <a:r>
              <a:rPr dirty="0"/>
              <a:t>the </a:t>
            </a:r>
            <a:r>
              <a:rPr spc="-5" dirty="0"/>
              <a:t>rural </a:t>
            </a:r>
            <a:r>
              <a:rPr dirty="0"/>
              <a:t>population </a:t>
            </a:r>
            <a:r>
              <a:rPr spc="-5" dirty="0"/>
              <a:t>with </a:t>
            </a:r>
            <a:r>
              <a:rPr dirty="0"/>
              <a:t>emphasis </a:t>
            </a:r>
            <a:r>
              <a:rPr spc="-5" dirty="0"/>
              <a:t>on </a:t>
            </a:r>
            <a:r>
              <a:rPr dirty="0"/>
              <a:t>preventive  and </a:t>
            </a:r>
            <a:r>
              <a:rPr spc="-5" dirty="0"/>
              <a:t>promotive </a:t>
            </a:r>
            <a:r>
              <a:rPr dirty="0"/>
              <a:t>aspects of </a:t>
            </a:r>
            <a:r>
              <a:rPr spc="-5" dirty="0"/>
              <a:t>health</a:t>
            </a:r>
            <a:r>
              <a:rPr spc="40" dirty="0"/>
              <a:t> </a:t>
            </a:r>
            <a:r>
              <a:rPr dirty="0"/>
              <a:t>care.</a:t>
            </a:r>
          </a:p>
          <a:p>
            <a:pPr marL="355600" marR="8255" indent="-342900" algn="just">
              <a:lnSpc>
                <a:spcPct val="100000"/>
              </a:lnSpc>
              <a:spcBef>
                <a:spcPts val="2400"/>
              </a:spcBef>
              <a:buFont typeface="Wingdings"/>
              <a:buChar char=""/>
              <a:tabLst>
                <a:tab pos="355600" algn="l"/>
              </a:tabLst>
            </a:pPr>
            <a:r>
              <a:rPr spc="-5" dirty="0"/>
              <a:t>The PHCs </a:t>
            </a:r>
            <a:r>
              <a:rPr dirty="0"/>
              <a:t>are </a:t>
            </a:r>
            <a:r>
              <a:rPr spc="-5" dirty="0"/>
              <a:t>established </a:t>
            </a:r>
            <a:r>
              <a:rPr dirty="0"/>
              <a:t>and maintained by </a:t>
            </a:r>
            <a:r>
              <a:rPr spc="-5" dirty="0"/>
              <a:t>the  </a:t>
            </a:r>
            <a:r>
              <a:rPr dirty="0"/>
              <a:t>State</a:t>
            </a:r>
            <a:r>
              <a:rPr spc="-20" dirty="0"/>
              <a:t> </a:t>
            </a:r>
            <a:r>
              <a:rPr dirty="0"/>
              <a:t>Governments.</a:t>
            </a:r>
          </a:p>
          <a:p>
            <a:pPr marL="355600" marR="9525" indent="-342900" algn="just">
              <a:lnSpc>
                <a:spcPct val="100000"/>
              </a:lnSpc>
              <a:spcBef>
                <a:spcPts val="2405"/>
              </a:spcBef>
              <a:buFont typeface="Wingdings"/>
              <a:buChar char=""/>
              <a:tabLst>
                <a:tab pos="355600" algn="l"/>
              </a:tabLst>
            </a:pPr>
            <a:r>
              <a:rPr spc="-5" dirty="0"/>
              <a:t>At </a:t>
            </a:r>
            <a:r>
              <a:rPr dirty="0"/>
              <a:t>present, </a:t>
            </a:r>
            <a:r>
              <a:rPr spc="-5" dirty="0"/>
              <a:t>a PHC is </a:t>
            </a:r>
            <a:r>
              <a:rPr dirty="0"/>
              <a:t>manned by </a:t>
            </a:r>
            <a:r>
              <a:rPr spc="-5" dirty="0"/>
              <a:t>a Medical </a:t>
            </a:r>
            <a:r>
              <a:rPr spc="-10" dirty="0"/>
              <a:t>Officer  </a:t>
            </a:r>
            <a:r>
              <a:rPr dirty="0"/>
              <a:t>supported by </a:t>
            </a:r>
            <a:r>
              <a:rPr spc="-5" dirty="0"/>
              <a:t>14 </a:t>
            </a:r>
            <a:r>
              <a:rPr dirty="0"/>
              <a:t>paramedical </a:t>
            </a:r>
            <a:r>
              <a:rPr spc="-5" dirty="0"/>
              <a:t>and </a:t>
            </a:r>
            <a:r>
              <a:rPr dirty="0"/>
              <a:t>other</a:t>
            </a:r>
            <a:r>
              <a:rPr spc="50" dirty="0"/>
              <a:t> </a:t>
            </a:r>
            <a:r>
              <a:rPr spc="-10" dirty="0"/>
              <a:t>staff.</a:t>
            </a:r>
          </a:p>
        </p:txBody>
      </p:sp>
    </p:spTree>
    <p:extLst>
      <p:ext uri="{BB962C8B-B14F-4D97-AF65-F5344CB8AC3E}">
        <p14:creationId xmlns:p14="http://schemas.microsoft.com/office/powerpoint/2010/main" xmlns="" val="3622449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753</Words>
  <Application>Microsoft Office PowerPoint</Application>
  <PresentationFormat>On-screen Show (4:3)</PresentationFormat>
  <Paragraphs>181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Rural health care in India</vt:lpstr>
      <vt:lpstr>Introduction</vt:lpstr>
      <vt:lpstr>Cont….</vt:lpstr>
      <vt:lpstr>Rural Health care system in India</vt:lpstr>
      <vt:lpstr>Rural Health care system in India</vt:lpstr>
      <vt:lpstr>Sub Center</vt:lpstr>
      <vt:lpstr>Slide 7</vt:lpstr>
      <vt:lpstr>Slide 8</vt:lpstr>
      <vt:lpstr>Primary Health Center</vt:lpstr>
      <vt:lpstr>Slide 10</vt:lpstr>
      <vt:lpstr>PHC Pakyong</vt:lpstr>
      <vt:lpstr>Functions of PHCs</vt:lpstr>
      <vt:lpstr>Staffing of PHCs</vt:lpstr>
      <vt:lpstr>Community Health Center (CHC)</vt:lpstr>
      <vt:lpstr>Functions of CHCs</vt:lpstr>
      <vt:lpstr>Slide 16</vt:lpstr>
      <vt:lpstr>Slide 17</vt:lpstr>
      <vt:lpstr>Slide 18</vt:lpstr>
      <vt:lpstr>Staffing of CHCs</vt:lpstr>
      <vt:lpstr>Slide 20</vt:lpstr>
      <vt:lpstr>Slide 21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Rural health care in India</dc:title>
  <dc:creator>Admin</dc:creator>
  <cp:lastModifiedBy>adil</cp:lastModifiedBy>
  <cp:revision>4</cp:revision>
  <dcterms:created xsi:type="dcterms:W3CDTF">2020-04-08T04:39:01Z</dcterms:created>
  <dcterms:modified xsi:type="dcterms:W3CDTF">2020-08-17T08:57:14Z</dcterms:modified>
</cp:coreProperties>
</file>