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94" r:id="rId9"/>
    <p:sldId id="295" r:id="rId10"/>
    <p:sldId id="265" r:id="rId11"/>
    <p:sldId id="266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304" r:id="rId36"/>
    <p:sldId id="305" r:id="rId37"/>
    <p:sldId id="306" r:id="rId38"/>
    <p:sldId id="293" r:id="rId39"/>
    <p:sldId id="30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6" autoAdjust="0"/>
    <p:restoredTop sz="94660"/>
  </p:normalViewPr>
  <p:slideViewPr>
    <p:cSldViewPr>
      <p:cViewPr varScale="1">
        <p:scale>
          <a:sx n="60" d="100"/>
          <a:sy n="60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d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7055" y="1447800"/>
            <a:ext cx="5105400" cy="20574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>
                <a:latin typeface="Segoe UI Light" pitchFamily="34" charset="0"/>
              </a:rPr>
              <a:t/>
            </a:r>
            <a:br>
              <a:rPr lang="en-US" sz="3600" dirty="0">
                <a:latin typeface="Segoe UI Light" pitchFamily="34" charset="0"/>
              </a:rPr>
            </a:br>
            <a:r>
              <a:rPr lang="en-US" sz="2400" dirty="0">
                <a:effectLst/>
                <a:latin typeface="Showcard Gothic" pitchFamily="82" charset="0"/>
              </a:rPr>
              <a:t>SUB    :  COMMUNITY HEALTH </a:t>
            </a:r>
            <a:br>
              <a:rPr lang="en-US" sz="2400" dirty="0">
                <a:effectLst/>
                <a:latin typeface="Showcard Gothic" pitchFamily="82" charset="0"/>
              </a:rPr>
            </a:br>
            <a:r>
              <a:rPr lang="en-US" sz="2400" dirty="0">
                <a:effectLst/>
                <a:latin typeface="Showcard Gothic" pitchFamily="82" charset="0"/>
              </a:rPr>
              <a:t>            NURSING</a:t>
            </a:r>
            <a:br>
              <a:rPr lang="en-US" sz="2400" dirty="0">
                <a:effectLst/>
                <a:latin typeface="Showcard Gothic" pitchFamily="82" charset="0"/>
              </a:rPr>
            </a:br>
            <a:r>
              <a:rPr lang="en-US" sz="2400" dirty="0">
                <a:effectLst/>
                <a:latin typeface="Showcard Gothic" pitchFamily="82" charset="0"/>
              </a:rPr>
              <a:t>TOPIC: Public Private Partnership </a:t>
            </a:r>
            <a:endParaRPr lang="en-IN" sz="3600" dirty="0">
              <a:effectLst/>
              <a:latin typeface="Showcard Gothi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114800"/>
            <a:ext cx="4571999" cy="19050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Mrs.Bhumika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Chaudhari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ASSIST. PROFESSOR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SNC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7" algn="l"/>
            <a:endParaRPr lang="en-US" sz="2400" b="1" dirty="0">
              <a:solidFill>
                <a:schemeClr val="tx1"/>
              </a:solidFill>
            </a:endParaRPr>
          </a:p>
          <a:p>
            <a:pPr lvl="7" algn="l"/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43873" y="1600200"/>
            <a:ext cx="4419600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7FFCF9E-AF88-460C-8075-996CFD531D1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0" y="86513"/>
            <a:ext cx="1295400" cy="1295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D904B53-F69B-4D94-A327-F68F011685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85598"/>
            <a:ext cx="1217379" cy="129631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0688" cy="685800"/>
          </a:xfrm>
        </p:spPr>
        <p:txBody>
          <a:bodyPr>
            <a:noAutofit/>
          </a:bodyPr>
          <a:lstStyle/>
          <a:p>
            <a:r>
              <a:rPr lang="en-US" sz="3200" b="1" i="1" dirty="0"/>
              <a:t>Objective of public private partnership: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/>
              <a:t>► Universal  coverage and equality for primary health care </a:t>
            </a:r>
            <a:endParaRPr lang="en-US" dirty="0"/>
          </a:p>
          <a:p>
            <a:pPr>
              <a:buNone/>
            </a:pPr>
            <a:r>
              <a:rPr lang="en-US" i="1" dirty="0"/>
              <a:t>► Improving quality, accessibility, availability, acceptability and efficiency of  health              services</a:t>
            </a:r>
            <a:endParaRPr lang="en-US" dirty="0"/>
          </a:p>
          <a:p>
            <a:pPr>
              <a:buNone/>
            </a:pPr>
            <a:r>
              <a:rPr lang="en-US" i="1" dirty="0"/>
              <a:t>► Exchange of skills and expertise between the public and private sector </a:t>
            </a:r>
            <a:endParaRPr lang="en-US" dirty="0"/>
          </a:p>
          <a:p>
            <a:pPr>
              <a:buNone/>
            </a:pPr>
            <a:r>
              <a:rPr lang="en-US" i="1" dirty="0"/>
              <a:t>► Mobilization of additional resources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dirty="0"/>
              <a:t>Improve the efficiency in allocation of resources and additional resources generation </a:t>
            </a:r>
            <a:endParaRPr lang="en-US" dirty="0"/>
          </a:p>
          <a:p>
            <a:pPr>
              <a:buNone/>
            </a:pPr>
            <a:r>
              <a:rPr lang="en-US" i="1" dirty="0"/>
              <a:t>► strengthening the existing health system by improving the management of health within the government infrastructure</a:t>
            </a:r>
            <a:endParaRPr lang="en-US" dirty="0"/>
          </a:p>
          <a:p>
            <a:pPr>
              <a:buNone/>
            </a:pPr>
            <a:r>
              <a:rPr lang="en-US" i="1" dirty="0"/>
              <a:t>► widening the range of services and number of services providers. </a:t>
            </a:r>
            <a:endParaRPr lang="en-US" dirty="0"/>
          </a:p>
          <a:p>
            <a:pPr>
              <a:buNone/>
            </a:pPr>
            <a:r>
              <a:rPr lang="en-US" i="1" dirty="0"/>
              <a:t>► Clearly defined sharing of risks </a:t>
            </a:r>
            <a:endParaRPr lang="en-US" dirty="0"/>
          </a:p>
          <a:p>
            <a:pPr>
              <a:buNone/>
            </a:pPr>
            <a:r>
              <a:rPr lang="en-US" i="1" dirty="0"/>
              <a:t>► Community ownership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5200" y="209550"/>
            <a:ext cx="2348229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Times New Roman"/>
                <a:cs typeface="Times New Roman"/>
              </a:rPr>
              <a:t>MOD</a:t>
            </a:r>
            <a:r>
              <a:rPr b="0" spc="-20" dirty="0">
                <a:latin typeface="Times New Roman"/>
                <a:cs typeface="Times New Roman"/>
              </a:rPr>
              <a:t>E</a:t>
            </a:r>
            <a:r>
              <a:rPr b="0" spc="-5" dirty="0">
                <a:latin typeface="Times New Roman"/>
                <a:cs typeface="Times New Roman"/>
              </a:rPr>
              <a:t>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41500" y="1198880"/>
            <a:ext cx="7109459" cy="44335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dirty="0">
                <a:latin typeface="Times New Roman"/>
                <a:cs typeface="Times New Roman"/>
              </a:rPr>
              <a:t>1.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Contracting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Contracting out : </a:t>
            </a:r>
            <a:r>
              <a:rPr sz="3200" dirty="0">
                <a:latin typeface="Times New Roman"/>
                <a:cs typeface="Times New Roman"/>
              </a:rPr>
              <a:t>government pays outside  </a:t>
            </a:r>
            <a:r>
              <a:rPr sz="3200" spc="-5" dirty="0">
                <a:latin typeface="Times New Roman"/>
                <a:cs typeface="Times New Roman"/>
              </a:rPr>
              <a:t>individual to mange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specific</a:t>
            </a:r>
            <a:r>
              <a:rPr sz="3200" spc="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Contracting </a:t>
            </a:r>
            <a:r>
              <a:rPr sz="3200" spc="-5" dirty="0">
                <a:solidFill>
                  <a:srgbClr val="BF0000"/>
                </a:solidFill>
                <a:latin typeface="Times New Roman"/>
                <a:cs typeface="Times New Roman"/>
              </a:rPr>
              <a:t>in </a:t>
            </a:r>
            <a:r>
              <a:rPr sz="3200" dirty="0">
                <a:solidFill>
                  <a:srgbClr val="BF0000"/>
                </a:solidFill>
                <a:latin typeface="Times New Roman"/>
                <a:cs typeface="Times New Roman"/>
              </a:rPr>
              <a:t>: </a:t>
            </a:r>
            <a:r>
              <a:rPr sz="3200" dirty="0">
                <a:latin typeface="Times New Roman"/>
                <a:cs typeface="Times New Roman"/>
              </a:rPr>
              <a:t>government </a:t>
            </a:r>
            <a:r>
              <a:rPr sz="3200" spc="-5" dirty="0">
                <a:latin typeface="Times New Roman"/>
                <a:cs typeface="Times New Roman"/>
              </a:rPr>
              <a:t>hires  individual </a:t>
            </a:r>
            <a:r>
              <a:rPr sz="3200" dirty="0">
                <a:latin typeface="Times New Roman"/>
                <a:cs typeface="Times New Roman"/>
              </a:rPr>
              <a:t>on a </a:t>
            </a:r>
            <a:r>
              <a:rPr sz="3200" spc="-5" dirty="0">
                <a:latin typeface="Times New Roman"/>
                <a:cs typeface="Times New Roman"/>
              </a:rPr>
              <a:t>temporary basis to </a:t>
            </a:r>
            <a:r>
              <a:rPr sz="3200" dirty="0">
                <a:latin typeface="Times New Roman"/>
                <a:cs typeface="Times New Roman"/>
              </a:rPr>
              <a:t>provide  services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00"/>
              </a:spcBef>
            </a:pPr>
            <a:r>
              <a:rPr sz="3200" dirty="0">
                <a:latin typeface="Times New Roman"/>
                <a:cs typeface="Times New Roman"/>
              </a:rPr>
              <a:t>Eg. </a:t>
            </a:r>
            <a:r>
              <a:rPr sz="3200" spc="-5" dirty="0">
                <a:latin typeface="Times New Roman"/>
                <a:cs typeface="Times New Roman"/>
              </a:rPr>
              <a:t>Human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resources.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15050" y="294640"/>
            <a:ext cx="3028950" cy="15151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3200" y="316056"/>
            <a:ext cx="3292475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2.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Franchising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54480" y="1301750"/>
            <a:ext cx="7319645" cy="441706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334770">
              <a:lnSpc>
                <a:spcPts val="3829"/>
              </a:lnSpc>
              <a:spcBef>
                <a:spcPts val="235"/>
              </a:spcBef>
              <a:tabLst>
                <a:tab pos="3681729" algn="l"/>
                <a:tab pos="4866640" algn="l"/>
                <a:tab pos="5645785" algn="l"/>
                <a:tab pos="6674484" algn="l"/>
              </a:tabLst>
            </a:pP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1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ange</a:t>
            </a:r>
            <a:r>
              <a:rPr sz="3200" spc="-20" dirty="0">
                <a:latin typeface="Times New Roman"/>
                <a:cs typeface="Times New Roman"/>
              </a:rPr>
              <a:t>m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nt	</a:t>
            </a:r>
            <a:r>
              <a:rPr sz="3200" spc="5" dirty="0">
                <a:latin typeface="Times New Roman"/>
                <a:cs typeface="Times New Roman"/>
              </a:rPr>
              <a:t>wh</a:t>
            </a:r>
            <a:r>
              <a:rPr sz="3200" spc="-5" dirty="0">
                <a:latin typeface="Times New Roman"/>
                <a:cs typeface="Times New Roman"/>
              </a:rPr>
              <a:t>er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5" dirty="0">
                <a:latin typeface="Times New Roman"/>
                <a:cs typeface="Times New Roman"/>
              </a:rPr>
              <a:t>on</a:t>
            </a:r>
            <a:r>
              <a:rPr sz="3200" dirty="0">
                <a:latin typeface="Times New Roman"/>
                <a:cs typeface="Times New Roman"/>
              </a:rPr>
              <a:t>e	p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rty	(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h</a:t>
            </a:r>
            <a:r>
              <a:rPr sz="3200" dirty="0">
                <a:latin typeface="Times New Roman"/>
                <a:cs typeface="Times New Roman"/>
              </a:rPr>
              <a:t>e  </a:t>
            </a:r>
            <a:r>
              <a:rPr sz="3200" spc="-5" dirty="0">
                <a:latin typeface="Times New Roman"/>
                <a:cs typeface="Times New Roman"/>
              </a:rPr>
              <a:t>franchiser) </a:t>
            </a:r>
            <a:r>
              <a:rPr sz="3200" dirty="0">
                <a:latin typeface="Times New Roman"/>
                <a:cs typeface="Times New Roman"/>
              </a:rPr>
              <a:t>grants another party</a:t>
            </a:r>
            <a:endParaRPr sz="3200">
              <a:latin typeface="Times New Roman"/>
              <a:cs typeface="Times New Roman"/>
            </a:endParaRPr>
          </a:p>
          <a:p>
            <a:pPr marL="156210" indent="-143510">
              <a:lnSpc>
                <a:spcPct val="100000"/>
              </a:lnSpc>
              <a:spcBef>
                <a:spcPts val="675"/>
              </a:spcBef>
              <a:buSzPct val="96875"/>
              <a:buChar char="•"/>
              <a:tabLst>
                <a:tab pos="156210" algn="l"/>
              </a:tabLst>
            </a:pPr>
            <a:r>
              <a:rPr sz="3200" spc="-5" dirty="0">
                <a:latin typeface="Times New Roman"/>
                <a:cs typeface="Times New Roman"/>
              </a:rPr>
              <a:t>Partial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franchising</a:t>
            </a:r>
            <a:endParaRPr sz="3200">
              <a:latin typeface="Times New Roman"/>
              <a:cs typeface="Times New Roman"/>
            </a:endParaRPr>
          </a:p>
          <a:p>
            <a:pPr marL="156210" indent="-143510">
              <a:lnSpc>
                <a:spcPct val="100000"/>
              </a:lnSpc>
              <a:spcBef>
                <a:spcPts val="800"/>
              </a:spcBef>
              <a:buSzPct val="96875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Full</a:t>
            </a:r>
            <a:r>
              <a:rPr sz="3200" spc="-5" dirty="0">
                <a:latin typeface="Times New Roman"/>
                <a:cs typeface="Times New Roman"/>
              </a:rPr>
              <a:t> franchising</a:t>
            </a:r>
            <a:endParaRPr sz="3200">
              <a:latin typeface="Times New Roman"/>
              <a:cs typeface="Times New Roman"/>
            </a:endParaRPr>
          </a:p>
          <a:p>
            <a:pPr marL="156210" indent="-143510">
              <a:lnSpc>
                <a:spcPct val="100000"/>
              </a:lnSpc>
              <a:spcBef>
                <a:spcPts val="1370"/>
              </a:spcBef>
              <a:buSzPct val="96875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Branded</a:t>
            </a:r>
            <a:r>
              <a:rPr sz="3200" spc="-5" dirty="0">
                <a:latin typeface="Times New Roman"/>
                <a:cs typeface="Times New Roman"/>
              </a:rPr>
              <a:t> clinic</a:t>
            </a:r>
            <a:endParaRPr sz="3200">
              <a:latin typeface="Times New Roman"/>
              <a:cs typeface="Times New Roman"/>
            </a:endParaRPr>
          </a:p>
          <a:p>
            <a:pPr marL="12700" marR="4067810">
              <a:lnSpc>
                <a:spcPct val="161700"/>
              </a:lnSpc>
            </a:pPr>
            <a:r>
              <a:rPr sz="3200" dirty="0">
                <a:latin typeface="Times New Roman"/>
                <a:cs typeface="Times New Roman"/>
              </a:rPr>
              <a:t>Eg. </a:t>
            </a:r>
            <a:r>
              <a:rPr sz="3200" spc="-5" dirty="0">
                <a:latin typeface="Times New Roman"/>
                <a:cs typeface="Times New Roman"/>
              </a:rPr>
              <a:t>Butterfly clinic,  Titli clinic in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bihar,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71490" y="3088639"/>
            <a:ext cx="3115310" cy="30365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5560" y="274320"/>
            <a:ext cx="3861435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sz="4000" spc="-5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>
                <a:latin typeface="Times New Roman"/>
                <a:cs typeface="Times New Roman"/>
              </a:rPr>
              <a:t>3.Social</a:t>
            </a:r>
            <a:r>
              <a:rPr sz="4000" spc="-6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marketing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889" y="1889759"/>
            <a:ext cx="668464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4620" algn="just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promotional business idea </a:t>
            </a:r>
            <a:r>
              <a:rPr sz="3200" dirty="0">
                <a:latin typeface="Times New Roman"/>
                <a:cs typeface="Times New Roman"/>
              </a:rPr>
              <a:t>applied </a:t>
            </a:r>
            <a:r>
              <a:rPr sz="3200" spc="-10" dirty="0">
                <a:latin typeface="Times New Roman"/>
                <a:cs typeface="Times New Roman"/>
              </a:rPr>
              <a:t>to  </a:t>
            </a:r>
            <a:r>
              <a:rPr sz="3200" spc="-5" dirty="0">
                <a:latin typeface="Times New Roman"/>
                <a:cs typeface="Times New Roman"/>
              </a:rPr>
              <a:t>increase </a:t>
            </a:r>
            <a:r>
              <a:rPr sz="3200" dirty="0">
                <a:latin typeface="Times New Roman"/>
                <a:cs typeface="Times New Roman"/>
              </a:rPr>
              <a:t>awareness about a</a:t>
            </a:r>
            <a:r>
              <a:rPr sz="3200" spc="7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social  </a:t>
            </a:r>
            <a:r>
              <a:rPr sz="3200" spc="-5" dirty="0">
                <a:latin typeface="Times New Roman"/>
                <a:cs typeface="Times New Roman"/>
              </a:rPr>
              <a:t>welfare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campaign.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3410" y="3716020"/>
            <a:ext cx="5234940" cy="2520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0800" y="274320"/>
            <a:ext cx="3568065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4. </a:t>
            </a:r>
            <a:r>
              <a:rPr b="0" spc="-5" dirty="0">
                <a:latin typeface="Times New Roman"/>
                <a:cs typeface="Times New Roman"/>
              </a:rPr>
              <a:t>Joint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venture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70379" y="1301750"/>
            <a:ext cx="7103745" cy="29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824989" algn="just">
              <a:lnSpc>
                <a:spcPct val="999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business arrangement in  </a:t>
            </a:r>
            <a:r>
              <a:rPr sz="3200" dirty="0">
                <a:latin typeface="Times New Roman"/>
                <a:cs typeface="Times New Roman"/>
              </a:rPr>
              <a:t>which </a:t>
            </a:r>
            <a:r>
              <a:rPr sz="3200" spc="-5" dirty="0">
                <a:latin typeface="Times New Roman"/>
                <a:cs typeface="Times New Roman"/>
              </a:rPr>
              <a:t>two </a:t>
            </a:r>
            <a:r>
              <a:rPr sz="3200" dirty="0">
                <a:latin typeface="Times New Roman"/>
                <a:cs typeface="Times New Roman"/>
              </a:rPr>
              <a:t>or </a:t>
            </a:r>
            <a:r>
              <a:rPr sz="3200" spc="-10" dirty="0">
                <a:latin typeface="Times New Roman"/>
                <a:cs typeface="Times New Roman"/>
              </a:rPr>
              <a:t>more </a:t>
            </a:r>
            <a:r>
              <a:rPr sz="3200" spc="-5" dirty="0">
                <a:latin typeface="Times New Roman"/>
                <a:cs typeface="Times New Roman"/>
              </a:rPr>
              <a:t>parties </a:t>
            </a:r>
            <a:r>
              <a:rPr sz="3200" dirty="0">
                <a:latin typeface="Times New Roman"/>
                <a:cs typeface="Times New Roman"/>
              </a:rPr>
              <a:t>agree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pool  </a:t>
            </a:r>
            <a:r>
              <a:rPr sz="3200" spc="-5" dirty="0">
                <a:latin typeface="Times New Roman"/>
                <a:cs typeface="Times New Roman"/>
              </a:rPr>
              <a:t>their </a:t>
            </a:r>
            <a:r>
              <a:rPr sz="3200" dirty="0">
                <a:latin typeface="Times New Roman"/>
                <a:cs typeface="Times New Roman"/>
              </a:rPr>
              <a:t>resources </a:t>
            </a:r>
            <a:r>
              <a:rPr sz="3200" spc="-5" dirty="0">
                <a:latin typeface="Times New Roman"/>
                <a:cs typeface="Times New Roman"/>
              </a:rPr>
              <a:t>for the </a:t>
            </a:r>
            <a:r>
              <a:rPr sz="3200" dirty="0">
                <a:latin typeface="Times New Roman"/>
                <a:cs typeface="Times New Roman"/>
              </a:rPr>
              <a:t>purpose of  </a:t>
            </a:r>
            <a:r>
              <a:rPr sz="3200" spc="-5" dirty="0">
                <a:latin typeface="Times New Roman"/>
                <a:cs typeface="Times New Roman"/>
              </a:rPr>
              <a:t>accomplishing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specific </a:t>
            </a:r>
            <a:r>
              <a:rPr sz="3200" dirty="0">
                <a:latin typeface="Times New Roman"/>
                <a:cs typeface="Times New Roman"/>
              </a:rPr>
              <a:t>task. This </a:t>
            </a:r>
            <a:r>
              <a:rPr sz="3200" spc="-5" dirty="0">
                <a:latin typeface="Times New Roman"/>
                <a:cs typeface="Times New Roman"/>
              </a:rPr>
              <a:t>task  </a:t>
            </a:r>
            <a:r>
              <a:rPr sz="3200" dirty="0">
                <a:latin typeface="Times New Roman"/>
                <a:cs typeface="Times New Roman"/>
              </a:rPr>
              <a:t>can be a new project or any other business  activity.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15709" y="4201159"/>
            <a:ext cx="2371090" cy="1924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2200" y="274320"/>
            <a:ext cx="4110989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5.Voucher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scheme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7989" y="1301750"/>
            <a:ext cx="7176134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a ticket or piece of paper that can be  used </a:t>
            </a:r>
            <a:r>
              <a:rPr sz="3200" spc="-5" dirty="0">
                <a:latin typeface="Times New Roman"/>
                <a:cs typeface="Times New Roman"/>
              </a:rPr>
              <a:t>instead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money to </a:t>
            </a:r>
            <a:r>
              <a:rPr sz="3200" dirty="0">
                <a:latin typeface="Times New Roman"/>
                <a:cs typeface="Times New Roman"/>
              </a:rPr>
              <a:t>pay </a:t>
            </a:r>
            <a:r>
              <a:rPr sz="3200" spc="-5" dirty="0">
                <a:latin typeface="Times New Roman"/>
                <a:cs typeface="Times New Roman"/>
              </a:rPr>
              <a:t>for  something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27629" y="2923539"/>
            <a:ext cx="5278120" cy="2952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0929" y="274320"/>
            <a:ext cx="44145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/>
                <a:cs typeface="Times New Roman"/>
              </a:rPr>
              <a:t>6. </a:t>
            </a:r>
            <a:r>
              <a:rPr sz="4000" spc="-5" dirty="0">
                <a:latin typeface="Times New Roman"/>
                <a:cs typeface="Times New Roman"/>
              </a:rPr>
              <a:t>Hospital</a:t>
            </a:r>
            <a:r>
              <a:rPr sz="4000" spc="-9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autonomy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25600" y="1301750"/>
            <a:ext cx="7244080" cy="148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81050" algn="just">
              <a:lnSpc>
                <a:spcPct val="999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the quality </a:t>
            </a:r>
            <a:r>
              <a:rPr sz="3200" dirty="0">
                <a:latin typeface="Times New Roman"/>
                <a:cs typeface="Times New Roman"/>
              </a:rPr>
              <a:t>or </a:t>
            </a:r>
            <a:r>
              <a:rPr sz="3200" spc="-5" dirty="0">
                <a:latin typeface="Times New Roman"/>
                <a:cs typeface="Times New Roman"/>
              </a:rPr>
              <a:t>state </a:t>
            </a:r>
            <a:r>
              <a:rPr sz="3200" dirty="0">
                <a:latin typeface="Times New Roman"/>
                <a:cs typeface="Times New Roman"/>
              </a:rPr>
              <a:t>of being </a:t>
            </a:r>
            <a:r>
              <a:rPr sz="3200" spc="-5" dirty="0">
                <a:latin typeface="Times New Roman"/>
                <a:cs typeface="Times New Roman"/>
              </a:rPr>
              <a:t>self-  </a:t>
            </a:r>
            <a:r>
              <a:rPr sz="3200" dirty="0">
                <a:latin typeface="Times New Roman"/>
                <a:cs typeface="Times New Roman"/>
              </a:rPr>
              <a:t>governing, </a:t>
            </a:r>
            <a:r>
              <a:rPr sz="3200" spc="-5" dirty="0">
                <a:latin typeface="Times New Roman"/>
                <a:cs typeface="Times New Roman"/>
              </a:rPr>
              <a:t>existing </a:t>
            </a:r>
            <a:r>
              <a:rPr sz="3200" dirty="0">
                <a:latin typeface="Times New Roman"/>
                <a:cs typeface="Times New Roman"/>
              </a:rPr>
              <a:t>or capable of </a:t>
            </a:r>
            <a:r>
              <a:rPr sz="3200" spc="-5" dirty="0">
                <a:latin typeface="Times New Roman"/>
                <a:cs typeface="Times New Roman"/>
              </a:rPr>
              <a:t>existing  </a:t>
            </a:r>
            <a:r>
              <a:rPr sz="3200" dirty="0">
                <a:latin typeface="Times New Roman"/>
                <a:cs typeface="Times New Roman"/>
              </a:rPr>
              <a:t>independently.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79520" y="3357879"/>
            <a:ext cx="3810000" cy="2034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53920" y="40639"/>
            <a:ext cx="6906259" cy="52502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240" marR="972185" indent="-510540">
              <a:lnSpc>
                <a:spcPct val="113300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7. </a:t>
            </a:r>
            <a:r>
              <a:rPr sz="3600" dirty="0">
                <a:latin typeface="Times New Roman"/>
                <a:cs typeface="Times New Roman"/>
              </a:rPr>
              <a:t>Partnership </a:t>
            </a:r>
            <a:r>
              <a:rPr sz="3600" spc="-5" dirty="0">
                <a:latin typeface="Times New Roman"/>
                <a:cs typeface="Times New Roman"/>
              </a:rPr>
              <a:t>with </a:t>
            </a:r>
            <a:r>
              <a:rPr sz="3600" dirty="0">
                <a:latin typeface="Times New Roman"/>
                <a:cs typeface="Times New Roman"/>
              </a:rPr>
              <a:t>corporate </a:t>
            </a:r>
            <a:r>
              <a:rPr sz="3600" spc="-5" dirty="0">
                <a:latin typeface="Times New Roman"/>
                <a:cs typeface="Times New Roman"/>
              </a:rPr>
              <a:t>sector/  industrial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houses</a:t>
            </a:r>
            <a:r>
              <a:rPr sz="3200" dirty="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  <a:p>
            <a:pPr marL="12700" marR="9525" algn="just">
              <a:lnSpc>
                <a:spcPts val="3550"/>
              </a:lnSpc>
              <a:spcBef>
                <a:spcPts val="880"/>
              </a:spcBef>
              <a:buSzPct val="96875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Eg. </a:t>
            </a:r>
            <a:r>
              <a:rPr sz="3200" spc="-5" dirty="0">
                <a:latin typeface="Times New Roman"/>
                <a:cs typeface="Times New Roman"/>
              </a:rPr>
              <a:t>CII(Confederation </a:t>
            </a:r>
            <a:r>
              <a:rPr sz="3200" dirty="0">
                <a:latin typeface="Times New Roman"/>
                <a:cs typeface="Times New Roman"/>
              </a:rPr>
              <a:t>of Indian  Industry) , FICCI(Federation of Indian  </a:t>
            </a:r>
            <a:r>
              <a:rPr sz="3200" spc="-5" dirty="0">
                <a:latin typeface="Times New Roman"/>
                <a:cs typeface="Times New Roman"/>
              </a:rPr>
              <a:t>Chambers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Commerce </a:t>
            </a:r>
            <a:r>
              <a:rPr sz="3200" dirty="0">
                <a:latin typeface="Times New Roman"/>
                <a:cs typeface="Times New Roman"/>
              </a:rPr>
              <a:t>and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Industry)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8. </a:t>
            </a:r>
            <a:r>
              <a:rPr sz="3200" spc="-5" dirty="0">
                <a:latin typeface="Times New Roman"/>
                <a:cs typeface="Times New Roman"/>
              </a:rPr>
              <a:t>Involving professional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association</a:t>
            </a:r>
            <a:endParaRPr sz="3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6500"/>
              </a:lnSpc>
              <a:spcBef>
                <a:spcPts val="1789"/>
              </a:spcBef>
              <a:buSzPct val="96875"/>
              <a:buChar char="•"/>
              <a:tabLst>
                <a:tab pos="156210" algn="l"/>
              </a:tabLst>
            </a:pPr>
            <a:r>
              <a:rPr sz="3200" dirty="0">
                <a:latin typeface="Times New Roman"/>
                <a:cs typeface="Times New Roman"/>
              </a:rPr>
              <a:t>Eg. IAPSM (Indian </a:t>
            </a:r>
            <a:r>
              <a:rPr sz="3200" spc="-5" dirty="0">
                <a:latin typeface="Times New Roman"/>
                <a:cs typeface="Times New Roman"/>
              </a:rPr>
              <a:t>Association </a:t>
            </a:r>
            <a:r>
              <a:rPr sz="3200" dirty="0">
                <a:latin typeface="Times New Roman"/>
                <a:cs typeface="Times New Roman"/>
              </a:rPr>
              <a:t>of  Preventive and Social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Medicine)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97989" y="0"/>
            <a:ext cx="7156450" cy="5547360"/>
          </a:xfrm>
          <a:prstGeom prst="rect">
            <a:avLst/>
          </a:prstGeom>
        </p:spPr>
        <p:txBody>
          <a:bodyPr vert="horz" wrap="square" lIns="0" tIns="271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40"/>
              </a:spcBef>
              <a:buAutoNum type="arabicPeriod" startAt="9"/>
              <a:tabLst>
                <a:tab pos="421005" algn="l"/>
              </a:tabLst>
            </a:pPr>
            <a:r>
              <a:rPr sz="3200" spc="-5" dirty="0">
                <a:latin typeface="Times New Roman"/>
                <a:cs typeface="Times New Roman"/>
              </a:rPr>
              <a:t>Donation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philanthropic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contributions</a:t>
            </a:r>
            <a:endParaRPr sz="3200">
              <a:latin typeface="Times New Roman"/>
              <a:cs typeface="Times New Roman"/>
            </a:endParaRPr>
          </a:p>
          <a:p>
            <a:pPr marL="12700" marR="117475">
              <a:lnSpc>
                <a:spcPct val="106500"/>
              </a:lnSpc>
              <a:spcBef>
                <a:spcPts val="1789"/>
              </a:spcBef>
              <a:buAutoNum type="arabicPeriod" startAt="9"/>
              <a:tabLst>
                <a:tab pos="624205" algn="l"/>
                <a:tab pos="2094230" algn="l"/>
              </a:tabLst>
            </a:pPr>
            <a:r>
              <a:rPr sz="3200" dirty="0">
                <a:latin typeface="Times New Roman"/>
                <a:cs typeface="Times New Roman"/>
              </a:rPr>
              <a:t>Involvement of social groups and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clubs  </a:t>
            </a:r>
            <a:r>
              <a:rPr sz="3200" dirty="0">
                <a:latin typeface="Times New Roman"/>
                <a:cs typeface="Times New Roman"/>
              </a:rPr>
              <a:t>rotary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club,	</a:t>
            </a:r>
            <a:r>
              <a:rPr sz="3200" spc="-5" dirty="0">
                <a:latin typeface="Times New Roman"/>
                <a:cs typeface="Times New Roman"/>
              </a:rPr>
              <a:t>lions </a:t>
            </a:r>
            <a:r>
              <a:rPr sz="3200" dirty="0">
                <a:latin typeface="Times New Roman"/>
                <a:cs typeface="Times New Roman"/>
              </a:rPr>
              <a:t>club</a:t>
            </a:r>
            <a:endParaRPr sz="3200">
              <a:latin typeface="Times New Roman"/>
              <a:cs typeface="Times New Roman"/>
            </a:endParaRPr>
          </a:p>
          <a:p>
            <a:pPr marL="522605" indent="-509905">
              <a:lnSpc>
                <a:spcPct val="100000"/>
              </a:lnSpc>
              <a:spcBef>
                <a:spcPts val="2039"/>
              </a:spcBef>
              <a:buAutoNum type="arabicPeriod" startAt="9"/>
              <a:tabLst>
                <a:tab pos="523240" algn="l"/>
              </a:tabLst>
            </a:pPr>
            <a:r>
              <a:rPr sz="3200" spc="-5" dirty="0">
                <a:latin typeface="Times New Roman"/>
                <a:cs typeface="Times New Roman"/>
              </a:rPr>
              <a:t>Partnership with cooperative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societies</a:t>
            </a:r>
            <a:endParaRPr sz="3200">
              <a:latin typeface="Times New Roman"/>
              <a:cs typeface="Times New Roman"/>
            </a:endParaRPr>
          </a:p>
          <a:p>
            <a:pPr marL="12700" marR="281305">
              <a:lnSpc>
                <a:spcPct val="106500"/>
              </a:lnSpc>
              <a:spcBef>
                <a:spcPts val="1800"/>
              </a:spcBef>
              <a:buAutoNum type="arabicPeriod" startAt="9"/>
              <a:tabLst>
                <a:tab pos="624205" algn="l"/>
              </a:tabLst>
            </a:pPr>
            <a:r>
              <a:rPr sz="3200" dirty="0">
                <a:latin typeface="Times New Roman"/>
                <a:cs typeface="Times New Roman"/>
              </a:rPr>
              <a:t>Partnership </a:t>
            </a:r>
            <a:r>
              <a:rPr sz="3200" spc="-5" dirty="0">
                <a:latin typeface="Times New Roman"/>
                <a:cs typeface="Times New Roman"/>
              </a:rPr>
              <a:t>with nonprofit community  </a:t>
            </a:r>
            <a:r>
              <a:rPr sz="3200" dirty="0">
                <a:latin typeface="Times New Roman"/>
                <a:cs typeface="Times New Roman"/>
              </a:rPr>
              <a:t>based organizations</a:t>
            </a:r>
            <a:endParaRPr sz="3200">
              <a:latin typeface="Times New Roman"/>
              <a:cs typeface="Times New Roman"/>
            </a:endParaRPr>
          </a:p>
          <a:p>
            <a:pPr marL="12700" marR="897890">
              <a:lnSpc>
                <a:spcPts val="5890"/>
              </a:lnSpc>
              <a:spcBef>
                <a:spcPts val="525"/>
              </a:spcBef>
              <a:buAutoNum type="arabicPeriod" startAt="9"/>
              <a:tabLst>
                <a:tab pos="523240" algn="l"/>
              </a:tabLst>
            </a:pPr>
            <a:r>
              <a:rPr sz="3200" dirty="0">
                <a:latin typeface="Times New Roman"/>
                <a:cs typeface="Times New Roman"/>
              </a:rPr>
              <a:t>Running </a:t>
            </a:r>
            <a:r>
              <a:rPr sz="3200" spc="-5" dirty="0">
                <a:latin typeface="Times New Roman"/>
                <a:cs typeface="Times New Roman"/>
              </a:rPr>
              <a:t>mobile </a:t>
            </a:r>
            <a:r>
              <a:rPr sz="3200" dirty="0">
                <a:latin typeface="Times New Roman"/>
                <a:cs typeface="Times New Roman"/>
              </a:rPr>
              <a:t>health </a:t>
            </a:r>
            <a:r>
              <a:rPr sz="3200" spc="-5" dirty="0">
                <a:latin typeface="Times New Roman"/>
                <a:cs typeface="Times New Roman"/>
              </a:rPr>
              <a:t>units  14.Community </a:t>
            </a:r>
            <a:r>
              <a:rPr sz="3200" dirty="0">
                <a:latin typeface="Times New Roman"/>
                <a:cs typeface="Times New Roman"/>
              </a:rPr>
              <a:t>based </a:t>
            </a:r>
            <a:r>
              <a:rPr sz="3200" spc="-5" dirty="0">
                <a:latin typeface="Times New Roman"/>
                <a:cs typeface="Times New Roman"/>
              </a:rPr>
              <a:t>health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insurance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486400"/>
          </a:xfrm>
        </p:spPr>
        <p:txBody>
          <a:bodyPr>
            <a:normAutofit/>
          </a:bodyPr>
          <a:lstStyle/>
          <a:p>
            <a:r>
              <a:rPr lang="en-US" i="1" dirty="0"/>
              <a:t>The Private and Nonprofit sectors are also very much accountable to overall health systems and services of the country. 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They are part of the system and do everything possible to strengthen national policies and programs needs to be emphasized with a proactive role from the Government.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7494"/>
            <a:ext cx="7543800" cy="1399032"/>
          </a:xfrm>
        </p:spPr>
        <p:txBody>
          <a:bodyPr>
            <a:normAutofit/>
          </a:bodyPr>
          <a:lstStyle/>
          <a:p>
            <a:r>
              <a:rPr lang="en-US" b="1" dirty="0"/>
              <a:t>Existing Scenario of PPP: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PPP has emerged as one of the options to influence the growth of private sector with public goals in mind. </a:t>
            </a:r>
          </a:p>
          <a:p>
            <a:r>
              <a:rPr lang="en-US" dirty="0"/>
              <a:t>Following documents have emphasized the need of PPP: </a:t>
            </a:r>
          </a:p>
          <a:p>
            <a:pPr>
              <a:buNone/>
            </a:pPr>
            <a:r>
              <a:rPr lang="en-US" dirty="0"/>
              <a:t>  Tenth five year plan (2002-2007), National Health Policy -2002, in different  National Health Programs like RNTCP, NLEP, RCH, etc. and National Rural Health Mission (NRHM 2005-2012).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41986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257288" cy="639762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Basic mechanisms in the health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638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Contracting –in : </a:t>
            </a:r>
            <a:r>
              <a:rPr lang="en-US" dirty="0"/>
              <a:t>government hires individual on a temporary basis to provide services</a:t>
            </a:r>
          </a:p>
          <a:p>
            <a:pPr lvl="0"/>
            <a:r>
              <a:rPr lang="en-US" b="1" dirty="0"/>
              <a:t>Contracting –out : </a:t>
            </a:r>
            <a:r>
              <a:rPr lang="en-US" dirty="0"/>
              <a:t>government pays outside  individual to mange a specific function </a:t>
            </a:r>
          </a:p>
          <a:p>
            <a:pPr lvl="0"/>
            <a:r>
              <a:rPr lang="en-US" b="1" dirty="0"/>
              <a:t>Subsidies-</a:t>
            </a:r>
            <a:r>
              <a:rPr lang="en-US" dirty="0"/>
              <a:t>government gives funds to private groups to provide specific services</a:t>
            </a:r>
          </a:p>
          <a:p>
            <a:pPr lvl="0"/>
            <a:r>
              <a:rPr lang="en-US" b="1" dirty="0"/>
              <a:t>Leasing or rentals –</a:t>
            </a:r>
            <a:r>
              <a:rPr lang="en-US" dirty="0"/>
              <a:t>government offers the use of its facilities to a private organization</a:t>
            </a:r>
          </a:p>
          <a:p>
            <a:pPr lvl="0"/>
            <a:r>
              <a:rPr lang="en-US" b="1" dirty="0"/>
              <a:t>Privatization-</a:t>
            </a:r>
            <a:r>
              <a:rPr lang="en-US" dirty="0"/>
              <a:t>government gives or sells a public health facility to a private group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12954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7494"/>
            <a:ext cx="7543800" cy="1399032"/>
          </a:xfrm>
        </p:spPr>
        <p:txBody>
          <a:bodyPr/>
          <a:lstStyle/>
          <a:p>
            <a:r>
              <a:rPr lang="en-US" dirty="0"/>
              <a:t>Different kinds of PPP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Partnership between the Government and the For-Profit sector</a:t>
            </a:r>
          </a:p>
          <a:p>
            <a:pPr lvl="0"/>
            <a:r>
              <a:rPr lang="en-US" dirty="0"/>
              <a:t>Partnership between the Government and the Non-Profit sector </a:t>
            </a:r>
          </a:p>
          <a:p>
            <a:pPr lvl="0"/>
            <a:r>
              <a:rPr lang="en-US" dirty="0"/>
              <a:t>Partnership between the Government and a private service provider</a:t>
            </a:r>
          </a:p>
          <a:p>
            <a:pPr lvl="0"/>
            <a:r>
              <a:rPr lang="en-US" dirty="0"/>
              <a:t>Partnership between the Government  and a private sector    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14478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47888" cy="1325562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dirty="0"/>
              <a:t>Partnership between the Government and the For-Profit sector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790688" cy="5334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Contracting –in has been adopted in </a:t>
            </a:r>
            <a:r>
              <a:rPr lang="en-US" dirty="0" err="1"/>
              <a:t>sawai</a:t>
            </a:r>
            <a:r>
              <a:rPr lang="en-US" dirty="0"/>
              <a:t> man </a:t>
            </a:r>
            <a:r>
              <a:rPr lang="en-US" dirty="0" err="1"/>
              <a:t>singh</a:t>
            </a:r>
            <a:r>
              <a:rPr lang="en-US" dirty="0"/>
              <a:t> hospital, </a:t>
            </a:r>
            <a:r>
              <a:rPr lang="en-US" dirty="0" err="1"/>
              <a:t>Jaipur</a:t>
            </a:r>
            <a:r>
              <a:rPr lang="en-US" dirty="0"/>
              <a:t>:</a:t>
            </a:r>
          </a:p>
          <a:p>
            <a:r>
              <a:rPr lang="en-US" dirty="0"/>
              <a:t>It has established a life line fluid drug store to contract out low cost high quality medicine and surgical items on a 24-hour basis inside the hospital. </a:t>
            </a:r>
          </a:p>
          <a:p>
            <a:r>
              <a:rPr lang="en-US" dirty="0"/>
              <a:t>The SMS Hospital has also contracted out the installation, operation and maintenance of CT-scan and MRI services to a private agency. </a:t>
            </a:r>
          </a:p>
          <a:p>
            <a:r>
              <a:rPr lang="en-US" dirty="0"/>
              <a:t>The agency is paid a monthly rent by the hospital and the agency has to render free services to 20% of the patients belonging to the poor socioeconomic categories.                                                          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03886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Cont…d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Uttranchal</a:t>
            </a:r>
            <a:r>
              <a:rPr lang="en-US" dirty="0"/>
              <a:t>  mobile hospital and Research Center.(UMHRC)</a:t>
            </a:r>
          </a:p>
          <a:p>
            <a:pPr lvl="0"/>
            <a:r>
              <a:rPr lang="en-US" dirty="0"/>
              <a:t>Contracting –out of  IEC services to the private sector by the state malaria control society in Gujarat</a:t>
            </a:r>
          </a:p>
          <a:p>
            <a:pPr lvl="0"/>
            <a:r>
              <a:rPr lang="en-US" dirty="0"/>
              <a:t>Contracting –in of  IEC services like cleaning and maintenance of buildings, security, waste management , laundry , diet, etc. </a:t>
            </a:r>
          </a:p>
          <a:p>
            <a:pPr lvl="0"/>
            <a:r>
              <a:rPr lang="en-US" dirty="0"/>
              <a:t>The Government of Andhra Pradesh has initiated the </a:t>
            </a:r>
            <a:r>
              <a:rPr lang="en-US" dirty="0" err="1"/>
              <a:t>Arogya</a:t>
            </a:r>
            <a:r>
              <a:rPr lang="en-US" dirty="0"/>
              <a:t>  </a:t>
            </a:r>
            <a:r>
              <a:rPr lang="en-US" dirty="0" err="1"/>
              <a:t>raksha</a:t>
            </a:r>
            <a:r>
              <a:rPr lang="en-US" dirty="0"/>
              <a:t> in collaboration with the New India Assurance Company and with private clinics.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19126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324088" cy="1325562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/>
              <a:t>Partnership between the Government and the Non-Profit sector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410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Involvement of NGOs in the Family Welfare Program: </a:t>
            </a:r>
          </a:p>
          <a:p>
            <a:pPr lvl="0"/>
            <a:r>
              <a:rPr lang="en-US" dirty="0"/>
              <a:t>The </a:t>
            </a:r>
            <a:r>
              <a:rPr lang="en-US" sz="2800" dirty="0"/>
              <a:t>MNGO  </a:t>
            </a:r>
            <a:r>
              <a:rPr lang="en-US" dirty="0"/>
              <a:t>(Mother </a:t>
            </a:r>
            <a:r>
              <a:rPr lang="en-US" sz="2800" dirty="0"/>
              <a:t>NGO</a:t>
            </a:r>
            <a:r>
              <a:rPr lang="en-US" dirty="0"/>
              <a:t>) and </a:t>
            </a:r>
            <a:r>
              <a:rPr lang="en-US" sz="2800" dirty="0"/>
              <a:t>SNGO</a:t>
            </a:r>
            <a:r>
              <a:rPr lang="en-US" dirty="0"/>
              <a:t> (Service </a:t>
            </a:r>
            <a:r>
              <a:rPr lang="en-US" sz="2800" dirty="0"/>
              <a:t>NGO</a:t>
            </a:r>
            <a:r>
              <a:rPr lang="en-US" dirty="0"/>
              <a:t>) Schemes are being  implemented by </a:t>
            </a:r>
            <a:r>
              <a:rPr lang="en-US" sz="2800" dirty="0"/>
              <a:t>NGO</a:t>
            </a:r>
            <a:r>
              <a:rPr lang="en-US" dirty="0"/>
              <a:t>s in 439 districts, 800 </a:t>
            </a:r>
            <a:r>
              <a:rPr lang="en-US" sz="2800" dirty="0"/>
              <a:t>FNGO </a:t>
            </a:r>
            <a:r>
              <a:rPr lang="en-US" dirty="0"/>
              <a:t> (Field </a:t>
            </a:r>
            <a:r>
              <a:rPr lang="en-US" sz="2800" dirty="0"/>
              <a:t>NGO</a:t>
            </a:r>
            <a:r>
              <a:rPr lang="en-US" dirty="0"/>
              <a:t>), 4 regional Resource Centers (</a:t>
            </a:r>
            <a:r>
              <a:rPr lang="en-US" sz="2800" dirty="0"/>
              <a:t>ARC</a:t>
            </a:r>
            <a:r>
              <a:rPr lang="en-US" dirty="0"/>
              <a:t>) and 1 Apex Resource Cell </a:t>
            </a:r>
            <a:r>
              <a:rPr lang="en-US" sz="2800" dirty="0"/>
              <a:t>(ARE) </a:t>
            </a:r>
            <a:r>
              <a:rPr lang="en-US" dirty="0"/>
              <a:t>are already in place. </a:t>
            </a:r>
          </a:p>
          <a:p>
            <a:pPr lvl="0"/>
            <a:r>
              <a:rPr lang="en-US" dirty="0"/>
              <a:t>The </a:t>
            </a:r>
            <a:r>
              <a:rPr lang="en-US" sz="2800" dirty="0"/>
              <a:t>MNGOs</a:t>
            </a:r>
            <a:r>
              <a:rPr lang="en-US" dirty="0"/>
              <a:t> involve smaller </a:t>
            </a:r>
            <a:r>
              <a:rPr lang="en-US" sz="2800" dirty="0"/>
              <a:t>NGO</a:t>
            </a:r>
            <a:r>
              <a:rPr lang="en-US" dirty="0"/>
              <a:t>s called </a:t>
            </a:r>
            <a:r>
              <a:rPr lang="en-US" sz="2800" dirty="0"/>
              <a:t>FNGO</a:t>
            </a:r>
            <a:r>
              <a:rPr lang="en-US" dirty="0"/>
              <a:t>s in the allocated districts.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990600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Cont….d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791200"/>
          </a:xfrm>
        </p:spPr>
        <p:txBody>
          <a:bodyPr/>
          <a:lstStyle/>
          <a:p>
            <a:pPr lvl="0"/>
            <a:r>
              <a:rPr lang="en-US" dirty="0"/>
              <a:t>The Municipal Corporation of Delhi and the </a:t>
            </a:r>
            <a:r>
              <a:rPr lang="en-US" dirty="0" err="1"/>
              <a:t>Arpana</a:t>
            </a:r>
            <a:r>
              <a:rPr lang="en-US" dirty="0"/>
              <a:t> Trust have developed a partnership to provide comprehensive health services to the urban poor in Delhi’s </a:t>
            </a:r>
            <a:r>
              <a:rPr lang="en-US" dirty="0" err="1"/>
              <a:t>Molarbund</a:t>
            </a:r>
            <a:r>
              <a:rPr lang="en-US" dirty="0"/>
              <a:t> resettlement colony.</a:t>
            </a:r>
          </a:p>
          <a:p>
            <a:r>
              <a:rPr lang="en-US" dirty="0"/>
              <a:t>Management of primary health centers in </a:t>
            </a:r>
            <a:r>
              <a:rPr lang="en-US" dirty="0" err="1"/>
              <a:t>Gumballi</a:t>
            </a:r>
            <a:r>
              <a:rPr lang="en-US" dirty="0"/>
              <a:t> was contracted out by the Government of Karnataka to </a:t>
            </a:r>
            <a:r>
              <a:rPr lang="en-US" dirty="0" err="1"/>
              <a:t>karuna</a:t>
            </a:r>
            <a:r>
              <a:rPr lang="en-US" dirty="0"/>
              <a:t> Trust in 1996 to serve the tribal community in the hilly areas.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03886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714488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Cont….d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715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The Government of </a:t>
            </a:r>
            <a:r>
              <a:rPr lang="en-US" dirty="0" err="1"/>
              <a:t>Tamilnadu</a:t>
            </a:r>
            <a:r>
              <a:rPr lang="en-US" dirty="0"/>
              <a:t> has initiated an Emergency Ambulance services scheme in ten districts of </a:t>
            </a:r>
            <a:r>
              <a:rPr lang="en-US" dirty="0" err="1"/>
              <a:t>Tamilnadu</a:t>
            </a:r>
            <a:r>
              <a:rPr lang="en-US" dirty="0"/>
              <a:t> in order to reduce the maternal mortality rate in its rural areas.</a:t>
            </a:r>
          </a:p>
          <a:p>
            <a:pPr lvl="0"/>
            <a:r>
              <a:rPr lang="en-US" dirty="0"/>
              <a:t>The urban slum Health and Family Welfare contracts NGOs to manage health center in the slums of Aliabad.</a:t>
            </a:r>
          </a:p>
          <a:p>
            <a:pPr lvl="0"/>
            <a:r>
              <a:rPr lang="en-US" dirty="0"/>
              <a:t>A collaboration has developed between Government of Arunachal Pradesh, and </a:t>
            </a:r>
            <a:r>
              <a:rPr lang="en-US" dirty="0" err="1"/>
              <a:t>Karuna</a:t>
            </a:r>
            <a:r>
              <a:rPr lang="en-US" dirty="0"/>
              <a:t> trust in managing significant number of PHCs.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0" y="0"/>
            <a:ext cx="12192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171688" cy="1325562"/>
          </a:xfrm>
        </p:spPr>
        <p:txBody>
          <a:bodyPr>
            <a:noAutofit/>
          </a:bodyPr>
          <a:lstStyle/>
          <a:p>
            <a:pPr lvl="0"/>
            <a:r>
              <a:rPr lang="en-US" sz="3200" b="1" dirty="0"/>
              <a:t>Partnership between the Government and a private service provider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Partnership between the Department of Family Welfare  and Privet services Providers:</a:t>
            </a:r>
          </a:p>
          <a:p>
            <a:pPr lvl="0"/>
            <a:r>
              <a:rPr lang="en-US" dirty="0"/>
              <a:t>The DFW has appointed one additional ANM on contractual basis in the remote sub-centers to ensure better under the RCH program.</a:t>
            </a:r>
          </a:p>
          <a:p>
            <a:pPr lvl="0"/>
            <a:r>
              <a:rPr lang="en-US" dirty="0"/>
              <a:t>Public Health /staff  nurses have been appointed on a contractual basis at PHCs/CHCs having adequate infrastructure for conducting deliveries.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19126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Conti….d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762000"/>
            <a:ext cx="7714488" cy="5638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In order to plug deficiencies in providing  emergency obstetric care at FRU due to non-availability of anesthetist for surgical interventions, states have been permitted to engage the anesthetist  from the privet sector on a payment of Rs.1000 per case at the   sub district and CHC level.</a:t>
            </a:r>
          </a:p>
          <a:p>
            <a:pPr lvl="0"/>
            <a:r>
              <a:rPr lang="en-US" dirty="0"/>
              <a:t>With a view to supplement the regular arrangement, provision has been made for engaging doctors trained in MTP as safe Motherhood will be paid @RS.500 per day visit. 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26746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b="1" dirty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714488" cy="5410200"/>
          </a:xfrm>
        </p:spPr>
        <p:txBody>
          <a:bodyPr>
            <a:normAutofit lnSpcReduction="10000"/>
          </a:bodyPr>
          <a:lstStyle/>
          <a:p>
            <a:r>
              <a:rPr lang="en-US" b="1" i="1" dirty="0"/>
              <a:t>“Public”  </a:t>
            </a:r>
            <a:r>
              <a:rPr lang="en-US" i="1" dirty="0"/>
              <a:t>generally refers to government or organizations functioning under State budgets, </a:t>
            </a:r>
          </a:p>
          <a:p>
            <a:r>
              <a:rPr lang="en-US" b="1" i="1" dirty="0"/>
              <a:t>“Private ” </a:t>
            </a:r>
            <a:r>
              <a:rPr lang="en-US" i="1" dirty="0"/>
              <a:t>refers   to the Profit/Nonprofit / voluntary sector and </a:t>
            </a:r>
          </a:p>
          <a:p>
            <a:r>
              <a:rPr lang="en-US" b="1" i="1" dirty="0"/>
              <a:t>“Partnership” </a:t>
            </a:r>
            <a:r>
              <a:rPr lang="en-US" i="1" dirty="0"/>
              <a:t>would mean a collaborative effort and reciprocal relationship between two parties with clear terms and conditions to achieve mutually understood and agreed upon objectives following certain mechanisms.	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Cont….d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14488" cy="5562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Haryana Urban RCH Model is being implemented in 19 urban slums and benefits 15 </a:t>
            </a:r>
            <a:r>
              <a:rPr lang="en-US" dirty="0" err="1"/>
              <a:t>lakh</a:t>
            </a:r>
            <a:r>
              <a:rPr lang="en-US" dirty="0"/>
              <a:t> beneficiaries. </a:t>
            </a:r>
          </a:p>
          <a:p>
            <a:pPr lvl="0"/>
            <a:r>
              <a:rPr lang="en-US" dirty="0"/>
              <a:t>In this model, a private health practitioner (PHP) has been identified to provide comprehensive primary health care service to a group of 1000-1500 targeted beneficiaries. </a:t>
            </a:r>
          </a:p>
          <a:p>
            <a:pPr lvl="0"/>
            <a:r>
              <a:rPr lang="en-US" dirty="0"/>
              <a:t>S/he provides services related to National Disease Control Program, contraception, immunization, ambulatory care. The PHP gets an incentive of Rs.100 P.a. per beneficiary by the Government.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19126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401762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/>
              <a:t>Partnership between the Govt.  and a private sector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And/or the nonprofit sector and/or a private service provider and /or multilateral agencies:</a:t>
            </a:r>
          </a:p>
          <a:p>
            <a:pPr lvl="0"/>
            <a:r>
              <a:rPr lang="en-US" dirty="0"/>
              <a:t>The National malaria control program has involved the NGOs and private practitioners at the district level for the distribution of medicated mosquito nets.</a:t>
            </a:r>
          </a:p>
          <a:p>
            <a:pPr lvl="0"/>
            <a:r>
              <a:rPr lang="en-US" dirty="0"/>
              <a:t>Under the national blindness control societies have been formulated , which are represented by the Government , non-government and private sectors. The NGOs have been involved for providing a package of services.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419860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Cont….d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790688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AIDS and DOTs strategy</a:t>
            </a:r>
          </a:p>
          <a:p>
            <a:pPr lvl="0"/>
            <a:r>
              <a:rPr lang="en-US" dirty="0"/>
              <a:t>The Rajiv Gandhi Super-specialty Hospital in </a:t>
            </a:r>
            <a:r>
              <a:rPr lang="en-US" dirty="0" err="1"/>
              <a:t>Raichur</a:t>
            </a:r>
            <a:r>
              <a:rPr lang="en-US" dirty="0"/>
              <a:t> Karnataka is a joint venture of the Apollo hospital Group</a:t>
            </a:r>
          </a:p>
          <a:p>
            <a:pPr lvl="0"/>
            <a:r>
              <a:rPr lang="en-US" dirty="0"/>
              <a:t>The Government of Karnataka, the </a:t>
            </a:r>
            <a:r>
              <a:rPr lang="en-US" dirty="0" err="1"/>
              <a:t>Narayana</a:t>
            </a:r>
            <a:r>
              <a:rPr lang="en-US" dirty="0"/>
              <a:t> </a:t>
            </a:r>
            <a:r>
              <a:rPr lang="en-US" dirty="0" err="1"/>
              <a:t>Hrudalaya</a:t>
            </a:r>
            <a:r>
              <a:rPr lang="en-US" dirty="0"/>
              <a:t> hospital in Bangalore and the Indian space research organization initiated an experimental </a:t>
            </a:r>
            <a:r>
              <a:rPr lang="en-US" dirty="0" err="1"/>
              <a:t>tele</a:t>
            </a:r>
            <a:r>
              <a:rPr lang="en-US" dirty="0"/>
              <a:t>-medicine project called ‘Karnataka integrated Tele-medicine and Tele-health project ’ (KITTH)</a:t>
            </a:r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34366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Conti…d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790688" cy="5410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 </a:t>
            </a:r>
            <a:r>
              <a:rPr lang="en-US" dirty="0" err="1"/>
              <a:t>Yeshasvini</a:t>
            </a:r>
            <a:r>
              <a:rPr lang="en-US" dirty="0"/>
              <a:t> Co-operative Farmer’s Healthcare scheme is a health insurance scheme targeted to benefit the poor. </a:t>
            </a:r>
          </a:p>
          <a:p>
            <a:pPr lvl="0"/>
            <a:r>
              <a:rPr lang="en-US" dirty="0"/>
              <a:t>It was initiated by </a:t>
            </a:r>
            <a:r>
              <a:rPr lang="en-US" dirty="0" err="1"/>
              <a:t>narayana</a:t>
            </a:r>
            <a:r>
              <a:rPr lang="en-US" dirty="0"/>
              <a:t> </a:t>
            </a:r>
            <a:r>
              <a:rPr lang="en-US" dirty="0" err="1"/>
              <a:t>Hrudayalaya</a:t>
            </a:r>
            <a:r>
              <a:rPr lang="en-US" dirty="0"/>
              <a:t> , super-specialty heart hospital in </a:t>
            </a:r>
            <a:r>
              <a:rPr lang="en-US" dirty="0" err="1"/>
              <a:t>Banglore</a:t>
            </a:r>
            <a:r>
              <a:rPr lang="en-US" dirty="0"/>
              <a:t>, and by the department of cooperatives of the Government of Karnataka.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A </a:t>
            </a:r>
            <a:r>
              <a:rPr lang="en-US" dirty="0" err="1"/>
              <a:t>Rogi</a:t>
            </a:r>
            <a:r>
              <a:rPr lang="en-US" dirty="0"/>
              <a:t> </a:t>
            </a:r>
            <a:r>
              <a:rPr lang="en-US" dirty="0" err="1"/>
              <a:t>Kalyan</a:t>
            </a:r>
            <a:r>
              <a:rPr lang="en-US" dirty="0"/>
              <a:t> </a:t>
            </a:r>
            <a:r>
              <a:rPr lang="en-US" dirty="0" err="1"/>
              <a:t>Samiti</a:t>
            </a:r>
            <a:r>
              <a:rPr lang="en-US" dirty="0"/>
              <a:t> (RKS) was formed in Bhopal’s Jai </a:t>
            </a:r>
            <a:r>
              <a:rPr lang="en-US" dirty="0" err="1"/>
              <a:t>Prakash</a:t>
            </a:r>
            <a:r>
              <a:rPr lang="en-US" dirty="0"/>
              <a:t> Hospitals to manage and maintain it with public cooperation.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64846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Conti…d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90688" cy="5715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 Public/Private DOT Model was established on a pilot basic in Hyderabad at </a:t>
            </a:r>
            <a:r>
              <a:rPr lang="en-US" dirty="0" err="1"/>
              <a:t>Mahavir</a:t>
            </a:r>
            <a:r>
              <a:rPr lang="en-US" dirty="0"/>
              <a:t> trust hospital, which is a private nonprofit hospital. 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This partnership also involves private service providers like doctors and nursing homes. This new approach is known as PPM DOTS (Public Private Mix DOTS)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172466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09800" y="284478"/>
            <a:ext cx="617220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Anticipated</a:t>
            </a:r>
            <a:r>
              <a:rPr spc="-75" dirty="0"/>
              <a:t> </a:t>
            </a:r>
            <a:r>
              <a:rPr spc="-5" dirty="0"/>
              <a:t>outcomes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70379" y="1532889"/>
            <a:ext cx="5265420" cy="267208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70"/>
              </a:spcBef>
              <a:buAutoNum type="arabicPeriod"/>
              <a:tabLst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Cost effectiveness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Higher</a:t>
            </a:r>
            <a:r>
              <a:rPr sz="3200" spc="-5" dirty="0">
                <a:latin typeface="Times New Roman"/>
                <a:cs typeface="Times New Roman"/>
              </a:rPr>
              <a:t> productivity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Accelerated delivery of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goods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70"/>
              </a:spcBef>
              <a:buAutoNum type="arabicPeriod"/>
              <a:tabLst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Client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focused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57200" y="457200"/>
            <a:ext cx="8305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Challenges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19350" y="2179319"/>
            <a:ext cx="1493520" cy="2012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35800"/>
              </a:lnSpc>
              <a:spcBef>
                <a:spcPts val="105"/>
              </a:spcBef>
            </a:pPr>
            <a:r>
              <a:rPr sz="3200" spc="-5" dirty="0">
                <a:latin typeface="Times New Roman"/>
                <a:cs typeface="Times New Roman"/>
              </a:rPr>
              <a:t>1)Equity  </a:t>
            </a:r>
            <a:r>
              <a:rPr sz="3200" dirty="0">
                <a:latin typeface="Times New Roman"/>
                <a:cs typeface="Times New Roman"/>
              </a:rPr>
              <a:t>2)</a:t>
            </a:r>
            <a:r>
              <a:rPr sz="3200" spc="5" dirty="0">
                <a:latin typeface="Times New Roman"/>
                <a:cs typeface="Times New Roman"/>
              </a:rPr>
              <a:t>qu</a:t>
            </a:r>
            <a:r>
              <a:rPr sz="3200" spc="-5" dirty="0">
                <a:latin typeface="Times New Roman"/>
                <a:cs typeface="Times New Roman"/>
              </a:rPr>
              <a:t>ality  3)costs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3200" y="331445"/>
            <a:ext cx="313118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44500" algn="just">
              <a:lnSpc>
                <a:spcPct val="114999"/>
              </a:lnSpc>
              <a:spcBef>
                <a:spcPts val="105"/>
              </a:spcBef>
            </a:pPr>
            <a:r>
              <a:rPr dirty="0"/>
              <a:t>Public and private </a:t>
            </a:r>
            <a:r>
              <a:rPr spc="-5" dirty="0"/>
              <a:t>partnership </a:t>
            </a:r>
            <a:r>
              <a:rPr dirty="0"/>
              <a:t>have a  </a:t>
            </a:r>
            <a:r>
              <a:rPr spc="-5" dirty="0"/>
              <a:t>critical role in improving the  performance </a:t>
            </a:r>
            <a:r>
              <a:rPr dirty="0"/>
              <a:t>of health system</a:t>
            </a:r>
            <a:r>
              <a:rPr spc="260" dirty="0"/>
              <a:t> </a:t>
            </a:r>
            <a:r>
              <a:rPr dirty="0"/>
              <a:t>worldwide,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40889" y="3288029"/>
            <a:ext cx="2926715" cy="1148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100"/>
              </a:spcBef>
              <a:tabLst>
                <a:tab pos="1054735" algn="l"/>
                <a:tab pos="2574290" algn="l"/>
              </a:tabLst>
            </a:pPr>
            <a:r>
              <a:rPr sz="3200" dirty="0">
                <a:latin typeface="Times New Roman"/>
                <a:cs typeface="Times New Roman"/>
              </a:rPr>
              <a:t>by	bringing  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h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ac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ris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c	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dirty="0">
                <a:latin typeface="Times New Roman"/>
                <a:cs typeface="Times New Roman"/>
              </a:rPr>
              <a:t>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97008" y="3288029"/>
            <a:ext cx="1358900" cy="1148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0" marR="5080" indent="-235585">
              <a:lnSpc>
                <a:spcPct val="1151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g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h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  </a:t>
            </a:r>
            <a:r>
              <a:rPr sz="3200" spc="-5" dirty="0">
                <a:latin typeface="Times New Roman"/>
                <a:cs typeface="Times New Roman"/>
              </a:rPr>
              <a:t>public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9761" y="3288029"/>
            <a:ext cx="2135505" cy="1148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3850">
              <a:lnSpc>
                <a:spcPct val="115100"/>
              </a:lnSpc>
              <a:spcBef>
                <a:spcPts val="100"/>
              </a:spcBef>
              <a:tabLst>
                <a:tab pos="991235" algn="l"/>
                <a:tab pos="1466850" algn="l"/>
              </a:tabLst>
            </a:pP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h</a:t>
            </a:r>
            <a:r>
              <a:rPr sz="3200" dirty="0">
                <a:latin typeface="Times New Roman"/>
                <a:cs typeface="Times New Roman"/>
              </a:rPr>
              <a:t>e		</a:t>
            </a:r>
            <a:r>
              <a:rPr sz="3200" spc="5" dirty="0">
                <a:latin typeface="Times New Roman"/>
                <a:cs typeface="Times New Roman"/>
              </a:rPr>
              <a:t>be</a:t>
            </a:r>
            <a:r>
              <a:rPr sz="3200" spc="-10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t  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nd	</a:t>
            </a:r>
            <a:r>
              <a:rPr sz="3200" spc="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ri</a:t>
            </a:r>
            <a:r>
              <a:rPr sz="3200" spc="5" dirty="0">
                <a:latin typeface="Times New Roman"/>
                <a:cs typeface="Times New Roman"/>
              </a:rPr>
              <a:t>va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40889" y="4410709"/>
            <a:ext cx="6833234" cy="17068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90"/>
              </a:spcBef>
            </a:pPr>
            <a:r>
              <a:rPr sz="3200" spc="-5" dirty="0">
                <a:latin typeface="Times New Roman"/>
                <a:cs typeface="Times New Roman"/>
              </a:rPr>
              <a:t>sectors to improve efficiency </a:t>
            </a:r>
            <a:r>
              <a:rPr sz="3200" dirty="0">
                <a:latin typeface="Times New Roman"/>
                <a:cs typeface="Times New Roman"/>
              </a:rPr>
              <a:t>, quality,  Innovation and </a:t>
            </a:r>
            <a:r>
              <a:rPr sz="3200" spc="-5" dirty="0">
                <a:latin typeface="Times New Roman"/>
                <a:cs typeface="Times New Roman"/>
              </a:rPr>
              <a:t>health impact </a:t>
            </a:r>
            <a:r>
              <a:rPr sz="3200" dirty="0">
                <a:latin typeface="Times New Roman"/>
                <a:cs typeface="Times New Roman"/>
              </a:rPr>
              <a:t>of both  </a:t>
            </a:r>
            <a:r>
              <a:rPr sz="3200" spc="-5" dirty="0">
                <a:latin typeface="Times New Roman"/>
                <a:cs typeface="Times New Roman"/>
              </a:rPr>
              <a:t>private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public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system.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6600" dirty="0">
                <a:solidFill>
                  <a:srgbClr val="FF0000"/>
                </a:solidFill>
              </a:rPr>
              <a:t>Any….???????????????</a:t>
            </a:r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7200" dirty="0"/>
          </a:p>
          <a:p>
            <a:pPr algn="ctr">
              <a:buNone/>
            </a:pPr>
            <a:r>
              <a:rPr lang="en-US" sz="7200" dirty="0"/>
              <a:t>THANK YOU</a:t>
            </a:r>
            <a:endParaRPr lang="en-IN" sz="7200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Meaning</a:t>
            </a:r>
            <a:r>
              <a:rPr lang="en-US" dirty="0"/>
              <a:t> </a:t>
            </a:r>
            <a:r>
              <a:rPr lang="en-US" b="1" dirty="0"/>
              <a:t>of</a:t>
            </a:r>
            <a:r>
              <a:rPr lang="en-US" dirty="0"/>
              <a:t> </a:t>
            </a:r>
            <a:r>
              <a:rPr lang="en-US" b="1" dirty="0"/>
              <a:t>PPP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51054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/>
              <a:t>PPP however would not mean privatization of the health sector. </a:t>
            </a:r>
          </a:p>
          <a:p>
            <a:r>
              <a:rPr lang="en-US" i="1" dirty="0"/>
              <a:t>Partnership is not meant to be a substitution for lesser provisioning of government resources nor an abdication of government responsibility but as a tool for augmenting the public health system. </a:t>
            </a:r>
          </a:p>
          <a:p>
            <a:r>
              <a:rPr lang="en-US" i="1" dirty="0"/>
              <a:t>Over the years the private health sector provides 58% of the hospitals, 29% of the doctors. (The report of the task Force on Medical Education, </a:t>
            </a:r>
            <a:r>
              <a:rPr lang="en-US" i="1" dirty="0" err="1"/>
              <a:t>MoHFW</a:t>
            </a:r>
            <a:r>
              <a:rPr lang="en-US" i="1" dirty="0"/>
              <a:t>).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714488" cy="5257800"/>
          </a:xfrm>
        </p:spPr>
        <p:txBody>
          <a:bodyPr>
            <a:normAutofit lnSpcReduction="10000"/>
          </a:bodyPr>
          <a:lstStyle/>
          <a:p>
            <a:r>
              <a:rPr lang="en-US" i="1" dirty="0"/>
              <a:t>The private providers in treatment of illness are 78% in the rural areas and 81% in the urban areas. </a:t>
            </a:r>
          </a:p>
          <a:p>
            <a:r>
              <a:rPr lang="en-US" i="1" dirty="0"/>
              <a:t>The use of public health care is lowest in the states of Bihar and Uttar Pradesh. The reliance on the private sector is highest in Bihar . 77% of OPD cases in rural areas and 80% in urban areas are being serviced by the private sector in the country. (60</a:t>
            </a:r>
            <a:r>
              <a:rPr lang="en-US" i="1" baseline="30000" dirty="0"/>
              <a:t>th</a:t>
            </a:r>
            <a:r>
              <a:rPr lang="en-US" i="1" dirty="0"/>
              <a:t> round of the national sample survey organization (NSSO) report.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1816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The quantum of health services the private sector provides is large but is of poor and uneven quality. </a:t>
            </a:r>
          </a:p>
          <a:p>
            <a:r>
              <a:rPr lang="en-US" i="1" dirty="0"/>
              <a:t>Services,  particularly in the private sector have shown a trend towards high cost, high tech procedures and regimens (Report of the Task force on Medical Education , </a:t>
            </a:r>
            <a:r>
              <a:rPr lang="en-US" i="1" dirty="0" err="1"/>
              <a:t>MoHFW</a:t>
            </a:r>
            <a:r>
              <a:rPr lang="en-US" i="1" dirty="0"/>
              <a:t>).</a:t>
            </a:r>
            <a:endParaRPr lang="en-US" dirty="0"/>
          </a:p>
          <a:p>
            <a:r>
              <a:rPr lang="en-US" i="1" dirty="0"/>
              <a:t>private sector in health, there is a need to regulate and involve the private sector in an appropriate public – private mix for providing comprehensive and universal primary health care to all.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However there is an overwhelming need for action on privatization of health services.</a:t>
            </a:r>
          </a:p>
          <a:p>
            <a:pPr>
              <a:buNone/>
            </a:pPr>
            <a:endParaRPr lang="en-US" i="1" dirty="0"/>
          </a:p>
          <a:p>
            <a:r>
              <a:rPr lang="en-US" i="1" dirty="0"/>
              <a:t>so that the health care dose not become a commodity for buying and selling in the market but remains a public good, which is so very important for India where 1/3 of the population can hardly access amenities of life, leave alone health care.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8400" y="381000"/>
            <a:ext cx="3574415" cy="674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u="heavy" spc="-5" dirty="0">
                <a:uFill>
                  <a:solidFill>
                    <a:srgbClr val="000000"/>
                  </a:solidFill>
                </a:uFill>
              </a:rPr>
              <a:t>Need </a:t>
            </a:r>
            <a:r>
              <a:rPr b="1" u="heavy" dirty="0">
                <a:uFill>
                  <a:solidFill>
                    <a:srgbClr val="000000"/>
                  </a:solidFill>
                </a:uFill>
              </a:rPr>
              <a:t>of</a:t>
            </a:r>
            <a:r>
              <a:rPr b="1" u="heavy" spc="-9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b="1" u="heavy" spc="-10" dirty="0">
                <a:uFill>
                  <a:solidFill>
                    <a:srgbClr val="000000"/>
                  </a:solidFill>
                </a:uFill>
              </a:rPr>
              <a:t>PPP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447436" y="1301750"/>
            <a:ext cx="1427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5690" algn="l"/>
              </a:tabLst>
            </a:pPr>
            <a:r>
              <a:rPr sz="3200" spc="-5" dirty="0">
                <a:latin typeface="Arial"/>
                <a:cs typeface="Arial"/>
              </a:rPr>
              <a:t>f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il</a:t>
            </a:r>
            <a:r>
              <a:rPr sz="3200" dirty="0">
                <a:latin typeface="Arial"/>
                <a:cs typeface="Arial"/>
              </a:rPr>
              <a:t>s	</a:t>
            </a:r>
            <a:r>
              <a:rPr sz="3200" spc="-5" dirty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5600" y="1301750"/>
            <a:ext cx="5506720" cy="99949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5600" marR="5080" indent="-342900">
              <a:lnSpc>
                <a:spcPts val="3829"/>
              </a:lnSpc>
              <a:spcBef>
                <a:spcPts val="235"/>
              </a:spcBef>
              <a:buChar char="•"/>
              <a:tabLst>
                <a:tab pos="354965" algn="l"/>
                <a:tab pos="355600" algn="l"/>
                <a:tab pos="2282190" algn="l"/>
                <a:tab pos="4001770" algn="l"/>
              </a:tabLst>
            </a:pPr>
            <a:r>
              <a:rPr sz="3200" dirty="0">
                <a:latin typeface="Arial"/>
                <a:cs typeface="Arial"/>
              </a:rPr>
              <a:t>B</a:t>
            </a:r>
            <a:r>
              <a:rPr sz="3200" spc="5" dirty="0">
                <a:latin typeface="Arial"/>
                <a:cs typeface="Arial"/>
              </a:rPr>
              <a:t>ec</a:t>
            </a:r>
            <a:r>
              <a:rPr sz="3200" spc="-5" dirty="0">
                <a:latin typeface="Arial"/>
                <a:cs typeface="Arial"/>
              </a:rPr>
              <a:t>a</a:t>
            </a:r>
            <a:r>
              <a:rPr sz="3200" spc="5" dirty="0">
                <a:latin typeface="Arial"/>
                <a:cs typeface="Arial"/>
              </a:rPr>
              <a:t>us</a:t>
            </a:r>
            <a:r>
              <a:rPr sz="3200" dirty="0">
                <a:latin typeface="Arial"/>
                <a:cs typeface="Arial"/>
              </a:rPr>
              <a:t>e	</a:t>
            </a:r>
            <a:r>
              <a:rPr sz="3200" spc="-5" dirty="0">
                <a:latin typeface="Arial"/>
                <a:cs typeface="Arial"/>
              </a:rPr>
              <a:t>e</a:t>
            </a:r>
            <a:r>
              <a:rPr sz="3200" spc="-15" dirty="0">
                <a:latin typeface="Arial"/>
                <a:cs typeface="Arial"/>
              </a:rPr>
              <a:t>x</a:t>
            </a:r>
            <a:r>
              <a:rPr sz="3200" spc="-5" dirty="0">
                <a:latin typeface="Arial"/>
                <a:cs typeface="Arial"/>
              </a:rPr>
              <a:t>isti</a:t>
            </a:r>
            <a:r>
              <a:rPr sz="3200" spc="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g	s</a:t>
            </a:r>
            <a:r>
              <a:rPr sz="3200" spc="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rv</a:t>
            </a:r>
            <a:r>
              <a:rPr sz="3200" spc="-10" dirty="0">
                <a:latin typeface="Arial"/>
                <a:cs typeface="Arial"/>
              </a:rPr>
              <a:t>i</a:t>
            </a:r>
            <a:r>
              <a:rPr sz="3200" spc="5" dirty="0">
                <a:latin typeface="Arial"/>
                <a:cs typeface="Arial"/>
              </a:rPr>
              <a:t>ce</a:t>
            </a:r>
            <a:r>
              <a:rPr sz="3200" dirty="0">
                <a:latin typeface="Arial"/>
                <a:cs typeface="Arial"/>
              </a:rPr>
              <a:t>s  reach all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people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5600" y="2966720"/>
            <a:ext cx="7251065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Government on </a:t>
            </a:r>
            <a:r>
              <a:rPr sz="3200" spc="-5" dirty="0">
                <a:latin typeface="Arial"/>
                <a:cs typeface="Arial"/>
              </a:rPr>
              <a:t>its </a:t>
            </a:r>
            <a:r>
              <a:rPr sz="3200" spc="-10" dirty="0">
                <a:latin typeface="Arial"/>
                <a:cs typeface="Arial"/>
              </a:rPr>
              <a:t>own </a:t>
            </a:r>
            <a:r>
              <a:rPr sz="3200" dirty="0">
                <a:latin typeface="Arial"/>
                <a:cs typeface="Arial"/>
              </a:rPr>
              <a:t>cannot </a:t>
            </a:r>
            <a:r>
              <a:rPr sz="3200" spc="-10" dirty="0">
                <a:latin typeface="Arial"/>
                <a:cs typeface="Arial"/>
              </a:rPr>
              <a:t>always  </a:t>
            </a:r>
            <a:r>
              <a:rPr sz="3200" spc="-5" dirty="0">
                <a:latin typeface="Arial"/>
                <a:cs typeface="Arial"/>
              </a:rPr>
              <a:t>fully </a:t>
            </a:r>
            <a:r>
              <a:rPr sz="3200" dirty="0">
                <a:latin typeface="Arial"/>
                <a:cs typeface="Arial"/>
              </a:rPr>
              <a:t>address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spc="5" dirty="0">
                <a:latin typeface="Arial"/>
                <a:cs typeface="Arial"/>
              </a:rPr>
              <a:t>most </a:t>
            </a:r>
            <a:r>
              <a:rPr sz="3200" dirty="0">
                <a:latin typeface="Arial"/>
                <a:cs typeface="Arial"/>
              </a:rPr>
              <a:t>needy  </a:t>
            </a:r>
            <a:r>
              <a:rPr sz="3200" spc="-5" dirty="0">
                <a:latin typeface="Arial"/>
                <a:cs typeface="Arial"/>
              </a:rPr>
              <a:t>population.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To set minimum standard </a:t>
            </a:r>
            <a:r>
              <a:rPr sz="3200" spc="-5" dirty="0">
                <a:latin typeface="Arial"/>
                <a:cs typeface="Arial"/>
              </a:rPr>
              <a:t>for quality 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services </a:t>
            </a:r>
            <a:r>
              <a:rPr sz="3200" dirty="0">
                <a:latin typeface="Arial"/>
                <a:cs typeface="Arial"/>
              </a:rPr>
              <a:t>and legal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regulation.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40" y="0"/>
            <a:ext cx="2045970" cy="126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71900" y="96520"/>
            <a:ext cx="1521460" cy="13362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>
                <a:latin typeface="Times New Roman"/>
                <a:cs typeface="Times New Roman"/>
              </a:rPr>
              <a:t>C</a:t>
            </a:r>
            <a:r>
              <a:rPr b="0" spc="5">
                <a:latin typeface="Times New Roman"/>
                <a:cs typeface="Times New Roman"/>
              </a:rPr>
              <a:t>o</a:t>
            </a:r>
            <a:r>
              <a:rPr b="0">
                <a:latin typeface="Times New Roman"/>
                <a:cs typeface="Times New Roman"/>
              </a:rPr>
              <a:t>nt</a:t>
            </a:r>
            <a:r>
              <a:rPr b="0" dirty="0">
                <a:latin typeface="Times New Roman"/>
                <a:cs typeface="Times New Roman"/>
              </a:rPr>
              <a:t>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41500" y="725170"/>
            <a:ext cx="7103109" cy="502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  <a:tab pos="1106170" algn="l"/>
                <a:tab pos="2419985" algn="l"/>
                <a:tab pos="6502400" algn="l"/>
              </a:tabLst>
            </a:pPr>
            <a:r>
              <a:rPr sz="3200" spc="5" dirty="0">
                <a:latin typeface="Times New Roman"/>
                <a:cs typeface="Times New Roman"/>
              </a:rPr>
              <a:t>Fo</a:t>
            </a:r>
            <a:r>
              <a:rPr sz="3200" dirty="0">
                <a:latin typeface="Times New Roman"/>
                <a:cs typeface="Times New Roman"/>
              </a:rPr>
              <a:t>r	</a:t>
            </a:r>
            <a:r>
              <a:rPr sz="3200" spc="-10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ut</a:t>
            </a:r>
            <a:r>
              <a:rPr sz="3200" spc="5" dirty="0">
                <a:latin typeface="Times New Roman"/>
                <a:cs typeface="Times New Roman"/>
              </a:rPr>
              <a:t>ua</a:t>
            </a:r>
            <a:r>
              <a:rPr sz="3200" dirty="0">
                <a:latin typeface="Times New Roman"/>
                <a:cs typeface="Times New Roman"/>
              </a:rPr>
              <a:t>l	</a:t>
            </a:r>
            <a:r>
              <a:rPr sz="3200" spc="5" dirty="0">
                <a:latin typeface="Times New Roman"/>
                <a:cs typeface="Times New Roman"/>
              </a:rPr>
              <a:t>be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10" dirty="0">
                <a:latin typeface="Times New Roman"/>
                <a:cs typeface="Times New Roman"/>
              </a:rPr>
              <a:t>f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s(</a:t>
            </a:r>
            <a:r>
              <a:rPr sz="3200" spc="5" dirty="0">
                <a:latin typeface="Times New Roman"/>
                <a:cs typeface="Times New Roman"/>
              </a:rPr>
              <a:t>co</a:t>
            </a:r>
            <a:r>
              <a:rPr sz="3200" spc="-10" dirty="0">
                <a:latin typeface="Times New Roman"/>
                <a:cs typeface="Times New Roman"/>
              </a:rPr>
              <a:t>s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dirty="0">
                <a:latin typeface="Times New Roman"/>
                <a:cs typeface="Times New Roman"/>
              </a:rPr>
              <a:t>,</a:t>
            </a:r>
            <a:r>
              <a:rPr sz="3200" spc="-2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n</a:t>
            </a:r>
            <a:r>
              <a:rPr sz="3200" spc="5" dirty="0">
                <a:latin typeface="Times New Roman"/>
                <a:cs typeface="Times New Roman"/>
              </a:rPr>
              <a:t>powe</a:t>
            </a:r>
            <a:r>
              <a:rPr sz="3200" dirty="0">
                <a:latin typeface="Times New Roman"/>
                <a:cs typeface="Times New Roman"/>
              </a:rPr>
              <a:t>r	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nd  </a:t>
            </a:r>
            <a:r>
              <a:rPr sz="3200" spc="-5" dirty="0">
                <a:latin typeface="Times New Roman"/>
                <a:cs typeface="Times New Roman"/>
              </a:rPr>
              <a:t>financial </a:t>
            </a:r>
            <a:r>
              <a:rPr sz="3200" dirty="0">
                <a:latin typeface="Times New Roman"/>
                <a:cs typeface="Times New Roman"/>
              </a:rPr>
              <a:t>resources.)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marR="6985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961390" algn="l"/>
                <a:tab pos="2469515" algn="l"/>
                <a:tab pos="4588510" algn="l"/>
                <a:tab pos="6772275" algn="l"/>
              </a:tabLst>
            </a:pPr>
            <a:r>
              <a:rPr sz="3200" dirty="0">
                <a:latin typeface="Times New Roman"/>
                <a:cs typeface="Times New Roman"/>
              </a:rPr>
              <a:t>To	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-2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ov</a:t>
            </a:r>
            <a:r>
              <a:rPr sz="3200" dirty="0">
                <a:latin typeface="Times New Roman"/>
                <a:cs typeface="Times New Roman"/>
              </a:rPr>
              <a:t>e	Co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spc="-2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-10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’s	</a:t>
            </a:r>
            <a:r>
              <a:rPr sz="3200" spc="-10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nvo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v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spc="-10" dirty="0">
                <a:latin typeface="Times New Roman"/>
                <a:cs typeface="Times New Roman"/>
              </a:rPr>
              <a:t>m</a:t>
            </a:r>
            <a:r>
              <a:rPr sz="3200" spc="-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nt	</a:t>
            </a:r>
            <a:r>
              <a:rPr sz="3200" spc="-5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planning and </a:t>
            </a:r>
            <a:r>
              <a:rPr sz="3200" spc="-5" dirty="0">
                <a:latin typeface="Times New Roman"/>
                <a:cs typeface="Times New Roman"/>
              </a:rPr>
              <a:t>monitoring </a:t>
            </a:r>
            <a:r>
              <a:rPr sz="3200" dirty="0">
                <a:latin typeface="Times New Roman"/>
                <a:cs typeface="Times New Roman"/>
              </a:rPr>
              <a:t>of services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To </a:t>
            </a:r>
            <a:r>
              <a:rPr sz="3200" spc="-5" dirty="0">
                <a:latin typeface="Times New Roman"/>
                <a:cs typeface="Times New Roman"/>
              </a:rPr>
              <a:t>commitment for </a:t>
            </a:r>
            <a:r>
              <a:rPr sz="3200" dirty="0">
                <a:latin typeface="Times New Roman"/>
                <a:cs typeface="Times New Roman"/>
              </a:rPr>
              <a:t>public good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Char char="•"/>
            </a:pPr>
            <a:endParaRPr sz="4700">
              <a:latin typeface="Times New Roman"/>
              <a:cs typeface="Times New Roman"/>
            </a:endParaRPr>
          </a:p>
          <a:p>
            <a:pPr marL="458470" indent="-445770">
              <a:lnSpc>
                <a:spcPct val="100000"/>
              </a:lnSpc>
              <a:buChar char="•"/>
              <a:tabLst>
                <a:tab pos="457834" algn="l"/>
                <a:tab pos="458470" algn="l"/>
              </a:tabLst>
            </a:pPr>
            <a:r>
              <a:rPr sz="3200" spc="-5" dirty="0">
                <a:latin typeface="Times New Roman"/>
                <a:cs typeface="Times New Roman"/>
              </a:rPr>
              <a:t>To avoid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duplication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310</TotalTime>
  <Words>1739</Words>
  <Application>Microsoft Office PowerPoint</Application>
  <PresentationFormat>On-screen Show (4:3)</PresentationFormat>
  <Paragraphs>165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Verve</vt:lpstr>
      <vt:lpstr>        SUB    :  COMMUNITY HEALTH              NURSING TOPIC: Public Private Partnership </vt:lpstr>
      <vt:lpstr>INTRODUCTION </vt:lpstr>
      <vt:lpstr>Definition</vt:lpstr>
      <vt:lpstr>Meaning of PPP</vt:lpstr>
      <vt:lpstr>Cont…</vt:lpstr>
      <vt:lpstr>Slide 6</vt:lpstr>
      <vt:lpstr>Slide 7</vt:lpstr>
      <vt:lpstr>Need of PPP</vt:lpstr>
      <vt:lpstr>Cont…</vt:lpstr>
      <vt:lpstr>Objective of public private partnership: </vt:lpstr>
      <vt:lpstr>Cont….</vt:lpstr>
      <vt:lpstr>MODELS</vt:lpstr>
      <vt:lpstr>2. Franchising</vt:lpstr>
      <vt:lpstr>Slide 14</vt:lpstr>
      <vt:lpstr>4. Joint venture</vt:lpstr>
      <vt:lpstr>5.Voucher scheme</vt:lpstr>
      <vt:lpstr>Slide 17</vt:lpstr>
      <vt:lpstr>Slide 18</vt:lpstr>
      <vt:lpstr>Slide 19</vt:lpstr>
      <vt:lpstr>Existing Scenario of PPP: </vt:lpstr>
      <vt:lpstr>Basic mechanisms in the health sector</vt:lpstr>
      <vt:lpstr>Different kinds of PPP</vt:lpstr>
      <vt:lpstr>Partnership between the Government and the For-Profit sector </vt:lpstr>
      <vt:lpstr>Cont…d</vt:lpstr>
      <vt:lpstr>Partnership between the Government and the Non-Profit sector  </vt:lpstr>
      <vt:lpstr>Cont….d</vt:lpstr>
      <vt:lpstr>Cont….d</vt:lpstr>
      <vt:lpstr>Partnership between the Government and a private service provider </vt:lpstr>
      <vt:lpstr>Conti….d</vt:lpstr>
      <vt:lpstr>Cont….d</vt:lpstr>
      <vt:lpstr>Partnership between the Govt.  and a private sector </vt:lpstr>
      <vt:lpstr>Cont….d</vt:lpstr>
      <vt:lpstr>Conti…d</vt:lpstr>
      <vt:lpstr>Conti…d</vt:lpstr>
      <vt:lpstr>Anticipated outcomes</vt:lpstr>
      <vt:lpstr>Challenges</vt:lpstr>
      <vt:lpstr>Conclusion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SUB:     COMMUNITY HEALTH              NURSING-I TOPIC: Public Private Partnership &amp;             Challenges of Health Care              Delivery System</dc:title>
  <dc:creator>ABC</dc:creator>
  <cp:lastModifiedBy>adil</cp:lastModifiedBy>
  <cp:revision>63</cp:revision>
  <dcterms:created xsi:type="dcterms:W3CDTF">2006-08-16T00:00:00Z</dcterms:created>
  <dcterms:modified xsi:type="dcterms:W3CDTF">2020-08-17T08:56:41Z</dcterms:modified>
</cp:coreProperties>
</file>