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354" y="14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96240" y="252074"/>
            <a:ext cx="8353044" cy="124754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60067" y="478663"/>
            <a:ext cx="6023864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034" y="1774901"/>
            <a:ext cx="8075930" cy="4465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77184" y="320039"/>
            <a:ext cx="2386584" cy="12588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203321" y="3733800"/>
            <a:ext cx="273431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20339" y="1784604"/>
            <a:ext cx="2342922" cy="14599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60066" y="478663"/>
            <a:ext cx="6821933" cy="2031325"/>
          </a:xfrm>
        </p:spPr>
        <p:txBody>
          <a:bodyPr/>
          <a:lstStyle/>
          <a:p>
            <a:r>
              <a:rPr lang="en-IN" spc="-40" dirty="0"/>
              <a:t>HEALTH</a:t>
            </a:r>
            <a:r>
              <a:rPr lang="en-IN" spc="-50" dirty="0"/>
              <a:t> </a:t>
            </a:r>
            <a:r>
              <a:rPr lang="en-IN" spc="-5" dirty="0"/>
              <a:t>COMMITTEES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712976" y="3733800"/>
            <a:ext cx="5715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n-US" sz="2000" b="1" smtClean="0">
                <a:solidFill>
                  <a:schemeClr val="accent6">
                    <a:lumMod val="50000"/>
                  </a:schemeClr>
                </a:solidFill>
              </a:rPr>
              <a:t>Mrs.Bhumika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6">
                    <a:lumMod val="50000"/>
                  </a:schemeClr>
                </a:solidFill>
              </a:rPr>
              <a:t>Chaudhari</a:t>
            </a:r>
            <a:endParaRPr lang="en-US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dirty="0" smtClean="0">
                <a:latin typeface="Perpetua" pitchFamily="18" charset="0"/>
              </a:rPr>
              <a:t>Asst</a:t>
            </a:r>
            <a:r>
              <a:rPr lang="en-US" dirty="0">
                <a:latin typeface="Perpetua" pitchFamily="18" charset="0"/>
              </a:rPr>
              <a:t>. Professor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dirty="0" err="1">
                <a:latin typeface="Perpetua" pitchFamily="18" charset="0"/>
              </a:rPr>
              <a:t>Sumandeep</a:t>
            </a:r>
            <a:r>
              <a:rPr lang="en-US" dirty="0">
                <a:latin typeface="Perpetua" pitchFamily="18" charset="0"/>
              </a:rPr>
              <a:t> Nursing College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dirty="0" err="1">
                <a:latin typeface="Perpetua" pitchFamily="18" charset="0"/>
              </a:rPr>
              <a:t>Sumandeep</a:t>
            </a:r>
            <a:r>
              <a:rPr lang="en-US" dirty="0">
                <a:latin typeface="Perpetua" pitchFamily="18" charset="0"/>
              </a:rPr>
              <a:t> </a:t>
            </a:r>
            <a:r>
              <a:rPr lang="en-US" dirty="0" err="1">
                <a:latin typeface="Perpetua" pitchFamily="18" charset="0"/>
              </a:rPr>
              <a:t>Vidyapeeth</a:t>
            </a:r>
            <a:r>
              <a:rPr lang="en-US" dirty="0">
                <a:latin typeface="Perpetua" pitchFamily="18" charset="0"/>
              </a:rPr>
              <a:t> Deemed To Be University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1200" i="1" dirty="0">
                <a:latin typeface="Perpetua" pitchFamily="18" charset="0"/>
              </a:rPr>
              <a:t>(Accredited ‘A’ Grade By </a:t>
            </a:r>
            <a:r>
              <a:rPr lang="en-US" sz="1200" i="1" dirty="0" err="1">
                <a:latin typeface="Perpetua" pitchFamily="18" charset="0"/>
              </a:rPr>
              <a:t>Naac</a:t>
            </a:r>
            <a:r>
              <a:rPr lang="en-US" sz="1200" i="1" dirty="0">
                <a:latin typeface="Perpetua" pitchFamily="18" charset="0"/>
              </a:rPr>
              <a:t> With A </a:t>
            </a:r>
            <a:r>
              <a:rPr lang="en-US" sz="1200" i="1" dirty="0" err="1">
                <a:latin typeface="Perpetua" pitchFamily="18" charset="0"/>
              </a:rPr>
              <a:t>Cgpa</a:t>
            </a:r>
            <a:r>
              <a:rPr lang="en-US" sz="1200" i="1" dirty="0">
                <a:latin typeface="Perpetua" pitchFamily="18" charset="0"/>
              </a:rPr>
              <a:t> Of 3.53 Out Of Four Point Scale)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1600" i="1" dirty="0" err="1">
                <a:latin typeface="Perpetua" pitchFamily="18" charset="0"/>
              </a:rPr>
              <a:t>Piparia</a:t>
            </a:r>
            <a:r>
              <a:rPr lang="en-US" sz="1600" i="1" dirty="0">
                <a:latin typeface="Perpetua" pitchFamily="18" charset="0"/>
              </a:rPr>
              <a:t>, </a:t>
            </a:r>
            <a:r>
              <a:rPr lang="en-US" sz="1600" i="1" dirty="0" err="1">
                <a:latin typeface="Perpetua" pitchFamily="18" charset="0"/>
              </a:rPr>
              <a:t>Waghodia</a:t>
            </a:r>
            <a:r>
              <a:rPr lang="en-US" sz="1600" i="1" dirty="0">
                <a:latin typeface="Perpetua" pitchFamily="18" charset="0"/>
              </a:rPr>
              <a:t>, Vadodara, Gujarat</a:t>
            </a:r>
            <a:endParaRPr lang="en-US" sz="1600" dirty="0">
              <a:latin typeface="Perpetua" pitchFamily="18" charset="0"/>
            </a:endParaRPr>
          </a:p>
        </p:txBody>
      </p:sp>
      <p:pic>
        <p:nvPicPr>
          <p:cNvPr id="9" name="Picture 4" descr="C:\Users\NIRMAL\Desktop\GNCC\Final Approved University Logo - 01-03-2018.png"/>
          <p:cNvPicPr>
            <a:picLocks noChangeAspect="1" noChangeArrowheads="1"/>
          </p:cNvPicPr>
          <p:nvPr/>
        </p:nvPicPr>
        <p:blipFill>
          <a:blip r:embed="rId4" cstate="print">
            <a:lum bright="-10000" contras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91000" y="5745163"/>
            <a:ext cx="8572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C0504D"/>
          </a:solidFill>
          <a:ln w="25907">
            <a:solidFill>
              <a:srgbClr val="8B3836"/>
            </a:solidFill>
          </a:ln>
        </p:spPr>
        <p:txBody>
          <a:bodyPr vert="horz" wrap="square" lIns="0" tIns="216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5"/>
              </a:spcBef>
            </a:pPr>
            <a:r>
              <a:rPr dirty="0">
                <a:solidFill>
                  <a:srgbClr val="FFFFFF"/>
                </a:solidFill>
              </a:rPr>
              <a:t>Recommendations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1140" y="1567207"/>
            <a:ext cx="8682355" cy="4553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715" indent="-342900" algn="just">
              <a:lnSpc>
                <a:spcPct val="1301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2700" dirty="0">
                <a:latin typeface="Times New Roman"/>
                <a:cs typeface="Times New Roman"/>
              </a:rPr>
              <a:t>3 months training </a:t>
            </a:r>
            <a:r>
              <a:rPr sz="2700" spc="-5" dirty="0">
                <a:latin typeface="Times New Roman"/>
                <a:cs typeface="Times New Roman"/>
              </a:rPr>
              <a:t>in </a:t>
            </a:r>
            <a:r>
              <a:rPr sz="2700" dirty="0">
                <a:latin typeface="Times New Roman"/>
                <a:cs typeface="Times New Roman"/>
              </a:rPr>
              <a:t>preventive and </a:t>
            </a:r>
            <a:r>
              <a:rPr sz="2700" spc="-5" dirty="0">
                <a:latin typeface="Times New Roman"/>
                <a:cs typeface="Times New Roman"/>
              </a:rPr>
              <a:t>social medicine </a:t>
            </a:r>
            <a:r>
              <a:rPr sz="2700" spc="-10" dirty="0">
                <a:latin typeface="Times New Roman"/>
                <a:cs typeface="Times New Roman"/>
              </a:rPr>
              <a:t>to  </a:t>
            </a:r>
            <a:r>
              <a:rPr sz="2700" dirty="0">
                <a:latin typeface="Times New Roman"/>
                <a:cs typeface="Times New Roman"/>
              </a:rPr>
              <a:t>prepare </a:t>
            </a:r>
            <a:r>
              <a:rPr sz="2700" spc="-5" dirty="0">
                <a:latin typeface="Times New Roman"/>
                <a:cs typeface="Times New Roman"/>
              </a:rPr>
              <a:t>‘SOCIAL</a:t>
            </a:r>
            <a:r>
              <a:rPr sz="2700" spc="-95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PHYSICIANS’</a:t>
            </a:r>
            <a:endParaRPr sz="27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30000"/>
              </a:lnSpc>
              <a:spcBef>
                <a:spcPts val="650"/>
              </a:spcBef>
              <a:buFont typeface="Arial"/>
              <a:buChar char="•"/>
              <a:tabLst>
                <a:tab pos="355600" algn="l"/>
              </a:tabLst>
            </a:pPr>
            <a:r>
              <a:rPr sz="2700" spc="-5" dirty="0">
                <a:latin typeface="Times New Roman"/>
                <a:cs typeface="Times New Roman"/>
              </a:rPr>
              <a:t>Special emphasis </a:t>
            </a:r>
            <a:r>
              <a:rPr sz="2700" dirty="0">
                <a:latin typeface="Times New Roman"/>
                <a:cs typeface="Times New Roman"/>
              </a:rPr>
              <a:t>on </a:t>
            </a:r>
            <a:r>
              <a:rPr sz="2700" spc="-5" dirty="0">
                <a:latin typeface="Times New Roman"/>
                <a:cs typeface="Times New Roman"/>
              </a:rPr>
              <a:t>preventive </a:t>
            </a:r>
            <a:r>
              <a:rPr sz="2700" dirty="0">
                <a:latin typeface="Times New Roman"/>
                <a:cs typeface="Times New Roman"/>
              </a:rPr>
              <a:t>work (Integration </a:t>
            </a:r>
            <a:r>
              <a:rPr sz="2700" spc="5" dirty="0">
                <a:latin typeface="Times New Roman"/>
                <a:cs typeface="Times New Roman"/>
              </a:rPr>
              <a:t>of  </a:t>
            </a:r>
            <a:r>
              <a:rPr sz="2700" dirty="0">
                <a:latin typeface="Times New Roman"/>
                <a:cs typeface="Times New Roman"/>
              </a:rPr>
              <a:t>curative and preventive</a:t>
            </a:r>
            <a:r>
              <a:rPr sz="2700" spc="-6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services)</a:t>
            </a:r>
            <a:endParaRPr sz="270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ct val="130000"/>
              </a:lnSpc>
              <a:spcBef>
                <a:spcPts val="650"/>
              </a:spcBef>
              <a:buFont typeface="Arial"/>
              <a:buChar char="•"/>
              <a:tabLst>
                <a:tab pos="355600" algn="l"/>
              </a:tabLst>
            </a:pPr>
            <a:r>
              <a:rPr sz="2700" spc="-25" dirty="0">
                <a:latin typeface="Times New Roman"/>
                <a:cs typeface="Times New Roman"/>
              </a:rPr>
              <a:t>Village </a:t>
            </a:r>
            <a:r>
              <a:rPr sz="2700" dirty="0">
                <a:latin typeface="Times New Roman"/>
                <a:cs typeface="Times New Roman"/>
              </a:rPr>
              <a:t>Health </a:t>
            </a:r>
            <a:r>
              <a:rPr sz="2700" spc="-5" dirty="0">
                <a:latin typeface="Times New Roman"/>
                <a:cs typeface="Times New Roman"/>
              </a:rPr>
              <a:t>Committee </a:t>
            </a:r>
            <a:r>
              <a:rPr sz="2700" dirty="0">
                <a:latin typeface="Times New Roman"/>
                <a:cs typeface="Times New Roman"/>
              </a:rPr>
              <a:t>consisting of 5 to 7 </a:t>
            </a:r>
            <a:r>
              <a:rPr sz="2700" spc="-5" dirty="0">
                <a:latin typeface="Times New Roman"/>
                <a:cs typeface="Times New Roman"/>
              </a:rPr>
              <a:t>individuals  for procuring </a:t>
            </a:r>
            <a:r>
              <a:rPr sz="2700" dirty="0">
                <a:latin typeface="Times New Roman"/>
                <a:cs typeface="Times New Roman"/>
              </a:rPr>
              <a:t>the </a:t>
            </a:r>
            <a:r>
              <a:rPr sz="2700" spc="-5" dirty="0">
                <a:latin typeface="Times New Roman"/>
                <a:cs typeface="Times New Roman"/>
              </a:rPr>
              <a:t>active </a:t>
            </a:r>
            <a:r>
              <a:rPr sz="2700" dirty="0">
                <a:latin typeface="Times New Roman"/>
                <a:cs typeface="Times New Roman"/>
              </a:rPr>
              <a:t>participation of the people </a:t>
            </a:r>
            <a:r>
              <a:rPr sz="2700" spc="-5" dirty="0">
                <a:latin typeface="Times New Roman"/>
                <a:cs typeface="Times New Roman"/>
              </a:rPr>
              <a:t>in </a:t>
            </a:r>
            <a:r>
              <a:rPr sz="2700" dirty="0">
                <a:latin typeface="Times New Roman"/>
                <a:cs typeface="Times New Roman"/>
              </a:rPr>
              <a:t>the  local health</a:t>
            </a:r>
            <a:r>
              <a:rPr sz="2700" spc="-2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programme.</a:t>
            </a:r>
            <a:endParaRPr sz="270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spcBef>
                <a:spcPts val="1620"/>
              </a:spcBef>
              <a:buFont typeface="Arial"/>
              <a:buChar char="•"/>
              <a:tabLst>
                <a:tab pos="355600" algn="l"/>
              </a:tabLst>
            </a:pPr>
            <a:r>
              <a:rPr sz="2700" spc="-5" dirty="0">
                <a:latin typeface="Times New Roman"/>
                <a:cs typeface="Times New Roman"/>
              </a:rPr>
              <a:t>Inter-sectoral</a:t>
            </a:r>
            <a:r>
              <a:rPr sz="2700" spc="-3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Coordination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96240" y="252074"/>
            <a:ext cx="8353425" cy="1266190"/>
            <a:chOff x="396240" y="252074"/>
            <a:chExt cx="8353425" cy="1266190"/>
          </a:xfrm>
        </p:grpSpPr>
        <p:sp>
          <p:nvSpPr>
            <p:cNvPr id="3" name="object 3"/>
            <p:cNvSpPr/>
            <p:nvPr/>
          </p:nvSpPr>
          <p:spPr>
            <a:xfrm>
              <a:off x="396240" y="252074"/>
              <a:ext cx="8353044" cy="124754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93776" y="365760"/>
              <a:ext cx="8154924" cy="115214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4F81BC"/>
          </a:solidFill>
          <a:ln w="38100">
            <a:solidFill>
              <a:srgbClr val="FFFFFF"/>
            </a:solidFill>
          </a:ln>
        </p:spPr>
        <p:txBody>
          <a:bodyPr vert="horz" wrap="square" lIns="0" tIns="248920" rIns="0" bIns="0" rtlCol="0">
            <a:spAutoFit/>
          </a:bodyPr>
          <a:lstStyle/>
          <a:p>
            <a:pPr marL="384175">
              <a:lnSpc>
                <a:spcPct val="100000"/>
              </a:lnSpc>
              <a:spcBef>
                <a:spcPts val="1960"/>
              </a:spcBef>
            </a:pPr>
            <a:r>
              <a:rPr sz="4000" spc="-5" dirty="0">
                <a:solidFill>
                  <a:srgbClr val="FFFFFF"/>
                </a:solidFill>
              </a:rPr>
              <a:t>Sir A Lakshmanaswamy</a:t>
            </a:r>
            <a:r>
              <a:rPr sz="4000" spc="-459" dirty="0">
                <a:solidFill>
                  <a:srgbClr val="FFFFFF"/>
                </a:solidFill>
              </a:rPr>
              <a:t> </a:t>
            </a:r>
            <a:r>
              <a:rPr sz="4000" spc="-5" dirty="0">
                <a:solidFill>
                  <a:srgbClr val="FFFFFF"/>
                </a:solidFill>
              </a:rPr>
              <a:t>Mudaliar</a:t>
            </a:r>
            <a:endParaRPr sz="4000"/>
          </a:p>
        </p:txBody>
      </p:sp>
      <p:grpSp>
        <p:nvGrpSpPr>
          <p:cNvPr id="6" name="object 6"/>
          <p:cNvGrpSpPr/>
          <p:nvPr/>
        </p:nvGrpSpPr>
        <p:grpSpPr>
          <a:xfrm>
            <a:off x="2590800" y="1752600"/>
            <a:ext cx="3632200" cy="4267200"/>
            <a:chOff x="2590800" y="1752600"/>
            <a:chExt cx="3632200" cy="4267200"/>
          </a:xfrm>
        </p:grpSpPr>
        <p:sp>
          <p:nvSpPr>
            <p:cNvPr id="7" name="object 7"/>
            <p:cNvSpPr/>
            <p:nvPr/>
          </p:nvSpPr>
          <p:spPr>
            <a:xfrm>
              <a:off x="2817875" y="1979675"/>
              <a:ext cx="3177540" cy="381304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590800" y="1752599"/>
              <a:ext cx="3632200" cy="4267200"/>
            </a:xfrm>
            <a:custGeom>
              <a:avLst/>
              <a:gdLst/>
              <a:ahLst/>
              <a:cxnLst/>
              <a:rect l="l" t="t" r="r" b="b"/>
              <a:pathLst>
                <a:path w="3632200" h="4267200">
                  <a:moveTo>
                    <a:pt x="3448812" y="228600"/>
                  </a:moveTo>
                  <a:lnTo>
                    <a:pt x="3448799" y="182880"/>
                  </a:lnTo>
                  <a:lnTo>
                    <a:pt x="3403092" y="182880"/>
                  </a:lnTo>
                  <a:lnTo>
                    <a:pt x="3403092" y="228600"/>
                  </a:lnTo>
                  <a:lnTo>
                    <a:pt x="3403092" y="4038600"/>
                  </a:lnTo>
                  <a:lnTo>
                    <a:pt x="228600" y="4038600"/>
                  </a:lnTo>
                  <a:lnTo>
                    <a:pt x="228600" y="228600"/>
                  </a:lnTo>
                  <a:lnTo>
                    <a:pt x="3403092" y="228600"/>
                  </a:lnTo>
                  <a:lnTo>
                    <a:pt x="3403092" y="182880"/>
                  </a:lnTo>
                  <a:lnTo>
                    <a:pt x="182880" y="182880"/>
                  </a:lnTo>
                  <a:lnTo>
                    <a:pt x="182880" y="228600"/>
                  </a:lnTo>
                  <a:lnTo>
                    <a:pt x="182880" y="4038600"/>
                  </a:lnTo>
                  <a:lnTo>
                    <a:pt x="182880" y="4084320"/>
                  </a:lnTo>
                  <a:lnTo>
                    <a:pt x="3448799" y="4084320"/>
                  </a:lnTo>
                  <a:lnTo>
                    <a:pt x="3448799" y="4038600"/>
                  </a:lnTo>
                  <a:lnTo>
                    <a:pt x="3448812" y="228600"/>
                  </a:lnTo>
                  <a:close/>
                </a:path>
                <a:path w="3632200" h="4267200">
                  <a:moveTo>
                    <a:pt x="3631692" y="0"/>
                  </a:moveTo>
                  <a:lnTo>
                    <a:pt x="3494532" y="0"/>
                  </a:lnTo>
                  <a:lnTo>
                    <a:pt x="3494532" y="137160"/>
                  </a:lnTo>
                  <a:lnTo>
                    <a:pt x="3494532" y="4130040"/>
                  </a:lnTo>
                  <a:lnTo>
                    <a:pt x="137160" y="4130040"/>
                  </a:lnTo>
                  <a:lnTo>
                    <a:pt x="137160" y="137160"/>
                  </a:lnTo>
                  <a:lnTo>
                    <a:pt x="3494532" y="137160"/>
                  </a:lnTo>
                  <a:lnTo>
                    <a:pt x="3494532" y="0"/>
                  </a:lnTo>
                  <a:lnTo>
                    <a:pt x="0" y="0"/>
                  </a:lnTo>
                  <a:lnTo>
                    <a:pt x="0" y="137160"/>
                  </a:lnTo>
                  <a:lnTo>
                    <a:pt x="0" y="4130040"/>
                  </a:lnTo>
                  <a:lnTo>
                    <a:pt x="0" y="4267200"/>
                  </a:lnTo>
                  <a:lnTo>
                    <a:pt x="3631692" y="4267200"/>
                  </a:lnTo>
                  <a:lnTo>
                    <a:pt x="3631692" y="4130040"/>
                  </a:lnTo>
                  <a:lnTo>
                    <a:pt x="3631692" y="137160"/>
                  </a:lnTo>
                  <a:lnTo>
                    <a:pt x="363169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74876" y="320039"/>
            <a:ext cx="5792724" cy="12588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4F81BC"/>
          </a:solidFill>
          <a:ln w="38100">
            <a:solidFill>
              <a:srgbClr val="FFFFFF"/>
            </a:solidFill>
          </a:ln>
        </p:spPr>
        <p:txBody>
          <a:bodyPr vert="horz" wrap="square" lIns="0" tIns="21653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705"/>
              </a:spcBef>
            </a:pPr>
            <a:r>
              <a:rPr dirty="0">
                <a:solidFill>
                  <a:srgbClr val="FFFFFF"/>
                </a:solidFill>
              </a:rPr>
              <a:t>Mudaliar</a:t>
            </a:r>
            <a:r>
              <a:rPr spc="-9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Committee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2275458"/>
            <a:ext cx="8072120" cy="35382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Constituted </a:t>
            </a:r>
            <a:r>
              <a:rPr sz="3200" spc="-5" dirty="0">
                <a:latin typeface="Times New Roman"/>
                <a:cs typeface="Times New Roman"/>
              </a:rPr>
              <a:t>in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1959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3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By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GOI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4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Under </a:t>
            </a:r>
            <a:r>
              <a:rPr sz="3200" spc="-65" dirty="0">
                <a:latin typeface="Times New Roman"/>
                <a:cs typeface="Times New Roman"/>
              </a:rPr>
              <a:t>Dr. </a:t>
            </a:r>
            <a:r>
              <a:rPr sz="3200" dirty="0">
                <a:latin typeface="Times New Roman"/>
                <a:cs typeface="Times New Roman"/>
              </a:rPr>
              <a:t>A Lakshmanswamy </a:t>
            </a:r>
            <a:r>
              <a:rPr sz="3200" spc="-20" dirty="0">
                <a:latin typeface="Times New Roman"/>
                <a:cs typeface="Times New Roman"/>
              </a:rPr>
              <a:t>Mudaliar, </a:t>
            </a:r>
            <a:r>
              <a:rPr sz="3200" spc="-55" dirty="0">
                <a:latin typeface="Times New Roman"/>
                <a:cs typeface="Times New Roman"/>
              </a:rPr>
              <a:t>Vice  </a:t>
            </a:r>
            <a:r>
              <a:rPr sz="3200" spc="-10" dirty="0">
                <a:latin typeface="Times New Roman"/>
                <a:cs typeface="Times New Roman"/>
              </a:rPr>
              <a:t>Chancellor, </a:t>
            </a:r>
            <a:r>
              <a:rPr sz="3200" dirty="0">
                <a:latin typeface="Times New Roman"/>
                <a:cs typeface="Times New Roman"/>
              </a:rPr>
              <a:t>Madras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University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3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“Health Survey </a:t>
            </a:r>
            <a:r>
              <a:rPr sz="3200" spc="5" dirty="0">
                <a:latin typeface="Times New Roman"/>
                <a:cs typeface="Times New Roman"/>
              </a:rPr>
              <a:t>and </a:t>
            </a:r>
            <a:r>
              <a:rPr sz="3200" dirty="0">
                <a:latin typeface="Times New Roman"/>
                <a:cs typeface="Times New Roman"/>
              </a:rPr>
              <a:t>Planning</a:t>
            </a:r>
            <a:r>
              <a:rPr sz="3200" spc="-1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Committee”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21407" y="60960"/>
            <a:ext cx="5027676" cy="1152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4F81BC"/>
          </a:solidFill>
          <a:ln w="3810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365"/>
              </a:lnSpc>
            </a:pPr>
            <a:r>
              <a:rPr sz="4000" spc="-80" dirty="0">
                <a:solidFill>
                  <a:srgbClr val="FFFFFF"/>
                </a:solidFill>
              </a:rPr>
              <a:t>Terms </a:t>
            </a:r>
            <a:r>
              <a:rPr sz="4000" spc="-5" dirty="0">
                <a:solidFill>
                  <a:srgbClr val="FFFFFF"/>
                </a:solidFill>
              </a:rPr>
              <a:t>of</a:t>
            </a:r>
            <a:r>
              <a:rPr sz="4000" spc="85" dirty="0">
                <a:solidFill>
                  <a:srgbClr val="FFFFFF"/>
                </a:solidFill>
              </a:rPr>
              <a:t> </a:t>
            </a:r>
            <a:r>
              <a:rPr sz="4000" spc="-10" dirty="0">
                <a:solidFill>
                  <a:srgbClr val="FFFFFF"/>
                </a:solidFill>
              </a:rPr>
              <a:t>Reference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307340" y="1561111"/>
            <a:ext cx="8757285" cy="4965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30000"/>
              </a:lnSpc>
              <a:spcBef>
                <a:spcPts val="105"/>
              </a:spcBef>
              <a:buFont typeface="Carlito"/>
              <a:buAutoNum type="arabicPeriod"/>
              <a:tabLst>
                <a:tab pos="414020" algn="l"/>
              </a:tabLst>
            </a:pPr>
            <a:r>
              <a:rPr dirty="0"/>
              <a:t>	</a:t>
            </a:r>
            <a:r>
              <a:rPr sz="3000" dirty="0">
                <a:latin typeface="Times New Roman"/>
                <a:cs typeface="Times New Roman"/>
              </a:rPr>
              <a:t>The </a:t>
            </a:r>
            <a:r>
              <a:rPr sz="3000" spc="-5" dirty="0">
                <a:latin typeface="Times New Roman"/>
                <a:cs typeface="Times New Roman"/>
              </a:rPr>
              <a:t>assessment </a:t>
            </a:r>
            <a:r>
              <a:rPr sz="3000" dirty="0">
                <a:latin typeface="Times New Roman"/>
                <a:cs typeface="Times New Roman"/>
              </a:rPr>
              <a:t>(or evaluation) </a:t>
            </a:r>
            <a:r>
              <a:rPr sz="3000" spc="-5" dirty="0">
                <a:latin typeface="Times New Roman"/>
                <a:cs typeface="Times New Roman"/>
              </a:rPr>
              <a:t>in </a:t>
            </a:r>
            <a:r>
              <a:rPr sz="3000" dirty="0">
                <a:latin typeface="Times New Roman"/>
                <a:cs typeface="Times New Roman"/>
              </a:rPr>
              <a:t>the </a:t>
            </a:r>
            <a:r>
              <a:rPr sz="3000" spc="-5" dirty="0">
                <a:latin typeface="Times New Roman"/>
                <a:cs typeface="Times New Roman"/>
              </a:rPr>
              <a:t>field of </a:t>
            </a:r>
            <a:r>
              <a:rPr sz="3000" dirty="0">
                <a:latin typeface="Times New Roman"/>
                <a:cs typeface="Times New Roman"/>
              </a:rPr>
              <a:t>medical  relief and </a:t>
            </a:r>
            <a:r>
              <a:rPr sz="3000" spc="-5" dirty="0">
                <a:latin typeface="Times New Roman"/>
                <a:cs typeface="Times New Roman"/>
              </a:rPr>
              <a:t>public health since </a:t>
            </a:r>
            <a:r>
              <a:rPr sz="3000" dirty="0">
                <a:latin typeface="Times New Roman"/>
                <a:cs typeface="Times New Roman"/>
              </a:rPr>
              <a:t>the </a:t>
            </a:r>
            <a:r>
              <a:rPr sz="3000" spc="-5" dirty="0">
                <a:latin typeface="Times New Roman"/>
                <a:cs typeface="Times New Roman"/>
              </a:rPr>
              <a:t>submission </a:t>
            </a:r>
            <a:r>
              <a:rPr sz="3000" dirty="0">
                <a:latin typeface="Times New Roman"/>
                <a:cs typeface="Times New Roman"/>
              </a:rPr>
              <a:t>of the  Health </a:t>
            </a:r>
            <a:r>
              <a:rPr sz="3000" spc="-5" dirty="0">
                <a:latin typeface="Times New Roman"/>
                <a:cs typeface="Times New Roman"/>
              </a:rPr>
              <a:t>Survey </a:t>
            </a:r>
            <a:r>
              <a:rPr sz="3000" dirty="0">
                <a:latin typeface="Times New Roman"/>
                <a:cs typeface="Times New Roman"/>
              </a:rPr>
              <a:t>and Development </a:t>
            </a:r>
            <a:r>
              <a:rPr sz="3000" spc="-5" dirty="0">
                <a:latin typeface="Times New Roman"/>
                <a:cs typeface="Times New Roman"/>
              </a:rPr>
              <a:t>Committee's </a:t>
            </a:r>
            <a:r>
              <a:rPr sz="3000" dirty="0">
                <a:latin typeface="Times New Roman"/>
                <a:cs typeface="Times New Roman"/>
              </a:rPr>
              <a:t>Report  </a:t>
            </a:r>
            <a:r>
              <a:rPr sz="3000" spc="-5" dirty="0">
                <a:latin typeface="Times New Roman"/>
                <a:cs typeface="Times New Roman"/>
              </a:rPr>
              <a:t>(the </a:t>
            </a:r>
            <a:r>
              <a:rPr sz="3000" dirty="0">
                <a:latin typeface="Times New Roman"/>
                <a:cs typeface="Times New Roman"/>
              </a:rPr>
              <a:t>Bhore</a:t>
            </a:r>
            <a:r>
              <a:rPr sz="3000" spc="2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Committee)</a:t>
            </a:r>
            <a:endParaRPr sz="30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30000"/>
              </a:lnSpc>
              <a:spcBef>
                <a:spcPts val="720"/>
              </a:spcBef>
              <a:buFont typeface="Times New Roman"/>
              <a:buAutoNum type="arabicPeriod"/>
              <a:tabLst>
                <a:tab pos="401320" algn="l"/>
              </a:tabLst>
            </a:pPr>
            <a:r>
              <a:rPr dirty="0"/>
              <a:t>	</a:t>
            </a:r>
            <a:r>
              <a:rPr sz="3000" dirty="0">
                <a:latin typeface="Times New Roman"/>
                <a:cs typeface="Times New Roman"/>
              </a:rPr>
              <a:t>Review of the </a:t>
            </a:r>
            <a:r>
              <a:rPr sz="3000" spc="-5" dirty="0">
                <a:latin typeface="Times New Roman"/>
                <a:cs typeface="Times New Roman"/>
              </a:rPr>
              <a:t>First </a:t>
            </a:r>
            <a:r>
              <a:rPr sz="3000" dirty="0">
                <a:latin typeface="Times New Roman"/>
                <a:cs typeface="Times New Roman"/>
              </a:rPr>
              <a:t>and </a:t>
            </a:r>
            <a:r>
              <a:rPr sz="3000" spc="-5" dirty="0">
                <a:latin typeface="Times New Roman"/>
                <a:cs typeface="Times New Roman"/>
              </a:rPr>
              <a:t>Second </a:t>
            </a:r>
            <a:r>
              <a:rPr sz="3000" spc="-35" dirty="0">
                <a:latin typeface="Times New Roman"/>
                <a:cs typeface="Times New Roman"/>
              </a:rPr>
              <a:t>Five-Year </a:t>
            </a:r>
            <a:r>
              <a:rPr sz="3000" dirty="0">
                <a:latin typeface="Times New Roman"/>
                <a:cs typeface="Times New Roman"/>
              </a:rPr>
              <a:t>Plan Health  </a:t>
            </a:r>
            <a:r>
              <a:rPr sz="3000" spc="-5" dirty="0">
                <a:latin typeface="Times New Roman"/>
                <a:cs typeface="Times New Roman"/>
              </a:rPr>
              <a:t>projects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and</a:t>
            </a:r>
            <a:endParaRPr sz="3000">
              <a:latin typeface="Times New Roman"/>
              <a:cs typeface="Times New Roman"/>
            </a:endParaRPr>
          </a:p>
          <a:p>
            <a:pPr marL="355600" marR="6350" indent="-342900" algn="just">
              <a:lnSpc>
                <a:spcPct val="130000"/>
              </a:lnSpc>
              <a:spcBef>
                <a:spcPts val="720"/>
              </a:spcBef>
              <a:buFont typeface="Times New Roman"/>
              <a:buAutoNum type="arabicPeriod"/>
              <a:tabLst>
                <a:tab pos="448945" algn="l"/>
              </a:tabLst>
            </a:pPr>
            <a:r>
              <a:rPr dirty="0"/>
              <a:t>	</a:t>
            </a:r>
            <a:r>
              <a:rPr sz="3000" dirty="0">
                <a:latin typeface="Times New Roman"/>
                <a:cs typeface="Times New Roman"/>
              </a:rPr>
              <a:t>Formulation of recommendations for the future plan  of </a:t>
            </a:r>
            <a:r>
              <a:rPr sz="3000" spc="-5" dirty="0">
                <a:latin typeface="Times New Roman"/>
                <a:cs typeface="Times New Roman"/>
              </a:rPr>
              <a:t>health development in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100" dirty="0">
                <a:latin typeface="Times New Roman"/>
                <a:cs typeface="Times New Roman"/>
              </a:rPr>
              <a:t> </a:t>
            </a:r>
            <a:r>
              <a:rPr sz="3000" spc="-30" dirty="0">
                <a:latin typeface="Times New Roman"/>
                <a:cs typeface="Times New Roman"/>
              </a:rPr>
              <a:t>country.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07563" y="320039"/>
            <a:ext cx="3927347" cy="12588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4F81BC"/>
          </a:solidFill>
          <a:ln w="38100">
            <a:solidFill>
              <a:srgbClr val="FFFFFF"/>
            </a:solidFill>
          </a:ln>
        </p:spPr>
        <p:txBody>
          <a:bodyPr vert="horz" wrap="square" lIns="0" tIns="216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5"/>
              </a:spcBef>
            </a:pPr>
            <a:r>
              <a:rPr dirty="0">
                <a:solidFill>
                  <a:srgbClr val="FFFFFF"/>
                </a:solidFill>
              </a:rPr>
              <a:t>Observations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561111"/>
            <a:ext cx="8986520" cy="4965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301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3000" spc="-5" dirty="0">
                <a:latin typeface="Times New Roman"/>
                <a:cs typeface="Times New Roman"/>
              </a:rPr>
              <a:t>Basic </a:t>
            </a:r>
            <a:r>
              <a:rPr sz="3000" dirty="0">
                <a:latin typeface="Times New Roman"/>
                <a:cs typeface="Times New Roman"/>
              </a:rPr>
              <a:t>health facilities </a:t>
            </a:r>
            <a:r>
              <a:rPr sz="3000" spc="-5" dirty="0">
                <a:latin typeface="Times New Roman"/>
                <a:cs typeface="Times New Roman"/>
              </a:rPr>
              <a:t>had not </a:t>
            </a:r>
            <a:r>
              <a:rPr sz="3000" dirty="0">
                <a:latin typeface="Times New Roman"/>
                <a:cs typeface="Times New Roman"/>
              </a:rPr>
              <a:t>reached </a:t>
            </a:r>
            <a:r>
              <a:rPr sz="3000" spc="-5" dirty="0">
                <a:latin typeface="Times New Roman"/>
                <a:cs typeface="Times New Roman"/>
              </a:rPr>
              <a:t>at </a:t>
            </a:r>
            <a:r>
              <a:rPr sz="3000" dirty="0">
                <a:latin typeface="Times New Roman"/>
                <a:cs typeface="Times New Roman"/>
              </a:rPr>
              <a:t>least half the  </a:t>
            </a:r>
            <a:r>
              <a:rPr sz="3000" spc="-5" dirty="0">
                <a:latin typeface="Times New Roman"/>
                <a:cs typeface="Times New Roman"/>
              </a:rPr>
              <a:t>nation</a:t>
            </a:r>
            <a:endParaRPr sz="300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ct val="130100"/>
              </a:lnSpc>
              <a:spcBef>
                <a:spcPts val="715"/>
              </a:spcBef>
              <a:buFont typeface="Arial"/>
              <a:buChar char="•"/>
              <a:tabLst>
                <a:tab pos="355600" algn="l"/>
              </a:tabLst>
            </a:pPr>
            <a:r>
              <a:rPr sz="3000" spc="-5" dirty="0">
                <a:latin typeface="Times New Roman"/>
                <a:cs typeface="Times New Roman"/>
              </a:rPr>
              <a:t>Gross </a:t>
            </a:r>
            <a:r>
              <a:rPr sz="3000" dirty="0">
                <a:latin typeface="Times New Roman"/>
                <a:cs typeface="Times New Roman"/>
              </a:rPr>
              <a:t>mal </a:t>
            </a:r>
            <a:r>
              <a:rPr sz="3000" spc="-5" dirty="0">
                <a:latin typeface="Times New Roman"/>
                <a:cs typeface="Times New Roman"/>
              </a:rPr>
              <a:t>distribution </a:t>
            </a:r>
            <a:r>
              <a:rPr sz="3000" dirty="0">
                <a:latin typeface="Times New Roman"/>
                <a:cs typeface="Times New Roman"/>
              </a:rPr>
              <a:t>of </a:t>
            </a:r>
            <a:r>
              <a:rPr sz="3000" spc="-5" dirty="0">
                <a:latin typeface="Times New Roman"/>
                <a:cs typeface="Times New Roman"/>
              </a:rPr>
              <a:t>hospitals </a:t>
            </a:r>
            <a:r>
              <a:rPr sz="3000" dirty="0">
                <a:latin typeface="Times New Roman"/>
                <a:cs typeface="Times New Roman"/>
              </a:rPr>
              <a:t>and beds </a:t>
            </a:r>
            <a:r>
              <a:rPr sz="3000" spc="-5" dirty="0">
                <a:latin typeface="Times New Roman"/>
                <a:cs typeface="Times New Roman"/>
              </a:rPr>
              <a:t>in </a:t>
            </a:r>
            <a:r>
              <a:rPr sz="3000" dirty="0">
                <a:latin typeface="Times New Roman"/>
                <a:cs typeface="Times New Roman"/>
              </a:rPr>
              <a:t>favour of  urban </a:t>
            </a:r>
            <a:r>
              <a:rPr sz="3000" spc="-5" dirty="0">
                <a:latin typeface="Times New Roman"/>
                <a:cs typeface="Times New Roman"/>
              </a:rPr>
              <a:t>areas.</a:t>
            </a:r>
            <a:endParaRPr sz="30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3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Quality </a:t>
            </a:r>
            <a:r>
              <a:rPr sz="3000" spc="5" dirty="0">
                <a:latin typeface="Times New Roman"/>
                <a:cs typeface="Times New Roman"/>
              </a:rPr>
              <a:t>of </a:t>
            </a:r>
            <a:r>
              <a:rPr sz="3000" dirty="0">
                <a:latin typeface="Times New Roman"/>
                <a:cs typeface="Times New Roman"/>
              </a:rPr>
              <a:t>services </a:t>
            </a:r>
            <a:r>
              <a:rPr sz="3000" spc="-5" dirty="0">
                <a:latin typeface="Times New Roman"/>
                <a:cs typeface="Times New Roman"/>
              </a:rPr>
              <a:t>provided </a:t>
            </a:r>
            <a:r>
              <a:rPr sz="3000" dirty="0">
                <a:latin typeface="Times New Roman"/>
                <a:cs typeface="Times New Roman"/>
              </a:rPr>
              <a:t>by </a:t>
            </a:r>
            <a:r>
              <a:rPr sz="3000" spc="-5" dirty="0">
                <a:latin typeface="Times New Roman"/>
                <a:cs typeface="Times New Roman"/>
              </a:rPr>
              <a:t>PHCs </a:t>
            </a:r>
            <a:r>
              <a:rPr sz="3000" dirty="0">
                <a:latin typeface="Times New Roman"/>
                <a:cs typeface="Times New Roman"/>
              </a:rPr>
              <a:t>were </a:t>
            </a:r>
            <a:r>
              <a:rPr sz="3000" spc="-5" dirty="0">
                <a:latin typeface="Times New Roman"/>
                <a:cs typeface="Times New Roman"/>
              </a:rPr>
              <a:t>grossly  </a:t>
            </a:r>
            <a:r>
              <a:rPr sz="3000" dirty="0">
                <a:latin typeface="Times New Roman"/>
                <a:cs typeface="Times New Roman"/>
              </a:rPr>
              <a:t>inadequate </a:t>
            </a:r>
            <a:r>
              <a:rPr sz="3000" spc="-5" dirty="0">
                <a:latin typeface="Times New Roman"/>
                <a:cs typeface="Times New Roman"/>
              </a:rPr>
              <a:t>with poor </a:t>
            </a:r>
            <a:r>
              <a:rPr sz="3000" dirty="0">
                <a:latin typeface="Times New Roman"/>
                <a:cs typeface="Times New Roman"/>
              </a:rPr>
              <a:t>functioning, lack </a:t>
            </a:r>
            <a:r>
              <a:rPr sz="3000" spc="-5" dirty="0">
                <a:latin typeface="Times New Roman"/>
                <a:cs typeface="Times New Roman"/>
              </a:rPr>
              <a:t>of </a:t>
            </a:r>
            <a:r>
              <a:rPr sz="3000" dirty="0">
                <a:latin typeface="Times New Roman"/>
                <a:cs typeface="Times New Roman"/>
              </a:rPr>
              <a:t>referral  </a:t>
            </a:r>
            <a:r>
              <a:rPr sz="3000" spc="-5" dirty="0">
                <a:latin typeface="Times New Roman"/>
                <a:cs typeface="Times New Roman"/>
              </a:rPr>
              <a:t>system, </a:t>
            </a:r>
            <a:r>
              <a:rPr sz="3000" dirty="0">
                <a:latin typeface="Times New Roman"/>
                <a:cs typeface="Times New Roman"/>
              </a:rPr>
              <a:t>and </a:t>
            </a:r>
            <a:r>
              <a:rPr sz="3000" spc="-5" dirty="0">
                <a:latin typeface="Times New Roman"/>
                <a:cs typeface="Times New Roman"/>
              </a:rPr>
              <a:t>gross </a:t>
            </a:r>
            <a:r>
              <a:rPr sz="3000" dirty="0">
                <a:latin typeface="Times New Roman"/>
                <a:cs typeface="Times New Roman"/>
              </a:rPr>
              <a:t>under </a:t>
            </a:r>
            <a:r>
              <a:rPr sz="3000" spc="-10" dirty="0">
                <a:latin typeface="Times New Roman"/>
                <a:cs typeface="Times New Roman"/>
              </a:rPr>
              <a:t>staffing </a:t>
            </a:r>
            <a:r>
              <a:rPr sz="3000" dirty="0">
                <a:latin typeface="Times New Roman"/>
                <a:cs typeface="Times New Roman"/>
              </a:rPr>
              <a:t>due </a:t>
            </a:r>
            <a:r>
              <a:rPr sz="3000" spc="-5" dirty="0">
                <a:latin typeface="Times New Roman"/>
                <a:cs typeface="Times New Roman"/>
              </a:rPr>
              <a:t>to </a:t>
            </a:r>
            <a:r>
              <a:rPr sz="3000" spc="-10" dirty="0">
                <a:latin typeface="Times New Roman"/>
                <a:cs typeface="Times New Roman"/>
              </a:rPr>
              <a:t>insufficient  </a:t>
            </a:r>
            <a:r>
              <a:rPr sz="3000" dirty="0">
                <a:latin typeface="Times New Roman"/>
                <a:cs typeface="Times New Roman"/>
              </a:rPr>
              <a:t>resources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87295" y="320039"/>
            <a:ext cx="5167883" cy="12588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4F81BC"/>
          </a:solidFill>
          <a:ln w="38100">
            <a:solidFill>
              <a:srgbClr val="FFFFFF"/>
            </a:solidFill>
          </a:ln>
        </p:spPr>
        <p:txBody>
          <a:bodyPr vert="horz" wrap="square" lIns="0" tIns="216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5"/>
              </a:spcBef>
            </a:pPr>
            <a:r>
              <a:rPr dirty="0">
                <a:solidFill>
                  <a:srgbClr val="FFFFFF"/>
                </a:solidFill>
              </a:rPr>
              <a:t>Recommendations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58140" y="1753565"/>
            <a:ext cx="8733155" cy="4552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2700" dirty="0">
                <a:latin typeface="Times New Roman"/>
                <a:cs typeface="Times New Roman"/>
              </a:rPr>
              <a:t>Consolidation of </a:t>
            </a:r>
            <a:r>
              <a:rPr sz="2700" spc="-5" dirty="0">
                <a:latin typeface="Times New Roman"/>
                <a:cs typeface="Times New Roman"/>
              </a:rPr>
              <a:t>1</a:t>
            </a:r>
            <a:r>
              <a:rPr sz="2700" spc="-7" baseline="24691" dirty="0">
                <a:latin typeface="Times New Roman"/>
                <a:cs typeface="Times New Roman"/>
              </a:rPr>
              <a:t>st </a:t>
            </a:r>
            <a:r>
              <a:rPr sz="2700" dirty="0">
                <a:latin typeface="Times New Roman"/>
                <a:cs typeface="Times New Roman"/>
              </a:rPr>
              <a:t>two 5 yr</a:t>
            </a:r>
            <a:r>
              <a:rPr sz="2700" spc="-28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plans</a:t>
            </a:r>
            <a:endParaRPr sz="2700">
              <a:latin typeface="Times New Roman"/>
              <a:cs typeface="Times New Roman"/>
            </a:endParaRPr>
          </a:p>
          <a:p>
            <a:pPr marL="381000" marR="30480" indent="-342900">
              <a:lnSpc>
                <a:spcPct val="150000"/>
              </a:lnSpc>
              <a:spcBef>
                <a:spcPts val="650"/>
              </a:spcBef>
              <a:buFont typeface="Arial"/>
              <a:buChar char="•"/>
              <a:tabLst>
                <a:tab pos="380365" algn="l"/>
                <a:tab pos="381000" algn="l"/>
                <a:tab pos="2479675" algn="l"/>
                <a:tab pos="3148965" algn="l"/>
                <a:tab pos="3590925" algn="l"/>
                <a:tab pos="4490085" algn="l"/>
                <a:tab pos="4950460" algn="l"/>
                <a:tab pos="6058535" algn="l"/>
                <a:tab pos="6843395" algn="l"/>
                <a:tab pos="7416800" algn="l"/>
              </a:tabLst>
            </a:pPr>
            <a:r>
              <a:rPr sz="2700" dirty="0">
                <a:latin typeface="Times New Roman"/>
                <a:cs typeface="Times New Roman"/>
              </a:rPr>
              <a:t>Strengthening	</a:t>
            </a:r>
            <a:r>
              <a:rPr sz="2700" spc="-15" dirty="0">
                <a:latin typeface="Times New Roman"/>
                <a:cs typeface="Times New Roman"/>
              </a:rPr>
              <a:t>D</a:t>
            </a:r>
            <a:r>
              <a:rPr sz="2700" spc="-5" dirty="0">
                <a:latin typeface="Times New Roman"/>
                <a:cs typeface="Times New Roman"/>
              </a:rPr>
              <a:t>H</a:t>
            </a:r>
            <a:r>
              <a:rPr sz="2700" dirty="0">
                <a:latin typeface="Times New Roman"/>
                <a:cs typeface="Times New Roman"/>
              </a:rPr>
              <a:t>	</a:t>
            </a:r>
            <a:r>
              <a:rPr sz="2700" spc="5" dirty="0">
                <a:latin typeface="Times New Roman"/>
                <a:cs typeface="Times New Roman"/>
              </a:rPr>
              <a:t>t</a:t>
            </a:r>
            <a:r>
              <a:rPr sz="2700" dirty="0">
                <a:latin typeface="Times New Roman"/>
                <a:cs typeface="Times New Roman"/>
              </a:rPr>
              <a:t>o	</a:t>
            </a:r>
            <a:r>
              <a:rPr sz="2700" spc="-5" dirty="0">
                <a:latin typeface="Times New Roman"/>
                <a:cs typeface="Times New Roman"/>
              </a:rPr>
              <a:t>ser</a:t>
            </a:r>
            <a:r>
              <a:rPr sz="2700" spc="5" dirty="0">
                <a:latin typeface="Times New Roman"/>
                <a:cs typeface="Times New Roman"/>
              </a:rPr>
              <a:t>v</a:t>
            </a:r>
            <a:r>
              <a:rPr sz="2700" dirty="0">
                <a:latin typeface="Times New Roman"/>
                <a:cs typeface="Times New Roman"/>
              </a:rPr>
              <a:t>e	</a:t>
            </a:r>
            <a:r>
              <a:rPr sz="2700" spc="-5" dirty="0">
                <a:latin typeface="Times New Roman"/>
                <a:cs typeface="Times New Roman"/>
              </a:rPr>
              <a:t>as</a:t>
            </a:r>
            <a:r>
              <a:rPr sz="2700" dirty="0">
                <a:latin typeface="Times New Roman"/>
                <a:cs typeface="Times New Roman"/>
              </a:rPr>
              <a:t>	ce</a:t>
            </a:r>
            <a:r>
              <a:rPr sz="2700" spc="5" dirty="0">
                <a:latin typeface="Times New Roman"/>
                <a:cs typeface="Times New Roman"/>
              </a:rPr>
              <a:t>n</a:t>
            </a:r>
            <a:r>
              <a:rPr sz="2700" dirty="0">
                <a:latin typeface="Times New Roman"/>
                <a:cs typeface="Times New Roman"/>
              </a:rPr>
              <a:t>tral	</a:t>
            </a:r>
            <a:r>
              <a:rPr sz="2700" spc="-5" dirty="0">
                <a:latin typeface="Times New Roman"/>
                <a:cs typeface="Times New Roman"/>
              </a:rPr>
              <a:t>ba</a:t>
            </a:r>
            <a:r>
              <a:rPr sz="2700" spc="5" dirty="0">
                <a:latin typeface="Times New Roman"/>
                <a:cs typeface="Times New Roman"/>
              </a:rPr>
              <a:t>s</a:t>
            </a:r>
            <a:r>
              <a:rPr sz="2700" dirty="0">
                <a:latin typeface="Times New Roman"/>
                <a:cs typeface="Times New Roman"/>
              </a:rPr>
              <a:t>e	</a:t>
            </a:r>
            <a:r>
              <a:rPr sz="2700" spc="-15" dirty="0">
                <a:latin typeface="Times New Roman"/>
                <a:cs typeface="Times New Roman"/>
              </a:rPr>
              <a:t>f</a:t>
            </a:r>
            <a:r>
              <a:rPr sz="2700" dirty="0">
                <a:latin typeface="Times New Roman"/>
                <a:cs typeface="Times New Roman"/>
              </a:rPr>
              <a:t>or	</a:t>
            </a:r>
            <a:r>
              <a:rPr sz="2700" spc="-5" dirty="0">
                <a:latin typeface="Times New Roman"/>
                <a:cs typeface="Times New Roman"/>
              </a:rPr>
              <a:t>s</a:t>
            </a:r>
            <a:r>
              <a:rPr sz="2700" dirty="0">
                <a:latin typeface="Times New Roman"/>
                <a:cs typeface="Times New Roman"/>
              </a:rPr>
              <a:t>peci</a:t>
            </a:r>
            <a:r>
              <a:rPr sz="2700" spc="5" dirty="0">
                <a:latin typeface="Times New Roman"/>
                <a:cs typeface="Times New Roman"/>
              </a:rPr>
              <a:t>a</a:t>
            </a:r>
            <a:r>
              <a:rPr sz="2700" spc="-5" dirty="0">
                <a:latin typeface="Times New Roman"/>
                <a:cs typeface="Times New Roman"/>
              </a:rPr>
              <a:t>list  </a:t>
            </a:r>
            <a:r>
              <a:rPr sz="2700" dirty="0">
                <a:latin typeface="Times New Roman"/>
                <a:cs typeface="Times New Roman"/>
              </a:rPr>
              <a:t>services</a:t>
            </a:r>
            <a:endParaRPr sz="2700">
              <a:latin typeface="Times New Roman"/>
              <a:cs typeface="Times New Roman"/>
            </a:endParaRPr>
          </a:p>
          <a:p>
            <a:pPr marL="381000" indent="-342900">
              <a:lnSpc>
                <a:spcPct val="100000"/>
              </a:lnSpc>
              <a:spcBef>
                <a:spcPts val="2270"/>
              </a:spcBef>
              <a:buFont typeface="Arial"/>
              <a:buChar char="•"/>
              <a:tabLst>
                <a:tab pos="380365" algn="l"/>
                <a:tab pos="381000" algn="l"/>
                <a:tab pos="1219200" algn="l"/>
              </a:tabLst>
            </a:pPr>
            <a:r>
              <a:rPr sz="2700" spc="-5" dirty="0">
                <a:latin typeface="Times New Roman"/>
                <a:cs typeface="Times New Roman"/>
              </a:rPr>
              <a:t>PHC	</a:t>
            </a:r>
            <a:r>
              <a:rPr sz="2700" dirty="0">
                <a:latin typeface="Times New Roman"/>
                <a:cs typeface="Times New Roman"/>
              </a:rPr>
              <a:t>- 40,000</a:t>
            </a:r>
            <a:r>
              <a:rPr sz="2700" spc="-3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population</a:t>
            </a:r>
            <a:endParaRPr sz="2700">
              <a:latin typeface="Times New Roman"/>
              <a:cs typeface="Times New Roman"/>
            </a:endParaRPr>
          </a:p>
          <a:p>
            <a:pPr marL="381000" indent="-342900">
              <a:lnSpc>
                <a:spcPct val="100000"/>
              </a:lnSpc>
              <a:spcBef>
                <a:spcPts val="227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2700" dirty="0">
                <a:latin typeface="Times New Roman"/>
                <a:cs typeface="Times New Roman"/>
              </a:rPr>
              <a:t>1 BHW per 10,000</a:t>
            </a:r>
            <a:r>
              <a:rPr sz="2700" spc="-7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population</a:t>
            </a:r>
            <a:endParaRPr sz="2700">
              <a:latin typeface="Times New Roman"/>
              <a:cs typeface="Times New Roman"/>
            </a:endParaRPr>
          </a:p>
          <a:p>
            <a:pPr marL="381000" indent="-342900">
              <a:lnSpc>
                <a:spcPct val="100000"/>
              </a:lnSpc>
              <a:spcBef>
                <a:spcPts val="227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2700" dirty="0">
                <a:latin typeface="Times New Roman"/>
                <a:cs typeface="Times New Roman"/>
              </a:rPr>
              <a:t>Improve secondary</a:t>
            </a:r>
            <a:r>
              <a:rPr sz="2700" spc="-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services</a:t>
            </a:r>
            <a:endParaRPr sz="2700">
              <a:latin typeface="Times New Roman"/>
              <a:cs typeface="Times New Roman"/>
            </a:endParaRPr>
          </a:p>
          <a:p>
            <a:pPr marL="381000" indent="-342900">
              <a:lnSpc>
                <a:spcPct val="100000"/>
              </a:lnSpc>
              <a:spcBef>
                <a:spcPts val="227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2700" dirty="0">
                <a:latin typeface="Times New Roman"/>
                <a:cs typeface="Times New Roman"/>
              </a:rPr>
              <a:t>Integration of Medical and Health</a:t>
            </a:r>
            <a:r>
              <a:rPr sz="2700" spc="-4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services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8063A1"/>
          </a:solidFill>
          <a:ln w="25907">
            <a:solidFill>
              <a:srgbClr val="5C4676"/>
            </a:solidFill>
          </a:ln>
        </p:spPr>
        <p:txBody>
          <a:bodyPr vert="horz" wrap="square" lIns="0" tIns="216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5"/>
              </a:spcBef>
            </a:pPr>
            <a:r>
              <a:rPr dirty="0">
                <a:solidFill>
                  <a:srgbClr val="FFFFFF"/>
                </a:solidFill>
              </a:rPr>
              <a:t>Chadha</a:t>
            </a:r>
            <a:r>
              <a:rPr spc="-1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Committee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84045"/>
            <a:ext cx="8072755" cy="4635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1073150" algn="l"/>
                <a:tab pos="3010535" algn="l"/>
                <a:tab pos="3783329" algn="l"/>
                <a:tab pos="5112385" algn="l"/>
                <a:tab pos="7563484" algn="l"/>
              </a:tabLst>
            </a:pPr>
            <a:r>
              <a:rPr sz="2700" dirty="0">
                <a:latin typeface="Times New Roman"/>
                <a:cs typeface="Times New Roman"/>
              </a:rPr>
              <a:t>A	co</a:t>
            </a:r>
            <a:r>
              <a:rPr sz="2700" spc="-15" dirty="0">
                <a:latin typeface="Times New Roman"/>
                <a:cs typeface="Times New Roman"/>
              </a:rPr>
              <a:t>mm</a:t>
            </a:r>
            <a:r>
              <a:rPr sz="2700" dirty="0">
                <a:latin typeface="Times New Roman"/>
                <a:cs typeface="Times New Roman"/>
              </a:rPr>
              <a:t>i</a:t>
            </a:r>
            <a:r>
              <a:rPr sz="2700" spc="5" dirty="0">
                <a:latin typeface="Times New Roman"/>
                <a:cs typeface="Times New Roman"/>
              </a:rPr>
              <a:t>t</a:t>
            </a:r>
            <a:r>
              <a:rPr sz="2700" dirty="0">
                <a:latin typeface="Times New Roman"/>
                <a:cs typeface="Times New Roman"/>
              </a:rPr>
              <a:t>tee	</a:t>
            </a:r>
            <a:r>
              <a:rPr sz="2700" spc="-10" dirty="0">
                <a:latin typeface="Times New Roman"/>
                <a:cs typeface="Times New Roman"/>
              </a:rPr>
              <a:t>o</a:t>
            </a:r>
            <a:r>
              <a:rPr sz="2700" dirty="0">
                <a:latin typeface="Times New Roman"/>
                <a:cs typeface="Times New Roman"/>
              </a:rPr>
              <a:t>f	hea</a:t>
            </a:r>
            <a:r>
              <a:rPr sz="2700" spc="5" dirty="0">
                <a:latin typeface="Times New Roman"/>
                <a:cs typeface="Times New Roman"/>
              </a:rPr>
              <a:t>l</a:t>
            </a:r>
            <a:r>
              <a:rPr sz="2700" dirty="0">
                <a:latin typeface="Times New Roman"/>
                <a:cs typeface="Times New Roman"/>
              </a:rPr>
              <a:t>th	ad</a:t>
            </a:r>
            <a:r>
              <a:rPr sz="2700" spc="-15" dirty="0">
                <a:latin typeface="Times New Roman"/>
                <a:cs typeface="Times New Roman"/>
              </a:rPr>
              <a:t>m</a:t>
            </a:r>
            <a:r>
              <a:rPr sz="2700" dirty="0">
                <a:latin typeface="Times New Roman"/>
                <a:cs typeface="Times New Roman"/>
              </a:rPr>
              <a:t>i</a:t>
            </a:r>
            <a:r>
              <a:rPr sz="2700" spc="5" dirty="0">
                <a:latin typeface="Times New Roman"/>
                <a:cs typeface="Times New Roman"/>
              </a:rPr>
              <a:t>n</a:t>
            </a:r>
            <a:r>
              <a:rPr sz="2700" dirty="0">
                <a:latin typeface="Times New Roman"/>
                <a:cs typeface="Times New Roman"/>
              </a:rPr>
              <a:t>istr</a:t>
            </a:r>
            <a:r>
              <a:rPr sz="2700" spc="-15" dirty="0">
                <a:latin typeface="Times New Roman"/>
                <a:cs typeface="Times New Roman"/>
              </a:rPr>
              <a:t>a</a:t>
            </a:r>
            <a:r>
              <a:rPr sz="2700" dirty="0">
                <a:latin typeface="Times New Roman"/>
                <a:cs typeface="Times New Roman"/>
              </a:rPr>
              <a:t>t</a:t>
            </a:r>
            <a:r>
              <a:rPr sz="2700" spc="5" dirty="0">
                <a:latin typeface="Times New Roman"/>
                <a:cs typeface="Times New Roman"/>
              </a:rPr>
              <a:t>o</a:t>
            </a:r>
            <a:r>
              <a:rPr sz="2700" spc="-15" dirty="0">
                <a:latin typeface="Times New Roman"/>
                <a:cs typeface="Times New Roman"/>
              </a:rPr>
              <a:t>r</a:t>
            </a:r>
            <a:r>
              <a:rPr sz="2700" dirty="0">
                <a:latin typeface="Times New Roman"/>
                <a:cs typeface="Times New Roman"/>
              </a:rPr>
              <a:t>s	and</a:t>
            </a:r>
            <a:endParaRPr sz="2700">
              <a:latin typeface="Times New Roman"/>
              <a:cs typeface="Times New Roman"/>
            </a:endParaRPr>
          </a:p>
          <a:p>
            <a:pPr marL="355600" marR="5080">
              <a:lnSpc>
                <a:spcPct val="160000"/>
              </a:lnSpc>
              <a:spcBef>
                <a:spcPts val="5"/>
              </a:spcBef>
              <a:tabLst>
                <a:tab pos="2759075" algn="l"/>
                <a:tab pos="4473575" algn="l"/>
                <a:tab pos="5351780" algn="l"/>
                <a:tab pos="6993255" algn="l"/>
              </a:tabLst>
            </a:pPr>
            <a:r>
              <a:rPr sz="2700" spc="-15" dirty="0">
                <a:latin typeface="Times New Roman"/>
                <a:cs typeface="Times New Roman"/>
              </a:rPr>
              <a:t>m</a:t>
            </a:r>
            <a:r>
              <a:rPr sz="2700" dirty="0">
                <a:latin typeface="Times New Roman"/>
                <a:cs typeface="Times New Roman"/>
              </a:rPr>
              <a:t>a</a:t>
            </a:r>
            <a:r>
              <a:rPr sz="2700" spc="5" dirty="0">
                <a:latin typeface="Times New Roman"/>
                <a:cs typeface="Times New Roman"/>
              </a:rPr>
              <a:t>l</a:t>
            </a:r>
            <a:r>
              <a:rPr sz="2700" dirty="0">
                <a:latin typeface="Times New Roman"/>
                <a:cs typeface="Times New Roman"/>
              </a:rPr>
              <a:t>ar</a:t>
            </a:r>
            <a:r>
              <a:rPr sz="2700" spc="5" dirty="0">
                <a:latin typeface="Times New Roman"/>
                <a:cs typeface="Times New Roman"/>
              </a:rPr>
              <a:t>io</a:t>
            </a:r>
            <a:r>
              <a:rPr sz="2700" spc="-5" dirty="0">
                <a:latin typeface="Times New Roman"/>
                <a:cs typeface="Times New Roman"/>
              </a:rPr>
              <a:t>logists</a:t>
            </a:r>
            <a:r>
              <a:rPr sz="2700" dirty="0">
                <a:latin typeface="Times New Roman"/>
                <a:cs typeface="Times New Roman"/>
              </a:rPr>
              <a:t>	rev</a:t>
            </a:r>
            <a:r>
              <a:rPr sz="2700" spc="-15" dirty="0">
                <a:latin typeface="Times New Roman"/>
                <a:cs typeface="Times New Roman"/>
              </a:rPr>
              <a:t>i</a:t>
            </a:r>
            <a:r>
              <a:rPr sz="2700" dirty="0">
                <a:latin typeface="Times New Roman"/>
                <a:cs typeface="Times New Roman"/>
              </a:rPr>
              <a:t>ewed	the	Nati</a:t>
            </a:r>
            <a:r>
              <a:rPr sz="2700" spc="10" dirty="0">
                <a:latin typeface="Times New Roman"/>
                <a:cs typeface="Times New Roman"/>
              </a:rPr>
              <a:t>o</a:t>
            </a:r>
            <a:r>
              <a:rPr sz="2700" dirty="0">
                <a:latin typeface="Times New Roman"/>
                <a:cs typeface="Times New Roman"/>
              </a:rPr>
              <a:t>nal	Malaria  Eradication</a:t>
            </a:r>
            <a:r>
              <a:rPr sz="2700" spc="-3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programme.</a:t>
            </a:r>
            <a:endParaRPr sz="27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5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Times New Roman"/>
                <a:cs typeface="Times New Roman"/>
              </a:rPr>
              <a:t>Constituted in</a:t>
            </a:r>
            <a:r>
              <a:rPr sz="2700" spc="-45" dirty="0">
                <a:latin typeface="Times New Roman"/>
                <a:cs typeface="Times New Roman"/>
              </a:rPr>
              <a:t> </a:t>
            </a:r>
            <a:r>
              <a:rPr sz="2700" spc="5" dirty="0">
                <a:latin typeface="Times New Roman"/>
                <a:cs typeface="Times New Roman"/>
              </a:rPr>
              <a:t>1963</a:t>
            </a:r>
            <a:endParaRPr sz="27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5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Times New Roman"/>
                <a:cs typeface="Times New Roman"/>
              </a:rPr>
              <a:t>By</a:t>
            </a:r>
            <a:r>
              <a:rPr sz="2700" spc="-5" dirty="0">
                <a:latin typeface="Times New Roman"/>
                <a:cs typeface="Times New Roman"/>
              </a:rPr>
              <a:t> </a:t>
            </a:r>
            <a:r>
              <a:rPr sz="2700" spc="-15" dirty="0">
                <a:latin typeface="Times New Roman"/>
                <a:cs typeface="Times New Roman"/>
              </a:rPr>
              <a:t>GOI</a:t>
            </a:r>
            <a:endParaRPr sz="2700">
              <a:latin typeface="Times New Roman"/>
              <a:cs typeface="Times New Roman"/>
            </a:endParaRPr>
          </a:p>
          <a:p>
            <a:pPr marL="355600" marR="7620" indent="-342900">
              <a:lnSpc>
                <a:spcPct val="16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  <a:tab pos="1395095" algn="l"/>
                <a:tab pos="2004695" algn="l"/>
                <a:tab pos="2766695" algn="l"/>
                <a:tab pos="4083685" algn="l"/>
                <a:tab pos="5409565" algn="l"/>
                <a:tab pos="6676390" algn="l"/>
                <a:tab pos="7143115" algn="l"/>
              </a:tabLst>
            </a:pPr>
            <a:r>
              <a:rPr sz="2700" dirty="0">
                <a:latin typeface="Times New Roman"/>
                <a:cs typeface="Times New Roman"/>
              </a:rPr>
              <a:t>Un</a:t>
            </a:r>
            <a:r>
              <a:rPr sz="2700" spc="10" dirty="0">
                <a:latin typeface="Times New Roman"/>
                <a:cs typeface="Times New Roman"/>
              </a:rPr>
              <a:t>d</a:t>
            </a:r>
            <a:r>
              <a:rPr sz="2700" dirty="0">
                <a:latin typeface="Times New Roman"/>
                <a:cs typeface="Times New Roman"/>
              </a:rPr>
              <a:t>er	</a:t>
            </a:r>
            <a:r>
              <a:rPr sz="2700" spc="-15" dirty="0">
                <a:latin typeface="Times New Roman"/>
                <a:cs typeface="Times New Roman"/>
              </a:rPr>
              <a:t>D</a:t>
            </a:r>
            <a:r>
              <a:rPr sz="2700" spc="-145" dirty="0">
                <a:latin typeface="Times New Roman"/>
                <a:cs typeface="Times New Roman"/>
              </a:rPr>
              <a:t>r</a:t>
            </a:r>
            <a:r>
              <a:rPr sz="2700" dirty="0">
                <a:latin typeface="Times New Roman"/>
                <a:cs typeface="Times New Roman"/>
              </a:rPr>
              <a:t>.	</a:t>
            </a:r>
            <a:r>
              <a:rPr sz="2700" spc="-10" dirty="0">
                <a:latin typeface="Times New Roman"/>
                <a:cs typeface="Times New Roman"/>
              </a:rPr>
              <a:t>M</a:t>
            </a:r>
            <a:r>
              <a:rPr sz="2700" spc="-5" dirty="0">
                <a:latin typeface="Times New Roman"/>
                <a:cs typeface="Times New Roman"/>
              </a:rPr>
              <a:t>S</a:t>
            </a:r>
            <a:r>
              <a:rPr sz="2700" dirty="0">
                <a:latin typeface="Times New Roman"/>
                <a:cs typeface="Times New Roman"/>
              </a:rPr>
              <a:t>.	Cha</a:t>
            </a:r>
            <a:r>
              <a:rPr sz="2700" spc="10" dirty="0">
                <a:latin typeface="Times New Roman"/>
                <a:cs typeface="Times New Roman"/>
              </a:rPr>
              <a:t>d</a:t>
            </a:r>
            <a:r>
              <a:rPr sz="2700" dirty="0">
                <a:latin typeface="Times New Roman"/>
                <a:cs typeface="Times New Roman"/>
              </a:rPr>
              <a:t>ha,	Direc</a:t>
            </a:r>
            <a:r>
              <a:rPr sz="2700" spc="5" dirty="0">
                <a:latin typeface="Times New Roman"/>
                <a:cs typeface="Times New Roman"/>
              </a:rPr>
              <a:t>t</a:t>
            </a:r>
            <a:r>
              <a:rPr sz="2700" dirty="0">
                <a:latin typeface="Times New Roman"/>
                <a:cs typeface="Times New Roman"/>
              </a:rPr>
              <a:t>or	General	</a:t>
            </a:r>
            <a:r>
              <a:rPr sz="2700" spc="5" dirty="0">
                <a:latin typeface="Times New Roman"/>
                <a:cs typeface="Times New Roman"/>
              </a:rPr>
              <a:t>o</a:t>
            </a:r>
            <a:r>
              <a:rPr sz="2700" dirty="0">
                <a:latin typeface="Times New Roman"/>
                <a:cs typeface="Times New Roman"/>
              </a:rPr>
              <a:t>f	Health  Services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80615" y="320039"/>
            <a:ext cx="5381244" cy="12588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8063A1"/>
          </a:solidFill>
          <a:ln w="38100">
            <a:solidFill>
              <a:srgbClr val="FFFFFF"/>
            </a:solidFill>
          </a:ln>
        </p:spPr>
        <p:txBody>
          <a:bodyPr vert="horz" wrap="square" lIns="0" tIns="216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5"/>
              </a:spcBef>
            </a:pPr>
            <a:r>
              <a:rPr spc="-80" dirty="0">
                <a:solidFill>
                  <a:srgbClr val="FFFFFF"/>
                </a:solidFill>
              </a:rPr>
              <a:t>Terms </a:t>
            </a:r>
            <a:r>
              <a:rPr dirty="0">
                <a:solidFill>
                  <a:srgbClr val="FFFFFF"/>
                </a:solidFill>
              </a:rPr>
              <a:t>of</a:t>
            </a:r>
            <a:r>
              <a:rPr spc="50" dirty="0">
                <a:solidFill>
                  <a:srgbClr val="FFFFFF"/>
                </a:solidFill>
              </a:rPr>
              <a:t> </a:t>
            </a:r>
            <a:r>
              <a:rPr spc="-10" dirty="0">
                <a:solidFill>
                  <a:srgbClr val="FFFFFF"/>
                </a:solidFill>
              </a:rPr>
              <a:t>Reference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31140" y="1547322"/>
            <a:ext cx="8835390" cy="3812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marR="5080" indent="-515620" algn="just">
              <a:lnSpc>
                <a:spcPct val="150100"/>
              </a:lnSpc>
              <a:spcBef>
                <a:spcPts val="100"/>
              </a:spcBef>
              <a:buAutoNum type="arabicPeriod"/>
              <a:tabLst>
                <a:tab pos="528320" algn="l"/>
              </a:tabLst>
            </a:pPr>
            <a:r>
              <a:rPr sz="2700" dirty="0">
                <a:latin typeface="Times New Roman"/>
                <a:cs typeface="Times New Roman"/>
              </a:rPr>
              <a:t>The committee should go into the details of the requirement  related to the </a:t>
            </a:r>
            <a:r>
              <a:rPr sz="2700" spc="-5" dirty="0">
                <a:latin typeface="Times New Roman"/>
                <a:cs typeface="Times New Roman"/>
              </a:rPr>
              <a:t>primary </a:t>
            </a:r>
            <a:r>
              <a:rPr sz="2700" dirty="0">
                <a:latin typeface="Times New Roman"/>
                <a:cs typeface="Times New Roman"/>
              </a:rPr>
              <a:t>health </a:t>
            </a:r>
            <a:r>
              <a:rPr sz="2700" spc="-5" dirty="0">
                <a:latin typeface="Times New Roman"/>
                <a:cs typeface="Times New Roman"/>
              </a:rPr>
              <a:t>centers, their planning, </a:t>
            </a:r>
            <a:r>
              <a:rPr sz="2700" spc="5" dirty="0">
                <a:latin typeface="Times New Roman"/>
                <a:cs typeface="Times New Roman"/>
              </a:rPr>
              <a:t>the  </a:t>
            </a:r>
            <a:r>
              <a:rPr sz="2700" dirty="0">
                <a:latin typeface="Times New Roman"/>
                <a:cs typeface="Times New Roman"/>
              </a:rPr>
              <a:t>necessary priority required according to the needs of the  maintenance phase of the Malaria Eradication</a:t>
            </a:r>
            <a:r>
              <a:rPr sz="2700" spc="-5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progrmme.</a:t>
            </a:r>
            <a:endParaRPr sz="2700">
              <a:latin typeface="Times New Roman"/>
              <a:cs typeface="Times New Roman"/>
            </a:endParaRPr>
          </a:p>
          <a:p>
            <a:pPr marL="527685" marR="5080" indent="-515620" algn="just">
              <a:lnSpc>
                <a:spcPct val="150000"/>
              </a:lnSpc>
              <a:spcBef>
                <a:spcPts val="650"/>
              </a:spcBef>
              <a:buFont typeface="Times New Roman"/>
              <a:buAutoNum type="arabicPeriod"/>
              <a:tabLst>
                <a:tab pos="607060" algn="l"/>
              </a:tabLst>
            </a:pPr>
            <a:r>
              <a:rPr dirty="0"/>
              <a:t>	</a:t>
            </a:r>
            <a:r>
              <a:rPr sz="2700" dirty="0">
                <a:latin typeface="Times New Roman"/>
                <a:cs typeface="Times New Roman"/>
              </a:rPr>
              <a:t>The committee should also </a:t>
            </a:r>
            <a:r>
              <a:rPr sz="2700" spc="-5" dirty="0">
                <a:latin typeface="Times New Roman"/>
                <a:cs typeface="Times New Roman"/>
              </a:rPr>
              <a:t>consider </a:t>
            </a:r>
            <a:r>
              <a:rPr sz="2700" dirty="0">
                <a:latin typeface="Times New Roman"/>
                <a:cs typeface="Times New Roman"/>
              </a:rPr>
              <a:t>the </a:t>
            </a:r>
            <a:r>
              <a:rPr sz="2700" spc="-10" dirty="0">
                <a:latin typeface="Times New Roman"/>
                <a:cs typeface="Times New Roman"/>
              </a:rPr>
              <a:t>Staffing </a:t>
            </a:r>
            <a:r>
              <a:rPr sz="2700" dirty="0">
                <a:latin typeface="Times New Roman"/>
                <a:cs typeface="Times New Roman"/>
              </a:rPr>
              <a:t>pattern  required </a:t>
            </a:r>
            <a:r>
              <a:rPr sz="2700" spc="-5" dirty="0">
                <a:latin typeface="Times New Roman"/>
                <a:cs typeface="Times New Roman"/>
              </a:rPr>
              <a:t>for </a:t>
            </a:r>
            <a:r>
              <a:rPr sz="2700" dirty="0">
                <a:latin typeface="Times New Roman"/>
                <a:cs typeface="Times New Roman"/>
              </a:rPr>
              <a:t>the </a:t>
            </a:r>
            <a:r>
              <a:rPr sz="2700" spc="-5" dirty="0">
                <a:latin typeface="Times New Roman"/>
                <a:cs typeface="Times New Roman"/>
              </a:rPr>
              <a:t>malaria </a:t>
            </a:r>
            <a:r>
              <a:rPr sz="2700" dirty="0">
                <a:latin typeface="Times New Roman"/>
                <a:cs typeface="Times New Roman"/>
              </a:rPr>
              <a:t>eradication</a:t>
            </a:r>
            <a:r>
              <a:rPr sz="2700" spc="-2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programme.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87295" y="320039"/>
            <a:ext cx="5167883" cy="12588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8063A1"/>
          </a:solidFill>
          <a:ln w="38100">
            <a:solidFill>
              <a:srgbClr val="FFFFFF"/>
            </a:solidFill>
          </a:ln>
        </p:spPr>
        <p:txBody>
          <a:bodyPr vert="horz" wrap="square" lIns="0" tIns="216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5"/>
              </a:spcBef>
            </a:pPr>
            <a:r>
              <a:rPr dirty="0">
                <a:solidFill>
                  <a:srgbClr val="FFFFFF"/>
                </a:solidFill>
              </a:rPr>
              <a:t>Recommendations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800809"/>
            <a:ext cx="8757920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One </a:t>
            </a:r>
            <a:r>
              <a:rPr sz="3000" spc="-5" dirty="0">
                <a:latin typeface="Times New Roman"/>
                <a:cs typeface="Times New Roman"/>
              </a:rPr>
              <a:t>basic health </a:t>
            </a:r>
            <a:r>
              <a:rPr sz="3000" dirty="0">
                <a:latin typeface="Times New Roman"/>
                <a:cs typeface="Times New Roman"/>
              </a:rPr>
              <a:t>worker </a:t>
            </a:r>
            <a:r>
              <a:rPr sz="3000" spc="-5" dirty="0">
                <a:latin typeface="Times New Roman"/>
                <a:cs typeface="Times New Roman"/>
              </a:rPr>
              <a:t>per 10,000</a:t>
            </a:r>
            <a:r>
              <a:rPr sz="3000" spc="3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population</a:t>
            </a:r>
            <a:endParaRPr sz="3000">
              <a:latin typeface="Times New Roman"/>
              <a:cs typeface="Times New Roman"/>
            </a:endParaRPr>
          </a:p>
          <a:p>
            <a:pPr marL="355600" marR="6350" indent="-342900">
              <a:lnSpc>
                <a:spcPct val="16000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Basic health </a:t>
            </a:r>
            <a:r>
              <a:rPr sz="3000" spc="-5" dirty="0">
                <a:latin typeface="Times New Roman"/>
                <a:cs typeface="Times New Roman"/>
              </a:rPr>
              <a:t>workers </a:t>
            </a:r>
            <a:r>
              <a:rPr sz="3000" dirty="0">
                <a:latin typeface="Times New Roman"/>
                <a:cs typeface="Times New Roman"/>
              </a:rPr>
              <a:t>should </a:t>
            </a:r>
            <a:r>
              <a:rPr sz="3000" spc="-5" dirty="0">
                <a:latin typeface="Times New Roman"/>
                <a:cs typeface="Times New Roman"/>
              </a:rPr>
              <a:t>visit </a:t>
            </a:r>
            <a:r>
              <a:rPr sz="3000" dirty="0">
                <a:latin typeface="Times New Roman"/>
                <a:cs typeface="Times New Roman"/>
              </a:rPr>
              <a:t>house </a:t>
            </a:r>
            <a:r>
              <a:rPr sz="3000" spc="-5" dirty="0">
                <a:latin typeface="Times New Roman"/>
                <a:cs typeface="Times New Roman"/>
              </a:rPr>
              <a:t>to </a:t>
            </a:r>
            <a:r>
              <a:rPr sz="3000" dirty="0">
                <a:latin typeface="Times New Roman"/>
                <a:cs typeface="Times New Roman"/>
              </a:rPr>
              <a:t>house once  </a:t>
            </a:r>
            <a:r>
              <a:rPr sz="3000" spc="-5" dirty="0">
                <a:latin typeface="Times New Roman"/>
                <a:cs typeface="Times New Roman"/>
              </a:rPr>
              <a:t>in </a:t>
            </a:r>
            <a:r>
              <a:rPr sz="3000" dirty="0">
                <a:latin typeface="Times New Roman"/>
                <a:cs typeface="Times New Roman"/>
              </a:rPr>
              <a:t>a </a:t>
            </a:r>
            <a:r>
              <a:rPr sz="3000" spc="-5" dirty="0">
                <a:latin typeface="Times New Roman"/>
                <a:cs typeface="Times New Roman"/>
              </a:rPr>
              <a:t>month to implement malaria vigilance</a:t>
            </a:r>
            <a:r>
              <a:rPr sz="3000" spc="19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activities.</a:t>
            </a:r>
            <a:endParaRPr sz="30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6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BHW </a:t>
            </a:r>
            <a:r>
              <a:rPr sz="3000" spc="-5" dirty="0">
                <a:latin typeface="Times New Roman"/>
                <a:cs typeface="Times New Roman"/>
              </a:rPr>
              <a:t>to serve as </a:t>
            </a:r>
            <a:r>
              <a:rPr sz="3000" dirty="0">
                <a:latin typeface="Times New Roman"/>
                <a:cs typeface="Times New Roman"/>
              </a:rPr>
              <a:t>MPHW for family planning and vital  </a:t>
            </a:r>
            <a:r>
              <a:rPr sz="3000" spc="-5" dirty="0">
                <a:latin typeface="Times New Roman"/>
                <a:cs typeface="Times New Roman"/>
              </a:rPr>
              <a:t>statistics and malaria</a:t>
            </a:r>
            <a:r>
              <a:rPr sz="3000" spc="1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vigilance.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8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Times New Roman"/>
                <a:cs typeface="Times New Roman"/>
              </a:rPr>
              <a:t>FPHA to supervise 3-4</a:t>
            </a:r>
            <a:r>
              <a:rPr sz="3000" spc="-13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BHW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4AACC5"/>
          </a:solidFill>
          <a:ln w="25907">
            <a:solidFill>
              <a:srgbClr val="357C91"/>
            </a:solidFill>
          </a:ln>
        </p:spPr>
        <p:txBody>
          <a:bodyPr vert="horz" wrap="square" lIns="0" tIns="216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5"/>
              </a:spcBef>
            </a:pPr>
            <a:r>
              <a:rPr dirty="0">
                <a:solidFill>
                  <a:srgbClr val="FFFFFF"/>
                </a:solidFill>
              </a:rPr>
              <a:t>Mukerji</a:t>
            </a:r>
            <a:r>
              <a:rPr spc="-2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Commitee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1168"/>
            <a:ext cx="8072755" cy="3879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715" indent="-342900">
              <a:lnSpc>
                <a:spcPct val="1501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2461895" algn="l"/>
                <a:tab pos="3393440" algn="l"/>
                <a:tab pos="5025390" algn="l"/>
                <a:tab pos="6614159" algn="l"/>
              </a:tabLst>
            </a:pPr>
            <a:r>
              <a:rPr sz="3200" dirty="0">
                <a:latin typeface="Times New Roman"/>
                <a:cs typeface="Times New Roman"/>
              </a:rPr>
              <a:t>Fol</a:t>
            </a:r>
            <a:r>
              <a:rPr sz="3200" spc="-20" dirty="0">
                <a:latin typeface="Times New Roman"/>
                <a:cs typeface="Times New Roman"/>
              </a:rPr>
              <a:t>l</a:t>
            </a:r>
            <a:r>
              <a:rPr sz="3200" dirty="0">
                <a:latin typeface="Times New Roman"/>
                <a:cs typeface="Times New Roman"/>
              </a:rPr>
              <a:t>o</a:t>
            </a:r>
            <a:r>
              <a:rPr sz="3200" spc="5" dirty="0">
                <a:latin typeface="Times New Roman"/>
                <a:cs typeface="Times New Roman"/>
              </a:rPr>
              <a:t>w</a:t>
            </a:r>
            <a:r>
              <a:rPr sz="3200" spc="-20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ng	the	Centr</a:t>
            </a:r>
            <a:r>
              <a:rPr sz="3200" spc="-20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l	Fami</a:t>
            </a:r>
            <a:r>
              <a:rPr sz="3200" spc="-20" dirty="0">
                <a:latin typeface="Times New Roman"/>
                <a:cs typeface="Times New Roman"/>
              </a:rPr>
              <a:t>l</a:t>
            </a:r>
            <a:r>
              <a:rPr sz="3200" dirty="0">
                <a:latin typeface="Times New Roman"/>
                <a:cs typeface="Times New Roman"/>
              </a:rPr>
              <a:t>y	P</a:t>
            </a:r>
            <a:r>
              <a:rPr sz="3200" spc="-10" dirty="0">
                <a:latin typeface="Times New Roman"/>
                <a:cs typeface="Times New Roman"/>
              </a:rPr>
              <a:t>l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-20" dirty="0">
                <a:latin typeface="Times New Roman"/>
                <a:cs typeface="Times New Roman"/>
              </a:rPr>
              <a:t>n</a:t>
            </a:r>
            <a:r>
              <a:rPr sz="3200" dirty="0">
                <a:latin typeface="Times New Roman"/>
                <a:cs typeface="Times New Roman"/>
              </a:rPr>
              <a:t>ning  Council meet at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Madras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6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Constituted in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1965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5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Headed </a:t>
            </a:r>
            <a:r>
              <a:rPr sz="3200" spc="-5" dirty="0">
                <a:latin typeface="Times New Roman"/>
                <a:cs typeface="Times New Roman"/>
              </a:rPr>
              <a:t>by Shri Mukerji, </a:t>
            </a:r>
            <a:r>
              <a:rPr sz="3200" spc="-20" dirty="0">
                <a:latin typeface="Times New Roman"/>
                <a:cs typeface="Times New Roman"/>
              </a:rPr>
              <a:t>Secretary, </a:t>
            </a:r>
            <a:r>
              <a:rPr sz="3200" dirty="0">
                <a:latin typeface="Times New Roman"/>
                <a:cs typeface="Times New Roman"/>
              </a:rPr>
              <a:t>Ministry </a:t>
            </a:r>
            <a:r>
              <a:rPr sz="3200" spc="5" dirty="0">
                <a:latin typeface="Times New Roman"/>
                <a:cs typeface="Times New Roman"/>
              </a:rPr>
              <a:t>of  </a:t>
            </a:r>
            <a:r>
              <a:rPr sz="3200" dirty="0">
                <a:latin typeface="Times New Roman"/>
                <a:cs typeface="Times New Roman"/>
              </a:rPr>
              <a:t>Health and Family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Planning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dirty="0"/>
              <a:t>Sir </a:t>
            </a:r>
            <a:r>
              <a:rPr spc="-5" dirty="0"/>
              <a:t>JosephWilliam</a:t>
            </a:r>
            <a:r>
              <a:rPr spc="-170" dirty="0"/>
              <a:t> </a:t>
            </a:r>
            <a:r>
              <a:rPr spc="-15" dirty="0"/>
              <a:t>Bhore</a:t>
            </a:r>
          </a:p>
        </p:txBody>
      </p:sp>
      <p:sp>
        <p:nvSpPr>
          <p:cNvPr id="3" name="object 3"/>
          <p:cNvSpPr/>
          <p:nvPr/>
        </p:nvSpPr>
        <p:spPr>
          <a:xfrm>
            <a:off x="2971800" y="1600200"/>
            <a:ext cx="3448812" cy="45384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80615" y="320039"/>
            <a:ext cx="5381244" cy="12588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4AACC5"/>
          </a:solidFill>
          <a:ln w="38100">
            <a:solidFill>
              <a:srgbClr val="FFFFFF"/>
            </a:solidFill>
          </a:ln>
        </p:spPr>
        <p:txBody>
          <a:bodyPr vert="horz" wrap="square" lIns="0" tIns="216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5"/>
              </a:spcBef>
            </a:pPr>
            <a:r>
              <a:rPr spc="-80" dirty="0">
                <a:solidFill>
                  <a:srgbClr val="FFFFFF"/>
                </a:solidFill>
              </a:rPr>
              <a:t>Terms </a:t>
            </a:r>
            <a:r>
              <a:rPr dirty="0">
                <a:solidFill>
                  <a:srgbClr val="FFFFFF"/>
                </a:solidFill>
              </a:rPr>
              <a:t>of</a:t>
            </a:r>
            <a:r>
              <a:rPr spc="50" dirty="0">
                <a:solidFill>
                  <a:srgbClr val="FFFFFF"/>
                </a:solidFill>
              </a:rPr>
              <a:t> </a:t>
            </a:r>
            <a:r>
              <a:rPr spc="-10" dirty="0">
                <a:solidFill>
                  <a:srgbClr val="FFFFFF"/>
                </a:solidFill>
              </a:rPr>
              <a:t>Reference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558026"/>
            <a:ext cx="8072755" cy="4224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401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2700" dirty="0">
                <a:latin typeface="Times New Roman"/>
                <a:cs typeface="Times New Roman"/>
              </a:rPr>
              <a:t>In </a:t>
            </a:r>
            <a:r>
              <a:rPr sz="2700" spc="-5" dirty="0">
                <a:latin typeface="Times New Roman"/>
                <a:cs typeface="Times New Roman"/>
              </a:rPr>
              <a:t>1965, </a:t>
            </a:r>
            <a:r>
              <a:rPr sz="2700" dirty="0">
                <a:latin typeface="Times New Roman"/>
                <a:cs typeface="Times New Roman"/>
              </a:rPr>
              <a:t>the ICMR Director </a:t>
            </a:r>
            <a:r>
              <a:rPr sz="2700" spc="-5" dirty="0">
                <a:latin typeface="Times New Roman"/>
                <a:cs typeface="Times New Roman"/>
              </a:rPr>
              <a:t>pronounced that Lippes  </a:t>
            </a:r>
            <a:r>
              <a:rPr sz="2700" dirty="0">
                <a:latin typeface="Times New Roman"/>
                <a:cs typeface="Times New Roman"/>
              </a:rPr>
              <a:t>Loop </a:t>
            </a:r>
            <a:r>
              <a:rPr sz="2700" spc="-5" dirty="0">
                <a:latin typeface="Times New Roman"/>
                <a:cs typeface="Times New Roman"/>
              </a:rPr>
              <a:t>was</a:t>
            </a:r>
            <a:r>
              <a:rPr sz="2700" spc="-2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safe.</a:t>
            </a:r>
            <a:endParaRPr sz="27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40000"/>
              </a:lnSpc>
              <a:spcBef>
                <a:spcPts val="650"/>
              </a:spcBef>
              <a:buFont typeface="Arial"/>
              <a:buChar char="•"/>
              <a:tabLst>
                <a:tab pos="355600" algn="l"/>
              </a:tabLst>
            </a:pPr>
            <a:r>
              <a:rPr sz="2700" dirty="0">
                <a:latin typeface="Times New Roman"/>
                <a:cs typeface="Times New Roman"/>
              </a:rPr>
              <a:t>So, </a:t>
            </a:r>
            <a:r>
              <a:rPr sz="2700" spc="-5" dirty="0">
                <a:latin typeface="Times New Roman"/>
                <a:cs typeface="Times New Roman"/>
              </a:rPr>
              <a:t>IUCD was </a:t>
            </a:r>
            <a:r>
              <a:rPr sz="2700" dirty="0">
                <a:latin typeface="Times New Roman"/>
                <a:cs typeface="Times New Roman"/>
              </a:rPr>
              <a:t>introduced into the </a:t>
            </a:r>
            <a:r>
              <a:rPr sz="2700" spc="-5" dirty="0">
                <a:latin typeface="Times New Roman"/>
                <a:cs typeface="Times New Roman"/>
              </a:rPr>
              <a:t>family planning  programme </a:t>
            </a:r>
            <a:r>
              <a:rPr sz="2700" dirty="0">
                <a:latin typeface="Times New Roman"/>
                <a:cs typeface="Times New Roman"/>
              </a:rPr>
              <a:t>and </a:t>
            </a:r>
            <a:r>
              <a:rPr sz="2700" spc="-5" dirty="0">
                <a:latin typeface="Times New Roman"/>
                <a:cs typeface="Times New Roman"/>
              </a:rPr>
              <a:t>reorganisation </a:t>
            </a:r>
            <a:r>
              <a:rPr sz="2700" dirty="0">
                <a:latin typeface="Times New Roman"/>
                <a:cs typeface="Times New Roman"/>
              </a:rPr>
              <a:t>of the </a:t>
            </a:r>
            <a:r>
              <a:rPr sz="2700" spc="-5" dirty="0">
                <a:latin typeface="Times New Roman"/>
                <a:cs typeface="Times New Roman"/>
              </a:rPr>
              <a:t>FP programme  was </a:t>
            </a:r>
            <a:r>
              <a:rPr sz="2700" dirty="0">
                <a:latin typeface="Times New Roman"/>
                <a:cs typeface="Times New Roman"/>
              </a:rPr>
              <a:t>needed.</a:t>
            </a:r>
            <a:endParaRPr sz="27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40100"/>
              </a:lnSpc>
              <a:spcBef>
                <a:spcPts val="645"/>
              </a:spcBef>
              <a:buFont typeface="Arial"/>
              <a:buChar char="•"/>
              <a:tabLst>
                <a:tab pos="355600" algn="l"/>
              </a:tabLst>
            </a:pPr>
            <a:r>
              <a:rPr sz="2700" spc="-5" dirty="0">
                <a:latin typeface="Times New Roman"/>
                <a:cs typeface="Times New Roman"/>
              </a:rPr>
              <a:t>CBR </a:t>
            </a:r>
            <a:r>
              <a:rPr sz="2700" dirty="0">
                <a:latin typeface="Times New Roman"/>
                <a:cs typeface="Times New Roman"/>
              </a:rPr>
              <a:t>was 41 per </a:t>
            </a:r>
            <a:r>
              <a:rPr sz="2700" spc="-5" dirty="0">
                <a:latin typeface="Times New Roman"/>
                <a:cs typeface="Times New Roman"/>
              </a:rPr>
              <a:t>thousand and </a:t>
            </a:r>
            <a:r>
              <a:rPr sz="2700" dirty="0">
                <a:latin typeface="Times New Roman"/>
                <a:cs typeface="Times New Roman"/>
              </a:rPr>
              <a:t>was </a:t>
            </a:r>
            <a:r>
              <a:rPr sz="2700" spc="-5" dirty="0">
                <a:latin typeface="Times New Roman"/>
                <a:cs typeface="Times New Roman"/>
              </a:rPr>
              <a:t>aimed </a:t>
            </a:r>
            <a:r>
              <a:rPr sz="2700" dirty="0">
                <a:latin typeface="Times New Roman"/>
                <a:cs typeface="Times New Roman"/>
              </a:rPr>
              <a:t>at reducing </a:t>
            </a:r>
            <a:r>
              <a:rPr sz="2700" spc="-10" dirty="0">
                <a:latin typeface="Times New Roman"/>
                <a:cs typeface="Times New Roman"/>
              </a:rPr>
              <a:t>to  </a:t>
            </a:r>
            <a:r>
              <a:rPr sz="2700" dirty="0">
                <a:latin typeface="Times New Roman"/>
                <a:cs typeface="Times New Roman"/>
              </a:rPr>
              <a:t>25 per thousand in a period of 10</a:t>
            </a:r>
            <a:r>
              <a:rPr sz="2700" spc="-7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years.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80615" y="320039"/>
            <a:ext cx="5381244" cy="12588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4AACC5"/>
          </a:solidFill>
          <a:ln w="38100">
            <a:solidFill>
              <a:srgbClr val="FFFFFF"/>
            </a:solidFill>
          </a:ln>
        </p:spPr>
        <p:txBody>
          <a:bodyPr vert="horz" wrap="square" lIns="0" tIns="216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5"/>
              </a:spcBef>
            </a:pPr>
            <a:r>
              <a:rPr spc="-80" dirty="0">
                <a:solidFill>
                  <a:srgbClr val="FFFFFF"/>
                </a:solidFill>
              </a:rPr>
              <a:t>Terms </a:t>
            </a:r>
            <a:r>
              <a:rPr dirty="0">
                <a:solidFill>
                  <a:srgbClr val="FFFFFF"/>
                </a:solidFill>
              </a:rPr>
              <a:t>of</a:t>
            </a:r>
            <a:r>
              <a:rPr spc="50" dirty="0">
                <a:solidFill>
                  <a:srgbClr val="FFFFFF"/>
                </a:solidFill>
              </a:rPr>
              <a:t> </a:t>
            </a:r>
            <a:r>
              <a:rPr spc="-10" dirty="0">
                <a:solidFill>
                  <a:srgbClr val="FFFFFF"/>
                </a:solidFill>
              </a:rPr>
              <a:t>Reference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78839" y="2118059"/>
            <a:ext cx="7730490" cy="3683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95"/>
              </a:spcBef>
            </a:pPr>
            <a:r>
              <a:rPr sz="3200" spc="-114" dirty="0">
                <a:latin typeface="Times New Roman"/>
                <a:cs typeface="Times New Roman"/>
              </a:rPr>
              <a:t>To</a:t>
            </a:r>
            <a:r>
              <a:rPr sz="3200" spc="5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review what </a:t>
            </a:r>
            <a:r>
              <a:rPr sz="3200" spc="-5" dirty="0">
                <a:latin typeface="Times New Roman"/>
                <a:cs typeface="Times New Roman"/>
              </a:rPr>
              <a:t>additions </a:t>
            </a:r>
            <a:r>
              <a:rPr sz="3200" dirty="0">
                <a:latin typeface="Times New Roman"/>
                <a:cs typeface="Times New Roman"/>
              </a:rPr>
              <a:t>and changes are  necessary as a result </a:t>
            </a:r>
            <a:r>
              <a:rPr sz="3200" spc="-5" dirty="0">
                <a:latin typeface="Times New Roman"/>
                <a:cs typeface="Times New Roman"/>
              </a:rPr>
              <a:t>of the greatly </a:t>
            </a:r>
            <a:r>
              <a:rPr sz="3200" dirty="0">
                <a:latin typeface="Times New Roman"/>
                <a:cs typeface="Times New Roman"/>
              </a:rPr>
              <a:t>altered  situation due </a:t>
            </a:r>
            <a:r>
              <a:rPr sz="3200" spc="-5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the IUCD having come </a:t>
            </a:r>
            <a:r>
              <a:rPr sz="3200" spc="-5" dirty="0">
                <a:latin typeface="Times New Roman"/>
                <a:cs typeface="Times New Roman"/>
              </a:rPr>
              <a:t>in the  </a:t>
            </a:r>
            <a:r>
              <a:rPr sz="3200" dirty="0">
                <a:latin typeface="Times New Roman"/>
                <a:cs typeface="Times New Roman"/>
              </a:rPr>
              <a:t>forefront </a:t>
            </a:r>
            <a:r>
              <a:rPr sz="3200" spc="-5" dirty="0">
                <a:latin typeface="Times New Roman"/>
                <a:cs typeface="Times New Roman"/>
              </a:rPr>
              <a:t>of the </a:t>
            </a:r>
            <a:r>
              <a:rPr sz="3200" dirty="0">
                <a:latin typeface="Times New Roman"/>
                <a:cs typeface="Times New Roman"/>
              </a:rPr>
              <a:t>programme, </a:t>
            </a:r>
            <a:r>
              <a:rPr sz="3200" spc="-10" dirty="0">
                <a:latin typeface="Times New Roman"/>
                <a:cs typeface="Times New Roman"/>
              </a:rPr>
              <a:t>in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spc="-10" dirty="0">
                <a:latin typeface="Times New Roman"/>
                <a:cs typeface="Times New Roman"/>
              </a:rPr>
              <a:t>staffing  </a:t>
            </a:r>
            <a:r>
              <a:rPr sz="3200" dirty="0">
                <a:latin typeface="Times New Roman"/>
                <a:cs typeface="Times New Roman"/>
              </a:rPr>
              <a:t>pattern, financial provisions,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etc.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20468" y="365760"/>
            <a:ext cx="4700015" cy="1152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4AACC5"/>
          </a:solidFill>
          <a:ln w="38100">
            <a:solidFill>
              <a:srgbClr val="FFFFFF"/>
            </a:solidFill>
          </a:ln>
        </p:spPr>
        <p:txBody>
          <a:bodyPr vert="horz" wrap="square" lIns="0" tIns="2489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960"/>
              </a:spcBef>
            </a:pPr>
            <a:r>
              <a:rPr sz="4000" spc="-5" dirty="0">
                <a:solidFill>
                  <a:srgbClr val="FFFFFF"/>
                </a:solidFill>
              </a:rPr>
              <a:t>Recommendations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535940" y="1569694"/>
            <a:ext cx="8071484" cy="4552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501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Times New Roman"/>
                <a:cs typeface="Times New Roman"/>
              </a:rPr>
              <a:t>Strengthening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education and publicity </a:t>
            </a:r>
            <a:r>
              <a:rPr sz="2000" spc="-10" dirty="0">
                <a:latin typeface="Times New Roman"/>
                <a:cs typeface="Times New Roman"/>
              </a:rPr>
              <a:t>efforts </a:t>
            </a:r>
            <a:r>
              <a:rPr sz="2000" spc="-5" dirty="0">
                <a:latin typeface="Times New Roman"/>
                <a:cs typeface="Times New Roman"/>
              </a:rPr>
              <a:t>and involvement of other  organisations</a:t>
            </a:r>
            <a:endParaRPr sz="2000" dirty="0">
              <a:latin typeface="Times New Roman"/>
              <a:cs typeface="Times New Roman"/>
            </a:endParaRPr>
          </a:p>
          <a:p>
            <a:pPr marL="355600" marR="5715" indent="-342900">
              <a:lnSpc>
                <a:spcPct val="15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Strong </a:t>
            </a:r>
            <a:r>
              <a:rPr sz="2000" spc="-5" dirty="0">
                <a:latin typeface="Times New Roman"/>
                <a:cs typeface="Times New Roman"/>
              </a:rPr>
              <a:t>executive </a:t>
            </a:r>
            <a:r>
              <a:rPr sz="2000" dirty="0">
                <a:latin typeface="Times New Roman"/>
                <a:cs typeface="Times New Roman"/>
              </a:rPr>
              <a:t>agency </a:t>
            </a:r>
            <a:r>
              <a:rPr sz="2000" spc="-10" dirty="0">
                <a:latin typeface="Times New Roman"/>
                <a:cs typeface="Times New Roman"/>
              </a:rPr>
              <a:t>in </a:t>
            </a:r>
            <a:r>
              <a:rPr sz="2000" dirty="0">
                <a:latin typeface="Times New Roman"/>
                <a:cs typeface="Times New Roman"/>
              </a:rPr>
              <a:t>Health </a:t>
            </a:r>
            <a:r>
              <a:rPr sz="2000" spc="-5" dirty="0">
                <a:latin typeface="Times New Roman"/>
                <a:cs typeface="Times New Roman"/>
              </a:rPr>
              <a:t>Directorate of each state government </a:t>
            </a:r>
            <a:r>
              <a:rPr sz="2000" spc="-20" dirty="0">
                <a:latin typeface="Times New Roman"/>
                <a:cs typeface="Times New Roman"/>
              </a:rPr>
              <a:t>to  </a:t>
            </a:r>
            <a:r>
              <a:rPr sz="2000" dirty="0">
                <a:latin typeface="Times New Roman"/>
                <a:cs typeface="Times New Roman"/>
              </a:rPr>
              <a:t>exclusively deal with </a:t>
            </a:r>
            <a:r>
              <a:rPr sz="2000" spc="-5" dirty="0">
                <a:latin typeface="Times New Roman"/>
                <a:cs typeface="Times New Roman"/>
              </a:rPr>
              <a:t>family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planning</a:t>
            </a:r>
          </a:p>
          <a:p>
            <a:pPr marL="355600" indent="-342900">
              <a:lnSpc>
                <a:spcPct val="100000"/>
              </a:lnSpc>
              <a:spcBef>
                <a:spcPts val="16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Approved the existing Urban </a:t>
            </a:r>
            <a:r>
              <a:rPr sz="2000" spc="-5" dirty="0">
                <a:latin typeface="Times New Roman"/>
                <a:cs typeface="Times New Roman"/>
              </a:rPr>
              <a:t>Family </a:t>
            </a:r>
            <a:r>
              <a:rPr sz="2000" spc="-25" dirty="0">
                <a:latin typeface="Times New Roman"/>
                <a:cs typeface="Times New Roman"/>
              </a:rPr>
              <a:t>Welfare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centre</a:t>
            </a:r>
          </a:p>
          <a:p>
            <a:pPr marL="355600" indent="-342900">
              <a:lnSpc>
                <a:spcPct val="100000"/>
              </a:lnSpc>
              <a:spcBef>
                <a:spcPts val="16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At Rural </a:t>
            </a:r>
            <a:r>
              <a:rPr sz="2000" spc="-5" dirty="0">
                <a:latin typeface="Times New Roman"/>
                <a:cs typeface="Times New Roman"/>
              </a:rPr>
              <a:t>Family </a:t>
            </a:r>
            <a:r>
              <a:rPr sz="2000" dirty="0">
                <a:latin typeface="Times New Roman"/>
                <a:cs typeface="Times New Roman"/>
              </a:rPr>
              <a:t>Planning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Centre</a:t>
            </a:r>
          </a:p>
          <a:p>
            <a:pPr marL="503555" lvl="1" indent="-148590">
              <a:lnSpc>
                <a:spcPct val="100000"/>
              </a:lnSpc>
              <a:spcBef>
                <a:spcPts val="1680"/>
              </a:spcBef>
              <a:buChar char="-"/>
              <a:tabLst>
                <a:tab pos="504190" algn="l"/>
              </a:tabLst>
            </a:pPr>
            <a:r>
              <a:rPr sz="2000" dirty="0">
                <a:latin typeface="Times New Roman"/>
                <a:cs typeface="Times New Roman"/>
              </a:rPr>
              <a:t>BHW </a:t>
            </a:r>
            <a:r>
              <a:rPr sz="2000" spc="-5" dirty="0">
                <a:latin typeface="Times New Roman"/>
                <a:cs typeface="Times New Roman"/>
              </a:rPr>
              <a:t>to </a:t>
            </a:r>
            <a:r>
              <a:rPr sz="2000" dirty="0">
                <a:latin typeface="Times New Roman"/>
                <a:cs typeface="Times New Roman"/>
              </a:rPr>
              <a:t>be </a:t>
            </a:r>
            <a:r>
              <a:rPr sz="2000" spc="-5" dirty="0">
                <a:latin typeface="Times New Roman"/>
                <a:cs typeface="Times New Roman"/>
              </a:rPr>
              <a:t>utilised as </a:t>
            </a:r>
            <a:r>
              <a:rPr sz="2000" dirty="0">
                <a:latin typeface="Times New Roman"/>
                <a:cs typeface="Times New Roman"/>
              </a:rPr>
              <a:t>MPW for general</a:t>
            </a:r>
            <a:r>
              <a:rPr sz="2000" spc="-1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services</a:t>
            </a:r>
          </a:p>
          <a:p>
            <a:pPr marL="503555" lvl="1" indent="-148590">
              <a:lnSpc>
                <a:spcPct val="100000"/>
              </a:lnSpc>
              <a:spcBef>
                <a:spcPts val="1685"/>
              </a:spcBef>
              <a:buChar char="-"/>
              <a:tabLst>
                <a:tab pos="504190" algn="l"/>
              </a:tabLst>
            </a:pPr>
            <a:r>
              <a:rPr sz="2000" dirty="0">
                <a:latin typeface="Times New Roman"/>
                <a:cs typeface="Times New Roman"/>
              </a:rPr>
              <a:t>FPHA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to </a:t>
            </a:r>
            <a:r>
              <a:rPr sz="2000" dirty="0">
                <a:latin typeface="Times New Roman"/>
                <a:cs typeface="Times New Roman"/>
              </a:rPr>
              <a:t>undertake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only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FP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work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without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having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to </a:t>
            </a:r>
            <a:r>
              <a:rPr sz="2000" dirty="0">
                <a:latin typeface="Times New Roman"/>
                <a:cs typeface="Times New Roman"/>
              </a:rPr>
              <a:t>supervise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 smtClean="0">
                <a:latin typeface="Times New Roman"/>
                <a:cs typeface="Times New Roman"/>
              </a:rPr>
              <a:t>BHW</a:t>
            </a:r>
            <a:endParaRPr sz="20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6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Delink </a:t>
            </a:r>
            <a:r>
              <a:rPr sz="2000" spc="-5" dirty="0">
                <a:latin typeface="Times New Roman"/>
                <a:cs typeface="Times New Roman"/>
              </a:rPr>
              <a:t>malaria </a:t>
            </a:r>
            <a:r>
              <a:rPr sz="2000" dirty="0">
                <a:latin typeface="Times New Roman"/>
                <a:cs typeface="Times New Roman"/>
              </a:rPr>
              <a:t>and FP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activity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81100" y="320039"/>
            <a:ext cx="6778752" cy="12588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4AACC5"/>
          </a:solidFill>
          <a:ln w="38100">
            <a:solidFill>
              <a:srgbClr val="FFFFFF"/>
            </a:solidFill>
          </a:ln>
        </p:spPr>
        <p:txBody>
          <a:bodyPr vert="horz" wrap="square" lIns="0" tIns="216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5"/>
              </a:spcBef>
            </a:pPr>
            <a:r>
              <a:rPr dirty="0">
                <a:solidFill>
                  <a:srgbClr val="FFFFFF"/>
                </a:solidFill>
              </a:rPr>
              <a:t>Mukerji</a:t>
            </a:r>
            <a:r>
              <a:rPr spc="-25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Committee,1966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558026"/>
            <a:ext cx="8074025" cy="4306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4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2700" spc="-5" dirty="0">
                <a:latin typeface="Times New Roman"/>
                <a:cs typeface="Times New Roman"/>
              </a:rPr>
              <a:t>Following 13th </a:t>
            </a:r>
            <a:r>
              <a:rPr sz="2700" dirty="0">
                <a:latin typeface="Times New Roman"/>
                <a:cs typeface="Times New Roman"/>
              </a:rPr>
              <a:t>Meeting of the Central Council of  Health </a:t>
            </a:r>
            <a:r>
              <a:rPr sz="2700" spc="-5" dirty="0">
                <a:latin typeface="Times New Roman"/>
                <a:cs typeface="Times New Roman"/>
              </a:rPr>
              <a:t>held at </a:t>
            </a:r>
            <a:r>
              <a:rPr sz="2700" dirty="0">
                <a:latin typeface="Times New Roman"/>
                <a:cs typeface="Times New Roman"/>
              </a:rPr>
              <a:t>Bangalore </a:t>
            </a:r>
            <a:r>
              <a:rPr sz="2700" spc="-10" dirty="0">
                <a:latin typeface="Times New Roman"/>
                <a:cs typeface="Times New Roman"/>
              </a:rPr>
              <a:t>in </a:t>
            </a:r>
            <a:r>
              <a:rPr sz="2700" spc="-5" dirty="0">
                <a:latin typeface="Times New Roman"/>
                <a:cs typeface="Times New Roman"/>
              </a:rPr>
              <a:t>June, </a:t>
            </a:r>
            <a:r>
              <a:rPr sz="2700" dirty="0">
                <a:latin typeface="Times New Roman"/>
                <a:cs typeface="Times New Roman"/>
              </a:rPr>
              <a:t>1966 </a:t>
            </a:r>
            <a:r>
              <a:rPr sz="2700" spc="-5" dirty="0">
                <a:latin typeface="Times New Roman"/>
                <a:cs typeface="Times New Roman"/>
              </a:rPr>
              <a:t>- state finding </a:t>
            </a:r>
            <a:r>
              <a:rPr sz="2700" spc="5" dirty="0">
                <a:latin typeface="Times New Roman"/>
                <a:cs typeface="Times New Roman"/>
              </a:rPr>
              <a:t>it  </a:t>
            </a:r>
            <a:r>
              <a:rPr sz="2700" spc="-10" dirty="0">
                <a:latin typeface="Times New Roman"/>
                <a:cs typeface="Times New Roman"/>
              </a:rPr>
              <a:t>difficult </a:t>
            </a:r>
            <a:r>
              <a:rPr sz="2700" spc="-5" dirty="0">
                <a:latin typeface="Times New Roman"/>
                <a:cs typeface="Times New Roman"/>
              </a:rPr>
              <a:t>to </a:t>
            </a:r>
            <a:r>
              <a:rPr sz="2700" dirty="0">
                <a:latin typeface="Times New Roman"/>
                <a:cs typeface="Times New Roman"/>
              </a:rPr>
              <a:t>take burden of maintenance </a:t>
            </a:r>
            <a:r>
              <a:rPr sz="2700" spc="-5" dirty="0">
                <a:latin typeface="Times New Roman"/>
                <a:cs typeface="Times New Roman"/>
              </a:rPr>
              <a:t>phase </a:t>
            </a:r>
            <a:r>
              <a:rPr sz="2700" dirty="0">
                <a:latin typeface="Times New Roman"/>
                <a:cs typeface="Times New Roman"/>
              </a:rPr>
              <a:t>of </a:t>
            </a:r>
            <a:r>
              <a:rPr sz="2700" spc="-5" dirty="0">
                <a:latin typeface="Times New Roman"/>
                <a:cs typeface="Times New Roman"/>
              </a:rPr>
              <a:t>malaria  </a:t>
            </a:r>
            <a:r>
              <a:rPr sz="2700" dirty="0">
                <a:latin typeface="Times New Roman"/>
                <a:cs typeface="Times New Roman"/>
              </a:rPr>
              <a:t>and other prog. like </a:t>
            </a:r>
            <a:r>
              <a:rPr sz="2700" spc="-5" dirty="0">
                <a:latin typeface="Times New Roman"/>
                <a:cs typeface="Times New Roman"/>
              </a:rPr>
              <a:t>small </a:t>
            </a:r>
            <a:r>
              <a:rPr sz="2700" dirty="0">
                <a:latin typeface="Times New Roman"/>
                <a:cs typeface="Times New Roman"/>
              </a:rPr>
              <a:t>pox, </a:t>
            </a:r>
            <a:r>
              <a:rPr sz="2700" spc="-25" dirty="0">
                <a:latin typeface="Times New Roman"/>
                <a:cs typeface="Times New Roman"/>
              </a:rPr>
              <a:t>leprosy, </a:t>
            </a:r>
            <a:r>
              <a:rPr sz="2700" spc="-105" dirty="0">
                <a:latin typeface="Times New Roman"/>
                <a:cs typeface="Times New Roman"/>
              </a:rPr>
              <a:t>FP,</a:t>
            </a:r>
            <a:r>
              <a:rPr sz="2700" spc="-5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trachoma</a:t>
            </a:r>
            <a:endParaRPr sz="270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spcBef>
                <a:spcPts val="1945"/>
              </a:spcBef>
              <a:buFont typeface="Arial"/>
              <a:buChar char="•"/>
              <a:tabLst>
                <a:tab pos="355600" algn="l"/>
              </a:tabLst>
            </a:pPr>
            <a:r>
              <a:rPr sz="2700" spc="-5" dirty="0">
                <a:latin typeface="Times New Roman"/>
                <a:cs typeface="Times New Roman"/>
              </a:rPr>
              <a:t>Formed </a:t>
            </a:r>
            <a:r>
              <a:rPr sz="2700" dirty="0">
                <a:latin typeface="Times New Roman"/>
                <a:cs typeface="Times New Roman"/>
              </a:rPr>
              <a:t>in</a:t>
            </a:r>
            <a:r>
              <a:rPr sz="2700" spc="-10" dirty="0">
                <a:latin typeface="Times New Roman"/>
                <a:cs typeface="Times New Roman"/>
              </a:rPr>
              <a:t> </a:t>
            </a:r>
            <a:r>
              <a:rPr sz="2700" spc="5" dirty="0">
                <a:latin typeface="Times New Roman"/>
                <a:cs typeface="Times New Roman"/>
              </a:rPr>
              <a:t>1966</a:t>
            </a:r>
            <a:endParaRPr sz="270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spcBef>
                <a:spcPts val="1945"/>
              </a:spcBef>
              <a:buFont typeface="Arial"/>
              <a:buChar char="•"/>
              <a:tabLst>
                <a:tab pos="355600" algn="l"/>
              </a:tabLst>
            </a:pPr>
            <a:r>
              <a:rPr sz="2700" spc="-5" dirty="0">
                <a:latin typeface="Times New Roman"/>
                <a:cs typeface="Times New Roman"/>
              </a:rPr>
              <a:t>By </a:t>
            </a:r>
            <a:r>
              <a:rPr sz="2700" spc="-10" dirty="0">
                <a:latin typeface="Times New Roman"/>
                <a:cs typeface="Times New Roman"/>
              </a:rPr>
              <a:t>GOI</a:t>
            </a:r>
            <a:endParaRPr sz="270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spcBef>
                <a:spcPts val="1945"/>
              </a:spcBef>
              <a:buFont typeface="Arial"/>
              <a:buChar char="•"/>
              <a:tabLst>
                <a:tab pos="355600" algn="l"/>
              </a:tabLst>
            </a:pPr>
            <a:r>
              <a:rPr sz="2700" dirty="0">
                <a:latin typeface="Times New Roman"/>
                <a:cs typeface="Times New Roman"/>
              </a:rPr>
              <a:t>Headed by Shri </a:t>
            </a:r>
            <a:r>
              <a:rPr sz="2700" spc="-5" dirty="0">
                <a:latin typeface="Times New Roman"/>
                <a:cs typeface="Times New Roman"/>
              </a:rPr>
              <a:t>B. </a:t>
            </a:r>
            <a:r>
              <a:rPr sz="2700" dirty="0">
                <a:latin typeface="Times New Roman"/>
                <a:cs typeface="Times New Roman"/>
              </a:rPr>
              <a:t>Mukerji, Union Health</a:t>
            </a:r>
            <a:r>
              <a:rPr sz="2700" spc="-7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Secretary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80615" y="320039"/>
            <a:ext cx="5381244" cy="12588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4AACC5"/>
          </a:solidFill>
          <a:ln w="38100">
            <a:solidFill>
              <a:srgbClr val="FFFFFF"/>
            </a:solidFill>
          </a:ln>
        </p:spPr>
        <p:txBody>
          <a:bodyPr vert="horz" wrap="square" lIns="0" tIns="216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5"/>
              </a:spcBef>
            </a:pPr>
            <a:r>
              <a:rPr spc="-80" dirty="0">
                <a:solidFill>
                  <a:srgbClr val="FFFFFF"/>
                </a:solidFill>
              </a:rPr>
              <a:t>Terms </a:t>
            </a:r>
            <a:r>
              <a:rPr dirty="0">
                <a:solidFill>
                  <a:srgbClr val="FFFFFF"/>
                </a:solidFill>
              </a:rPr>
              <a:t>of</a:t>
            </a:r>
            <a:r>
              <a:rPr spc="50" dirty="0">
                <a:solidFill>
                  <a:srgbClr val="FFFFFF"/>
                </a:solidFill>
              </a:rPr>
              <a:t> </a:t>
            </a:r>
            <a:r>
              <a:rPr spc="-10" dirty="0">
                <a:solidFill>
                  <a:srgbClr val="FFFFFF"/>
                </a:solidFill>
              </a:rPr>
              <a:t>Reference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552807"/>
            <a:ext cx="8759825" cy="4675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5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2500" spc="-95" dirty="0">
                <a:latin typeface="Times New Roman"/>
                <a:cs typeface="Times New Roman"/>
              </a:rPr>
              <a:t>To </a:t>
            </a:r>
            <a:r>
              <a:rPr sz="2500" dirty="0">
                <a:latin typeface="Times New Roman"/>
                <a:cs typeface="Times New Roman"/>
              </a:rPr>
              <a:t>review the </a:t>
            </a:r>
            <a:r>
              <a:rPr sz="2500" spc="-5" dirty="0">
                <a:latin typeface="Times New Roman"/>
                <a:cs typeface="Times New Roman"/>
              </a:rPr>
              <a:t>staffing </a:t>
            </a:r>
            <a:r>
              <a:rPr sz="2500" dirty="0">
                <a:latin typeface="Times New Roman"/>
                <a:cs typeface="Times New Roman"/>
              </a:rPr>
              <a:t>pattern </a:t>
            </a:r>
            <a:r>
              <a:rPr sz="2500" spc="-5" dirty="0">
                <a:latin typeface="Times New Roman"/>
                <a:cs typeface="Times New Roman"/>
              </a:rPr>
              <a:t>of </a:t>
            </a:r>
            <a:r>
              <a:rPr sz="2500" dirty="0">
                <a:latin typeface="Times New Roman"/>
                <a:cs typeface="Times New Roman"/>
              </a:rPr>
              <a:t>the </a:t>
            </a:r>
            <a:r>
              <a:rPr sz="2500" spc="-5" dirty="0">
                <a:latin typeface="Times New Roman"/>
                <a:cs typeface="Times New Roman"/>
              </a:rPr>
              <a:t>primary </a:t>
            </a:r>
            <a:r>
              <a:rPr sz="2500" dirty="0">
                <a:latin typeface="Times New Roman"/>
                <a:cs typeface="Times New Roman"/>
              </a:rPr>
              <a:t>health centre  complex </a:t>
            </a:r>
            <a:r>
              <a:rPr sz="2500" spc="-5" dirty="0">
                <a:latin typeface="Times New Roman"/>
                <a:cs typeface="Times New Roman"/>
              </a:rPr>
              <a:t>and to </a:t>
            </a:r>
            <a:r>
              <a:rPr sz="2500" dirty="0">
                <a:latin typeface="Times New Roman"/>
                <a:cs typeface="Times New Roman"/>
              </a:rPr>
              <a:t>recommend the </a:t>
            </a:r>
            <a:r>
              <a:rPr sz="2500" spc="-5" dirty="0">
                <a:latin typeface="Times New Roman"/>
                <a:cs typeface="Times New Roman"/>
              </a:rPr>
              <a:t>minimum </a:t>
            </a:r>
            <a:r>
              <a:rPr sz="2500" spc="-10" dirty="0">
                <a:latin typeface="Times New Roman"/>
                <a:cs typeface="Times New Roman"/>
              </a:rPr>
              <a:t>staff </a:t>
            </a:r>
            <a:r>
              <a:rPr sz="2500" dirty="0">
                <a:latin typeface="Times New Roman"/>
                <a:cs typeface="Times New Roman"/>
              </a:rPr>
              <a:t>of various  categories required at </a:t>
            </a:r>
            <a:r>
              <a:rPr sz="2500" spc="-5" dirty="0">
                <a:latin typeface="Times New Roman"/>
                <a:cs typeface="Times New Roman"/>
              </a:rPr>
              <a:t>different </a:t>
            </a:r>
            <a:r>
              <a:rPr sz="2500" dirty="0">
                <a:latin typeface="Times New Roman"/>
                <a:cs typeface="Times New Roman"/>
              </a:rPr>
              <a:t>levels </a:t>
            </a:r>
            <a:r>
              <a:rPr sz="2500" spc="-5" dirty="0">
                <a:latin typeface="Times New Roman"/>
                <a:cs typeface="Times New Roman"/>
              </a:rPr>
              <a:t>within the </a:t>
            </a:r>
            <a:r>
              <a:rPr sz="2500" dirty="0">
                <a:latin typeface="Times New Roman"/>
                <a:cs typeface="Times New Roman"/>
              </a:rPr>
              <a:t>district </a:t>
            </a:r>
            <a:r>
              <a:rPr sz="2500" spc="-5" dirty="0">
                <a:latin typeface="Times New Roman"/>
                <a:cs typeface="Times New Roman"/>
              </a:rPr>
              <a:t>so as to  provide </a:t>
            </a:r>
            <a:r>
              <a:rPr sz="2500" spc="-10" dirty="0">
                <a:latin typeface="Times New Roman"/>
                <a:cs typeface="Times New Roman"/>
              </a:rPr>
              <a:t>an </a:t>
            </a:r>
            <a:r>
              <a:rPr sz="2500" dirty="0">
                <a:latin typeface="Times New Roman"/>
                <a:cs typeface="Times New Roman"/>
              </a:rPr>
              <a:t>integrated health service capable of fully catering </a:t>
            </a:r>
            <a:r>
              <a:rPr sz="2500" spc="-5" dirty="0">
                <a:latin typeface="Times New Roman"/>
                <a:cs typeface="Times New Roman"/>
              </a:rPr>
              <a:t>to  the </a:t>
            </a:r>
            <a:r>
              <a:rPr sz="2500" dirty="0">
                <a:latin typeface="Times New Roman"/>
                <a:cs typeface="Times New Roman"/>
              </a:rPr>
              <a:t>needs of </a:t>
            </a:r>
            <a:r>
              <a:rPr sz="2500" spc="-5" dirty="0">
                <a:latin typeface="Times New Roman"/>
                <a:cs typeface="Times New Roman"/>
              </a:rPr>
              <a:t>the </a:t>
            </a:r>
            <a:r>
              <a:rPr sz="2500" dirty="0">
                <a:latin typeface="Times New Roman"/>
                <a:cs typeface="Times New Roman"/>
              </a:rPr>
              <a:t>vigilance services </a:t>
            </a:r>
            <a:r>
              <a:rPr sz="2500" spc="-5" dirty="0">
                <a:latin typeface="Times New Roman"/>
                <a:cs typeface="Times New Roman"/>
              </a:rPr>
              <a:t>in </a:t>
            </a:r>
            <a:r>
              <a:rPr sz="2500" dirty="0">
                <a:latin typeface="Times New Roman"/>
                <a:cs typeface="Times New Roman"/>
              </a:rPr>
              <a:t>the maintenance phase </a:t>
            </a:r>
            <a:r>
              <a:rPr sz="2500" spc="5" dirty="0">
                <a:latin typeface="Times New Roman"/>
                <a:cs typeface="Times New Roman"/>
              </a:rPr>
              <a:t>of  </a:t>
            </a:r>
            <a:r>
              <a:rPr sz="2500" spc="-5" dirty="0">
                <a:latin typeface="Times New Roman"/>
                <a:cs typeface="Times New Roman"/>
              </a:rPr>
              <a:t>National </a:t>
            </a:r>
            <a:r>
              <a:rPr sz="2500" dirty="0">
                <a:latin typeface="Times New Roman"/>
                <a:cs typeface="Times New Roman"/>
              </a:rPr>
              <a:t>Malaria Eradication </a:t>
            </a:r>
            <a:r>
              <a:rPr sz="2500" spc="-5" dirty="0">
                <a:latin typeface="Times New Roman"/>
                <a:cs typeface="Times New Roman"/>
              </a:rPr>
              <a:t>Programme, </a:t>
            </a:r>
            <a:r>
              <a:rPr sz="2500" dirty="0">
                <a:latin typeface="Times New Roman"/>
                <a:cs typeface="Times New Roman"/>
              </a:rPr>
              <a:t>smallpox eradication,  </a:t>
            </a:r>
            <a:r>
              <a:rPr sz="2500" spc="-5" dirty="0">
                <a:latin typeface="Times New Roman"/>
                <a:cs typeface="Times New Roman"/>
              </a:rPr>
              <a:t>tuberculosis, leprosy and trachoma control,</a:t>
            </a:r>
            <a:r>
              <a:rPr sz="2500" spc="19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etc.</a:t>
            </a:r>
            <a:endParaRPr sz="250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spcBef>
                <a:spcPts val="2100"/>
              </a:spcBef>
              <a:buFont typeface="Arial"/>
              <a:buChar char="•"/>
              <a:tabLst>
                <a:tab pos="355600" algn="l"/>
              </a:tabLst>
            </a:pPr>
            <a:r>
              <a:rPr sz="2500" spc="-95" dirty="0">
                <a:latin typeface="Times New Roman"/>
                <a:cs typeface="Times New Roman"/>
              </a:rPr>
              <a:t>To </a:t>
            </a:r>
            <a:r>
              <a:rPr sz="2500" spc="-5" dirty="0">
                <a:latin typeface="Times New Roman"/>
                <a:cs typeface="Times New Roman"/>
              </a:rPr>
              <a:t>recommend the pattern of Central assistance for the</a:t>
            </a:r>
            <a:r>
              <a:rPr sz="2500" spc="35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States</a:t>
            </a:r>
            <a:endParaRPr sz="2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87295" y="320039"/>
            <a:ext cx="5167883" cy="12588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4AACC5"/>
          </a:solidFill>
          <a:ln w="38100">
            <a:solidFill>
              <a:srgbClr val="FFFFFF"/>
            </a:solidFill>
          </a:ln>
        </p:spPr>
        <p:txBody>
          <a:bodyPr vert="horz" wrap="square" lIns="0" tIns="216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5"/>
              </a:spcBef>
            </a:pPr>
            <a:r>
              <a:rPr dirty="0">
                <a:solidFill>
                  <a:srgbClr val="FFFFFF"/>
                </a:solidFill>
              </a:rPr>
              <a:t>Recommendations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753565"/>
            <a:ext cx="8074025" cy="4306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2700" dirty="0">
                <a:latin typeface="Times New Roman"/>
                <a:cs typeface="Times New Roman"/>
              </a:rPr>
              <a:t>Basic Health Services to be provided at block</a:t>
            </a:r>
            <a:r>
              <a:rPr sz="2700" spc="-7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level</a:t>
            </a:r>
            <a:endParaRPr sz="270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spcBef>
                <a:spcPts val="2270"/>
              </a:spcBef>
              <a:buFont typeface="Arial"/>
              <a:buChar char="•"/>
              <a:tabLst>
                <a:tab pos="355600" algn="l"/>
              </a:tabLst>
            </a:pPr>
            <a:r>
              <a:rPr sz="2700" dirty="0">
                <a:latin typeface="Times New Roman"/>
                <a:cs typeface="Times New Roman"/>
              </a:rPr>
              <a:t>Strengthening required at higher</a:t>
            </a:r>
            <a:r>
              <a:rPr sz="2700" spc="-8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level</a:t>
            </a:r>
            <a:endParaRPr sz="27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50000"/>
              </a:lnSpc>
              <a:spcBef>
                <a:spcPts val="650"/>
              </a:spcBef>
              <a:buFont typeface="Arial"/>
              <a:buChar char="•"/>
              <a:tabLst>
                <a:tab pos="355600" algn="l"/>
              </a:tabLst>
            </a:pPr>
            <a:r>
              <a:rPr sz="2700" dirty="0">
                <a:latin typeface="Times New Roman"/>
                <a:cs typeface="Times New Roman"/>
              </a:rPr>
              <a:t>Any </a:t>
            </a:r>
            <a:r>
              <a:rPr sz="2700" spc="-5" dirty="0">
                <a:latin typeface="Times New Roman"/>
                <a:cs typeface="Times New Roman"/>
              </a:rPr>
              <a:t>attempt to </a:t>
            </a:r>
            <a:r>
              <a:rPr sz="2700" dirty="0">
                <a:latin typeface="Times New Roman"/>
                <a:cs typeface="Times New Roman"/>
              </a:rPr>
              <a:t>give the basic health worker </a:t>
            </a:r>
            <a:r>
              <a:rPr sz="2700" spc="-5" dirty="0">
                <a:latin typeface="Times New Roman"/>
                <a:cs typeface="Times New Roman"/>
              </a:rPr>
              <a:t>more </a:t>
            </a:r>
            <a:r>
              <a:rPr sz="2700" dirty="0">
                <a:latin typeface="Times New Roman"/>
                <a:cs typeface="Times New Roman"/>
              </a:rPr>
              <a:t>work  under the </a:t>
            </a:r>
            <a:r>
              <a:rPr sz="2700" spc="-5" dirty="0">
                <a:latin typeface="Times New Roman"/>
                <a:cs typeface="Times New Roman"/>
              </a:rPr>
              <a:t>family planning programme </a:t>
            </a:r>
            <a:r>
              <a:rPr sz="2700" dirty="0">
                <a:latin typeface="Times New Roman"/>
                <a:cs typeface="Times New Roman"/>
              </a:rPr>
              <a:t>would </a:t>
            </a:r>
            <a:r>
              <a:rPr sz="2700" spc="-5" dirty="0">
                <a:latin typeface="Times New Roman"/>
                <a:cs typeface="Times New Roman"/>
              </a:rPr>
              <a:t>either  </a:t>
            </a:r>
            <a:r>
              <a:rPr sz="2700" dirty="0">
                <a:latin typeface="Times New Roman"/>
                <a:cs typeface="Times New Roman"/>
              </a:rPr>
              <a:t>endanger </a:t>
            </a:r>
            <a:r>
              <a:rPr sz="2700" spc="-5" dirty="0">
                <a:latin typeface="Times New Roman"/>
                <a:cs typeface="Times New Roman"/>
              </a:rPr>
              <a:t>malaria </a:t>
            </a:r>
            <a:r>
              <a:rPr sz="2700" dirty="0">
                <a:latin typeface="Times New Roman"/>
                <a:cs typeface="Times New Roman"/>
              </a:rPr>
              <a:t>vigilance </a:t>
            </a:r>
            <a:r>
              <a:rPr sz="2700" spc="-5" dirty="0">
                <a:latin typeface="Times New Roman"/>
                <a:cs typeface="Times New Roman"/>
              </a:rPr>
              <a:t>work </a:t>
            </a:r>
            <a:r>
              <a:rPr sz="2700" dirty="0">
                <a:latin typeface="Times New Roman"/>
                <a:cs typeface="Times New Roman"/>
              </a:rPr>
              <a:t>or </a:t>
            </a:r>
            <a:r>
              <a:rPr sz="2700" spc="-5" dirty="0">
                <a:latin typeface="Times New Roman"/>
                <a:cs typeface="Times New Roman"/>
              </a:rPr>
              <a:t>would </a:t>
            </a:r>
            <a:r>
              <a:rPr sz="2700" dirty="0">
                <a:latin typeface="Times New Roman"/>
                <a:cs typeface="Times New Roman"/>
              </a:rPr>
              <a:t>need a </a:t>
            </a:r>
            <a:r>
              <a:rPr sz="2700" spc="-10" dirty="0">
                <a:latin typeface="Times New Roman"/>
                <a:cs typeface="Times New Roman"/>
              </a:rPr>
              <a:t>larger  </a:t>
            </a:r>
            <a:r>
              <a:rPr sz="2700" dirty="0">
                <a:latin typeface="Times New Roman"/>
                <a:cs typeface="Times New Roman"/>
              </a:rPr>
              <a:t>number of basic health workers per block than what the  </a:t>
            </a:r>
            <a:r>
              <a:rPr sz="2700" spc="-5" dirty="0">
                <a:latin typeface="Times New Roman"/>
                <a:cs typeface="Times New Roman"/>
              </a:rPr>
              <a:t>Committee has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recommended.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381000"/>
            <a:ext cx="8305800" cy="609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57884" y="320039"/>
            <a:ext cx="6425184" cy="12588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F79546"/>
          </a:solidFill>
          <a:ln w="38100">
            <a:solidFill>
              <a:srgbClr val="FFFFFF"/>
            </a:solidFill>
          </a:ln>
        </p:spPr>
        <p:txBody>
          <a:bodyPr vert="horz" wrap="square" lIns="0" tIns="216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5"/>
              </a:spcBef>
            </a:pPr>
            <a:r>
              <a:rPr dirty="0">
                <a:solidFill>
                  <a:srgbClr val="FFFFFF"/>
                </a:solidFill>
              </a:rPr>
              <a:t>Jungalwalla</a:t>
            </a:r>
            <a:r>
              <a:rPr spc="-2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Committee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750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dirty="0"/>
              <a:t>Central Council of Health, 1964</a:t>
            </a:r>
            <a:r>
              <a:rPr spc="-110" dirty="0"/>
              <a:t> </a:t>
            </a:r>
            <a:r>
              <a:rPr dirty="0"/>
              <a:t>Srinagar</a:t>
            </a:r>
          </a:p>
          <a:p>
            <a:pPr marL="357505" marR="5080" indent="-342900">
              <a:lnSpc>
                <a:spcPct val="150000"/>
              </a:lnSpc>
              <a:spcBef>
                <a:spcPts val="770"/>
              </a:spcBef>
              <a:buFont typeface="Arial"/>
              <a:buChar char="•"/>
              <a:tabLst>
                <a:tab pos="356870" algn="l"/>
                <a:tab pos="357505" algn="l"/>
                <a:tab pos="7722234" algn="l"/>
              </a:tabLst>
            </a:pPr>
            <a:r>
              <a:rPr spc="5" dirty="0"/>
              <a:t>D</a:t>
            </a:r>
            <a:r>
              <a:rPr spc="-180" dirty="0"/>
              <a:t>r</a:t>
            </a:r>
            <a:r>
              <a:rPr dirty="0"/>
              <a:t>.</a:t>
            </a:r>
            <a:r>
              <a:rPr spc="175" dirty="0"/>
              <a:t> </a:t>
            </a:r>
            <a:r>
              <a:rPr spc="-10" dirty="0"/>
              <a:t>N</a:t>
            </a:r>
            <a:r>
              <a:rPr dirty="0"/>
              <a:t>.</a:t>
            </a:r>
            <a:r>
              <a:rPr spc="175" dirty="0"/>
              <a:t> </a:t>
            </a:r>
            <a:r>
              <a:rPr spc="-10" dirty="0"/>
              <a:t>J</a:t>
            </a:r>
            <a:r>
              <a:rPr dirty="0"/>
              <a:t>ungalwal</a:t>
            </a:r>
            <a:r>
              <a:rPr spc="-15" dirty="0"/>
              <a:t>l</a:t>
            </a:r>
            <a:r>
              <a:rPr spc="10" dirty="0"/>
              <a:t>a</a:t>
            </a:r>
            <a:r>
              <a:rPr dirty="0"/>
              <a:t>,</a:t>
            </a:r>
            <a:r>
              <a:rPr spc="175" dirty="0"/>
              <a:t> </a:t>
            </a:r>
            <a:r>
              <a:rPr dirty="0"/>
              <a:t>A</a:t>
            </a:r>
            <a:r>
              <a:rPr spc="-20" dirty="0"/>
              <a:t>d</a:t>
            </a:r>
            <a:r>
              <a:rPr dirty="0"/>
              <a:t>dl.</a:t>
            </a:r>
            <a:r>
              <a:rPr spc="165" dirty="0"/>
              <a:t> </a:t>
            </a:r>
            <a:r>
              <a:rPr dirty="0"/>
              <a:t>Dire</a:t>
            </a:r>
            <a:r>
              <a:rPr spc="5" dirty="0"/>
              <a:t>c</a:t>
            </a:r>
            <a:r>
              <a:rPr spc="-20" dirty="0"/>
              <a:t>t</a:t>
            </a:r>
            <a:r>
              <a:rPr dirty="0"/>
              <a:t>or</a:t>
            </a:r>
            <a:r>
              <a:rPr spc="160" dirty="0"/>
              <a:t> </a:t>
            </a:r>
            <a:r>
              <a:rPr dirty="0"/>
              <a:t>Ge</a:t>
            </a:r>
            <a:r>
              <a:rPr spc="5" dirty="0"/>
              <a:t>n</a:t>
            </a:r>
            <a:r>
              <a:rPr dirty="0"/>
              <a:t>eral	</a:t>
            </a:r>
            <a:r>
              <a:rPr spc="5" dirty="0"/>
              <a:t>of  </a:t>
            </a:r>
            <a:r>
              <a:rPr dirty="0"/>
              <a:t>Health</a:t>
            </a:r>
            <a:r>
              <a:rPr spc="-25" dirty="0"/>
              <a:t> </a:t>
            </a:r>
            <a:r>
              <a:rPr dirty="0"/>
              <a:t>Services</a:t>
            </a:r>
          </a:p>
          <a:p>
            <a:pPr marL="357505" indent="-342900">
              <a:lnSpc>
                <a:spcPct val="100000"/>
              </a:lnSpc>
              <a:spcBef>
                <a:spcPts val="2690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dirty="0"/>
              <a:t>“Committee on Integration of Health</a:t>
            </a:r>
            <a:r>
              <a:rPr spc="-80" dirty="0"/>
              <a:t> </a:t>
            </a:r>
            <a:r>
              <a:rPr spc="-5" dirty="0"/>
              <a:t>Services”</a:t>
            </a:r>
          </a:p>
          <a:p>
            <a:pPr marL="357505" indent="-342900">
              <a:lnSpc>
                <a:spcPct val="100000"/>
              </a:lnSpc>
              <a:spcBef>
                <a:spcPts val="2690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dirty="0"/>
              <a:t>Submitted report un</a:t>
            </a:r>
            <a:r>
              <a:rPr spc="-75" dirty="0"/>
              <a:t> </a:t>
            </a:r>
            <a:r>
              <a:rPr spc="5" dirty="0"/>
              <a:t>1967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80615" y="320039"/>
            <a:ext cx="5381244" cy="12588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F79546"/>
          </a:solidFill>
          <a:ln w="38100">
            <a:solidFill>
              <a:srgbClr val="FFFFFF"/>
            </a:solidFill>
          </a:ln>
        </p:spPr>
        <p:txBody>
          <a:bodyPr vert="horz" wrap="square" lIns="0" tIns="216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5"/>
              </a:spcBef>
            </a:pPr>
            <a:r>
              <a:rPr spc="-80" dirty="0">
                <a:solidFill>
                  <a:srgbClr val="FFFFFF"/>
                </a:solidFill>
              </a:rPr>
              <a:t>Terms </a:t>
            </a:r>
            <a:r>
              <a:rPr dirty="0">
                <a:solidFill>
                  <a:srgbClr val="FFFFFF"/>
                </a:solidFill>
              </a:rPr>
              <a:t>of</a:t>
            </a:r>
            <a:r>
              <a:rPr spc="50" dirty="0">
                <a:solidFill>
                  <a:srgbClr val="FFFFFF"/>
                </a:solidFill>
              </a:rPr>
              <a:t> </a:t>
            </a:r>
            <a:r>
              <a:rPr spc="-10" dirty="0">
                <a:solidFill>
                  <a:srgbClr val="FFFFFF"/>
                </a:solidFill>
              </a:rPr>
              <a:t>Reference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2604643"/>
            <a:ext cx="7534909" cy="21723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14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study the problems of the health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services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6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Service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conditions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6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Elimination of Private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practice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96240" y="282554"/>
            <a:ext cx="8353425" cy="1327150"/>
            <a:chOff x="396240" y="282554"/>
            <a:chExt cx="8353425" cy="1327150"/>
          </a:xfrm>
        </p:grpSpPr>
        <p:sp>
          <p:nvSpPr>
            <p:cNvPr id="3" name="object 3"/>
            <p:cNvSpPr/>
            <p:nvPr/>
          </p:nvSpPr>
          <p:spPr>
            <a:xfrm>
              <a:off x="396240" y="282554"/>
              <a:ext cx="8353044" cy="124754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095500" y="350519"/>
              <a:ext cx="4949952" cy="125882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7962" y="305561"/>
            <a:ext cx="8229600" cy="1143000"/>
          </a:xfrm>
          <a:prstGeom prst="rect">
            <a:avLst/>
          </a:prstGeom>
          <a:solidFill>
            <a:srgbClr val="F79546"/>
          </a:solidFill>
          <a:ln w="38100">
            <a:solidFill>
              <a:srgbClr val="FFFFFF"/>
            </a:solidFill>
          </a:ln>
        </p:spPr>
        <p:txBody>
          <a:bodyPr vert="horz" wrap="square" lIns="0" tIns="216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5"/>
              </a:spcBef>
            </a:pPr>
            <a:r>
              <a:rPr dirty="0">
                <a:solidFill>
                  <a:srgbClr val="FFFFFF"/>
                </a:solidFill>
              </a:rPr>
              <a:t>Recommendation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35940" y="1716989"/>
            <a:ext cx="7503795" cy="4674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95"/>
              </a:spcBef>
            </a:pPr>
            <a:r>
              <a:rPr sz="2500" spc="-5" dirty="0">
                <a:latin typeface="Times New Roman"/>
                <a:cs typeface="Times New Roman"/>
              </a:rPr>
              <a:t>The </a:t>
            </a:r>
            <a:r>
              <a:rPr sz="2500" spc="-10" dirty="0">
                <a:latin typeface="Times New Roman"/>
                <a:cs typeface="Times New Roman"/>
              </a:rPr>
              <a:t>main </a:t>
            </a:r>
            <a:r>
              <a:rPr sz="2500" spc="-5" dirty="0">
                <a:latin typeface="Times New Roman"/>
                <a:cs typeface="Times New Roman"/>
              </a:rPr>
              <a:t>steps recommended towards integration</a:t>
            </a:r>
            <a:r>
              <a:rPr sz="2500" spc="229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were:</a:t>
            </a:r>
            <a:endParaRPr sz="2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8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Unified</a:t>
            </a:r>
            <a:r>
              <a:rPr sz="2500" spc="2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cadre</a:t>
            </a:r>
            <a:endParaRPr sz="2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0" dirty="0">
                <a:latin typeface="Times New Roman"/>
                <a:cs typeface="Times New Roman"/>
              </a:rPr>
              <a:t>Common</a:t>
            </a:r>
            <a:r>
              <a:rPr sz="2500" spc="5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seniority</a:t>
            </a:r>
            <a:endParaRPr sz="2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Recognition of extra</a:t>
            </a:r>
            <a:r>
              <a:rPr sz="2500" spc="6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qualifications</a:t>
            </a:r>
            <a:endParaRPr sz="2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Equal pay for equal</a:t>
            </a:r>
            <a:r>
              <a:rPr sz="2500" spc="7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work</a:t>
            </a:r>
            <a:endParaRPr sz="2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Special pay for specialized</a:t>
            </a:r>
            <a:r>
              <a:rPr sz="2500" spc="10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work</a:t>
            </a:r>
            <a:endParaRPr sz="2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8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No private practice, and good service</a:t>
            </a:r>
            <a:r>
              <a:rPr sz="2500" spc="16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conditions</a:t>
            </a:r>
            <a:endParaRPr sz="2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Left states to work out their own</a:t>
            </a:r>
            <a:r>
              <a:rPr sz="2500" spc="114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strategy.</a:t>
            </a:r>
            <a:endParaRPr sz="2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C0504D"/>
          </a:solidFill>
          <a:ln w="25907">
            <a:solidFill>
              <a:srgbClr val="8B3836"/>
            </a:solidFill>
          </a:ln>
        </p:spPr>
        <p:txBody>
          <a:bodyPr vert="horz" wrap="square" lIns="0" tIns="216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5"/>
              </a:spcBef>
            </a:pPr>
            <a:r>
              <a:rPr spc="-15" dirty="0">
                <a:solidFill>
                  <a:srgbClr val="FFFFFF"/>
                </a:solidFill>
              </a:rPr>
              <a:t>Bhore</a:t>
            </a:r>
            <a:r>
              <a:rPr spc="-25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Committee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Carlito"/>
                <a:cs typeface="Carlito"/>
              </a:rPr>
              <a:t>- </a:t>
            </a:r>
            <a:r>
              <a:rPr dirty="0"/>
              <a:t>Constituted by pre independent</a:t>
            </a:r>
            <a:r>
              <a:rPr spc="-85" dirty="0"/>
              <a:t> </a:t>
            </a:r>
            <a:r>
              <a:rPr dirty="0"/>
              <a:t>GOI</a:t>
            </a:r>
          </a:p>
          <a:p>
            <a:pPr marL="301625" marR="5080" indent="-301625">
              <a:lnSpc>
                <a:spcPct val="150000"/>
              </a:lnSpc>
              <a:spcBef>
                <a:spcPts val="770"/>
              </a:spcBef>
              <a:buChar char="-"/>
              <a:tabLst>
                <a:tab pos="301625" algn="l"/>
              </a:tabLst>
            </a:pPr>
            <a:r>
              <a:rPr spc="-5" dirty="0"/>
              <a:t>Under </a:t>
            </a:r>
            <a:r>
              <a:rPr dirty="0"/>
              <a:t>Sir Joseph </a:t>
            </a:r>
            <a:r>
              <a:rPr spc="-20" dirty="0"/>
              <a:t>William </a:t>
            </a:r>
            <a:r>
              <a:rPr spc="-5" dirty="0"/>
              <a:t>Bhore, </a:t>
            </a:r>
            <a:r>
              <a:rPr dirty="0"/>
              <a:t>Indian Civil  Servant</a:t>
            </a:r>
          </a:p>
          <a:p>
            <a:pPr marL="357505" indent="-342900">
              <a:lnSpc>
                <a:spcPct val="100000"/>
              </a:lnSpc>
              <a:spcBef>
                <a:spcPts val="2690"/>
              </a:spcBef>
              <a:buChar char="-"/>
              <a:tabLst>
                <a:tab pos="356870" algn="l"/>
                <a:tab pos="357505" algn="l"/>
              </a:tabLst>
            </a:pPr>
            <a:r>
              <a:rPr dirty="0"/>
              <a:t>Formed </a:t>
            </a:r>
            <a:r>
              <a:rPr spc="-5" dirty="0"/>
              <a:t>in</a:t>
            </a:r>
            <a:r>
              <a:rPr spc="-40" dirty="0"/>
              <a:t> </a:t>
            </a:r>
            <a:r>
              <a:rPr spc="5" dirty="0"/>
              <a:t>1943</a:t>
            </a:r>
          </a:p>
          <a:p>
            <a:pPr marL="357505" marR="6985" indent="-342900">
              <a:lnSpc>
                <a:spcPct val="150000"/>
              </a:lnSpc>
              <a:spcBef>
                <a:spcPts val="770"/>
              </a:spcBef>
              <a:buChar char="-"/>
              <a:tabLst>
                <a:tab pos="356870" algn="l"/>
                <a:tab pos="357505" algn="l"/>
                <a:tab pos="2361565" algn="l"/>
                <a:tab pos="4542790" algn="l"/>
                <a:tab pos="5868670" algn="l"/>
              </a:tabLst>
            </a:pPr>
            <a:r>
              <a:rPr dirty="0"/>
              <a:t>“</a:t>
            </a:r>
            <a:r>
              <a:rPr spc="10" dirty="0"/>
              <a:t>H</a:t>
            </a:r>
            <a:r>
              <a:rPr dirty="0"/>
              <a:t>e</a:t>
            </a:r>
            <a:r>
              <a:rPr spc="10" dirty="0"/>
              <a:t>a</a:t>
            </a:r>
            <a:r>
              <a:rPr dirty="0"/>
              <a:t>l</a:t>
            </a:r>
            <a:r>
              <a:rPr spc="-20" dirty="0"/>
              <a:t>t</a:t>
            </a:r>
            <a:r>
              <a:rPr dirty="0"/>
              <a:t>h	Pl</a:t>
            </a:r>
            <a:r>
              <a:rPr spc="-10" dirty="0"/>
              <a:t>a</a:t>
            </a:r>
            <a:r>
              <a:rPr dirty="0"/>
              <a:t>nning	and	De</a:t>
            </a:r>
            <a:r>
              <a:rPr spc="5" dirty="0"/>
              <a:t>v</a:t>
            </a:r>
            <a:r>
              <a:rPr dirty="0"/>
              <a:t>el</a:t>
            </a:r>
            <a:r>
              <a:rPr spc="-20" dirty="0"/>
              <a:t>o</a:t>
            </a:r>
            <a:r>
              <a:rPr dirty="0"/>
              <a:t>pment  Committee”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09955" y="246888"/>
            <a:ext cx="8324215" cy="1332230"/>
            <a:chOff x="409955" y="246888"/>
            <a:chExt cx="8324215" cy="1332230"/>
          </a:xfrm>
        </p:grpSpPr>
        <p:sp>
          <p:nvSpPr>
            <p:cNvPr id="3" name="object 3"/>
            <p:cNvSpPr/>
            <p:nvPr/>
          </p:nvSpPr>
          <p:spPr>
            <a:xfrm>
              <a:off x="409955" y="246888"/>
              <a:ext cx="8324088" cy="12374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216151" y="320040"/>
              <a:ext cx="6708648" cy="125882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57199" y="274320"/>
              <a:ext cx="8229600" cy="11430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2171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10"/>
              </a:spcBef>
            </a:pPr>
            <a:r>
              <a:rPr dirty="0"/>
              <a:t>Kartar Singh</a:t>
            </a:r>
            <a:r>
              <a:rPr spc="-114" dirty="0"/>
              <a:t> </a:t>
            </a:r>
            <a:r>
              <a:rPr dirty="0"/>
              <a:t>Committee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35940" y="1531168"/>
            <a:ext cx="8074025" cy="3050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50100"/>
              </a:lnSpc>
              <a:spcBef>
                <a:spcPts val="100"/>
              </a:spcBef>
              <a:buFont typeface="Arial"/>
              <a:buChar char="•"/>
              <a:tabLst>
                <a:tab pos="927100" algn="l"/>
                <a:tab pos="927735" algn="l"/>
              </a:tabLst>
            </a:pPr>
            <a:r>
              <a:rPr dirty="0"/>
              <a:t>	</a:t>
            </a:r>
            <a:r>
              <a:rPr sz="3200" dirty="0">
                <a:latin typeface="Times New Roman"/>
                <a:cs typeface="Times New Roman"/>
              </a:rPr>
              <a:t>Growing demand </a:t>
            </a:r>
            <a:r>
              <a:rPr sz="3200" spc="-5" dirty="0">
                <a:latin typeface="Times New Roman"/>
                <a:cs typeface="Times New Roman"/>
              </a:rPr>
              <a:t>for </a:t>
            </a:r>
            <a:r>
              <a:rPr sz="3200" dirty="0">
                <a:latin typeface="Times New Roman"/>
                <a:cs typeface="Times New Roman"/>
              </a:rPr>
              <a:t>increase of </a:t>
            </a:r>
            <a:r>
              <a:rPr sz="3200" spc="-15" dirty="0">
                <a:latin typeface="Times New Roman"/>
                <a:cs typeface="Times New Roman"/>
              </a:rPr>
              <a:t>staff </a:t>
            </a:r>
            <a:r>
              <a:rPr sz="3200" dirty="0">
                <a:latin typeface="Times New Roman"/>
                <a:cs typeface="Times New Roman"/>
              </a:rPr>
              <a:t>under  </a:t>
            </a:r>
            <a:r>
              <a:rPr sz="3200" spc="5" dirty="0">
                <a:latin typeface="Times New Roman"/>
                <a:cs typeface="Times New Roman"/>
              </a:rPr>
              <a:t>each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programme.</a:t>
            </a:r>
            <a:endParaRPr sz="3200">
              <a:latin typeface="Times New Roman"/>
              <a:cs typeface="Times New Roman"/>
            </a:endParaRPr>
          </a:p>
          <a:p>
            <a:pPr marL="355600" marR="8255" indent="-342900">
              <a:lnSpc>
                <a:spcPct val="150100"/>
              </a:lnSpc>
              <a:spcBef>
                <a:spcPts val="765"/>
              </a:spcBef>
              <a:buFont typeface="Arial"/>
              <a:buChar char="•"/>
              <a:tabLst>
                <a:tab pos="927100" algn="l"/>
                <a:tab pos="927735" algn="l"/>
              </a:tabLst>
            </a:pPr>
            <a:r>
              <a:rPr dirty="0"/>
              <a:t>	</a:t>
            </a:r>
            <a:r>
              <a:rPr sz="3200" dirty="0">
                <a:latin typeface="Times New Roman"/>
                <a:cs typeface="Times New Roman"/>
              </a:rPr>
              <a:t>Need </a:t>
            </a:r>
            <a:r>
              <a:rPr sz="3200" spc="-10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reduce population/area </a:t>
            </a:r>
            <a:r>
              <a:rPr sz="3200" spc="-5" dirty="0">
                <a:latin typeface="Times New Roman"/>
                <a:cs typeface="Times New Roman"/>
              </a:rPr>
              <a:t>covered </a:t>
            </a:r>
            <a:r>
              <a:rPr sz="3200" spc="-10" dirty="0">
                <a:latin typeface="Times New Roman"/>
                <a:cs typeface="Times New Roman"/>
              </a:rPr>
              <a:t>by  </a:t>
            </a:r>
            <a:r>
              <a:rPr sz="3200" spc="5" dirty="0">
                <a:latin typeface="Times New Roman"/>
                <a:cs typeface="Times New Roman"/>
              </a:rPr>
              <a:t>each</a:t>
            </a:r>
            <a:r>
              <a:rPr sz="3200" spc="-25" dirty="0">
                <a:latin typeface="Times New Roman"/>
                <a:cs typeface="Times New Roman"/>
              </a:rPr>
              <a:t> worker.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09955" y="246888"/>
            <a:ext cx="8324215" cy="1332230"/>
            <a:chOff x="409955" y="246888"/>
            <a:chExt cx="8324215" cy="1332230"/>
          </a:xfrm>
        </p:grpSpPr>
        <p:sp>
          <p:nvSpPr>
            <p:cNvPr id="3" name="object 3"/>
            <p:cNvSpPr/>
            <p:nvPr/>
          </p:nvSpPr>
          <p:spPr>
            <a:xfrm>
              <a:off x="409955" y="246888"/>
              <a:ext cx="8324088" cy="12374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216151" y="320040"/>
              <a:ext cx="6708648" cy="125882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57199" y="274320"/>
              <a:ext cx="8229600" cy="11430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2171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10"/>
              </a:spcBef>
            </a:pPr>
            <a:r>
              <a:rPr dirty="0"/>
              <a:t>Kartar Singh</a:t>
            </a:r>
            <a:r>
              <a:rPr spc="-114" dirty="0"/>
              <a:t> </a:t>
            </a:r>
            <a:r>
              <a:rPr dirty="0"/>
              <a:t>Committee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35940" y="1723085"/>
            <a:ext cx="8073390" cy="4306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Times New Roman"/>
                <a:cs typeface="Times New Roman"/>
              </a:rPr>
              <a:t>Meeting of the Central </a:t>
            </a:r>
            <a:r>
              <a:rPr sz="2700" spc="-5" dirty="0">
                <a:latin typeface="Times New Roman"/>
                <a:cs typeface="Times New Roman"/>
              </a:rPr>
              <a:t>Family </a:t>
            </a:r>
            <a:r>
              <a:rPr sz="2700" dirty="0">
                <a:latin typeface="Times New Roman"/>
                <a:cs typeface="Times New Roman"/>
              </a:rPr>
              <a:t>Planning Council</a:t>
            </a:r>
            <a:r>
              <a:rPr sz="2700" spc="-8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1972</a:t>
            </a:r>
            <a:endParaRPr sz="27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9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Times New Roman"/>
                <a:cs typeface="Times New Roman"/>
              </a:rPr>
              <a:t>By</a:t>
            </a:r>
            <a:r>
              <a:rPr sz="2700" spc="-5" dirty="0">
                <a:latin typeface="Times New Roman"/>
                <a:cs typeface="Times New Roman"/>
              </a:rPr>
              <a:t> </a:t>
            </a:r>
            <a:r>
              <a:rPr sz="2700" spc="-15" dirty="0">
                <a:latin typeface="Times New Roman"/>
                <a:cs typeface="Times New Roman"/>
              </a:rPr>
              <a:t>GOI</a:t>
            </a:r>
            <a:endParaRPr sz="27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93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Times New Roman"/>
                <a:cs typeface="Times New Roman"/>
              </a:rPr>
              <a:t>In </a:t>
            </a:r>
            <a:r>
              <a:rPr sz="2700" spc="5" dirty="0">
                <a:latin typeface="Times New Roman"/>
                <a:cs typeface="Times New Roman"/>
              </a:rPr>
              <a:t>1972</a:t>
            </a:r>
            <a:endParaRPr sz="27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4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Times New Roman"/>
                <a:cs typeface="Times New Roman"/>
              </a:rPr>
              <a:t>“The committee on </a:t>
            </a:r>
            <a:r>
              <a:rPr sz="2700" spc="-5" dirty="0">
                <a:latin typeface="Times New Roman"/>
                <a:cs typeface="Times New Roman"/>
              </a:rPr>
              <a:t>Multipurpose workers </a:t>
            </a:r>
            <a:r>
              <a:rPr sz="2700" dirty="0">
                <a:latin typeface="Times New Roman"/>
                <a:cs typeface="Times New Roman"/>
              </a:rPr>
              <a:t>under Health  and </a:t>
            </a:r>
            <a:r>
              <a:rPr sz="2700" spc="-5" dirty="0">
                <a:latin typeface="Times New Roman"/>
                <a:cs typeface="Times New Roman"/>
              </a:rPr>
              <a:t>Family</a:t>
            </a:r>
            <a:r>
              <a:rPr sz="2700" spc="-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Planning”</a:t>
            </a:r>
            <a:endParaRPr sz="27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9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Times New Roman"/>
                <a:cs typeface="Times New Roman"/>
              </a:rPr>
              <a:t>Kartar Singh, Addl. </a:t>
            </a:r>
            <a:r>
              <a:rPr sz="2700" spc="-5" dirty="0">
                <a:latin typeface="Times New Roman"/>
                <a:cs typeface="Times New Roman"/>
              </a:rPr>
              <a:t>Sec.,</a:t>
            </a:r>
            <a:r>
              <a:rPr sz="2700" spc="-18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MOHFP</a:t>
            </a:r>
            <a:endParaRPr sz="27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9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Times New Roman"/>
                <a:cs typeface="Times New Roman"/>
              </a:rPr>
              <a:t>Report in</a:t>
            </a:r>
            <a:r>
              <a:rPr sz="2700" spc="-25" dirty="0">
                <a:latin typeface="Times New Roman"/>
                <a:cs typeface="Times New Roman"/>
              </a:rPr>
              <a:t> </a:t>
            </a:r>
            <a:r>
              <a:rPr sz="2700" spc="5" dirty="0">
                <a:latin typeface="Times New Roman"/>
                <a:cs typeface="Times New Roman"/>
              </a:rPr>
              <a:t>1973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09955" y="246888"/>
            <a:ext cx="8324215" cy="1332230"/>
            <a:chOff x="409955" y="246888"/>
            <a:chExt cx="8324215" cy="1332230"/>
          </a:xfrm>
        </p:grpSpPr>
        <p:sp>
          <p:nvSpPr>
            <p:cNvPr id="3" name="object 3"/>
            <p:cNvSpPr/>
            <p:nvPr/>
          </p:nvSpPr>
          <p:spPr>
            <a:xfrm>
              <a:off x="409955" y="246888"/>
              <a:ext cx="8324088" cy="12374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880616" y="320040"/>
              <a:ext cx="5381244" cy="125882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57199" y="274320"/>
              <a:ext cx="8229600" cy="11430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2171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10"/>
              </a:spcBef>
            </a:pPr>
            <a:r>
              <a:rPr spc="-80" dirty="0"/>
              <a:t>Terms </a:t>
            </a:r>
            <a:r>
              <a:rPr dirty="0"/>
              <a:t>of</a:t>
            </a:r>
            <a:r>
              <a:rPr spc="50" dirty="0"/>
              <a:t> </a:t>
            </a:r>
            <a:r>
              <a:rPr spc="-10" dirty="0"/>
              <a:t>Reference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35940" y="2080996"/>
            <a:ext cx="8072755" cy="37325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4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2421890" algn="l"/>
                <a:tab pos="3472179" algn="l"/>
                <a:tab pos="5674995" algn="l"/>
                <a:tab pos="7562215" algn="l"/>
              </a:tabLst>
            </a:pPr>
            <a:r>
              <a:rPr sz="3200" dirty="0">
                <a:latin typeface="Times New Roman"/>
                <a:cs typeface="Times New Roman"/>
              </a:rPr>
              <a:t>Structure	for	in</a:t>
            </a:r>
            <a:r>
              <a:rPr sz="3200" spc="-15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eg</a:t>
            </a:r>
            <a:r>
              <a:rPr sz="3200" spc="-15" dirty="0">
                <a:latin typeface="Times New Roman"/>
                <a:cs typeface="Times New Roman"/>
              </a:rPr>
              <a:t>r</a:t>
            </a:r>
            <a:r>
              <a:rPr sz="3200" dirty="0">
                <a:latin typeface="Times New Roman"/>
                <a:cs typeface="Times New Roman"/>
              </a:rPr>
              <a:t>ated	</a:t>
            </a:r>
            <a:r>
              <a:rPr sz="3200" spc="-10" dirty="0">
                <a:latin typeface="Times New Roman"/>
                <a:cs typeface="Times New Roman"/>
              </a:rPr>
              <a:t>s</a:t>
            </a:r>
            <a:r>
              <a:rPr sz="3200" dirty="0">
                <a:latin typeface="Times New Roman"/>
                <a:cs typeface="Times New Roman"/>
              </a:rPr>
              <a:t>er</a:t>
            </a:r>
            <a:r>
              <a:rPr sz="3200" spc="5" dirty="0">
                <a:latin typeface="Times New Roman"/>
                <a:cs typeface="Times New Roman"/>
              </a:rPr>
              <a:t>v</a:t>
            </a:r>
            <a:r>
              <a:rPr sz="3200" spc="-20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c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s	the  peripherals </a:t>
            </a:r>
            <a:r>
              <a:rPr sz="3200" spc="5" dirty="0">
                <a:latin typeface="Times New Roman"/>
                <a:cs typeface="Times New Roman"/>
              </a:rPr>
              <a:t>and </a:t>
            </a:r>
            <a:r>
              <a:rPr sz="3200" dirty="0">
                <a:latin typeface="Times New Roman"/>
                <a:cs typeface="Times New Roman"/>
              </a:rPr>
              <a:t>supervisory</a:t>
            </a:r>
            <a:r>
              <a:rPr sz="3200" spc="-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levels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3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Feasibility of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MPW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3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Their training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requirements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3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Utilisation of mobile services for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integration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09955" y="246888"/>
            <a:ext cx="8324215" cy="1332230"/>
            <a:chOff x="409955" y="246888"/>
            <a:chExt cx="8324215" cy="1332230"/>
          </a:xfrm>
        </p:grpSpPr>
        <p:sp>
          <p:nvSpPr>
            <p:cNvPr id="3" name="object 3"/>
            <p:cNvSpPr/>
            <p:nvPr/>
          </p:nvSpPr>
          <p:spPr>
            <a:xfrm>
              <a:off x="409955" y="246888"/>
              <a:ext cx="8324088" cy="12374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987295" y="320040"/>
              <a:ext cx="5167883" cy="125882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57199" y="274320"/>
              <a:ext cx="8229600" cy="11430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2171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10"/>
              </a:spcBef>
            </a:pPr>
            <a:r>
              <a:rPr dirty="0"/>
              <a:t>Recommendations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8739" y="1488693"/>
            <a:ext cx="8988425" cy="5131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Multipurpose workers - feasible and</a:t>
            </a:r>
            <a:r>
              <a:rPr sz="2500" spc="16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desirable</a:t>
            </a:r>
            <a:endParaRPr sz="2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Redesignation</a:t>
            </a:r>
            <a:endParaRPr sz="2500">
              <a:latin typeface="Times New Roman"/>
              <a:cs typeface="Times New Roman"/>
            </a:endParaRPr>
          </a:p>
          <a:p>
            <a:pPr marL="762000" lvl="1" indent="-407034">
              <a:lnSpc>
                <a:spcPct val="100000"/>
              </a:lnSpc>
              <a:spcBef>
                <a:spcPts val="1800"/>
              </a:spcBef>
              <a:buChar char="-"/>
              <a:tabLst>
                <a:tab pos="762000" algn="l"/>
                <a:tab pos="762635" algn="l"/>
              </a:tabLst>
            </a:pPr>
            <a:r>
              <a:rPr sz="2500" spc="-5" dirty="0">
                <a:latin typeface="Times New Roman"/>
                <a:cs typeface="Times New Roman"/>
              </a:rPr>
              <a:t>ANMs replaced by</a:t>
            </a:r>
            <a:r>
              <a:rPr sz="2500" spc="55" dirty="0">
                <a:latin typeface="Times New Roman"/>
                <a:cs typeface="Times New Roman"/>
              </a:rPr>
              <a:t> </a:t>
            </a:r>
            <a:r>
              <a:rPr sz="2500" b="1" spc="-5" dirty="0">
                <a:latin typeface="Times New Roman"/>
                <a:cs typeface="Times New Roman"/>
              </a:rPr>
              <a:t>FHW</a:t>
            </a:r>
            <a:r>
              <a:rPr sz="2500" spc="-5" dirty="0">
                <a:latin typeface="Times New Roman"/>
                <a:cs typeface="Times New Roman"/>
              </a:rPr>
              <a:t>s</a:t>
            </a:r>
            <a:endParaRPr sz="2500">
              <a:latin typeface="Times New Roman"/>
              <a:cs typeface="Times New Roman"/>
            </a:endParaRPr>
          </a:p>
          <a:p>
            <a:pPr marL="355600" marR="5080" lvl="1">
              <a:lnSpc>
                <a:spcPct val="140100"/>
              </a:lnSpc>
              <a:spcBef>
                <a:spcPts val="600"/>
              </a:spcBef>
              <a:buChar char="-"/>
              <a:tabLst>
                <a:tab pos="731520" algn="l"/>
                <a:tab pos="732155" algn="l"/>
                <a:tab pos="1793875" algn="l"/>
                <a:tab pos="3054985" algn="l"/>
                <a:tab pos="4865370" algn="l"/>
                <a:tab pos="6238875" algn="l"/>
                <a:tab pos="8040370" algn="l"/>
              </a:tabLst>
            </a:pPr>
            <a:r>
              <a:rPr sz="2500" spc="-5" dirty="0">
                <a:latin typeface="Times New Roman"/>
                <a:cs typeface="Times New Roman"/>
              </a:rPr>
              <a:t>BH</a:t>
            </a:r>
            <a:r>
              <a:rPr sz="2500" spc="-240" dirty="0">
                <a:latin typeface="Times New Roman"/>
                <a:cs typeface="Times New Roman"/>
              </a:rPr>
              <a:t>W</a:t>
            </a:r>
            <a:r>
              <a:rPr sz="2500" spc="-5" dirty="0">
                <a:latin typeface="Times New Roman"/>
                <a:cs typeface="Times New Roman"/>
              </a:rPr>
              <a:t>,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Mal</a:t>
            </a:r>
            <a:r>
              <a:rPr sz="2500" spc="5" dirty="0">
                <a:latin typeface="Times New Roman"/>
                <a:cs typeface="Times New Roman"/>
              </a:rPr>
              <a:t>a</a:t>
            </a:r>
            <a:r>
              <a:rPr sz="2500" spc="-5" dirty="0">
                <a:latin typeface="Times New Roman"/>
                <a:cs typeface="Times New Roman"/>
              </a:rPr>
              <a:t>r</a:t>
            </a:r>
            <a:r>
              <a:rPr sz="2500" dirty="0">
                <a:latin typeface="Times New Roman"/>
                <a:cs typeface="Times New Roman"/>
              </a:rPr>
              <a:t>i</a:t>
            </a:r>
            <a:r>
              <a:rPr sz="2500" spc="-5" dirty="0">
                <a:latin typeface="Times New Roman"/>
                <a:cs typeface="Times New Roman"/>
              </a:rPr>
              <a:t>a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s</a:t>
            </a:r>
            <a:r>
              <a:rPr sz="2500" dirty="0">
                <a:latin typeface="Times New Roman"/>
                <a:cs typeface="Times New Roman"/>
              </a:rPr>
              <a:t>u</a:t>
            </a:r>
            <a:r>
              <a:rPr sz="2500" spc="-5" dirty="0">
                <a:latin typeface="Times New Roman"/>
                <a:cs typeface="Times New Roman"/>
              </a:rPr>
              <a:t>rvei</a:t>
            </a:r>
            <a:r>
              <a:rPr sz="2500" spc="10" dirty="0">
                <a:latin typeface="Times New Roman"/>
                <a:cs typeface="Times New Roman"/>
              </a:rPr>
              <a:t>l</a:t>
            </a:r>
            <a:r>
              <a:rPr sz="2500" spc="-5" dirty="0">
                <a:latin typeface="Times New Roman"/>
                <a:cs typeface="Times New Roman"/>
              </a:rPr>
              <a:t>l</a:t>
            </a:r>
            <a:r>
              <a:rPr sz="2500" dirty="0">
                <a:latin typeface="Times New Roman"/>
                <a:cs typeface="Times New Roman"/>
              </a:rPr>
              <a:t>a</a:t>
            </a:r>
            <a:r>
              <a:rPr sz="2500" spc="-5" dirty="0">
                <a:latin typeface="Times New Roman"/>
                <a:cs typeface="Times New Roman"/>
              </a:rPr>
              <a:t>nce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wo</a:t>
            </a:r>
            <a:r>
              <a:rPr sz="2500" spc="-15" dirty="0">
                <a:latin typeface="Times New Roman"/>
                <a:cs typeface="Times New Roman"/>
              </a:rPr>
              <a:t>r</a:t>
            </a:r>
            <a:r>
              <a:rPr sz="2500" dirty="0">
                <a:latin typeface="Times New Roman"/>
                <a:cs typeface="Times New Roman"/>
              </a:rPr>
              <a:t>k</a:t>
            </a:r>
            <a:r>
              <a:rPr sz="2500" spc="-5" dirty="0">
                <a:latin typeface="Times New Roman"/>
                <a:cs typeface="Times New Roman"/>
              </a:rPr>
              <a:t>ers,</a:t>
            </a:r>
            <a:r>
              <a:rPr sz="2500" dirty="0">
                <a:latin typeface="Times New Roman"/>
                <a:cs typeface="Times New Roman"/>
              </a:rPr>
              <a:t>	v</a:t>
            </a:r>
            <a:r>
              <a:rPr sz="2500" spc="-5" dirty="0">
                <a:latin typeface="Times New Roman"/>
                <a:cs typeface="Times New Roman"/>
              </a:rPr>
              <a:t>acc</a:t>
            </a:r>
            <a:r>
              <a:rPr sz="2500" dirty="0">
                <a:latin typeface="Times New Roman"/>
                <a:cs typeface="Times New Roman"/>
              </a:rPr>
              <a:t>i</a:t>
            </a:r>
            <a:r>
              <a:rPr sz="2500" spc="-5" dirty="0">
                <a:latin typeface="Times New Roman"/>
                <a:cs typeface="Times New Roman"/>
              </a:rPr>
              <a:t>nat</a:t>
            </a:r>
            <a:r>
              <a:rPr sz="2500" spc="10" dirty="0">
                <a:latin typeface="Times New Roman"/>
                <a:cs typeface="Times New Roman"/>
              </a:rPr>
              <a:t>o</a:t>
            </a:r>
            <a:r>
              <a:rPr sz="2500" spc="-5" dirty="0">
                <a:latin typeface="Times New Roman"/>
                <a:cs typeface="Times New Roman"/>
              </a:rPr>
              <a:t>rs,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FPHAs  replaced by</a:t>
            </a:r>
            <a:r>
              <a:rPr sz="2500" spc="60" dirty="0">
                <a:latin typeface="Times New Roman"/>
                <a:cs typeface="Times New Roman"/>
              </a:rPr>
              <a:t> </a:t>
            </a:r>
            <a:r>
              <a:rPr sz="2500" b="1" spc="-5" dirty="0">
                <a:latin typeface="Times New Roman"/>
                <a:cs typeface="Times New Roman"/>
              </a:rPr>
              <a:t>MHW</a:t>
            </a:r>
            <a:r>
              <a:rPr sz="2500" spc="-5" dirty="0">
                <a:latin typeface="Times New Roman"/>
                <a:cs typeface="Times New Roman"/>
              </a:rPr>
              <a:t>s</a:t>
            </a:r>
            <a:endParaRPr sz="2500">
              <a:latin typeface="Times New Roman"/>
              <a:cs typeface="Times New Roman"/>
            </a:endParaRPr>
          </a:p>
          <a:p>
            <a:pPr marL="779145" lvl="1" indent="-424180">
              <a:lnSpc>
                <a:spcPct val="100000"/>
              </a:lnSpc>
              <a:spcBef>
                <a:spcPts val="1800"/>
              </a:spcBef>
              <a:buChar char="-"/>
              <a:tabLst>
                <a:tab pos="779145" algn="l"/>
                <a:tab pos="779780" algn="l"/>
              </a:tabLst>
            </a:pPr>
            <a:r>
              <a:rPr sz="2500" spc="-5" dirty="0">
                <a:latin typeface="Times New Roman"/>
                <a:cs typeface="Times New Roman"/>
              </a:rPr>
              <a:t>LHV designated as FH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supervisor</a:t>
            </a:r>
            <a:endParaRPr sz="2500">
              <a:latin typeface="Times New Roman"/>
              <a:cs typeface="Times New Roman"/>
            </a:endParaRPr>
          </a:p>
          <a:p>
            <a:pPr marL="355600" marR="8255" indent="-342900">
              <a:lnSpc>
                <a:spcPct val="140000"/>
              </a:lnSpc>
              <a:spcBef>
                <a:spcPts val="605"/>
              </a:spcBef>
              <a:buFont typeface="Arial"/>
              <a:buChar char="•"/>
              <a:tabLst>
                <a:tab pos="354965" algn="l"/>
                <a:tab pos="355600" algn="l"/>
                <a:tab pos="847725" algn="l"/>
                <a:tab pos="1311275" algn="l"/>
                <a:tab pos="1987550" algn="l"/>
                <a:tab pos="3510279" algn="l"/>
                <a:tab pos="3921760" algn="l"/>
                <a:tab pos="5040630" algn="l"/>
                <a:tab pos="6807200" algn="l"/>
                <a:tab pos="7696200" algn="l"/>
                <a:tab pos="8512810" algn="l"/>
              </a:tabLst>
            </a:pPr>
            <a:r>
              <a:rPr sz="2500" spc="-190" dirty="0">
                <a:latin typeface="Times New Roman"/>
                <a:cs typeface="Times New Roman"/>
              </a:rPr>
              <a:t>T</a:t>
            </a:r>
            <a:r>
              <a:rPr sz="2500" spc="-5" dirty="0">
                <a:latin typeface="Times New Roman"/>
                <a:cs typeface="Times New Roman"/>
              </a:rPr>
              <a:t>o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be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f</a:t>
            </a:r>
            <a:r>
              <a:rPr sz="2500" dirty="0">
                <a:latin typeface="Times New Roman"/>
                <a:cs typeface="Times New Roman"/>
              </a:rPr>
              <a:t>i</a:t>
            </a:r>
            <a:r>
              <a:rPr sz="2500" spc="-5" dirty="0">
                <a:latin typeface="Times New Roman"/>
                <a:cs typeface="Times New Roman"/>
              </a:rPr>
              <a:t>rst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intr</a:t>
            </a:r>
            <a:r>
              <a:rPr sz="2500" spc="5" dirty="0">
                <a:latin typeface="Times New Roman"/>
                <a:cs typeface="Times New Roman"/>
              </a:rPr>
              <a:t>o</a:t>
            </a:r>
            <a:r>
              <a:rPr sz="2500" spc="-5" dirty="0">
                <a:latin typeface="Times New Roman"/>
                <a:cs typeface="Times New Roman"/>
              </a:rPr>
              <a:t>d</a:t>
            </a:r>
            <a:r>
              <a:rPr sz="2500" spc="5" dirty="0">
                <a:latin typeface="Times New Roman"/>
                <a:cs typeface="Times New Roman"/>
              </a:rPr>
              <a:t>u</a:t>
            </a:r>
            <a:r>
              <a:rPr sz="2500" spc="-5" dirty="0">
                <a:latin typeface="Times New Roman"/>
                <a:cs typeface="Times New Roman"/>
              </a:rPr>
              <a:t>c</a:t>
            </a:r>
            <a:r>
              <a:rPr sz="2500" spc="-15" dirty="0">
                <a:latin typeface="Times New Roman"/>
                <a:cs typeface="Times New Roman"/>
              </a:rPr>
              <a:t>e</a:t>
            </a:r>
            <a:r>
              <a:rPr sz="2500" spc="-5" dirty="0">
                <a:latin typeface="Times New Roman"/>
                <a:cs typeface="Times New Roman"/>
              </a:rPr>
              <a:t>d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in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15" dirty="0">
                <a:latin typeface="Times New Roman"/>
                <a:cs typeface="Times New Roman"/>
              </a:rPr>
              <a:t>m</a:t>
            </a:r>
            <a:r>
              <a:rPr sz="2500" spc="-5" dirty="0">
                <a:latin typeface="Times New Roman"/>
                <a:cs typeface="Times New Roman"/>
              </a:rPr>
              <a:t>a</a:t>
            </a:r>
            <a:r>
              <a:rPr sz="2500" dirty="0">
                <a:latin typeface="Times New Roman"/>
                <a:cs typeface="Times New Roman"/>
              </a:rPr>
              <a:t>la</a:t>
            </a:r>
            <a:r>
              <a:rPr sz="2500" spc="-5" dirty="0">
                <a:latin typeface="Times New Roman"/>
                <a:cs typeface="Times New Roman"/>
              </a:rPr>
              <a:t>r</a:t>
            </a:r>
            <a:r>
              <a:rPr sz="2500" dirty="0">
                <a:latin typeface="Times New Roman"/>
                <a:cs typeface="Times New Roman"/>
              </a:rPr>
              <a:t>i</a:t>
            </a:r>
            <a:r>
              <a:rPr sz="2500" spc="-5" dirty="0">
                <a:latin typeface="Times New Roman"/>
                <a:cs typeface="Times New Roman"/>
              </a:rPr>
              <a:t>a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15" dirty="0">
                <a:latin typeface="Times New Roman"/>
                <a:cs typeface="Times New Roman"/>
              </a:rPr>
              <a:t>m</a:t>
            </a:r>
            <a:r>
              <a:rPr sz="2500" spc="-5" dirty="0">
                <a:latin typeface="Times New Roman"/>
                <a:cs typeface="Times New Roman"/>
              </a:rPr>
              <a:t>ai</a:t>
            </a:r>
            <a:r>
              <a:rPr sz="2500" dirty="0">
                <a:latin typeface="Times New Roman"/>
                <a:cs typeface="Times New Roman"/>
              </a:rPr>
              <a:t>n</a:t>
            </a:r>
            <a:r>
              <a:rPr sz="2500" spc="-5" dirty="0">
                <a:latin typeface="Times New Roman"/>
                <a:cs typeface="Times New Roman"/>
              </a:rPr>
              <a:t>t</a:t>
            </a:r>
            <a:r>
              <a:rPr sz="2500" dirty="0">
                <a:latin typeface="Times New Roman"/>
                <a:cs typeface="Times New Roman"/>
              </a:rPr>
              <a:t>e</a:t>
            </a:r>
            <a:r>
              <a:rPr sz="2500" spc="-5" dirty="0">
                <a:latin typeface="Times New Roman"/>
                <a:cs typeface="Times New Roman"/>
              </a:rPr>
              <a:t>na</a:t>
            </a:r>
            <a:r>
              <a:rPr sz="2500" dirty="0">
                <a:latin typeface="Times New Roman"/>
                <a:cs typeface="Times New Roman"/>
              </a:rPr>
              <a:t>n</a:t>
            </a:r>
            <a:r>
              <a:rPr sz="2500" spc="-5" dirty="0">
                <a:latin typeface="Times New Roman"/>
                <a:cs typeface="Times New Roman"/>
              </a:rPr>
              <a:t>ce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p</a:t>
            </a:r>
            <a:r>
              <a:rPr sz="2500" spc="5" dirty="0">
                <a:latin typeface="Times New Roman"/>
                <a:cs typeface="Times New Roman"/>
              </a:rPr>
              <a:t>h</a:t>
            </a:r>
            <a:r>
              <a:rPr sz="2500" spc="-5" dirty="0">
                <a:latin typeface="Times New Roman"/>
                <a:cs typeface="Times New Roman"/>
              </a:rPr>
              <a:t>a</a:t>
            </a:r>
            <a:r>
              <a:rPr sz="2500" dirty="0">
                <a:latin typeface="Times New Roman"/>
                <a:cs typeface="Times New Roman"/>
              </a:rPr>
              <a:t>s</a:t>
            </a:r>
            <a:r>
              <a:rPr sz="2500" spc="-5" dirty="0">
                <a:latin typeface="Times New Roman"/>
                <a:cs typeface="Times New Roman"/>
              </a:rPr>
              <a:t>e</a:t>
            </a:r>
            <a:r>
              <a:rPr sz="2500" dirty="0">
                <a:latin typeface="Times New Roman"/>
                <a:cs typeface="Times New Roman"/>
              </a:rPr>
              <a:t>	a</a:t>
            </a:r>
            <a:r>
              <a:rPr sz="2500" spc="-5" dirty="0">
                <a:latin typeface="Times New Roman"/>
                <a:cs typeface="Times New Roman"/>
              </a:rPr>
              <a:t>reas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a</a:t>
            </a:r>
            <a:r>
              <a:rPr sz="2500" dirty="0">
                <a:latin typeface="Times New Roman"/>
                <a:cs typeface="Times New Roman"/>
              </a:rPr>
              <a:t>n</a:t>
            </a:r>
            <a:r>
              <a:rPr sz="2500" spc="-5" dirty="0">
                <a:latin typeface="Times New Roman"/>
                <a:cs typeface="Times New Roman"/>
              </a:rPr>
              <a:t>d  </a:t>
            </a:r>
            <a:r>
              <a:rPr sz="2500" spc="-10" dirty="0">
                <a:latin typeface="Times New Roman"/>
                <a:cs typeface="Times New Roman"/>
              </a:rPr>
              <a:t>small </a:t>
            </a:r>
            <a:r>
              <a:rPr sz="2500" spc="-5" dirty="0">
                <a:latin typeface="Times New Roman"/>
                <a:cs typeface="Times New Roman"/>
              </a:rPr>
              <a:t>pox controlled</a:t>
            </a:r>
            <a:r>
              <a:rPr sz="2500" spc="11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areas</a:t>
            </a:r>
            <a:endParaRPr sz="2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Clearly spelt out the job functions of HWs and</a:t>
            </a:r>
            <a:r>
              <a:rPr sz="2500" spc="19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Supervisors</a:t>
            </a:r>
            <a:endParaRPr sz="2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09955" y="246888"/>
            <a:ext cx="8324215" cy="1332230"/>
            <a:chOff x="409955" y="246888"/>
            <a:chExt cx="8324215" cy="1332230"/>
          </a:xfrm>
        </p:grpSpPr>
        <p:sp>
          <p:nvSpPr>
            <p:cNvPr id="3" name="object 3"/>
            <p:cNvSpPr/>
            <p:nvPr/>
          </p:nvSpPr>
          <p:spPr>
            <a:xfrm>
              <a:off x="409955" y="246888"/>
              <a:ext cx="8324088" cy="12374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987295" y="320040"/>
              <a:ext cx="5167883" cy="125882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57199" y="274320"/>
              <a:ext cx="8229600" cy="11430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2171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10"/>
              </a:spcBef>
            </a:pPr>
            <a:r>
              <a:rPr dirty="0"/>
              <a:t>Recommendations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10540" y="1469597"/>
            <a:ext cx="5601335" cy="4827905"/>
          </a:xfrm>
          <a:prstGeom prst="rect">
            <a:avLst/>
          </a:prstGeom>
        </p:spPr>
        <p:txBody>
          <a:bodyPr vert="horz" wrap="square" lIns="0" tIns="241935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1905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000" dirty="0">
                <a:latin typeface="Times New Roman"/>
                <a:cs typeface="Times New Roman"/>
              </a:rPr>
              <a:t>1 PHC – </a:t>
            </a:r>
            <a:r>
              <a:rPr sz="3000" spc="-5" dirty="0">
                <a:latin typeface="Times New Roman"/>
                <a:cs typeface="Times New Roman"/>
              </a:rPr>
              <a:t>50,000</a:t>
            </a:r>
            <a:r>
              <a:rPr sz="3000" spc="-4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population</a:t>
            </a:r>
            <a:endParaRPr sz="3000">
              <a:latin typeface="Times New Roman"/>
              <a:cs typeface="Times New Roman"/>
            </a:endParaRPr>
          </a:p>
          <a:p>
            <a:pPr marL="381000" indent="-342900">
              <a:lnSpc>
                <a:spcPct val="100000"/>
              </a:lnSpc>
              <a:spcBef>
                <a:spcPts val="1805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000" dirty="0">
                <a:latin typeface="Times New Roman"/>
                <a:cs typeface="Times New Roman"/>
              </a:rPr>
              <a:t>1 </a:t>
            </a:r>
            <a:r>
              <a:rPr sz="3000" spc="-5" dirty="0">
                <a:latin typeface="Times New Roman"/>
                <a:cs typeface="Times New Roman"/>
              </a:rPr>
              <a:t>PHC </a:t>
            </a:r>
            <a:r>
              <a:rPr sz="3000" dirty="0">
                <a:latin typeface="Times New Roman"/>
                <a:cs typeface="Times New Roman"/>
              </a:rPr>
              <a:t>–16 </a:t>
            </a:r>
            <a:r>
              <a:rPr sz="3000" spc="-5" dirty="0">
                <a:latin typeface="Times New Roman"/>
                <a:cs typeface="Times New Roman"/>
              </a:rPr>
              <a:t>SHC (2000 </a:t>
            </a:r>
            <a:r>
              <a:rPr sz="3000" dirty="0">
                <a:latin typeface="Times New Roman"/>
                <a:cs typeface="Times New Roman"/>
              </a:rPr>
              <a:t>–</a:t>
            </a:r>
            <a:r>
              <a:rPr sz="3000" spc="-4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3500)</a:t>
            </a:r>
            <a:endParaRPr sz="3000">
              <a:latin typeface="Times New Roman"/>
              <a:cs typeface="Times New Roman"/>
            </a:endParaRPr>
          </a:p>
          <a:p>
            <a:pPr marL="381000" indent="-342900">
              <a:lnSpc>
                <a:spcPct val="100000"/>
              </a:lnSpc>
              <a:spcBef>
                <a:spcPts val="180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000" dirty="0">
                <a:latin typeface="Times New Roman"/>
                <a:cs typeface="Times New Roman"/>
              </a:rPr>
              <a:t>1 </a:t>
            </a:r>
            <a:r>
              <a:rPr sz="3000" spc="-5" dirty="0">
                <a:latin typeface="Times New Roman"/>
                <a:cs typeface="Times New Roman"/>
              </a:rPr>
              <a:t>SHC </a:t>
            </a:r>
            <a:r>
              <a:rPr sz="3000" dirty="0">
                <a:latin typeface="Times New Roman"/>
                <a:cs typeface="Times New Roman"/>
              </a:rPr>
              <a:t>– 1 </a:t>
            </a:r>
            <a:r>
              <a:rPr sz="3000" spc="-5" dirty="0">
                <a:latin typeface="Times New Roman"/>
                <a:cs typeface="Times New Roman"/>
              </a:rPr>
              <a:t>MHW </a:t>
            </a:r>
            <a:r>
              <a:rPr sz="3000" dirty="0">
                <a:latin typeface="Times New Roman"/>
                <a:cs typeface="Times New Roman"/>
              </a:rPr>
              <a:t>n 1</a:t>
            </a:r>
            <a:r>
              <a:rPr sz="3000" spc="-9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FHW</a:t>
            </a:r>
            <a:endParaRPr sz="3000">
              <a:latin typeface="Times New Roman"/>
              <a:cs typeface="Times New Roman"/>
            </a:endParaRPr>
          </a:p>
          <a:p>
            <a:pPr marL="381000" indent="-342900">
              <a:lnSpc>
                <a:spcPct val="100000"/>
              </a:lnSpc>
              <a:spcBef>
                <a:spcPts val="180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000" dirty="0">
                <a:latin typeface="Times New Roman"/>
                <a:cs typeface="Times New Roman"/>
              </a:rPr>
              <a:t>1 </a:t>
            </a:r>
            <a:r>
              <a:rPr sz="3000" spc="-5" dirty="0">
                <a:latin typeface="Times New Roman"/>
                <a:cs typeface="Times New Roman"/>
              </a:rPr>
              <a:t>male supervisor </a:t>
            </a:r>
            <a:r>
              <a:rPr sz="3000" dirty="0">
                <a:latin typeface="Times New Roman"/>
                <a:cs typeface="Times New Roman"/>
              </a:rPr>
              <a:t>– 4</a:t>
            </a:r>
            <a:r>
              <a:rPr sz="3000" spc="3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MHWs</a:t>
            </a:r>
            <a:endParaRPr sz="3000">
              <a:latin typeface="Times New Roman"/>
              <a:cs typeface="Times New Roman"/>
            </a:endParaRPr>
          </a:p>
          <a:p>
            <a:pPr marL="381000" indent="-342900">
              <a:lnSpc>
                <a:spcPct val="100000"/>
              </a:lnSpc>
              <a:spcBef>
                <a:spcPts val="180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000" dirty="0">
                <a:latin typeface="Times New Roman"/>
                <a:cs typeface="Times New Roman"/>
              </a:rPr>
              <a:t>1 </a:t>
            </a:r>
            <a:r>
              <a:rPr sz="3000" spc="-5" dirty="0">
                <a:latin typeface="Times New Roman"/>
                <a:cs typeface="Times New Roman"/>
              </a:rPr>
              <a:t>female supervisor </a:t>
            </a:r>
            <a:r>
              <a:rPr sz="3000" dirty="0">
                <a:latin typeface="Times New Roman"/>
                <a:cs typeface="Times New Roman"/>
              </a:rPr>
              <a:t>– 4</a:t>
            </a:r>
            <a:r>
              <a:rPr sz="3000" spc="3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FHWs</a:t>
            </a:r>
            <a:endParaRPr sz="3000">
              <a:latin typeface="Times New Roman"/>
              <a:cs typeface="Times New Roman"/>
            </a:endParaRPr>
          </a:p>
          <a:p>
            <a:pPr marL="381000" indent="-342900">
              <a:lnSpc>
                <a:spcPct val="100000"/>
              </a:lnSpc>
              <a:spcBef>
                <a:spcPts val="1805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000" dirty="0">
                <a:latin typeface="Times New Roman"/>
                <a:cs typeface="Times New Roman"/>
              </a:rPr>
              <a:t>Doctor </a:t>
            </a:r>
            <a:r>
              <a:rPr sz="3000" spc="-10" dirty="0">
                <a:latin typeface="Times New Roman"/>
                <a:cs typeface="Times New Roman"/>
              </a:rPr>
              <a:t>incharge </a:t>
            </a:r>
            <a:r>
              <a:rPr sz="3000" dirty="0">
                <a:latin typeface="Times New Roman"/>
                <a:cs typeface="Times New Roman"/>
              </a:rPr>
              <a:t>of all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supervisors</a:t>
            </a:r>
            <a:endParaRPr sz="3000">
              <a:latin typeface="Times New Roman"/>
              <a:cs typeface="Times New Roman"/>
            </a:endParaRPr>
          </a:p>
          <a:p>
            <a:pPr marL="381000" indent="-342900">
              <a:lnSpc>
                <a:spcPct val="100000"/>
              </a:lnSpc>
              <a:spcBef>
                <a:spcPts val="1795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000" spc="-100" dirty="0">
                <a:latin typeface="Times New Roman"/>
                <a:cs typeface="Times New Roman"/>
              </a:rPr>
              <a:t>To </a:t>
            </a:r>
            <a:r>
              <a:rPr sz="3000" dirty="0">
                <a:latin typeface="Times New Roman"/>
                <a:cs typeface="Times New Roman"/>
              </a:rPr>
              <a:t>be </a:t>
            </a:r>
            <a:r>
              <a:rPr sz="3000" spc="-5" dirty="0">
                <a:latin typeface="Times New Roman"/>
                <a:cs typeface="Times New Roman"/>
              </a:rPr>
              <a:t>impemented in 5</a:t>
            </a:r>
            <a:r>
              <a:rPr sz="3000" spc="-7" baseline="25000" dirty="0">
                <a:latin typeface="Times New Roman"/>
                <a:cs typeface="Times New Roman"/>
              </a:rPr>
              <a:t>th </a:t>
            </a:r>
            <a:r>
              <a:rPr sz="3000" dirty="0">
                <a:latin typeface="Times New Roman"/>
                <a:cs typeface="Times New Roman"/>
              </a:rPr>
              <a:t>5yr</a:t>
            </a:r>
            <a:r>
              <a:rPr sz="3000" spc="-12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plan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04415" y="60960"/>
            <a:ext cx="5533644" cy="1152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9BBA58"/>
          </a:solidFill>
          <a:ln w="3810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365"/>
              </a:lnSpc>
            </a:pPr>
            <a:r>
              <a:rPr sz="4000" spc="-5" dirty="0">
                <a:solidFill>
                  <a:srgbClr val="FFFFFF"/>
                </a:solidFill>
              </a:rPr>
              <a:t>Shrivastav</a:t>
            </a:r>
            <a:r>
              <a:rPr sz="4000" spc="5" dirty="0">
                <a:solidFill>
                  <a:srgbClr val="FFFFFF"/>
                </a:solidFill>
              </a:rPr>
              <a:t> </a:t>
            </a:r>
            <a:r>
              <a:rPr sz="4000" spc="-5" dirty="0">
                <a:solidFill>
                  <a:srgbClr val="FFFFFF"/>
                </a:solidFill>
              </a:rPr>
              <a:t>Committee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231140" y="1714246"/>
            <a:ext cx="8836025" cy="4278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GOI </a:t>
            </a:r>
            <a:r>
              <a:rPr sz="1800" dirty="0">
                <a:latin typeface="Times New Roman"/>
                <a:cs typeface="Times New Roman"/>
              </a:rPr>
              <a:t>observed that</a:t>
            </a:r>
            <a:endParaRPr sz="18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50000"/>
              </a:lnSpc>
              <a:spcBef>
                <a:spcPts val="43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Urban </a:t>
            </a:r>
            <a:r>
              <a:rPr sz="1800" spc="-5" dirty="0">
                <a:latin typeface="Times New Roman"/>
                <a:cs typeface="Times New Roman"/>
              </a:rPr>
              <a:t>orientation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5" dirty="0">
                <a:latin typeface="Times New Roman"/>
                <a:cs typeface="Times New Roman"/>
              </a:rPr>
              <a:t>medical </a:t>
            </a:r>
            <a:r>
              <a:rPr sz="1800" dirty="0">
                <a:latin typeface="Times New Roman"/>
                <a:cs typeface="Times New Roman"/>
              </a:rPr>
              <a:t>education in </a:t>
            </a:r>
            <a:r>
              <a:rPr sz="1800" spc="-5" dirty="0">
                <a:latin typeface="Times New Roman"/>
                <a:cs typeface="Times New Roman"/>
              </a:rPr>
              <a:t>India, </a:t>
            </a:r>
            <a:r>
              <a:rPr sz="1800" dirty="0">
                <a:latin typeface="Times New Roman"/>
                <a:cs typeface="Times New Roman"/>
              </a:rPr>
              <a:t>which </a:t>
            </a:r>
            <a:r>
              <a:rPr sz="1800" spc="-5" dirty="0">
                <a:latin typeface="Times New Roman"/>
                <a:cs typeface="Times New Roman"/>
              </a:rPr>
              <a:t>relies heavily </a:t>
            </a:r>
            <a:r>
              <a:rPr sz="1800" dirty="0">
                <a:latin typeface="Times New Roman"/>
                <a:cs typeface="Times New Roman"/>
              </a:rPr>
              <a:t>on </a:t>
            </a:r>
            <a:r>
              <a:rPr sz="1800" spc="-5" dirty="0">
                <a:latin typeface="Times New Roman"/>
                <a:cs typeface="Times New Roman"/>
              </a:rPr>
              <a:t>curative methods  </a:t>
            </a:r>
            <a:r>
              <a:rPr sz="1800" dirty="0">
                <a:latin typeface="Times New Roman"/>
                <a:cs typeface="Times New Roman"/>
              </a:rPr>
              <a:t>and sophisticated diagnostic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aids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5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failure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programmes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training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fields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nutrition,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family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welfare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planning,</a:t>
            </a:r>
            <a:endParaRPr sz="18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1080"/>
              </a:spcBef>
            </a:pPr>
            <a:r>
              <a:rPr sz="1800" dirty="0">
                <a:latin typeface="Times New Roman"/>
                <a:cs typeface="Times New Roman"/>
              </a:rPr>
              <a:t>and </a:t>
            </a:r>
            <a:r>
              <a:rPr sz="1800" spc="-5" dirty="0">
                <a:latin typeface="Times New Roman"/>
                <a:cs typeface="Times New Roman"/>
              </a:rPr>
              <a:t>maternal </a:t>
            </a:r>
            <a:r>
              <a:rPr sz="1800" dirty="0">
                <a:latin typeface="Times New Roman"/>
                <a:cs typeface="Times New Roman"/>
              </a:rPr>
              <a:t>and child because </a:t>
            </a:r>
            <a:r>
              <a:rPr sz="1800" spc="-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their development in isolation from medical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education,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5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The deprivation of the rural </a:t>
            </a:r>
            <a:r>
              <a:rPr sz="1800" spc="-5" dirty="0">
                <a:latin typeface="Times New Roman"/>
                <a:cs typeface="Times New Roman"/>
              </a:rPr>
              <a:t>communities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doctors</a:t>
            </a:r>
            <a:endParaRPr sz="18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50000"/>
              </a:lnSpc>
              <a:spcBef>
                <a:spcPts val="4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need </a:t>
            </a:r>
            <a:r>
              <a:rPr sz="1800" dirty="0">
                <a:latin typeface="Times New Roman"/>
                <a:cs typeface="Times New Roman"/>
              </a:rPr>
              <a:t>to </a:t>
            </a:r>
            <a:r>
              <a:rPr sz="1800" spc="-5" dirty="0">
                <a:latin typeface="Times New Roman"/>
                <a:cs typeface="Times New Roman"/>
              </a:rPr>
              <a:t>re-orient undergraduate medical </a:t>
            </a:r>
            <a:r>
              <a:rPr sz="1800" dirty="0">
                <a:latin typeface="Times New Roman"/>
                <a:cs typeface="Times New Roman"/>
              </a:rPr>
              <a:t>education </a:t>
            </a:r>
            <a:r>
              <a:rPr sz="1800" spc="-5" dirty="0">
                <a:latin typeface="Times New Roman"/>
                <a:cs typeface="Times New Roman"/>
              </a:rPr>
              <a:t>with </a:t>
            </a:r>
            <a:r>
              <a:rPr sz="1800" dirty="0">
                <a:latin typeface="Times New Roman"/>
                <a:cs typeface="Times New Roman"/>
              </a:rPr>
              <a:t>emphasis on </a:t>
            </a:r>
            <a:r>
              <a:rPr sz="1800" spc="-5" dirty="0">
                <a:latin typeface="Times New Roman"/>
                <a:cs typeface="Times New Roman"/>
              </a:rPr>
              <a:t>community rather  </a:t>
            </a:r>
            <a:r>
              <a:rPr sz="1800" dirty="0">
                <a:latin typeface="Times New Roman"/>
                <a:cs typeface="Times New Roman"/>
              </a:rPr>
              <a:t>than on hospital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care</a:t>
            </a:r>
            <a:endParaRPr sz="1800">
              <a:latin typeface="Times New Roman"/>
              <a:cs typeface="Times New Roman"/>
            </a:endParaRPr>
          </a:p>
          <a:p>
            <a:pPr marL="355600" marR="5715" indent="-342900">
              <a:lnSpc>
                <a:spcPct val="150000"/>
              </a:lnSpc>
              <a:spcBef>
                <a:spcPts val="43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The importance of </a:t>
            </a:r>
            <a:r>
              <a:rPr sz="1800" spc="-5" dirty="0">
                <a:latin typeface="Times New Roman"/>
                <a:cs typeface="Times New Roman"/>
              </a:rPr>
              <a:t>integrating </a:t>
            </a:r>
            <a:r>
              <a:rPr sz="1800" dirty="0">
                <a:latin typeface="Times New Roman"/>
                <a:cs typeface="Times New Roman"/>
              </a:rPr>
              <a:t>teaching of </a:t>
            </a:r>
            <a:r>
              <a:rPr sz="1800" spc="-5" dirty="0">
                <a:latin typeface="Times New Roman"/>
                <a:cs typeface="Times New Roman"/>
              </a:rPr>
              <a:t>various </a:t>
            </a:r>
            <a:r>
              <a:rPr sz="1800" dirty="0">
                <a:latin typeface="Times New Roman"/>
                <a:cs typeface="Times New Roman"/>
              </a:rPr>
              <a:t>aspects of </a:t>
            </a:r>
            <a:r>
              <a:rPr sz="1800" spc="-5" dirty="0">
                <a:latin typeface="Times New Roman"/>
                <a:cs typeface="Times New Roman"/>
              </a:rPr>
              <a:t>family planning with medical  </a:t>
            </a:r>
            <a:r>
              <a:rPr sz="1800" dirty="0">
                <a:latin typeface="Times New Roman"/>
                <a:cs typeface="Times New Roman"/>
              </a:rPr>
              <a:t>education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04415" y="365760"/>
            <a:ext cx="5533644" cy="1152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9BBA58"/>
          </a:solidFill>
          <a:ln w="38100">
            <a:solidFill>
              <a:srgbClr val="FFFFFF"/>
            </a:solidFill>
          </a:ln>
        </p:spPr>
        <p:txBody>
          <a:bodyPr vert="horz" wrap="square" lIns="0" tIns="2489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960"/>
              </a:spcBef>
            </a:pPr>
            <a:r>
              <a:rPr sz="4000" spc="-5" dirty="0">
                <a:solidFill>
                  <a:srgbClr val="FFFFFF"/>
                </a:solidFill>
              </a:rPr>
              <a:t>Shrivastav</a:t>
            </a:r>
            <a:r>
              <a:rPr sz="4000" spc="5" dirty="0">
                <a:solidFill>
                  <a:srgbClr val="FFFFFF"/>
                </a:solidFill>
              </a:rPr>
              <a:t> </a:t>
            </a:r>
            <a:r>
              <a:rPr sz="4000" spc="-5" dirty="0">
                <a:solidFill>
                  <a:srgbClr val="FFFFFF"/>
                </a:solidFill>
              </a:rPr>
              <a:t>Committee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13892" rIns="0" bIns="0" rtlCol="0">
            <a:spAutoFit/>
          </a:bodyPr>
          <a:lstStyle/>
          <a:p>
            <a:pPr marL="448945" indent="-43497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48945" algn="l"/>
                <a:tab pos="449580" algn="l"/>
              </a:tabLst>
            </a:pPr>
            <a:r>
              <a:rPr spc="-40" dirty="0"/>
              <a:t>MOHFP,GOI</a:t>
            </a:r>
          </a:p>
          <a:p>
            <a:pPr marL="357505" indent="-342900">
              <a:lnSpc>
                <a:spcPct val="100000"/>
              </a:lnSpc>
              <a:spcBef>
                <a:spcPts val="2300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dirty="0"/>
              <a:t>In</a:t>
            </a:r>
            <a:r>
              <a:rPr spc="-10" dirty="0"/>
              <a:t> </a:t>
            </a:r>
            <a:r>
              <a:rPr dirty="0"/>
              <a:t>1974</a:t>
            </a:r>
          </a:p>
          <a:p>
            <a:pPr marL="357505" marR="5080" indent="-342900">
              <a:lnSpc>
                <a:spcPct val="140000"/>
              </a:lnSpc>
              <a:spcBef>
                <a:spcPts val="770"/>
              </a:spcBef>
              <a:buFont typeface="Arial"/>
              <a:buChar char="•"/>
              <a:tabLst>
                <a:tab pos="356870" algn="l"/>
                <a:tab pos="357505" algn="l"/>
                <a:tab pos="742950" algn="l"/>
                <a:tab pos="1985010" algn="l"/>
                <a:tab pos="2596515" algn="l"/>
                <a:tab pos="4132579" algn="l"/>
                <a:tab pos="5982970" algn="l"/>
                <a:tab pos="6776084" algn="l"/>
              </a:tabLst>
            </a:pPr>
            <a:r>
              <a:rPr dirty="0"/>
              <a:t>“	Gr</a:t>
            </a:r>
            <a:r>
              <a:rPr spc="-15" dirty="0"/>
              <a:t>o</a:t>
            </a:r>
            <a:r>
              <a:rPr dirty="0"/>
              <a:t>up	</a:t>
            </a:r>
            <a:r>
              <a:rPr spc="-10" dirty="0"/>
              <a:t>o</a:t>
            </a:r>
            <a:r>
              <a:rPr dirty="0"/>
              <a:t>n	M</a:t>
            </a:r>
            <a:r>
              <a:rPr spc="-10" dirty="0"/>
              <a:t>e</a:t>
            </a:r>
            <a:r>
              <a:rPr dirty="0"/>
              <a:t>dic</a:t>
            </a:r>
            <a:r>
              <a:rPr spc="5" dirty="0"/>
              <a:t>a</a:t>
            </a:r>
            <a:r>
              <a:rPr dirty="0"/>
              <a:t>l	</a:t>
            </a:r>
            <a:r>
              <a:rPr spc="-15" dirty="0"/>
              <a:t>E</a:t>
            </a:r>
            <a:r>
              <a:rPr dirty="0"/>
              <a:t>duc</a:t>
            </a:r>
            <a:r>
              <a:rPr spc="5" dirty="0"/>
              <a:t>a</a:t>
            </a:r>
            <a:r>
              <a:rPr dirty="0"/>
              <a:t>t</a:t>
            </a:r>
            <a:r>
              <a:rPr spc="-20" dirty="0"/>
              <a:t>i</a:t>
            </a:r>
            <a:r>
              <a:rPr dirty="0"/>
              <a:t>on	and	</a:t>
            </a:r>
            <a:r>
              <a:rPr spc="-20" dirty="0"/>
              <a:t>S</a:t>
            </a:r>
            <a:r>
              <a:rPr dirty="0"/>
              <a:t>upport  Manpower”</a:t>
            </a:r>
          </a:p>
          <a:p>
            <a:pPr marL="357505" indent="-342900">
              <a:lnSpc>
                <a:spcPct val="100000"/>
              </a:lnSpc>
              <a:spcBef>
                <a:spcPts val="2310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dirty="0"/>
              <a:t>Submitted report </a:t>
            </a:r>
            <a:r>
              <a:rPr spc="-5" dirty="0"/>
              <a:t>in</a:t>
            </a:r>
            <a:r>
              <a:rPr spc="-65" dirty="0"/>
              <a:t> </a:t>
            </a:r>
            <a:r>
              <a:rPr spc="5" dirty="0"/>
              <a:t>1975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80615" y="320039"/>
            <a:ext cx="5381244" cy="12588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9BBA58"/>
          </a:solidFill>
          <a:ln w="38100">
            <a:solidFill>
              <a:srgbClr val="FFFFFF"/>
            </a:solidFill>
          </a:ln>
        </p:spPr>
        <p:txBody>
          <a:bodyPr vert="horz" wrap="square" lIns="0" tIns="216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5"/>
              </a:spcBef>
            </a:pPr>
            <a:r>
              <a:rPr spc="-80" dirty="0">
                <a:solidFill>
                  <a:srgbClr val="FFFFFF"/>
                </a:solidFill>
              </a:rPr>
              <a:t>Terms </a:t>
            </a:r>
            <a:r>
              <a:rPr dirty="0">
                <a:solidFill>
                  <a:srgbClr val="FFFFFF"/>
                </a:solidFill>
              </a:rPr>
              <a:t>of</a:t>
            </a:r>
            <a:r>
              <a:rPr spc="50" dirty="0">
                <a:solidFill>
                  <a:srgbClr val="FFFFFF"/>
                </a:solidFill>
              </a:rPr>
              <a:t> </a:t>
            </a:r>
            <a:r>
              <a:rPr spc="-10" dirty="0">
                <a:solidFill>
                  <a:srgbClr val="FFFFFF"/>
                </a:solidFill>
              </a:rPr>
              <a:t>Reference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558026"/>
            <a:ext cx="8073390" cy="4800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715" indent="-342900" algn="just">
              <a:lnSpc>
                <a:spcPct val="1401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2700" spc="-100" dirty="0">
                <a:latin typeface="Times New Roman"/>
                <a:cs typeface="Times New Roman"/>
              </a:rPr>
              <a:t>To </a:t>
            </a:r>
            <a:r>
              <a:rPr sz="2700" dirty="0">
                <a:latin typeface="Times New Roman"/>
                <a:cs typeface="Times New Roman"/>
              </a:rPr>
              <a:t>devise a suitable curriculum </a:t>
            </a:r>
            <a:r>
              <a:rPr sz="2700" spc="-5" dirty="0">
                <a:latin typeface="Times New Roman"/>
                <a:cs typeface="Times New Roman"/>
              </a:rPr>
              <a:t>for training </a:t>
            </a:r>
            <a:r>
              <a:rPr sz="2700" dirty="0">
                <a:latin typeface="Times New Roman"/>
                <a:cs typeface="Times New Roman"/>
              </a:rPr>
              <a:t>a cadre of  Health</a:t>
            </a:r>
            <a:r>
              <a:rPr sz="2700" spc="-15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Assistants</a:t>
            </a:r>
            <a:endParaRPr sz="27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40000"/>
              </a:lnSpc>
              <a:spcBef>
                <a:spcPts val="650"/>
              </a:spcBef>
              <a:buFont typeface="Arial"/>
              <a:buChar char="•"/>
              <a:tabLst>
                <a:tab pos="355600" algn="l"/>
              </a:tabLst>
            </a:pPr>
            <a:r>
              <a:rPr sz="2700" spc="-100" dirty="0">
                <a:latin typeface="Times New Roman"/>
                <a:cs typeface="Times New Roman"/>
              </a:rPr>
              <a:t>To </a:t>
            </a:r>
            <a:r>
              <a:rPr sz="2700" spc="-5" dirty="0">
                <a:latin typeface="Times New Roman"/>
                <a:cs typeface="Times New Roman"/>
              </a:rPr>
              <a:t>suggest </a:t>
            </a:r>
            <a:r>
              <a:rPr sz="2700" dirty="0">
                <a:latin typeface="Times New Roman"/>
                <a:cs typeface="Times New Roman"/>
              </a:rPr>
              <a:t>steps </a:t>
            </a:r>
            <a:r>
              <a:rPr sz="2700" spc="-5" dirty="0">
                <a:latin typeface="Times New Roman"/>
                <a:cs typeface="Times New Roman"/>
              </a:rPr>
              <a:t>for </a:t>
            </a:r>
            <a:r>
              <a:rPr sz="2700" dirty="0">
                <a:latin typeface="Times New Roman"/>
                <a:cs typeface="Times New Roman"/>
              </a:rPr>
              <a:t>improving the existing </a:t>
            </a:r>
            <a:r>
              <a:rPr sz="2700" spc="-5" dirty="0">
                <a:latin typeface="Times New Roman"/>
                <a:cs typeface="Times New Roman"/>
              </a:rPr>
              <a:t>medical  </a:t>
            </a:r>
            <a:r>
              <a:rPr sz="2700" dirty="0">
                <a:latin typeface="Times New Roman"/>
                <a:cs typeface="Times New Roman"/>
              </a:rPr>
              <a:t>educational </a:t>
            </a:r>
            <a:r>
              <a:rPr sz="2700" spc="-5" dirty="0">
                <a:latin typeface="Times New Roman"/>
                <a:cs typeface="Times New Roman"/>
              </a:rPr>
              <a:t>processes as </a:t>
            </a:r>
            <a:r>
              <a:rPr sz="2700" dirty="0">
                <a:latin typeface="Times New Roman"/>
                <a:cs typeface="Times New Roman"/>
              </a:rPr>
              <a:t>to provide due </a:t>
            </a:r>
            <a:r>
              <a:rPr sz="2700" spc="-5" dirty="0">
                <a:latin typeface="Times New Roman"/>
                <a:cs typeface="Times New Roman"/>
              </a:rPr>
              <a:t>emphasis </a:t>
            </a:r>
            <a:r>
              <a:rPr sz="2700" spc="5" dirty="0">
                <a:latin typeface="Times New Roman"/>
                <a:cs typeface="Times New Roman"/>
              </a:rPr>
              <a:t>on  </a:t>
            </a:r>
            <a:r>
              <a:rPr sz="2700" dirty="0">
                <a:latin typeface="Times New Roman"/>
                <a:cs typeface="Times New Roman"/>
              </a:rPr>
              <a:t>the </a:t>
            </a:r>
            <a:r>
              <a:rPr sz="2700" spc="-5" dirty="0">
                <a:latin typeface="Times New Roman"/>
                <a:cs typeface="Times New Roman"/>
              </a:rPr>
              <a:t>problems </a:t>
            </a:r>
            <a:r>
              <a:rPr sz="2700" dirty="0">
                <a:latin typeface="Times New Roman"/>
                <a:cs typeface="Times New Roman"/>
              </a:rPr>
              <a:t>particularly </a:t>
            </a:r>
            <a:r>
              <a:rPr sz="2700" spc="-5" dirty="0">
                <a:latin typeface="Times New Roman"/>
                <a:cs typeface="Times New Roman"/>
              </a:rPr>
              <a:t>relevant to </a:t>
            </a:r>
            <a:r>
              <a:rPr sz="2700" dirty="0">
                <a:latin typeface="Times New Roman"/>
                <a:cs typeface="Times New Roman"/>
              </a:rPr>
              <a:t>national  requirements</a:t>
            </a:r>
            <a:endParaRPr sz="2700">
              <a:latin typeface="Times New Roman"/>
              <a:cs typeface="Times New Roman"/>
            </a:endParaRPr>
          </a:p>
          <a:p>
            <a:pPr marL="355600" marR="6985" indent="-342900" algn="just">
              <a:lnSpc>
                <a:spcPct val="140000"/>
              </a:lnSpc>
              <a:spcBef>
                <a:spcPts val="650"/>
              </a:spcBef>
              <a:buFont typeface="Arial"/>
              <a:buChar char="•"/>
              <a:tabLst>
                <a:tab pos="355600" algn="l"/>
              </a:tabLst>
            </a:pPr>
            <a:r>
              <a:rPr sz="2700" spc="-100" dirty="0">
                <a:latin typeface="Times New Roman"/>
                <a:cs typeface="Times New Roman"/>
              </a:rPr>
              <a:t>To </a:t>
            </a:r>
            <a:r>
              <a:rPr sz="2700" spc="-5" dirty="0">
                <a:latin typeface="Times New Roman"/>
                <a:cs typeface="Times New Roman"/>
              </a:rPr>
              <a:t>make </a:t>
            </a:r>
            <a:r>
              <a:rPr sz="2700" dirty="0">
                <a:latin typeface="Times New Roman"/>
                <a:cs typeface="Times New Roman"/>
              </a:rPr>
              <a:t>any other </a:t>
            </a:r>
            <a:r>
              <a:rPr sz="2700" spc="-5" dirty="0">
                <a:latin typeface="Times New Roman"/>
                <a:cs typeface="Times New Roman"/>
              </a:rPr>
              <a:t>suggestions to </a:t>
            </a:r>
            <a:r>
              <a:rPr sz="2700" dirty="0">
                <a:latin typeface="Times New Roman"/>
                <a:cs typeface="Times New Roman"/>
              </a:rPr>
              <a:t>realise the </a:t>
            </a:r>
            <a:r>
              <a:rPr sz="2700" spc="-5" dirty="0">
                <a:latin typeface="Times New Roman"/>
                <a:cs typeface="Times New Roman"/>
              </a:rPr>
              <a:t>above  </a:t>
            </a:r>
            <a:r>
              <a:rPr sz="2700" dirty="0">
                <a:latin typeface="Times New Roman"/>
                <a:cs typeface="Times New Roman"/>
              </a:rPr>
              <a:t>objectives and </a:t>
            </a:r>
            <a:r>
              <a:rPr sz="2700" spc="-5" dirty="0">
                <a:latin typeface="Times New Roman"/>
                <a:cs typeface="Times New Roman"/>
              </a:rPr>
              <a:t>matters </a:t>
            </a:r>
            <a:r>
              <a:rPr sz="2700" dirty="0">
                <a:latin typeface="Times New Roman"/>
                <a:cs typeface="Times New Roman"/>
              </a:rPr>
              <a:t>incidental</a:t>
            </a:r>
            <a:r>
              <a:rPr sz="2700" spc="-3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thereto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87295" y="320039"/>
            <a:ext cx="5167883" cy="12588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9BBA58"/>
          </a:solidFill>
          <a:ln w="38100">
            <a:solidFill>
              <a:srgbClr val="FFFFFF"/>
            </a:solidFill>
          </a:ln>
        </p:spPr>
        <p:txBody>
          <a:bodyPr vert="horz" wrap="square" lIns="0" tIns="216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5"/>
              </a:spcBef>
            </a:pPr>
            <a:r>
              <a:rPr dirty="0">
                <a:solidFill>
                  <a:srgbClr val="FFFFFF"/>
                </a:solidFill>
              </a:rPr>
              <a:t>Recommendations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31140" y="1563903"/>
            <a:ext cx="8834120" cy="4687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marR="5080" indent="-515620" algn="just">
              <a:lnSpc>
                <a:spcPct val="150100"/>
              </a:lnSpc>
              <a:spcBef>
                <a:spcPts val="100"/>
              </a:spcBef>
              <a:buAutoNum type="arabicParenBoth"/>
              <a:tabLst>
                <a:tab pos="528320" algn="l"/>
              </a:tabLst>
            </a:pPr>
            <a:r>
              <a:rPr sz="2200" spc="-5" dirty="0">
                <a:latin typeface="Times New Roman"/>
                <a:cs typeface="Times New Roman"/>
              </a:rPr>
              <a:t>Organization </a:t>
            </a:r>
            <a:r>
              <a:rPr sz="2200" dirty="0">
                <a:latin typeface="Times New Roman"/>
                <a:cs typeface="Times New Roman"/>
              </a:rPr>
              <a:t>of </a:t>
            </a:r>
            <a:r>
              <a:rPr sz="2200" spc="-5" dirty="0">
                <a:latin typeface="Times New Roman"/>
                <a:cs typeface="Times New Roman"/>
              </a:rPr>
              <a:t>the basic health services (including nutrition, health  education and family planning) within the community itself and training  the personnel needed for the</a:t>
            </a:r>
            <a:r>
              <a:rPr sz="2200" spc="3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purposes;</a:t>
            </a:r>
            <a:endParaRPr sz="2200">
              <a:latin typeface="Times New Roman"/>
              <a:cs typeface="Times New Roman"/>
            </a:endParaRPr>
          </a:p>
          <a:p>
            <a:pPr marL="355600" marR="5080" lvl="1" algn="just">
              <a:lnSpc>
                <a:spcPct val="150000"/>
              </a:lnSpc>
              <a:spcBef>
                <a:spcPts val="530"/>
              </a:spcBef>
              <a:buChar char="-"/>
              <a:tabLst>
                <a:tab pos="528320" algn="l"/>
              </a:tabLst>
            </a:pPr>
            <a:r>
              <a:rPr sz="2200" spc="-5" dirty="0">
                <a:latin typeface="Times New Roman"/>
                <a:cs typeface="Times New Roman"/>
              </a:rPr>
              <a:t>Creation </a:t>
            </a:r>
            <a:r>
              <a:rPr sz="2200" dirty="0">
                <a:latin typeface="Times New Roman"/>
                <a:cs typeface="Times New Roman"/>
              </a:rPr>
              <a:t>of </a:t>
            </a:r>
            <a:r>
              <a:rPr sz="2200" spc="-25" dirty="0">
                <a:latin typeface="Times New Roman"/>
                <a:cs typeface="Times New Roman"/>
              </a:rPr>
              <a:t>Village </a:t>
            </a:r>
            <a:r>
              <a:rPr sz="2200" spc="-5" dirty="0">
                <a:latin typeface="Times New Roman"/>
                <a:cs typeface="Times New Roman"/>
              </a:rPr>
              <a:t>Health Guide (VHG) </a:t>
            </a:r>
            <a:r>
              <a:rPr sz="2200" dirty="0">
                <a:latin typeface="Times New Roman"/>
                <a:cs typeface="Times New Roman"/>
              </a:rPr>
              <a:t>or </a:t>
            </a:r>
            <a:r>
              <a:rPr sz="2200" spc="-5" dirty="0">
                <a:latin typeface="Times New Roman"/>
                <a:cs typeface="Times New Roman"/>
              </a:rPr>
              <a:t>community health volunteers  </a:t>
            </a:r>
            <a:r>
              <a:rPr sz="2200" dirty="0">
                <a:latin typeface="Times New Roman"/>
                <a:cs typeface="Times New Roman"/>
              </a:rPr>
              <a:t>from </a:t>
            </a:r>
            <a:r>
              <a:rPr sz="2200" spc="-5" dirty="0">
                <a:latin typeface="Times New Roman"/>
                <a:cs typeface="Times New Roman"/>
              </a:rPr>
              <a:t>the community itself like teachers, postmasters, gram sevikas who  </a:t>
            </a:r>
            <a:r>
              <a:rPr sz="2200" spc="-10" dirty="0">
                <a:latin typeface="Times New Roman"/>
                <a:cs typeface="Times New Roman"/>
              </a:rPr>
              <a:t>can </a:t>
            </a:r>
            <a:r>
              <a:rPr sz="2200" spc="-5" dirty="0">
                <a:latin typeface="Times New Roman"/>
                <a:cs typeface="Times New Roman"/>
              </a:rPr>
              <a:t>provide comprehensive health services as</a:t>
            </a:r>
            <a:r>
              <a:rPr sz="2200" spc="8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paraprofessionals.</a:t>
            </a:r>
            <a:endParaRPr sz="2200">
              <a:latin typeface="Times New Roman"/>
              <a:cs typeface="Times New Roman"/>
            </a:endParaRPr>
          </a:p>
          <a:p>
            <a:pPr marL="355600" marR="5080" lvl="1" algn="just">
              <a:lnSpc>
                <a:spcPct val="150000"/>
              </a:lnSpc>
              <a:spcBef>
                <a:spcPts val="525"/>
              </a:spcBef>
              <a:buChar char="-"/>
              <a:tabLst>
                <a:tab pos="579755" algn="l"/>
              </a:tabLst>
            </a:pPr>
            <a:r>
              <a:rPr sz="2200" spc="-5" dirty="0">
                <a:latin typeface="Times New Roman"/>
                <a:cs typeface="Times New Roman"/>
              </a:rPr>
              <a:t>Primary health care </a:t>
            </a:r>
            <a:r>
              <a:rPr sz="2200" dirty="0">
                <a:latin typeface="Times New Roman"/>
                <a:cs typeface="Times New Roman"/>
              </a:rPr>
              <a:t>be </a:t>
            </a:r>
            <a:r>
              <a:rPr sz="2200" spc="-5" dirty="0">
                <a:latin typeface="Times New Roman"/>
                <a:cs typeface="Times New Roman"/>
              </a:rPr>
              <a:t>provided within the </a:t>
            </a:r>
            <a:r>
              <a:rPr sz="2200" spc="-10" dirty="0">
                <a:latin typeface="Times New Roman"/>
                <a:cs typeface="Times New Roman"/>
              </a:rPr>
              <a:t>community </a:t>
            </a:r>
            <a:r>
              <a:rPr sz="2200" spc="-5" dirty="0">
                <a:latin typeface="Times New Roman"/>
                <a:cs typeface="Times New Roman"/>
              </a:rPr>
              <a:t>itself through  specially trained workers so that the health </a:t>
            </a:r>
            <a:r>
              <a:rPr sz="2200" dirty="0">
                <a:latin typeface="Times New Roman"/>
                <a:cs typeface="Times New Roman"/>
              </a:rPr>
              <a:t>of </a:t>
            </a:r>
            <a:r>
              <a:rPr sz="2200" spc="-5" dirty="0">
                <a:latin typeface="Times New Roman"/>
                <a:cs typeface="Times New Roman"/>
              </a:rPr>
              <a:t>the people is placed in the  hands </a:t>
            </a:r>
            <a:r>
              <a:rPr sz="2200" dirty="0">
                <a:latin typeface="Times New Roman"/>
                <a:cs typeface="Times New Roman"/>
              </a:rPr>
              <a:t>of </a:t>
            </a:r>
            <a:r>
              <a:rPr sz="2200" spc="-5" dirty="0">
                <a:latin typeface="Times New Roman"/>
                <a:cs typeface="Times New Roman"/>
              </a:rPr>
              <a:t>people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themselves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87295" y="320039"/>
            <a:ext cx="5167883" cy="12588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9BBA58"/>
          </a:solidFill>
          <a:ln w="38100">
            <a:solidFill>
              <a:srgbClr val="FFFFFF"/>
            </a:solidFill>
          </a:ln>
        </p:spPr>
        <p:txBody>
          <a:bodyPr vert="horz" wrap="square" lIns="0" tIns="216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5"/>
              </a:spcBef>
            </a:pPr>
            <a:r>
              <a:rPr dirty="0">
                <a:solidFill>
                  <a:srgbClr val="FFFFFF"/>
                </a:solidFill>
              </a:rPr>
              <a:t>Recommendations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07340" y="1531168"/>
            <a:ext cx="8531860" cy="45142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50000"/>
              </a:lnSpc>
              <a:spcBef>
                <a:spcPts val="105"/>
              </a:spcBef>
            </a:pPr>
            <a:r>
              <a:rPr sz="3200" spc="-5" dirty="0">
                <a:latin typeface="Carlito"/>
                <a:cs typeface="Carlito"/>
              </a:rPr>
              <a:t>(2</a:t>
            </a:r>
            <a:r>
              <a:rPr sz="3200" spc="-5" dirty="0">
                <a:latin typeface="Times New Roman"/>
                <a:cs typeface="Times New Roman"/>
              </a:rPr>
              <a:t>) Organization of an </a:t>
            </a:r>
            <a:r>
              <a:rPr sz="3200" dirty="0">
                <a:latin typeface="Times New Roman"/>
                <a:cs typeface="Times New Roman"/>
              </a:rPr>
              <a:t>economic and </a:t>
            </a:r>
            <a:r>
              <a:rPr sz="3200" spc="-10" dirty="0">
                <a:latin typeface="Times New Roman"/>
                <a:cs typeface="Times New Roman"/>
              </a:rPr>
              <a:t>efficient  </a:t>
            </a:r>
            <a:r>
              <a:rPr sz="3200" dirty="0">
                <a:latin typeface="Times New Roman"/>
                <a:cs typeface="Times New Roman"/>
              </a:rPr>
              <a:t>programme of health </a:t>
            </a:r>
            <a:r>
              <a:rPr sz="3200" spc="-5" dirty="0">
                <a:latin typeface="Times New Roman"/>
                <a:cs typeface="Times New Roman"/>
              </a:rPr>
              <a:t>services to bridge </a:t>
            </a:r>
            <a:r>
              <a:rPr sz="3200" dirty="0">
                <a:latin typeface="Times New Roman"/>
                <a:cs typeface="Times New Roman"/>
              </a:rPr>
              <a:t>the  </a:t>
            </a:r>
            <a:r>
              <a:rPr sz="3200" spc="-5" dirty="0">
                <a:latin typeface="Times New Roman"/>
                <a:cs typeface="Times New Roman"/>
              </a:rPr>
              <a:t>community with </a:t>
            </a:r>
            <a:r>
              <a:rPr sz="3200" dirty="0">
                <a:latin typeface="Times New Roman"/>
                <a:cs typeface="Times New Roman"/>
              </a:rPr>
              <a:t>the </a:t>
            </a:r>
            <a:r>
              <a:rPr sz="3200" spc="-5" dirty="0">
                <a:latin typeface="Times New Roman"/>
                <a:cs typeface="Times New Roman"/>
              </a:rPr>
              <a:t>first </a:t>
            </a:r>
            <a:r>
              <a:rPr sz="3200" dirty="0">
                <a:latin typeface="Times New Roman"/>
                <a:cs typeface="Times New Roman"/>
              </a:rPr>
              <a:t>level </a:t>
            </a:r>
            <a:r>
              <a:rPr sz="3200" spc="-5" dirty="0">
                <a:latin typeface="Times New Roman"/>
                <a:cs typeface="Times New Roman"/>
              </a:rPr>
              <a:t>referral </a:t>
            </a:r>
            <a:r>
              <a:rPr sz="3200" dirty="0">
                <a:latin typeface="Times New Roman"/>
                <a:cs typeface="Times New Roman"/>
              </a:rPr>
              <a:t>Centre,  viz., the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PHC</a:t>
            </a:r>
            <a:endParaRPr sz="3200">
              <a:latin typeface="Times New Roman"/>
              <a:cs typeface="Times New Roman"/>
            </a:endParaRPr>
          </a:p>
          <a:p>
            <a:pPr marL="355600" marR="8255" algn="just">
              <a:lnSpc>
                <a:spcPct val="150100"/>
              </a:lnSpc>
              <a:spcBef>
                <a:spcPts val="765"/>
              </a:spcBef>
            </a:pPr>
            <a:r>
              <a:rPr sz="3200" dirty="0">
                <a:latin typeface="Times New Roman"/>
                <a:cs typeface="Times New Roman"/>
              </a:rPr>
              <a:t>- Creation of </a:t>
            </a:r>
            <a:r>
              <a:rPr sz="3200" spc="-5" dirty="0">
                <a:latin typeface="Times New Roman"/>
                <a:cs typeface="Times New Roman"/>
              </a:rPr>
              <a:t>MPW </a:t>
            </a:r>
            <a:r>
              <a:rPr sz="3200" dirty="0">
                <a:latin typeface="Times New Roman"/>
                <a:cs typeface="Times New Roman"/>
              </a:rPr>
              <a:t>and Health Assistants </a:t>
            </a:r>
            <a:r>
              <a:rPr sz="3200" spc="-5" dirty="0">
                <a:latin typeface="Times New Roman"/>
                <a:cs typeface="Times New Roman"/>
              </a:rPr>
              <a:t>(HA) </a:t>
            </a:r>
            <a:r>
              <a:rPr sz="3200" spc="-20" dirty="0">
                <a:latin typeface="Times New Roman"/>
                <a:cs typeface="Times New Roman"/>
              </a:rPr>
              <a:t>in  </a:t>
            </a:r>
            <a:r>
              <a:rPr sz="3200" dirty="0">
                <a:latin typeface="Times New Roman"/>
                <a:cs typeface="Times New Roman"/>
              </a:rPr>
              <a:t>between the VHG </a:t>
            </a:r>
            <a:r>
              <a:rPr sz="3200" spc="5" dirty="0">
                <a:latin typeface="Times New Roman"/>
                <a:cs typeface="Times New Roman"/>
              </a:rPr>
              <a:t>and </a:t>
            </a:r>
            <a:r>
              <a:rPr sz="3200" dirty="0">
                <a:latin typeface="Times New Roman"/>
                <a:cs typeface="Times New Roman"/>
              </a:rPr>
              <a:t>MO </a:t>
            </a:r>
            <a:r>
              <a:rPr sz="3200" spc="-5" dirty="0">
                <a:latin typeface="Times New Roman"/>
                <a:cs typeface="Times New Roman"/>
              </a:rPr>
              <a:t>in</a:t>
            </a:r>
            <a:r>
              <a:rPr sz="3200" spc="-11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PHC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C0504D"/>
          </a:solidFill>
          <a:ln w="25907">
            <a:solidFill>
              <a:srgbClr val="8B3836"/>
            </a:solidFill>
          </a:ln>
        </p:spPr>
        <p:txBody>
          <a:bodyPr vert="horz" wrap="square" lIns="0" tIns="216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5"/>
              </a:spcBef>
            </a:pPr>
            <a:r>
              <a:rPr spc="-80" dirty="0">
                <a:solidFill>
                  <a:srgbClr val="FFFFFF"/>
                </a:solidFill>
              </a:rPr>
              <a:t>Terms </a:t>
            </a:r>
            <a:r>
              <a:rPr dirty="0">
                <a:solidFill>
                  <a:srgbClr val="FFFFFF"/>
                </a:solidFill>
              </a:rPr>
              <a:t>of</a:t>
            </a:r>
            <a:r>
              <a:rPr spc="50" dirty="0">
                <a:solidFill>
                  <a:srgbClr val="FFFFFF"/>
                </a:solidFill>
              </a:rPr>
              <a:t> </a:t>
            </a:r>
            <a:r>
              <a:rPr spc="-10" dirty="0">
                <a:solidFill>
                  <a:srgbClr val="FFFFFF"/>
                </a:solidFill>
              </a:rPr>
              <a:t>Reference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767281"/>
            <a:ext cx="8224520" cy="4872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A </a:t>
            </a:r>
            <a:r>
              <a:rPr sz="3000" spc="-5" dirty="0">
                <a:latin typeface="Times New Roman"/>
                <a:cs typeface="Times New Roman"/>
              </a:rPr>
              <a:t>survey of existing conditions and</a:t>
            </a:r>
            <a:r>
              <a:rPr sz="3000" spc="-8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organisation</a:t>
            </a:r>
            <a:endParaRPr sz="300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spcBef>
                <a:spcPts val="2525"/>
              </a:spcBef>
              <a:buFont typeface="Arial"/>
              <a:buChar char="•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Secondly </a:t>
            </a:r>
            <a:r>
              <a:rPr sz="3000" spc="-5" dirty="0">
                <a:latin typeface="Times New Roman"/>
                <a:cs typeface="Times New Roman"/>
              </a:rPr>
              <a:t>suggestions </a:t>
            </a:r>
            <a:r>
              <a:rPr sz="3000" dirty="0">
                <a:latin typeface="Times New Roman"/>
                <a:cs typeface="Times New Roman"/>
              </a:rPr>
              <a:t>for </a:t>
            </a:r>
            <a:r>
              <a:rPr sz="3000" spc="-5" dirty="0">
                <a:latin typeface="Times New Roman"/>
                <a:cs typeface="Times New Roman"/>
              </a:rPr>
              <a:t>future</a:t>
            </a:r>
            <a:r>
              <a:rPr sz="3000" spc="5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development</a:t>
            </a:r>
            <a:endParaRPr sz="300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ct val="15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sz="3000" spc="-5" dirty="0">
                <a:latin typeface="Times New Roman"/>
                <a:cs typeface="Times New Roman"/>
              </a:rPr>
              <a:t>Consider short </a:t>
            </a:r>
            <a:r>
              <a:rPr sz="3000" dirty="0">
                <a:latin typeface="Times New Roman"/>
                <a:cs typeface="Times New Roman"/>
              </a:rPr>
              <a:t>term </a:t>
            </a:r>
            <a:r>
              <a:rPr sz="3000" spc="-5" dirty="0">
                <a:latin typeface="Times New Roman"/>
                <a:cs typeface="Times New Roman"/>
              </a:rPr>
              <a:t>objectives </a:t>
            </a:r>
            <a:r>
              <a:rPr sz="3000" dirty="0">
                <a:latin typeface="Times New Roman"/>
                <a:cs typeface="Times New Roman"/>
              </a:rPr>
              <a:t>which </a:t>
            </a:r>
            <a:r>
              <a:rPr sz="3000" spc="-5" dirty="0">
                <a:latin typeface="Times New Roman"/>
                <a:cs typeface="Times New Roman"/>
              </a:rPr>
              <a:t>might  </a:t>
            </a:r>
            <a:r>
              <a:rPr sz="3000" dirty="0">
                <a:latin typeface="Times New Roman"/>
                <a:cs typeface="Times New Roman"/>
              </a:rPr>
              <a:t>reasonably </a:t>
            </a:r>
            <a:r>
              <a:rPr sz="3000" spc="-5" dirty="0">
                <a:latin typeface="Times New Roman"/>
                <a:cs typeface="Times New Roman"/>
              </a:rPr>
              <a:t>be expected to be </a:t>
            </a:r>
            <a:r>
              <a:rPr sz="3000" dirty="0">
                <a:latin typeface="Times New Roman"/>
                <a:cs typeface="Times New Roman"/>
              </a:rPr>
              <a:t>reached </a:t>
            </a:r>
            <a:r>
              <a:rPr sz="3000" spc="-5" dirty="0">
                <a:latin typeface="Times New Roman"/>
                <a:cs typeface="Times New Roman"/>
              </a:rPr>
              <a:t>within a  period </a:t>
            </a:r>
            <a:r>
              <a:rPr sz="3000" dirty="0">
                <a:latin typeface="Times New Roman"/>
                <a:cs typeface="Times New Roman"/>
              </a:rPr>
              <a:t>of four </a:t>
            </a:r>
            <a:r>
              <a:rPr sz="3000" spc="-5" dirty="0">
                <a:latin typeface="Times New Roman"/>
                <a:cs typeface="Times New Roman"/>
              </a:rPr>
              <a:t>to five</a:t>
            </a:r>
            <a:r>
              <a:rPr sz="3000" spc="3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years</a:t>
            </a:r>
            <a:endParaRPr sz="30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5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Objectives which </a:t>
            </a:r>
            <a:r>
              <a:rPr sz="3000" spc="-5" dirty="0">
                <a:latin typeface="Times New Roman"/>
                <a:cs typeface="Times New Roman"/>
              </a:rPr>
              <a:t>will necessarily </a:t>
            </a:r>
            <a:r>
              <a:rPr sz="3000" dirty="0">
                <a:latin typeface="Times New Roman"/>
                <a:cs typeface="Times New Roman"/>
              </a:rPr>
              <a:t>require a longer  period for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attainment.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87295" y="320039"/>
            <a:ext cx="5167883" cy="12588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9BBA58"/>
          </a:solidFill>
          <a:ln w="38100">
            <a:solidFill>
              <a:srgbClr val="FFFFFF"/>
            </a:solidFill>
          </a:ln>
        </p:spPr>
        <p:txBody>
          <a:bodyPr vert="horz" wrap="square" lIns="0" tIns="216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5"/>
              </a:spcBef>
            </a:pPr>
            <a:r>
              <a:rPr dirty="0">
                <a:solidFill>
                  <a:srgbClr val="FFFFFF"/>
                </a:solidFill>
              </a:rPr>
              <a:t>Recommendations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543396"/>
            <a:ext cx="8074025" cy="42214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40000"/>
              </a:lnSpc>
              <a:spcBef>
                <a:spcPts val="105"/>
              </a:spcBef>
              <a:buAutoNum type="arabicParenBoth" startAt="3"/>
              <a:tabLst>
                <a:tab pos="591185" algn="l"/>
              </a:tabLst>
            </a:pPr>
            <a:r>
              <a:rPr sz="3200" dirty="0">
                <a:latin typeface="Times New Roman"/>
                <a:cs typeface="Times New Roman"/>
              </a:rPr>
              <a:t>The creation </a:t>
            </a:r>
            <a:r>
              <a:rPr sz="3200" spc="-5" dirty="0">
                <a:latin typeface="Times New Roman"/>
                <a:cs typeface="Times New Roman"/>
              </a:rPr>
              <a:t>of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b="1" spc="-5" dirty="0">
                <a:latin typeface="Times New Roman"/>
                <a:cs typeface="Times New Roman"/>
              </a:rPr>
              <a:t>National </a:t>
            </a:r>
            <a:r>
              <a:rPr sz="3200" b="1" dirty="0">
                <a:latin typeface="Times New Roman"/>
                <a:cs typeface="Times New Roman"/>
              </a:rPr>
              <a:t>Referral Services  Complex </a:t>
            </a:r>
            <a:r>
              <a:rPr sz="3200" spc="-5" dirty="0">
                <a:latin typeface="Times New Roman"/>
                <a:cs typeface="Times New Roman"/>
              </a:rPr>
              <a:t>by the </a:t>
            </a:r>
            <a:r>
              <a:rPr sz="3200" dirty="0">
                <a:latin typeface="Times New Roman"/>
                <a:cs typeface="Times New Roman"/>
              </a:rPr>
              <a:t>development of </a:t>
            </a:r>
            <a:r>
              <a:rPr sz="3200" spc="-5" dirty="0">
                <a:latin typeface="Times New Roman"/>
                <a:cs typeface="Times New Roman"/>
              </a:rPr>
              <a:t>proper  </a:t>
            </a:r>
            <a:r>
              <a:rPr sz="3200" dirty="0">
                <a:latin typeface="Times New Roman"/>
                <a:cs typeface="Times New Roman"/>
              </a:rPr>
              <a:t>linkages between </a:t>
            </a:r>
            <a:r>
              <a:rPr sz="3200" spc="-5" dirty="0">
                <a:latin typeface="Times New Roman"/>
                <a:cs typeface="Times New Roman"/>
              </a:rPr>
              <a:t>the PHC </a:t>
            </a:r>
            <a:r>
              <a:rPr sz="3200" dirty="0">
                <a:latin typeface="Times New Roman"/>
                <a:cs typeface="Times New Roman"/>
              </a:rPr>
              <a:t>and higher level  referral </a:t>
            </a:r>
            <a:r>
              <a:rPr sz="3200" spc="5" dirty="0">
                <a:latin typeface="Times New Roman"/>
                <a:cs typeface="Times New Roman"/>
              </a:rPr>
              <a:t>and </a:t>
            </a:r>
            <a:r>
              <a:rPr sz="3200" dirty="0">
                <a:latin typeface="Times New Roman"/>
                <a:cs typeface="Times New Roman"/>
              </a:rPr>
              <a:t>service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centres.</a:t>
            </a:r>
            <a:endParaRPr sz="3200">
              <a:latin typeface="Times New Roman"/>
              <a:cs typeface="Times New Roman"/>
            </a:endParaRPr>
          </a:p>
          <a:p>
            <a:pPr marL="355600" marR="6350" indent="-342900" algn="just">
              <a:lnSpc>
                <a:spcPct val="140100"/>
              </a:lnSpc>
              <a:spcBef>
                <a:spcPts val="765"/>
              </a:spcBef>
              <a:buAutoNum type="arabicParenBoth" startAt="3"/>
              <a:tabLst>
                <a:tab pos="680720" algn="l"/>
              </a:tabLst>
            </a:pPr>
            <a:r>
              <a:rPr sz="3200" spc="-5" dirty="0">
                <a:latin typeface="Times New Roman"/>
                <a:cs typeface="Times New Roman"/>
              </a:rPr>
              <a:t>Establishment </a:t>
            </a:r>
            <a:r>
              <a:rPr sz="3200" dirty="0">
                <a:latin typeface="Times New Roman"/>
                <a:cs typeface="Times New Roman"/>
              </a:rPr>
              <a:t>of </a:t>
            </a:r>
            <a:r>
              <a:rPr sz="3200" spc="-5" dirty="0">
                <a:latin typeface="Times New Roman"/>
                <a:cs typeface="Times New Roman"/>
              </a:rPr>
              <a:t>‘The </a:t>
            </a:r>
            <a:r>
              <a:rPr sz="3200" dirty="0">
                <a:latin typeface="Times New Roman"/>
                <a:cs typeface="Times New Roman"/>
              </a:rPr>
              <a:t>Medical and </a:t>
            </a:r>
            <a:r>
              <a:rPr sz="3200" spc="-5" dirty="0">
                <a:latin typeface="Times New Roman"/>
                <a:cs typeface="Times New Roman"/>
              </a:rPr>
              <a:t>Health  </a:t>
            </a:r>
            <a:r>
              <a:rPr sz="3200" dirty="0">
                <a:latin typeface="Times New Roman"/>
                <a:cs typeface="Times New Roman"/>
              </a:rPr>
              <a:t>Education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Commission’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09955" y="246888"/>
            <a:ext cx="8324215" cy="1332230"/>
            <a:chOff x="409955" y="246888"/>
            <a:chExt cx="8324215" cy="1332230"/>
          </a:xfrm>
        </p:grpSpPr>
        <p:sp>
          <p:nvSpPr>
            <p:cNvPr id="3" name="object 3"/>
            <p:cNvSpPr/>
            <p:nvPr/>
          </p:nvSpPr>
          <p:spPr>
            <a:xfrm>
              <a:off x="409955" y="246888"/>
              <a:ext cx="8324088" cy="12374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93163" y="320040"/>
              <a:ext cx="5756147" cy="125882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57199" y="274320"/>
              <a:ext cx="8229600" cy="11430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2171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10"/>
              </a:spcBef>
            </a:pPr>
            <a:r>
              <a:rPr dirty="0"/>
              <a:t>Rural health</a:t>
            </a:r>
            <a:r>
              <a:rPr spc="-30" dirty="0"/>
              <a:t> </a:t>
            </a:r>
            <a:r>
              <a:rPr dirty="0"/>
              <a:t>Scheme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31140" y="1563903"/>
            <a:ext cx="8607425" cy="4184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50100"/>
              </a:lnSpc>
              <a:spcBef>
                <a:spcPts val="100"/>
              </a:spcBef>
            </a:pPr>
            <a:r>
              <a:rPr sz="2200" spc="-5" dirty="0">
                <a:latin typeface="Times New Roman"/>
                <a:cs typeface="Times New Roman"/>
              </a:rPr>
              <a:t>“Rural Health </a:t>
            </a:r>
            <a:r>
              <a:rPr sz="2200" spc="-10" dirty="0">
                <a:latin typeface="Times New Roman"/>
                <a:cs typeface="Times New Roman"/>
              </a:rPr>
              <a:t>Scheme” </a:t>
            </a:r>
            <a:r>
              <a:rPr sz="2200" spc="-5" dirty="0">
                <a:latin typeface="Times New Roman"/>
                <a:cs typeface="Times New Roman"/>
              </a:rPr>
              <a:t>was launched </a:t>
            </a:r>
            <a:r>
              <a:rPr sz="2200" spc="-10" dirty="0">
                <a:latin typeface="Times New Roman"/>
                <a:cs typeface="Times New Roman"/>
              </a:rPr>
              <a:t>by </a:t>
            </a:r>
            <a:r>
              <a:rPr sz="2200" spc="-5" dirty="0">
                <a:latin typeface="Times New Roman"/>
                <a:cs typeface="Times New Roman"/>
              </a:rPr>
              <a:t>the government in 1977-78. The  </a:t>
            </a:r>
            <a:r>
              <a:rPr sz="2200" spc="-10" dirty="0">
                <a:latin typeface="Times New Roman"/>
                <a:cs typeface="Times New Roman"/>
              </a:rPr>
              <a:t>major </a:t>
            </a:r>
            <a:r>
              <a:rPr sz="2200" spc="-5" dirty="0">
                <a:latin typeface="Times New Roman"/>
                <a:cs typeface="Times New Roman"/>
              </a:rPr>
              <a:t>steps initiated were</a:t>
            </a:r>
            <a:r>
              <a:rPr sz="2200" spc="5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:</a:t>
            </a:r>
            <a:endParaRPr sz="2200">
              <a:latin typeface="Times New Roman"/>
              <a:cs typeface="Times New Roman"/>
            </a:endParaRPr>
          </a:p>
          <a:p>
            <a:pPr marL="355600" marR="6350" indent="-342900" algn="just">
              <a:lnSpc>
                <a:spcPct val="150000"/>
              </a:lnSpc>
              <a:spcBef>
                <a:spcPts val="530"/>
              </a:spcBef>
              <a:buFont typeface="Times New Roman"/>
              <a:buAutoNum type="alphaLcParenR"/>
              <a:tabLst>
                <a:tab pos="426084" algn="l"/>
              </a:tabLst>
            </a:pPr>
            <a:r>
              <a:rPr dirty="0"/>
              <a:t>	</a:t>
            </a:r>
            <a:r>
              <a:rPr sz="2200" spc="-5" dirty="0">
                <a:latin typeface="Times New Roman"/>
                <a:cs typeface="Times New Roman"/>
              </a:rPr>
              <a:t>Involvement </a:t>
            </a:r>
            <a:r>
              <a:rPr sz="2200" dirty="0">
                <a:latin typeface="Times New Roman"/>
                <a:cs typeface="Times New Roman"/>
              </a:rPr>
              <a:t>of </a:t>
            </a:r>
            <a:r>
              <a:rPr sz="2200" spc="-5" dirty="0">
                <a:latin typeface="Times New Roman"/>
                <a:cs typeface="Times New Roman"/>
              </a:rPr>
              <a:t>medical colleges in health care </a:t>
            </a:r>
            <a:r>
              <a:rPr sz="2200" dirty="0">
                <a:latin typeface="Times New Roman"/>
                <a:cs typeface="Times New Roman"/>
              </a:rPr>
              <a:t>of </a:t>
            </a:r>
            <a:r>
              <a:rPr sz="2200" spc="-5" dirty="0">
                <a:latin typeface="Times New Roman"/>
                <a:cs typeface="Times New Roman"/>
              </a:rPr>
              <a:t>selected </a:t>
            </a:r>
            <a:r>
              <a:rPr sz="2200" dirty="0">
                <a:latin typeface="Times New Roman"/>
                <a:cs typeface="Times New Roman"/>
              </a:rPr>
              <a:t>with </a:t>
            </a:r>
            <a:r>
              <a:rPr sz="2200" spc="-5" dirty="0">
                <a:latin typeface="Times New Roman"/>
                <a:cs typeface="Times New Roman"/>
              </a:rPr>
              <a:t>the  objective </a:t>
            </a:r>
            <a:r>
              <a:rPr sz="2200" dirty="0">
                <a:latin typeface="Times New Roman"/>
                <a:cs typeface="Times New Roman"/>
              </a:rPr>
              <a:t>of </a:t>
            </a:r>
            <a:r>
              <a:rPr sz="2200" spc="-5" dirty="0">
                <a:latin typeface="Times New Roman"/>
                <a:cs typeface="Times New Roman"/>
              </a:rPr>
              <a:t>reorienting medical education according to rural population  called Re Orientation </a:t>
            </a:r>
            <a:r>
              <a:rPr sz="2200" dirty="0">
                <a:latin typeface="Times New Roman"/>
                <a:cs typeface="Times New Roman"/>
              </a:rPr>
              <a:t>of </a:t>
            </a:r>
            <a:r>
              <a:rPr sz="2200" spc="-5" dirty="0">
                <a:latin typeface="Times New Roman"/>
                <a:cs typeface="Times New Roman"/>
              </a:rPr>
              <a:t>Medical education (ROME). It led to teaching  and training </a:t>
            </a:r>
            <a:r>
              <a:rPr sz="2200" dirty="0">
                <a:latin typeface="Times New Roman"/>
                <a:cs typeface="Times New Roman"/>
              </a:rPr>
              <a:t>of </a:t>
            </a:r>
            <a:r>
              <a:rPr sz="2200" spc="-5" dirty="0">
                <a:latin typeface="Times New Roman"/>
                <a:cs typeface="Times New Roman"/>
              </a:rPr>
              <a:t>undergraduate students and Interns at</a:t>
            </a:r>
            <a:r>
              <a:rPr sz="2200" spc="4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PHCs.</a:t>
            </a:r>
            <a:endParaRPr sz="2200">
              <a:latin typeface="Times New Roman"/>
              <a:cs typeface="Times New Roman"/>
            </a:endParaRPr>
          </a:p>
          <a:p>
            <a:pPr marL="355600" marR="6985" indent="-342900" algn="just">
              <a:lnSpc>
                <a:spcPct val="150100"/>
              </a:lnSpc>
              <a:spcBef>
                <a:spcPts val="525"/>
              </a:spcBef>
              <a:buFont typeface="Times New Roman"/>
              <a:buAutoNum type="alphaLcParenR"/>
              <a:tabLst>
                <a:tab pos="384810" algn="l"/>
                <a:tab pos="2877820" algn="l"/>
                <a:tab pos="5260340" algn="l"/>
                <a:tab pos="7750809" algn="l"/>
              </a:tabLst>
            </a:pPr>
            <a:r>
              <a:rPr dirty="0"/>
              <a:t>	</a:t>
            </a:r>
            <a:r>
              <a:rPr sz="2200" spc="-15" dirty="0">
                <a:latin typeface="Times New Roman"/>
                <a:cs typeface="Times New Roman"/>
              </a:rPr>
              <a:t>Training </a:t>
            </a:r>
            <a:r>
              <a:rPr sz="2200" dirty="0">
                <a:latin typeface="Times New Roman"/>
                <a:cs typeface="Times New Roman"/>
              </a:rPr>
              <a:t>of </a:t>
            </a:r>
            <a:r>
              <a:rPr sz="2200" spc="-25" dirty="0">
                <a:latin typeface="Times New Roman"/>
                <a:cs typeface="Times New Roman"/>
              </a:rPr>
              <a:t>Village </a:t>
            </a:r>
            <a:r>
              <a:rPr sz="2200" spc="-5" dirty="0">
                <a:latin typeface="Times New Roman"/>
                <a:cs typeface="Times New Roman"/>
              </a:rPr>
              <a:t>Health Guides and utilising their </a:t>
            </a:r>
            <a:r>
              <a:rPr sz="2200" dirty="0">
                <a:latin typeface="Times New Roman"/>
                <a:cs typeface="Times New Roman"/>
              </a:rPr>
              <a:t>services </a:t>
            </a:r>
            <a:r>
              <a:rPr sz="2200" spc="-5" dirty="0">
                <a:latin typeface="Times New Roman"/>
                <a:cs typeface="Times New Roman"/>
              </a:rPr>
              <a:t>in the  ge</a:t>
            </a:r>
            <a:r>
              <a:rPr sz="2200" dirty="0">
                <a:latin typeface="Times New Roman"/>
                <a:cs typeface="Times New Roman"/>
              </a:rPr>
              <a:t>n</a:t>
            </a:r>
            <a:r>
              <a:rPr sz="2200" spc="-5" dirty="0">
                <a:latin typeface="Times New Roman"/>
                <a:cs typeface="Times New Roman"/>
              </a:rPr>
              <a:t>eral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5" dirty="0">
                <a:latin typeface="Times New Roman"/>
                <a:cs typeface="Times New Roman"/>
              </a:rPr>
              <a:t>health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5" dirty="0">
                <a:latin typeface="Times New Roman"/>
                <a:cs typeface="Times New Roman"/>
              </a:rPr>
              <a:t>service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20" dirty="0">
                <a:latin typeface="Times New Roman"/>
                <a:cs typeface="Times New Roman"/>
              </a:rPr>
              <a:t>s</a:t>
            </a:r>
            <a:r>
              <a:rPr sz="2200" spc="10" dirty="0">
                <a:latin typeface="Times New Roman"/>
                <a:cs typeface="Times New Roman"/>
              </a:rPr>
              <a:t>y</a:t>
            </a:r>
            <a:r>
              <a:rPr sz="2200" spc="-5" dirty="0">
                <a:latin typeface="Times New Roman"/>
                <a:cs typeface="Times New Roman"/>
              </a:rPr>
              <a:t>ste</a:t>
            </a:r>
            <a:r>
              <a:rPr sz="2200" spc="-35" dirty="0">
                <a:latin typeface="Times New Roman"/>
                <a:cs typeface="Times New Roman"/>
              </a:rPr>
              <a:t>m</a:t>
            </a:r>
            <a:r>
              <a:rPr sz="2200" spc="-5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6064" y="2763284"/>
            <a:ext cx="7838622" cy="22177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C0504D"/>
          </a:solidFill>
          <a:ln w="25907">
            <a:solidFill>
              <a:srgbClr val="8B3836"/>
            </a:solidFill>
          </a:ln>
        </p:spPr>
        <p:txBody>
          <a:bodyPr vert="horz" wrap="square" lIns="0" tIns="216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5"/>
              </a:spcBef>
            </a:pPr>
            <a:r>
              <a:rPr spc="-15" dirty="0">
                <a:solidFill>
                  <a:srgbClr val="FFFFFF"/>
                </a:solidFill>
              </a:rPr>
              <a:t>Bhore </a:t>
            </a:r>
            <a:r>
              <a:rPr dirty="0">
                <a:solidFill>
                  <a:srgbClr val="FFFFFF"/>
                </a:solidFill>
              </a:rPr>
              <a:t>Committee</a:t>
            </a:r>
            <a:r>
              <a:rPr spc="-7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Report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469597"/>
            <a:ext cx="8070215" cy="4736465"/>
          </a:xfrm>
          <a:prstGeom prst="rect">
            <a:avLst/>
          </a:prstGeom>
        </p:spPr>
        <p:txBody>
          <a:bodyPr vert="horz" wrap="square" lIns="0" tIns="2419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9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Times New Roman"/>
                <a:cs typeface="Times New Roman"/>
              </a:rPr>
              <a:t>Submitted in</a:t>
            </a:r>
            <a:r>
              <a:rPr sz="3000" spc="3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1946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8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Runs </a:t>
            </a:r>
            <a:r>
              <a:rPr sz="3000" spc="-5" dirty="0">
                <a:latin typeface="Times New Roman"/>
                <a:cs typeface="Times New Roman"/>
              </a:rPr>
              <a:t>into </a:t>
            </a:r>
            <a:r>
              <a:rPr sz="3000" dirty="0">
                <a:latin typeface="Times New Roman"/>
                <a:cs typeface="Times New Roman"/>
              </a:rPr>
              <a:t>4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volumes</a:t>
            </a:r>
            <a:endParaRPr sz="30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30100"/>
              </a:lnSpc>
              <a:spcBef>
                <a:spcPts val="715"/>
              </a:spcBef>
              <a:buFont typeface="Arial"/>
              <a:buChar char="•"/>
              <a:tabLst>
                <a:tab pos="354965" algn="l"/>
                <a:tab pos="355600" algn="l"/>
                <a:tab pos="1716405" algn="l"/>
                <a:tab pos="2208530" algn="l"/>
                <a:tab pos="2644775" algn="l"/>
                <a:tab pos="3843020" algn="l"/>
                <a:tab pos="4342765" algn="l"/>
                <a:tab pos="4992370" algn="l"/>
                <a:tab pos="5935345" algn="l"/>
                <a:tab pos="6436995" algn="l"/>
                <a:tab pos="7084695" algn="l"/>
              </a:tabLst>
            </a:pPr>
            <a:r>
              <a:rPr sz="3000" spc="-380" dirty="0">
                <a:latin typeface="Times New Roman"/>
                <a:cs typeface="Times New Roman"/>
              </a:rPr>
              <a:t>V</a:t>
            </a:r>
            <a:r>
              <a:rPr sz="3000" dirty="0">
                <a:latin typeface="Times New Roman"/>
                <a:cs typeface="Times New Roman"/>
              </a:rPr>
              <a:t>olume	I	</a:t>
            </a:r>
            <a:r>
              <a:rPr sz="3000" spc="-5" dirty="0">
                <a:latin typeface="Times New Roman"/>
                <a:cs typeface="Times New Roman"/>
              </a:rPr>
              <a:t>A</a:t>
            </a:r>
            <a:r>
              <a:rPr sz="3000" dirty="0">
                <a:latin typeface="Times New Roman"/>
                <a:cs typeface="Times New Roman"/>
              </a:rPr>
              <a:t>	survey	of	the	Sta</a:t>
            </a:r>
            <a:r>
              <a:rPr sz="3000" spc="-15" dirty="0">
                <a:latin typeface="Times New Roman"/>
                <a:cs typeface="Times New Roman"/>
              </a:rPr>
              <a:t>t</a:t>
            </a:r>
            <a:r>
              <a:rPr sz="3000" dirty="0">
                <a:latin typeface="Times New Roman"/>
                <a:cs typeface="Times New Roman"/>
              </a:rPr>
              <a:t>e	of	the	Publ</a:t>
            </a:r>
            <a:r>
              <a:rPr sz="3000" spc="-15" dirty="0">
                <a:latin typeface="Times New Roman"/>
                <a:cs typeface="Times New Roman"/>
              </a:rPr>
              <a:t>i</a:t>
            </a:r>
            <a:r>
              <a:rPr sz="3000" dirty="0">
                <a:latin typeface="Times New Roman"/>
                <a:cs typeface="Times New Roman"/>
              </a:rPr>
              <a:t>c  </a:t>
            </a:r>
            <a:r>
              <a:rPr sz="3000" spc="-5" dirty="0">
                <a:latin typeface="Times New Roman"/>
                <a:cs typeface="Times New Roman"/>
              </a:rPr>
              <a:t>Health </a:t>
            </a:r>
            <a:r>
              <a:rPr sz="3000" dirty="0">
                <a:latin typeface="Times New Roman"/>
                <a:cs typeface="Times New Roman"/>
              </a:rPr>
              <a:t>and the </a:t>
            </a:r>
            <a:r>
              <a:rPr sz="3000" spc="-5" dirty="0">
                <a:latin typeface="Times New Roman"/>
                <a:cs typeface="Times New Roman"/>
              </a:rPr>
              <a:t>existing health</a:t>
            </a:r>
            <a:r>
              <a:rPr sz="3000" spc="10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organisation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65" dirty="0">
                <a:latin typeface="Times New Roman"/>
                <a:cs typeface="Times New Roman"/>
              </a:rPr>
              <a:t>Volume </a:t>
            </a:r>
            <a:r>
              <a:rPr sz="3000" spc="-5" dirty="0">
                <a:latin typeface="Times New Roman"/>
                <a:cs typeface="Times New Roman"/>
              </a:rPr>
              <a:t>II</a:t>
            </a:r>
            <a:r>
              <a:rPr sz="3000" spc="6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Recommendations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65" dirty="0">
                <a:latin typeface="Times New Roman"/>
                <a:cs typeface="Times New Roman"/>
              </a:rPr>
              <a:t>Volume </a:t>
            </a:r>
            <a:r>
              <a:rPr sz="3000" spc="-5" dirty="0">
                <a:latin typeface="Times New Roman"/>
                <a:cs typeface="Times New Roman"/>
              </a:rPr>
              <a:t>III</a:t>
            </a:r>
            <a:r>
              <a:rPr sz="3000" spc="-10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Appendices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65" dirty="0">
                <a:latin typeface="Times New Roman"/>
                <a:cs typeface="Times New Roman"/>
              </a:rPr>
              <a:t>Volume </a:t>
            </a:r>
            <a:r>
              <a:rPr sz="3000" spc="-5" dirty="0">
                <a:latin typeface="Times New Roman"/>
                <a:cs typeface="Times New Roman"/>
              </a:rPr>
              <a:t>IV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Summary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C0504D"/>
          </a:solidFill>
          <a:ln w="25907">
            <a:solidFill>
              <a:srgbClr val="8B3836"/>
            </a:solidFill>
          </a:ln>
        </p:spPr>
        <p:txBody>
          <a:bodyPr vert="horz" wrap="square" lIns="0" tIns="216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5"/>
              </a:spcBef>
            </a:pPr>
            <a:r>
              <a:rPr dirty="0">
                <a:solidFill>
                  <a:srgbClr val="FFFFFF"/>
                </a:solidFill>
              </a:rPr>
              <a:t>Observations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408046"/>
            <a:ext cx="6438900" cy="3363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7100" indent="-91503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927100" algn="l"/>
                <a:tab pos="927735" algn="l"/>
              </a:tabLst>
            </a:pPr>
            <a:r>
              <a:rPr sz="3000" dirty="0">
                <a:latin typeface="Times New Roman"/>
                <a:cs typeface="Times New Roman"/>
              </a:rPr>
              <a:t>CDR :</a:t>
            </a:r>
            <a:r>
              <a:rPr sz="3000" spc="-2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22.4/1000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3400">
              <a:latin typeface="Times New Roman"/>
              <a:cs typeface="Times New Roman"/>
            </a:endParaRPr>
          </a:p>
          <a:p>
            <a:pPr marL="1021715" indent="-1009650">
              <a:lnSpc>
                <a:spcPct val="100000"/>
              </a:lnSpc>
              <a:buFont typeface="Arial"/>
              <a:buChar char="•"/>
              <a:tabLst>
                <a:tab pos="1021715" algn="l"/>
                <a:tab pos="1022350" algn="l"/>
              </a:tabLst>
            </a:pPr>
            <a:r>
              <a:rPr sz="3000" dirty="0">
                <a:latin typeface="Times New Roman"/>
                <a:cs typeface="Times New Roman"/>
              </a:rPr>
              <a:t>IMR : </a:t>
            </a:r>
            <a:r>
              <a:rPr sz="3000" spc="-5" dirty="0">
                <a:latin typeface="Times New Roman"/>
                <a:cs typeface="Times New Roman"/>
              </a:rPr>
              <a:t>162/1000 live</a:t>
            </a:r>
            <a:r>
              <a:rPr sz="3000" spc="-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births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3400">
              <a:latin typeface="Times New Roman"/>
              <a:cs typeface="Times New Roman"/>
            </a:endParaRPr>
          </a:p>
          <a:p>
            <a:pPr marL="1021715" indent="-1009650">
              <a:lnSpc>
                <a:spcPct val="100000"/>
              </a:lnSpc>
              <a:buFont typeface="Arial"/>
              <a:buChar char="•"/>
              <a:tabLst>
                <a:tab pos="1021715" algn="l"/>
                <a:tab pos="1022350" algn="l"/>
              </a:tabLst>
            </a:pPr>
            <a:r>
              <a:rPr sz="3000" spc="-5" dirty="0">
                <a:latin typeface="Times New Roman"/>
                <a:cs typeface="Times New Roman"/>
              </a:rPr>
              <a:t>MMR </a:t>
            </a:r>
            <a:r>
              <a:rPr sz="3000" dirty="0">
                <a:latin typeface="Times New Roman"/>
                <a:cs typeface="Times New Roman"/>
              </a:rPr>
              <a:t>: 20/1000 </a:t>
            </a:r>
            <a:r>
              <a:rPr sz="3000" spc="-5" dirty="0">
                <a:latin typeface="Times New Roman"/>
                <a:cs typeface="Times New Roman"/>
              </a:rPr>
              <a:t>live</a:t>
            </a:r>
            <a:r>
              <a:rPr sz="3000" spc="-4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births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3400">
              <a:latin typeface="Times New Roman"/>
              <a:cs typeface="Times New Roman"/>
            </a:endParaRPr>
          </a:p>
          <a:p>
            <a:pPr marL="1021715" indent="-1009650">
              <a:lnSpc>
                <a:spcPct val="100000"/>
              </a:lnSpc>
              <a:buFont typeface="Arial"/>
              <a:buChar char="•"/>
              <a:tabLst>
                <a:tab pos="1021715" algn="l"/>
                <a:tab pos="1022350" algn="l"/>
                <a:tab pos="5050155" algn="l"/>
              </a:tabLst>
            </a:pPr>
            <a:r>
              <a:rPr sz="3000" dirty="0">
                <a:latin typeface="Times New Roman"/>
                <a:cs typeface="Times New Roman"/>
              </a:rPr>
              <a:t>Life expectancy at</a:t>
            </a:r>
            <a:r>
              <a:rPr sz="3000" spc="5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birth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:	27</a:t>
            </a:r>
            <a:r>
              <a:rPr sz="3000" spc="-9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years.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C0504D"/>
          </a:solidFill>
          <a:ln w="25907">
            <a:solidFill>
              <a:srgbClr val="8B3836"/>
            </a:solidFill>
          </a:ln>
        </p:spPr>
        <p:txBody>
          <a:bodyPr vert="horz" wrap="square" lIns="0" tIns="216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5"/>
              </a:spcBef>
            </a:pPr>
            <a:r>
              <a:rPr dirty="0">
                <a:solidFill>
                  <a:srgbClr val="FFFFFF"/>
                </a:solidFill>
              </a:rPr>
              <a:t>Observations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958210"/>
            <a:ext cx="14605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558026"/>
            <a:ext cx="8073390" cy="3072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715" indent="-342900">
              <a:lnSpc>
                <a:spcPct val="140100"/>
              </a:lnSpc>
              <a:spcBef>
                <a:spcPts val="100"/>
              </a:spcBef>
              <a:buFont typeface="Arial"/>
              <a:buChar char="•"/>
              <a:tabLst>
                <a:tab pos="927100" algn="l"/>
                <a:tab pos="927735" algn="l"/>
                <a:tab pos="2394585" algn="l"/>
                <a:tab pos="2814320" algn="l"/>
                <a:tab pos="4970780" algn="l"/>
                <a:tab pos="6095365" algn="l"/>
                <a:tab pos="6781800" algn="l"/>
                <a:tab pos="7449184" algn="l"/>
              </a:tabLst>
            </a:pPr>
            <a:r>
              <a:rPr dirty="0"/>
              <a:t>	</a:t>
            </a:r>
            <a:r>
              <a:rPr sz="2700" dirty="0">
                <a:latin typeface="Times New Roman"/>
                <a:cs typeface="Times New Roman"/>
              </a:rPr>
              <a:t>Incidence	</a:t>
            </a:r>
            <a:r>
              <a:rPr sz="2700" spc="5" dirty="0">
                <a:latin typeface="Times New Roman"/>
                <a:cs typeface="Times New Roman"/>
              </a:rPr>
              <a:t>o</a:t>
            </a:r>
            <a:r>
              <a:rPr sz="2700" dirty="0">
                <a:latin typeface="Times New Roman"/>
                <a:cs typeface="Times New Roman"/>
              </a:rPr>
              <a:t>f	com</a:t>
            </a:r>
            <a:r>
              <a:rPr sz="2700" spc="-15" dirty="0">
                <a:latin typeface="Times New Roman"/>
                <a:cs typeface="Times New Roman"/>
              </a:rPr>
              <a:t>m</a:t>
            </a:r>
            <a:r>
              <a:rPr sz="2700" spc="10" dirty="0">
                <a:latin typeface="Times New Roman"/>
                <a:cs typeface="Times New Roman"/>
              </a:rPr>
              <a:t>u</a:t>
            </a:r>
            <a:r>
              <a:rPr sz="2700" dirty="0">
                <a:latin typeface="Times New Roman"/>
                <a:cs typeface="Times New Roman"/>
              </a:rPr>
              <a:t>n</a:t>
            </a:r>
            <a:r>
              <a:rPr sz="2700" spc="5" dirty="0">
                <a:latin typeface="Times New Roman"/>
                <a:cs typeface="Times New Roman"/>
              </a:rPr>
              <a:t>i</a:t>
            </a:r>
            <a:r>
              <a:rPr sz="2700" dirty="0">
                <a:latin typeface="Times New Roman"/>
                <a:cs typeface="Times New Roman"/>
              </a:rPr>
              <a:t>c</a:t>
            </a:r>
            <a:r>
              <a:rPr sz="2700" spc="-15" dirty="0">
                <a:latin typeface="Times New Roman"/>
                <a:cs typeface="Times New Roman"/>
              </a:rPr>
              <a:t>a</a:t>
            </a:r>
            <a:r>
              <a:rPr sz="2700" dirty="0">
                <a:latin typeface="Times New Roman"/>
                <a:cs typeface="Times New Roman"/>
              </a:rPr>
              <a:t>b</a:t>
            </a:r>
            <a:r>
              <a:rPr sz="2700" spc="5" dirty="0">
                <a:latin typeface="Times New Roman"/>
                <a:cs typeface="Times New Roman"/>
              </a:rPr>
              <a:t>l</a:t>
            </a:r>
            <a:r>
              <a:rPr sz="2700" dirty="0">
                <a:latin typeface="Times New Roman"/>
                <a:cs typeface="Times New Roman"/>
              </a:rPr>
              <a:t>e	di</a:t>
            </a:r>
            <a:r>
              <a:rPr sz="2700" spc="-15" dirty="0">
                <a:latin typeface="Times New Roman"/>
                <a:cs typeface="Times New Roman"/>
              </a:rPr>
              <a:t>s</a:t>
            </a:r>
            <a:r>
              <a:rPr sz="2700" dirty="0">
                <a:latin typeface="Times New Roman"/>
                <a:cs typeface="Times New Roman"/>
              </a:rPr>
              <a:t>ease	also	was	very  high.</a:t>
            </a:r>
            <a:endParaRPr sz="2700">
              <a:latin typeface="Times New Roman"/>
              <a:cs typeface="Times New Roman"/>
            </a:endParaRPr>
          </a:p>
          <a:p>
            <a:pPr marL="355600" marR="5080" indent="571500">
              <a:lnSpc>
                <a:spcPct val="140100"/>
              </a:lnSpc>
              <a:spcBef>
                <a:spcPts val="645"/>
              </a:spcBef>
            </a:pPr>
            <a:r>
              <a:rPr sz="2700" dirty="0">
                <a:latin typeface="Times New Roman"/>
                <a:cs typeface="Times New Roman"/>
              </a:rPr>
              <a:t>Diseases </a:t>
            </a:r>
            <a:r>
              <a:rPr sz="2700" spc="-5" dirty="0">
                <a:latin typeface="Times New Roman"/>
                <a:cs typeface="Times New Roman"/>
              </a:rPr>
              <a:t>like </a:t>
            </a:r>
            <a:r>
              <a:rPr sz="2700" dirty="0">
                <a:latin typeface="Times New Roman"/>
                <a:cs typeface="Times New Roman"/>
              </a:rPr>
              <a:t>chicken pox, cholera etc occurred </a:t>
            </a:r>
            <a:r>
              <a:rPr sz="2700" spc="5" dirty="0">
                <a:latin typeface="Times New Roman"/>
                <a:cs typeface="Times New Roman"/>
              </a:rPr>
              <a:t>in  </a:t>
            </a:r>
            <a:r>
              <a:rPr sz="2700" dirty="0">
                <a:latin typeface="Times New Roman"/>
                <a:cs typeface="Times New Roman"/>
              </a:rPr>
              <a:t>epidemics.</a:t>
            </a:r>
            <a:endParaRPr sz="27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1945"/>
              </a:spcBef>
            </a:pPr>
            <a:r>
              <a:rPr sz="2700" spc="-5" dirty="0">
                <a:latin typeface="Times New Roman"/>
                <a:cs typeface="Times New Roman"/>
              </a:rPr>
              <a:t>Many </a:t>
            </a:r>
            <a:r>
              <a:rPr sz="2700" dirty="0">
                <a:latin typeface="Times New Roman"/>
                <a:cs typeface="Times New Roman"/>
              </a:rPr>
              <a:t>of the health </a:t>
            </a:r>
            <a:r>
              <a:rPr sz="2700" spc="-5" dirty="0">
                <a:latin typeface="Times New Roman"/>
                <a:cs typeface="Times New Roman"/>
              </a:rPr>
              <a:t>problems </a:t>
            </a:r>
            <a:r>
              <a:rPr sz="2700" dirty="0">
                <a:latin typeface="Times New Roman"/>
                <a:cs typeface="Times New Roman"/>
              </a:rPr>
              <a:t>were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preventable.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192904"/>
            <a:ext cx="8071484" cy="1095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  <a:p>
            <a:pPr marL="927100" indent="-915035">
              <a:lnSpc>
                <a:spcPct val="100000"/>
              </a:lnSpc>
              <a:spcBef>
                <a:spcPts val="1945"/>
              </a:spcBef>
              <a:buFont typeface="Arial"/>
              <a:buChar char="•"/>
              <a:tabLst>
                <a:tab pos="927100" algn="l"/>
                <a:tab pos="927735" algn="l"/>
                <a:tab pos="2681605" algn="l"/>
                <a:tab pos="3653790" algn="l"/>
                <a:tab pos="4150360" algn="l"/>
                <a:tab pos="5848350" algn="l"/>
                <a:tab pos="6783070" algn="l"/>
              </a:tabLst>
            </a:pPr>
            <a:r>
              <a:rPr sz="2700" dirty="0">
                <a:latin typeface="Times New Roman"/>
                <a:cs typeface="Times New Roman"/>
              </a:rPr>
              <a:t>In</a:t>
            </a:r>
            <a:r>
              <a:rPr sz="2700" spc="5" dirty="0">
                <a:latin typeface="Times New Roman"/>
                <a:cs typeface="Times New Roman"/>
              </a:rPr>
              <a:t>v</a:t>
            </a:r>
            <a:r>
              <a:rPr sz="2700" spc="-15" dirty="0">
                <a:latin typeface="Times New Roman"/>
                <a:cs typeface="Times New Roman"/>
              </a:rPr>
              <a:t>e</a:t>
            </a:r>
            <a:r>
              <a:rPr sz="2700" dirty="0">
                <a:latin typeface="Times New Roman"/>
                <a:cs typeface="Times New Roman"/>
              </a:rPr>
              <a:t>s</a:t>
            </a:r>
            <a:r>
              <a:rPr sz="2700" spc="5" dirty="0">
                <a:latin typeface="Times New Roman"/>
                <a:cs typeface="Times New Roman"/>
              </a:rPr>
              <a:t>t</a:t>
            </a:r>
            <a:r>
              <a:rPr sz="2700" spc="-15" dirty="0">
                <a:latin typeface="Times New Roman"/>
                <a:cs typeface="Times New Roman"/>
              </a:rPr>
              <a:t>m</a:t>
            </a:r>
            <a:r>
              <a:rPr sz="2700" dirty="0">
                <a:latin typeface="Times New Roman"/>
                <a:cs typeface="Times New Roman"/>
              </a:rPr>
              <a:t>ent	</a:t>
            </a:r>
            <a:r>
              <a:rPr sz="2700" spc="-15" dirty="0">
                <a:latin typeface="Times New Roman"/>
                <a:cs typeface="Times New Roman"/>
              </a:rPr>
              <a:t>m</a:t>
            </a:r>
            <a:r>
              <a:rPr sz="2700" dirty="0">
                <a:latin typeface="Times New Roman"/>
                <a:cs typeface="Times New Roman"/>
              </a:rPr>
              <a:t>ade	</a:t>
            </a:r>
            <a:r>
              <a:rPr sz="2700" spc="5" dirty="0">
                <a:latin typeface="Times New Roman"/>
                <a:cs typeface="Times New Roman"/>
              </a:rPr>
              <a:t>i</a:t>
            </a:r>
            <a:r>
              <a:rPr sz="2700" dirty="0">
                <a:latin typeface="Times New Roman"/>
                <a:cs typeface="Times New Roman"/>
              </a:rPr>
              <a:t>n	pre</a:t>
            </a:r>
            <a:r>
              <a:rPr sz="2700" spc="5" dirty="0">
                <a:latin typeface="Times New Roman"/>
                <a:cs typeface="Times New Roman"/>
              </a:rPr>
              <a:t>v</a:t>
            </a:r>
            <a:r>
              <a:rPr sz="2700" spc="-15" dirty="0">
                <a:latin typeface="Times New Roman"/>
                <a:cs typeface="Times New Roman"/>
              </a:rPr>
              <a:t>e</a:t>
            </a:r>
            <a:r>
              <a:rPr sz="2700" dirty="0">
                <a:latin typeface="Times New Roman"/>
                <a:cs typeface="Times New Roman"/>
              </a:rPr>
              <a:t>nting	these	pro</a:t>
            </a:r>
            <a:r>
              <a:rPr sz="2700" spc="-15" dirty="0">
                <a:latin typeface="Times New Roman"/>
                <a:cs typeface="Times New Roman"/>
              </a:rPr>
              <a:t>b</a:t>
            </a:r>
            <a:r>
              <a:rPr sz="2700" dirty="0">
                <a:latin typeface="Times New Roman"/>
                <a:cs typeface="Times New Roman"/>
              </a:rPr>
              <a:t>le</a:t>
            </a:r>
            <a:r>
              <a:rPr sz="2700" spc="-15" dirty="0">
                <a:latin typeface="Times New Roman"/>
                <a:cs typeface="Times New Roman"/>
              </a:rPr>
              <a:t>m</a:t>
            </a:r>
            <a:r>
              <a:rPr sz="2700" dirty="0">
                <a:latin typeface="Times New Roman"/>
                <a:cs typeface="Times New Roman"/>
              </a:rPr>
              <a:t>s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9" y="5263083"/>
            <a:ext cx="7727950" cy="1177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0000"/>
              </a:lnSpc>
              <a:spcBef>
                <a:spcPts val="100"/>
              </a:spcBef>
              <a:tabLst>
                <a:tab pos="1073150" algn="l"/>
                <a:tab pos="1865630" algn="l"/>
                <a:tab pos="2679700" algn="l"/>
                <a:tab pos="3835400" algn="l"/>
                <a:tab pos="4306570" algn="l"/>
                <a:tab pos="4926330" algn="l"/>
                <a:tab pos="5929630" algn="l"/>
                <a:tab pos="6417310" algn="l"/>
              </a:tabLst>
            </a:pPr>
            <a:r>
              <a:rPr sz="2700" spc="-5" dirty="0">
                <a:latin typeface="Times New Roman"/>
                <a:cs typeface="Times New Roman"/>
              </a:rPr>
              <a:t>wo</a:t>
            </a:r>
            <a:r>
              <a:rPr sz="2700" spc="5" dirty="0">
                <a:latin typeface="Times New Roman"/>
                <a:cs typeface="Times New Roman"/>
              </a:rPr>
              <a:t>u</a:t>
            </a:r>
            <a:r>
              <a:rPr sz="2700" dirty="0">
                <a:latin typeface="Times New Roman"/>
                <a:cs typeface="Times New Roman"/>
              </a:rPr>
              <a:t>ld	give	h</a:t>
            </a:r>
            <a:r>
              <a:rPr sz="2700" spc="5" dirty="0">
                <a:latin typeface="Times New Roman"/>
                <a:cs typeface="Times New Roman"/>
              </a:rPr>
              <a:t>i</a:t>
            </a:r>
            <a:r>
              <a:rPr sz="2700" dirty="0">
                <a:latin typeface="Times New Roman"/>
                <a:cs typeface="Times New Roman"/>
              </a:rPr>
              <a:t>gh	returns	</a:t>
            </a:r>
            <a:r>
              <a:rPr sz="2700" spc="5" dirty="0">
                <a:latin typeface="Times New Roman"/>
                <a:cs typeface="Times New Roman"/>
              </a:rPr>
              <a:t>i</a:t>
            </a:r>
            <a:r>
              <a:rPr sz="2700" dirty="0">
                <a:latin typeface="Times New Roman"/>
                <a:cs typeface="Times New Roman"/>
              </a:rPr>
              <a:t>n	</a:t>
            </a:r>
            <a:r>
              <a:rPr sz="2700" spc="-10" dirty="0">
                <a:latin typeface="Times New Roman"/>
                <a:cs typeface="Times New Roman"/>
              </a:rPr>
              <a:t>th</a:t>
            </a:r>
            <a:r>
              <a:rPr sz="2700" dirty="0">
                <a:latin typeface="Times New Roman"/>
                <a:cs typeface="Times New Roman"/>
              </a:rPr>
              <a:t>e	</a:t>
            </a:r>
            <a:r>
              <a:rPr sz="2700" spc="-15" dirty="0">
                <a:latin typeface="Times New Roman"/>
                <a:cs typeface="Times New Roman"/>
              </a:rPr>
              <a:t>f</a:t>
            </a:r>
            <a:r>
              <a:rPr sz="2700" dirty="0">
                <a:latin typeface="Times New Roman"/>
                <a:cs typeface="Times New Roman"/>
              </a:rPr>
              <a:t>o</a:t>
            </a:r>
            <a:r>
              <a:rPr sz="2700" spc="15" dirty="0">
                <a:latin typeface="Times New Roman"/>
                <a:cs typeface="Times New Roman"/>
              </a:rPr>
              <a:t>r</a:t>
            </a:r>
            <a:r>
              <a:rPr sz="2700" spc="-15" dirty="0">
                <a:latin typeface="Times New Roman"/>
                <a:cs typeface="Times New Roman"/>
              </a:rPr>
              <a:t>m</a:t>
            </a:r>
            <a:r>
              <a:rPr sz="2700" spc="-5" dirty="0">
                <a:latin typeface="Times New Roman"/>
                <a:cs typeface="Times New Roman"/>
              </a:rPr>
              <a:t>s</a:t>
            </a:r>
            <a:r>
              <a:rPr sz="2700" dirty="0">
                <a:latin typeface="Times New Roman"/>
                <a:cs typeface="Times New Roman"/>
              </a:rPr>
              <a:t>	</a:t>
            </a:r>
            <a:r>
              <a:rPr sz="2700" spc="5" dirty="0">
                <a:latin typeface="Times New Roman"/>
                <a:cs typeface="Times New Roman"/>
              </a:rPr>
              <a:t>o</a:t>
            </a:r>
            <a:r>
              <a:rPr sz="2700" dirty="0">
                <a:latin typeface="Times New Roman"/>
                <a:cs typeface="Times New Roman"/>
              </a:rPr>
              <a:t>f	i</a:t>
            </a:r>
            <a:r>
              <a:rPr sz="2700" spc="5" dirty="0">
                <a:latin typeface="Times New Roman"/>
                <a:cs typeface="Times New Roman"/>
              </a:rPr>
              <a:t>n</a:t>
            </a:r>
            <a:r>
              <a:rPr sz="2700" dirty="0">
                <a:latin typeface="Times New Roman"/>
                <a:cs typeface="Times New Roman"/>
              </a:rPr>
              <a:t>crea</a:t>
            </a:r>
            <a:r>
              <a:rPr sz="2700" spc="5" dirty="0">
                <a:latin typeface="Times New Roman"/>
                <a:cs typeface="Times New Roman"/>
              </a:rPr>
              <a:t>s</a:t>
            </a:r>
            <a:r>
              <a:rPr sz="2700" dirty="0">
                <a:latin typeface="Times New Roman"/>
                <a:cs typeface="Times New Roman"/>
              </a:rPr>
              <a:t>ed  productivity and</a:t>
            </a:r>
            <a:r>
              <a:rPr sz="2700" spc="-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development.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C0504D"/>
          </a:solidFill>
          <a:ln w="25907">
            <a:solidFill>
              <a:srgbClr val="8B3836"/>
            </a:solidFill>
          </a:ln>
        </p:spPr>
        <p:txBody>
          <a:bodyPr vert="horz" wrap="square" lIns="0" tIns="216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5"/>
              </a:spcBef>
            </a:pPr>
            <a:r>
              <a:rPr dirty="0">
                <a:solidFill>
                  <a:srgbClr val="FFFFFF"/>
                </a:solidFill>
              </a:rPr>
              <a:t>Recommendations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716989"/>
            <a:ext cx="8832850" cy="44462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b="1" spc="-5" dirty="0">
                <a:latin typeface="Times New Roman"/>
                <a:cs typeface="Times New Roman"/>
              </a:rPr>
              <a:t>Short term</a:t>
            </a:r>
            <a:r>
              <a:rPr sz="2500" b="1" spc="30" dirty="0">
                <a:latin typeface="Times New Roman"/>
                <a:cs typeface="Times New Roman"/>
              </a:rPr>
              <a:t> </a:t>
            </a:r>
            <a:r>
              <a:rPr sz="2500" b="1" dirty="0">
                <a:latin typeface="Times New Roman"/>
                <a:cs typeface="Times New Roman"/>
              </a:rPr>
              <a:t>plan</a:t>
            </a:r>
            <a:r>
              <a:rPr sz="2500" dirty="0">
                <a:latin typeface="Times New Roman"/>
                <a:cs typeface="Times New Roman"/>
              </a:rPr>
              <a:t>:</a:t>
            </a:r>
            <a:endParaRPr sz="2500">
              <a:latin typeface="Times New Roman"/>
              <a:cs typeface="Times New Roman"/>
            </a:endParaRPr>
          </a:p>
          <a:p>
            <a:pPr marL="535305" indent="-180340">
              <a:lnSpc>
                <a:spcPct val="100000"/>
              </a:lnSpc>
              <a:spcBef>
                <a:spcPts val="1805"/>
              </a:spcBef>
              <a:buChar char="-"/>
              <a:tabLst>
                <a:tab pos="535940" algn="l"/>
              </a:tabLst>
            </a:pPr>
            <a:r>
              <a:rPr sz="2500" spc="-95" dirty="0">
                <a:latin typeface="Times New Roman"/>
                <a:cs typeface="Times New Roman"/>
              </a:rPr>
              <a:t>To </a:t>
            </a:r>
            <a:r>
              <a:rPr sz="2500" spc="-5" dirty="0">
                <a:latin typeface="Times New Roman"/>
                <a:cs typeface="Times New Roman"/>
              </a:rPr>
              <a:t>be implemented within 5-10</a:t>
            </a:r>
            <a:r>
              <a:rPr sz="2500" spc="21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years.</a:t>
            </a:r>
            <a:endParaRPr sz="2500">
              <a:latin typeface="Times New Roman"/>
              <a:cs typeface="Times New Roman"/>
            </a:endParaRPr>
          </a:p>
          <a:p>
            <a:pPr marL="355600" marR="5080">
              <a:lnSpc>
                <a:spcPct val="140000"/>
              </a:lnSpc>
              <a:spcBef>
                <a:spcPts val="600"/>
              </a:spcBef>
              <a:buChar char="-"/>
              <a:tabLst>
                <a:tab pos="638810" algn="l"/>
                <a:tab pos="639445" algn="l"/>
                <a:tab pos="1450975" algn="l"/>
                <a:tab pos="2637155" algn="l"/>
                <a:tab pos="3594100" algn="l"/>
                <a:tab pos="4548505" algn="l"/>
                <a:tab pos="4976495" algn="l"/>
                <a:tab pos="5542280" algn="l"/>
                <a:tab pos="6322695" algn="l"/>
                <a:tab pos="7029450" algn="l"/>
                <a:tab pos="7456805" algn="l"/>
                <a:tab pos="8253730" algn="l"/>
                <a:tab pos="8679180" algn="l"/>
              </a:tabLst>
            </a:pPr>
            <a:r>
              <a:rPr sz="2500" spc="-5" dirty="0">
                <a:latin typeface="Times New Roman"/>
                <a:cs typeface="Times New Roman"/>
              </a:rPr>
              <a:t>Each	</a:t>
            </a:r>
            <a:r>
              <a:rPr sz="2500" spc="5" dirty="0">
                <a:latin typeface="Times New Roman"/>
                <a:cs typeface="Times New Roman"/>
              </a:rPr>
              <a:t>p</a:t>
            </a:r>
            <a:r>
              <a:rPr sz="2500" spc="-5" dirty="0">
                <a:latin typeface="Times New Roman"/>
                <a:cs typeface="Times New Roman"/>
              </a:rPr>
              <a:t>r</a:t>
            </a:r>
            <a:r>
              <a:rPr sz="2500" dirty="0">
                <a:latin typeface="Times New Roman"/>
                <a:cs typeface="Times New Roman"/>
              </a:rPr>
              <a:t>i</a:t>
            </a:r>
            <a:r>
              <a:rPr sz="2500" spc="-15" dirty="0">
                <a:latin typeface="Times New Roman"/>
                <a:cs typeface="Times New Roman"/>
              </a:rPr>
              <a:t>m</a:t>
            </a:r>
            <a:r>
              <a:rPr sz="2500" dirty="0">
                <a:latin typeface="Times New Roman"/>
                <a:cs typeface="Times New Roman"/>
              </a:rPr>
              <a:t>ar</a:t>
            </a:r>
            <a:r>
              <a:rPr sz="2500" spc="-5" dirty="0">
                <a:latin typeface="Times New Roman"/>
                <a:cs typeface="Times New Roman"/>
              </a:rPr>
              <a:t>y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5" dirty="0">
                <a:latin typeface="Times New Roman"/>
                <a:cs typeface="Times New Roman"/>
              </a:rPr>
              <a:t>h</a:t>
            </a:r>
            <a:r>
              <a:rPr sz="2500" spc="-5" dirty="0">
                <a:latin typeface="Times New Roman"/>
                <a:cs typeface="Times New Roman"/>
              </a:rPr>
              <a:t>eal</a:t>
            </a:r>
            <a:r>
              <a:rPr sz="2500" spc="10" dirty="0">
                <a:latin typeface="Times New Roman"/>
                <a:cs typeface="Times New Roman"/>
              </a:rPr>
              <a:t>t</a:t>
            </a:r>
            <a:r>
              <a:rPr sz="2500" spc="-5" dirty="0">
                <a:latin typeface="Times New Roman"/>
                <a:cs typeface="Times New Roman"/>
              </a:rPr>
              <a:t>h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c</a:t>
            </a:r>
            <a:r>
              <a:rPr sz="2500" spc="-15" dirty="0">
                <a:latin typeface="Times New Roman"/>
                <a:cs typeface="Times New Roman"/>
              </a:rPr>
              <a:t>e</a:t>
            </a:r>
            <a:r>
              <a:rPr sz="2500" spc="5" dirty="0">
                <a:latin typeface="Times New Roman"/>
                <a:cs typeface="Times New Roman"/>
              </a:rPr>
              <a:t>nt</a:t>
            </a:r>
            <a:r>
              <a:rPr sz="2500" spc="-5" dirty="0">
                <a:latin typeface="Times New Roman"/>
                <a:cs typeface="Times New Roman"/>
              </a:rPr>
              <a:t>re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5" dirty="0">
                <a:latin typeface="Times New Roman"/>
                <a:cs typeface="Times New Roman"/>
              </a:rPr>
              <a:t>i</a:t>
            </a:r>
            <a:r>
              <a:rPr sz="2500" spc="-5" dirty="0">
                <a:latin typeface="Times New Roman"/>
                <a:cs typeface="Times New Roman"/>
              </a:rPr>
              <a:t>n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the</a:t>
            </a:r>
            <a:r>
              <a:rPr sz="2500" dirty="0">
                <a:latin typeface="Times New Roman"/>
                <a:cs typeface="Times New Roman"/>
              </a:rPr>
              <a:t>	r</a:t>
            </a:r>
            <a:r>
              <a:rPr sz="2500" spc="-5" dirty="0">
                <a:latin typeface="Times New Roman"/>
                <a:cs typeface="Times New Roman"/>
              </a:rPr>
              <a:t>u</a:t>
            </a:r>
            <a:r>
              <a:rPr sz="2500" dirty="0">
                <a:latin typeface="Times New Roman"/>
                <a:cs typeface="Times New Roman"/>
              </a:rPr>
              <a:t>r</a:t>
            </a:r>
            <a:r>
              <a:rPr sz="2500" spc="-5" dirty="0">
                <a:latin typeface="Times New Roman"/>
                <a:cs typeface="Times New Roman"/>
              </a:rPr>
              <a:t>al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ar</a:t>
            </a:r>
            <a:r>
              <a:rPr sz="2500" spc="5" dirty="0">
                <a:latin typeface="Times New Roman"/>
                <a:cs typeface="Times New Roman"/>
              </a:rPr>
              <a:t>e</a:t>
            </a:r>
            <a:r>
              <a:rPr sz="2500" spc="-5" dirty="0">
                <a:latin typeface="Times New Roman"/>
                <a:cs typeface="Times New Roman"/>
              </a:rPr>
              <a:t>a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to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ca</a:t>
            </a:r>
            <a:r>
              <a:rPr sz="2500" spc="10" dirty="0">
                <a:latin typeface="Times New Roman"/>
                <a:cs typeface="Times New Roman"/>
              </a:rPr>
              <a:t>t</a:t>
            </a:r>
            <a:r>
              <a:rPr sz="2500" spc="-5" dirty="0">
                <a:latin typeface="Times New Roman"/>
                <a:cs typeface="Times New Roman"/>
              </a:rPr>
              <a:t>er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to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a  population of</a:t>
            </a:r>
            <a:r>
              <a:rPr sz="2500" spc="4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40,000</a:t>
            </a:r>
            <a:endParaRPr sz="2500">
              <a:latin typeface="Times New Roman"/>
              <a:cs typeface="Times New Roman"/>
            </a:endParaRPr>
          </a:p>
          <a:p>
            <a:pPr marL="355600" marR="6350">
              <a:lnSpc>
                <a:spcPct val="140000"/>
              </a:lnSpc>
              <a:spcBef>
                <a:spcPts val="600"/>
              </a:spcBef>
              <a:buChar char="-"/>
              <a:tabLst>
                <a:tab pos="570865" algn="l"/>
              </a:tabLst>
            </a:pPr>
            <a:r>
              <a:rPr sz="2500" dirty="0">
                <a:latin typeface="Times New Roman"/>
                <a:cs typeface="Times New Roman"/>
              </a:rPr>
              <a:t>Secondary </a:t>
            </a:r>
            <a:r>
              <a:rPr sz="2500" spc="-5" dirty="0">
                <a:latin typeface="Times New Roman"/>
                <a:cs typeface="Times New Roman"/>
              </a:rPr>
              <a:t>health </a:t>
            </a:r>
            <a:r>
              <a:rPr sz="2500" dirty="0">
                <a:latin typeface="Times New Roman"/>
                <a:cs typeface="Times New Roman"/>
              </a:rPr>
              <a:t>centre </a:t>
            </a:r>
            <a:r>
              <a:rPr sz="2500" spc="-5" dirty="0">
                <a:latin typeface="Times New Roman"/>
                <a:cs typeface="Times New Roman"/>
              </a:rPr>
              <a:t>to </a:t>
            </a:r>
            <a:r>
              <a:rPr sz="2500" dirty="0">
                <a:latin typeface="Times New Roman"/>
                <a:cs typeface="Times New Roman"/>
              </a:rPr>
              <a:t>serve </a:t>
            </a:r>
            <a:r>
              <a:rPr sz="2500" spc="-5" dirty="0">
                <a:latin typeface="Times New Roman"/>
                <a:cs typeface="Times New Roman"/>
              </a:rPr>
              <a:t>as a </a:t>
            </a:r>
            <a:r>
              <a:rPr sz="2500" spc="-15" dirty="0">
                <a:latin typeface="Times New Roman"/>
                <a:cs typeface="Times New Roman"/>
              </a:rPr>
              <a:t>supervisory, </a:t>
            </a:r>
            <a:r>
              <a:rPr sz="2500" spc="-5" dirty="0">
                <a:latin typeface="Times New Roman"/>
                <a:cs typeface="Times New Roman"/>
              </a:rPr>
              <a:t>coordinating  and referral</a:t>
            </a:r>
            <a:r>
              <a:rPr sz="2500" spc="6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institution</a:t>
            </a:r>
            <a:endParaRPr sz="2500">
              <a:latin typeface="Times New Roman"/>
              <a:cs typeface="Times New Roman"/>
            </a:endParaRPr>
          </a:p>
          <a:p>
            <a:pPr marL="355600" marR="5080">
              <a:lnSpc>
                <a:spcPct val="140000"/>
              </a:lnSpc>
              <a:spcBef>
                <a:spcPts val="605"/>
              </a:spcBef>
              <a:buChar char="-"/>
              <a:tabLst>
                <a:tab pos="589915" algn="l"/>
                <a:tab pos="590550" algn="l"/>
                <a:tab pos="1161415" algn="l"/>
                <a:tab pos="1873250" algn="l"/>
                <a:tab pos="2620010" algn="l"/>
                <a:tab pos="2908300" algn="l"/>
                <a:tab pos="4042410" algn="l"/>
                <a:tab pos="5219065" algn="l"/>
                <a:tab pos="5507355" algn="l"/>
                <a:tab pos="6433820" algn="l"/>
                <a:tab pos="7339330" algn="l"/>
                <a:tab pos="8360409" algn="l"/>
              </a:tabLst>
            </a:pPr>
            <a:r>
              <a:rPr sz="2500" spc="-5" dirty="0">
                <a:latin typeface="Times New Roman"/>
                <a:cs typeface="Times New Roman"/>
              </a:rPr>
              <a:t>For	each	PHC	2	medi</a:t>
            </a:r>
            <a:r>
              <a:rPr sz="2500" spc="10" dirty="0">
                <a:latin typeface="Times New Roman"/>
                <a:cs typeface="Times New Roman"/>
              </a:rPr>
              <a:t>c</a:t>
            </a:r>
            <a:r>
              <a:rPr sz="2500" spc="-5" dirty="0">
                <a:latin typeface="Times New Roman"/>
                <a:cs typeface="Times New Roman"/>
              </a:rPr>
              <a:t>al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5" dirty="0">
                <a:latin typeface="Times New Roman"/>
                <a:cs typeface="Times New Roman"/>
              </a:rPr>
              <a:t>o</a:t>
            </a:r>
            <a:r>
              <a:rPr sz="2500" spc="-45" dirty="0">
                <a:latin typeface="Times New Roman"/>
                <a:cs typeface="Times New Roman"/>
              </a:rPr>
              <a:t>f</a:t>
            </a:r>
            <a:r>
              <a:rPr sz="2500" spc="-5" dirty="0">
                <a:latin typeface="Times New Roman"/>
                <a:cs typeface="Times New Roman"/>
              </a:rPr>
              <a:t>f</a:t>
            </a:r>
            <a:r>
              <a:rPr sz="2500" dirty="0">
                <a:latin typeface="Times New Roman"/>
                <a:cs typeface="Times New Roman"/>
              </a:rPr>
              <a:t>ice</a:t>
            </a:r>
            <a:r>
              <a:rPr sz="2500" spc="-5" dirty="0">
                <a:latin typeface="Times New Roman"/>
                <a:cs typeface="Times New Roman"/>
              </a:rPr>
              <a:t>rs,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4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pu</a:t>
            </a:r>
            <a:r>
              <a:rPr sz="2500" spc="5" dirty="0">
                <a:latin typeface="Times New Roman"/>
                <a:cs typeface="Times New Roman"/>
              </a:rPr>
              <a:t>b</a:t>
            </a:r>
            <a:r>
              <a:rPr sz="2500" spc="-5" dirty="0">
                <a:latin typeface="Times New Roman"/>
                <a:cs typeface="Times New Roman"/>
              </a:rPr>
              <a:t>l</a:t>
            </a:r>
            <a:r>
              <a:rPr sz="2500" spc="10" dirty="0">
                <a:latin typeface="Times New Roman"/>
                <a:cs typeface="Times New Roman"/>
              </a:rPr>
              <a:t>i</a:t>
            </a:r>
            <a:r>
              <a:rPr sz="2500" spc="-5" dirty="0">
                <a:latin typeface="Times New Roman"/>
                <a:cs typeface="Times New Roman"/>
              </a:rPr>
              <a:t>c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heal</a:t>
            </a:r>
            <a:r>
              <a:rPr sz="2500" dirty="0">
                <a:latin typeface="Times New Roman"/>
                <a:cs typeface="Times New Roman"/>
              </a:rPr>
              <a:t>t</a:t>
            </a:r>
            <a:r>
              <a:rPr sz="2500" spc="-5" dirty="0">
                <a:latin typeface="Times New Roman"/>
                <a:cs typeface="Times New Roman"/>
              </a:rPr>
              <a:t>h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n</a:t>
            </a:r>
            <a:r>
              <a:rPr sz="2500" spc="5" dirty="0">
                <a:latin typeface="Times New Roman"/>
                <a:cs typeface="Times New Roman"/>
              </a:rPr>
              <a:t>u</a:t>
            </a:r>
            <a:r>
              <a:rPr sz="2500" dirty="0">
                <a:latin typeface="Times New Roman"/>
                <a:cs typeface="Times New Roman"/>
              </a:rPr>
              <a:t>r</a:t>
            </a:r>
            <a:r>
              <a:rPr sz="2500" spc="-5" dirty="0">
                <a:latin typeface="Times New Roman"/>
                <a:cs typeface="Times New Roman"/>
              </a:rPr>
              <a:t>ses,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o</a:t>
            </a:r>
            <a:r>
              <a:rPr sz="2500" spc="5" dirty="0">
                <a:latin typeface="Times New Roman"/>
                <a:cs typeface="Times New Roman"/>
              </a:rPr>
              <a:t>n</a:t>
            </a:r>
            <a:r>
              <a:rPr sz="2500" spc="-5" dirty="0">
                <a:latin typeface="Times New Roman"/>
                <a:cs typeface="Times New Roman"/>
              </a:rPr>
              <a:t>e  nurse, 4 midwives, 4 trained dais and 15 class IV</a:t>
            </a:r>
            <a:r>
              <a:rPr sz="2500" spc="14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employees</a:t>
            </a:r>
            <a:endParaRPr sz="2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962" y="275081"/>
            <a:ext cx="8229600" cy="1143000"/>
          </a:xfrm>
          <a:prstGeom prst="rect">
            <a:avLst/>
          </a:prstGeom>
          <a:solidFill>
            <a:srgbClr val="C0504D"/>
          </a:solidFill>
          <a:ln w="25907">
            <a:solidFill>
              <a:srgbClr val="8B3836"/>
            </a:solidFill>
          </a:ln>
        </p:spPr>
        <p:txBody>
          <a:bodyPr vert="horz" wrap="square" lIns="0" tIns="2165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5"/>
              </a:spcBef>
            </a:pPr>
            <a:r>
              <a:rPr dirty="0">
                <a:solidFill>
                  <a:srgbClr val="FFFFFF"/>
                </a:solidFill>
              </a:rPr>
              <a:t>Recommendations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706625"/>
            <a:ext cx="8987155" cy="43846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Times New Roman"/>
                <a:cs typeface="Times New Roman"/>
              </a:rPr>
              <a:t>Long term plan (3 million</a:t>
            </a:r>
            <a:r>
              <a:rPr sz="2200" b="1" spc="6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plan</a:t>
            </a:r>
            <a:r>
              <a:rPr sz="2200" spc="-5" dirty="0">
                <a:latin typeface="Times New Roman"/>
                <a:cs typeface="Times New Roman"/>
              </a:rPr>
              <a:t>):</a:t>
            </a:r>
            <a:endParaRPr sz="2200">
              <a:latin typeface="Times New Roman"/>
              <a:cs typeface="Times New Roman"/>
            </a:endParaRPr>
          </a:p>
          <a:p>
            <a:pPr marL="355600" algn="just">
              <a:lnSpc>
                <a:spcPct val="100000"/>
              </a:lnSpc>
              <a:spcBef>
                <a:spcPts val="1585"/>
              </a:spcBef>
            </a:pPr>
            <a:r>
              <a:rPr sz="2200" spc="-5" dirty="0">
                <a:latin typeface="Times New Roman"/>
                <a:cs typeface="Times New Roman"/>
              </a:rPr>
              <a:t>Health care system in three</a:t>
            </a:r>
            <a:r>
              <a:rPr sz="2200" spc="3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tires.</a:t>
            </a:r>
            <a:endParaRPr sz="22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4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First tier</a:t>
            </a:r>
            <a:r>
              <a:rPr sz="2200" spc="-5" dirty="0">
                <a:latin typeface="Times New Roman"/>
                <a:cs typeface="Times New Roman"/>
              </a:rPr>
              <a:t>: primary health units with </a:t>
            </a:r>
            <a:r>
              <a:rPr sz="2200" dirty="0">
                <a:latin typeface="Times New Roman"/>
                <a:cs typeface="Times New Roman"/>
              </a:rPr>
              <a:t>75 </a:t>
            </a:r>
            <a:r>
              <a:rPr sz="2200" spc="-5" dirty="0">
                <a:latin typeface="Times New Roman"/>
                <a:cs typeface="Times New Roman"/>
              </a:rPr>
              <a:t>bedded hospital for </a:t>
            </a:r>
            <a:r>
              <a:rPr sz="2200" spc="-10" dirty="0">
                <a:latin typeface="Times New Roman"/>
                <a:cs typeface="Times New Roman"/>
              </a:rPr>
              <a:t>each </a:t>
            </a:r>
            <a:r>
              <a:rPr sz="2200" spc="-5" dirty="0">
                <a:latin typeface="Times New Roman"/>
                <a:cs typeface="Times New Roman"/>
              </a:rPr>
              <a:t>10,000 –  20,000 population with </a:t>
            </a:r>
            <a:r>
              <a:rPr sz="2200" spc="-10" dirty="0">
                <a:latin typeface="Times New Roman"/>
                <a:cs typeface="Times New Roman"/>
              </a:rPr>
              <a:t>staff </a:t>
            </a:r>
            <a:r>
              <a:rPr sz="2200" dirty="0">
                <a:latin typeface="Times New Roman"/>
                <a:cs typeface="Times New Roman"/>
              </a:rPr>
              <a:t>of </a:t>
            </a:r>
            <a:r>
              <a:rPr sz="2200" spc="-5" dirty="0">
                <a:latin typeface="Times New Roman"/>
                <a:cs typeface="Times New Roman"/>
              </a:rPr>
              <a:t>6 medical officers, 6 public health nurses, 2  sanitary inspectors, 2 health assistants and other supportive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staff.</a:t>
            </a:r>
            <a:endParaRPr sz="2200">
              <a:latin typeface="Times New Roman"/>
              <a:cs typeface="Times New Roman"/>
            </a:endParaRPr>
          </a:p>
          <a:p>
            <a:pPr marL="355600" marR="7620" indent="-342900" algn="just">
              <a:lnSpc>
                <a:spcPct val="14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Second tier</a:t>
            </a:r>
            <a:r>
              <a:rPr sz="2200" spc="-5" dirty="0">
                <a:latin typeface="Times New Roman"/>
                <a:cs typeface="Times New Roman"/>
              </a:rPr>
              <a:t>: </a:t>
            </a:r>
            <a:r>
              <a:rPr sz="2200" dirty="0">
                <a:latin typeface="Times New Roman"/>
                <a:cs typeface="Times New Roman"/>
              </a:rPr>
              <a:t>650 </a:t>
            </a:r>
            <a:r>
              <a:rPr sz="2200" spc="-5" dirty="0">
                <a:latin typeface="Times New Roman"/>
                <a:cs typeface="Times New Roman"/>
              </a:rPr>
              <a:t>bedded Regional Health Unit (RHU) to serve </a:t>
            </a:r>
            <a:r>
              <a:rPr sz="2200" dirty="0">
                <a:latin typeface="Times New Roman"/>
                <a:cs typeface="Times New Roman"/>
              </a:rPr>
              <a:t>as </a:t>
            </a:r>
            <a:r>
              <a:rPr sz="2200" spc="-5" dirty="0">
                <a:latin typeface="Times New Roman"/>
                <a:cs typeface="Times New Roman"/>
              </a:rPr>
              <a:t>a referral  centre for </a:t>
            </a:r>
            <a:r>
              <a:rPr sz="2200" dirty="0">
                <a:latin typeface="Times New Roman"/>
                <a:cs typeface="Times New Roman"/>
              </a:rPr>
              <a:t>30 </a:t>
            </a:r>
            <a:r>
              <a:rPr sz="2200" spc="-5" dirty="0">
                <a:latin typeface="Times New Roman"/>
                <a:cs typeface="Times New Roman"/>
              </a:rPr>
              <a:t>– </a:t>
            </a:r>
            <a:r>
              <a:rPr sz="2200" dirty="0">
                <a:latin typeface="Times New Roman"/>
                <a:cs typeface="Times New Roman"/>
              </a:rPr>
              <a:t>40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PHUs.</a:t>
            </a:r>
            <a:endParaRPr sz="22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4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Third tier</a:t>
            </a:r>
            <a:r>
              <a:rPr sz="2200" spc="-5" dirty="0">
                <a:latin typeface="Times New Roman"/>
                <a:cs typeface="Times New Roman"/>
              </a:rPr>
              <a:t>: district hospitals with 2,500 beds </a:t>
            </a:r>
            <a:r>
              <a:rPr sz="2200" spc="-10" dirty="0">
                <a:latin typeface="Times New Roman"/>
                <a:cs typeface="Times New Roman"/>
              </a:rPr>
              <a:t>to </a:t>
            </a:r>
            <a:r>
              <a:rPr sz="2200" spc="-5" dirty="0">
                <a:latin typeface="Times New Roman"/>
                <a:cs typeface="Times New Roman"/>
              </a:rPr>
              <a:t>serve the needs </a:t>
            </a:r>
            <a:r>
              <a:rPr sz="2200" spc="-10" dirty="0">
                <a:latin typeface="Times New Roman"/>
                <a:cs typeface="Times New Roman"/>
              </a:rPr>
              <a:t>of </a:t>
            </a:r>
            <a:r>
              <a:rPr sz="2200" spc="-5" dirty="0">
                <a:latin typeface="Times New Roman"/>
                <a:cs typeface="Times New Roman"/>
              </a:rPr>
              <a:t>about 3  million.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1346</Words>
  <Application>Microsoft Office PowerPoint</Application>
  <PresentationFormat>On-screen Show (4:3)</PresentationFormat>
  <Paragraphs>203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HEALTH COMMITTEES </vt:lpstr>
      <vt:lpstr>Sir JosephWilliam Bhore</vt:lpstr>
      <vt:lpstr>Bhore Committee</vt:lpstr>
      <vt:lpstr>Terms of Reference</vt:lpstr>
      <vt:lpstr>Bhore Committee Report</vt:lpstr>
      <vt:lpstr>Observations</vt:lpstr>
      <vt:lpstr>Observations</vt:lpstr>
      <vt:lpstr>Recommendations</vt:lpstr>
      <vt:lpstr>Recommendations</vt:lpstr>
      <vt:lpstr>Recommendations</vt:lpstr>
      <vt:lpstr>Sir A Lakshmanaswamy Mudaliar</vt:lpstr>
      <vt:lpstr>Mudaliar Committee</vt:lpstr>
      <vt:lpstr>Terms of Reference</vt:lpstr>
      <vt:lpstr>Observations</vt:lpstr>
      <vt:lpstr>Recommendations</vt:lpstr>
      <vt:lpstr>Chadha Committee</vt:lpstr>
      <vt:lpstr>Terms of Reference</vt:lpstr>
      <vt:lpstr>Recommendations</vt:lpstr>
      <vt:lpstr>Mukerji Commitee</vt:lpstr>
      <vt:lpstr>Terms of Reference</vt:lpstr>
      <vt:lpstr>Terms of Reference</vt:lpstr>
      <vt:lpstr>Recommendations</vt:lpstr>
      <vt:lpstr>Mukerji Committee,1966</vt:lpstr>
      <vt:lpstr>Terms of Reference</vt:lpstr>
      <vt:lpstr>Recommendations</vt:lpstr>
      <vt:lpstr>Slide 26</vt:lpstr>
      <vt:lpstr>Jungalwalla Committee</vt:lpstr>
      <vt:lpstr>Terms of Reference</vt:lpstr>
      <vt:lpstr>Recommendation</vt:lpstr>
      <vt:lpstr>Kartar Singh Committee</vt:lpstr>
      <vt:lpstr>Kartar Singh Committee</vt:lpstr>
      <vt:lpstr>Terms of Reference</vt:lpstr>
      <vt:lpstr>Recommendations</vt:lpstr>
      <vt:lpstr>Recommendations</vt:lpstr>
      <vt:lpstr>Shrivastav Committee</vt:lpstr>
      <vt:lpstr>Shrivastav Committee</vt:lpstr>
      <vt:lpstr>Terms of Reference</vt:lpstr>
      <vt:lpstr>Recommendations</vt:lpstr>
      <vt:lpstr>Recommendations</vt:lpstr>
      <vt:lpstr>Recommendations</vt:lpstr>
      <vt:lpstr>Rural health Scheme</vt:lpstr>
      <vt:lpstr>Slide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adil</cp:lastModifiedBy>
  <cp:revision>3</cp:revision>
  <dcterms:created xsi:type="dcterms:W3CDTF">2020-04-07T02:40:50Z</dcterms:created>
  <dcterms:modified xsi:type="dcterms:W3CDTF">2020-08-17T08:57:34Z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2017-05-05T00:00:00Z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2020-04-07T00:00:00Z</vt:filetime>
  </property>
</Properties>
</file>