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handoutMasterIdLst>
    <p:handoutMasterId r:id="rId38"/>
  </p:handoutMasterIdLst>
  <p:sldIdLst>
    <p:sldId id="303" r:id="rId2"/>
    <p:sldId id="326" r:id="rId3"/>
    <p:sldId id="263" r:id="rId4"/>
    <p:sldId id="264" r:id="rId5"/>
    <p:sldId id="265" r:id="rId6"/>
    <p:sldId id="288" r:id="rId7"/>
    <p:sldId id="346" r:id="rId8"/>
    <p:sldId id="266" r:id="rId9"/>
    <p:sldId id="318" r:id="rId10"/>
    <p:sldId id="325" r:id="rId11"/>
    <p:sldId id="348" r:id="rId12"/>
    <p:sldId id="332" r:id="rId13"/>
    <p:sldId id="331" r:id="rId14"/>
    <p:sldId id="363" r:id="rId15"/>
    <p:sldId id="307" r:id="rId16"/>
    <p:sldId id="364" r:id="rId17"/>
    <p:sldId id="311" r:id="rId18"/>
    <p:sldId id="323" r:id="rId19"/>
    <p:sldId id="322" r:id="rId20"/>
    <p:sldId id="352" r:id="rId21"/>
    <p:sldId id="353" r:id="rId22"/>
    <p:sldId id="349" r:id="rId23"/>
    <p:sldId id="350" r:id="rId24"/>
    <p:sldId id="338" r:id="rId25"/>
    <p:sldId id="356" r:id="rId26"/>
    <p:sldId id="357" r:id="rId27"/>
    <p:sldId id="358" r:id="rId28"/>
    <p:sldId id="359" r:id="rId29"/>
    <p:sldId id="360" r:id="rId30"/>
    <p:sldId id="362" r:id="rId31"/>
    <p:sldId id="361" r:id="rId32"/>
    <p:sldId id="365" r:id="rId33"/>
    <p:sldId id="368" r:id="rId34"/>
    <p:sldId id="369" r:id="rId35"/>
    <p:sldId id="309" r:id="rId36"/>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entury Gothic" pitchFamily="34" charset="0"/>
        <a:ea typeface="+mn-ea"/>
        <a:cs typeface="+mn-cs"/>
      </a:defRPr>
    </a:lvl1pPr>
    <a:lvl2pPr marL="457200" algn="l" rtl="0" fontAlgn="base">
      <a:spcBef>
        <a:spcPct val="0"/>
      </a:spcBef>
      <a:spcAft>
        <a:spcPct val="0"/>
      </a:spcAft>
      <a:defRPr sz="3200" kern="1200">
        <a:solidFill>
          <a:schemeClr val="tx1"/>
        </a:solidFill>
        <a:latin typeface="Century Gothic" pitchFamily="34" charset="0"/>
        <a:ea typeface="+mn-ea"/>
        <a:cs typeface="+mn-cs"/>
      </a:defRPr>
    </a:lvl2pPr>
    <a:lvl3pPr marL="914400" algn="l" rtl="0" fontAlgn="base">
      <a:spcBef>
        <a:spcPct val="0"/>
      </a:spcBef>
      <a:spcAft>
        <a:spcPct val="0"/>
      </a:spcAft>
      <a:defRPr sz="3200" kern="1200">
        <a:solidFill>
          <a:schemeClr val="tx1"/>
        </a:solidFill>
        <a:latin typeface="Century Gothic" pitchFamily="34" charset="0"/>
        <a:ea typeface="+mn-ea"/>
        <a:cs typeface="+mn-cs"/>
      </a:defRPr>
    </a:lvl3pPr>
    <a:lvl4pPr marL="1371600" algn="l" rtl="0" fontAlgn="base">
      <a:spcBef>
        <a:spcPct val="0"/>
      </a:spcBef>
      <a:spcAft>
        <a:spcPct val="0"/>
      </a:spcAft>
      <a:defRPr sz="3200" kern="1200">
        <a:solidFill>
          <a:schemeClr val="tx1"/>
        </a:solidFill>
        <a:latin typeface="Century Gothic" pitchFamily="34" charset="0"/>
        <a:ea typeface="+mn-ea"/>
        <a:cs typeface="+mn-cs"/>
      </a:defRPr>
    </a:lvl4pPr>
    <a:lvl5pPr marL="1828800" algn="l" rtl="0" fontAlgn="base">
      <a:spcBef>
        <a:spcPct val="0"/>
      </a:spcBef>
      <a:spcAft>
        <a:spcPct val="0"/>
      </a:spcAft>
      <a:defRPr sz="3200" kern="1200">
        <a:solidFill>
          <a:schemeClr val="tx1"/>
        </a:solidFill>
        <a:latin typeface="Century Gothic" pitchFamily="34" charset="0"/>
        <a:ea typeface="+mn-ea"/>
        <a:cs typeface="+mn-cs"/>
      </a:defRPr>
    </a:lvl5pPr>
    <a:lvl6pPr marL="2286000" algn="l" defTabSz="914400" rtl="0" eaLnBrk="1" latinLnBrk="0" hangingPunct="1">
      <a:defRPr sz="3200" kern="1200">
        <a:solidFill>
          <a:schemeClr val="tx1"/>
        </a:solidFill>
        <a:latin typeface="Century Gothic" pitchFamily="34" charset="0"/>
        <a:ea typeface="+mn-ea"/>
        <a:cs typeface="+mn-cs"/>
      </a:defRPr>
    </a:lvl6pPr>
    <a:lvl7pPr marL="2743200" algn="l" defTabSz="914400" rtl="0" eaLnBrk="1" latinLnBrk="0" hangingPunct="1">
      <a:defRPr sz="3200" kern="1200">
        <a:solidFill>
          <a:schemeClr val="tx1"/>
        </a:solidFill>
        <a:latin typeface="Century Gothic" pitchFamily="34" charset="0"/>
        <a:ea typeface="+mn-ea"/>
        <a:cs typeface="+mn-cs"/>
      </a:defRPr>
    </a:lvl7pPr>
    <a:lvl8pPr marL="3200400" algn="l" defTabSz="914400" rtl="0" eaLnBrk="1" latinLnBrk="0" hangingPunct="1">
      <a:defRPr sz="3200" kern="1200">
        <a:solidFill>
          <a:schemeClr val="tx1"/>
        </a:solidFill>
        <a:latin typeface="Century Gothic" pitchFamily="34" charset="0"/>
        <a:ea typeface="+mn-ea"/>
        <a:cs typeface="+mn-cs"/>
      </a:defRPr>
    </a:lvl8pPr>
    <a:lvl9pPr marL="3657600" algn="l" defTabSz="914400" rtl="0" eaLnBrk="1" latinLnBrk="0" hangingPunct="1">
      <a:defRPr sz="32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624">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00FF"/>
    <a:srgbClr val="CC99FF"/>
    <a:srgbClr val="CC0000"/>
    <a:srgbClr val="CC0099"/>
    <a:srgbClr val="996633"/>
    <a:srgbClr val="0099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9" autoAdjust="0"/>
  </p:normalViewPr>
  <p:slideViewPr>
    <p:cSldViewPr>
      <p:cViewPr varScale="1">
        <p:scale>
          <a:sx n="60" d="100"/>
          <a:sy n="60" d="100"/>
        </p:scale>
        <p:origin x="1388" y="44"/>
      </p:cViewPr>
      <p:guideLst>
        <p:guide orient="horz" pos="624"/>
        <p:guide pos="2832"/>
      </p:guideLst>
    </p:cSldViewPr>
  </p:slideViewPr>
  <p:outlineViewPr>
    <p:cViewPr>
      <p:scale>
        <a:sx n="33" d="100"/>
        <a:sy n="33" d="100"/>
      </p:scale>
      <p:origin x="0" y="36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IN"/>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IN"/>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IN"/>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E8955B3-BE4A-4932-A25E-3FD0309D344B}" type="slidenum">
              <a:rPr lang="en-IN"/>
              <a:pPr>
                <a:defRPr/>
              </a:pPr>
              <a:t>‹#›</a:t>
            </a:fld>
            <a:endParaRPr lang="en-I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8DC041E-DAAF-407C-8B2F-AD871F1D64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D01096E-80D3-419E-B87D-6CB97590AFA2}" type="slidenum">
              <a:rPr lang="en-US" smtClean="0"/>
              <a:pPr/>
              <a:t>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BE50E7F-C8D8-4C26-950D-D9402E6F2F60}" type="slidenum">
              <a:rPr lang="en-US" smtClean="0"/>
              <a:pPr/>
              <a:t>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B61B897-1717-4EE2-B1A1-C5C54CD6AC0C}" type="slidenum">
              <a:rPr lang="en-US" smtClean="0"/>
              <a:pPr/>
              <a:t>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A4464DD-C889-4ABD-909B-DE8365E2AA87}" type="slidenum">
              <a:rPr lang="en-US" smtClean="0"/>
              <a:pP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324B3F6-7450-4734-8ABD-7D10413407B1}" type="slidenum">
              <a:rPr lang="en-US" smtClean="0"/>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631DE2D-C318-4F9C-90CE-20584D77534C}" type="slidenum">
              <a:rPr lang="en-US" smtClean="0"/>
              <a:pPr/>
              <a:t>12</a:t>
            </a:fld>
            <a:endParaRPr 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A2BFF1E-68E7-4D8C-9656-51E4B5033D43}" type="slidenum">
              <a:rPr lang="en-US" smtClean="0"/>
              <a:pPr/>
              <a:t>13</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33A46B18-D698-4FC4-A01F-AAEE2DDCE5D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7983F3-A96D-4F31-B2F1-D92EEC310CBD}" type="slidenum">
              <a:rPr lang="en-US"/>
              <a:pPr>
                <a:defRPr/>
              </a:pPr>
              <a:t>‹#›</a:t>
            </a:fld>
            <a:endParaRPr lang="en-US"/>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5EDA4A7-1276-43D9-8A8B-39F6241323EF}" type="slidenum">
              <a:rPr lang="en-US"/>
              <a:pPr>
                <a:defRPr/>
              </a:pPr>
              <a:t>‹#›</a:t>
            </a:fld>
            <a:endParaRPr lang="en-US"/>
          </a:p>
        </p:txBody>
      </p:sp>
    </p:spTree>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E9A2A0D-E7F8-427D-8CB8-2A118AD7E7ED}" type="slidenum">
              <a:rPr lang="en-US"/>
              <a:pPr>
                <a:defRPr/>
              </a:pPr>
              <a:t>‹#›</a:t>
            </a:fld>
            <a:endParaRPr lang="en-US"/>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BB0A9E-5328-45C0-9503-625D8F8F98B2}" type="slidenum">
              <a:rPr lang="en-US"/>
              <a:pPr>
                <a:defRPr/>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ED0749D-327C-45B5-8269-E8E43B221CAE}" type="slidenum">
              <a:rPr lang="en-US"/>
              <a:pPr>
                <a:defRPr/>
              </a:pPr>
              <a:t>‹#›</a:t>
            </a:fld>
            <a:endParaRPr lang="en-US"/>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E7DCCA-0DF5-4147-A675-64269CC2E72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53AED1D-732E-47F7-90B7-B547167F9B53}" type="slidenum">
              <a:rPr lang="en-US"/>
              <a:pPr>
                <a:defRPr/>
              </a:pPr>
              <a:t>‹#›</a:t>
            </a:fld>
            <a:endParaRPr lang="en-US"/>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DA256C0-AE74-44FD-8C52-1095B6D5667D}" type="slidenum">
              <a:rPr lang="en-US"/>
              <a:pPr>
                <a:defRPr/>
              </a:pPr>
              <a:t>‹#›</a:t>
            </a:fld>
            <a:endParaRPr lang="en-US"/>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9BE42E7-9CDA-4F64-BEF2-08FCB89666E1}" type="slidenum">
              <a:rPr lang="en-US"/>
              <a:pPr>
                <a:defRPr/>
              </a:pPr>
              <a:t>‹#›</a:t>
            </a:fld>
            <a:endParaRPr lang="en-US"/>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5A90076-6095-47CE-BF9F-177A73D1A8A2}" type="slidenum">
              <a:rPr lang="en-US"/>
              <a:pPr>
                <a:defRPr/>
              </a:pPr>
              <a:t>‹#›</a:t>
            </a:fld>
            <a:endParaRPr lang="en-US"/>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742B6B0-E9D3-4996-8DCD-087A0117B9FE}" type="slidenum">
              <a:rPr lang="en-US"/>
              <a:pPr>
                <a:defRPr/>
              </a:pPr>
              <a:t>‹#›</a:t>
            </a:fld>
            <a:endParaRPr lang="en-US"/>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7C2DAC2-A4D0-4116-A395-258EE2613063}" type="slidenum">
              <a:rPr lang="en-US"/>
              <a:pPr>
                <a:defRPr/>
              </a:pPr>
              <a:t>‹#›</a:t>
            </a:fld>
            <a:endParaRPr lang="en-US"/>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BF8786A-4077-4C28-A11E-89CE1A8E6917}"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pic>
        <p:nvPicPr>
          <p:cNvPr id="2058" name="Picture 7" descr="Logo colour"/>
          <p:cNvPicPr>
            <a:picLocks noChangeAspect="1" noChangeArrowheads="1"/>
          </p:cNvPicPr>
          <p:nvPr userDrawn="1"/>
        </p:nvPicPr>
        <p:blipFill>
          <a:blip r:embed="rId15">
            <a:lum bright="-18000" contrast="42000"/>
          </a:blip>
          <a:srcRect l="16667" t="15152" r="12500" b="24242"/>
          <a:stretch>
            <a:fillRect/>
          </a:stretch>
        </p:blipFill>
        <p:spPr bwMode="auto">
          <a:xfrm>
            <a:off x="7848600" y="6096000"/>
            <a:ext cx="12954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708" r:id="rId3"/>
    <p:sldLayoutId id="2147483698" r:id="rId4"/>
    <p:sldLayoutId id="2147483699" r:id="rId5"/>
    <p:sldLayoutId id="2147483700" r:id="rId6"/>
    <p:sldLayoutId id="2147483701" r:id="rId7"/>
    <p:sldLayoutId id="2147483702" r:id="rId8"/>
    <p:sldLayoutId id="2147483709" r:id="rId9"/>
    <p:sldLayoutId id="2147483703" r:id="rId10"/>
    <p:sldLayoutId id="2147483704" r:id="rId11"/>
    <p:sldLayoutId id="2147483705" r:id="rId12"/>
    <p:sldLayoutId id="2147483706" r:id="rId13"/>
  </p:sldLayoutIdLst>
  <p:transition>
    <p:blinds/>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762000" y="1143000"/>
            <a:ext cx="7620000" cy="2862322"/>
          </a:xfrm>
          <a:prstGeom prst="rect">
            <a:avLst/>
          </a:prstGeom>
          <a:noFill/>
          <a:ln w="9525">
            <a:noFill/>
            <a:miter lim="800000"/>
            <a:headEnd/>
            <a:tailEnd/>
          </a:ln>
          <a:effectLst/>
        </p:spPr>
        <p:txBody>
          <a:bodyPr>
            <a:spAutoFit/>
          </a:bodyPr>
          <a:lstStyle/>
          <a:p>
            <a:pPr algn="ctr">
              <a:defRPr/>
            </a:pPr>
            <a:r>
              <a:rPr lang="en-US" sz="4800" b="1" dirty="0">
                <a:solidFill>
                  <a:srgbClr val="800000"/>
                </a:solidFill>
                <a:effectLst>
                  <a:outerShdw blurRad="38100" dist="38100" dir="2700000" algn="tl">
                    <a:srgbClr val="C0C0C0"/>
                  </a:outerShdw>
                </a:effectLst>
                <a:latin typeface="Castellar" panose="020A0402060406010301" pitchFamily="18" charset="0"/>
              </a:rPr>
              <a:t>Internationally accepted </a:t>
            </a:r>
          </a:p>
          <a:p>
            <a:pPr algn="ctr">
              <a:defRPr/>
            </a:pPr>
            <a:r>
              <a:rPr lang="en-US" sz="4800" b="1" dirty="0">
                <a:solidFill>
                  <a:srgbClr val="800000"/>
                </a:solidFill>
                <a:effectLst>
                  <a:outerShdw blurRad="38100" dist="38100" dir="2700000" algn="tl">
                    <a:srgbClr val="C0C0C0"/>
                  </a:outerShdw>
                </a:effectLst>
                <a:latin typeface="Castellar" panose="020A0402060406010301" pitchFamily="18" charset="0"/>
              </a:rPr>
              <a:t>rights of child</a:t>
            </a:r>
          </a:p>
          <a:p>
            <a:pPr algn="ctr">
              <a:defRPr/>
            </a:pPr>
            <a:endParaRPr lang="en-US" sz="3600" b="1" dirty="0">
              <a:solidFill>
                <a:srgbClr val="800000"/>
              </a:solidFill>
              <a:effectLst>
                <a:outerShdw blurRad="38100" dist="38100" dir="2700000" algn="tl">
                  <a:srgbClr val="C0C0C0"/>
                </a:outerShdw>
              </a:effectLst>
              <a:latin typeface="Copperplate Gothic Bold" pitchFamily="34" charset="0"/>
            </a:endParaRPr>
          </a:p>
        </p:txBody>
      </p:sp>
      <p:sp>
        <p:nvSpPr>
          <p:cNvPr id="2" name="Rectangle 3">
            <a:extLst>
              <a:ext uri="{FF2B5EF4-FFF2-40B4-BE49-F238E27FC236}">
                <a16:creationId xmlns:a16="http://schemas.microsoft.com/office/drawing/2014/main" id="{77AC2F4A-3AF2-4BE5-9DA0-DF3650507D2A}"/>
              </a:ext>
            </a:extLst>
          </p:cNvPr>
          <p:cNvSpPr txBox="1">
            <a:spLocks noChangeArrowheads="1"/>
          </p:cNvSpPr>
          <p:nvPr/>
        </p:nvSpPr>
        <p:spPr>
          <a:xfrm>
            <a:off x="2362200" y="4651375"/>
            <a:ext cx="6248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defRPr/>
            </a:pPr>
            <a:r>
              <a:rPr lang="en-US" altLang="en-US" sz="2800" dirty="0"/>
              <a:t>Presented By,</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Mr. Nirmal Raj E V</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Assistant Professor</a:t>
            </a:r>
          </a:p>
          <a:p>
            <a:pPr marL="0" indent="0">
              <a:lnSpc>
                <a:spcPct val="80000"/>
              </a:lnSpc>
              <a:buFont typeface="Wingdings" panose="05000000000000000000" pitchFamily="2" charset="2"/>
              <a:buNone/>
              <a:defRPr/>
            </a:pPr>
            <a:r>
              <a:rPr lang="en-US" altLang="en-US" sz="2400" b="1" dirty="0">
                <a:latin typeface="Arial" panose="020B0604020202020204" pitchFamily="34" charset="0"/>
                <a:cs typeface="Arial" panose="020B0604020202020204" pitchFamily="34" charset="0"/>
              </a:rPr>
              <a:t>Department of Child Health Nursing, SNC</a:t>
            </a:r>
          </a:p>
        </p:txBody>
      </p:sp>
      <p:pic>
        <p:nvPicPr>
          <p:cNvPr id="4" name="Picture 2">
            <a:extLst>
              <a:ext uri="{FF2B5EF4-FFF2-40B4-BE49-F238E27FC236}">
                <a16:creationId xmlns:a16="http://schemas.microsoft.com/office/drawing/2014/main" id="{A0A35F9D-B14B-42B8-948F-ACDB01346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876800"/>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1038" y="523875"/>
            <a:ext cx="7772400" cy="609600"/>
          </a:xfrm>
        </p:spPr>
        <p:txBody>
          <a:bodyPr/>
          <a:lstStyle/>
          <a:p>
            <a:pPr eaLnBrk="1" fontAlgn="auto" hangingPunct="1">
              <a:spcAft>
                <a:spcPts val="0"/>
              </a:spcAft>
              <a:defRPr/>
            </a:pPr>
            <a:r>
              <a:rPr lang="en-US" sz="3200">
                <a:solidFill>
                  <a:srgbClr val="6E0025"/>
                </a:solidFill>
                <a:effectLst>
                  <a:outerShdw blurRad="38100" dist="38100" dir="2700000" algn="tl">
                    <a:srgbClr val="C0C0C0"/>
                  </a:outerShdw>
                </a:effectLst>
                <a:latin typeface="Century Gothic" pitchFamily="34" charset="0"/>
              </a:rPr>
              <a:t>For Our Analysis, We Refer To….</a:t>
            </a:r>
          </a:p>
        </p:txBody>
      </p:sp>
      <p:sp>
        <p:nvSpPr>
          <p:cNvPr id="15363" name="Rectangle 3"/>
          <p:cNvSpPr>
            <a:spLocks noGrp="1" noChangeArrowheads="1"/>
          </p:cNvSpPr>
          <p:nvPr>
            <p:ph type="subTitle" idx="1"/>
          </p:nvPr>
        </p:nvSpPr>
        <p:spPr>
          <a:xfrm>
            <a:off x="457200" y="1219200"/>
            <a:ext cx="8458200" cy="4953000"/>
          </a:xfrm>
        </p:spPr>
        <p:txBody>
          <a:bodyPr/>
          <a:lstStyle/>
          <a:p>
            <a:pPr marL="377825" marR="0" indent="-377825" algn="l" eaLnBrk="1" hangingPunct="1">
              <a:lnSpc>
                <a:spcPct val="80000"/>
              </a:lnSpc>
              <a:buFontTx/>
              <a:buChar char="•"/>
            </a:pPr>
            <a:r>
              <a:rPr lang="en-US" sz="2800" b="1">
                <a:latin typeface="Century Gothic" pitchFamily="34" charset="0"/>
              </a:rPr>
              <a:t>Government’s budget documents (Finance Bill as well as Detailed Demands for Grants)</a:t>
            </a:r>
          </a:p>
          <a:p>
            <a:pPr marL="377825" marR="0" indent="-377825" algn="l" eaLnBrk="1" hangingPunct="1">
              <a:lnSpc>
                <a:spcPct val="80000"/>
              </a:lnSpc>
              <a:buFontTx/>
              <a:buChar char="•"/>
            </a:pPr>
            <a:r>
              <a:rPr lang="en-US" sz="2800" b="1">
                <a:latin typeface="Century Gothic" pitchFamily="34" charset="0"/>
              </a:rPr>
              <a:t>Other government documents</a:t>
            </a:r>
          </a:p>
          <a:p>
            <a:pPr marL="742950" lvl="1" indent="-285750" algn="l" eaLnBrk="1" hangingPunct="1">
              <a:lnSpc>
                <a:spcPct val="80000"/>
              </a:lnSpc>
              <a:buFontTx/>
              <a:buChar char="–"/>
            </a:pPr>
            <a:r>
              <a:rPr lang="en-US" b="1">
                <a:latin typeface="Century Gothic" pitchFamily="34" charset="0"/>
              </a:rPr>
              <a:t>Reports of the Comptroller and Auditor General</a:t>
            </a:r>
          </a:p>
          <a:p>
            <a:pPr marL="742950" lvl="1" indent="-285750" algn="l" eaLnBrk="1" hangingPunct="1">
              <a:lnSpc>
                <a:spcPct val="80000"/>
              </a:lnSpc>
              <a:buFontTx/>
              <a:buChar char="–"/>
            </a:pPr>
            <a:r>
              <a:rPr lang="en-US" b="1">
                <a:latin typeface="Century Gothic" pitchFamily="34" charset="0"/>
              </a:rPr>
              <a:t>Appropriation Accounts (Report of the Accountant General) AND Performance Budget of Departments and Ministries</a:t>
            </a:r>
          </a:p>
          <a:p>
            <a:pPr marL="742950" lvl="1" indent="-285750" algn="l" eaLnBrk="1" hangingPunct="1">
              <a:lnSpc>
                <a:spcPct val="80000"/>
              </a:lnSpc>
              <a:buFontTx/>
              <a:buChar char="–"/>
            </a:pPr>
            <a:r>
              <a:rPr lang="en-US" b="1">
                <a:latin typeface="Century Gothic" pitchFamily="34" charset="0"/>
              </a:rPr>
              <a:t>Annual Reports</a:t>
            </a:r>
          </a:p>
          <a:p>
            <a:pPr marL="742950" lvl="1" indent="-285750" algn="l" eaLnBrk="1" hangingPunct="1">
              <a:lnSpc>
                <a:spcPct val="80000"/>
              </a:lnSpc>
              <a:buFontTx/>
              <a:buChar char="–"/>
            </a:pPr>
            <a:r>
              <a:rPr lang="en-US" b="1">
                <a:latin typeface="Century Gothic" pitchFamily="34" charset="0"/>
              </a:rPr>
              <a:t>Economic Survey</a:t>
            </a:r>
          </a:p>
          <a:p>
            <a:pPr marL="742950" lvl="1" indent="-285750" algn="l" eaLnBrk="1" hangingPunct="1">
              <a:lnSpc>
                <a:spcPct val="80000"/>
              </a:lnSpc>
              <a:buFontTx/>
              <a:buChar char="–"/>
            </a:pPr>
            <a:r>
              <a:rPr lang="en-US" b="1">
                <a:latin typeface="Century Gothic" pitchFamily="34" charset="0"/>
              </a:rPr>
              <a:t>Parliamentary Standing Committee Reports</a:t>
            </a:r>
          </a:p>
          <a:p>
            <a:pPr marL="377825" marR="0" indent="-377825" algn="l" eaLnBrk="1" hangingPunct="1">
              <a:lnSpc>
                <a:spcPct val="80000"/>
              </a:lnSpc>
              <a:buFontTx/>
              <a:buChar char="•"/>
            </a:pPr>
            <a:r>
              <a:rPr lang="en-US" sz="2800" b="1">
                <a:latin typeface="Century Gothic" pitchFamily="34" charset="0"/>
              </a:rPr>
              <a:t>Reports and studies that reflect on the implementation of programmes and the situation of children</a:t>
            </a: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1" name="Rectangle 11"/>
          <p:cNvSpPr>
            <a:spLocks noGrp="1" noChangeArrowheads="1"/>
          </p:cNvSpPr>
          <p:nvPr>
            <p:ph type="title"/>
          </p:nvPr>
        </p:nvSpPr>
        <p:spPr>
          <a:xfrm>
            <a:off x="1219200" y="495300"/>
            <a:ext cx="6705600" cy="1143000"/>
          </a:xfrm>
        </p:spPr>
        <p:txBody>
          <a:bodyPr>
            <a:normAutofit/>
          </a:bodyPr>
          <a:lstStyle/>
          <a:p>
            <a:pPr eaLnBrk="1" fontAlgn="auto" hangingPunct="1">
              <a:spcAft>
                <a:spcPts val="0"/>
              </a:spcAft>
              <a:defRPr/>
            </a:pPr>
            <a:r>
              <a:rPr lang="en-GB" sz="3200" b="1">
                <a:solidFill>
                  <a:srgbClr val="6E0025"/>
                </a:solidFill>
                <a:effectLst>
                  <a:outerShdw blurRad="38100" dist="38100" dir="2700000" algn="tl">
                    <a:srgbClr val="C0C0C0"/>
                  </a:outerShdw>
                </a:effectLst>
                <a:latin typeface="Century Gothic" pitchFamily="34" charset="0"/>
              </a:rPr>
              <a:t>Share of Children in the Budget: A Quick Peek</a:t>
            </a:r>
            <a:endParaRPr lang="en-IN" sz="3200" b="1">
              <a:solidFill>
                <a:srgbClr val="6E0025"/>
              </a:solidFill>
              <a:effectLst>
                <a:outerShdw blurRad="38100" dist="38100" dir="2700000" algn="tl">
                  <a:srgbClr val="C0C0C0"/>
                </a:outerShdw>
              </a:effectLst>
              <a:latin typeface="Century Gothic" pitchFamily="34" charset="0"/>
            </a:endParaRPr>
          </a:p>
        </p:txBody>
      </p:sp>
      <p:graphicFrame>
        <p:nvGraphicFramePr>
          <p:cNvPr id="1026" name="Object 10"/>
          <p:cNvGraphicFramePr>
            <a:graphicFrameLocks noGrp="1" noChangeAspect="1"/>
          </p:cNvGraphicFramePr>
          <p:nvPr>
            <p:ph sz="half" idx="1"/>
          </p:nvPr>
        </p:nvGraphicFramePr>
        <p:xfrm>
          <a:off x="336550" y="1747838"/>
          <a:ext cx="3876675" cy="2682875"/>
        </p:xfrm>
        <a:graphic>
          <a:graphicData uri="http://schemas.openxmlformats.org/presentationml/2006/ole">
            <mc:AlternateContent xmlns:mc="http://schemas.openxmlformats.org/markup-compatibility/2006">
              <mc:Choice xmlns:v="urn:schemas-microsoft-com:vml" Requires="v">
                <p:oleObj spid="_x0000_s1028" name="Chart" r:id="rId3" imgW="4533840" imgH="3138840" progId="Excel.Sheet.8">
                  <p:embed/>
                </p:oleObj>
              </mc:Choice>
              <mc:Fallback>
                <p:oleObj name="Chart" r:id="rId3" imgW="4533840" imgH="3138840" progId="Excel.Sheet.8">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747838"/>
                        <a:ext cx="3876675" cy="268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4"/>
          <p:cNvGraphicFramePr>
            <a:graphicFrameLocks noGrp="1" noChangeAspect="1"/>
          </p:cNvGraphicFramePr>
          <p:nvPr>
            <p:ph sz="half" idx="2"/>
          </p:nvPr>
        </p:nvGraphicFramePr>
        <p:xfrm>
          <a:off x="4837113" y="1757363"/>
          <a:ext cx="4092575" cy="2660650"/>
        </p:xfrm>
        <a:graphic>
          <a:graphicData uri="http://schemas.openxmlformats.org/presentationml/2006/ole">
            <mc:AlternateContent xmlns:mc="http://schemas.openxmlformats.org/markup-compatibility/2006">
              <mc:Choice xmlns:v="urn:schemas-microsoft-com:vml" Requires="v">
                <p:oleObj spid="_x0000_s1029" name="Chart" r:id="rId5" imgW="4792680" imgH="3116160" progId="Excel.Sheet.8">
                  <p:embed/>
                </p:oleObj>
              </mc:Choice>
              <mc:Fallback>
                <p:oleObj name="Chart" r:id="rId5" imgW="4792680" imgH="3116160" progId="Excel.Sheet.8">
                  <p:embed/>
                  <p:pic>
                    <p:nvPicPr>
                      <p:cNvPr id="0" name="Object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7113" y="1757363"/>
                        <a:ext cx="4092575" cy="266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15"/>
          <p:cNvSpPr>
            <a:spLocks noChangeArrowheads="1"/>
          </p:cNvSpPr>
          <p:nvPr/>
        </p:nvSpPr>
        <p:spPr bwMode="auto">
          <a:xfrm>
            <a:off x="119063" y="4767263"/>
            <a:ext cx="8882062" cy="1920875"/>
          </a:xfrm>
          <a:prstGeom prst="rect">
            <a:avLst/>
          </a:prstGeom>
          <a:noFill/>
          <a:ln w="9525">
            <a:noFill/>
            <a:miter lim="800000"/>
            <a:headEnd/>
            <a:tailEnd/>
          </a:ln>
        </p:spPr>
        <p:txBody>
          <a:bodyPr>
            <a:spAutoFit/>
          </a:bodyPr>
          <a:lstStyle/>
          <a:p>
            <a:pPr algn="ctr" eaLnBrk="0" hangingPunct="0"/>
            <a:r>
              <a:rPr lang="en-US" sz="2000" b="1"/>
              <a:t>Of every Rs 100 allocated to the Union Budget, an average of </a:t>
            </a:r>
            <a:r>
              <a:rPr lang="en-US" sz="2000" b="1">
                <a:solidFill>
                  <a:srgbClr val="800000"/>
                </a:solidFill>
              </a:rPr>
              <a:t>Rs 4.45 </a:t>
            </a:r>
            <a:r>
              <a:rPr lang="en-US" sz="2000" b="1"/>
              <a:t>has been allocated to children during 2004-05 to 2008-09. </a:t>
            </a:r>
            <a:r>
              <a:rPr lang="en-GB" sz="2000" b="1"/>
              <a:t>Of every Rs 100 within the budget for children, Rs 49.05 has been provided for education, Rs 17.14 for health, Rs 16.54 for development and 1.08 paise for protection.</a:t>
            </a:r>
            <a:r>
              <a:rPr lang="en-GB" sz="2000" i="1"/>
              <a:t>      </a:t>
            </a:r>
            <a:endParaRPr lang="en-US" sz="2000"/>
          </a:p>
          <a:p>
            <a:pPr algn="ctr" eaLnBrk="0" hangingPunct="0"/>
            <a:endParaRPr lang="en-GB" sz="2000" b="1"/>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39763"/>
          </a:xfrm>
          <a:prstGeom prst="rect">
            <a:avLst/>
          </a:prstGeom>
          <a:noFill/>
          <a:ln w="9525">
            <a:noFill/>
            <a:miter lim="800000"/>
            <a:headEnd/>
            <a:tailEnd/>
          </a:ln>
        </p:spPr>
        <p:txBody>
          <a:bodyPr>
            <a:spAutoFit/>
          </a:bodyPr>
          <a:lstStyle/>
          <a:p>
            <a:pPr eaLnBrk="0" hangingPunct="0"/>
            <a:r>
              <a:rPr lang="en-GB" sz="1200">
                <a:latin typeface="Times New Roman" pitchFamily="18" charset="0"/>
                <a:cs typeface="Times New Roman" pitchFamily="18" charset="0"/>
              </a:rPr>
              <a:t> </a:t>
            </a:r>
          </a:p>
          <a:p>
            <a:pPr eaLnBrk="0" hangingPunct="0"/>
            <a:endParaRPr lang="en-GB" sz="2400">
              <a:latin typeface="Times New Roman" pitchFamily="18" charset="0"/>
            </a:endParaRPr>
          </a:p>
        </p:txBody>
      </p:sp>
      <p:sp>
        <p:nvSpPr>
          <p:cNvPr id="156676" name="Rectangle 4"/>
          <p:cNvSpPr>
            <a:spLocks noChangeArrowheads="1"/>
          </p:cNvSpPr>
          <p:nvPr/>
        </p:nvSpPr>
        <p:spPr bwMode="auto">
          <a:xfrm>
            <a:off x="381000" y="228600"/>
            <a:ext cx="8382000" cy="1066800"/>
          </a:xfrm>
          <a:prstGeom prst="rect">
            <a:avLst/>
          </a:prstGeom>
          <a:noFill/>
          <a:ln w="9525">
            <a:noFill/>
            <a:miter lim="800000"/>
            <a:headEnd/>
            <a:tailEnd/>
          </a:ln>
          <a:effectLst/>
        </p:spPr>
        <p:txBody>
          <a:bodyPr>
            <a:spAutoFit/>
          </a:bodyPr>
          <a:lstStyle/>
          <a:p>
            <a:pPr algn="ctr">
              <a:defRPr/>
            </a:pPr>
            <a:r>
              <a:rPr lang="en-GB" b="1">
                <a:solidFill>
                  <a:srgbClr val="6E0025"/>
                </a:solidFill>
                <a:effectLst>
                  <a:outerShdw blurRad="38100" dist="38100" dir="2700000" algn="tl">
                    <a:srgbClr val="C0C0C0"/>
                  </a:outerShdw>
                </a:effectLst>
              </a:rPr>
              <a:t>What is Allocated and What is Finally Spent on Children? </a:t>
            </a:r>
          </a:p>
        </p:txBody>
      </p:sp>
      <p:sp>
        <p:nvSpPr>
          <p:cNvPr id="16388" name="Rectangle 40"/>
          <p:cNvSpPr>
            <a:spLocks noChangeArrowheads="1"/>
          </p:cNvSpPr>
          <p:nvPr/>
        </p:nvSpPr>
        <p:spPr bwMode="auto">
          <a:xfrm>
            <a:off x="228600" y="1219200"/>
            <a:ext cx="3048000" cy="5334000"/>
          </a:xfrm>
          <a:prstGeom prst="rect">
            <a:avLst/>
          </a:prstGeom>
          <a:noFill/>
          <a:ln w="9525">
            <a:noFill/>
            <a:miter lim="800000"/>
            <a:headEnd/>
            <a:tailEnd/>
          </a:ln>
        </p:spPr>
        <p:txBody>
          <a:bodyPr/>
          <a:lstStyle/>
          <a:p>
            <a:pPr marL="342900" indent="-342900">
              <a:lnSpc>
                <a:spcPct val="110000"/>
              </a:lnSpc>
              <a:spcBef>
                <a:spcPct val="30000"/>
              </a:spcBef>
              <a:buFontTx/>
              <a:buChar char="•"/>
            </a:pPr>
            <a:r>
              <a:rPr lang="en-GB" sz="1600" b="1"/>
              <a:t>The difference in the budget estimates (BE) and revised estimates RE) shows how the budget changes throughout the financial year</a:t>
            </a:r>
          </a:p>
          <a:p>
            <a:pPr marL="342900" indent="-342900">
              <a:lnSpc>
                <a:spcPct val="110000"/>
              </a:lnSpc>
              <a:spcBef>
                <a:spcPct val="30000"/>
              </a:spcBef>
              <a:buFontTx/>
              <a:buChar char="•"/>
            </a:pPr>
            <a:r>
              <a:rPr lang="en-GB" sz="1600" b="1"/>
              <a:t>The actual expenditure (AE) is the sum that is finally spent—a reflection of the implementation of the programmes </a:t>
            </a:r>
          </a:p>
          <a:p>
            <a:pPr marL="342900" indent="-342900">
              <a:lnSpc>
                <a:spcPct val="110000"/>
              </a:lnSpc>
              <a:spcBef>
                <a:spcPct val="30000"/>
              </a:spcBef>
              <a:buFontTx/>
              <a:buChar char="•"/>
            </a:pPr>
            <a:r>
              <a:rPr lang="en-GB" sz="1600" b="1">
                <a:solidFill>
                  <a:srgbClr val="800000"/>
                </a:solidFill>
              </a:rPr>
              <a:t>On an average, 2.74 per cent of allocations remained unutilised… Governments almost always report only on allocations</a:t>
            </a:r>
            <a:r>
              <a:rPr lang="en-GB" sz="1600" b="1" i="1"/>
              <a:t>       </a:t>
            </a:r>
          </a:p>
        </p:txBody>
      </p:sp>
      <p:sp>
        <p:nvSpPr>
          <p:cNvPr id="16389" name="Rectangle 150"/>
          <p:cNvSpPr>
            <a:spLocks noChangeArrowheads="1"/>
          </p:cNvSpPr>
          <p:nvPr/>
        </p:nvSpPr>
        <p:spPr bwMode="auto">
          <a:xfrm>
            <a:off x="0" y="2052638"/>
            <a:ext cx="9144000" cy="0"/>
          </a:xfrm>
          <a:prstGeom prst="rect">
            <a:avLst/>
          </a:prstGeom>
          <a:noFill/>
          <a:ln w="9525">
            <a:noFill/>
            <a:miter lim="800000"/>
            <a:headEnd/>
            <a:tailEnd/>
          </a:ln>
        </p:spPr>
        <p:txBody>
          <a:bodyPr wrap="none" anchor="ctr">
            <a:spAutoFit/>
          </a:bodyPr>
          <a:lstStyle/>
          <a:p>
            <a:pPr algn="ctr"/>
            <a:endParaRPr lang="en-IN"/>
          </a:p>
        </p:txBody>
      </p:sp>
      <p:pic>
        <p:nvPicPr>
          <p:cNvPr id="16390" name="Picture 135"/>
          <p:cNvPicPr>
            <a:picLocks noChangeAspect="1" noChangeArrowheads="1"/>
          </p:cNvPicPr>
          <p:nvPr/>
        </p:nvPicPr>
        <p:blipFill>
          <a:blip r:embed="rId3"/>
          <a:srcRect/>
          <a:stretch>
            <a:fillRect/>
          </a:stretch>
        </p:blipFill>
        <p:spPr bwMode="auto">
          <a:xfrm>
            <a:off x="3143250" y="1624013"/>
            <a:ext cx="6000750" cy="3100387"/>
          </a:xfrm>
          <a:prstGeom prst="rect">
            <a:avLst/>
          </a:prstGeom>
          <a:noFill/>
          <a:ln w="9525">
            <a:noFill/>
            <a:miter lim="800000"/>
            <a:headEnd/>
            <a:tailEnd/>
          </a:ln>
        </p:spPr>
      </p:pic>
    </p:spTree>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838200" y="523875"/>
            <a:ext cx="7315200" cy="1066800"/>
          </a:xfrm>
          <a:prstGeom prst="rect">
            <a:avLst/>
          </a:prstGeom>
          <a:noFill/>
          <a:ln w="9525">
            <a:noFill/>
            <a:miter lim="800000"/>
            <a:headEnd/>
            <a:tailEnd/>
          </a:ln>
          <a:effectLst/>
        </p:spPr>
        <p:txBody>
          <a:bodyPr>
            <a:spAutoFit/>
          </a:bodyPr>
          <a:lstStyle/>
          <a:p>
            <a:pPr algn="ctr">
              <a:defRPr/>
            </a:pPr>
            <a:r>
              <a:rPr lang="en-GB" b="1">
                <a:solidFill>
                  <a:srgbClr val="6E0025"/>
                </a:solidFill>
                <a:effectLst>
                  <a:outerShdw blurRad="38100" dist="38100" dir="2700000" algn="tl">
                    <a:srgbClr val="C0C0C0"/>
                  </a:outerShdw>
                </a:effectLst>
              </a:rPr>
              <a:t>Share of Children in Different Sectors in Union Budgets                                          </a:t>
            </a:r>
          </a:p>
        </p:txBody>
      </p:sp>
      <p:sp>
        <p:nvSpPr>
          <p:cNvPr id="154682" name="Rectangle 58"/>
          <p:cNvSpPr>
            <a:spLocks noChangeArrowheads="1"/>
          </p:cNvSpPr>
          <p:nvPr/>
        </p:nvSpPr>
        <p:spPr bwMode="auto">
          <a:xfrm>
            <a:off x="6629400" y="1752600"/>
            <a:ext cx="2362200" cy="3170238"/>
          </a:xfrm>
          <a:prstGeom prst="rect">
            <a:avLst/>
          </a:prstGeom>
          <a:noFill/>
          <a:ln w="9525">
            <a:noFill/>
            <a:miter lim="800000"/>
            <a:headEnd/>
            <a:tailEnd/>
          </a:ln>
          <a:effectLst/>
        </p:spPr>
        <p:txBody>
          <a:bodyPr>
            <a:spAutoFit/>
          </a:bodyPr>
          <a:lstStyle/>
          <a:p>
            <a:pPr algn="ctr">
              <a:defRPr/>
            </a:pPr>
            <a:endParaRPr lang="en-IN" sz="2000" b="1" dirty="0">
              <a:effectLst>
                <a:outerShdw blurRad="38100" dist="38100" dir="2700000" algn="tl">
                  <a:srgbClr val="C0C0C0"/>
                </a:outerShdw>
              </a:effectLst>
            </a:endParaRPr>
          </a:p>
          <a:p>
            <a:pPr algn="ctr">
              <a:defRPr/>
            </a:pPr>
            <a:r>
              <a:rPr lang="en-IN" sz="1800" b="1" dirty="0">
                <a:effectLst>
                  <a:outerShdw blurRad="38100" dist="38100" dir="2700000" algn="tl">
                    <a:srgbClr val="C0C0C0"/>
                  </a:outerShdw>
                </a:effectLst>
              </a:rPr>
              <a:t>Of all sectors, governments seem to be thinking only of education. Health and Protection  always had the lowest share of budget and maximum  under-spending </a:t>
            </a:r>
          </a:p>
        </p:txBody>
      </p:sp>
      <p:sp>
        <p:nvSpPr>
          <p:cNvPr id="17412" name="Rectangle 4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n-IN"/>
          </a:p>
        </p:txBody>
      </p:sp>
      <p:sp>
        <p:nvSpPr>
          <p:cNvPr id="17413" name="Rectangle 45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en-IN"/>
          </a:p>
        </p:txBody>
      </p:sp>
      <p:sp>
        <p:nvSpPr>
          <p:cNvPr id="17414" name="Rectangle 164"/>
          <p:cNvSpPr>
            <a:spLocks noChangeArrowheads="1"/>
          </p:cNvSpPr>
          <p:nvPr/>
        </p:nvSpPr>
        <p:spPr bwMode="auto">
          <a:xfrm>
            <a:off x="381000" y="1828800"/>
            <a:ext cx="6324600" cy="4038600"/>
          </a:xfrm>
          <a:prstGeom prst="rect">
            <a:avLst/>
          </a:prstGeom>
          <a:noFill/>
          <a:ln w="11176">
            <a:noFill/>
            <a:miter lim="800000"/>
            <a:headEnd/>
            <a:tailEnd/>
          </a:ln>
        </p:spPr>
        <p:txBody>
          <a:bodyPr/>
          <a:lstStyle/>
          <a:p>
            <a:pPr algn="ctr"/>
            <a:endParaRPr lang="en-GB"/>
          </a:p>
        </p:txBody>
      </p:sp>
      <p:grpSp>
        <p:nvGrpSpPr>
          <p:cNvPr id="17415" name="Group 10"/>
          <p:cNvGrpSpPr>
            <a:grpSpLocks noChangeAspect="1"/>
          </p:cNvGrpSpPr>
          <p:nvPr/>
        </p:nvGrpSpPr>
        <p:grpSpPr bwMode="auto">
          <a:xfrm>
            <a:off x="0" y="1905000"/>
            <a:ext cx="6629400" cy="3198813"/>
            <a:chOff x="0" y="1200"/>
            <a:chExt cx="4368" cy="2108"/>
          </a:xfrm>
        </p:grpSpPr>
        <p:sp>
          <p:nvSpPr>
            <p:cNvPr id="17416" name="AutoShape 9"/>
            <p:cNvSpPr>
              <a:spLocks noChangeAspect="1" noChangeArrowheads="1" noTextEdit="1"/>
            </p:cNvSpPr>
            <p:nvPr/>
          </p:nvSpPr>
          <p:spPr bwMode="auto">
            <a:xfrm>
              <a:off x="0" y="1200"/>
              <a:ext cx="4368" cy="2108"/>
            </a:xfrm>
            <a:prstGeom prst="rect">
              <a:avLst/>
            </a:prstGeom>
            <a:noFill/>
            <a:ln w="9525">
              <a:noFill/>
              <a:miter lim="800000"/>
              <a:headEnd/>
              <a:tailEnd/>
            </a:ln>
          </p:spPr>
          <p:txBody>
            <a:bodyPr/>
            <a:lstStyle/>
            <a:p>
              <a:endParaRPr lang="en-IN"/>
            </a:p>
          </p:txBody>
        </p:sp>
        <p:sp>
          <p:nvSpPr>
            <p:cNvPr id="17417" name="Rectangle 11"/>
            <p:cNvSpPr>
              <a:spLocks noChangeArrowheads="1"/>
            </p:cNvSpPr>
            <p:nvPr/>
          </p:nvSpPr>
          <p:spPr bwMode="auto">
            <a:xfrm>
              <a:off x="35" y="1235"/>
              <a:ext cx="4298" cy="2045"/>
            </a:xfrm>
            <a:prstGeom prst="rect">
              <a:avLst/>
            </a:prstGeom>
            <a:solidFill>
              <a:srgbClr val="FFFFFF"/>
            </a:solidFill>
            <a:ln w="9525">
              <a:noFill/>
              <a:miter lim="800000"/>
              <a:headEnd/>
              <a:tailEnd/>
            </a:ln>
          </p:spPr>
          <p:txBody>
            <a:bodyPr/>
            <a:lstStyle/>
            <a:p>
              <a:pPr algn="ctr"/>
              <a:endParaRPr lang="en-US"/>
            </a:p>
          </p:txBody>
        </p:sp>
        <p:sp>
          <p:nvSpPr>
            <p:cNvPr id="17418" name="Rectangle 12"/>
            <p:cNvSpPr>
              <a:spLocks noChangeArrowheads="1"/>
            </p:cNvSpPr>
            <p:nvPr/>
          </p:nvSpPr>
          <p:spPr bwMode="auto">
            <a:xfrm>
              <a:off x="511" y="1504"/>
              <a:ext cx="3753" cy="1279"/>
            </a:xfrm>
            <a:prstGeom prst="rect">
              <a:avLst/>
            </a:prstGeom>
            <a:noFill/>
            <a:ln w="9525">
              <a:noFill/>
              <a:miter lim="800000"/>
              <a:headEnd/>
              <a:tailEnd/>
            </a:ln>
          </p:spPr>
          <p:txBody>
            <a:bodyPr/>
            <a:lstStyle/>
            <a:p>
              <a:pPr algn="ctr"/>
              <a:endParaRPr lang="en-US"/>
            </a:p>
          </p:txBody>
        </p:sp>
        <p:sp>
          <p:nvSpPr>
            <p:cNvPr id="17419" name="Line 13"/>
            <p:cNvSpPr>
              <a:spLocks noChangeShapeType="1"/>
            </p:cNvSpPr>
            <p:nvPr/>
          </p:nvSpPr>
          <p:spPr bwMode="auto">
            <a:xfrm>
              <a:off x="511" y="2624"/>
              <a:ext cx="3753" cy="0"/>
            </a:xfrm>
            <a:prstGeom prst="line">
              <a:avLst/>
            </a:prstGeom>
            <a:noFill/>
            <a:ln w="0">
              <a:solidFill>
                <a:srgbClr val="C0C0C0"/>
              </a:solidFill>
              <a:prstDash val="sysDot"/>
              <a:round/>
              <a:headEnd/>
              <a:tailEnd/>
            </a:ln>
          </p:spPr>
          <p:txBody>
            <a:bodyPr/>
            <a:lstStyle/>
            <a:p>
              <a:endParaRPr lang="en-IN"/>
            </a:p>
          </p:txBody>
        </p:sp>
        <p:sp>
          <p:nvSpPr>
            <p:cNvPr id="17420" name="Line 14"/>
            <p:cNvSpPr>
              <a:spLocks noChangeShapeType="1"/>
            </p:cNvSpPr>
            <p:nvPr/>
          </p:nvSpPr>
          <p:spPr bwMode="auto">
            <a:xfrm>
              <a:off x="511" y="2465"/>
              <a:ext cx="3753" cy="0"/>
            </a:xfrm>
            <a:prstGeom prst="line">
              <a:avLst/>
            </a:prstGeom>
            <a:noFill/>
            <a:ln w="0">
              <a:solidFill>
                <a:srgbClr val="C0C0C0"/>
              </a:solidFill>
              <a:prstDash val="sysDot"/>
              <a:round/>
              <a:headEnd/>
              <a:tailEnd/>
            </a:ln>
          </p:spPr>
          <p:txBody>
            <a:bodyPr/>
            <a:lstStyle/>
            <a:p>
              <a:endParaRPr lang="en-IN"/>
            </a:p>
          </p:txBody>
        </p:sp>
        <p:sp>
          <p:nvSpPr>
            <p:cNvPr id="17421" name="Line 15"/>
            <p:cNvSpPr>
              <a:spLocks noChangeShapeType="1"/>
            </p:cNvSpPr>
            <p:nvPr/>
          </p:nvSpPr>
          <p:spPr bwMode="auto">
            <a:xfrm>
              <a:off x="511" y="2306"/>
              <a:ext cx="3753" cy="0"/>
            </a:xfrm>
            <a:prstGeom prst="line">
              <a:avLst/>
            </a:prstGeom>
            <a:noFill/>
            <a:ln w="0">
              <a:solidFill>
                <a:srgbClr val="C0C0C0"/>
              </a:solidFill>
              <a:prstDash val="sysDot"/>
              <a:round/>
              <a:headEnd/>
              <a:tailEnd/>
            </a:ln>
          </p:spPr>
          <p:txBody>
            <a:bodyPr/>
            <a:lstStyle/>
            <a:p>
              <a:endParaRPr lang="en-IN"/>
            </a:p>
          </p:txBody>
        </p:sp>
        <p:sp>
          <p:nvSpPr>
            <p:cNvPr id="17422" name="Line 16"/>
            <p:cNvSpPr>
              <a:spLocks noChangeShapeType="1"/>
            </p:cNvSpPr>
            <p:nvPr/>
          </p:nvSpPr>
          <p:spPr bwMode="auto">
            <a:xfrm>
              <a:off x="511" y="2147"/>
              <a:ext cx="3753" cy="0"/>
            </a:xfrm>
            <a:prstGeom prst="line">
              <a:avLst/>
            </a:prstGeom>
            <a:noFill/>
            <a:ln w="0">
              <a:solidFill>
                <a:srgbClr val="C0C0C0"/>
              </a:solidFill>
              <a:prstDash val="sysDot"/>
              <a:round/>
              <a:headEnd/>
              <a:tailEnd/>
            </a:ln>
          </p:spPr>
          <p:txBody>
            <a:bodyPr/>
            <a:lstStyle/>
            <a:p>
              <a:endParaRPr lang="en-IN"/>
            </a:p>
          </p:txBody>
        </p:sp>
        <p:sp>
          <p:nvSpPr>
            <p:cNvPr id="17423" name="Line 17"/>
            <p:cNvSpPr>
              <a:spLocks noChangeShapeType="1"/>
            </p:cNvSpPr>
            <p:nvPr/>
          </p:nvSpPr>
          <p:spPr bwMode="auto">
            <a:xfrm>
              <a:off x="511" y="1981"/>
              <a:ext cx="3753" cy="0"/>
            </a:xfrm>
            <a:prstGeom prst="line">
              <a:avLst/>
            </a:prstGeom>
            <a:noFill/>
            <a:ln w="0">
              <a:solidFill>
                <a:srgbClr val="C0C0C0"/>
              </a:solidFill>
              <a:prstDash val="sysDot"/>
              <a:round/>
              <a:headEnd/>
              <a:tailEnd/>
            </a:ln>
          </p:spPr>
          <p:txBody>
            <a:bodyPr/>
            <a:lstStyle/>
            <a:p>
              <a:endParaRPr lang="en-IN"/>
            </a:p>
          </p:txBody>
        </p:sp>
        <p:sp>
          <p:nvSpPr>
            <p:cNvPr id="17424" name="Line 18"/>
            <p:cNvSpPr>
              <a:spLocks noChangeShapeType="1"/>
            </p:cNvSpPr>
            <p:nvPr/>
          </p:nvSpPr>
          <p:spPr bwMode="auto">
            <a:xfrm>
              <a:off x="511" y="1822"/>
              <a:ext cx="3753" cy="0"/>
            </a:xfrm>
            <a:prstGeom prst="line">
              <a:avLst/>
            </a:prstGeom>
            <a:noFill/>
            <a:ln w="0">
              <a:solidFill>
                <a:srgbClr val="C0C0C0"/>
              </a:solidFill>
              <a:prstDash val="sysDot"/>
              <a:round/>
              <a:headEnd/>
              <a:tailEnd/>
            </a:ln>
          </p:spPr>
          <p:txBody>
            <a:bodyPr/>
            <a:lstStyle/>
            <a:p>
              <a:endParaRPr lang="en-IN"/>
            </a:p>
          </p:txBody>
        </p:sp>
        <p:sp>
          <p:nvSpPr>
            <p:cNvPr id="17425" name="Line 19"/>
            <p:cNvSpPr>
              <a:spLocks noChangeShapeType="1"/>
            </p:cNvSpPr>
            <p:nvPr/>
          </p:nvSpPr>
          <p:spPr bwMode="auto">
            <a:xfrm>
              <a:off x="511" y="1663"/>
              <a:ext cx="3753" cy="0"/>
            </a:xfrm>
            <a:prstGeom prst="line">
              <a:avLst/>
            </a:prstGeom>
            <a:noFill/>
            <a:ln w="0">
              <a:solidFill>
                <a:srgbClr val="C0C0C0"/>
              </a:solidFill>
              <a:prstDash val="sysDot"/>
              <a:round/>
              <a:headEnd/>
              <a:tailEnd/>
            </a:ln>
          </p:spPr>
          <p:txBody>
            <a:bodyPr/>
            <a:lstStyle/>
            <a:p>
              <a:endParaRPr lang="en-IN"/>
            </a:p>
          </p:txBody>
        </p:sp>
        <p:sp>
          <p:nvSpPr>
            <p:cNvPr id="17426" name="Line 20"/>
            <p:cNvSpPr>
              <a:spLocks noChangeShapeType="1"/>
            </p:cNvSpPr>
            <p:nvPr/>
          </p:nvSpPr>
          <p:spPr bwMode="auto">
            <a:xfrm>
              <a:off x="511" y="1504"/>
              <a:ext cx="3753" cy="0"/>
            </a:xfrm>
            <a:prstGeom prst="line">
              <a:avLst/>
            </a:prstGeom>
            <a:noFill/>
            <a:ln w="0">
              <a:solidFill>
                <a:srgbClr val="C0C0C0"/>
              </a:solidFill>
              <a:prstDash val="sysDot"/>
              <a:round/>
              <a:headEnd/>
              <a:tailEnd/>
            </a:ln>
          </p:spPr>
          <p:txBody>
            <a:bodyPr/>
            <a:lstStyle/>
            <a:p>
              <a:endParaRPr lang="en-IN"/>
            </a:p>
          </p:txBody>
        </p:sp>
        <p:sp>
          <p:nvSpPr>
            <p:cNvPr id="17427" name="Rectangle 21"/>
            <p:cNvSpPr>
              <a:spLocks noChangeArrowheads="1"/>
            </p:cNvSpPr>
            <p:nvPr/>
          </p:nvSpPr>
          <p:spPr bwMode="auto">
            <a:xfrm>
              <a:off x="511" y="1504"/>
              <a:ext cx="3753" cy="1279"/>
            </a:xfrm>
            <a:prstGeom prst="rect">
              <a:avLst/>
            </a:prstGeom>
            <a:noFill/>
            <a:ln w="11113">
              <a:solidFill>
                <a:srgbClr val="808080"/>
              </a:solidFill>
              <a:miter lim="800000"/>
              <a:headEnd/>
              <a:tailEnd/>
            </a:ln>
          </p:spPr>
          <p:txBody>
            <a:bodyPr/>
            <a:lstStyle/>
            <a:p>
              <a:pPr algn="ctr"/>
              <a:endParaRPr lang="en-US"/>
            </a:p>
          </p:txBody>
        </p:sp>
        <p:sp>
          <p:nvSpPr>
            <p:cNvPr id="17428" name="Line 22"/>
            <p:cNvSpPr>
              <a:spLocks noChangeShapeType="1"/>
            </p:cNvSpPr>
            <p:nvPr/>
          </p:nvSpPr>
          <p:spPr bwMode="auto">
            <a:xfrm>
              <a:off x="511" y="1504"/>
              <a:ext cx="0" cy="1279"/>
            </a:xfrm>
            <a:prstGeom prst="line">
              <a:avLst/>
            </a:prstGeom>
            <a:noFill/>
            <a:ln w="0">
              <a:solidFill>
                <a:srgbClr val="000000"/>
              </a:solidFill>
              <a:round/>
              <a:headEnd/>
              <a:tailEnd/>
            </a:ln>
          </p:spPr>
          <p:txBody>
            <a:bodyPr/>
            <a:lstStyle/>
            <a:p>
              <a:endParaRPr lang="en-IN"/>
            </a:p>
          </p:txBody>
        </p:sp>
        <p:sp>
          <p:nvSpPr>
            <p:cNvPr id="17429" name="Line 23"/>
            <p:cNvSpPr>
              <a:spLocks noChangeShapeType="1"/>
            </p:cNvSpPr>
            <p:nvPr/>
          </p:nvSpPr>
          <p:spPr bwMode="auto">
            <a:xfrm>
              <a:off x="484" y="2783"/>
              <a:ext cx="27" cy="0"/>
            </a:xfrm>
            <a:prstGeom prst="line">
              <a:avLst/>
            </a:prstGeom>
            <a:noFill/>
            <a:ln w="0">
              <a:solidFill>
                <a:srgbClr val="000000"/>
              </a:solidFill>
              <a:round/>
              <a:headEnd/>
              <a:tailEnd/>
            </a:ln>
          </p:spPr>
          <p:txBody>
            <a:bodyPr/>
            <a:lstStyle/>
            <a:p>
              <a:endParaRPr lang="en-IN"/>
            </a:p>
          </p:txBody>
        </p:sp>
        <p:sp>
          <p:nvSpPr>
            <p:cNvPr id="17430" name="Line 24"/>
            <p:cNvSpPr>
              <a:spLocks noChangeShapeType="1"/>
            </p:cNvSpPr>
            <p:nvPr/>
          </p:nvSpPr>
          <p:spPr bwMode="auto">
            <a:xfrm>
              <a:off x="484" y="2624"/>
              <a:ext cx="27" cy="0"/>
            </a:xfrm>
            <a:prstGeom prst="line">
              <a:avLst/>
            </a:prstGeom>
            <a:noFill/>
            <a:ln w="0">
              <a:solidFill>
                <a:srgbClr val="000000"/>
              </a:solidFill>
              <a:round/>
              <a:headEnd/>
              <a:tailEnd/>
            </a:ln>
          </p:spPr>
          <p:txBody>
            <a:bodyPr/>
            <a:lstStyle/>
            <a:p>
              <a:endParaRPr lang="en-IN"/>
            </a:p>
          </p:txBody>
        </p:sp>
        <p:sp>
          <p:nvSpPr>
            <p:cNvPr id="17431" name="Line 25"/>
            <p:cNvSpPr>
              <a:spLocks noChangeShapeType="1"/>
            </p:cNvSpPr>
            <p:nvPr/>
          </p:nvSpPr>
          <p:spPr bwMode="auto">
            <a:xfrm>
              <a:off x="484" y="2465"/>
              <a:ext cx="27" cy="0"/>
            </a:xfrm>
            <a:prstGeom prst="line">
              <a:avLst/>
            </a:prstGeom>
            <a:noFill/>
            <a:ln w="0">
              <a:solidFill>
                <a:srgbClr val="000000"/>
              </a:solidFill>
              <a:round/>
              <a:headEnd/>
              <a:tailEnd/>
            </a:ln>
          </p:spPr>
          <p:txBody>
            <a:bodyPr/>
            <a:lstStyle/>
            <a:p>
              <a:endParaRPr lang="en-IN"/>
            </a:p>
          </p:txBody>
        </p:sp>
        <p:sp>
          <p:nvSpPr>
            <p:cNvPr id="17432" name="Line 26"/>
            <p:cNvSpPr>
              <a:spLocks noChangeShapeType="1"/>
            </p:cNvSpPr>
            <p:nvPr/>
          </p:nvSpPr>
          <p:spPr bwMode="auto">
            <a:xfrm>
              <a:off x="484" y="2306"/>
              <a:ext cx="27" cy="0"/>
            </a:xfrm>
            <a:prstGeom prst="line">
              <a:avLst/>
            </a:prstGeom>
            <a:noFill/>
            <a:ln w="0">
              <a:solidFill>
                <a:srgbClr val="000000"/>
              </a:solidFill>
              <a:round/>
              <a:headEnd/>
              <a:tailEnd/>
            </a:ln>
          </p:spPr>
          <p:txBody>
            <a:bodyPr/>
            <a:lstStyle/>
            <a:p>
              <a:endParaRPr lang="en-IN"/>
            </a:p>
          </p:txBody>
        </p:sp>
        <p:sp>
          <p:nvSpPr>
            <p:cNvPr id="17433" name="Line 27"/>
            <p:cNvSpPr>
              <a:spLocks noChangeShapeType="1"/>
            </p:cNvSpPr>
            <p:nvPr/>
          </p:nvSpPr>
          <p:spPr bwMode="auto">
            <a:xfrm>
              <a:off x="484" y="2147"/>
              <a:ext cx="27" cy="0"/>
            </a:xfrm>
            <a:prstGeom prst="line">
              <a:avLst/>
            </a:prstGeom>
            <a:noFill/>
            <a:ln w="0">
              <a:solidFill>
                <a:srgbClr val="000000"/>
              </a:solidFill>
              <a:round/>
              <a:headEnd/>
              <a:tailEnd/>
            </a:ln>
          </p:spPr>
          <p:txBody>
            <a:bodyPr/>
            <a:lstStyle/>
            <a:p>
              <a:endParaRPr lang="en-IN"/>
            </a:p>
          </p:txBody>
        </p:sp>
        <p:sp>
          <p:nvSpPr>
            <p:cNvPr id="17434" name="Line 28"/>
            <p:cNvSpPr>
              <a:spLocks noChangeShapeType="1"/>
            </p:cNvSpPr>
            <p:nvPr/>
          </p:nvSpPr>
          <p:spPr bwMode="auto">
            <a:xfrm>
              <a:off x="484" y="1981"/>
              <a:ext cx="27" cy="0"/>
            </a:xfrm>
            <a:prstGeom prst="line">
              <a:avLst/>
            </a:prstGeom>
            <a:noFill/>
            <a:ln w="0">
              <a:solidFill>
                <a:srgbClr val="000000"/>
              </a:solidFill>
              <a:round/>
              <a:headEnd/>
              <a:tailEnd/>
            </a:ln>
          </p:spPr>
          <p:txBody>
            <a:bodyPr/>
            <a:lstStyle/>
            <a:p>
              <a:endParaRPr lang="en-IN"/>
            </a:p>
          </p:txBody>
        </p:sp>
        <p:sp>
          <p:nvSpPr>
            <p:cNvPr id="17435" name="Line 29"/>
            <p:cNvSpPr>
              <a:spLocks noChangeShapeType="1"/>
            </p:cNvSpPr>
            <p:nvPr/>
          </p:nvSpPr>
          <p:spPr bwMode="auto">
            <a:xfrm>
              <a:off x="484" y="1822"/>
              <a:ext cx="27" cy="0"/>
            </a:xfrm>
            <a:prstGeom prst="line">
              <a:avLst/>
            </a:prstGeom>
            <a:noFill/>
            <a:ln w="0">
              <a:solidFill>
                <a:srgbClr val="000000"/>
              </a:solidFill>
              <a:round/>
              <a:headEnd/>
              <a:tailEnd/>
            </a:ln>
          </p:spPr>
          <p:txBody>
            <a:bodyPr/>
            <a:lstStyle/>
            <a:p>
              <a:endParaRPr lang="en-IN"/>
            </a:p>
          </p:txBody>
        </p:sp>
        <p:sp>
          <p:nvSpPr>
            <p:cNvPr id="17436" name="Line 30"/>
            <p:cNvSpPr>
              <a:spLocks noChangeShapeType="1"/>
            </p:cNvSpPr>
            <p:nvPr/>
          </p:nvSpPr>
          <p:spPr bwMode="auto">
            <a:xfrm>
              <a:off x="484" y="1663"/>
              <a:ext cx="27" cy="0"/>
            </a:xfrm>
            <a:prstGeom prst="line">
              <a:avLst/>
            </a:prstGeom>
            <a:noFill/>
            <a:ln w="0">
              <a:solidFill>
                <a:srgbClr val="000000"/>
              </a:solidFill>
              <a:round/>
              <a:headEnd/>
              <a:tailEnd/>
            </a:ln>
          </p:spPr>
          <p:txBody>
            <a:bodyPr/>
            <a:lstStyle/>
            <a:p>
              <a:endParaRPr lang="en-IN"/>
            </a:p>
          </p:txBody>
        </p:sp>
        <p:sp>
          <p:nvSpPr>
            <p:cNvPr id="17437" name="Line 31"/>
            <p:cNvSpPr>
              <a:spLocks noChangeShapeType="1"/>
            </p:cNvSpPr>
            <p:nvPr/>
          </p:nvSpPr>
          <p:spPr bwMode="auto">
            <a:xfrm>
              <a:off x="484" y="1504"/>
              <a:ext cx="27" cy="0"/>
            </a:xfrm>
            <a:prstGeom prst="line">
              <a:avLst/>
            </a:prstGeom>
            <a:noFill/>
            <a:ln w="0">
              <a:solidFill>
                <a:srgbClr val="000000"/>
              </a:solidFill>
              <a:round/>
              <a:headEnd/>
              <a:tailEnd/>
            </a:ln>
          </p:spPr>
          <p:txBody>
            <a:bodyPr/>
            <a:lstStyle/>
            <a:p>
              <a:endParaRPr lang="en-IN"/>
            </a:p>
          </p:txBody>
        </p:sp>
        <p:sp>
          <p:nvSpPr>
            <p:cNvPr id="17438" name="Line 32"/>
            <p:cNvSpPr>
              <a:spLocks noChangeShapeType="1"/>
            </p:cNvSpPr>
            <p:nvPr/>
          </p:nvSpPr>
          <p:spPr bwMode="auto">
            <a:xfrm>
              <a:off x="511" y="2783"/>
              <a:ext cx="3753" cy="0"/>
            </a:xfrm>
            <a:prstGeom prst="line">
              <a:avLst/>
            </a:prstGeom>
            <a:noFill/>
            <a:ln w="0">
              <a:solidFill>
                <a:srgbClr val="000000"/>
              </a:solidFill>
              <a:round/>
              <a:headEnd/>
              <a:tailEnd/>
            </a:ln>
          </p:spPr>
          <p:txBody>
            <a:bodyPr/>
            <a:lstStyle/>
            <a:p>
              <a:endParaRPr lang="en-IN"/>
            </a:p>
          </p:txBody>
        </p:sp>
        <p:sp>
          <p:nvSpPr>
            <p:cNvPr id="17439" name="Line 33"/>
            <p:cNvSpPr>
              <a:spLocks noChangeShapeType="1"/>
            </p:cNvSpPr>
            <p:nvPr/>
          </p:nvSpPr>
          <p:spPr bwMode="auto">
            <a:xfrm flipV="1">
              <a:off x="511" y="2783"/>
              <a:ext cx="0" cy="27"/>
            </a:xfrm>
            <a:prstGeom prst="line">
              <a:avLst/>
            </a:prstGeom>
            <a:noFill/>
            <a:ln w="0">
              <a:solidFill>
                <a:srgbClr val="000000"/>
              </a:solidFill>
              <a:round/>
              <a:headEnd/>
              <a:tailEnd/>
            </a:ln>
          </p:spPr>
          <p:txBody>
            <a:bodyPr/>
            <a:lstStyle/>
            <a:p>
              <a:endParaRPr lang="en-IN"/>
            </a:p>
          </p:txBody>
        </p:sp>
        <p:sp>
          <p:nvSpPr>
            <p:cNvPr id="17440" name="Line 34"/>
            <p:cNvSpPr>
              <a:spLocks noChangeShapeType="1"/>
            </p:cNvSpPr>
            <p:nvPr/>
          </p:nvSpPr>
          <p:spPr bwMode="auto">
            <a:xfrm flipV="1">
              <a:off x="885" y="2783"/>
              <a:ext cx="0" cy="27"/>
            </a:xfrm>
            <a:prstGeom prst="line">
              <a:avLst/>
            </a:prstGeom>
            <a:noFill/>
            <a:ln w="0">
              <a:solidFill>
                <a:srgbClr val="000000"/>
              </a:solidFill>
              <a:round/>
              <a:headEnd/>
              <a:tailEnd/>
            </a:ln>
          </p:spPr>
          <p:txBody>
            <a:bodyPr/>
            <a:lstStyle/>
            <a:p>
              <a:endParaRPr lang="en-IN"/>
            </a:p>
          </p:txBody>
        </p:sp>
        <p:sp>
          <p:nvSpPr>
            <p:cNvPr id="17441" name="Line 35"/>
            <p:cNvSpPr>
              <a:spLocks noChangeShapeType="1"/>
            </p:cNvSpPr>
            <p:nvPr/>
          </p:nvSpPr>
          <p:spPr bwMode="auto">
            <a:xfrm flipV="1">
              <a:off x="1265" y="2783"/>
              <a:ext cx="0" cy="27"/>
            </a:xfrm>
            <a:prstGeom prst="line">
              <a:avLst/>
            </a:prstGeom>
            <a:noFill/>
            <a:ln w="0">
              <a:solidFill>
                <a:srgbClr val="000000"/>
              </a:solidFill>
              <a:round/>
              <a:headEnd/>
              <a:tailEnd/>
            </a:ln>
          </p:spPr>
          <p:txBody>
            <a:bodyPr/>
            <a:lstStyle/>
            <a:p>
              <a:endParaRPr lang="en-IN"/>
            </a:p>
          </p:txBody>
        </p:sp>
        <p:sp>
          <p:nvSpPr>
            <p:cNvPr id="17442" name="Line 36"/>
            <p:cNvSpPr>
              <a:spLocks noChangeShapeType="1"/>
            </p:cNvSpPr>
            <p:nvPr/>
          </p:nvSpPr>
          <p:spPr bwMode="auto">
            <a:xfrm flipV="1">
              <a:off x="1638" y="2783"/>
              <a:ext cx="0" cy="27"/>
            </a:xfrm>
            <a:prstGeom prst="line">
              <a:avLst/>
            </a:prstGeom>
            <a:noFill/>
            <a:ln w="0">
              <a:solidFill>
                <a:srgbClr val="000000"/>
              </a:solidFill>
              <a:round/>
              <a:headEnd/>
              <a:tailEnd/>
            </a:ln>
          </p:spPr>
          <p:txBody>
            <a:bodyPr/>
            <a:lstStyle/>
            <a:p>
              <a:endParaRPr lang="en-IN"/>
            </a:p>
          </p:txBody>
        </p:sp>
        <p:sp>
          <p:nvSpPr>
            <p:cNvPr id="17443" name="Line 37"/>
            <p:cNvSpPr>
              <a:spLocks noChangeShapeType="1"/>
            </p:cNvSpPr>
            <p:nvPr/>
          </p:nvSpPr>
          <p:spPr bwMode="auto">
            <a:xfrm flipV="1">
              <a:off x="2011" y="2783"/>
              <a:ext cx="0" cy="27"/>
            </a:xfrm>
            <a:prstGeom prst="line">
              <a:avLst/>
            </a:prstGeom>
            <a:noFill/>
            <a:ln w="0">
              <a:solidFill>
                <a:srgbClr val="000000"/>
              </a:solidFill>
              <a:round/>
              <a:headEnd/>
              <a:tailEnd/>
            </a:ln>
          </p:spPr>
          <p:txBody>
            <a:bodyPr/>
            <a:lstStyle/>
            <a:p>
              <a:endParaRPr lang="en-IN"/>
            </a:p>
          </p:txBody>
        </p:sp>
        <p:sp>
          <p:nvSpPr>
            <p:cNvPr id="17444" name="Line 38"/>
            <p:cNvSpPr>
              <a:spLocks noChangeShapeType="1"/>
            </p:cNvSpPr>
            <p:nvPr/>
          </p:nvSpPr>
          <p:spPr bwMode="auto">
            <a:xfrm flipV="1">
              <a:off x="2391" y="2783"/>
              <a:ext cx="0" cy="27"/>
            </a:xfrm>
            <a:prstGeom prst="line">
              <a:avLst/>
            </a:prstGeom>
            <a:noFill/>
            <a:ln w="0">
              <a:solidFill>
                <a:srgbClr val="000000"/>
              </a:solidFill>
              <a:round/>
              <a:headEnd/>
              <a:tailEnd/>
            </a:ln>
          </p:spPr>
          <p:txBody>
            <a:bodyPr/>
            <a:lstStyle/>
            <a:p>
              <a:endParaRPr lang="en-IN"/>
            </a:p>
          </p:txBody>
        </p:sp>
        <p:sp>
          <p:nvSpPr>
            <p:cNvPr id="17445" name="Line 39"/>
            <p:cNvSpPr>
              <a:spLocks noChangeShapeType="1"/>
            </p:cNvSpPr>
            <p:nvPr/>
          </p:nvSpPr>
          <p:spPr bwMode="auto">
            <a:xfrm flipV="1">
              <a:off x="2765" y="2783"/>
              <a:ext cx="0" cy="27"/>
            </a:xfrm>
            <a:prstGeom prst="line">
              <a:avLst/>
            </a:prstGeom>
            <a:noFill/>
            <a:ln w="0">
              <a:solidFill>
                <a:srgbClr val="000000"/>
              </a:solidFill>
              <a:round/>
              <a:headEnd/>
              <a:tailEnd/>
            </a:ln>
          </p:spPr>
          <p:txBody>
            <a:bodyPr/>
            <a:lstStyle/>
            <a:p>
              <a:endParaRPr lang="en-IN"/>
            </a:p>
          </p:txBody>
        </p:sp>
        <p:sp>
          <p:nvSpPr>
            <p:cNvPr id="17446" name="Line 40"/>
            <p:cNvSpPr>
              <a:spLocks noChangeShapeType="1"/>
            </p:cNvSpPr>
            <p:nvPr/>
          </p:nvSpPr>
          <p:spPr bwMode="auto">
            <a:xfrm flipV="1">
              <a:off x="3138" y="2783"/>
              <a:ext cx="0" cy="27"/>
            </a:xfrm>
            <a:prstGeom prst="line">
              <a:avLst/>
            </a:prstGeom>
            <a:noFill/>
            <a:ln w="0">
              <a:solidFill>
                <a:srgbClr val="000000"/>
              </a:solidFill>
              <a:round/>
              <a:headEnd/>
              <a:tailEnd/>
            </a:ln>
          </p:spPr>
          <p:txBody>
            <a:bodyPr/>
            <a:lstStyle/>
            <a:p>
              <a:endParaRPr lang="en-IN"/>
            </a:p>
          </p:txBody>
        </p:sp>
        <p:sp>
          <p:nvSpPr>
            <p:cNvPr id="17447" name="Line 41"/>
            <p:cNvSpPr>
              <a:spLocks noChangeShapeType="1"/>
            </p:cNvSpPr>
            <p:nvPr/>
          </p:nvSpPr>
          <p:spPr bwMode="auto">
            <a:xfrm flipV="1">
              <a:off x="3511" y="2783"/>
              <a:ext cx="0" cy="27"/>
            </a:xfrm>
            <a:prstGeom prst="line">
              <a:avLst/>
            </a:prstGeom>
            <a:noFill/>
            <a:ln w="0">
              <a:solidFill>
                <a:srgbClr val="000000"/>
              </a:solidFill>
              <a:round/>
              <a:headEnd/>
              <a:tailEnd/>
            </a:ln>
          </p:spPr>
          <p:txBody>
            <a:bodyPr/>
            <a:lstStyle/>
            <a:p>
              <a:endParaRPr lang="en-IN"/>
            </a:p>
          </p:txBody>
        </p:sp>
        <p:sp>
          <p:nvSpPr>
            <p:cNvPr id="17448" name="Line 42"/>
            <p:cNvSpPr>
              <a:spLocks noChangeShapeType="1"/>
            </p:cNvSpPr>
            <p:nvPr/>
          </p:nvSpPr>
          <p:spPr bwMode="auto">
            <a:xfrm flipV="1">
              <a:off x="3891" y="2783"/>
              <a:ext cx="0" cy="27"/>
            </a:xfrm>
            <a:prstGeom prst="line">
              <a:avLst/>
            </a:prstGeom>
            <a:noFill/>
            <a:ln w="0">
              <a:solidFill>
                <a:srgbClr val="000000"/>
              </a:solidFill>
              <a:round/>
              <a:headEnd/>
              <a:tailEnd/>
            </a:ln>
          </p:spPr>
          <p:txBody>
            <a:bodyPr/>
            <a:lstStyle/>
            <a:p>
              <a:endParaRPr lang="en-IN"/>
            </a:p>
          </p:txBody>
        </p:sp>
        <p:sp>
          <p:nvSpPr>
            <p:cNvPr id="17449" name="Line 43"/>
            <p:cNvSpPr>
              <a:spLocks noChangeShapeType="1"/>
            </p:cNvSpPr>
            <p:nvPr/>
          </p:nvSpPr>
          <p:spPr bwMode="auto">
            <a:xfrm flipV="1">
              <a:off x="4264" y="2783"/>
              <a:ext cx="0" cy="27"/>
            </a:xfrm>
            <a:prstGeom prst="line">
              <a:avLst/>
            </a:prstGeom>
            <a:noFill/>
            <a:ln w="0">
              <a:solidFill>
                <a:srgbClr val="000000"/>
              </a:solidFill>
              <a:round/>
              <a:headEnd/>
              <a:tailEnd/>
            </a:ln>
          </p:spPr>
          <p:txBody>
            <a:bodyPr/>
            <a:lstStyle/>
            <a:p>
              <a:endParaRPr lang="en-IN"/>
            </a:p>
          </p:txBody>
        </p:sp>
        <p:sp>
          <p:nvSpPr>
            <p:cNvPr id="17450" name="Line 44"/>
            <p:cNvSpPr>
              <a:spLocks noChangeShapeType="1"/>
            </p:cNvSpPr>
            <p:nvPr/>
          </p:nvSpPr>
          <p:spPr bwMode="auto">
            <a:xfrm>
              <a:off x="698" y="2610"/>
              <a:ext cx="373" cy="21"/>
            </a:xfrm>
            <a:prstGeom prst="line">
              <a:avLst/>
            </a:prstGeom>
            <a:noFill/>
            <a:ln w="33338">
              <a:solidFill>
                <a:srgbClr val="FFCC00"/>
              </a:solidFill>
              <a:round/>
              <a:headEnd/>
              <a:tailEnd/>
            </a:ln>
          </p:spPr>
          <p:txBody>
            <a:bodyPr/>
            <a:lstStyle/>
            <a:p>
              <a:endParaRPr lang="en-IN"/>
            </a:p>
          </p:txBody>
        </p:sp>
        <p:sp>
          <p:nvSpPr>
            <p:cNvPr id="17451" name="Line 45"/>
            <p:cNvSpPr>
              <a:spLocks noChangeShapeType="1"/>
            </p:cNvSpPr>
            <p:nvPr/>
          </p:nvSpPr>
          <p:spPr bwMode="auto">
            <a:xfrm flipV="1">
              <a:off x="1071" y="2617"/>
              <a:ext cx="380" cy="14"/>
            </a:xfrm>
            <a:prstGeom prst="line">
              <a:avLst/>
            </a:prstGeom>
            <a:noFill/>
            <a:ln w="33338">
              <a:solidFill>
                <a:srgbClr val="FFCC00"/>
              </a:solidFill>
              <a:round/>
              <a:headEnd/>
              <a:tailEnd/>
            </a:ln>
          </p:spPr>
          <p:txBody>
            <a:bodyPr/>
            <a:lstStyle/>
            <a:p>
              <a:endParaRPr lang="en-IN"/>
            </a:p>
          </p:txBody>
        </p:sp>
        <p:sp>
          <p:nvSpPr>
            <p:cNvPr id="17452" name="Line 46"/>
            <p:cNvSpPr>
              <a:spLocks noChangeShapeType="1"/>
            </p:cNvSpPr>
            <p:nvPr/>
          </p:nvSpPr>
          <p:spPr bwMode="auto">
            <a:xfrm>
              <a:off x="1451" y="2617"/>
              <a:ext cx="374" cy="7"/>
            </a:xfrm>
            <a:prstGeom prst="line">
              <a:avLst/>
            </a:prstGeom>
            <a:noFill/>
            <a:ln w="33338">
              <a:solidFill>
                <a:srgbClr val="FFCC00"/>
              </a:solidFill>
              <a:round/>
              <a:headEnd/>
              <a:tailEnd/>
            </a:ln>
          </p:spPr>
          <p:txBody>
            <a:bodyPr/>
            <a:lstStyle/>
            <a:p>
              <a:endParaRPr lang="en-IN"/>
            </a:p>
          </p:txBody>
        </p:sp>
        <p:sp>
          <p:nvSpPr>
            <p:cNvPr id="17453" name="Line 47"/>
            <p:cNvSpPr>
              <a:spLocks noChangeShapeType="1"/>
            </p:cNvSpPr>
            <p:nvPr/>
          </p:nvSpPr>
          <p:spPr bwMode="auto">
            <a:xfrm flipV="1">
              <a:off x="1825" y="2575"/>
              <a:ext cx="373" cy="49"/>
            </a:xfrm>
            <a:prstGeom prst="line">
              <a:avLst/>
            </a:prstGeom>
            <a:noFill/>
            <a:ln w="33338">
              <a:solidFill>
                <a:srgbClr val="FFCC00"/>
              </a:solidFill>
              <a:round/>
              <a:headEnd/>
              <a:tailEnd/>
            </a:ln>
          </p:spPr>
          <p:txBody>
            <a:bodyPr/>
            <a:lstStyle/>
            <a:p>
              <a:endParaRPr lang="en-IN"/>
            </a:p>
          </p:txBody>
        </p:sp>
        <p:sp>
          <p:nvSpPr>
            <p:cNvPr id="17454" name="Line 48"/>
            <p:cNvSpPr>
              <a:spLocks noChangeShapeType="1"/>
            </p:cNvSpPr>
            <p:nvPr/>
          </p:nvSpPr>
          <p:spPr bwMode="auto">
            <a:xfrm flipV="1">
              <a:off x="2198" y="2541"/>
              <a:ext cx="380" cy="34"/>
            </a:xfrm>
            <a:prstGeom prst="line">
              <a:avLst/>
            </a:prstGeom>
            <a:noFill/>
            <a:ln w="33338">
              <a:solidFill>
                <a:srgbClr val="FFCC00"/>
              </a:solidFill>
              <a:round/>
              <a:headEnd/>
              <a:tailEnd/>
            </a:ln>
          </p:spPr>
          <p:txBody>
            <a:bodyPr/>
            <a:lstStyle/>
            <a:p>
              <a:endParaRPr lang="en-IN"/>
            </a:p>
          </p:txBody>
        </p:sp>
        <p:sp>
          <p:nvSpPr>
            <p:cNvPr id="17455" name="Line 49"/>
            <p:cNvSpPr>
              <a:spLocks noChangeShapeType="1"/>
            </p:cNvSpPr>
            <p:nvPr/>
          </p:nvSpPr>
          <p:spPr bwMode="auto">
            <a:xfrm flipV="1">
              <a:off x="2578" y="2513"/>
              <a:ext cx="373" cy="28"/>
            </a:xfrm>
            <a:prstGeom prst="line">
              <a:avLst/>
            </a:prstGeom>
            <a:noFill/>
            <a:ln w="33338">
              <a:solidFill>
                <a:srgbClr val="FFCC00"/>
              </a:solidFill>
              <a:round/>
              <a:headEnd/>
              <a:tailEnd/>
            </a:ln>
          </p:spPr>
          <p:txBody>
            <a:bodyPr/>
            <a:lstStyle/>
            <a:p>
              <a:endParaRPr lang="en-IN"/>
            </a:p>
          </p:txBody>
        </p:sp>
        <p:sp>
          <p:nvSpPr>
            <p:cNvPr id="17456" name="Line 50"/>
            <p:cNvSpPr>
              <a:spLocks noChangeShapeType="1"/>
            </p:cNvSpPr>
            <p:nvPr/>
          </p:nvSpPr>
          <p:spPr bwMode="auto">
            <a:xfrm>
              <a:off x="2951" y="2513"/>
              <a:ext cx="373" cy="42"/>
            </a:xfrm>
            <a:prstGeom prst="line">
              <a:avLst/>
            </a:prstGeom>
            <a:noFill/>
            <a:ln w="33338">
              <a:solidFill>
                <a:srgbClr val="FFCC00"/>
              </a:solidFill>
              <a:round/>
              <a:headEnd/>
              <a:tailEnd/>
            </a:ln>
          </p:spPr>
          <p:txBody>
            <a:bodyPr/>
            <a:lstStyle/>
            <a:p>
              <a:endParaRPr lang="en-IN"/>
            </a:p>
          </p:txBody>
        </p:sp>
        <p:sp>
          <p:nvSpPr>
            <p:cNvPr id="17457" name="Line 51"/>
            <p:cNvSpPr>
              <a:spLocks noChangeShapeType="1"/>
            </p:cNvSpPr>
            <p:nvPr/>
          </p:nvSpPr>
          <p:spPr bwMode="auto">
            <a:xfrm flipV="1">
              <a:off x="3324" y="2520"/>
              <a:ext cx="381" cy="35"/>
            </a:xfrm>
            <a:prstGeom prst="line">
              <a:avLst/>
            </a:prstGeom>
            <a:noFill/>
            <a:ln w="33338">
              <a:solidFill>
                <a:srgbClr val="FFCC00"/>
              </a:solidFill>
              <a:round/>
              <a:headEnd/>
              <a:tailEnd/>
            </a:ln>
          </p:spPr>
          <p:txBody>
            <a:bodyPr/>
            <a:lstStyle/>
            <a:p>
              <a:endParaRPr lang="en-IN"/>
            </a:p>
          </p:txBody>
        </p:sp>
        <p:sp>
          <p:nvSpPr>
            <p:cNvPr id="17458" name="Line 52"/>
            <p:cNvSpPr>
              <a:spLocks noChangeShapeType="1"/>
            </p:cNvSpPr>
            <p:nvPr/>
          </p:nvSpPr>
          <p:spPr bwMode="auto">
            <a:xfrm>
              <a:off x="3705" y="2520"/>
              <a:ext cx="373" cy="118"/>
            </a:xfrm>
            <a:prstGeom prst="line">
              <a:avLst/>
            </a:prstGeom>
            <a:noFill/>
            <a:ln w="33338">
              <a:solidFill>
                <a:srgbClr val="FFCC00"/>
              </a:solidFill>
              <a:round/>
              <a:headEnd/>
              <a:tailEnd/>
            </a:ln>
          </p:spPr>
          <p:txBody>
            <a:bodyPr/>
            <a:lstStyle/>
            <a:p>
              <a:endParaRPr lang="en-IN"/>
            </a:p>
          </p:txBody>
        </p:sp>
        <p:sp>
          <p:nvSpPr>
            <p:cNvPr id="17459" name="Line 53"/>
            <p:cNvSpPr>
              <a:spLocks noChangeShapeType="1"/>
            </p:cNvSpPr>
            <p:nvPr/>
          </p:nvSpPr>
          <p:spPr bwMode="auto">
            <a:xfrm flipV="1">
              <a:off x="698" y="2651"/>
              <a:ext cx="373" cy="14"/>
            </a:xfrm>
            <a:prstGeom prst="line">
              <a:avLst/>
            </a:prstGeom>
            <a:noFill/>
            <a:ln w="33338">
              <a:solidFill>
                <a:srgbClr val="008000"/>
              </a:solidFill>
              <a:round/>
              <a:headEnd/>
              <a:tailEnd/>
            </a:ln>
          </p:spPr>
          <p:txBody>
            <a:bodyPr/>
            <a:lstStyle/>
            <a:p>
              <a:endParaRPr lang="en-IN"/>
            </a:p>
          </p:txBody>
        </p:sp>
        <p:sp>
          <p:nvSpPr>
            <p:cNvPr id="17460" name="Line 54"/>
            <p:cNvSpPr>
              <a:spLocks noChangeShapeType="1"/>
            </p:cNvSpPr>
            <p:nvPr/>
          </p:nvSpPr>
          <p:spPr bwMode="auto">
            <a:xfrm flipV="1">
              <a:off x="1071" y="2638"/>
              <a:ext cx="380" cy="13"/>
            </a:xfrm>
            <a:prstGeom prst="line">
              <a:avLst/>
            </a:prstGeom>
            <a:noFill/>
            <a:ln w="33338">
              <a:solidFill>
                <a:srgbClr val="008000"/>
              </a:solidFill>
              <a:round/>
              <a:headEnd/>
              <a:tailEnd/>
            </a:ln>
          </p:spPr>
          <p:txBody>
            <a:bodyPr/>
            <a:lstStyle/>
            <a:p>
              <a:endParaRPr lang="en-IN"/>
            </a:p>
          </p:txBody>
        </p:sp>
        <p:sp>
          <p:nvSpPr>
            <p:cNvPr id="17461" name="Line 55"/>
            <p:cNvSpPr>
              <a:spLocks noChangeShapeType="1"/>
            </p:cNvSpPr>
            <p:nvPr/>
          </p:nvSpPr>
          <p:spPr bwMode="auto">
            <a:xfrm flipV="1">
              <a:off x="1451" y="2624"/>
              <a:ext cx="374" cy="14"/>
            </a:xfrm>
            <a:prstGeom prst="line">
              <a:avLst/>
            </a:prstGeom>
            <a:noFill/>
            <a:ln w="33338">
              <a:solidFill>
                <a:srgbClr val="008000"/>
              </a:solidFill>
              <a:round/>
              <a:headEnd/>
              <a:tailEnd/>
            </a:ln>
          </p:spPr>
          <p:txBody>
            <a:bodyPr/>
            <a:lstStyle/>
            <a:p>
              <a:endParaRPr lang="en-IN"/>
            </a:p>
          </p:txBody>
        </p:sp>
        <p:sp>
          <p:nvSpPr>
            <p:cNvPr id="17462" name="Line 56"/>
            <p:cNvSpPr>
              <a:spLocks noChangeShapeType="1"/>
            </p:cNvSpPr>
            <p:nvPr/>
          </p:nvSpPr>
          <p:spPr bwMode="auto">
            <a:xfrm>
              <a:off x="1825" y="2624"/>
              <a:ext cx="373" cy="27"/>
            </a:xfrm>
            <a:prstGeom prst="line">
              <a:avLst/>
            </a:prstGeom>
            <a:noFill/>
            <a:ln w="33338">
              <a:solidFill>
                <a:srgbClr val="008000"/>
              </a:solidFill>
              <a:round/>
              <a:headEnd/>
              <a:tailEnd/>
            </a:ln>
          </p:spPr>
          <p:txBody>
            <a:bodyPr/>
            <a:lstStyle/>
            <a:p>
              <a:endParaRPr lang="en-IN"/>
            </a:p>
          </p:txBody>
        </p:sp>
        <p:sp>
          <p:nvSpPr>
            <p:cNvPr id="17463" name="Line 57"/>
            <p:cNvSpPr>
              <a:spLocks noChangeShapeType="1"/>
            </p:cNvSpPr>
            <p:nvPr/>
          </p:nvSpPr>
          <p:spPr bwMode="auto">
            <a:xfrm flipV="1">
              <a:off x="2198" y="2575"/>
              <a:ext cx="380" cy="76"/>
            </a:xfrm>
            <a:prstGeom prst="line">
              <a:avLst/>
            </a:prstGeom>
            <a:noFill/>
            <a:ln w="33338">
              <a:solidFill>
                <a:srgbClr val="008000"/>
              </a:solidFill>
              <a:round/>
              <a:headEnd/>
              <a:tailEnd/>
            </a:ln>
          </p:spPr>
          <p:txBody>
            <a:bodyPr/>
            <a:lstStyle/>
            <a:p>
              <a:endParaRPr lang="en-IN"/>
            </a:p>
          </p:txBody>
        </p:sp>
        <p:sp>
          <p:nvSpPr>
            <p:cNvPr id="17464" name="Line 58"/>
            <p:cNvSpPr>
              <a:spLocks noChangeShapeType="1"/>
            </p:cNvSpPr>
            <p:nvPr/>
          </p:nvSpPr>
          <p:spPr bwMode="auto">
            <a:xfrm flipV="1">
              <a:off x="2578" y="2520"/>
              <a:ext cx="373" cy="55"/>
            </a:xfrm>
            <a:prstGeom prst="line">
              <a:avLst/>
            </a:prstGeom>
            <a:noFill/>
            <a:ln w="33338">
              <a:solidFill>
                <a:srgbClr val="008000"/>
              </a:solidFill>
              <a:round/>
              <a:headEnd/>
              <a:tailEnd/>
            </a:ln>
          </p:spPr>
          <p:txBody>
            <a:bodyPr/>
            <a:lstStyle/>
            <a:p>
              <a:endParaRPr lang="en-IN"/>
            </a:p>
          </p:txBody>
        </p:sp>
        <p:sp>
          <p:nvSpPr>
            <p:cNvPr id="17465" name="Line 59"/>
            <p:cNvSpPr>
              <a:spLocks noChangeShapeType="1"/>
            </p:cNvSpPr>
            <p:nvPr/>
          </p:nvSpPr>
          <p:spPr bwMode="auto">
            <a:xfrm>
              <a:off x="2951" y="2520"/>
              <a:ext cx="373" cy="7"/>
            </a:xfrm>
            <a:prstGeom prst="line">
              <a:avLst/>
            </a:prstGeom>
            <a:noFill/>
            <a:ln w="33338">
              <a:solidFill>
                <a:srgbClr val="008000"/>
              </a:solidFill>
              <a:round/>
              <a:headEnd/>
              <a:tailEnd/>
            </a:ln>
          </p:spPr>
          <p:txBody>
            <a:bodyPr/>
            <a:lstStyle/>
            <a:p>
              <a:endParaRPr lang="en-IN"/>
            </a:p>
          </p:txBody>
        </p:sp>
        <p:sp>
          <p:nvSpPr>
            <p:cNvPr id="17466" name="Line 60"/>
            <p:cNvSpPr>
              <a:spLocks noChangeShapeType="1"/>
            </p:cNvSpPr>
            <p:nvPr/>
          </p:nvSpPr>
          <p:spPr bwMode="auto">
            <a:xfrm flipV="1">
              <a:off x="3324" y="2506"/>
              <a:ext cx="381" cy="21"/>
            </a:xfrm>
            <a:prstGeom prst="line">
              <a:avLst/>
            </a:prstGeom>
            <a:noFill/>
            <a:ln w="33338">
              <a:solidFill>
                <a:srgbClr val="008000"/>
              </a:solidFill>
              <a:round/>
              <a:headEnd/>
              <a:tailEnd/>
            </a:ln>
          </p:spPr>
          <p:txBody>
            <a:bodyPr/>
            <a:lstStyle/>
            <a:p>
              <a:endParaRPr lang="en-IN"/>
            </a:p>
          </p:txBody>
        </p:sp>
        <p:sp>
          <p:nvSpPr>
            <p:cNvPr id="17467" name="Line 61"/>
            <p:cNvSpPr>
              <a:spLocks noChangeShapeType="1"/>
            </p:cNvSpPr>
            <p:nvPr/>
          </p:nvSpPr>
          <p:spPr bwMode="auto">
            <a:xfrm>
              <a:off x="3705" y="2506"/>
              <a:ext cx="373" cy="56"/>
            </a:xfrm>
            <a:prstGeom prst="line">
              <a:avLst/>
            </a:prstGeom>
            <a:noFill/>
            <a:ln w="33338">
              <a:solidFill>
                <a:srgbClr val="008000"/>
              </a:solidFill>
              <a:round/>
              <a:headEnd/>
              <a:tailEnd/>
            </a:ln>
          </p:spPr>
          <p:txBody>
            <a:bodyPr/>
            <a:lstStyle/>
            <a:p>
              <a:endParaRPr lang="en-IN"/>
            </a:p>
          </p:txBody>
        </p:sp>
        <p:sp>
          <p:nvSpPr>
            <p:cNvPr id="17468" name="Line 62"/>
            <p:cNvSpPr>
              <a:spLocks noChangeShapeType="1"/>
            </p:cNvSpPr>
            <p:nvPr/>
          </p:nvSpPr>
          <p:spPr bwMode="auto">
            <a:xfrm>
              <a:off x="698" y="2313"/>
              <a:ext cx="373" cy="21"/>
            </a:xfrm>
            <a:prstGeom prst="line">
              <a:avLst/>
            </a:prstGeom>
            <a:noFill/>
            <a:ln w="33338">
              <a:solidFill>
                <a:srgbClr val="800000"/>
              </a:solidFill>
              <a:round/>
              <a:headEnd/>
              <a:tailEnd/>
            </a:ln>
          </p:spPr>
          <p:txBody>
            <a:bodyPr/>
            <a:lstStyle/>
            <a:p>
              <a:endParaRPr lang="en-IN"/>
            </a:p>
          </p:txBody>
        </p:sp>
        <p:sp>
          <p:nvSpPr>
            <p:cNvPr id="17469" name="Line 63"/>
            <p:cNvSpPr>
              <a:spLocks noChangeShapeType="1"/>
            </p:cNvSpPr>
            <p:nvPr/>
          </p:nvSpPr>
          <p:spPr bwMode="auto">
            <a:xfrm flipV="1">
              <a:off x="1071" y="2320"/>
              <a:ext cx="380" cy="14"/>
            </a:xfrm>
            <a:prstGeom prst="line">
              <a:avLst/>
            </a:prstGeom>
            <a:noFill/>
            <a:ln w="33338">
              <a:solidFill>
                <a:srgbClr val="800000"/>
              </a:solidFill>
              <a:round/>
              <a:headEnd/>
              <a:tailEnd/>
            </a:ln>
          </p:spPr>
          <p:txBody>
            <a:bodyPr/>
            <a:lstStyle/>
            <a:p>
              <a:endParaRPr lang="en-IN"/>
            </a:p>
          </p:txBody>
        </p:sp>
        <p:sp>
          <p:nvSpPr>
            <p:cNvPr id="17470" name="Line 64"/>
            <p:cNvSpPr>
              <a:spLocks noChangeShapeType="1"/>
            </p:cNvSpPr>
            <p:nvPr/>
          </p:nvSpPr>
          <p:spPr bwMode="auto">
            <a:xfrm flipV="1">
              <a:off x="1451" y="2313"/>
              <a:ext cx="374" cy="7"/>
            </a:xfrm>
            <a:prstGeom prst="line">
              <a:avLst/>
            </a:prstGeom>
            <a:noFill/>
            <a:ln w="33338">
              <a:solidFill>
                <a:srgbClr val="800000"/>
              </a:solidFill>
              <a:round/>
              <a:headEnd/>
              <a:tailEnd/>
            </a:ln>
          </p:spPr>
          <p:txBody>
            <a:bodyPr/>
            <a:lstStyle/>
            <a:p>
              <a:endParaRPr lang="en-IN"/>
            </a:p>
          </p:txBody>
        </p:sp>
        <p:sp>
          <p:nvSpPr>
            <p:cNvPr id="17471" name="Line 65"/>
            <p:cNvSpPr>
              <a:spLocks noChangeShapeType="1"/>
            </p:cNvSpPr>
            <p:nvPr/>
          </p:nvSpPr>
          <p:spPr bwMode="auto">
            <a:xfrm flipV="1">
              <a:off x="1825" y="2257"/>
              <a:ext cx="373" cy="56"/>
            </a:xfrm>
            <a:prstGeom prst="line">
              <a:avLst/>
            </a:prstGeom>
            <a:noFill/>
            <a:ln w="33338">
              <a:solidFill>
                <a:srgbClr val="800000"/>
              </a:solidFill>
              <a:round/>
              <a:headEnd/>
              <a:tailEnd/>
            </a:ln>
          </p:spPr>
          <p:txBody>
            <a:bodyPr/>
            <a:lstStyle/>
            <a:p>
              <a:endParaRPr lang="en-IN"/>
            </a:p>
          </p:txBody>
        </p:sp>
        <p:sp>
          <p:nvSpPr>
            <p:cNvPr id="17472" name="Line 66"/>
            <p:cNvSpPr>
              <a:spLocks noChangeShapeType="1"/>
            </p:cNvSpPr>
            <p:nvPr/>
          </p:nvSpPr>
          <p:spPr bwMode="auto">
            <a:xfrm flipV="1">
              <a:off x="2198" y="1940"/>
              <a:ext cx="380" cy="317"/>
            </a:xfrm>
            <a:prstGeom prst="line">
              <a:avLst/>
            </a:prstGeom>
            <a:noFill/>
            <a:ln w="33338">
              <a:solidFill>
                <a:srgbClr val="800000"/>
              </a:solidFill>
              <a:round/>
              <a:headEnd/>
              <a:tailEnd/>
            </a:ln>
          </p:spPr>
          <p:txBody>
            <a:bodyPr/>
            <a:lstStyle/>
            <a:p>
              <a:endParaRPr lang="en-IN"/>
            </a:p>
          </p:txBody>
        </p:sp>
        <p:sp>
          <p:nvSpPr>
            <p:cNvPr id="17473" name="Line 67"/>
            <p:cNvSpPr>
              <a:spLocks noChangeShapeType="1"/>
            </p:cNvSpPr>
            <p:nvPr/>
          </p:nvSpPr>
          <p:spPr bwMode="auto">
            <a:xfrm flipV="1">
              <a:off x="2578" y="1656"/>
              <a:ext cx="373" cy="284"/>
            </a:xfrm>
            <a:prstGeom prst="line">
              <a:avLst/>
            </a:prstGeom>
            <a:noFill/>
            <a:ln w="33338">
              <a:solidFill>
                <a:srgbClr val="800000"/>
              </a:solidFill>
              <a:round/>
              <a:headEnd/>
              <a:tailEnd/>
            </a:ln>
          </p:spPr>
          <p:txBody>
            <a:bodyPr/>
            <a:lstStyle/>
            <a:p>
              <a:endParaRPr lang="en-IN"/>
            </a:p>
          </p:txBody>
        </p:sp>
        <p:sp>
          <p:nvSpPr>
            <p:cNvPr id="17474" name="Line 68"/>
            <p:cNvSpPr>
              <a:spLocks noChangeShapeType="1"/>
            </p:cNvSpPr>
            <p:nvPr/>
          </p:nvSpPr>
          <p:spPr bwMode="auto">
            <a:xfrm>
              <a:off x="2951" y="1656"/>
              <a:ext cx="373" cy="7"/>
            </a:xfrm>
            <a:prstGeom prst="line">
              <a:avLst/>
            </a:prstGeom>
            <a:noFill/>
            <a:ln w="33338">
              <a:solidFill>
                <a:srgbClr val="800000"/>
              </a:solidFill>
              <a:round/>
              <a:headEnd/>
              <a:tailEnd/>
            </a:ln>
          </p:spPr>
          <p:txBody>
            <a:bodyPr/>
            <a:lstStyle/>
            <a:p>
              <a:endParaRPr lang="en-IN"/>
            </a:p>
          </p:txBody>
        </p:sp>
        <p:sp>
          <p:nvSpPr>
            <p:cNvPr id="17475" name="Line 69"/>
            <p:cNvSpPr>
              <a:spLocks noChangeShapeType="1"/>
            </p:cNvSpPr>
            <p:nvPr/>
          </p:nvSpPr>
          <p:spPr bwMode="auto">
            <a:xfrm>
              <a:off x="3324" y="1663"/>
              <a:ext cx="381" cy="201"/>
            </a:xfrm>
            <a:prstGeom prst="line">
              <a:avLst/>
            </a:prstGeom>
            <a:noFill/>
            <a:ln w="33338">
              <a:solidFill>
                <a:srgbClr val="800000"/>
              </a:solidFill>
              <a:round/>
              <a:headEnd/>
              <a:tailEnd/>
            </a:ln>
          </p:spPr>
          <p:txBody>
            <a:bodyPr/>
            <a:lstStyle/>
            <a:p>
              <a:endParaRPr lang="en-IN"/>
            </a:p>
          </p:txBody>
        </p:sp>
        <p:sp>
          <p:nvSpPr>
            <p:cNvPr id="17476" name="Line 70"/>
            <p:cNvSpPr>
              <a:spLocks noChangeShapeType="1"/>
            </p:cNvSpPr>
            <p:nvPr/>
          </p:nvSpPr>
          <p:spPr bwMode="auto">
            <a:xfrm flipV="1">
              <a:off x="3705" y="1815"/>
              <a:ext cx="373" cy="49"/>
            </a:xfrm>
            <a:prstGeom prst="line">
              <a:avLst/>
            </a:prstGeom>
            <a:noFill/>
            <a:ln w="33338">
              <a:solidFill>
                <a:srgbClr val="800000"/>
              </a:solidFill>
              <a:round/>
              <a:headEnd/>
              <a:tailEnd/>
            </a:ln>
          </p:spPr>
          <p:txBody>
            <a:bodyPr/>
            <a:lstStyle/>
            <a:p>
              <a:endParaRPr lang="en-IN"/>
            </a:p>
          </p:txBody>
        </p:sp>
        <p:sp>
          <p:nvSpPr>
            <p:cNvPr id="17477" name="Line 71"/>
            <p:cNvSpPr>
              <a:spLocks noChangeShapeType="1"/>
            </p:cNvSpPr>
            <p:nvPr/>
          </p:nvSpPr>
          <p:spPr bwMode="auto">
            <a:xfrm>
              <a:off x="698" y="2776"/>
              <a:ext cx="373" cy="0"/>
            </a:xfrm>
            <a:prstGeom prst="line">
              <a:avLst/>
            </a:prstGeom>
            <a:noFill/>
            <a:ln w="33338">
              <a:solidFill>
                <a:srgbClr val="000080"/>
              </a:solidFill>
              <a:round/>
              <a:headEnd/>
              <a:tailEnd/>
            </a:ln>
          </p:spPr>
          <p:txBody>
            <a:bodyPr/>
            <a:lstStyle/>
            <a:p>
              <a:endParaRPr lang="en-IN"/>
            </a:p>
          </p:txBody>
        </p:sp>
        <p:sp>
          <p:nvSpPr>
            <p:cNvPr id="17478" name="Line 72"/>
            <p:cNvSpPr>
              <a:spLocks noChangeShapeType="1"/>
            </p:cNvSpPr>
            <p:nvPr/>
          </p:nvSpPr>
          <p:spPr bwMode="auto">
            <a:xfrm flipV="1">
              <a:off x="1071" y="2769"/>
              <a:ext cx="380" cy="7"/>
            </a:xfrm>
            <a:prstGeom prst="line">
              <a:avLst/>
            </a:prstGeom>
            <a:noFill/>
            <a:ln w="33338">
              <a:solidFill>
                <a:srgbClr val="000080"/>
              </a:solidFill>
              <a:round/>
              <a:headEnd/>
              <a:tailEnd/>
            </a:ln>
          </p:spPr>
          <p:txBody>
            <a:bodyPr/>
            <a:lstStyle/>
            <a:p>
              <a:endParaRPr lang="en-IN"/>
            </a:p>
          </p:txBody>
        </p:sp>
        <p:sp>
          <p:nvSpPr>
            <p:cNvPr id="17479" name="Line 73"/>
            <p:cNvSpPr>
              <a:spLocks noChangeShapeType="1"/>
            </p:cNvSpPr>
            <p:nvPr/>
          </p:nvSpPr>
          <p:spPr bwMode="auto">
            <a:xfrm>
              <a:off x="1451" y="2769"/>
              <a:ext cx="374" cy="7"/>
            </a:xfrm>
            <a:prstGeom prst="line">
              <a:avLst/>
            </a:prstGeom>
            <a:noFill/>
            <a:ln w="33338">
              <a:solidFill>
                <a:srgbClr val="000080"/>
              </a:solidFill>
              <a:round/>
              <a:headEnd/>
              <a:tailEnd/>
            </a:ln>
          </p:spPr>
          <p:txBody>
            <a:bodyPr/>
            <a:lstStyle/>
            <a:p>
              <a:endParaRPr lang="en-IN"/>
            </a:p>
          </p:txBody>
        </p:sp>
        <p:sp>
          <p:nvSpPr>
            <p:cNvPr id="17480" name="Line 74"/>
            <p:cNvSpPr>
              <a:spLocks noChangeShapeType="1"/>
            </p:cNvSpPr>
            <p:nvPr/>
          </p:nvSpPr>
          <p:spPr bwMode="auto">
            <a:xfrm flipV="1">
              <a:off x="1825" y="2769"/>
              <a:ext cx="373" cy="7"/>
            </a:xfrm>
            <a:prstGeom prst="line">
              <a:avLst/>
            </a:prstGeom>
            <a:noFill/>
            <a:ln w="33338">
              <a:solidFill>
                <a:srgbClr val="000080"/>
              </a:solidFill>
              <a:round/>
              <a:headEnd/>
              <a:tailEnd/>
            </a:ln>
          </p:spPr>
          <p:txBody>
            <a:bodyPr/>
            <a:lstStyle/>
            <a:p>
              <a:endParaRPr lang="en-IN"/>
            </a:p>
          </p:txBody>
        </p:sp>
        <p:sp>
          <p:nvSpPr>
            <p:cNvPr id="17481" name="Line 75"/>
            <p:cNvSpPr>
              <a:spLocks noChangeShapeType="1"/>
            </p:cNvSpPr>
            <p:nvPr/>
          </p:nvSpPr>
          <p:spPr bwMode="auto">
            <a:xfrm>
              <a:off x="2198" y="2769"/>
              <a:ext cx="380" cy="0"/>
            </a:xfrm>
            <a:prstGeom prst="line">
              <a:avLst/>
            </a:prstGeom>
            <a:noFill/>
            <a:ln w="33338">
              <a:solidFill>
                <a:srgbClr val="000080"/>
              </a:solidFill>
              <a:round/>
              <a:headEnd/>
              <a:tailEnd/>
            </a:ln>
          </p:spPr>
          <p:txBody>
            <a:bodyPr/>
            <a:lstStyle/>
            <a:p>
              <a:endParaRPr lang="en-IN"/>
            </a:p>
          </p:txBody>
        </p:sp>
        <p:sp>
          <p:nvSpPr>
            <p:cNvPr id="17482" name="Line 76"/>
            <p:cNvSpPr>
              <a:spLocks noChangeShapeType="1"/>
            </p:cNvSpPr>
            <p:nvPr/>
          </p:nvSpPr>
          <p:spPr bwMode="auto">
            <a:xfrm>
              <a:off x="2578" y="2769"/>
              <a:ext cx="373" cy="0"/>
            </a:xfrm>
            <a:prstGeom prst="line">
              <a:avLst/>
            </a:prstGeom>
            <a:noFill/>
            <a:ln w="33338">
              <a:solidFill>
                <a:srgbClr val="000080"/>
              </a:solidFill>
              <a:round/>
              <a:headEnd/>
              <a:tailEnd/>
            </a:ln>
          </p:spPr>
          <p:txBody>
            <a:bodyPr/>
            <a:lstStyle/>
            <a:p>
              <a:endParaRPr lang="en-IN"/>
            </a:p>
          </p:txBody>
        </p:sp>
        <p:sp>
          <p:nvSpPr>
            <p:cNvPr id="17483" name="Line 77"/>
            <p:cNvSpPr>
              <a:spLocks noChangeShapeType="1"/>
            </p:cNvSpPr>
            <p:nvPr/>
          </p:nvSpPr>
          <p:spPr bwMode="auto">
            <a:xfrm flipV="1">
              <a:off x="2951" y="2762"/>
              <a:ext cx="373" cy="7"/>
            </a:xfrm>
            <a:prstGeom prst="line">
              <a:avLst/>
            </a:prstGeom>
            <a:noFill/>
            <a:ln w="33338">
              <a:solidFill>
                <a:srgbClr val="000080"/>
              </a:solidFill>
              <a:round/>
              <a:headEnd/>
              <a:tailEnd/>
            </a:ln>
          </p:spPr>
          <p:txBody>
            <a:bodyPr/>
            <a:lstStyle/>
            <a:p>
              <a:endParaRPr lang="en-IN"/>
            </a:p>
          </p:txBody>
        </p:sp>
        <p:sp>
          <p:nvSpPr>
            <p:cNvPr id="17484" name="Line 78"/>
            <p:cNvSpPr>
              <a:spLocks noChangeShapeType="1"/>
            </p:cNvSpPr>
            <p:nvPr/>
          </p:nvSpPr>
          <p:spPr bwMode="auto">
            <a:xfrm>
              <a:off x="3324" y="2762"/>
              <a:ext cx="381" cy="0"/>
            </a:xfrm>
            <a:prstGeom prst="line">
              <a:avLst/>
            </a:prstGeom>
            <a:noFill/>
            <a:ln w="33338">
              <a:solidFill>
                <a:srgbClr val="000080"/>
              </a:solidFill>
              <a:round/>
              <a:headEnd/>
              <a:tailEnd/>
            </a:ln>
          </p:spPr>
          <p:txBody>
            <a:bodyPr/>
            <a:lstStyle/>
            <a:p>
              <a:endParaRPr lang="en-IN"/>
            </a:p>
          </p:txBody>
        </p:sp>
        <p:sp>
          <p:nvSpPr>
            <p:cNvPr id="17485" name="Line 79"/>
            <p:cNvSpPr>
              <a:spLocks noChangeShapeType="1"/>
            </p:cNvSpPr>
            <p:nvPr/>
          </p:nvSpPr>
          <p:spPr bwMode="auto">
            <a:xfrm>
              <a:off x="3705" y="2762"/>
              <a:ext cx="373" cy="14"/>
            </a:xfrm>
            <a:prstGeom prst="line">
              <a:avLst/>
            </a:prstGeom>
            <a:noFill/>
            <a:ln w="33338">
              <a:solidFill>
                <a:srgbClr val="000080"/>
              </a:solidFill>
              <a:round/>
              <a:headEnd/>
              <a:tailEnd/>
            </a:ln>
          </p:spPr>
          <p:txBody>
            <a:bodyPr/>
            <a:lstStyle/>
            <a:p>
              <a:endParaRPr lang="en-IN"/>
            </a:p>
          </p:txBody>
        </p:sp>
        <p:sp>
          <p:nvSpPr>
            <p:cNvPr id="17486" name="Rectangle 80"/>
            <p:cNvSpPr>
              <a:spLocks noChangeArrowheads="1"/>
            </p:cNvSpPr>
            <p:nvPr/>
          </p:nvSpPr>
          <p:spPr bwMode="auto">
            <a:xfrm>
              <a:off x="576" y="1290"/>
              <a:ext cx="3748" cy="140"/>
            </a:xfrm>
            <a:prstGeom prst="rect">
              <a:avLst/>
            </a:prstGeom>
            <a:noFill/>
            <a:ln w="9525">
              <a:noFill/>
              <a:miter lim="800000"/>
              <a:headEnd/>
              <a:tailEnd/>
            </a:ln>
          </p:spPr>
          <p:txBody>
            <a:bodyPr wrap="none" lIns="0" tIns="0" rIns="0" bIns="0">
              <a:spAutoFit/>
            </a:bodyPr>
            <a:lstStyle/>
            <a:p>
              <a:pPr algn="ctr"/>
              <a:r>
                <a:rPr lang="en-US" sz="1400" b="1">
                  <a:solidFill>
                    <a:srgbClr val="000000"/>
                  </a:solidFill>
                </a:rPr>
                <a:t>Sector-wise allocation for Children as percentage of Union Budget</a:t>
              </a:r>
              <a:endParaRPr lang="en-US"/>
            </a:p>
          </p:txBody>
        </p:sp>
        <p:sp>
          <p:nvSpPr>
            <p:cNvPr id="17487" name="Rectangle 81"/>
            <p:cNvSpPr>
              <a:spLocks noChangeArrowheads="1"/>
            </p:cNvSpPr>
            <p:nvPr/>
          </p:nvSpPr>
          <p:spPr bwMode="auto">
            <a:xfrm>
              <a:off x="344" y="2721"/>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0.0</a:t>
              </a:r>
              <a:endParaRPr lang="en-US"/>
            </a:p>
          </p:txBody>
        </p:sp>
        <p:sp>
          <p:nvSpPr>
            <p:cNvPr id="17488" name="Rectangle 82"/>
            <p:cNvSpPr>
              <a:spLocks noChangeArrowheads="1"/>
            </p:cNvSpPr>
            <p:nvPr/>
          </p:nvSpPr>
          <p:spPr bwMode="auto">
            <a:xfrm>
              <a:off x="344" y="2562"/>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0.5</a:t>
              </a:r>
              <a:endParaRPr lang="en-US"/>
            </a:p>
          </p:txBody>
        </p:sp>
        <p:sp>
          <p:nvSpPr>
            <p:cNvPr id="17489" name="Rectangle 83"/>
            <p:cNvSpPr>
              <a:spLocks noChangeArrowheads="1"/>
            </p:cNvSpPr>
            <p:nvPr/>
          </p:nvSpPr>
          <p:spPr bwMode="auto">
            <a:xfrm>
              <a:off x="344" y="2403"/>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1.0</a:t>
              </a:r>
              <a:endParaRPr lang="en-US"/>
            </a:p>
          </p:txBody>
        </p:sp>
        <p:sp>
          <p:nvSpPr>
            <p:cNvPr id="17490" name="Rectangle 84"/>
            <p:cNvSpPr>
              <a:spLocks noChangeArrowheads="1"/>
            </p:cNvSpPr>
            <p:nvPr/>
          </p:nvSpPr>
          <p:spPr bwMode="auto">
            <a:xfrm>
              <a:off x="344" y="2244"/>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1.5</a:t>
              </a:r>
              <a:endParaRPr lang="en-US"/>
            </a:p>
          </p:txBody>
        </p:sp>
        <p:sp>
          <p:nvSpPr>
            <p:cNvPr id="17491" name="Rectangle 85"/>
            <p:cNvSpPr>
              <a:spLocks noChangeArrowheads="1"/>
            </p:cNvSpPr>
            <p:nvPr/>
          </p:nvSpPr>
          <p:spPr bwMode="auto">
            <a:xfrm>
              <a:off x="344" y="2085"/>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a:t>
              </a:r>
              <a:endParaRPr lang="en-US"/>
            </a:p>
          </p:txBody>
        </p:sp>
        <p:sp>
          <p:nvSpPr>
            <p:cNvPr id="17492" name="Rectangle 86"/>
            <p:cNvSpPr>
              <a:spLocks noChangeArrowheads="1"/>
            </p:cNvSpPr>
            <p:nvPr/>
          </p:nvSpPr>
          <p:spPr bwMode="auto">
            <a:xfrm>
              <a:off x="344" y="1919"/>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2.5</a:t>
              </a:r>
              <a:endParaRPr lang="en-US"/>
            </a:p>
          </p:txBody>
        </p:sp>
        <p:sp>
          <p:nvSpPr>
            <p:cNvPr id="17493" name="Rectangle 87"/>
            <p:cNvSpPr>
              <a:spLocks noChangeArrowheads="1"/>
            </p:cNvSpPr>
            <p:nvPr/>
          </p:nvSpPr>
          <p:spPr bwMode="auto">
            <a:xfrm>
              <a:off x="344" y="1760"/>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3.0</a:t>
              </a:r>
              <a:endParaRPr lang="en-US"/>
            </a:p>
          </p:txBody>
        </p:sp>
        <p:sp>
          <p:nvSpPr>
            <p:cNvPr id="17494" name="Rectangle 88"/>
            <p:cNvSpPr>
              <a:spLocks noChangeArrowheads="1"/>
            </p:cNvSpPr>
            <p:nvPr/>
          </p:nvSpPr>
          <p:spPr bwMode="auto">
            <a:xfrm>
              <a:off x="344" y="1601"/>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3.5</a:t>
              </a:r>
              <a:endParaRPr lang="en-US"/>
            </a:p>
          </p:txBody>
        </p:sp>
        <p:sp>
          <p:nvSpPr>
            <p:cNvPr id="17495" name="Rectangle 89"/>
            <p:cNvSpPr>
              <a:spLocks noChangeArrowheads="1"/>
            </p:cNvSpPr>
            <p:nvPr/>
          </p:nvSpPr>
          <p:spPr bwMode="auto">
            <a:xfrm>
              <a:off x="344" y="1442"/>
              <a:ext cx="128"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4.0</a:t>
              </a:r>
              <a:endParaRPr lang="en-US"/>
            </a:p>
          </p:txBody>
        </p:sp>
        <p:sp>
          <p:nvSpPr>
            <p:cNvPr id="17496" name="Rectangle 90"/>
            <p:cNvSpPr>
              <a:spLocks noChangeArrowheads="1"/>
            </p:cNvSpPr>
            <p:nvPr/>
          </p:nvSpPr>
          <p:spPr bwMode="auto">
            <a:xfrm>
              <a:off x="573"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2000-01</a:t>
              </a:r>
              <a:endParaRPr lang="en-US"/>
            </a:p>
          </p:txBody>
        </p:sp>
        <p:sp>
          <p:nvSpPr>
            <p:cNvPr id="17497" name="Rectangle 91"/>
            <p:cNvSpPr>
              <a:spLocks noChangeArrowheads="1"/>
            </p:cNvSpPr>
            <p:nvPr/>
          </p:nvSpPr>
          <p:spPr bwMode="auto">
            <a:xfrm>
              <a:off x="947" y="2867"/>
              <a:ext cx="337"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2001-02</a:t>
              </a:r>
              <a:endParaRPr lang="en-US"/>
            </a:p>
          </p:txBody>
        </p:sp>
        <p:sp>
          <p:nvSpPr>
            <p:cNvPr id="17498" name="Rectangle 92"/>
            <p:cNvSpPr>
              <a:spLocks noChangeArrowheads="1"/>
            </p:cNvSpPr>
            <p:nvPr/>
          </p:nvSpPr>
          <p:spPr bwMode="auto">
            <a:xfrm>
              <a:off x="1326"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2002-03</a:t>
              </a:r>
              <a:endParaRPr lang="en-US"/>
            </a:p>
          </p:txBody>
        </p:sp>
        <p:sp>
          <p:nvSpPr>
            <p:cNvPr id="17499" name="Rectangle 93"/>
            <p:cNvSpPr>
              <a:spLocks noChangeArrowheads="1"/>
            </p:cNvSpPr>
            <p:nvPr/>
          </p:nvSpPr>
          <p:spPr bwMode="auto">
            <a:xfrm>
              <a:off x="1701"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2003-04</a:t>
              </a:r>
              <a:endParaRPr lang="en-US"/>
            </a:p>
          </p:txBody>
        </p:sp>
        <p:sp>
          <p:nvSpPr>
            <p:cNvPr id="17500" name="Rectangle 94"/>
            <p:cNvSpPr>
              <a:spLocks noChangeArrowheads="1"/>
            </p:cNvSpPr>
            <p:nvPr/>
          </p:nvSpPr>
          <p:spPr bwMode="auto">
            <a:xfrm>
              <a:off x="2073"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2004-05</a:t>
              </a:r>
              <a:endParaRPr lang="en-US"/>
            </a:p>
          </p:txBody>
        </p:sp>
        <p:sp>
          <p:nvSpPr>
            <p:cNvPr id="17501" name="Rectangle 95"/>
            <p:cNvSpPr>
              <a:spLocks noChangeArrowheads="1"/>
            </p:cNvSpPr>
            <p:nvPr/>
          </p:nvSpPr>
          <p:spPr bwMode="auto">
            <a:xfrm>
              <a:off x="2454"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2005-06</a:t>
              </a:r>
              <a:endParaRPr lang="en-US"/>
            </a:p>
          </p:txBody>
        </p:sp>
        <p:sp>
          <p:nvSpPr>
            <p:cNvPr id="17502" name="Rectangle 96"/>
            <p:cNvSpPr>
              <a:spLocks noChangeArrowheads="1"/>
            </p:cNvSpPr>
            <p:nvPr/>
          </p:nvSpPr>
          <p:spPr bwMode="auto">
            <a:xfrm>
              <a:off x="2826"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2006-07</a:t>
              </a:r>
              <a:endParaRPr lang="en-US"/>
            </a:p>
          </p:txBody>
        </p:sp>
        <p:sp>
          <p:nvSpPr>
            <p:cNvPr id="17503" name="Rectangle 97"/>
            <p:cNvSpPr>
              <a:spLocks noChangeArrowheads="1"/>
            </p:cNvSpPr>
            <p:nvPr/>
          </p:nvSpPr>
          <p:spPr bwMode="auto">
            <a:xfrm>
              <a:off x="3200" y="2867"/>
              <a:ext cx="337"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2007-08</a:t>
              </a:r>
              <a:endParaRPr lang="en-US"/>
            </a:p>
          </p:txBody>
        </p:sp>
        <p:sp>
          <p:nvSpPr>
            <p:cNvPr id="17504" name="Rectangle 98"/>
            <p:cNvSpPr>
              <a:spLocks noChangeArrowheads="1"/>
            </p:cNvSpPr>
            <p:nvPr/>
          </p:nvSpPr>
          <p:spPr bwMode="auto">
            <a:xfrm>
              <a:off x="3580"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2008-09</a:t>
              </a:r>
              <a:endParaRPr lang="en-US"/>
            </a:p>
          </p:txBody>
        </p:sp>
        <p:sp>
          <p:nvSpPr>
            <p:cNvPr id="17505" name="Rectangle 99"/>
            <p:cNvSpPr>
              <a:spLocks noChangeArrowheads="1"/>
            </p:cNvSpPr>
            <p:nvPr/>
          </p:nvSpPr>
          <p:spPr bwMode="auto">
            <a:xfrm>
              <a:off x="3954" y="2867"/>
              <a:ext cx="338" cy="110"/>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2009-10</a:t>
              </a:r>
              <a:endParaRPr lang="en-US"/>
            </a:p>
          </p:txBody>
        </p:sp>
        <p:sp>
          <p:nvSpPr>
            <p:cNvPr id="17506" name="Rectangle 100"/>
            <p:cNvSpPr>
              <a:spLocks noChangeArrowheads="1"/>
            </p:cNvSpPr>
            <p:nvPr/>
          </p:nvSpPr>
          <p:spPr bwMode="auto">
            <a:xfrm rot="-5400000">
              <a:off x="-31" y="2053"/>
              <a:ext cx="365" cy="111"/>
            </a:xfrm>
            <a:prstGeom prst="rect">
              <a:avLst/>
            </a:prstGeom>
            <a:noFill/>
            <a:ln w="9525">
              <a:noFill/>
              <a:miter lim="800000"/>
              <a:headEnd/>
              <a:tailEnd/>
            </a:ln>
          </p:spPr>
          <p:txBody>
            <a:bodyPr wrap="none" lIns="0" tIns="0" rIns="0" bIns="0">
              <a:spAutoFit/>
            </a:bodyPr>
            <a:lstStyle/>
            <a:p>
              <a:pPr algn="ctr"/>
              <a:r>
                <a:rPr lang="en-US" sz="1100" b="1">
                  <a:solidFill>
                    <a:srgbClr val="000000"/>
                  </a:solidFill>
                </a:rPr>
                <a:t>Per cent</a:t>
              </a:r>
              <a:endParaRPr lang="en-US"/>
            </a:p>
          </p:txBody>
        </p:sp>
        <p:sp>
          <p:nvSpPr>
            <p:cNvPr id="17507" name="Rectangle 101"/>
            <p:cNvSpPr>
              <a:spLocks noChangeArrowheads="1"/>
            </p:cNvSpPr>
            <p:nvPr/>
          </p:nvSpPr>
          <p:spPr bwMode="auto">
            <a:xfrm>
              <a:off x="933" y="3087"/>
              <a:ext cx="2875" cy="159"/>
            </a:xfrm>
            <a:prstGeom prst="rect">
              <a:avLst/>
            </a:prstGeom>
            <a:solidFill>
              <a:srgbClr val="FFFFFF"/>
            </a:solidFill>
            <a:ln w="0">
              <a:solidFill>
                <a:srgbClr val="000000"/>
              </a:solidFill>
              <a:miter lim="800000"/>
              <a:headEnd/>
              <a:tailEnd/>
            </a:ln>
          </p:spPr>
          <p:txBody>
            <a:bodyPr/>
            <a:lstStyle/>
            <a:p>
              <a:pPr algn="ctr"/>
              <a:endParaRPr lang="en-US"/>
            </a:p>
          </p:txBody>
        </p:sp>
        <p:sp>
          <p:nvSpPr>
            <p:cNvPr id="17508" name="Line 102"/>
            <p:cNvSpPr>
              <a:spLocks noChangeShapeType="1"/>
            </p:cNvSpPr>
            <p:nvPr/>
          </p:nvSpPr>
          <p:spPr bwMode="auto">
            <a:xfrm>
              <a:off x="968" y="3163"/>
              <a:ext cx="193" cy="0"/>
            </a:xfrm>
            <a:prstGeom prst="line">
              <a:avLst/>
            </a:prstGeom>
            <a:noFill/>
            <a:ln w="33338">
              <a:solidFill>
                <a:srgbClr val="FFCC00"/>
              </a:solidFill>
              <a:round/>
              <a:headEnd/>
              <a:tailEnd/>
            </a:ln>
          </p:spPr>
          <p:txBody>
            <a:bodyPr/>
            <a:lstStyle/>
            <a:p>
              <a:endParaRPr lang="en-IN"/>
            </a:p>
          </p:txBody>
        </p:sp>
        <p:sp>
          <p:nvSpPr>
            <p:cNvPr id="17509" name="Rectangle 103"/>
            <p:cNvSpPr>
              <a:spLocks noChangeArrowheads="1"/>
            </p:cNvSpPr>
            <p:nvPr/>
          </p:nvSpPr>
          <p:spPr bwMode="auto">
            <a:xfrm>
              <a:off x="1212" y="3108"/>
              <a:ext cx="292"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Health</a:t>
              </a:r>
              <a:endParaRPr lang="en-US"/>
            </a:p>
          </p:txBody>
        </p:sp>
        <p:sp>
          <p:nvSpPr>
            <p:cNvPr id="17510" name="Line 104"/>
            <p:cNvSpPr>
              <a:spLocks noChangeShapeType="1"/>
            </p:cNvSpPr>
            <p:nvPr/>
          </p:nvSpPr>
          <p:spPr bwMode="auto">
            <a:xfrm>
              <a:off x="1514" y="3163"/>
              <a:ext cx="193" cy="0"/>
            </a:xfrm>
            <a:prstGeom prst="line">
              <a:avLst/>
            </a:prstGeom>
            <a:noFill/>
            <a:ln w="33338">
              <a:solidFill>
                <a:srgbClr val="008000"/>
              </a:solidFill>
              <a:round/>
              <a:headEnd/>
              <a:tailEnd/>
            </a:ln>
          </p:spPr>
          <p:txBody>
            <a:bodyPr/>
            <a:lstStyle/>
            <a:p>
              <a:endParaRPr lang="en-IN"/>
            </a:p>
          </p:txBody>
        </p:sp>
        <p:sp>
          <p:nvSpPr>
            <p:cNvPr id="17511" name="Rectangle 105"/>
            <p:cNvSpPr>
              <a:spLocks noChangeArrowheads="1"/>
            </p:cNvSpPr>
            <p:nvPr/>
          </p:nvSpPr>
          <p:spPr bwMode="auto">
            <a:xfrm>
              <a:off x="1769" y="3108"/>
              <a:ext cx="615"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Development</a:t>
              </a:r>
              <a:endParaRPr lang="en-US"/>
            </a:p>
          </p:txBody>
        </p:sp>
        <p:sp>
          <p:nvSpPr>
            <p:cNvPr id="17512" name="Line 106"/>
            <p:cNvSpPr>
              <a:spLocks noChangeShapeType="1"/>
            </p:cNvSpPr>
            <p:nvPr/>
          </p:nvSpPr>
          <p:spPr bwMode="auto">
            <a:xfrm>
              <a:off x="2384" y="3163"/>
              <a:ext cx="194" cy="0"/>
            </a:xfrm>
            <a:prstGeom prst="line">
              <a:avLst/>
            </a:prstGeom>
            <a:noFill/>
            <a:ln w="33338">
              <a:solidFill>
                <a:srgbClr val="800000"/>
              </a:solidFill>
              <a:round/>
              <a:headEnd/>
              <a:tailEnd/>
            </a:ln>
          </p:spPr>
          <p:txBody>
            <a:bodyPr/>
            <a:lstStyle/>
            <a:p>
              <a:endParaRPr lang="en-IN"/>
            </a:p>
          </p:txBody>
        </p:sp>
        <p:sp>
          <p:nvSpPr>
            <p:cNvPr id="17513" name="Rectangle 107"/>
            <p:cNvSpPr>
              <a:spLocks noChangeArrowheads="1"/>
            </p:cNvSpPr>
            <p:nvPr/>
          </p:nvSpPr>
          <p:spPr bwMode="auto">
            <a:xfrm>
              <a:off x="2636" y="3108"/>
              <a:ext cx="457"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Education</a:t>
              </a:r>
              <a:endParaRPr lang="en-US"/>
            </a:p>
          </p:txBody>
        </p:sp>
        <p:sp>
          <p:nvSpPr>
            <p:cNvPr id="17514" name="Line 108"/>
            <p:cNvSpPr>
              <a:spLocks noChangeShapeType="1"/>
            </p:cNvSpPr>
            <p:nvPr/>
          </p:nvSpPr>
          <p:spPr bwMode="auto">
            <a:xfrm>
              <a:off x="3096" y="3163"/>
              <a:ext cx="194" cy="0"/>
            </a:xfrm>
            <a:prstGeom prst="line">
              <a:avLst/>
            </a:prstGeom>
            <a:noFill/>
            <a:ln w="33338">
              <a:solidFill>
                <a:srgbClr val="000080"/>
              </a:solidFill>
              <a:round/>
              <a:headEnd/>
              <a:tailEnd/>
            </a:ln>
          </p:spPr>
          <p:txBody>
            <a:bodyPr/>
            <a:lstStyle/>
            <a:p>
              <a:endParaRPr lang="en-IN"/>
            </a:p>
          </p:txBody>
        </p:sp>
        <p:sp>
          <p:nvSpPr>
            <p:cNvPr id="17515" name="Rectangle 109"/>
            <p:cNvSpPr>
              <a:spLocks noChangeArrowheads="1"/>
            </p:cNvSpPr>
            <p:nvPr/>
          </p:nvSpPr>
          <p:spPr bwMode="auto">
            <a:xfrm>
              <a:off x="3346" y="3108"/>
              <a:ext cx="460" cy="111"/>
            </a:xfrm>
            <a:prstGeom prst="rect">
              <a:avLst/>
            </a:prstGeom>
            <a:noFill/>
            <a:ln w="9525">
              <a:noFill/>
              <a:miter lim="800000"/>
              <a:headEnd/>
              <a:tailEnd/>
            </a:ln>
          </p:spPr>
          <p:txBody>
            <a:bodyPr wrap="none" lIns="0" tIns="0" rIns="0" bIns="0">
              <a:spAutoFit/>
            </a:bodyPr>
            <a:lstStyle/>
            <a:p>
              <a:pPr algn="ctr"/>
              <a:r>
                <a:rPr lang="en-US" sz="1100">
                  <a:solidFill>
                    <a:srgbClr val="000000"/>
                  </a:solidFill>
                </a:rPr>
                <a:t>Protection</a:t>
              </a:r>
              <a:endParaRPr lang="en-US"/>
            </a:p>
          </p:txBody>
        </p:sp>
      </p:gr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4"/>
          <p:cNvSpPr>
            <a:spLocks noGrp="1" noChangeArrowheads="1"/>
          </p:cNvSpPr>
          <p:nvPr>
            <p:ph type="title"/>
          </p:nvPr>
        </p:nvSpPr>
        <p:spPr/>
        <p:txBody>
          <a:bodyPr/>
          <a:lstStyle/>
          <a:p>
            <a:pPr eaLnBrk="1" hangingPunct="1"/>
            <a:r>
              <a:rPr lang="en-US" sz="3200" b="1">
                <a:solidFill>
                  <a:srgbClr val="800000"/>
                </a:solidFill>
                <a:latin typeface="Century Gothic" pitchFamily="34" charset="0"/>
              </a:rPr>
              <a:t>No ‘stimulus’ for children in 2009-10</a:t>
            </a:r>
            <a:r>
              <a:rPr lang="en-US" sz="4000"/>
              <a:t> </a:t>
            </a:r>
          </a:p>
        </p:txBody>
      </p:sp>
      <p:graphicFrame>
        <p:nvGraphicFramePr>
          <p:cNvPr id="56466" name="Group 146"/>
          <p:cNvGraphicFramePr>
            <a:graphicFrameLocks noGrp="1"/>
          </p:cNvGraphicFramePr>
          <p:nvPr>
            <p:ph sz="half" idx="1"/>
          </p:nvPr>
        </p:nvGraphicFramePr>
        <p:xfrm>
          <a:off x="685800" y="1981200"/>
          <a:ext cx="3810000" cy="4114803"/>
        </p:xfrm>
        <a:graphic>
          <a:graphicData uri="http://schemas.openxmlformats.org/drawingml/2006/table">
            <a:tbl>
              <a:tblPr/>
              <a:tblGrid>
                <a:gridCol w="1752600">
                  <a:extLst>
                    <a:ext uri="{9D8B030D-6E8A-4147-A177-3AD203B41FA5}">
                      <a16:colId xmlns:a16="http://schemas.microsoft.com/office/drawing/2014/main" val="20000"/>
                    </a:ext>
                  </a:extLst>
                </a:gridCol>
                <a:gridCol w="957263">
                  <a:extLst>
                    <a:ext uri="{9D8B030D-6E8A-4147-A177-3AD203B41FA5}">
                      <a16:colId xmlns:a16="http://schemas.microsoft.com/office/drawing/2014/main" val="20001"/>
                    </a:ext>
                  </a:extLst>
                </a:gridCol>
                <a:gridCol w="1100137">
                  <a:extLst>
                    <a:ext uri="{9D8B030D-6E8A-4147-A177-3AD203B41FA5}">
                      <a16:colId xmlns:a16="http://schemas.microsoft.com/office/drawing/2014/main" val="20002"/>
                    </a:ext>
                  </a:extLst>
                </a:gridCol>
              </a:tblGrid>
              <a:tr h="646113">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entury Gothic" pitchFamily="34" charset="0"/>
                          <a:cs typeface="Times New Roman" pitchFamily="18" charset="0"/>
                        </a:rPr>
                        <a:t>Sector-wise BfC shares as Percentage of Union Budget</a:t>
                      </a:r>
                      <a:endParaRPr kumimoji="0" lang="en-US" sz="16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9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2008-09</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2009-10</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Development </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0.87</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0.69</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5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Health </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0.24</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0.46</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Protection, </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0.06</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0.02</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5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Education</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3.84</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3.03</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61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Total share for children </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5.31</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4.21</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6113">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entury Gothic" pitchFamily="34" charset="0"/>
                          <a:cs typeface="Times New Roman" pitchFamily="18" charset="0"/>
                        </a:rPr>
                        <a:t>Source: Expenditure Budgets, Vol II, 2008-09 &amp; 2009-10</a:t>
                      </a:r>
                      <a:endParaRPr kumimoji="0" lang="en-US" sz="1400" b="0" i="0" u="none" strike="noStrike" cap="none" normalizeH="0" baseline="0">
                        <a:ln>
                          <a:noFill/>
                        </a:ln>
                        <a:solidFill>
                          <a:schemeClr val="tx1"/>
                        </a:solidFill>
                        <a:effectLst/>
                        <a:latin typeface="Century Gothic"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6323" name="Rectangle 3"/>
          <p:cNvSpPr>
            <a:spLocks noGrp="1" noChangeArrowheads="1"/>
          </p:cNvSpPr>
          <p:nvPr>
            <p:ph type="body" sz="half" idx="2"/>
          </p:nvPr>
        </p:nvSpPr>
        <p:spPr>
          <a:xfrm>
            <a:off x="4648200" y="1524000"/>
            <a:ext cx="3810000" cy="4572000"/>
          </a:xfrm>
        </p:spPr>
        <p:txBody>
          <a:bodyPr>
            <a:normAutofit lnSpcReduction="10000"/>
          </a:bodyPr>
          <a:lstStyle/>
          <a:p>
            <a:pPr marL="274320" indent="-274320" eaLnBrk="1" fontAlgn="auto" hangingPunct="1">
              <a:spcAft>
                <a:spcPts val="0"/>
              </a:spcAft>
              <a:buClr>
                <a:schemeClr val="accent3"/>
              </a:buClr>
              <a:buFontTx/>
              <a:buNone/>
              <a:defRPr/>
            </a:pPr>
            <a:r>
              <a:rPr lang="en-IN" sz="2400" b="1">
                <a:effectLst>
                  <a:outerShdw blurRad="38100" dist="38100" dir="2700000" algn="tl">
                    <a:srgbClr val="C0C0C0"/>
                  </a:outerShdw>
                </a:effectLst>
                <a:latin typeface="Century Gothic" pitchFamily="34" charset="0"/>
              </a:rPr>
              <a:t>Despite a huge stimulus budget in 2009-10, children—44 per cent of the population--got only 4.21 per cent, the least in four years.</a:t>
            </a:r>
          </a:p>
          <a:p>
            <a:pPr marL="274320" indent="-274320" eaLnBrk="1" fontAlgn="auto" hangingPunct="1">
              <a:spcAft>
                <a:spcPts val="0"/>
              </a:spcAft>
              <a:buClr>
                <a:schemeClr val="accent3"/>
              </a:buClr>
              <a:buFontTx/>
              <a:buNone/>
              <a:defRPr/>
            </a:pPr>
            <a:r>
              <a:rPr lang="en-IN" sz="2400" b="1">
                <a:effectLst>
                  <a:outerShdw blurRad="38100" dist="38100" dir="2700000" algn="tl">
                    <a:srgbClr val="C0C0C0"/>
                  </a:outerShdw>
                </a:effectLst>
                <a:latin typeface="Century Gothic" pitchFamily="34" charset="0"/>
              </a:rPr>
              <a:t>There was a decline in all sector-wise shares, barring health.</a:t>
            </a:r>
          </a:p>
          <a:p>
            <a:pPr marL="274320" indent="-274320" eaLnBrk="1" fontAlgn="auto" hangingPunct="1">
              <a:spcAft>
                <a:spcPts val="0"/>
              </a:spcAft>
              <a:buClr>
                <a:schemeClr val="accent3"/>
              </a:buClr>
              <a:buFontTx/>
              <a:buNone/>
              <a:defRPr/>
            </a:pPr>
            <a:r>
              <a:rPr lang="en-IN" sz="2400" b="1">
                <a:effectLst>
                  <a:outerShdw blurRad="38100" dist="38100" dir="2700000" algn="tl">
                    <a:srgbClr val="C0C0C0"/>
                  </a:outerShdw>
                </a:effectLst>
                <a:latin typeface="Century Gothic" pitchFamily="34" charset="0"/>
              </a:rPr>
              <a:t>Worse, the fiscal deficit doubled, leaving a `generational burden’</a:t>
            </a:r>
          </a:p>
          <a:p>
            <a:pPr marL="274320" indent="-274320" eaLnBrk="1" fontAlgn="auto" hangingPunct="1">
              <a:spcAft>
                <a:spcPts val="0"/>
              </a:spcAft>
              <a:buClr>
                <a:schemeClr val="accent3"/>
              </a:buClr>
              <a:buFontTx/>
              <a:buNone/>
              <a:defRPr/>
            </a:pPr>
            <a:endParaRPr lang="en-IN" sz="2400" b="1">
              <a:effectLst>
                <a:outerShdw blurRad="38100" dist="38100" dir="2700000" algn="tl">
                  <a:srgbClr val="C0C0C0"/>
                </a:outerShdw>
              </a:effectLst>
              <a:latin typeface="Century Gothic" pitchFamily="34" charset="0"/>
            </a:endParaRPr>
          </a:p>
          <a:p>
            <a:pPr marL="274320" indent="-274320" eaLnBrk="1" fontAlgn="auto" hangingPunct="1">
              <a:spcAft>
                <a:spcPts val="0"/>
              </a:spcAft>
              <a:buClr>
                <a:schemeClr val="accent3"/>
              </a:buClr>
              <a:buFontTx/>
              <a:buNone/>
              <a:defRPr/>
            </a:pPr>
            <a:endParaRPr lang="en-IN" sz="2400" b="1">
              <a:effectLst>
                <a:outerShdw blurRad="38100" dist="38100" dir="2700000" algn="tl">
                  <a:srgbClr val="C0C0C0"/>
                </a:outerShdw>
              </a:effectLst>
              <a:latin typeface="Century Gothic" pitchFamily="34" charset="0"/>
            </a:endParaRPr>
          </a:p>
          <a:p>
            <a:pPr marL="274320" indent="-274320" eaLnBrk="1" fontAlgn="auto" hangingPunct="1">
              <a:spcAft>
                <a:spcPts val="0"/>
              </a:spcAft>
              <a:buClr>
                <a:schemeClr val="accent3"/>
              </a:buClr>
              <a:buFontTx/>
              <a:buNone/>
              <a:defRPr/>
            </a:pPr>
            <a:endParaRPr lang="en-IN" sz="2400" b="1">
              <a:effectLst>
                <a:outerShdw blurRad="38100" dist="38100" dir="2700000" algn="tl">
                  <a:srgbClr val="C0C0C0"/>
                </a:outerShdw>
              </a:effectLst>
              <a:latin typeface="Century Gothic" pitchFamily="34" charset="0"/>
            </a:endParaRPr>
          </a:p>
          <a:p>
            <a:pPr marL="274320" indent="-274320" eaLnBrk="1" fontAlgn="auto" hangingPunct="1">
              <a:spcAft>
                <a:spcPts val="0"/>
              </a:spcAft>
              <a:buClr>
                <a:schemeClr val="accent3"/>
              </a:buClr>
              <a:buFont typeface="Wingdings 2"/>
              <a:buChar char=""/>
              <a:defRPr/>
            </a:pPr>
            <a:endParaRPr lang="en-US" sz="2400" b="1">
              <a:effectLst>
                <a:outerShdw blurRad="38100" dist="38100" dir="2700000" algn="tl">
                  <a:srgbClr val="C0C0C0"/>
                </a:outerShdw>
              </a:effectLst>
              <a:latin typeface="Century Gothic" pitchFamily="34" charset="0"/>
            </a:endParaRP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eaLnBrk="1" fontAlgn="auto" hangingPunct="1">
              <a:spcAft>
                <a:spcPts val="0"/>
              </a:spcAft>
              <a:defRPr/>
            </a:pPr>
            <a:br>
              <a:rPr lang="en-US" sz="4000" b="1" dirty="0">
                <a:solidFill>
                  <a:schemeClr val="accent2"/>
                </a:solidFill>
                <a:effectLst>
                  <a:outerShdw blurRad="38100" dist="38100" dir="2700000" algn="tl">
                    <a:srgbClr val="C0C0C0"/>
                  </a:outerShdw>
                </a:effectLst>
                <a:latin typeface="Bookman Old Style" pitchFamily="18" charset="0"/>
              </a:rPr>
            </a:br>
            <a:br>
              <a:rPr lang="en-US" sz="4000" b="1" dirty="0">
                <a:solidFill>
                  <a:schemeClr val="accent2"/>
                </a:solidFill>
                <a:effectLst>
                  <a:outerShdw blurRad="38100" dist="38100" dir="2700000" algn="tl">
                    <a:srgbClr val="C0C0C0"/>
                  </a:outerShdw>
                </a:effectLst>
                <a:latin typeface="Bookman Old Style" pitchFamily="18" charset="0"/>
              </a:rPr>
            </a:br>
            <a:endParaRPr lang="en-US" sz="4000" b="1" dirty="0">
              <a:solidFill>
                <a:schemeClr val="accent2"/>
              </a:solidFill>
              <a:effectLst>
                <a:outerShdw blurRad="38100" dist="38100" dir="2700000" algn="tl">
                  <a:srgbClr val="C0C0C0"/>
                </a:outerShdw>
              </a:effectLst>
              <a:latin typeface="Bookman Old Style" pitchFamily="18" charset="0"/>
            </a:endParaRPr>
          </a:p>
        </p:txBody>
      </p:sp>
      <p:sp>
        <p:nvSpPr>
          <p:cNvPr id="19459" name="Rectangle 3"/>
          <p:cNvSpPr>
            <a:spLocks noGrp="1" noChangeArrowheads="1"/>
          </p:cNvSpPr>
          <p:nvPr>
            <p:ph type="body" sz="half" idx="1"/>
          </p:nvPr>
        </p:nvSpPr>
        <p:spPr>
          <a:xfrm>
            <a:off x="381000" y="1905000"/>
            <a:ext cx="4343400" cy="4114800"/>
          </a:xfrm>
        </p:spPr>
        <p:txBody>
          <a:bodyPr/>
          <a:lstStyle/>
          <a:p>
            <a:pPr eaLnBrk="1" hangingPunct="1">
              <a:lnSpc>
                <a:spcPct val="90000"/>
              </a:lnSpc>
            </a:pPr>
            <a:r>
              <a:rPr lang="en-US" sz="2400" b="1">
                <a:latin typeface="Century Gothic" pitchFamily="34" charset="0"/>
              </a:rPr>
              <a:t>On October 26, 2005 in a meeting of State Secretaries organised by the Ministry of Women and Child Development, the government promised that it would henceforth undertake Child Budgeting </a:t>
            </a:r>
          </a:p>
          <a:p>
            <a:pPr eaLnBrk="1" hangingPunct="1">
              <a:lnSpc>
                <a:spcPct val="90000"/>
              </a:lnSpc>
            </a:pPr>
            <a:r>
              <a:rPr lang="en-US" sz="2400" b="1">
                <a:latin typeface="Century Gothic" pitchFamily="34" charset="0"/>
              </a:rPr>
              <a:t>Inclusion in various other important policy documents</a:t>
            </a:r>
          </a:p>
        </p:txBody>
      </p:sp>
      <p:pic>
        <p:nvPicPr>
          <p:cNvPr id="104457" name="Picture 9" descr="protective environment"/>
          <p:cNvPicPr>
            <a:picLocks noGrp="1" noChangeAspect="1" noChangeArrowheads="1"/>
          </p:cNvPicPr>
          <p:nvPr>
            <p:ph type="clipArt" sz="half" idx="2"/>
          </p:nvPr>
        </p:nvPicPr>
        <p:blipFill>
          <a:blip r:embed="rId2" cstate="print"/>
          <a:srcRect/>
          <a:stretch>
            <a:fillRect/>
          </a:stretch>
        </p:blipFill>
        <p:spPr>
          <a:xfrm>
            <a:off x="6796088" y="1828800"/>
            <a:ext cx="1827212" cy="2514600"/>
          </a:xfrm>
          <a:effectLst>
            <a:outerShdw dist="107763" dir="2700000" algn="ctr" rotWithShape="0">
              <a:schemeClr val="tx1"/>
            </a:outerShdw>
          </a:effectLst>
        </p:spPr>
      </p:pic>
      <p:sp>
        <p:nvSpPr>
          <p:cNvPr id="104452" name="Rectangle 4"/>
          <p:cNvSpPr>
            <a:spLocks noChangeArrowheads="1"/>
          </p:cNvSpPr>
          <p:nvPr/>
        </p:nvSpPr>
        <p:spPr bwMode="auto">
          <a:xfrm>
            <a:off x="838200" y="528638"/>
            <a:ext cx="7467600" cy="579437"/>
          </a:xfrm>
          <a:prstGeom prst="rect">
            <a:avLst/>
          </a:prstGeom>
          <a:noFill/>
          <a:ln w="9525">
            <a:noFill/>
            <a:miter lim="800000"/>
            <a:headEnd/>
            <a:tailEnd/>
          </a:ln>
          <a:effectLst/>
        </p:spPr>
        <p:txBody>
          <a:bodyPr>
            <a:spAutoFit/>
          </a:bodyPr>
          <a:lstStyle/>
          <a:p>
            <a:pPr algn="ctr">
              <a:defRPr/>
            </a:pPr>
            <a:r>
              <a:rPr lang="en-US" b="1">
                <a:solidFill>
                  <a:srgbClr val="6E0025"/>
                </a:solidFill>
                <a:effectLst>
                  <a:outerShdw blurRad="38100" dist="38100" dir="2700000" algn="tl">
                    <a:srgbClr val="C0C0C0"/>
                  </a:outerShdw>
                </a:effectLst>
              </a:rPr>
              <a:t>Some Success:</a:t>
            </a:r>
          </a:p>
        </p:txBody>
      </p:sp>
      <p:pic>
        <p:nvPicPr>
          <p:cNvPr id="104458" name="Picture 10" descr="working group report"/>
          <p:cNvPicPr>
            <a:picLocks noChangeAspect="1" noChangeArrowheads="1"/>
          </p:cNvPicPr>
          <p:nvPr/>
        </p:nvPicPr>
        <p:blipFill>
          <a:blip r:embed="rId3"/>
          <a:srcRect/>
          <a:stretch>
            <a:fillRect/>
          </a:stretch>
        </p:blipFill>
        <p:spPr bwMode="auto">
          <a:xfrm>
            <a:off x="5105400" y="2286000"/>
            <a:ext cx="1612900" cy="2286000"/>
          </a:xfrm>
          <a:prstGeom prst="rect">
            <a:avLst/>
          </a:prstGeom>
          <a:noFill/>
          <a:effectLst>
            <a:outerShdw dist="107763" dir="2700000" algn="ctr" rotWithShape="0">
              <a:schemeClr val="tx1"/>
            </a:outerShdw>
          </a:effectLst>
        </p:spPr>
      </p:pic>
      <p:pic>
        <p:nvPicPr>
          <p:cNvPr id="104460" name="Picture 12" descr="national plan of action-2005"/>
          <p:cNvPicPr>
            <a:picLocks noChangeAspect="1" noChangeArrowheads="1"/>
          </p:cNvPicPr>
          <p:nvPr/>
        </p:nvPicPr>
        <p:blipFill>
          <a:blip r:embed="rId4"/>
          <a:srcRect/>
          <a:stretch>
            <a:fillRect/>
          </a:stretch>
        </p:blipFill>
        <p:spPr bwMode="auto">
          <a:xfrm>
            <a:off x="5867400" y="4267200"/>
            <a:ext cx="1676400" cy="2171700"/>
          </a:xfrm>
          <a:prstGeom prst="rect">
            <a:avLst/>
          </a:prstGeom>
          <a:noFill/>
          <a:effectLst>
            <a:outerShdw dist="107763" dir="2700000" algn="ctr" rotWithShape="0">
              <a:schemeClr val="tx1"/>
            </a:outerShdw>
          </a:effectLst>
        </p:spPr>
      </p:pic>
      <p:sp>
        <p:nvSpPr>
          <p:cNvPr id="183298" name="Rectangle 2"/>
          <p:cNvSpPr>
            <a:spLocks noChangeArrowheads="1"/>
          </p:cNvSpPr>
          <p:nvPr/>
        </p:nvSpPr>
        <p:spPr bwMode="auto">
          <a:xfrm>
            <a:off x="152400" y="1042988"/>
            <a:ext cx="8991600" cy="822325"/>
          </a:xfrm>
          <a:prstGeom prst="rect">
            <a:avLst/>
          </a:prstGeom>
          <a:noFill/>
          <a:ln w="9525">
            <a:noFill/>
            <a:miter lim="800000"/>
            <a:headEnd/>
            <a:tailEnd/>
          </a:ln>
          <a:effectLst/>
        </p:spPr>
        <p:txBody>
          <a:bodyPr>
            <a:spAutoFit/>
          </a:bodyPr>
          <a:lstStyle/>
          <a:p>
            <a:pPr algn="ctr">
              <a:defRPr/>
            </a:pPr>
            <a:r>
              <a:rPr lang="en-US" sz="2400" b="1">
                <a:solidFill>
                  <a:srgbClr val="6E0025"/>
                </a:solidFill>
                <a:effectLst>
                  <a:outerShdw blurRad="38100" dist="38100" dir="2700000" algn="tl">
                    <a:srgbClr val="C0C0C0"/>
                  </a:outerShdw>
                </a:effectLst>
              </a:rPr>
              <a:t>Government of India has adopted Child Budget as its mandate</a:t>
            </a:r>
            <a:endParaRPr lang="en-IN" sz="2400" b="1">
              <a:solidFill>
                <a:srgbClr val="6E0025"/>
              </a:solidFill>
              <a:effectLst>
                <a:outerShdw blurRad="38100" dist="38100" dir="2700000" algn="tl">
                  <a:srgbClr val="C0C0C0"/>
                </a:outerShdw>
              </a:effectLst>
            </a:endParaRPr>
          </a:p>
        </p:txBody>
      </p:sp>
    </p:spTree>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9" name="Rectangle 17"/>
          <p:cNvSpPr>
            <a:spLocks noGrp="1" noChangeArrowheads="1"/>
          </p:cNvSpPr>
          <p:nvPr>
            <p:ph type="title"/>
          </p:nvPr>
        </p:nvSpPr>
        <p:spPr>
          <a:xfrm>
            <a:off x="685800" y="609600"/>
            <a:ext cx="8077200" cy="381000"/>
          </a:xfrm>
        </p:spPr>
        <p:txBody>
          <a:bodyPr>
            <a:normAutofit fontScale="90000"/>
          </a:bodyPr>
          <a:lstStyle/>
          <a:p>
            <a:pPr eaLnBrk="1" fontAlgn="auto" hangingPunct="1">
              <a:spcAft>
                <a:spcPts val="0"/>
              </a:spcAft>
              <a:defRPr/>
            </a:pPr>
            <a:r>
              <a:rPr lang="en-US" sz="2800" b="1">
                <a:solidFill>
                  <a:srgbClr val="6E0025"/>
                </a:solidFill>
                <a:effectLst>
                  <a:outerShdw blurRad="38100" dist="38100" dir="2700000" algn="tl">
                    <a:srgbClr val="C0C0C0"/>
                  </a:outerShdw>
                </a:effectLst>
                <a:latin typeface="Century Gothic" pitchFamily="34" charset="0"/>
              </a:rPr>
              <a:t>Advocating for BfC - At the National Level</a:t>
            </a:r>
          </a:p>
        </p:txBody>
      </p:sp>
      <p:pic>
        <p:nvPicPr>
          <p:cNvPr id="118792" name="Picture 8" descr="scan24feb"/>
          <p:cNvPicPr>
            <a:picLocks noGrp="1" noChangeAspect="1" noChangeArrowheads="1"/>
          </p:cNvPicPr>
          <p:nvPr>
            <p:ph type="clipArt" sz="half" idx="4294967295"/>
          </p:nvPr>
        </p:nvPicPr>
        <p:blipFill>
          <a:blip r:embed="rId2"/>
          <a:srcRect l="4651"/>
          <a:stretch>
            <a:fillRect/>
          </a:stretch>
        </p:blipFill>
        <p:spPr>
          <a:xfrm>
            <a:off x="6019800" y="1143000"/>
            <a:ext cx="3124200" cy="2681288"/>
          </a:xfrm>
          <a:ln>
            <a:solidFill>
              <a:srgbClr val="800000"/>
            </a:solidFill>
          </a:ln>
          <a:effectLst>
            <a:outerShdw dist="107763" dir="2700000" algn="ctr" rotWithShape="0">
              <a:srgbClr val="996633"/>
            </a:outerShdw>
          </a:effectLst>
        </p:spPr>
      </p:pic>
      <p:sp>
        <p:nvSpPr>
          <p:cNvPr id="118786" name="Rectangle 2"/>
          <p:cNvSpPr>
            <a:spLocks noChangeArrowheads="1"/>
          </p:cNvSpPr>
          <p:nvPr/>
        </p:nvSpPr>
        <p:spPr bwMode="auto">
          <a:xfrm>
            <a:off x="152400" y="457200"/>
            <a:ext cx="8763000" cy="609600"/>
          </a:xfrm>
          <a:prstGeom prst="rect">
            <a:avLst/>
          </a:prstGeom>
          <a:noFill/>
          <a:ln w="9525">
            <a:noFill/>
            <a:miter lim="800000"/>
            <a:headEnd/>
            <a:tailEnd/>
          </a:ln>
        </p:spPr>
        <p:txBody>
          <a:bodyPr anchor="ctr"/>
          <a:lstStyle/>
          <a:p>
            <a:pPr algn="ctr">
              <a:defRPr/>
            </a:pPr>
            <a:endParaRPr lang="en-US" b="1">
              <a:solidFill>
                <a:srgbClr val="6E0025"/>
              </a:solidFill>
              <a:effectLst>
                <a:outerShdw blurRad="38100" dist="38100" dir="2700000" algn="tl">
                  <a:srgbClr val="C0C0C0"/>
                </a:outerShdw>
              </a:effectLst>
            </a:endParaRPr>
          </a:p>
        </p:txBody>
      </p:sp>
      <p:sp>
        <p:nvSpPr>
          <p:cNvPr id="20485" name="Rectangle 3"/>
          <p:cNvSpPr>
            <a:spLocks noChangeArrowheads="1"/>
          </p:cNvSpPr>
          <p:nvPr/>
        </p:nvSpPr>
        <p:spPr bwMode="auto">
          <a:xfrm>
            <a:off x="228600" y="1066800"/>
            <a:ext cx="4876800" cy="5562600"/>
          </a:xfrm>
          <a:prstGeom prst="rect">
            <a:avLst/>
          </a:prstGeom>
          <a:noFill/>
          <a:ln w="9525">
            <a:noFill/>
            <a:miter lim="800000"/>
            <a:headEnd/>
            <a:tailEnd/>
          </a:ln>
        </p:spPr>
        <p:txBody>
          <a:bodyPr/>
          <a:lstStyle/>
          <a:p>
            <a:pPr marL="342900" indent="-342900">
              <a:lnSpc>
                <a:spcPct val="110000"/>
              </a:lnSpc>
              <a:spcBef>
                <a:spcPct val="20000"/>
              </a:spcBef>
              <a:buFontTx/>
              <a:buChar char="•"/>
            </a:pPr>
            <a:r>
              <a:rPr lang="en-US" sz="1800" b="1"/>
              <a:t>Presentation and discussions with the government since 2001. (</a:t>
            </a:r>
            <a:r>
              <a:rPr lang="en-US" sz="1800" b="1" i="1"/>
              <a:t>First recognition was MWCD’s chapter in its Annual Report in 2003 (since then almost every year)</a:t>
            </a:r>
            <a:endParaRPr lang="en-US" sz="1800" i="1"/>
          </a:p>
          <a:p>
            <a:pPr marL="342900" indent="-342900">
              <a:lnSpc>
                <a:spcPct val="110000"/>
              </a:lnSpc>
              <a:spcBef>
                <a:spcPct val="20000"/>
              </a:spcBef>
              <a:buFontTx/>
              <a:buChar char="•"/>
            </a:pPr>
            <a:r>
              <a:rPr lang="en-US" sz="1800" b="1"/>
              <a:t>To file a Petition with the National Commission for Women to argue for</a:t>
            </a:r>
            <a:r>
              <a:rPr lang="en-US" sz="1800"/>
              <a:t> </a:t>
            </a:r>
            <a:r>
              <a:rPr lang="en-US" sz="1800" b="1"/>
              <a:t>inclusion of 0-6 in Right to Education Amendment</a:t>
            </a:r>
          </a:p>
          <a:p>
            <a:pPr marL="342900" indent="-342900">
              <a:lnSpc>
                <a:spcPct val="110000"/>
              </a:lnSpc>
              <a:spcBef>
                <a:spcPct val="20000"/>
              </a:spcBef>
              <a:buFontTx/>
              <a:buChar char="•"/>
            </a:pPr>
            <a:r>
              <a:rPr lang="en-US" sz="1800" b="1"/>
              <a:t>Developing a Children’s Manifesto </a:t>
            </a:r>
          </a:p>
          <a:p>
            <a:pPr marL="342900" indent="-342900">
              <a:lnSpc>
                <a:spcPct val="110000"/>
              </a:lnSpc>
              <a:spcBef>
                <a:spcPct val="20000"/>
              </a:spcBef>
              <a:buFontTx/>
              <a:buChar char="•"/>
            </a:pPr>
            <a:r>
              <a:rPr lang="en-GB" sz="1800" b="1"/>
              <a:t>File legal petitions</a:t>
            </a:r>
            <a:endParaRPr lang="en-US" sz="1800" b="1"/>
          </a:p>
          <a:p>
            <a:pPr marL="342900" indent="-342900">
              <a:lnSpc>
                <a:spcPct val="110000"/>
              </a:lnSpc>
              <a:spcBef>
                <a:spcPct val="20000"/>
              </a:spcBef>
              <a:buFontTx/>
              <a:buChar char="•"/>
            </a:pPr>
            <a:r>
              <a:rPr lang="en-US" sz="1800" b="1"/>
              <a:t>Questions in Parliament and Legislative Assemblies</a:t>
            </a:r>
            <a:endParaRPr lang="en-GB" sz="1800"/>
          </a:p>
          <a:p>
            <a:pPr marL="342900" indent="-342900">
              <a:lnSpc>
                <a:spcPct val="110000"/>
              </a:lnSpc>
              <a:spcBef>
                <a:spcPct val="20000"/>
              </a:spcBef>
              <a:buFontTx/>
              <a:buChar char="•"/>
            </a:pPr>
            <a:r>
              <a:rPr lang="en-GB" sz="1800" b="1"/>
              <a:t>Strengthening arguments of various campaigns</a:t>
            </a:r>
          </a:p>
          <a:p>
            <a:pPr marL="342900" indent="-342900">
              <a:lnSpc>
                <a:spcPct val="110000"/>
              </a:lnSpc>
              <a:spcBef>
                <a:spcPct val="20000"/>
              </a:spcBef>
              <a:buFontTx/>
              <a:buChar char="•"/>
            </a:pPr>
            <a:r>
              <a:rPr lang="en-US" sz="1800" b="1"/>
              <a:t>Arguing for better allocations for Protection Sector</a:t>
            </a:r>
          </a:p>
        </p:txBody>
      </p:sp>
      <p:pic>
        <p:nvPicPr>
          <p:cNvPr id="118793" name="Picture 9" descr="child manifesto"/>
          <p:cNvPicPr>
            <a:picLocks noChangeAspect="1" noChangeArrowheads="1"/>
          </p:cNvPicPr>
          <p:nvPr/>
        </p:nvPicPr>
        <p:blipFill>
          <a:blip r:embed="rId3"/>
          <a:srcRect/>
          <a:stretch>
            <a:fillRect/>
          </a:stretch>
        </p:blipFill>
        <p:spPr bwMode="auto">
          <a:xfrm>
            <a:off x="5476875" y="4114800"/>
            <a:ext cx="2308225" cy="2514600"/>
          </a:xfrm>
          <a:prstGeom prst="rect">
            <a:avLst/>
          </a:prstGeom>
          <a:noFill/>
          <a:ln w="9525">
            <a:solidFill>
              <a:schemeClr val="accent2"/>
            </a:solidFill>
            <a:miter lim="800000"/>
            <a:headEnd/>
            <a:tailEnd/>
          </a:ln>
          <a:effectLst>
            <a:outerShdw dist="107763" dir="2700000" algn="ctr" rotWithShape="0">
              <a:srgbClr val="0099CC"/>
            </a:outerShdw>
          </a:effectLst>
        </p:spPr>
      </p:pic>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762000" y="381000"/>
            <a:ext cx="7772400" cy="1143000"/>
          </a:xfrm>
        </p:spPr>
        <p:txBody>
          <a:bodyPr/>
          <a:lstStyle/>
          <a:p>
            <a:pPr eaLnBrk="1" fontAlgn="auto" hangingPunct="1">
              <a:spcAft>
                <a:spcPts val="0"/>
              </a:spcAft>
              <a:defRPr/>
            </a:pPr>
            <a:r>
              <a:rPr lang="en-US" sz="3200">
                <a:solidFill>
                  <a:srgbClr val="6E0025"/>
                </a:solidFill>
                <a:effectLst>
                  <a:outerShdw blurRad="38100" dist="38100" dir="2700000" algn="tl">
                    <a:srgbClr val="C0C0C0"/>
                  </a:outerShdw>
                </a:effectLst>
                <a:latin typeface="Century Gothic" pitchFamily="34" charset="0"/>
              </a:rPr>
              <a:t>But final recognition only when Finance Minister accepts BfC</a:t>
            </a:r>
          </a:p>
        </p:txBody>
      </p:sp>
      <p:sp>
        <p:nvSpPr>
          <p:cNvPr id="21507" name="Rectangle 3"/>
          <p:cNvSpPr>
            <a:spLocks noGrp="1" noChangeArrowheads="1"/>
          </p:cNvSpPr>
          <p:nvPr>
            <p:ph type="subTitle" idx="1"/>
          </p:nvPr>
        </p:nvSpPr>
        <p:spPr>
          <a:xfrm>
            <a:off x="685800" y="1905000"/>
            <a:ext cx="7924800" cy="4419600"/>
          </a:xfrm>
        </p:spPr>
        <p:txBody>
          <a:bodyPr/>
          <a:lstStyle/>
          <a:p>
            <a:pPr marR="0" eaLnBrk="1" hangingPunct="1">
              <a:lnSpc>
                <a:spcPct val="80000"/>
              </a:lnSpc>
            </a:pPr>
            <a:r>
              <a:rPr lang="en-GB" sz="2000" b="1">
                <a:latin typeface="Century Gothic" pitchFamily="34" charset="0"/>
                <a:cs typeface="Times New Roman" pitchFamily="18" charset="0"/>
              </a:rPr>
              <a:t>“</a:t>
            </a:r>
            <a:r>
              <a:rPr lang="en-US" sz="2000" b="1">
                <a:latin typeface="Century Gothic" pitchFamily="34" charset="0"/>
                <a:cs typeface="Times New Roman" pitchFamily="18" charset="0"/>
              </a:rPr>
              <a:t>We will score another 'first' this year. A statement on child related schemes is included in the budget documents…  </a:t>
            </a:r>
            <a:endParaRPr lang="en-US" sz="2000">
              <a:latin typeface="Century Gothic" pitchFamily="34" charset="0"/>
              <a:cs typeface="Times New Roman" pitchFamily="18" charset="0"/>
            </a:endParaRPr>
          </a:p>
          <a:p>
            <a:pPr marR="0" eaLnBrk="1" hangingPunct="1">
              <a:lnSpc>
                <a:spcPct val="80000"/>
              </a:lnSpc>
              <a:buFontTx/>
              <a:buChar char="-"/>
            </a:pPr>
            <a:r>
              <a:rPr lang="en-GB" sz="2000" b="1" i="1">
                <a:latin typeface="Century Gothic" pitchFamily="34" charset="0"/>
                <a:cs typeface="Times New Roman" pitchFamily="18" charset="0"/>
              </a:rPr>
              <a:t>P. Chidambaram, Budget 2008-2009</a:t>
            </a:r>
          </a:p>
          <a:p>
            <a:pPr marR="0" eaLnBrk="1" hangingPunct="1">
              <a:lnSpc>
                <a:spcPct val="80000"/>
              </a:lnSpc>
              <a:buFontTx/>
              <a:buChar char="-"/>
            </a:pPr>
            <a:endParaRPr lang="en-US" sz="2000">
              <a:latin typeface="Century Gothic" pitchFamily="34" charset="0"/>
            </a:endParaRPr>
          </a:p>
          <a:p>
            <a:pPr marR="0" eaLnBrk="1" hangingPunct="1">
              <a:lnSpc>
                <a:spcPct val="80000"/>
              </a:lnSpc>
            </a:pPr>
            <a:r>
              <a:rPr lang="en-US" sz="2000" b="1">
                <a:latin typeface="Century Gothic" pitchFamily="34" charset="0"/>
              </a:rPr>
              <a:t>“Recognizing that children under 18 constitute a significant percentage of the Indian population, the Government is committed to their welfare and development. This statement reflects budget provisions of schemes that are meant substantially for the welfare of children. These provisions indicate educational outlays, provisions for the girl child, health, provisions for Child protection, etc.”</a:t>
            </a:r>
          </a:p>
          <a:p>
            <a:pPr marR="0" eaLnBrk="1" hangingPunct="1">
              <a:lnSpc>
                <a:spcPct val="80000"/>
              </a:lnSpc>
            </a:pPr>
            <a:r>
              <a:rPr lang="en-GB" sz="2000" b="1">
                <a:latin typeface="Century Gothic" pitchFamily="34" charset="0"/>
              </a:rPr>
              <a:t>Expenditure Budget, Vol II, </a:t>
            </a:r>
            <a:r>
              <a:rPr lang="en-GB" sz="2000" b="1" i="1">
                <a:latin typeface="Century Gothic" pitchFamily="34" charset="0"/>
                <a:cs typeface="Times New Roman" pitchFamily="18" charset="0"/>
              </a:rPr>
              <a:t>Budget 2008-2009</a:t>
            </a:r>
          </a:p>
          <a:p>
            <a:pPr marR="0" eaLnBrk="1" hangingPunct="1">
              <a:lnSpc>
                <a:spcPct val="80000"/>
              </a:lnSpc>
            </a:pPr>
            <a:endParaRPr lang="en-US" sz="2000" b="1">
              <a:latin typeface="Century Gothic" pitchFamily="34" charset="0"/>
            </a:endParaRPr>
          </a:p>
          <a:p>
            <a:pPr marR="0" eaLnBrk="1" hangingPunct="1">
              <a:lnSpc>
                <a:spcPct val="80000"/>
              </a:lnSpc>
              <a:buFontTx/>
              <a:buChar char="-"/>
            </a:pPr>
            <a:r>
              <a:rPr lang="en-US" sz="1800">
                <a:latin typeface="Century Gothic" pitchFamily="34" charset="0"/>
              </a:rPr>
              <a:t> </a:t>
            </a: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14400" y="519113"/>
            <a:ext cx="7315200" cy="609600"/>
          </a:xfrm>
        </p:spPr>
        <p:txBody>
          <a:bodyPr>
            <a:normAutofit/>
          </a:bodyPr>
          <a:lstStyle/>
          <a:p>
            <a:pPr eaLnBrk="1" fontAlgn="auto" hangingPunct="1">
              <a:spcAft>
                <a:spcPts val="0"/>
              </a:spcAft>
              <a:defRPr/>
            </a:pPr>
            <a:r>
              <a:rPr lang="en-US" sz="3200" b="1" dirty="0">
                <a:solidFill>
                  <a:srgbClr val="6E0025"/>
                </a:solidFill>
                <a:effectLst>
                  <a:outerShdw blurRad="38100" dist="38100" dir="2700000" algn="tl">
                    <a:srgbClr val="C0C0C0"/>
                  </a:outerShdw>
                </a:effectLst>
                <a:latin typeface="Century Gothic" pitchFamily="34" charset="0"/>
              </a:rPr>
              <a:t>State Level</a:t>
            </a:r>
          </a:p>
        </p:txBody>
      </p:sp>
      <p:sp>
        <p:nvSpPr>
          <p:cNvPr id="22531" name="Rectangle 3"/>
          <p:cNvSpPr>
            <a:spLocks noGrp="1" noChangeArrowheads="1"/>
          </p:cNvSpPr>
          <p:nvPr>
            <p:ph type="body" sz="half" idx="1"/>
          </p:nvPr>
        </p:nvSpPr>
        <p:spPr>
          <a:xfrm>
            <a:off x="152400" y="990600"/>
            <a:ext cx="4343400" cy="5638800"/>
          </a:xfrm>
        </p:spPr>
        <p:txBody>
          <a:bodyPr/>
          <a:lstStyle/>
          <a:p>
            <a:pPr eaLnBrk="1" hangingPunct="1"/>
            <a:r>
              <a:rPr lang="en-US" sz="2800" b="1">
                <a:latin typeface="Century Gothic" pitchFamily="34" charset="0"/>
              </a:rPr>
              <a:t>Advocacy with local self governments, </a:t>
            </a:r>
            <a:r>
              <a:rPr lang="en-US" sz="2800" b="1" i="1">
                <a:latin typeface="Century Gothic" pitchFamily="34" charset="0"/>
              </a:rPr>
              <a:t>panchayats (</a:t>
            </a:r>
            <a:r>
              <a:rPr lang="en-US" sz="2800" b="1">
                <a:latin typeface="Century Gothic" pitchFamily="34" charset="0"/>
              </a:rPr>
              <a:t>linking BfC with communities</a:t>
            </a:r>
            <a:r>
              <a:rPr lang="en-US" sz="2800" b="1" i="1">
                <a:latin typeface="Century Gothic" pitchFamily="34" charset="0"/>
              </a:rPr>
              <a:t>)</a:t>
            </a:r>
          </a:p>
          <a:p>
            <a:pPr eaLnBrk="1" hangingPunct="1"/>
            <a:r>
              <a:rPr lang="en-US" sz="2800" b="1">
                <a:latin typeface="Century Gothic" pitchFamily="34" charset="0"/>
              </a:rPr>
              <a:t>Setting up alliances</a:t>
            </a:r>
          </a:p>
          <a:p>
            <a:pPr eaLnBrk="1" hangingPunct="1"/>
            <a:r>
              <a:rPr lang="en-US" sz="2800" b="1">
                <a:latin typeface="Century Gothic" pitchFamily="34" charset="0"/>
              </a:rPr>
              <a:t>Starting a campaign</a:t>
            </a:r>
          </a:p>
          <a:p>
            <a:pPr eaLnBrk="1" hangingPunct="1"/>
            <a:r>
              <a:rPr lang="en-US" sz="2800" b="1">
                <a:latin typeface="Century Gothic" pitchFamily="34" charset="0"/>
              </a:rPr>
              <a:t>Linking up with national campaigns on child labour</a:t>
            </a:r>
          </a:p>
          <a:p>
            <a:pPr eaLnBrk="1" hangingPunct="1"/>
            <a:r>
              <a:rPr lang="en-US" sz="2800" b="1">
                <a:latin typeface="Century Gothic" pitchFamily="34" charset="0"/>
              </a:rPr>
              <a:t>Tracking the flow</a:t>
            </a:r>
          </a:p>
        </p:txBody>
      </p:sp>
      <p:pic>
        <p:nvPicPr>
          <p:cNvPr id="22532" name="Picture 5" descr="Vijawada-AP budget"/>
          <p:cNvPicPr>
            <a:picLocks noGrp="1" noChangeAspect="1" noChangeArrowheads="1"/>
          </p:cNvPicPr>
          <p:nvPr>
            <p:ph type="clipArt" sz="half" idx="2"/>
          </p:nvPr>
        </p:nvPicPr>
        <p:blipFill>
          <a:blip r:embed="rId2"/>
          <a:srcRect/>
          <a:stretch>
            <a:fillRect/>
          </a:stretch>
        </p:blipFill>
        <p:spPr>
          <a:xfrm>
            <a:off x="4648200" y="1828800"/>
            <a:ext cx="4267200" cy="3171825"/>
          </a:xfrm>
          <a:ln>
            <a:solidFill>
              <a:schemeClr val="tx1"/>
            </a:solidFill>
          </a:ln>
        </p:spPr>
      </p:pic>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9" name="Rectangle 7"/>
          <p:cNvSpPr>
            <a:spLocks noGrp="1" noChangeArrowheads="1"/>
          </p:cNvSpPr>
          <p:nvPr>
            <p:ph type="title"/>
          </p:nvPr>
        </p:nvSpPr>
        <p:spPr>
          <a:xfrm>
            <a:off x="685800" y="390525"/>
            <a:ext cx="7772400" cy="838200"/>
          </a:xfrm>
        </p:spPr>
        <p:txBody>
          <a:bodyPr>
            <a:normAutofit/>
          </a:bodyPr>
          <a:lstStyle/>
          <a:p>
            <a:pPr eaLnBrk="1" fontAlgn="auto" hangingPunct="1">
              <a:spcAft>
                <a:spcPts val="0"/>
              </a:spcAft>
              <a:defRPr/>
            </a:pPr>
            <a:r>
              <a:rPr lang="en-US" sz="3200" b="1" dirty="0">
                <a:solidFill>
                  <a:srgbClr val="6E0025"/>
                </a:solidFill>
                <a:effectLst>
                  <a:outerShdw blurRad="38100" dist="38100" dir="2700000" algn="tl">
                    <a:srgbClr val="C0C0C0"/>
                  </a:outerShdw>
                </a:effectLst>
                <a:latin typeface="Century Gothic" pitchFamily="34" charset="0"/>
              </a:rPr>
              <a:t>Advocacy at International Level</a:t>
            </a:r>
          </a:p>
        </p:txBody>
      </p:sp>
      <p:sp>
        <p:nvSpPr>
          <p:cNvPr id="125963" name="Rectangle 11"/>
          <p:cNvSpPr>
            <a:spLocks noGrp="1" noChangeArrowheads="1"/>
          </p:cNvSpPr>
          <p:nvPr>
            <p:ph type="body" sz="half" idx="1"/>
          </p:nvPr>
        </p:nvSpPr>
        <p:spPr>
          <a:xfrm>
            <a:off x="457200" y="1524000"/>
            <a:ext cx="5638800" cy="1676400"/>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sz="2400" b="1" dirty="0">
                <a:effectLst>
                  <a:outerShdw blurRad="38100" dist="38100" dir="2700000" algn="tl">
                    <a:srgbClr val="C0C0C0"/>
                  </a:outerShdw>
                </a:effectLst>
                <a:latin typeface="Century Gothic" pitchFamily="34" charset="0"/>
              </a:rPr>
              <a:t>For alternate report to the UNCRC Committee and recommendations in the concluding observations</a:t>
            </a:r>
          </a:p>
          <a:p>
            <a:pPr marL="274320" indent="-274320" eaLnBrk="1" fontAlgn="auto" hangingPunct="1">
              <a:lnSpc>
                <a:spcPct val="90000"/>
              </a:lnSpc>
              <a:spcAft>
                <a:spcPts val="0"/>
              </a:spcAft>
              <a:buClr>
                <a:schemeClr val="accent3"/>
              </a:buClr>
              <a:buFont typeface="Wingdings 2"/>
              <a:buChar char=""/>
              <a:defRPr/>
            </a:pPr>
            <a:endParaRPr lang="en-US" sz="2400" b="1" dirty="0">
              <a:effectLst>
                <a:outerShdw blurRad="38100" dist="38100" dir="2700000" algn="tl">
                  <a:srgbClr val="C0C0C0"/>
                </a:outerShdw>
              </a:effectLst>
              <a:latin typeface="Century Gothic" pitchFamily="34" charset="0"/>
            </a:endParaRPr>
          </a:p>
        </p:txBody>
      </p:sp>
      <p:pic>
        <p:nvPicPr>
          <p:cNvPr id="125964" name="Picture 12" descr="Alternate report"/>
          <p:cNvPicPr>
            <a:picLocks noGrp="1" noChangeAspect="1" noChangeArrowheads="1"/>
          </p:cNvPicPr>
          <p:nvPr>
            <p:ph type="clipArt" sz="half" idx="2"/>
          </p:nvPr>
        </p:nvPicPr>
        <p:blipFill>
          <a:blip r:embed="rId2"/>
          <a:srcRect l="3880" t="2040" r="2994" b="2040"/>
          <a:stretch>
            <a:fillRect/>
          </a:stretch>
        </p:blipFill>
        <p:spPr>
          <a:xfrm>
            <a:off x="6248400" y="1066800"/>
            <a:ext cx="2146300" cy="2590800"/>
          </a:xfrm>
          <a:ln>
            <a:solidFill>
              <a:srgbClr val="996633"/>
            </a:solidFill>
          </a:ln>
          <a:effectLst>
            <a:outerShdw dist="107763" dir="2700000" algn="ctr" rotWithShape="0">
              <a:srgbClr val="996633"/>
            </a:outerShdw>
          </a:effectLst>
        </p:spPr>
      </p:pic>
      <p:pic>
        <p:nvPicPr>
          <p:cNvPr id="125965" name="Picture 13"/>
          <p:cNvPicPr>
            <a:picLocks noChangeAspect="1" noChangeArrowheads="1"/>
          </p:cNvPicPr>
          <p:nvPr/>
        </p:nvPicPr>
        <p:blipFill>
          <a:blip r:embed="rId3">
            <a:lum bright="30000" contrast="30000"/>
          </a:blip>
          <a:srcRect/>
          <a:stretch>
            <a:fillRect/>
          </a:stretch>
        </p:blipFill>
        <p:spPr bwMode="auto">
          <a:xfrm>
            <a:off x="4419600" y="3657600"/>
            <a:ext cx="2057400" cy="2705100"/>
          </a:xfrm>
          <a:prstGeom prst="rect">
            <a:avLst/>
          </a:prstGeom>
          <a:noFill/>
          <a:ln w="9525">
            <a:solidFill>
              <a:schemeClr val="tx1"/>
            </a:solidFill>
            <a:miter lim="800000"/>
            <a:headEnd/>
            <a:tailEnd/>
          </a:ln>
          <a:effectLst>
            <a:outerShdw dist="107763" dir="2700000" algn="ctr" rotWithShape="0">
              <a:schemeClr val="tx1"/>
            </a:outerShdw>
          </a:effectLst>
        </p:spPr>
      </p:pic>
      <p:sp>
        <p:nvSpPr>
          <p:cNvPr id="125966" name="Rectangle 14"/>
          <p:cNvSpPr>
            <a:spLocks noChangeArrowheads="1"/>
          </p:cNvSpPr>
          <p:nvPr/>
        </p:nvSpPr>
        <p:spPr bwMode="auto">
          <a:xfrm>
            <a:off x="142875" y="3886200"/>
            <a:ext cx="4876800" cy="22098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a:effectLst>
                  <a:outerShdw blurRad="38100" dist="38100" dir="2700000" algn="tl">
                    <a:srgbClr val="C0C0C0"/>
                  </a:outerShdw>
                </a:effectLst>
              </a:rPr>
              <a:t>Submission at the General Day of Discussion on Right to Adequate Resources</a:t>
            </a: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9"/>
          <p:cNvSpPr txBox="1">
            <a:spLocks noChangeArrowheads="1"/>
          </p:cNvSpPr>
          <p:nvPr/>
        </p:nvSpPr>
        <p:spPr bwMode="auto">
          <a:xfrm>
            <a:off x="495300" y="762000"/>
            <a:ext cx="8001000" cy="2441575"/>
          </a:xfrm>
          <a:prstGeom prst="rect">
            <a:avLst/>
          </a:prstGeom>
          <a:noFill/>
          <a:ln w="9525">
            <a:noFill/>
            <a:miter lim="800000"/>
            <a:headEnd/>
            <a:tailEnd/>
          </a:ln>
        </p:spPr>
        <p:txBody>
          <a:bodyPr>
            <a:spAutoFit/>
          </a:bodyPr>
          <a:lstStyle/>
          <a:p>
            <a:pPr algn="ctr">
              <a:spcBef>
                <a:spcPct val="40000"/>
              </a:spcBef>
              <a:spcAft>
                <a:spcPct val="10000"/>
              </a:spcAft>
            </a:pPr>
            <a:r>
              <a:rPr lang="en-US" sz="2400" b="1"/>
              <a:t>HAQ: Centre for Child Rights</a:t>
            </a:r>
            <a:r>
              <a:rPr lang="en-US" sz="2000" b="1"/>
              <a:t> works through:</a:t>
            </a:r>
          </a:p>
          <a:p>
            <a:pPr algn="ctr">
              <a:spcBef>
                <a:spcPct val="40000"/>
              </a:spcBef>
              <a:spcAft>
                <a:spcPct val="10000"/>
              </a:spcAft>
            </a:pPr>
            <a:r>
              <a:rPr lang="en-US" sz="2400" b="1">
                <a:solidFill>
                  <a:srgbClr val="800000"/>
                </a:solidFill>
              </a:rPr>
              <a:t>Children and Governance</a:t>
            </a:r>
          </a:p>
          <a:p>
            <a:pPr algn="ctr">
              <a:spcBef>
                <a:spcPct val="20000"/>
              </a:spcBef>
            </a:pPr>
            <a:r>
              <a:rPr lang="en-US" sz="2000" b="1"/>
              <a:t>Budget Tracking of Government Expenditure &amp; Executive Decisions (Budget for Children)</a:t>
            </a:r>
          </a:p>
          <a:p>
            <a:pPr algn="ctr">
              <a:spcBef>
                <a:spcPct val="20000"/>
              </a:spcBef>
            </a:pPr>
            <a:r>
              <a:rPr lang="en-US" sz="2000" b="1"/>
              <a:t>Performance Monitoring – Status of India’s Children Reports</a:t>
            </a:r>
          </a:p>
          <a:p>
            <a:pPr algn="ctr">
              <a:spcBef>
                <a:spcPct val="20000"/>
              </a:spcBef>
            </a:pPr>
            <a:r>
              <a:rPr lang="en-US" sz="2000" b="1"/>
              <a:t>Monitoring &amp; Analyzing Parliament Questions (Says a Child…)</a:t>
            </a:r>
          </a:p>
        </p:txBody>
      </p:sp>
      <p:sp>
        <p:nvSpPr>
          <p:cNvPr id="7171" name="Text Box 20"/>
          <p:cNvSpPr txBox="1">
            <a:spLocks noChangeArrowheads="1"/>
          </p:cNvSpPr>
          <p:nvPr/>
        </p:nvSpPr>
        <p:spPr bwMode="auto">
          <a:xfrm>
            <a:off x="1524000" y="3352800"/>
            <a:ext cx="5943600" cy="2259013"/>
          </a:xfrm>
          <a:prstGeom prst="rect">
            <a:avLst/>
          </a:prstGeom>
          <a:noFill/>
          <a:ln w="9525">
            <a:noFill/>
            <a:miter lim="800000"/>
            <a:headEnd/>
            <a:tailEnd/>
          </a:ln>
        </p:spPr>
        <p:txBody>
          <a:bodyPr>
            <a:spAutoFit/>
          </a:bodyPr>
          <a:lstStyle/>
          <a:p>
            <a:pPr algn="ctr">
              <a:spcBef>
                <a:spcPct val="40000"/>
              </a:spcBef>
              <a:spcAft>
                <a:spcPct val="10000"/>
              </a:spcAft>
            </a:pPr>
            <a:r>
              <a:rPr lang="en-US" sz="2400" b="1">
                <a:solidFill>
                  <a:srgbClr val="800000"/>
                </a:solidFill>
              </a:rPr>
              <a:t>Child Protection</a:t>
            </a:r>
          </a:p>
          <a:p>
            <a:pPr algn="ctr">
              <a:spcBef>
                <a:spcPct val="20000"/>
              </a:spcBef>
            </a:pPr>
            <a:r>
              <a:rPr lang="en-US" sz="2000" b="1"/>
              <a:t>Legal Support to Children</a:t>
            </a:r>
          </a:p>
          <a:p>
            <a:pPr algn="ctr">
              <a:spcBef>
                <a:spcPct val="20000"/>
              </a:spcBef>
            </a:pPr>
            <a:r>
              <a:rPr lang="en-GB" sz="2000" b="1"/>
              <a:t>Counselling Support to Children </a:t>
            </a:r>
          </a:p>
          <a:p>
            <a:pPr algn="ctr">
              <a:spcBef>
                <a:spcPct val="20000"/>
              </a:spcBef>
            </a:pPr>
            <a:r>
              <a:rPr lang="en-GB" sz="2000" b="1"/>
              <a:t>Monitoring Judicial Process</a:t>
            </a:r>
          </a:p>
          <a:p>
            <a:pPr algn="ctr">
              <a:spcBef>
                <a:spcPct val="20000"/>
              </a:spcBef>
            </a:pPr>
            <a:r>
              <a:rPr lang="en-US" sz="2000" b="1"/>
              <a:t>Training and Capacity Building for police, judicial officers &amp; NGOs</a:t>
            </a:r>
          </a:p>
        </p:txBody>
      </p:sp>
      <p:sp>
        <p:nvSpPr>
          <p:cNvPr id="7172" name="Rectangle 11"/>
          <p:cNvSpPr>
            <a:spLocks noChangeArrowheads="1"/>
          </p:cNvSpPr>
          <p:nvPr/>
        </p:nvSpPr>
        <p:spPr bwMode="auto">
          <a:xfrm>
            <a:off x="1371600" y="5867400"/>
            <a:ext cx="6400800" cy="381000"/>
          </a:xfrm>
          <a:prstGeom prst="rect">
            <a:avLst/>
          </a:prstGeom>
          <a:noFill/>
          <a:ln w="9525">
            <a:noFill/>
            <a:miter lim="800000"/>
            <a:headEnd/>
            <a:tailEnd/>
          </a:ln>
        </p:spPr>
        <p:txBody>
          <a:bodyPr anchor="ctr"/>
          <a:lstStyle/>
          <a:p>
            <a:pPr algn="ctr"/>
            <a:r>
              <a:rPr lang="en-US" sz="2400" b="1">
                <a:solidFill>
                  <a:schemeClr val="bg2"/>
                </a:solidFill>
              </a:rPr>
              <a:t>Monitoring State Accountability</a:t>
            </a:r>
          </a:p>
        </p:txBody>
      </p:sp>
      <p:grpSp>
        <p:nvGrpSpPr>
          <p:cNvPr id="7173" name="Group 29"/>
          <p:cNvGrpSpPr>
            <a:grpSpLocks/>
          </p:cNvGrpSpPr>
          <p:nvPr/>
        </p:nvGrpSpPr>
        <p:grpSpPr bwMode="auto">
          <a:xfrm>
            <a:off x="8553450" y="871538"/>
            <a:ext cx="504825" cy="5224462"/>
            <a:chOff x="81" y="312"/>
            <a:chExt cx="318" cy="3291"/>
          </a:xfrm>
        </p:grpSpPr>
        <p:sp>
          <p:nvSpPr>
            <p:cNvPr id="7187" name="AutoShape 25"/>
            <p:cNvSpPr>
              <a:spLocks noChangeArrowheads="1"/>
            </p:cNvSpPr>
            <p:nvPr/>
          </p:nvSpPr>
          <p:spPr bwMode="auto">
            <a:xfrm rot="5340772">
              <a:off x="-231" y="624"/>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88" name="AutoShape 26"/>
            <p:cNvSpPr>
              <a:spLocks noChangeArrowheads="1"/>
            </p:cNvSpPr>
            <p:nvPr/>
          </p:nvSpPr>
          <p:spPr bwMode="auto">
            <a:xfrm rot="5340772">
              <a:off x="-225" y="1431"/>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89" name="AutoShape 27"/>
            <p:cNvSpPr>
              <a:spLocks noChangeArrowheads="1"/>
            </p:cNvSpPr>
            <p:nvPr/>
          </p:nvSpPr>
          <p:spPr bwMode="auto">
            <a:xfrm rot="5340772">
              <a:off x="-216" y="2214"/>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90" name="AutoShape 28"/>
            <p:cNvSpPr>
              <a:spLocks noChangeArrowheads="1"/>
            </p:cNvSpPr>
            <p:nvPr/>
          </p:nvSpPr>
          <p:spPr bwMode="auto">
            <a:xfrm rot="5340772">
              <a:off x="-201" y="3003"/>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grpSp>
      <p:grpSp>
        <p:nvGrpSpPr>
          <p:cNvPr id="7174" name="Group 30"/>
          <p:cNvGrpSpPr>
            <a:grpSpLocks/>
          </p:cNvGrpSpPr>
          <p:nvPr/>
        </p:nvGrpSpPr>
        <p:grpSpPr bwMode="auto">
          <a:xfrm flipV="1">
            <a:off x="95250" y="914400"/>
            <a:ext cx="504825" cy="5224463"/>
            <a:chOff x="81" y="312"/>
            <a:chExt cx="318" cy="3291"/>
          </a:xfrm>
        </p:grpSpPr>
        <p:sp>
          <p:nvSpPr>
            <p:cNvPr id="7183" name="AutoShape 31"/>
            <p:cNvSpPr>
              <a:spLocks noChangeArrowheads="1"/>
            </p:cNvSpPr>
            <p:nvPr/>
          </p:nvSpPr>
          <p:spPr bwMode="auto">
            <a:xfrm rot="5340772">
              <a:off x="-231" y="624"/>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84" name="AutoShape 32"/>
            <p:cNvSpPr>
              <a:spLocks noChangeArrowheads="1"/>
            </p:cNvSpPr>
            <p:nvPr/>
          </p:nvSpPr>
          <p:spPr bwMode="auto">
            <a:xfrm rot="5340772">
              <a:off x="-225" y="1431"/>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85" name="AutoShape 33"/>
            <p:cNvSpPr>
              <a:spLocks noChangeArrowheads="1"/>
            </p:cNvSpPr>
            <p:nvPr/>
          </p:nvSpPr>
          <p:spPr bwMode="auto">
            <a:xfrm rot="5340772">
              <a:off x="-216" y="2214"/>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sp>
          <p:nvSpPr>
            <p:cNvPr id="7186" name="AutoShape 34"/>
            <p:cNvSpPr>
              <a:spLocks noChangeArrowheads="1"/>
            </p:cNvSpPr>
            <p:nvPr/>
          </p:nvSpPr>
          <p:spPr bwMode="auto">
            <a:xfrm rot="5340772">
              <a:off x="-201" y="3003"/>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rot="10800000" vert="eaVert" wrap="none" anchor="ctr"/>
            <a:lstStyle/>
            <a:p>
              <a:pPr algn="ctr"/>
              <a:endParaRPr lang="en-IN">
                <a:solidFill>
                  <a:srgbClr val="800000"/>
                </a:solidFill>
              </a:endParaRPr>
            </a:p>
          </p:txBody>
        </p:sp>
      </p:grpSp>
      <p:grpSp>
        <p:nvGrpSpPr>
          <p:cNvPr id="7175" name="Group 45"/>
          <p:cNvGrpSpPr>
            <a:grpSpLocks/>
          </p:cNvGrpSpPr>
          <p:nvPr/>
        </p:nvGrpSpPr>
        <p:grpSpPr bwMode="auto">
          <a:xfrm flipH="1">
            <a:off x="1066800" y="152400"/>
            <a:ext cx="6858000" cy="457200"/>
            <a:chOff x="624" y="96"/>
            <a:chExt cx="4320" cy="288"/>
          </a:xfrm>
        </p:grpSpPr>
        <p:sp>
          <p:nvSpPr>
            <p:cNvPr id="7178" name="AutoShape 36"/>
            <p:cNvSpPr>
              <a:spLocks noChangeArrowheads="1"/>
            </p:cNvSpPr>
            <p:nvPr/>
          </p:nvSpPr>
          <p:spPr bwMode="auto">
            <a:xfrm rot="10859228" flipV="1">
              <a:off x="4032" y="96"/>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
          <p:nvSpPr>
            <p:cNvPr id="7179" name="AutoShape 37"/>
            <p:cNvSpPr>
              <a:spLocks noChangeArrowheads="1"/>
            </p:cNvSpPr>
            <p:nvPr/>
          </p:nvSpPr>
          <p:spPr bwMode="auto">
            <a:xfrm rot="10859228" flipV="1">
              <a:off x="3120" y="96"/>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
          <p:nvSpPr>
            <p:cNvPr id="7180" name="AutoShape 38"/>
            <p:cNvSpPr>
              <a:spLocks noChangeArrowheads="1"/>
            </p:cNvSpPr>
            <p:nvPr/>
          </p:nvSpPr>
          <p:spPr bwMode="auto">
            <a:xfrm rot="10859228" flipV="1">
              <a:off x="2256" y="96"/>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
          <p:nvSpPr>
            <p:cNvPr id="7181" name="AutoShape 39"/>
            <p:cNvSpPr>
              <a:spLocks noChangeArrowheads="1"/>
            </p:cNvSpPr>
            <p:nvPr/>
          </p:nvSpPr>
          <p:spPr bwMode="auto">
            <a:xfrm rot="10859228" flipV="1">
              <a:off x="624" y="96"/>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
          <p:nvSpPr>
            <p:cNvPr id="7182" name="AutoShape 40"/>
            <p:cNvSpPr>
              <a:spLocks noChangeArrowheads="1"/>
            </p:cNvSpPr>
            <p:nvPr/>
          </p:nvSpPr>
          <p:spPr bwMode="auto">
            <a:xfrm rot="10859228" flipV="1">
              <a:off x="1440" y="96"/>
              <a:ext cx="912" cy="288"/>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grpSp>
      <p:sp>
        <p:nvSpPr>
          <p:cNvPr id="7176" name="AutoShape 43"/>
          <p:cNvSpPr>
            <a:spLocks noChangeArrowheads="1"/>
          </p:cNvSpPr>
          <p:nvPr/>
        </p:nvSpPr>
        <p:spPr bwMode="auto">
          <a:xfrm rot="10859228" flipV="1">
            <a:off x="838200" y="6096000"/>
            <a:ext cx="1447800" cy="457200"/>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
        <p:nvSpPr>
          <p:cNvPr id="7177" name="AutoShape 44"/>
          <p:cNvSpPr>
            <a:spLocks noChangeArrowheads="1"/>
          </p:cNvSpPr>
          <p:nvPr/>
        </p:nvSpPr>
        <p:spPr bwMode="auto">
          <a:xfrm rot="10859228" flipV="1">
            <a:off x="6553200" y="6096000"/>
            <a:ext cx="1447800" cy="457200"/>
          </a:xfrm>
          <a:prstGeom prst="chevron">
            <a:avLst>
              <a:gd name="adj" fmla="val 79167"/>
            </a:avLst>
          </a:prstGeom>
          <a:gradFill rotWithShape="0">
            <a:gsLst>
              <a:gs pos="0">
                <a:srgbClr val="3B0000"/>
              </a:gs>
              <a:gs pos="50000">
                <a:srgbClr val="800000"/>
              </a:gs>
              <a:gs pos="100000">
                <a:srgbClr val="3B0000"/>
              </a:gs>
            </a:gsLst>
            <a:lin ang="5400000" scaled="1"/>
          </a:gradFill>
          <a:ln w="9525">
            <a:noFill/>
            <a:miter lim="800000"/>
            <a:headEnd/>
            <a:tailEnd/>
          </a:ln>
        </p:spPr>
        <p:txBody>
          <a:bodyPr wrap="none" anchor="ctr"/>
          <a:lstStyle/>
          <a:p>
            <a:pPr algn="ctr"/>
            <a:endParaRPr lang="en-IN">
              <a:solidFill>
                <a:srgbClr val="800000"/>
              </a:solidFill>
            </a:endParaRPr>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0" y="342900"/>
            <a:ext cx="8229600" cy="914400"/>
          </a:xfrm>
        </p:spPr>
        <p:txBody>
          <a:bodyPr>
            <a:normAutofit/>
          </a:bodyPr>
          <a:lstStyle/>
          <a:p>
            <a:pPr eaLnBrk="1" fontAlgn="auto" hangingPunct="1">
              <a:spcAft>
                <a:spcPts val="0"/>
              </a:spcAft>
              <a:defRPr/>
            </a:pPr>
            <a:r>
              <a:rPr lang="en-US" sz="3200" b="1" dirty="0">
                <a:solidFill>
                  <a:srgbClr val="6E0025"/>
                </a:solidFill>
                <a:effectLst>
                  <a:outerShdw blurRad="38100" dist="38100" dir="2700000" algn="tl">
                    <a:srgbClr val="C0C0C0"/>
                  </a:outerShdw>
                </a:effectLst>
                <a:latin typeface="Century Gothic" pitchFamily="34" charset="0"/>
              </a:rPr>
              <a:t>HAQ Works On…</a:t>
            </a:r>
          </a:p>
        </p:txBody>
      </p:sp>
      <p:sp>
        <p:nvSpPr>
          <p:cNvPr id="24579" name="Rectangle 3"/>
          <p:cNvSpPr>
            <a:spLocks noGrp="1" noChangeArrowheads="1"/>
          </p:cNvSpPr>
          <p:nvPr>
            <p:ph type="body" idx="4294967295"/>
          </p:nvPr>
        </p:nvSpPr>
        <p:spPr>
          <a:xfrm>
            <a:off x="0" y="1143000"/>
            <a:ext cx="8458200" cy="5257800"/>
          </a:xfrm>
        </p:spPr>
        <p:txBody>
          <a:bodyPr/>
          <a:lstStyle/>
          <a:p>
            <a:pPr eaLnBrk="1" hangingPunct="1">
              <a:lnSpc>
                <a:spcPct val="80000"/>
              </a:lnSpc>
              <a:buFontTx/>
              <a:buNone/>
            </a:pPr>
            <a:r>
              <a:rPr lang="en-GB" sz="2400" b="1">
                <a:solidFill>
                  <a:schemeClr val="accent2"/>
                </a:solidFill>
                <a:latin typeface="Century Gothic" pitchFamily="34" charset="0"/>
              </a:rPr>
              <a:t> </a:t>
            </a:r>
          </a:p>
          <a:p>
            <a:pPr eaLnBrk="1" hangingPunct="1">
              <a:lnSpc>
                <a:spcPct val="80000"/>
              </a:lnSpc>
            </a:pPr>
            <a:r>
              <a:rPr lang="en-GB" sz="2400" b="1">
                <a:solidFill>
                  <a:srgbClr val="800000"/>
                </a:solidFill>
                <a:latin typeface="Century Gothic" pitchFamily="34" charset="0"/>
              </a:rPr>
              <a:t>Financial accountability, </a:t>
            </a:r>
            <a:r>
              <a:rPr lang="en-GB" sz="2400">
                <a:latin typeface="Century Gothic" pitchFamily="34" charset="0"/>
              </a:rPr>
              <a:t>which is about allocation, disbursement and utilisation of funds</a:t>
            </a:r>
            <a:r>
              <a:rPr lang="en-GB" sz="2400" b="1">
                <a:latin typeface="Century Gothic" pitchFamily="34" charset="0"/>
              </a:rPr>
              <a:t> (through Budget for Children (BfC) analysis)</a:t>
            </a:r>
          </a:p>
          <a:p>
            <a:pPr eaLnBrk="1" hangingPunct="1">
              <a:lnSpc>
                <a:spcPct val="80000"/>
              </a:lnSpc>
            </a:pPr>
            <a:r>
              <a:rPr lang="en-GB" sz="2400" b="1">
                <a:solidFill>
                  <a:srgbClr val="800000"/>
                </a:solidFill>
                <a:latin typeface="Century Gothic" pitchFamily="34" charset="0"/>
              </a:rPr>
              <a:t>Performance accountability,</a:t>
            </a:r>
            <a:r>
              <a:rPr lang="en-GB" sz="2400" b="1">
                <a:latin typeface="Century Gothic" pitchFamily="34" charset="0"/>
              </a:rPr>
              <a:t> </a:t>
            </a:r>
            <a:r>
              <a:rPr lang="en-GB" sz="2400">
                <a:latin typeface="Century Gothic" pitchFamily="34" charset="0"/>
              </a:rPr>
              <a:t>which is about demonstrating and accounting for performance through implementation of initiatives in the light of agreed indicators </a:t>
            </a:r>
            <a:r>
              <a:rPr lang="en-GB" sz="2400" b="1">
                <a:latin typeface="Century Gothic" pitchFamily="34" charset="0"/>
              </a:rPr>
              <a:t>(through Status of Children reports and other research)</a:t>
            </a:r>
          </a:p>
          <a:p>
            <a:pPr eaLnBrk="1" hangingPunct="1">
              <a:lnSpc>
                <a:spcPct val="80000"/>
              </a:lnSpc>
            </a:pPr>
            <a:r>
              <a:rPr lang="en-US" sz="2400" b="1">
                <a:solidFill>
                  <a:srgbClr val="800000"/>
                </a:solidFill>
                <a:latin typeface="Century Gothic" pitchFamily="34" charset="0"/>
              </a:rPr>
              <a:t>Political or democratic accountability</a:t>
            </a:r>
            <a:r>
              <a:rPr lang="en-US" sz="2400" b="1">
                <a:latin typeface="Century Gothic" pitchFamily="34" charset="0"/>
              </a:rPr>
              <a:t> </a:t>
            </a:r>
            <a:r>
              <a:rPr lang="en-US" sz="2400">
                <a:latin typeface="Century Gothic" pitchFamily="34" charset="0"/>
              </a:rPr>
              <a:t>involves policy making, political process and elections </a:t>
            </a:r>
            <a:r>
              <a:rPr lang="en-US" sz="2400" b="1">
                <a:latin typeface="Century Gothic" pitchFamily="34" charset="0"/>
              </a:rPr>
              <a:t>(through its Parliament Watch and other policy advocacy work)</a:t>
            </a:r>
          </a:p>
          <a:p>
            <a:pPr eaLnBrk="1" hangingPunct="1">
              <a:lnSpc>
                <a:spcPct val="80000"/>
              </a:lnSpc>
            </a:pPr>
            <a:r>
              <a:rPr lang="en-US" sz="2400" b="1">
                <a:solidFill>
                  <a:srgbClr val="800000"/>
                </a:solidFill>
                <a:latin typeface="Century Gothic" pitchFamily="34" charset="0"/>
              </a:rPr>
              <a:t>Judicial Accountability </a:t>
            </a:r>
            <a:r>
              <a:rPr lang="en-US" sz="2400">
                <a:latin typeface="Century Gothic" pitchFamily="34" charset="0"/>
              </a:rPr>
              <a:t>involves responsiveness and performance of the judicial process </a:t>
            </a:r>
            <a:r>
              <a:rPr lang="en-US" sz="2400" b="1">
                <a:latin typeface="Century Gothic" pitchFamily="34" charset="0"/>
              </a:rPr>
              <a:t>(Through direct legal intervention as well as action research, particularly Juvenile Justice)</a:t>
            </a:r>
          </a:p>
        </p:txBody>
      </p:sp>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685800"/>
            <a:ext cx="4800600" cy="5715000"/>
          </a:xfrm>
        </p:spPr>
        <p:txBody>
          <a:bodyPr/>
          <a:lstStyle/>
          <a:p>
            <a:pPr eaLnBrk="1" hangingPunct="1"/>
            <a:r>
              <a:rPr lang="en-IN" sz="3200">
                <a:latin typeface="Century Gothic" pitchFamily="34" charset="0"/>
              </a:rPr>
              <a:t>It is each of them separately and also together (complimenting each other)  forms the basis of advocacy…</a:t>
            </a:r>
            <a:br>
              <a:rPr lang="en-IN" sz="3200">
                <a:latin typeface="Century Gothic" pitchFamily="34" charset="0"/>
              </a:rPr>
            </a:br>
            <a:br>
              <a:rPr lang="en-IN" sz="3200">
                <a:latin typeface="Century Gothic" pitchFamily="34" charset="0"/>
              </a:rPr>
            </a:br>
            <a:r>
              <a:rPr lang="en-IN" sz="3200">
                <a:latin typeface="Century Gothic" pitchFamily="34" charset="0"/>
              </a:rPr>
              <a:t> </a:t>
            </a:r>
            <a:r>
              <a:rPr lang="en-IN" sz="3200" b="1">
                <a:solidFill>
                  <a:srgbClr val="800000"/>
                </a:solidFill>
                <a:latin typeface="Century Gothic" pitchFamily="34" charset="0"/>
              </a:rPr>
              <a:t>BfC is only one dish in the menu and not the whole meal</a:t>
            </a:r>
          </a:p>
        </p:txBody>
      </p:sp>
      <p:pic>
        <p:nvPicPr>
          <p:cNvPr id="25603" name="Picture 3" descr="\\Computer1\1-4\2-4 Data\Madhumita\Haq Website\Publications\globlising.jpg"/>
          <p:cNvPicPr>
            <a:picLocks noChangeAspect="1" noChangeArrowheads="1"/>
          </p:cNvPicPr>
          <p:nvPr/>
        </p:nvPicPr>
        <p:blipFill>
          <a:blip r:embed="rId2"/>
          <a:srcRect/>
          <a:stretch>
            <a:fillRect/>
          </a:stretch>
        </p:blipFill>
        <p:spPr bwMode="auto">
          <a:xfrm>
            <a:off x="7315200" y="2133600"/>
            <a:ext cx="1365250" cy="1828800"/>
          </a:xfrm>
          <a:prstGeom prst="rect">
            <a:avLst/>
          </a:prstGeom>
          <a:noFill/>
          <a:ln w="9525">
            <a:noFill/>
            <a:miter lim="800000"/>
            <a:headEnd/>
            <a:tailEnd/>
          </a:ln>
        </p:spPr>
      </p:pic>
      <p:pic>
        <p:nvPicPr>
          <p:cNvPr id="25604" name="Picture 4" descr="\\Computer1\1-4\2-4 Data\Madhumita\Haq Website\Publications\Status Report 08 Cover.jpg"/>
          <p:cNvPicPr>
            <a:picLocks noChangeAspect="1" noChangeArrowheads="1"/>
          </p:cNvPicPr>
          <p:nvPr/>
        </p:nvPicPr>
        <p:blipFill>
          <a:blip r:embed="rId3"/>
          <a:srcRect/>
          <a:stretch>
            <a:fillRect/>
          </a:stretch>
        </p:blipFill>
        <p:spPr bwMode="auto">
          <a:xfrm>
            <a:off x="7162800" y="533400"/>
            <a:ext cx="1522413" cy="2057400"/>
          </a:xfrm>
          <a:prstGeom prst="rect">
            <a:avLst/>
          </a:prstGeom>
          <a:noFill/>
          <a:ln w="9525">
            <a:noFill/>
            <a:miter lim="800000"/>
            <a:headEnd/>
            <a:tailEnd/>
          </a:ln>
        </p:spPr>
      </p:pic>
      <p:pic>
        <p:nvPicPr>
          <p:cNvPr id="25605" name="Picture 5" descr="\\Computer1\1-4\2-4 Data\Madhumita\Haq Website\Publications\Status Reports\Status Report 2006\Status Report Coverpage.jpg"/>
          <p:cNvPicPr>
            <a:picLocks noChangeAspect="1" noChangeArrowheads="1"/>
          </p:cNvPicPr>
          <p:nvPr/>
        </p:nvPicPr>
        <p:blipFill>
          <a:blip r:embed="rId4" cstate="print"/>
          <a:srcRect/>
          <a:stretch>
            <a:fillRect/>
          </a:stretch>
        </p:blipFill>
        <p:spPr bwMode="auto">
          <a:xfrm>
            <a:off x="5791200" y="990600"/>
            <a:ext cx="1387475" cy="1828800"/>
          </a:xfrm>
          <a:prstGeom prst="rect">
            <a:avLst/>
          </a:prstGeom>
          <a:noFill/>
          <a:ln w="9525">
            <a:noFill/>
            <a:miter lim="800000"/>
            <a:headEnd/>
            <a:tailEnd/>
          </a:ln>
        </p:spPr>
      </p:pic>
      <p:pic>
        <p:nvPicPr>
          <p:cNvPr id="25606" name="Picture 6" descr="\\Computer1\1-4\2-4 Data\Madhumita\Haq Website\Publications\Says a Child\Parliment Books cover page\Mon.06, win.06.jpg"/>
          <p:cNvPicPr>
            <a:picLocks noChangeAspect="1" noChangeArrowheads="1"/>
          </p:cNvPicPr>
          <p:nvPr/>
        </p:nvPicPr>
        <p:blipFill>
          <a:blip r:embed="rId5"/>
          <a:srcRect/>
          <a:stretch>
            <a:fillRect/>
          </a:stretch>
        </p:blipFill>
        <p:spPr bwMode="auto">
          <a:xfrm>
            <a:off x="5715000" y="2743200"/>
            <a:ext cx="1828800" cy="1412875"/>
          </a:xfrm>
          <a:prstGeom prst="rect">
            <a:avLst/>
          </a:prstGeom>
          <a:noFill/>
          <a:ln w="9525">
            <a:noFill/>
            <a:miter lim="800000"/>
            <a:headEnd/>
            <a:tailEnd/>
          </a:ln>
        </p:spPr>
      </p:pic>
      <p:pic>
        <p:nvPicPr>
          <p:cNvPr id="25607" name="Picture 11" descr="\\Computer1\1-4\2-4 Data\Madhumita\Haq Website\Publications\Says a Child\Parliment Books cover page\Budget03.jpg"/>
          <p:cNvPicPr>
            <a:picLocks noChangeAspect="1" noChangeArrowheads="1"/>
          </p:cNvPicPr>
          <p:nvPr/>
        </p:nvPicPr>
        <p:blipFill>
          <a:blip r:embed="rId6"/>
          <a:srcRect/>
          <a:stretch>
            <a:fillRect/>
          </a:stretch>
        </p:blipFill>
        <p:spPr bwMode="auto">
          <a:xfrm>
            <a:off x="5791200" y="4191000"/>
            <a:ext cx="1828800" cy="1427163"/>
          </a:xfrm>
          <a:prstGeom prst="rect">
            <a:avLst/>
          </a:prstGeom>
          <a:noFill/>
          <a:ln w="9525">
            <a:noFill/>
            <a:miter lim="800000"/>
            <a:headEnd/>
            <a:tailEnd/>
          </a:ln>
        </p:spPr>
      </p:pic>
      <p:pic>
        <p:nvPicPr>
          <p:cNvPr id="25608" name="Picture 13" descr="D:\Blind Alley.jpg"/>
          <p:cNvPicPr>
            <a:picLocks noChangeAspect="1" noChangeArrowheads="1"/>
          </p:cNvPicPr>
          <p:nvPr/>
        </p:nvPicPr>
        <p:blipFill>
          <a:blip r:embed="rId7"/>
          <a:srcRect/>
          <a:stretch>
            <a:fillRect/>
          </a:stretch>
        </p:blipFill>
        <p:spPr bwMode="auto">
          <a:xfrm>
            <a:off x="7467600" y="3886200"/>
            <a:ext cx="1327150" cy="1828800"/>
          </a:xfrm>
          <a:prstGeom prst="rect">
            <a:avLst/>
          </a:prstGeom>
          <a:noFill/>
          <a:ln w="9525">
            <a:noFill/>
            <a:miter lim="800000"/>
            <a:headEnd/>
            <a:tailEnd/>
          </a:ln>
        </p:spPr>
      </p:pic>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481013"/>
            <a:ext cx="7772400" cy="1143000"/>
          </a:xfrm>
        </p:spPr>
        <p:txBody>
          <a:bodyPr>
            <a:normAutofit fontScale="90000"/>
          </a:bodyPr>
          <a:lstStyle/>
          <a:p>
            <a:pPr eaLnBrk="1" fontAlgn="auto" hangingPunct="1">
              <a:spcAft>
                <a:spcPts val="0"/>
              </a:spcAft>
              <a:defRPr/>
            </a:pPr>
            <a:r>
              <a:rPr lang="en-IN" sz="3200" b="1">
                <a:solidFill>
                  <a:srgbClr val="6E0025"/>
                </a:solidFill>
                <a:effectLst>
                  <a:outerShdw blurRad="38100" dist="38100" dir="2700000" algn="tl">
                    <a:srgbClr val="C0C0C0"/>
                  </a:outerShdw>
                </a:effectLst>
                <a:latin typeface="Century Gothic" pitchFamily="34" charset="0"/>
              </a:rPr>
              <a:t>Case Example: </a:t>
            </a:r>
            <a:br>
              <a:rPr lang="en-IN" sz="3200" b="1">
                <a:solidFill>
                  <a:srgbClr val="6E0025"/>
                </a:solidFill>
                <a:effectLst>
                  <a:outerShdw blurRad="38100" dist="38100" dir="2700000" algn="tl">
                    <a:srgbClr val="C0C0C0"/>
                  </a:outerShdw>
                </a:effectLst>
                <a:latin typeface="Century Gothic" pitchFamily="34" charset="0"/>
              </a:rPr>
            </a:br>
            <a:r>
              <a:rPr lang="en-IN" sz="3200" b="1">
                <a:solidFill>
                  <a:srgbClr val="6E0025"/>
                </a:solidFill>
                <a:effectLst>
                  <a:outerShdw blurRad="38100" dist="38100" dir="2700000" algn="tl">
                    <a:srgbClr val="C0C0C0"/>
                  </a:outerShdw>
                </a:effectLst>
                <a:latin typeface="Century Gothic" pitchFamily="34" charset="0"/>
              </a:rPr>
              <a:t>Enhanced Budget for Protection and New Comprehensive Programme</a:t>
            </a:r>
          </a:p>
        </p:txBody>
      </p:sp>
      <p:sp>
        <p:nvSpPr>
          <p:cNvPr id="26627" name="Rectangle 3"/>
          <p:cNvSpPr>
            <a:spLocks noGrp="1" noChangeArrowheads="1"/>
          </p:cNvSpPr>
          <p:nvPr>
            <p:ph idx="1"/>
          </p:nvPr>
        </p:nvSpPr>
        <p:spPr>
          <a:xfrm>
            <a:off x="381000" y="2057400"/>
            <a:ext cx="8610600" cy="4267200"/>
          </a:xfrm>
        </p:spPr>
        <p:txBody>
          <a:bodyPr/>
          <a:lstStyle/>
          <a:p>
            <a:pPr eaLnBrk="1" hangingPunct="1">
              <a:lnSpc>
                <a:spcPct val="80000"/>
              </a:lnSpc>
            </a:pPr>
            <a:r>
              <a:rPr lang="en-GB" sz="1800" b="1">
                <a:latin typeface="Century Gothic" pitchFamily="34" charset="0"/>
              </a:rPr>
              <a:t>HAQ’s BfC analysis, since its very first time, has been pointing out that child protection was inadequately resourced and received the least allocation. Every BfC document that HAQ put out pointed to this</a:t>
            </a:r>
          </a:p>
          <a:p>
            <a:pPr eaLnBrk="1" hangingPunct="1">
              <a:lnSpc>
                <a:spcPct val="80000"/>
              </a:lnSpc>
            </a:pPr>
            <a:endParaRPr lang="en-GB" sz="1800" b="1">
              <a:latin typeface="Century Gothic" pitchFamily="34" charset="0"/>
            </a:endParaRPr>
          </a:p>
          <a:p>
            <a:pPr eaLnBrk="1" hangingPunct="1">
              <a:lnSpc>
                <a:spcPct val="80000"/>
              </a:lnSpc>
            </a:pPr>
            <a:r>
              <a:rPr lang="en-GB" sz="1800" b="1">
                <a:latin typeface="Century Gothic" pitchFamily="34" charset="0"/>
              </a:rPr>
              <a:t>The 2</a:t>
            </a:r>
            <a:r>
              <a:rPr lang="en-GB" sz="1800" b="1" baseline="30000">
                <a:latin typeface="Century Gothic" pitchFamily="34" charset="0"/>
              </a:rPr>
              <a:t>nd</a:t>
            </a:r>
            <a:r>
              <a:rPr lang="en-GB" sz="1800" b="1">
                <a:latin typeface="Century Gothic" pitchFamily="34" charset="0"/>
              </a:rPr>
              <a:t> status report highlighted the need for a protective environment and programming and investing on it</a:t>
            </a:r>
          </a:p>
          <a:p>
            <a:pPr eaLnBrk="1" hangingPunct="1">
              <a:lnSpc>
                <a:spcPct val="80000"/>
              </a:lnSpc>
            </a:pPr>
            <a:endParaRPr lang="en-GB" sz="1800" b="1">
              <a:latin typeface="Century Gothic" pitchFamily="34" charset="0"/>
            </a:endParaRPr>
          </a:p>
          <a:p>
            <a:pPr eaLnBrk="1" hangingPunct="1">
              <a:lnSpc>
                <a:spcPct val="80000"/>
              </a:lnSpc>
            </a:pPr>
            <a:r>
              <a:rPr lang="en-GB" sz="1800" b="1">
                <a:latin typeface="Century Gothic" pitchFamily="34" charset="0"/>
              </a:rPr>
              <a:t>The Juvenile Justice work pointed to the urgent need for intervention in protecting children</a:t>
            </a:r>
          </a:p>
          <a:p>
            <a:pPr eaLnBrk="1" hangingPunct="1">
              <a:lnSpc>
                <a:spcPct val="80000"/>
              </a:lnSpc>
            </a:pPr>
            <a:endParaRPr lang="en-GB" sz="1800" b="1">
              <a:latin typeface="Century Gothic" pitchFamily="34" charset="0"/>
            </a:endParaRPr>
          </a:p>
          <a:p>
            <a:pPr eaLnBrk="1" hangingPunct="1">
              <a:lnSpc>
                <a:spcPct val="80000"/>
              </a:lnSpc>
            </a:pPr>
            <a:r>
              <a:rPr lang="en-GB" sz="1800" b="1">
                <a:latin typeface="Century Gothic" pitchFamily="34" charset="0"/>
              </a:rPr>
              <a:t>Concluding observations have made comments on both need for more resources and greater protection</a:t>
            </a:r>
          </a:p>
          <a:p>
            <a:pPr eaLnBrk="1" hangingPunct="1">
              <a:lnSpc>
                <a:spcPct val="80000"/>
              </a:lnSpc>
              <a:buFontTx/>
              <a:buNone/>
            </a:pPr>
            <a:endParaRPr lang="en-GB" sz="1800" b="1">
              <a:solidFill>
                <a:srgbClr val="800000"/>
              </a:solidFill>
              <a:latin typeface="Century Gothic" pitchFamily="34" charset="0"/>
            </a:endParaRPr>
          </a:p>
          <a:p>
            <a:pPr algn="ctr" eaLnBrk="1" hangingPunct="1">
              <a:lnSpc>
                <a:spcPct val="80000"/>
              </a:lnSpc>
              <a:buFontTx/>
              <a:buNone/>
            </a:pPr>
            <a:r>
              <a:rPr lang="en-GB" sz="1800" b="1">
                <a:solidFill>
                  <a:srgbClr val="800000"/>
                </a:solidFill>
                <a:latin typeface="Century Gothic" pitchFamily="34" charset="0"/>
              </a:rPr>
              <a:t>HAQ’s status report and BfC work was picked up by the ministry to argue for a new and comprehensive programme, The Integrated Child Protection Scheme approved by the Planning Commission in 2009</a:t>
            </a:r>
            <a:endParaRPr lang="en-IN" sz="1800" b="1">
              <a:solidFill>
                <a:srgbClr val="800000"/>
              </a:solidFill>
              <a:latin typeface="Century Gothic" pitchFamily="34" charset="0"/>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33400" y="2001838"/>
            <a:ext cx="7772400" cy="3048000"/>
          </a:xfrm>
          <a:prstGeom prst="rect">
            <a:avLst/>
          </a:prstGeom>
          <a:noFill/>
          <a:ln w="9525">
            <a:noFill/>
            <a:miter lim="800000"/>
            <a:headEnd/>
            <a:tailEnd/>
          </a:ln>
        </p:spPr>
        <p:txBody>
          <a:bodyPr anchor="ctr">
            <a:spAutoFit/>
          </a:bodyPr>
          <a:lstStyle/>
          <a:p>
            <a:pPr algn="ctr"/>
            <a:r>
              <a:rPr lang="en-GB" sz="2400" b="1" i="1">
                <a:solidFill>
                  <a:srgbClr val="800000"/>
                </a:solidFill>
                <a:cs typeface="Times New Roman" pitchFamily="18" charset="0"/>
              </a:rPr>
              <a:t>“Provision of Child Protection will be a key intervention in the Eleventh Plan. ‘Child Protection’ refers to protection from violence, exploitation, abuse, and neglect...Thus the Eleventh Plan intervention for Child Protection takes both a preventive and a protective approach. During the Eleventh Plan, the Ministry of WCD will launch an Integrated Child Protection Scheme.”</a:t>
            </a:r>
            <a:r>
              <a:rPr lang="en-US" sz="2400" b="1" i="1">
                <a:solidFill>
                  <a:srgbClr val="800000"/>
                </a:solidFill>
                <a:cs typeface="Times New Roman" pitchFamily="18" charset="0"/>
              </a:rPr>
              <a:t> </a:t>
            </a: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762000" y="304800"/>
            <a:ext cx="7772400" cy="762000"/>
          </a:xfrm>
        </p:spPr>
        <p:txBody>
          <a:bodyPr>
            <a:normAutofit/>
          </a:bodyPr>
          <a:lstStyle/>
          <a:p>
            <a:pPr eaLnBrk="1" fontAlgn="auto" hangingPunct="1">
              <a:spcAft>
                <a:spcPts val="0"/>
              </a:spcAft>
              <a:defRPr/>
            </a:pPr>
            <a:r>
              <a:rPr lang="en-IN" sz="3200" b="1" dirty="0">
                <a:solidFill>
                  <a:srgbClr val="6E0025"/>
                </a:solidFill>
                <a:effectLst>
                  <a:outerShdw blurRad="38100" dist="38100" dir="2700000" algn="tl">
                    <a:srgbClr val="C0C0C0"/>
                  </a:outerShdw>
                </a:effectLst>
                <a:latin typeface="Century Gothic" pitchFamily="34" charset="0"/>
              </a:rPr>
              <a:t>Challenges That Remain</a:t>
            </a:r>
          </a:p>
        </p:txBody>
      </p:sp>
      <p:sp>
        <p:nvSpPr>
          <p:cNvPr id="28675" name="Rectangle 4"/>
          <p:cNvSpPr>
            <a:spLocks noChangeArrowheads="1"/>
          </p:cNvSpPr>
          <p:nvPr/>
        </p:nvSpPr>
        <p:spPr bwMode="auto">
          <a:xfrm>
            <a:off x="228600" y="914400"/>
            <a:ext cx="8686800" cy="5715000"/>
          </a:xfrm>
          <a:prstGeom prst="rect">
            <a:avLst/>
          </a:prstGeom>
          <a:noFill/>
          <a:ln w="9525">
            <a:noFill/>
            <a:miter lim="800000"/>
            <a:headEnd/>
            <a:tailEnd/>
          </a:ln>
        </p:spPr>
        <p:txBody>
          <a:bodyPr/>
          <a:lstStyle/>
          <a:p>
            <a:pPr marL="342900" indent="-342900">
              <a:spcBef>
                <a:spcPct val="75000"/>
              </a:spcBef>
              <a:buFont typeface="Arial" charset="0"/>
              <a:buChar char="•"/>
            </a:pPr>
            <a:r>
              <a:rPr lang="en-US" sz="2400" b="1"/>
              <a:t>Accessing and Unpacking the Data</a:t>
            </a:r>
          </a:p>
          <a:p>
            <a:pPr marL="342900" indent="-342900">
              <a:spcBef>
                <a:spcPct val="75000"/>
              </a:spcBef>
              <a:buFontTx/>
              <a:buChar char="•"/>
            </a:pPr>
            <a:r>
              <a:rPr lang="en-GB" sz="2400" b="1"/>
              <a:t>Selection of programmes and schemes for children remains a huge challenge, especially when there are several of them that address both women and children</a:t>
            </a:r>
          </a:p>
          <a:p>
            <a:pPr marL="342900" indent="-342900">
              <a:spcBef>
                <a:spcPct val="75000"/>
              </a:spcBef>
              <a:buFontTx/>
              <a:buChar char="•"/>
            </a:pPr>
            <a:r>
              <a:rPr lang="en-GB" sz="2400" b="1"/>
              <a:t>Direct transfer of funds from centre to autonomous bodies—no reflection in state budget documents</a:t>
            </a:r>
          </a:p>
          <a:p>
            <a:pPr marL="342900" indent="-342900">
              <a:spcBef>
                <a:spcPct val="75000"/>
              </a:spcBef>
              <a:buFontTx/>
              <a:buChar char="•"/>
            </a:pPr>
            <a:r>
              <a:rPr lang="en-GB" sz="2400" b="1"/>
              <a:t>Abdication of state responsibility—Privatisation of services</a:t>
            </a:r>
          </a:p>
          <a:p>
            <a:pPr marL="342900" indent="-342900">
              <a:spcBef>
                <a:spcPct val="75000"/>
              </a:spcBef>
              <a:buFontTx/>
              <a:buChar char="•"/>
            </a:pPr>
            <a:r>
              <a:rPr lang="en-GB" sz="2400" b="1"/>
              <a:t>Good things happen when there are good people...and then they sometimes stop..</a:t>
            </a:r>
          </a:p>
          <a:p>
            <a:pPr marL="342900" indent="-342900">
              <a:spcBef>
                <a:spcPct val="75000"/>
              </a:spcBef>
              <a:buFontTx/>
              <a:buChar char="•"/>
            </a:pPr>
            <a:r>
              <a:rPr lang="en-GB" sz="2400" b="1"/>
              <a:t>Going beyond UNCRC to other treaty bodies</a:t>
            </a:r>
          </a:p>
        </p:txBody>
      </p:sp>
    </p:spTree>
  </p:cSld>
  <p:clrMapOvr>
    <a:masterClrMapping/>
  </p:clrMapOvr>
  <p:transition>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457200"/>
            <a:ext cx="8458200" cy="6019800"/>
          </a:xfrm>
        </p:spPr>
        <p:txBody>
          <a:bodyPr/>
          <a:lstStyle/>
          <a:p>
            <a:pPr eaLnBrk="1" hangingPunct="1"/>
            <a:r>
              <a:rPr lang="en-GB" sz="2800" b="1">
                <a:latin typeface="Century Gothic" pitchFamily="34" charset="0"/>
              </a:rPr>
              <a:t>States have adopted the rhetoric...this makes our task more difficult</a:t>
            </a:r>
          </a:p>
          <a:p>
            <a:pPr eaLnBrk="1" hangingPunct="1"/>
            <a:r>
              <a:rPr lang="en-GB" sz="2800" b="1">
                <a:latin typeface="Century Gothic" pitchFamily="34" charset="0"/>
              </a:rPr>
              <a:t>The methodology is still evolving. Hence, even if they draw upon each other, researchers tend to customise the methodology to their needs leading to different results</a:t>
            </a:r>
          </a:p>
          <a:p>
            <a:pPr eaLnBrk="1" hangingPunct="1"/>
            <a:r>
              <a:rPr lang="en-GB" sz="2800" b="1">
                <a:solidFill>
                  <a:srgbClr val="800000"/>
                </a:solidFill>
                <a:latin typeface="Century Gothic" pitchFamily="34" charset="0"/>
              </a:rPr>
              <a:t>The most difficult challenge remains the acknowledgment and acceptance of citizenship of children and the relevance of focussing on children in the larger governance and human rights discourse</a:t>
            </a:r>
            <a:endParaRPr lang="en-US" sz="2800" b="1">
              <a:solidFill>
                <a:srgbClr val="800000"/>
              </a:solidFill>
              <a:latin typeface="Century Gothic" pitchFamily="34" charset="0"/>
            </a:endParaRPr>
          </a:p>
          <a:p>
            <a:pPr eaLnBrk="1" hangingPunct="1"/>
            <a:endParaRPr lang="en-GB" sz="2800">
              <a:latin typeface="Century Gothic" pitchFamily="34" charset="0"/>
            </a:endParaRP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152400"/>
            <a:ext cx="7772400" cy="685800"/>
          </a:xfrm>
        </p:spPr>
        <p:txBody>
          <a:bodyPr>
            <a:normAutofit fontScale="90000"/>
          </a:bodyPr>
          <a:lstStyle/>
          <a:p>
            <a:pPr eaLnBrk="1" fontAlgn="auto" hangingPunct="1">
              <a:spcAft>
                <a:spcPts val="0"/>
              </a:spcAft>
              <a:defRPr/>
            </a:pPr>
            <a:r>
              <a:rPr lang="en-US" b="1" dirty="0">
                <a:solidFill>
                  <a:srgbClr val="800000"/>
                </a:solidFill>
                <a:effectLst>
                  <a:outerShdw blurRad="38100" dist="38100" dir="2700000" algn="tl">
                    <a:srgbClr val="000000">
                      <a:alpha val="43137"/>
                    </a:srgbClr>
                  </a:outerShdw>
                </a:effectLst>
                <a:latin typeface="Century Gothic" pitchFamily="34" charset="0"/>
              </a:rPr>
              <a:t>India’s Response to Crisis</a:t>
            </a:r>
            <a:endParaRPr lang="en-US" dirty="0"/>
          </a:p>
        </p:txBody>
      </p:sp>
      <p:sp>
        <p:nvSpPr>
          <p:cNvPr id="27651" name="Content Placeholder 2"/>
          <p:cNvSpPr>
            <a:spLocks noGrp="1"/>
          </p:cNvSpPr>
          <p:nvPr>
            <p:ph idx="1"/>
          </p:nvPr>
        </p:nvSpPr>
        <p:spPr>
          <a:xfrm>
            <a:off x="228600" y="838200"/>
            <a:ext cx="8763000" cy="52578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1600" b="1">
                <a:latin typeface="Century Gothic" pitchFamily="34" charset="0"/>
              </a:rPr>
              <a:t>India has 28 states and 604 districts</a:t>
            </a:r>
          </a:p>
          <a:p>
            <a:pPr marL="274320" indent="-274320" eaLnBrk="1" fontAlgn="auto" hangingPunct="1">
              <a:spcAft>
                <a:spcPts val="0"/>
              </a:spcAft>
              <a:buClr>
                <a:schemeClr val="accent3"/>
              </a:buClr>
              <a:buFont typeface="Wingdings 2"/>
              <a:buChar char=""/>
              <a:defRPr/>
            </a:pPr>
            <a:r>
              <a:rPr lang="en-US" sz="1600" b="1">
                <a:solidFill>
                  <a:srgbClr val="800000"/>
                </a:solidFill>
                <a:latin typeface="Century Gothic" pitchFamily="34" charset="0"/>
              </a:rPr>
              <a:t>There is always an emergency or one in the making somewhere in the country….</a:t>
            </a:r>
          </a:p>
          <a:p>
            <a:pPr marL="640080" lvl="1" indent="-246888" eaLnBrk="1" fontAlgn="auto" hangingPunct="1">
              <a:spcAft>
                <a:spcPts val="0"/>
              </a:spcAft>
              <a:buFont typeface="Wingdings 2"/>
              <a:buChar char=""/>
              <a:defRPr/>
            </a:pPr>
            <a:r>
              <a:rPr lang="en-GB" sz="1600" b="1">
                <a:latin typeface="Century Gothic" pitchFamily="34" charset="0"/>
              </a:rPr>
              <a:t>21 out of 28 states of India face internal armed conflicts in the form of ethnic conflict, Naxalism, separatist movements etc.</a:t>
            </a:r>
          </a:p>
          <a:p>
            <a:pPr marL="640080" lvl="1" indent="-246888" eaLnBrk="1" fontAlgn="auto" hangingPunct="1">
              <a:spcAft>
                <a:spcPts val="0"/>
              </a:spcAft>
              <a:buFont typeface="Wingdings 2"/>
              <a:buChar char=""/>
              <a:defRPr/>
            </a:pPr>
            <a:r>
              <a:rPr lang="en-GB" sz="1600" b="1">
                <a:latin typeface="Century Gothic" pitchFamily="34" charset="0"/>
              </a:rPr>
              <a:t>Practically the entire north-eastern region, comprising eight states and part of one state, have suffered from poor development and ethnic as well as border conflicts since before independence and fall into a “special category”.  </a:t>
            </a:r>
          </a:p>
          <a:p>
            <a:pPr marL="640080" lvl="1" indent="-246888" eaLnBrk="1" fontAlgn="auto" hangingPunct="1">
              <a:spcAft>
                <a:spcPts val="0"/>
              </a:spcAft>
              <a:buFont typeface="Wingdings 2"/>
              <a:buChar char=""/>
              <a:defRPr/>
            </a:pPr>
            <a:r>
              <a:rPr lang="en-US" sz="1600" b="1">
                <a:latin typeface="Century Gothic" pitchFamily="34" charset="0"/>
              </a:rPr>
              <a:t>Twelve of the 17 states studied for the India State Hunger Report fall in the “alarming hunger” category, and one--Madhya Pradesh – in the “extremely alarming” category.</a:t>
            </a:r>
          </a:p>
          <a:p>
            <a:pPr marL="640080" lvl="1" indent="-246888" eaLnBrk="1" fontAlgn="auto" hangingPunct="1">
              <a:spcAft>
                <a:spcPts val="0"/>
              </a:spcAft>
              <a:buFont typeface="Wingdings 2"/>
              <a:buChar char=""/>
              <a:defRPr/>
            </a:pPr>
            <a:r>
              <a:rPr lang="en-US" sz="1600" b="1">
                <a:latin typeface="Century Gothic" pitchFamily="34" charset="0"/>
              </a:rPr>
              <a:t>The drought in 2009 was the worst since the 1918 drought and the post-independence one of 1972. Some 259 districts were severely affected. Extreme cold too killed several in the winter of 2009. </a:t>
            </a:r>
          </a:p>
          <a:p>
            <a:pPr marL="640080" lvl="1" indent="-246888" eaLnBrk="1" fontAlgn="auto" hangingPunct="1">
              <a:spcAft>
                <a:spcPts val="0"/>
              </a:spcAft>
              <a:buFont typeface="Wingdings 2"/>
              <a:buChar char=""/>
              <a:defRPr/>
            </a:pPr>
            <a:r>
              <a:rPr lang="en-US" sz="1600" b="1">
                <a:latin typeface="Century Gothic" pitchFamily="34" charset="0"/>
              </a:rPr>
              <a:t>The same year, floods killed 250 people and destroyed over 200,000 homes, leaving 1.5 million homeless.</a:t>
            </a:r>
          </a:p>
          <a:p>
            <a:pPr marL="640080" lvl="1" indent="-246888" eaLnBrk="1" fontAlgn="auto" hangingPunct="1">
              <a:spcAft>
                <a:spcPts val="0"/>
              </a:spcAft>
              <a:buFontTx/>
              <a:buNone/>
              <a:defRPr/>
            </a:pPr>
            <a:r>
              <a:rPr lang="en-US" sz="1600" b="1">
                <a:latin typeface="Century Gothic" pitchFamily="34" charset="0"/>
              </a:rPr>
              <a:t>Then there are those that make international news…</a:t>
            </a:r>
          </a:p>
          <a:p>
            <a:pPr marL="640080" lvl="1" indent="-246888" eaLnBrk="1" fontAlgn="auto" hangingPunct="1">
              <a:spcAft>
                <a:spcPts val="0"/>
              </a:spcAft>
              <a:buFont typeface="Wingdings 2"/>
              <a:buChar char=""/>
              <a:defRPr/>
            </a:pPr>
            <a:r>
              <a:rPr lang="en-US" sz="1600" b="1">
                <a:latin typeface="Century Gothic" pitchFamily="34" charset="0"/>
              </a:rPr>
              <a:t>Tsunami in 2004; Gujarat Earthquake in 2001;  Supercylone in Orissa; Kargil war in 1999; Kashmir earthquake in 2004. The 2001 Gujarat earthquake killed more than 400 children in India, while the Kashmir one killed over 17,000 children in India and Pakistan.</a:t>
            </a:r>
          </a:p>
          <a:p>
            <a:pPr marL="640080" lvl="1" indent="-246888" eaLnBrk="1" fontAlgn="auto" hangingPunct="1">
              <a:spcAft>
                <a:spcPts val="0"/>
              </a:spcAft>
              <a:buFontTx/>
              <a:buNone/>
              <a:defRPr/>
            </a:pPr>
            <a:br>
              <a:rPr lang="en-US" sz="1600">
                <a:latin typeface="Century Gothic" pitchFamily="34" charset="0"/>
              </a:rPr>
            </a:br>
            <a:endParaRPr lang="en-US" sz="1600">
              <a:latin typeface="Century Gothic" pitchFamily="34" charset="0"/>
            </a:endParaRPr>
          </a:p>
          <a:p>
            <a:pPr marL="640080" lvl="1" indent="-246888" eaLnBrk="1" fontAlgn="auto" hangingPunct="1">
              <a:spcAft>
                <a:spcPts val="0"/>
              </a:spcAft>
              <a:buFont typeface="Wingdings 2"/>
              <a:buChar char=""/>
              <a:defRPr/>
            </a:pPr>
            <a:endParaRPr lang="en-US" sz="1200"/>
          </a:p>
        </p:txBody>
      </p:sp>
    </p:spTree>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20000" cy="762000"/>
          </a:xfrm>
        </p:spPr>
        <p:txBody>
          <a:bodyPr>
            <a:normAutofit/>
          </a:bodyPr>
          <a:lstStyle/>
          <a:p>
            <a:pPr eaLnBrk="1" fontAlgn="auto" hangingPunct="1">
              <a:spcAft>
                <a:spcPts val="0"/>
              </a:spcAft>
              <a:defRPr/>
            </a:pPr>
            <a:r>
              <a:rPr lang="en-US" sz="4000" b="1" dirty="0">
                <a:solidFill>
                  <a:srgbClr val="800000"/>
                </a:solidFill>
                <a:effectLst>
                  <a:outerShdw blurRad="38100" dist="38100" dir="2700000" algn="tl">
                    <a:srgbClr val="000000">
                      <a:alpha val="43137"/>
                    </a:srgbClr>
                  </a:outerShdw>
                </a:effectLst>
                <a:latin typeface="Century Gothic" pitchFamily="34" charset="0"/>
              </a:rPr>
              <a:t>Initiatives by the government</a:t>
            </a:r>
          </a:p>
        </p:txBody>
      </p:sp>
      <p:sp>
        <p:nvSpPr>
          <p:cNvPr id="31747" name="Content Placeholder 2"/>
          <p:cNvSpPr>
            <a:spLocks noGrp="1"/>
          </p:cNvSpPr>
          <p:nvPr>
            <p:ph idx="1"/>
          </p:nvPr>
        </p:nvSpPr>
        <p:spPr>
          <a:xfrm>
            <a:off x="228600" y="914400"/>
            <a:ext cx="8534400" cy="5410200"/>
          </a:xfrm>
        </p:spPr>
        <p:txBody>
          <a:bodyPr/>
          <a:lstStyle/>
          <a:p>
            <a:pPr eaLnBrk="1" hangingPunct="1"/>
            <a:r>
              <a:rPr lang="en-US" sz="2000" b="1">
                <a:latin typeface="Century Gothic" pitchFamily="34" charset="0"/>
              </a:rPr>
              <a:t>The expenditure on restoration of infrastructure and other capital assets (except immediate relief operations and restoring connectivity with the affected areas and people) are required to be met from the Plan funds of the States. </a:t>
            </a:r>
          </a:p>
          <a:p>
            <a:pPr eaLnBrk="1" hangingPunct="1"/>
            <a:r>
              <a:rPr lang="en-US" sz="2000" b="1">
                <a:latin typeface="Century Gothic" pitchFamily="34" charset="0"/>
              </a:rPr>
              <a:t>To ensure ready availability of funds, a Calamity Relief Fund (CRF) of a pre-determined amount exists in each State. </a:t>
            </a:r>
          </a:p>
          <a:p>
            <a:pPr eaLnBrk="1" hangingPunct="1"/>
            <a:r>
              <a:rPr lang="en-US" sz="2000" b="1">
                <a:latin typeface="Century Gothic" pitchFamily="34" charset="0"/>
              </a:rPr>
              <a:t>The Disaster Management Act, 2005 provided for a National Disaster Response Fund (NDRF) and National Disaster Mitigation Fund (NDMF) by the Central Government and for setting up the National Disaster Institute for Management (NIDM)</a:t>
            </a:r>
            <a:r>
              <a:rPr lang="en-US" sz="2000" b="1"/>
              <a:t> </a:t>
            </a:r>
          </a:p>
          <a:p>
            <a:pPr eaLnBrk="1" hangingPunct="1"/>
            <a:r>
              <a:rPr lang="en-US" sz="2000" b="1">
                <a:latin typeface="Century Gothic" pitchFamily="34" charset="0"/>
              </a:rPr>
              <a:t>To respond to states affected by left-wing extremism, there is a Special Scheme for Special Infrastructure now applicable to 8 States And 13 Districts</a:t>
            </a:r>
          </a:p>
          <a:p>
            <a:pPr algn="ctr" eaLnBrk="1" hangingPunct="1">
              <a:buFontTx/>
              <a:buNone/>
            </a:pPr>
            <a:r>
              <a:rPr lang="en-US" sz="2400" b="1">
                <a:solidFill>
                  <a:srgbClr val="800000"/>
                </a:solidFill>
                <a:latin typeface="Century Gothic" pitchFamily="34" charset="0"/>
              </a:rPr>
              <a:t>NONE OF THESE ARE SPECIFIC TO CHILDREN</a:t>
            </a:r>
          </a:p>
          <a:p>
            <a:pPr eaLnBrk="1" hangingPunct="1">
              <a:buFontTx/>
              <a:buNone/>
            </a:pPr>
            <a:endParaRPr lang="en-US" sz="2000">
              <a:latin typeface="Century Gothic" pitchFamily="34" charset="0"/>
            </a:endParaRPr>
          </a:p>
          <a:p>
            <a:pPr eaLnBrk="1" hangingPunct="1"/>
            <a:endParaRPr lang="en-US" sz="1600">
              <a:latin typeface="Century Gothic" pitchFamily="34" charset="0"/>
            </a:endParaRPr>
          </a:p>
          <a:p>
            <a:pPr eaLnBrk="1" hangingPunct="1"/>
            <a:endParaRPr lang="en-US" sz="2400"/>
          </a:p>
          <a:p>
            <a:pPr eaLnBrk="1" hangingPunct="1"/>
            <a:endParaRPr lang="en-US" sz="2000"/>
          </a:p>
          <a:p>
            <a:pPr eaLnBrk="1" hangingPunct="1"/>
            <a:endParaRPr lang="en-US" sz="2000"/>
          </a:p>
          <a:p>
            <a:pPr eaLnBrk="1" hangingPunct="1"/>
            <a:endParaRPr lang="en-US" sz="2000"/>
          </a:p>
          <a:p>
            <a:pPr eaLnBrk="1" hangingPunct="1"/>
            <a:endParaRPr lang="en-US" sz="2000"/>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53400" cy="990600"/>
          </a:xfrm>
        </p:spPr>
        <p:txBody>
          <a:bodyPr>
            <a:normAutofit/>
          </a:bodyPr>
          <a:lstStyle/>
          <a:p>
            <a:pPr eaLnBrk="1" fontAlgn="auto" hangingPunct="1">
              <a:spcAft>
                <a:spcPts val="0"/>
              </a:spcAft>
              <a:defRPr/>
            </a:pPr>
            <a:r>
              <a:rPr lang="en-US" sz="2800" b="1">
                <a:solidFill>
                  <a:srgbClr val="800000"/>
                </a:solidFill>
                <a:effectLst>
                  <a:outerShdw blurRad="38100" dist="38100" dir="2700000" algn="tl">
                    <a:srgbClr val="C0C0C0"/>
                  </a:outerShdw>
                </a:effectLst>
                <a:latin typeface="Century Gothic" pitchFamily="34" charset="0"/>
              </a:rPr>
              <a:t>Then there are ‘Smaller’ State-level Disasters</a:t>
            </a:r>
          </a:p>
        </p:txBody>
      </p:sp>
      <p:sp>
        <p:nvSpPr>
          <p:cNvPr id="32771" name="Content Placeholder 2"/>
          <p:cNvSpPr>
            <a:spLocks noGrp="1"/>
          </p:cNvSpPr>
          <p:nvPr>
            <p:ph idx="1"/>
          </p:nvPr>
        </p:nvSpPr>
        <p:spPr>
          <a:xfrm>
            <a:off x="685800" y="1752600"/>
            <a:ext cx="7772400" cy="4343400"/>
          </a:xfrm>
        </p:spPr>
        <p:txBody>
          <a:bodyPr/>
          <a:lstStyle/>
          <a:p>
            <a:pPr eaLnBrk="1" hangingPunct="1"/>
            <a:r>
              <a:rPr lang="en-US" sz="2800" b="1">
                <a:latin typeface="Century Gothic" pitchFamily="34" charset="0"/>
              </a:rPr>
              <a:t>The aerial spraying of Endosulfan started in 1978 over the cashew plantations in Kasaragod district Kerala led to health problems. The State Government set up the Victims Relief and Remediation Cell in 2007 as the outcome of a consultative workshop in 2005, with an initial allocation of Rs 50 Lakh for the R&amp;R measures</a:t>
            </a:r>
          </a:p>
          <a:p>
            <a:pPr eaLnBrk="1" hangingPunct="1"/>
            <a:endParaRPr lang="en-US"/>
          </a:p>
        </p:txBody>
      </p:sp>
    </p:spTree>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838200"/>
          </a:xfrm>
        </p:spPr>
        <p:txBody>
          <a:bodyPr>
            <a:normAutofit fontScale="90000"/>
          </a:bodyPr>
          <a:lstStyle/>
          <a:p>
            <a:pPr eaLnBrk="1" fontAlgn="auto" hangingPunct="1">
              <a:spcAft>
                <a:spcPts val="0"/>
              </a:spcAft>
              <a:defRPr/>
            </a:pPr>
            <a:r>
              <a:rPr lang="en-US" sz="3200" b="1">
                <a:solidFill>
                  <a:srgbClr val="800000"/>
                </a:solidFill>
                <a:effectLst>
                  <a:outerShdw blurRad="38100" dist="38100" dir="2700000" algn="tl">
                    <a:srgbClr val="C0C0C0"/>
                  </a:outerShdw>
                </a:effectLst>
                <a:latin typeface="Century Gothic" pitchFamily="34" charset="0"/>
              </a:rPr>
              <a:t>Response to global crisis…</a:t>
            </a:r>
            <a:br>
              <a:rPr lang="en-US" sz="3200" b="1">
                <a:solidFill>
                  <a:srgbClr val="800000"/>
                </a:solidFill>
                <a:effectLst>
                  <a:outerShdw blurRad="38100" dist="38100" dir="2700000" algn="tl">
                    <a:srgbClr val="C0C0C0"/>
                  </a:outerShdw>
                </a:effectLst>
                <a:latin typeface="Century Gothic" pitchFamily="34" charset="0"/>
              </a:rPr>
            </a:br>
            <a:r>
              <a:rPr lang="en-US" sz="3200" b="1">
                <a:solidFill>
                  <a:srgbClr val="800000"/>
                </a:solidFill>
                <a:effectLst>
                  <a:outerShdw blurRad="38100" dist="38100" dir="2700000" algn="tl">
                    <a:srgbClr val="C0C0C0"/>
                  </a:outerShdw>
                </a:effectLst>
                <a:latin typeface="Century Gothic" pitchFamily="34" charset="0"/>
              </a:rPr>
              <a:t>The highlights of the fiscal stimulus package</a:t>
            </a:r>
            <a:r>
              <a:rPr lang="en-US" sz="2800" b="1">
                <a:solidFill>
                  <a:srgbClr val="800000"/>
                </a:solidFill>
                <a:effectLst>
                  <a:outerShdw blurRad="38100" dist="38100" dir="2700000" algn="tl">
                    <a:srgbClr val="C0C0C0"/>
                  </a:outerShdw>
                </a:effectLst>
                <a:latin typeface="Century Gothic" pitchFamily="34" charset="0"/>
              </a:rPr>
              <a:t> </a:t>
            </a:r>
          </a:p>
        </p:txBody>
      </p:sp>
      <p:sp>
        <p:nvSpPr>
          <p:cNvPr id="33795" name="Content Placeholder 2"/>
          <p:cNvSpPr>
            <a:spLocks noGrp="1"/>
          </p:cNvSpPr>
          <p:nvPr>
            <p:ph idx="1"/>
          </p:nvPr>
        </p:nvSpPr>
        <p:spPr>
          <a:xfrm>
            <a:off x="381000" y="1447800"/>
            <a:ext cx="8534400" cy="4572000"/>
          </a:xfrm>
        </p:spPr>
        <p:txBody>
          <a:bodyPr/>
          <a:lstStyle/>
          <a:p>
            <a:pPr eaLnBrk="1" hangingPunct="1"/>
            <a:endParaRPr lang="en-US" sz="1200" b="1">
              <a:latin typeface="Century Gothic" pitchFamily="34" charset="0"/>
            </a:endParaRPr>
          </a:p>
          <a:p>
            <a:pPr eaLnBrk="1" hangingPunct="1"/>
            <a:r>
              <a:rPr lang="en-US" sz="2000" b="1">
                <a:latin typeface="Century Gothic" pitchFamily="34" charset="0"/>
              </a:rPr>
              <a:t>Huge Expenditure– highest post-independence budget of over Rs 10208 billion  </a:t>
            </a:r>
          </a:p>
          <a:p>
            <a:pPr eaLnBrk="1" hangingPunct="1"/>
            <a:r>
              <a:rPr lang="en-US" sz="2000" b="1">
                <a:latin typeface="Century Gothic" pitchFamily="34" charset="0"/>
              </a:rPr>
              <a:t>4 per cent across-the-board VAT rate cut</a:t>
            </a:r>
          </a:p>
          <a:p>
            <a:pPr eaLnBrk="1" hangingPunct="1"/>
            <a:r>
              <a:rPr lang="en-US" sz="2000" b="1">
                <a:latin typeface="Century Gothic" pitchFamily="34" charset="0"/>
              </a:rPr>
              <a:t>Several incentives to increase exports, stimulate property and construction, protect and help small business and build infrastructure </a:t>
            </a:r>
          </a:p>
          <a:p>
            <a:pPr eaLnBrk="1" hangingPunct="1"/>
            <a:r>
              <a:rPr lang="en-US" sz="2000" b="1">
                <a:latin typeface="Century Gothic" pitchFamily="34" charset="0"/>
              </a:rPr>
              <a:t>Huge jump in budget for rural infrastructure and social security schemes such as Pradhan Mantri Gram Sadak Yojana (Prime Minister’s Village Road Construction Scheme), Jawaharlal Nehru National Urban Renewal Mission, National Rural Employment Guarantee Scheme, Indira Awas Yojana (Indira Gandhi Housing Scheme), Accelerated Irrigation Benefit Programme, and National Social Assistance Programme. </a:t>
            </a:r>
          </a:p>
          <a:p>
            <a:pPr eaLnBrk="1" hangingPunct="1">
              <a:buFontTx/>
              <a:buNone/>
            </a:pPr>
            <a:endParaRPr lang="en-US" sz="2000">
              <a:latin typeface="Century Gothic" pitchFamily="34" charset="0"/>
            </a:endParaRPr>
          </a:p>
        </p:txBody>
      </p:sp>
    </p:spTree>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90538" y="404813"/>
            <a:ext cx="8272462" cy="1311275"/>
          </a:xfrm>
          <a:prstGeom prst="rect">
            <a:avLst/>
          </a:prstGeom>
          <a:noFill/>
          <a:ln w="9525">
            <a:noFill/>
            <a:miter lim="800000"/>
            <a:headEnd/>
            <a:tailEnd/>
          </a:ln>
          <a:effectLst/>
        </p:spPr>
        <p:txBody>
          <a:bodyPr>
            <a:spAutoFit/>
          </a:bodyPr>
          <a:lstStyle/>
          <a:p>
            <a:pPr algn="ctr" eaLnBrk="0" hangingPunct="0">
              <a:spcBef>
                <a:spcPct val="50000"/>
              </a:spcBef>
              <a:defRPr/>
            </a:pPr>
            <a:r>
              <a:rPr lang="en-GB" sz="4000" b="1" dirty="0">
                <a:solidFill>
                  <a:srgbClr val="6E0025"/>
                </a:solidFill>
                <a:effectLst>
                  <a:outerShdw blurRad="38100" dist="38100" dir="2700000" algn="tl">
                    <a:srgbClr val="C0C0C0"/>
                  </a:outerShdw>
                </a:effectLst>
              </a:rPr>
              <a:t>What is Budget for Children (</a:t>
            </a:r>
            <a:r>
              <a:rPr lang="en-GB" sz="4000" b="1" dirty="0" err="1">
                <a:solidFill>
                  <a:srgbClr val="6E0025"/>
                </a:solidFill>
                <a:effectLst>
                  <a:outerShdw blurRad="38100" dist="38100" dir="2700000" algn="tl">
                    <a:srgbClr val="C0C0C0"/>
                  </a:outerShdw>
                </a:effectLst>
              </a:rPr>
              <a:t>BfC</a:t>
            </a:r>
            <a:r>
              <a:rPr lang="en-GB" sz="4000" b="1" dirty="0">
                <a:solidFill>
                  <a:srgbClr val="6E0025"/>
                </a:solidFill>
                <a:effectLst>
                  <a:outerShdw blurRad="38100" dist="38100" dir="2700000" algn="tl">
                    <a:srgbClr val="C0C0C0"/>
                  </a:outerShdw>
                </a:effectLst>
              </a:rPr>
              <a:t>)?</a:t>
            </a:r>
            <a:endParaRPr lang="en-US" sz="4800" b="1" dirty="0">
              <a:solidFill>
                <a:srgbClr val="A50021"/>
              </a:solidFill>
              <a:latin typeface="Bookman Old Style" pitchFamily="18" charset="0"/>
            </a:endParaRPr>
          </a:p>
        </p:txBody>
      </p:sp>
      <p:sp>
        <p:nvSpPr>
          <p:cNvPr id="8195" name="Rectangle 6"/>
          <p:cNvSpPr>
            <a:spLocks noChangeArrowheads="1"/>
          </p:cNvSpPr>
          <p:nvPr/>
        </p:nvSpPr>
        <p:spPr bwMode="auto">
          <a:xfrm>
            <a:off x="609600" y="2209800"/>
            <a:ext cx="8153400" cy="3505200"/>
          </a:xfrm>
          <a:prstGeom prst="rect">
            <a:avLst/>
          </a:prstGeom>
          <a:noFill/>
          <a:ln w="9525">
            <a:noFill/>
            <a:miter lim="800000"/>
            <a:headEnd/>
            <a:tailEnd/>
          </a:ln>
        </p:spPr>
        <p:txBody>
          <a:bodyPr>
            <a:spAutoFit/>
          </a:bodyPr>
          <a:lstStyle/>
          <a:p>
            <a:pPr algn="ctr" eaLnBrk="0" hangingPunct="0">
              <a:spcBef>
                <a:spcPct val="50000"/>
              </a:spcBef>
            </a:pPr>
            <a:r>
              <a:rPr lang="en-GB" b="1">
                <a:cs typeface="Times New Roman" pitchFamily="18" charset="0"/>
              </a:rPr>
              <a:t>Budget for children is not a separate budget. </a:t>
            </a:r>
          </a:p>
          <a:p>
            <a:pPr algn="ctr" eaLnBrk="0" hangingPunct="0">
              <a:spcBef>
                <a:spcPct val="50000"/>
              </a:spcBef>
            </a:pPr>
            <a:endParaRPr lang="en-GB" b="1">
              <a:cs typeface="Times New Roman" pitchFamily="18" charset="0"/>
            </a:endParaRPr>
          </a:p>
          <a:p>
            <a:pPr algn="ctr" eaLnBrk="0" hangingPunct="0">
              <a:spcBef>
                <a:spcPct val="50000"/>
              </a:spcBef>
            </a:pPr>
            <a:r>
              <a:rPr lang="en-GB" b="1">
                <a:cs typeface="Times New Roman" pitchFamily="18" charset="0"/>
              </a:rPr>
              <a:t>It is an attempt to disaggregate from all government allocations, those made specifically for children.</a:t>
            </a:r>
            <a:r>
              <a:rPr lang="en-US" b="1"/>
              <a:t> </a:t>
            </a: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normAutofit/>
          </a:bodyPr>
          <a:lstStyle/>
          <a:p>
            <a:pPr eaLnBrk="1" fontAlgn="auto" hangingPunct="1">
              <a:spcAft>
                <a:spcPts val="0"/>
              </a:spcAft>
              <a:defRPr/>
            </a:pPr>
            <a:r>
              <a:rPr lang="en-US" sz="4000" b="1" dirty="0">
                <a:solidFill>
                  <a:srgbClr val="800000"/>
                </a:solidFill>
                <a:effectLst>
                  <a:outerShdw blurRad="38100" dist="38100" dir="2700000" algn="tl">
                    <a:srgbClr val="000000">
                      <a:alpha val="43137"/>
                    </a:srgbClr>
                  </a:outerShdw>
                </a:effectLst>
                <a:latin typeface="Century Gothic" pitchFamily="34" charset="0"/>
              </a:rPr>
              <a:t>What it meant for children…</a:t>
            </a:r>
          </a:p>
        </p:txBody>
      </p:sp>
      <p:sp>
        <p:nvSpPr>
          <p:cNvPr id="34819" name="Content Placeholder 2"/>
          <p:cNvSpPr>
            <a:spLocks noGrp="1"/>
          </p:cNvSpPr>
          <p:nvPr>
            <p:ph idx="1"/>
          </p:nvPr>
        </p:nvSpPr>
        <p:spPr>
          <a:xfrm>
            <a:off x="304800" y="1143000"/>
            <a:ext cx="8153400" cy="5334000"/>
          </a:xfrm>
        </p:spPr>
        <p:txBody>
          <a:bodyPr/>
          <a:lstStyle/>
          <a:p>
            <a:pPr eaLnBrk="1" hangingPunct="1">
              <a:buFontTx/>
              <a:buNone/>
            </a:pPr>
            <a:r>
              <a:rPr lang="en-US" sz="2000" b="1">
                <a:latin typeface="Century Gothic" pitchFamily="34" charset="0"/>
              </a:rPr>
              <a:t>None of the stimulus packages made any financial provision to develop areas that would impact children, </a:t>
            </a:r>
            <a:r>
              <a:rPr lang="en-US" sz="2000">
                <a:latin typeface="Century Gothic" pitchFamily="34" charset="0"/>
              </a:rPr>
              <a:t>through programmes such as Education for All (Sarva Shiksha Abhiyan), Integrated Child Development Services catering to children of 0-6 years, the National Child Labour Project and the Integrated Child Protection Scheme, among others. </a:t>
            </a:r>
          </a:p>
          <a:p>
            <a:pPr eaLnBrk="1" hangingPunct="1">
              <a:buFontTx/>
              <a:buNone/>
            </a:pPr>
            <a:r>
              <a:rPr lang="en-US" sz="2000" b="1">
                <a:latin typeface="Century Gothic" pitchFamily="34" charset="0"/>
              </a:rPr>
              <a:t>SO….</a:t>
            </a:r>
          </a:p>
          <a:p>
            <a:pPr eaLnBrk="1" hangingPunct="1"/>
            <a:r>
              <a:rPr lang="en-US" sz="2000" b="1">
                <a:latin typeface="Century Gothic" pitchFamily="34" charset="0"/>
              </a:rPr>
              <a:t>These schemes still have huge deficit in terms of infrastructural facilities such as class rooms, child care centres, Health sub-centres, teachers and general staff, homes and courts for children, addressing which could have helped children affected by contracting family income.</a:t>
            </a:r>
          </a:p>
          <a:p>
            <a:pPr algn="ctr" eaLnBrk="1" hangingPunct="1">
              <a:buFontTx/>
              <a:buNone/>
            </a:pPr>
            <a:endParaRPr lang="en-US" sz="2000" b="1">
              <a:solidFill>
                <a:srgbClr val="800000"/>
              </a:solidFill>
              <a:latin typeface="Century Gothic" pitchFamily="34" charset="0"/>
            </a:endParaRPr>
          </a:p>
          <a:p>
            <a:pPr algn="ctr" eaLnBrk="1" hangingPunct="1">
              <a:buFontTx/>
              <a:buNone/>
            </a:pPr>
            <a:r>
              <a:rPr lang="en-US" sz="2000" b="1">
                <a:solidFill>
                  <a:srgbClr val="800000"/>
                </a:solidFill>
                <a:latin typeface="Century Gothic" pitchFamily="34" charset="0"/>
              </a:rPr>
              <a:t>Thus, the government chose not to use this window of opportunity of providing additional funds in the interim budget to create public infrastructure benefiting children.</a:t>
            </a:r>
          </a:p>
          <a:p>
            <a:pPr eaLnBrk="1" hangingPunct="1">
              <a:buFontTx/>
              <a:buNone/>
            </a:pPr>
            <a:endParaRPr lang="en-US" sz="2000"/>
          </a:p>
        </p:txBody>
      </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04800"/>
            <a:ext cx="7772400" cy="1143000"/>
          </a:xfrm>
        </p:spPr>
        <p:txBody>
          <a:bodyPr>
            <a:normAutofit/>
          </a:bodyPr>
          <a:lstStyle/>
          <a:p>
            <a:pPr eaLnBrk="1" fontAlgn="auto" hangingPunct="1">
              <a:spcAft>
                <a:spcPts val="0"/>
              </a:spcAft>
              <a:defRPr/>
            </a:pPr>
            <a:r>
              <a:rPr lang="en-US" b="1" dirty="0">
                <a:solidFill>
                  <a:srgbClr val="800000"/>
                </a:solidFill>
                <a:effectLst>
                  <a:outerShdw blurRad="38100" dist="38100" dir="2700000" algn="tl">
                    <a:srgbClr val="000000">
                      <a:alpha val="43137"/>
                    </a:srgbClr>
                  </a:outerShdw>
                </a:effectLst>
                <a:latin typeface="Century Gothic" pitchFamily="34" charset="0"/>
              </a:rPr>
              <a:t>Clearly….</a:t>
            </a:r>
          </a:p>
        </p:txBody>
      </p:sp>
      <p:sp>
        <p:nvSpPr>
          <p:cNvPr id="35843" name="Content Placeholder 2"/>
          <p:cNvSpPr>
            <a:spLocks noGrp="1"/>
          </p:cNvSpPr>
          <p:nvPr>
            <p:ph idx="1"/>
          </p:nvPr>
        </p:nvSpPr>
        <p:spPr>
          <a:xfrm>
            <a:off x="685800" y="1447800"/>
            <a:ext cx="7772400" cy="4114800"/>
          </a:xfrm>
        </p:spPr>
        <p:txBody>
          <a:bodyPr/>
          <a:lstStyle/>
          <a:p>
            <a:pPr eaLnBrk="1" hangingPunct="1"/>
            <a:r>
              <a:rPr lang="en-US" b="1">
                <a:latin typeface="Century Gothic" pitchFamily="34" charset="0"/>
              </a:rPr>
              <a:t>No separate and targeted response for children during crisis by government</a:t>
            </a:r>
          </a:p>
          <a:p>
            <a:pPr eaLnBrk="1" hangingPunct="1"/>
            <a:r>
              <a:rPr lang="en-US" b="1">
                <a:latin typeface="Century Gothic" pitchFamily="34" charset="0"/>
              </a:rPr>
              <a:t>This is a lost opportunity </a:t>
            </a: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IN" sz="5400" b="1" dirty="0"/>
              <a:t>PICO</a:t>
            </a:r>
            <a:br>
              <a:rPr lang="en-IN" sz="5400" dirty="0"/>
            </a:br>
            <a:endParaRPr lang="en-IN" dirty="0"/>
          </a:p>
        </p:txBody>
      </p:sp>
      <p:sp>
        <p:nvSpPr>
          <p:cNvPr id="36867" name="Content Placeholder 2"/>
          <p:cNvSpPr>
            <a:spLocks noGrp="1"/>
          </p:cNvSpPr>
          <p:nvPr>
            <p:ph idx="1"/>
          </p:nvPr>
        </p:nvSpPr>
        <p:spPr>
          <a:xfrm>
            <a:off x="457200" y="1371600"/>
            <a:ext cx="8382000" cy="4953000"/>
          </a:xfrm>
        </p:spPr>
        <p:txBody>
          <a:bodyPr/>
          <a:lstStyle/>
          <a:p>
            <a:pPr eaLnBrk="1" hangingPunct="1"/>
            <a:r>
              <a:rPr lang="en-IN" sz="2800" b="1"/>
              <a:t>Author</a:t>
            </a:r>
            <a:r>
              <a:rPr lang="en-IN" sz="2800"/>
              <a:t>- Lansford JE, Deater-Deckard K, Bornstein MH, Putnick DL, Bradley RH.</a:t>
            </a:r>
          </a:p>
          <a:p>
            <a:pPr eaLnBrk="1" hangingPunct="1"/>
            <a:r>
              <a:rPr lang="en-IN" sz="2800" b="1"/>
              <a:t>Title</a:t>
            </a:r>
            <a:r>
              <a:rPr lang="en-IN" sz="2800"/>
              <a:t>-Attitudes Justifying Domestic Violence Predict Endorsement of Corporal Punishment and Physical and Psychological Aggression towards Children: A Study in 25 Low- and Middle-Income Countries.</a:t>
            </a:r>
          </a:p>
          <a:p>
            <a:pPr eaLnBrk="1" hangingPunct="1"/>
            <a:r>
              <a:rPr lang="en-IN" sz="2800" b="1"/>
              <a:t>Web- http://www.ncbi.nlm.nih.gov/pubmed/24412139</a:t>
            </a:r>
          </a:p>
          <a:p>
            <a:pPr eaLnBrk="1" hangingPunct="1"/>
            <a:endParaRPr lang="en-IN" sz="2800"/>
          </a:p>
        </p:txBody>
      </p:sp>
    </p:spTree>
  </p:cSld>
  <p:clrMapOvr>
    <a:masterClrMapping/>
  </p:clrMapOvr>
  <p:transition>
    <p:blind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55320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725749">
                <a:tc>
                  <a:txBody>
                    <a:bodyPr/>
                    <a:lstStyle/>
                    <a:p>
                      <a:pPr algn="ctr"/>
                      <a:r>
                        <a:rPr lang="en-IN" dirty="0"/>
                        <a:t>PROBLEM/POPULATION</a:t>
                      </a:r>
                    </a:p>
                  </a:txBody>
                  <a:tcPr/>
                </a:tc>
                <a:tc>
                  <a:txBody>
                    <a:bodyPr/>
                    <a:lstStyle/>
                    <a:p>
                      <a:pPr algn="ctr"/>
                      <a:r>
                        <a:rPr lang="en-IN" dirty="0"/>
                        <a:t>INTERVENTION</a:t>
                      </a:r>
                    </a:p>
                  </a:txBody>
                  <a:tcPr/>
                </a:tc>
                <a:tc>
                  <a:txBody>
                    <a:bodyPr/>
                    <a:lstStyle/>
                    <a:p>
                      <a:pPr algn="ctr"/>
                      <a:r>
                        <a:rPr lang="en-IN" dirty="0"/>
                        <a:t>COMPARISON</a:t>
                      </a:r>
                    </a:p>
                  </a:txBody>
                  <a:tcPr/>
                </a:tc>
                <a:tc>
                  <a:txBody>
                    <a:bodyPr/>
                    <a:lstStyle/>
                    <a:p>
                      <a:pPr algn="ctr"/>
                      <a:r>
                        <a:rPr lang="en-IN" dirty="0"/>
                        <a:t>OUTCOME</a:t>
                      </a:r>
                    </a:p>
                  </a:txBody>
                  <a:tcPr/>
                </a:tc>
                <a:extLst>
                  <a:ext uri="{0D108BD9-81ED-4DB2-BD59-A6C34878D82A}">
                    <a16:rowId xmlns:a16="http://schemas.microsoft.com/office/drawing/2014/main" val="10000"/>
                  </a:ext>
                </a:extLst>
              </a:tr>
              <a:tr h="5827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b="0" i="0" kern="1200" dirty="0">
                          <a:solidFill>
                            <a:schemeClr val="dk1"/>
                          </a:solidFill>
                          <a:latin typeface="+mn-lt"/>
                          <a:ea typeface="+mn-ea"/>
                          <a:cs typeface="+mn-cs"/>
                        </a:rPr>
                        <a:t>Attitudes Justifying Domestic Violence Predict Endorsement of Corporal Punishment and Physical and Psychological Aggression towards Children</a:t>
                      </a:r>
                    </a:p>
                    <a:p>
                      <a:endParaRPr lang="en-IN" dirty="0"/>
                    </a:p>
                    <a:p>
                      <a:r>
                        <a:rPr lang="en-IN" b="1" dirty="0"/>
                        <a:t>Population</a:t>
                      </a:r>
                    </a:p>
                    <a:p>
                      <a:endParaRPr lang="en-IN" dirty="0"/>
                    </a:p>
                    <a:p>
                      <a:r>
                        <a:rPr kumimoji="0" lang="en-IN" b="0" i="0" kern="1200" dirty="0">
                          <a:solidFill>
                            <a:schemeClr val="dk1"/>
                          </a:solidFill>
                          <a:latin typeface="+mn-lt"/>
                          <a:ea typeface="+mn-ea"/>
                          <a:cs typeface="+mn-cs"/>
                        </a:rPr>
                        <a:t>the ages of 2 and 14 years</a:t>
                      </a:r>
                      <a:endParaRPr lang="en-IN" dirty="0"/>
                    </a:p>
                  </a:txBody>
                  <a:tcPr/>
                </a:tc>
                <a:tc>
                  <a:txBody>
                    <a:bodyPr/>
                    <a:lstStyle/>
                    <a:p>
                      <a:r>
                        <a:rPr kumimoji="0" lang="en-IN" b="0" i="0" kern="1200" dirty="0">
                          <a:solidFill>
                            <a:schemeClr val="dk1"/>
                          </a:solidFill>
                          <a:latin typeface="+mn-lt"/>
                          <a:ea typeface="+mn-ea"/>
                          <a:cs typeface="+mn-cs"/>
                        </a:rPr>
                        <a:t>Data were drawn from the Multiple Indicator Cluster Survey, a nationally representative and internationally comparable household survey developed by the United Nations Children's Fund. </a:t>
                      </a:r>
                      <a:endParaRPr lang="en-IN" dirty="0"/>
                    </a:p>
                  </a:txBody>
                  <a:tcPr/>
                </a:tc>
                <a:tc>
                  <a:txBody>
                    <a:bodyPr/>
                    <a:lstStyle/>
                    <a:p>
                      <a:r>
                        <a:rPr kumimoji="0" lang="en-IN" b="0" i="0" kern="1200" dirty="0">
                          <a:solidFill>
                            <a:schemeClr val="dk1"/>
                          </a:solidFill>
                          <a:latin typeface="+mn-lt"/>
                          <a:ea typeface="+mn-ea"/>
                          <a:cs typeface="+mn-cs"/>
                        </a:rPr>
                        <a:t> The Rights of the Child has prompted countries to protect children from abuse and exploitation. Exposure to domestic violence and corporal punishment are risk factors in children's development</a:t>
                      </a:r>
                      <a:endParaRPr lang="en-IN" dirty="0"/>
                    </a:p>
                  </a:txBody>
                  <a:tcPr/>
                </a:tc>
                <a:tc>
                  <a:txBody>
                    <a:bodyPr/>
                    <a:lstStyle/>
                    <a:p>
                      <a:r>
                        <a:rPr kumimoji="0" lang="en-IN" b="0" i="0" kern="1200" dirty="0" err="1">
                          <a:solidFill>
                            <a:schemeClr val="dk1"/>
                          </a:solidFill>
                          <a:latin typeface="+mn-lt"/>
                          <a:ea typeface="+mn-ea"/>
                          <a:cs typeface="+mn-cs"/>
                        </a:rPr>
                        <a:t>Pediatricians</a:t>
                      </a:r>
                      <a:r>
                        <a:rPr kumimoji="0" lang="en-IN" b="0" i="0" kern="1200" dirty="0">
                          <a:solidFill>
                            <a:schemeClr val="dk1"/>
                          </a:solidFill>
                          <a:latin typeface="+mn-lt"/>
                          <a:ea typeface="+mn-ea"/>
                          <a:cs typeface="+mn-cs"/>
                        </a:rPr>
                        <a:t> can address parents' psychological aggression and physical violence toward children by discussing parents' attitudes and </a:t>
                      </a:r>
                      <a:r>
                        <a:rPr kumimoji="0" lang="en-IN" b="0" i="0" kern="1200" dirty="0" err="1">
                          <a:solidFill>
                            <a:schemeClr val="dk1"/>
                          </a:solidFill>
                          <a:latin typeface="+mn-lt"/>
                          <a:ea typeface="+mn-ea"/>
                          <a:cs typeface="+mn-cs"/>
                        </a:rPr>
                        <a:t>behaviors</a:t>
                      </a:r>
                      <a:r>
                        <a:rPr kumimoji="0" lang="en-IN" b="0" i="0" kern="1200" dirty="0">
                          <a:solidFill>
                            <a:schemeClr val="dk1"/>
                          </a:solidFill>
                          <a:latin typeface="+mn-lt"/>
                          <a:ea typeface="+mn-ea"/>
                          <a:cs typeface="+mn-cs"/>
                        </a:rPr>
                        <a:t> within a framework that incorporates social norms regarding the acceptability of domestic violence and corporal punishment.</a:t>
                      </a:r>
                      <a:endParaRPr lang="en-IN" dirty="0"/>
                    </a:p>
                  </a:txBody>
                  <a:tcPr/>
                </a:tc>
                <a:extLst>
                  <a:ext uri="{0D108BD9-81ED-4DB2-BD59-A6C34878D82A}">
                    <a16:rowId xmlns:a16="http://schemas.microsoft.com/office/drawing/2014/main" val="10001"/>
                  </a:ext>
                </a:extLst>
              </a:tr>
            </a:tbl>
          </a:graphicData>
        </a:graphic>
      </p:graphicFrame>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457200"/>
          <a:ext cx="9067799" cy="6400799"/>
        </p:xfrm>
        <a:graphic>
          <a:graphicData uri="http://schemas.openxmlformats.org/drawingml/2006/table">
            <a:tbl>
              <a:tblPr firstRow="1" bandRow="1">
                <a:tableStyleId>{5C22544A-7EE6-4342-B048-85BDC9FD1C3A}</a:tableStyleId>
              </a:tblPr>
              <a:tblGrid>
                <a:gridCol w="1397144">
                  <a:extLst>
                    <a:ext uri="{9D8B030D-6E8A-4147-A177-3AD203B41FA5}">
                      <a16:colId xmlns:a16="http://schemas.microsoft.com/office/drawing/2014/main" val="20000"/>
                    </a:ext>
                  </a:extLst>
                </a:gridCol>
                <a:gridCol w="2108056">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706643">
                <a:tc>
                  <a:txBody>
                    <a:bodyPr/>
                    <a:lstStyle/>
                    <a:p>
                      <a:pPr algn="ctr"/>
                      <a:r>
                        <a:rPr lang="en-US" dirty="0"/>
                        <a:t>PROBLEM</a:t>
                      </a:r>
                      <a:endParaRPr lang="en-US" dirty="0">
                        <a:solidFill>
                          <a:schemeClr val="tx1"/>
                        </a:solidFill>
                      </a:endParaRPr>
                    </a:p>
                  </a:txBody>
                  <a:tcPr/>
                </a:tc>
                <a:tc>
                  <a:txBody>
                    <a:bodyPr/>
                    <a:lstStyle/>
                    <a:p>
                      <a:pPr algn="ctr"/>
                      <a:r>
                        <a:rPr lang="en-US" dirty="0"/>
                        <a:t>CONCLUSION</a:t>
                      </a:r>
                    </a:p>
                  </a:txBody>
                  <a:tcPr/>
                </a:tc>
                <a:tc>
                  <a:txBody>
                    <a:bodyPr/>
                    <a:lstStyle/>
                    <a:p>
                      <a:pPr algn="ctr"/>
                      <a:r>
                        <a:rPr lang="en-US" dirty="0"/>
                        <a:t>RESULT</a:t>
                      </a:r>
                    </a:p>
                  </a:txBody>
                  <a:tcPr/>
                </a:tc>
                <a:tc>
                  <a:txBody>
                    <a:bodyPr/>
                    <a:lstStyle/>
                    <a:p>
                      <a:pPr algn="ctr"/>
                      <a:r>
                        <a:rPr lang="en-US" dirty="0"/>
                        <a:t>LEVEL</a:t>
                      </a:r>
                      <a:r>
                        <a:rPr lang="en-US" baseline="0" dirty="0"/>
                        <a:t> OF EVIDENCE</a:t>
                      </a:r>
                      <a:endParaRPr lang="en-US" dirty="0"/>
                    </a:p>
                  </a:txBody>
                  <a:tcPr/>
                </a:tc>
                <a:extLst>
                  <a:ext uri="{0D108BD9-81ED-4DB2-BD59-A6C34878D82A}">
                    <a16:rowId xmlns:a16="http://schemas.microsoft.com/office/drawing/2014/main" val="10000"/>
                  </a:ext>
                </a:extLst>
              </a:tr>
              <a:tr h="5694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b="1" i="0" kern="1200" dirty="0">
                          <a:solidFill>
                            <a:schemeClr val="dk1"/>
                          </a:solidFill>
                          <a:latin typeface="+mn-lt"/>
                          <a:ea typeface="+mn-ea"/>
                          <a:cs typeface="+mn-cs"/>
                        </a:rPr>
                        <a:t>Domestic Violence </a:t>
                      </a:r>
                      <a:endParaRPr lang="en-IN" b="1" dirty="0"/>
                    </a:p>
                  </a:txBody>
                  <a:tcPr/>
                </a:tc>
                <a:tc>
                  <a:txBody>
                    <a:bodyPr/>
                    <a:lstStyle/>
                    <a:p>
                      <a:pPr algn="ctr"/>
                      <a:r>
                        <a:rPr kumimoji="0" lang="en-IN" b="1" i="0" kern="1200" dirty="0">
                          <a:solidFill>
                            <a:schemeClr val="dk1"/>
                          </a:solidFill>
                          <a:latin typeface="+mn-lt"/>
                          <a:ea typeface="+mn-ea"/>
                          <a:cs typeface="+mn-cs"/>
                        </a:rPr>
                        <a:t>Discussing parents' attitudes and behaviours within a framework that incorporates social norms regarding the acceptability of domestic violence and corporal punishment</a:t>
                      </a:r>
                      <a:endParaRPr lang="en-IN" b="1" dirty="0"/>
                    </a:p>
                  </a:txBody>
                  <a:tcPr/>
                </a:tc>
                <a:tc>
                  <a:txBody>
                    <a:bodyPr/>
                    <a:lstStyle/>
                    <a:p>
                      <a:pPr algn="ctr"/>
                      <a:r>
                        <a:rPr kumimoji="0" lang="en-IN" sz="1400" b="0" i="0" kern="1200" dirty="0">
                          <a:solidFill>
                            <a:schemeClr val="dk1"/>
                          </a:solidFill>
                          <a:latin typeface="+mn-lt"/>
                          <a:ea typeface="+mn-ea"/>
                          <a:cs typeface="+mn-cs"/>
                        </a:rPr>
                        <a:t>Mothers who believed that husbands were justified in hitting their wives were more likely to believe that corporal punishment is necessary to rear children. Mothers who believed that husbands were justified in hitting their wives and that corporal punishment is necessary to rear children were more likely to report that their child had experienced psychological aggression and physical violence. Countrywide norms regarding the acceptability of husbands hitting wives and advisability of corporal punishment moderated the links between mothers' attitudes and their </a:t>
                      </a:r>
                      <a:r>
                        <a:rPr kumimoji="0" lang="en-IN" sz="1400" b="0" i="0" kern="1200" dirty="0" err="1">
                          <a:solidFill>
                            <a:schemeClr val="dk1"/>
                          </a:solidFill>
                          <a:latin typeface="+mn-lt"/>
                          <a:ea typeface="+mn-ea"/>
                          <a:cs typeface="+mn-cs"/>
                        </a:rPr>
                        <a:t>behaviors</a:t>
                      </a:r>
                      <a:r>
                        <a:rPr kumimoji="0" lang="en-IN" sz="1400" b="0" i="0" kern="1200" dirty="0">
                          <a:solidFill>
                            <a:schemeClr val="dk1"/>
                          </a:solidFill>
                          <a:latin typeface="+mn-lt"/>
                          <a:ea typeface="+mn-ea"/>
                          <a:cs typeface="+mn-cs"/>
                        </a:rPr>
                        <a:t> toward children.</a:t>
                      </a:r>
                      <a:endParaRPr lang="en-IN" sz="1400" b="1" dirty="0"/>
                    </a:p>
                  </a:txBody>
                  <a:tcPr/>
                </a:tc>
                <a:tc>
                  <a:txBody>
                    <a:bodyPr/>
                    <a:lstStyle/>
                    <a:p>
                      <a:pPr algn="ctr"/>
                      <a:r>
                        <a:rPr lang="en-IN" b="1" dirty="0">
                          <a:latin typeface="Arial Black" pitchFamily="34" charset="0"/>
                        </a:rPr>
                        <a:t>3b(LEVEL</a:t>
                      </a:r>
                      <a:r>
                        <a:rPr lang="en-IN" b="1" baseline="0" dirty="0">
                          <a:latin typeface="Arial Black" pitchFamily="34" charset="0"/>
                        </a:rPr>
                        <a:t> 3)</a:t>
                      </a:r>
                      <a:endParaRPr lang="en-IN" b="1" dirty="0">
                        <a:latin typeface="Arial Black" pitchFamily="34" charset="0"/>
                      </a:endParaRP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609600" y="0"/>
            <a:ext cx="8229600" cy="400110"/>
          </a:xfrm>
          <a:prstGeom prst="rect">
            <a:avLst/>
          </a:prstGeom>
        </p:spPr>
        <p:txBody>
          <a:bodyPr wrap="square">
            <a:spAutoFit/>
          </a:bodyPr>
          <a:lstStyle/>
          <a:p>
            <a:pPr lvl="0" algn="ctr" eaLnBrk="0" hangingPunct="0"/>
            <a:r>
              <a:rPr lang="en-US" sz="2000" b="1" dirty="0">
                <a:latin typeface="Georgia" pitchFamily="18" charset="0"/>
                <a:ea typeface="Times New Roman" pitchFamily="18" charset="0"/>
                <a:cs typeface="Times New Roman" pitchFamily="18" charset="0"/>
              </a:rPr>
              <a:t>From the Centre for Evidence-Based Medicine, Oxford</a:t>
            </a:r>
            <a:endParaRPr lang="en-US" sz="2000" dirty="0">
              <a:latin typeface="Times New Roman" pitchFamily="18" charset="0"/>
            </a:endParaRPr>
          </a:p>
        </p:txBody>
      </p:sp>
    </p:spTree>
  </p:cSld>
  <p:clrMapOvr>
    <a:masterClrMapping/>
  </p:clrMapOvr>
  <p:transition>
    <p:blind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A boy writing in a canva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7522" name="Rectangle 2"/>
          <p:cNvSpPr>
            <a:spLocks noGrp="1" noChangeArrowheads="1"/>
          </p:cNvSpPr>
          <p:nvPr>
            <p:ph type="title"/>
          </p:nvPr>
        </p:nvSpPr>
        <p:spPr>
          <a:xfrm>
            <a:off x="762000" y="228600"/>
            <a:ext cx="7772400" cy="2819400"/>
          </a:xfrm>
          <a:effectLst>
            <a:outerShdw dist="35921" dir="2700000" algn="ctr" rotWithShape="0">
              <a:schemeClr val="bg2"/>
            </a:outerShdw>
          </a:effectLst>
        </p:spPr>
        <p:txBody>
          <a:bodyPr/>
          <a:lstStyle/>
          <a:p>
            <a:pPr eaLnBrk="1" fontAlgn="auto" hangingPunct="1">
              <a:spcAft>
                <a:spcPts val="0"/>
              </a:spcAft>
              <a:defRPr/>
            </a:pPr>
            <a:r>
              <a:rPr lang="en-US" sz="9600" b="1" dirty="0">
                <a:solidFill>
                  <a:srgbClr val="800000"/>
                </a:solidFill>
                <a:latin typeface="Bookman Old Style" pitchFamily="18" charset="0"/>
              </a:rPr>
              <a:t>THANK YOU</a:t>
            </a:r>
          </a:p>
        </p:txBody>
      </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19100"/>
            <a:ext cx="7772400" cy="762000"/>
          </a:xfrm>
        </p:spPr>
        <p:txBody>
          <a:bodyPr/>
          <a:lstStyle/>
          <a:p>
            <a:pPr eaLnBrk="1" fontAlgn="auto" hangingPunct="1">
              <a:spcAft>
                <a:spcPts val="0"/>
              </a:spcAft>
              <a:defRPr/>
            </a:pPr>
            <a:r>
              <a:rPr lang="en-US" sz="4000" b="1">
                <a:solidFill>
                  <a:srgbClr val="6E0025"/>
                </a:solidFill>
                <a:effectLst>
                  <a:outerShdw blurRad="38100" dist="38100" dir="2700000" algn="tl">
                    <a:srgbClr val="C0C0C0"/>
                  </a:outerShdw>
                </a:effectLst>
                <a:latin typeface="Century Gothic" pitchFamily="34" charset="0"/>
              </a:rPr>
              <a:t>WHO IS A CHILD?</a:t>
            </a:r>
            <a:endParaRPr lang="en-US" sz="4000" b="1">
              <a:solidFill>
                <a:srgbClr val="A50021"/>
              </a:solidFill>
              <a:effectLst>
                <a:outerShdw blurRad="38100" dist="38100" dir="2700000" algn="tl">
                  <a:srgbClr val="C0C0C0"/>
                </a:outerShdw>
              </a:effectLst>
              <a:latin typeface="Century Gothic" pitchFamily="34" charset="0"/>
            </a:endParaRPr>
          </a:p>
        </p:txBody>
      </p:sp>
      <p:sp>
        <p:nvSpPr>
          <p:cNvPr id="16388" name="Rectangle 4"/>
          <p:cNvSpPr>
            <a:spLocks noChangeArrowheads="1"/>
          </p:cNvSpPr>
          <p:nvPr/>
        </p:nvSpPr>
        <p:spPr bwMode="auto">
          <a:xfrm>
            <a:off x="685800" y="1905000"/>
            <a:ext cx="7772400" cy="2971800"/>
          </a:xfrm>
          <a:prstGeom prst="rect">
            <a:avLst/>
          </a:prstGeom>
          <a:noFill/>
          <a:ln w="9525">
            <a:noFill/>
            <a:miter lim="800000"/>
            <a:headEnd/>
            <a:tailEnd/>
          </a:ln>
          <a:effectLst/>
        </p:spPr>
        <p:txBody>
          <a:bodyPr anchor="ctr"/>
          <a:lstStyle/>
          <a:p>
            <a:pPr algn="ctr">
              <a:defRPr/>
            </a:pPr>
            <a:r>
              <a:rPr lang="en-US" sz="3600" b="1">
                <a:effectLst>
                  <a:outerShdw blurRad="38100" dist="38100" dir="2700000" algn="tl">
                    <a:srgbClr val="C0C0C0"/>
                  </a:outerShdw>
                </a:effectLst>
              </a:rPr>
              <a:t>ALL PERSONS UPTO THE AGE OF </a:t>
            </a:r>
            <a:r>
              <a:rPr lang="en-US" sz="3600" b="1">
                <a:solidFill>
                  <a:srgbClr val="800000"/>
                </a:solidFill>
                <a:effectLst>
                  <a:outerShdw blurRad="38100" dist="38100" dir="2700000" algn="tl">
                    <a:srgbClr val="C0C0C0"/>
                  </a:outerShdw>
                </a:effectLst>
              </a:rPr>
              <a:t>EIGHTEEN YEARS</a:t>
            </a: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09713" y="495300"/>
            <a:ext cx="6110287" cy="1143000"/>
          </a:xfrm>
        </p:spPr>
        <p:txBody>
          <a:bodyPr>
            <a:normAutofit/>
          </a:bodyPr>
          <a:lstStyle/>
          <a:p>
            <a:pPr eaLnBrk="1" fontAlgn="auto" hangingPunct="1">
              <a:spcAft>
                <a:spcPts val="0"/>
              </a:spcAft>
              <a:defRPr/>
            </a:pPr>
            <a:r>
              <a:rPr lang="en-US" sz="3200" b="1" dirty="0" err="1">
                <a:solidFill>
                  <a:srgbClr val="6E0025"/>
                </a:solidFill>
                <a:effectLst>
                  <a:outerShdw blurRad="38100" dist="38100" dir="2700000" algn="tl">
                    <a:srgbClr val="C0C0C0"/>
                  </a:outerShdw>
                </a:effectLst>
                <a:latin typeface="Century Gothic" pitchFamily="34" charset="0"/>
              </a:rPr>
              <a:t>BfC</a:t>
            </a:r>
            <a:r>
              <a:rPr lang="en-US" sz="3200" b="1" dirty="0">
                <a:solidFill>
                  <a:srgbClr val="6E0025"/>
                </a:solidFill>
                <a:effectLst>
                  <a:outerShdw blurRad="38100" dist="38100" dir="2700000" algn="tl">
                    <a:srgbClr val="C0C0C0"/>
                  </a:outerShdw>
                </a:effectLst>
                <a:latin typeface="Century Gothic" pitchFamily="34" charset="0"/>
              </a:rPr>
              <a:t> At Two Levels:</a:t>
            </a:r>
            <a:br>
              <a:rPr lang="en-US" sz="3200" b="1" dirty="0">
                <a:solidFill>
                  <a:srgbClr val="6E0025"/>
                </a:solidFill>
                <a:effectLst>
                  <a:outerShdw blurRad="38100" dist="38100" dir="2700000" algn="tl">
                    <a:srgbClr val="C0C0C0"/>
                  </a:outerShdw>
                </a:effectLst>
                <a:latin typeface="Century Gothic" pitchFamily="34" charset="0"/>
              </a:rPr>
            </a:br>
            <a:r>
              <a:rPr lang="en-US" sz="3200" b="1" dirty="0">
                <a:solidFill>
                  <a:srgbClr val="6E0025"/>
                </a:solidFill>
                <a:effectLst>
                  <a:outerShdw blurRad="38100" dist="38100" dir="2700000" algn="tl">
                    <a:srgbClr val="C0C0C0"/>
                  </a:outerShdw>
                </a:effectLst>
                <a:latin typeface="Century Gothic" pitchFamily="34" charset="0"/>
              </a:rPr>
              <a:t>Union and State</a:t>
            </a:r>
          </a:p>
        </p:txBody>
      </p:sp>
      <p:sp>
        <p:nvSpPr>
          <p:cNvPr id="10243" name="Rectangle 3"/>
          <p:cNvSpPr>
            <a:spLocks noGrp="1" noChangeArrowheads="1"/>
          </p:cNvSpPr>
          <p:nvPr>
            <p:ph idx="1"/>
          </p:nvPr>
        </p:nvSpPr>
        <p:spPr>
          <a:xfrm>
            <a:off x="485775" y="1914525"/>
            <a:ext cx="8353425" cy="3724275"/>
          </a:xfrm>
        </p:spPr>
        <p:txBody>
          <a:bodyPr/>
          <a:lstStyle/>
          <a:p>
            <a:pPr eaLnBrk="1" hangingPunct="1">
              <a:lnSpc>
                <a:spcPct val="90000"/>
              </a:lnSpc>
              <a:spcBef>
                <a:spcPct val="75000"/>
              </a:spcBef>
            </a:pPr>
            <a:r>
              <a:rPr lang="en-US" sz="2400" b="1">
                <a:latin typeface="Century Gothic" pitchFamily="34" charset="0"/>
              </a:rPr>
              <a:t>Analysis at both levels is necessary to comprehensively gauge the Governments’ commitment to Child Rights</a:t>
            </a:r>
          </a:p>
          <a:p>
            <a:pPr eaLnBrk="1" hangingPunct="1">
              <a:lnSpc>
                <a:spcPct val="90000"/>
              </a:lnSpc>
              <a:spcBef>
                <a:spcPct val="75000"/>
              </a:spcBef>
            </a:pPr>
            <a:r>
              <a:rPr lang="en-US" sz="2400" b="1">
                <a:latin typeface="Century Gothic" pitchFamily="34" charset="0"/>
              </a:rPr>
              <a:t>Policy making, planning and allocation of funds – at both levels</a:t>
            </a:r>
          </a:p>
          <a:p>
            <a:pPr eaLnBrk="1" hangingPunct="1">
              <a:lnSpc>
                <a:spcPct val="90000"/>
              </a:lnSpc>
              <a:spcBef>
                <a:spcPct val="75000"/>
              </a:spcBef>
            </a:pPr>
            <a:r>
              <a:rPr lang="en-US" sz="2400" b="1">
                <a:latin typeface="Century Gothic" pitchFamily="34" charset="0"/>
              </a:rPr>
              <a:t>Flow of Funds – From Union to State</a:t>
            </a:r>
          </a:p>
          <a:p>
            <a:pPr eaLnBrk="1" hangingPunct="1">
              <a:lnSpc>
                <a:spcPct val="90000"/>
              </a:lnSpc>
              <a:spcBef>
                <a:spcPct val="75000"/>
              </a:spcBef>
            </a:pPr>
            <a:r>
              <a:rPr lang="en-US" sz="2400" b="1">
                <a:latin typeface="Century Gothic" pitchFamily="34" charset="0"/>
              </a:rPr>
              <a:t>Tracking the budget flow—where does it go and how?</a:t>
            </a:r>
          </a:p>
          <a:p>
            <a:pPr eaLnBrk="1" hangingPunct="1">
              <a:lnSpc>
                <a:spcPct val="90000"/>
              </a:lnSpc>
              <a:spcBef>
                <a:spcPct val="75000"/>
              </a:spcBef>
            </a:pPr>
            <a:endParaRPr lang="en-US" sz="2400" b="1">
              <a:latin typeface="Century Gothic" pitchFamily="34" charset="0"/>
            </a:endParaRPr>
          </a:p>
          <a:p>
            <a:pPr eaLnBrk="1" hangingPunct="1">
              <a:lnSpc>
                <a:spcPct val="90000"/>
              </a:lnSpc>
            </a:pPr>
            <a:endParaRPr lang="en-US" sz="2400" b="1">
              <a:latin typeface="Century Gothic" pitchFamily="34" charset="0"/>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685800" y="428625"/>
            <a:ext cx="7772400" cy="762000"/>
          </a:xfrm>
        </p:spPr>
        <p:txBody>
          <a:bodyPr>
            <a:normAutofit/>
          </a:bodyPr>
          <a:lstStyle/>
          <a:p>
            <a:pPr eaLnBrk="1" fontAlgn="auto" hangingPunct="1">
              <a:spcAft>
                <a:spcPts val="0"/>
              </a:spcAft>
              <a:defRPr/>
            </a:pPr>
            <a:r>
              <a:rPr lang="en-US" sz="3200" b="1" dirty="0">
                <a:solidFill>
                  <a:srgbClr val="6E0025"/>
                </a:solidFill>
                <a:effectLst>
                  <a:outerShdw blurRad="38100" dist="38100" dir="2700000" algn="tl">
                    <a:srgbClr val="C0C0C0"/>
                  </a:outerShdw>
                </a:effectLst>
                <a:latin typeface="Century Gothic" pitchFamily="34" charset="0"/>
              </a:rPr>
              <a:t>Questions Before Us</a:t>
            </a:r>
          </a:p>
        </p:txBody>
      </p:sp>
      <p:sp>
        <p:nvSpPr>
          <p:cNvPr id="11267" name="Rectangle 1027"/>
          <p:cNvSpPr>
            <a:spLocks noGrp="1" noChangeArrowheads="1"/>
          </p:cNvSpPr>
          <p:nvPr>
            <p:ph idx="1"/>
          </p:nvPr>
        </p:nvSpPr>
        <p:spPr>
          <a:xfrm>
            <a:off x="400050" y="1447800"/>
            <a:ext cx="8305800" cy="4648200"/>
          </a:xfrm>
        </p:spPr>
        <p:txBody>
          <a:bodyPr/>
          <a:lstStyle/>
          <a:p>
            <a:pPr algn="ctr" eaLnBrk="1" hangingPunct="1">
              <a:lnSpc>
                <a:spcPct val="80000"/>
              </a:lnSpc>
              <a:buFontTx/>
              <a:buNone/>
            </a:pPr>
            <a:r>
              <a:rPr lang="en-US" sz="2400" b="1">
                <a:latin typeface="Century Gothic" pitchFamily="34" charset="0"/>
                <a:cs typeface="Times New Roman" pitchFamily="18" charset="0"/>
              </a:rPr>
              <a:t>What were the resources being invested by the government for children?</a:t>
            </a:r>
          </a:p>
          <a:p>
            <a:pPr algn="ctr" eaLnBrk="1" hangingPunct="1">
              <a:lnSpc>
                <a:spcPct val="80000"/>
              </a:lnSpc>
              <a:buFontTx/>
              <a:buNone/>
            </a:pPr>
            <a:r>
              <a:rPr lang="en-US" sz="2400" b="1">
                <a:latin typeface="Century Gothic" pitchFamily="34" charset="0"/>
                <a:cs typeface="Times New Roman" pitchFamily="18" charset="0"/>
              </a:rPr>
              <a:t>What proportion of the allocation was actually spent?</a:t>
            </a:r>
          </a:p>
          <a:p>
            <a:pPr algn="ctr" eaLnBrk="1" hangingPunct="1">
              <a:lnSpc>
                <a:spcPct val="80000"/>
              </a:lnSpc>
              <a:buFontTx/>
              <a:buNone/>
            </a:pPr>
            <a:r>
              <a:rPr lang="en-US" sz="2400" b="1">
                <a:latin typeface="Century Gothic" pitchFamily="34" charset="0"/>
                <a:cs typeface="Times New Roman" pitchFamily="18" charset="0"/>
              </a:rPr>
              <a:t> </a:t>
            </a:r>
          </a:p>
          <a:p>
            <a:pPr algn="ctr" eaLnBrk="1" hangingPunct="1">
              <a:lnSpc>
                <a:spcPct val="80000"/>
              </a:lnSpc>
              <a:buFontTx/>
              <a:buNone/>
            </a:pPr>
            <a:r>
              <a:rPr lang="en-US" sz="2400" b="1">
                <a:latin typeface="Century Gothic" pitchFamily="34" charset="0"/>
                <a:cs typeface="Times New Roman" pitchFamily="18" charset="0"/>
              </a:rPr>
              <a:t>How did it match the outcomes in terms of indicators for children? </a:t>
            </a:r>
            <a:r>
              <a:rPr lang="en-GB" sz="2400" b="1">
                <a:latin typeface="Century Gothic" pitchFamily="34" charset="0"/>
              </a:rPr>
              <a:t>More importantly, are the resources being allocated and spent “adequate”? </a:t>
            </a:r>
          </a:p>
          <a:p>
            <a:pPr algn="ctr" eaLnBrk="1" hangingPunct="1">
              <a:lnSpc>
                <a:spcPct val="80000"/>
              </a:lnSpc>
              <a:buFontTx/>
              <a:buNone/>
            </a:pPr>
            <a:r>
              <a:rPr lang="en-GB" sz="2400" b="1">
                <a:latin typeface="Century Gothic" pitchFamily="34" charset="0"/>
              </a:rPr>
              <a:t>What is the Performance of programmes at the implementation level </a:t>
            </a:r>
            <a:r>
              <a:rPr lang="en-GB" sz="2400" b="1" i="1">
                <a:latin typeface="Century Gothic" pitchFamily="34" charset="0"/>
              </a:rPr>
              <a:t>vis-a-vis</a:t>
            </a:r>
            <a:r>
              <a:rPr lang="en-GB" sz="2400" b="1">
                <a:latin typeface="Century Gothic" pitchFamily="34" charset="0"/>
              </a:rPr>
              <a:t> allocation?</a:t>
            </a:r>
          </a:p>
          <a:p>
            <a:pPr algn="ctr" eaLnBrk="1" hangingPunct="1">
              <a:lnSpc>
                <a:spcPct val="80000"/>
              </a:lnSpc>
              <a:buFontTx/>
              <a:buNone/>
            </a:pPr>
            <a:endParaRPr lang="en-US" sz="2400" b="1">
              <a:solidFill>
                <a:schemeClr val="accent2"/>
              </a:solidFill>
              <a:latin typeface="Century Gothic" pitchFamily="34" charset="0"/>
              <a:cs typeface="Times New Roman" pitchFamily="18" charset="0"/>
            </a:endParaRPr>
          </a:p>
          <a:p>
            <a:pPr algn="ctr" eaLnBrk="1" hangingPunct="1">
              <a:lnSpc>
                <a:spcPct val="80000"/>
              </a:lnSpc>
              <a:buFontTx/>
              <a:buNone/>
            </a:pPr>
            <a:r>
              <a:rPr lang="en-US" sz="2400" b="1">
                <a:solidFill>
                  <a:srgbClr val="800000"/>
                </a:solidFill>
                <a:latin typeface="Century Gothic" pitchFamily="34" charset="0"/>
                <a:cs typeface="Times New Roman" pitchFamily="18" charset="0"/>
              </a:rPr>
              <a:t>For HAQ, budget analysis fitted perfectly into the work of watching over and monitoring state performance in all matters pertaining to the realisation of Child Rights.</a:t>
            </a:r>
            <a:r>
              <a:rPr lang="en-US" sz="2400" b="1">
                <a:solidFill>
                  <a:srgbClr val="990000"/>
                </a:solidFill>
                <a:latin typeface="Century Gothic" pitchFamily="34" charset="0"/>
              </a:rPr>
              <a:t> </a:t>
            </a: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238125"/>
            <a:ext cx="7772400" cy="1143000"/>
          </a:xfrm>
        </p:spPr>
        <p:txBody>
          <a:bodyPr>
            <a:normAutofit/>
          </a:bodyPr>
          <a:lstStyle/>
          <a:p>
            <a:pPr eaLnBrk="1" fontAlgn="auto" hangingPunct="1">
              <a:spcAft>
                <a:spcPts val="0"/>
              </a:spcAft>
              <a:defRPr/>
            </a:pPr>
            <a:r>
              <a:rPr lang="en-IN" sz="3200" b="1" dirty="0">
                <a:solidFill>
                  <a:srgbClr val="6E0025"/>
                </a:solidFill>
                <a:effectLst>
                  <a:outerShdw blurRad="38100" dist="38100" dir="2700000" algn="tl">
                    <a:srgbClr val="C0C0C0"/>
                  </a:outerShdw>
                </a:effectLst>
                <a:latin typeface="Century Gothic" pitchFamily="34" charset="0"/>
              </a:rPr>
              <a:t>Challenges before us at that time</a:t>
            </a:r>
          </a:p>
        </p:txBody>
      </p:sp>
      <p:sp>
        <p:nvSpPr>
          <p:cNvPr id="12291" name="Rectangle 3"/>
          <p:cNvSpPr>
            <a:spLocks noGrp="1" noChangeArrowheads="1"/>
          </p:cNvSpPr>
          <p:nvPr>
            <p:ph idx="1"/>
          </p:nvPr>
        </p:nvSpPr>
        <p:spPr>
          <a:xfrm>
            <a:off x="457200" y="1828800"/>
            <a:ext cx="7772400" cy="4114800"/>
          </a:xfrm>
        </p:spPr>
        <p:txBody>
          <a:bodyPr/>
          <a:lstStyle/>
          <a:p>
            <a:pPr eaLnBrk="1" hangingPunct="1">
              <a:lnSpc>
                <a:spcPct val="200000"/>
              </a:lnSpc>
            </a:pPr>
            <a:r>
              <a:rPr lang="en-IN" sz="2400" b="1">
                <a:latin typeface="Century Gothic" pitchFamily="34" charset="0"/>
              </a:rPr>
              <a:t>Developing a methodology</a:t>
            </a:r>
          </a:p>
          <a:p>
            <a:pPr eaLnBrk="1" hangingPunct="1">
              <a:lnSpc>
                <a:spcPct val="200000"/>
              </a:lnSpc>
            </a:pPr>
            <a:r>
              <a:rPr lang="en-IN" sz="2400" b="1">
                <a:latin typeface="Century Gothic" pitchFamily="34" charset="0"/>
              </a:rPr>
              <a:t>Gaining acceptance for the concept</a:t>
            </a:r>
          </a:p>
          <a:p>
            <a:pPr eaLnBrk="1" hangingPunct="1">
              <a:lnSpc>
                <a:spcPct val="200000"/>
              </a:lnSpc>
            </a:pPr>
            <a:r>
              <a:rPr lang="en-IN" sz="2400" b="1">
                <a:latin typeface="Century Gothic" pitchFamily="34" charset="0"/>
              </a:rPr>
              <a:t>Using the findings</a:t>
            </a: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3388" y="471488"/>
            <a:ext cx="8153400" cy="1143000"/>
          </a:xfrm>
        </p:spPr>
        <p:txBody>
          <a:bodyPr>
            <a:normAutofit/>
          </a:bodyPr>
          <a:lstStyle/>
          <a:p>
            <a:pPr eaLnBrk="1" fontAlgn="auto" hangingPunct="1">
              <a:spcAft>
                <a:spcPts val="0"/>
              </a:spcAft>
              <a:defRPr/>
            </a:pPr>
            <a:r>
              <a:rPr lang="en-US" sz="3200" b="1" dirty="0">
                <a:solidFill>
                  <a:srgbClr val="6E0025"/>
                </a:solidFill>
                <a:effectLst>
                  <a:outerShdw blurRad="38100" dist="38100" dir="2700000" algn="tl">
                    <a:srgbClr val="C0C0C0"/>
                  </a:outerShdw>
                </a:effectLst>
                <a:latin typeface="Century Gothic" pitchFamily="34" charset="0"/>
              </a:rPr>
              <a:t>Budget for Children </a:t>
            </a:r>
            <a:br>
              <a:rPr lang="en-US" sz="3200" b="1" dirty="0">
                <a:solidFill>
                  <a:srgbClr val="6E0025"/>
                </a:solidFill>
                <a:effectLst>
                  <a:outerShdw blurRad="38100" dist="38100" dir="2700000" algn="tl">
                    <a:srgbClr val="C0C0C0"/>
                  </a:outerShdw>
                </a:effectLst>
                <a:latin typeface="Century Gothic" pitchFamily="34" charset="0"/>
              </a:rPr>
            </a:br>
            <a:r>
              <a:rPr lang="en-US" sz="3200" b="1" dirty="0">
                <a:solidFill>
                  <a:srgbClr val="6E0025"/>
                </a:solidFill>
                <a:effectLst>
                  <a:outerShdw blurRad="38100" dist="38100" dir="2700000" algn="tl">
                    <a:srgbClr val="C0C0C0"/>
                  </a:outerShdw>
                </a:effectLst>
                <a:latin typeface="Century Gothic" pitchFamily="34" charset="0"/>
              </a:rPr>
              <a:t>A Study by HAQ: Centre For Child Rights</a:t>
            </a:r>
          </a:p>
        </p:txBody>
      </p:sp>
      <p:sp>
        <p:nvSpPr>
          <p:cNvPr id="13315" name="Rectangle 3"/>
          <p:cNvSpPr>
            <a:spLocks noGrp="1" noChangeArrowheads="1"/>
          </p:cNvSpPr>
          <p:nvPr>
            <p:ph type="body" sz="half" idx="1"/>
          </p:nvPr>
        </p:nvSpPr>
        <p:spPr>
          <a:xfrm>
            <a:off x="547688" y="2262188"/>
            <a:ext cx="5410200" cy="4114800"/>
          </a:xfrm>
        </p:spPr>
        <p:txBody>
          <a:bodyPr/>
          <a:lstStyle/>
          <a:p>
            <a:pPr marL="279400" indent="-279400" eaLnBrk="1" hangingPunct="1"/>
            <a:r>
              <a:rPr lang="en-US" sz="2800" b="1">
                <a:solidFill>
                  <a:srgbClr val="800000"/>
                </a:solidFill>
                <a:latin typeface="Century Gothic" pitchFamily="34" charset="0"/>
              </a:rPr>
              <a:t>First phase: </a:t>
            </a:r>
            <a:r>
              <a:rPr lang="en-GB" sz="2800" b="1">
                <a:latin typeface="Century Gothic" pitchFamily="34" charset="0"/>
                <a:cs typeface="Times New Roman" pitchFamily="18" charset="0"/>
              </a:rPr>
              <a:t>HAQ’s work on the Budget for Children (BfC) established the need for such analysis and set the initial direction for developing a methodology to do this more effectively</a:t>
            </a:r>
            <a:endParaRPr lang="en-US" sz="2800" b="1">
              <a:solidFill>
                <a:srgbClr val="990000"/>
              </a:solidFill>
              <a:latin typeface="Century Gothic" pitchFamily="34" charset="0"/>
              <a:cs typeface="Times New Roman" pitchFamily="18" charset="0"/>
            </a:endParaRPr>
          </a:p>
        </p:txBody>
      </p:sp>
      <p:pic>
        <p:nvPicPr>
          <p:cNvPr id="21515" name="Picture 11"/>
          <p:cNvPicPr>
            <a:picLocks noGrp="1" noChangeAspect="1" noChangeArrowheads="1"/>
          </p:cNvPicPr>
          <p:nvPr>
            <p:ph type="clipArt" sz="half" idx="2"/>
          </p:nvPr>
        </p:nvPicPr>
        <p:blipFill>
          <a:blip r:embed="rId3"/>
          <a:srcRect/>
          <a:stretch>
            <a:fillRect/>
          </a:stretch>
        </p:blipFill>
        <p:spPr>
          <a:xfrm>
            <a:off x="5943600" y="2209800"/>
            <a:ext cx="2667000" cy="3168650"/>
          </a:xfrm>
          <a:ln>
            <a:solidFill>
              <a:schemeClr val="tx1"/>
            </a:solidFill>
          </a:ln>
          <a:effectLst>
            <a:outerShdw dist="107763" dir="2700000" algn="ctr" rotWithShape="0">
              <a:schemeClr val="tx1"/>
            </a:outerShdw>
          </a:effectLst>
        </p:spPr>
      </p:pic>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828800" y="500063"/>
            <a:ext cx="5410200" cy="641350"/>
          </a:xfrm>
          <a:prstGeom prst="rect">
            <a:avLst/>
          </a:prstGeom>
          <a:noFill/>
          <a:ln w="9525">
            <a:noFill/>
            <a:miter lim="800000"/>
            <a:headEnd/>
            <a:tailEnd/>
          </a:ln>
          <a:effectLst/>
        </p:spPr>
        <p:txBody>
          <a:bodyPr>
            <a:spAutoFit/>
          </a:bodyPr>
          <a:lstStyle/>
          <a:p>
            <a:pPr algn="ctr">
              <a:spcBef>
                <a:spcPct val="50000"/>
              </a:spcBef>
              <a:defRPr/>
            </a:pPr>
            <a:r>
              <a:rPr lang="en-US" b="1">
                <a:solidFill>
                  <a:srgbClr val="6E0025"/>
                </a:solidFill>
                <a:effectLst>
                  <a:outerShdw blurRad="38100" dist="38100" dir="2700000" algn="tl">
                    <a:srgbClr val="C0C0C0"/>
                  </a:outerShdw>
                </a:effectLst>
              </a:rPr>
              <a:t>Since 2002…</a:t>
            </a:r>
            <a:r>
              <a:rPr lang="en-US" sz="3600" b="1">
                <a:solidFill>
                  <a:srgbClr val="A50021"/>
                </a:solidFill>
                <a:latin typeface="Bookman Old Style" pitchFamily="18" charset="0"/>
              </a:rPr>
              <a:t> </a:t>
            </a:r>
            <a:endParaRPr lang="en-US" sz="2800" b="1">
              <a:solidFill>
                <a:srgbClr val="A50021"/>
              </a:solidFill>
              <a:latin typeface="Bookman Old Style" pitchFamily="18" charset="0"/>
            </a:endParaRPr>
          </a:p>
        </p:txBody>
      </p:sp>
      <p:sp>
        <p:nvSpPr>
          <p:cNvPr id="14339" name="Rectangle 8"/>
          <p:cNvSpPr>
            <a:spLocks noGrp="1" noChangeArrowheads="1"/>
          </p:cNvSpPr>
          <p:nvPr>
            <p:ph type="body" sz="half" idx="1"/>
          </p:nvPr>
        </p:nvSpPr>
        <p:spPr>
          <a:xfrm>
            <a:off x="304800" y="1600200"/>
            <a:ext cx="4195763" cy="3352800"/>
          </a:xfrm>
        </p:spPr>
        <p:txBody>
          <a:bodyPr/>
          <a:lstStyle/>
          <a:p>
            <a:pPr eaLnBrk="1" hangingPunct="1">
              <a:spcBef>
                <a:spcPct val="50000"/>
              </a:spcBef>
            </a:pPr>
            <a:r>
              <a:rPr lang="en-US" sz="2800" b="1">
                <a:latin typeface="Century Gothic" pitchFamily="34" charset="0"/>
              </a:rPr>
              <a:t>Began BfC in the States- 6 states now</a:t>
            </a:r>
          </a:p>
          <a:p>
            <a:pPr eaLnBrk="1" hangingPunct="1">
              <a:spcBef>
                <a:spcPct val="50000"/>
              </a:spcBef>
              <a:buFontTx/>
              <a:buNone/>
            </a:pPr>
            <a:endParaRPr lang="en-US" sz="2800" b="1">
              <a:solidFill>
                <a:srgbClr val="800000"/>
              </a:solidFill>
              <a:latin typeface="Century Gothic" pitchFamily="34" charset="0"/>
            </a:endParaRPr>
          </a:p>
          <a:p>
            <a:pPr eaLnBrk="1" hangingPunct="1">
              <a:spcBef>
                <a:spcPct val="50000"/>
              </a:spcBef>
            </a:pPr>
            <a:r>
              <a:rPr lang="en-US" sz="2800" b="1">
                <a:solidFill>
                  <a:srgbClr val="800000"/>
                </a:solidFill>
                <a:latin typeface="Century Gothic" pitchFamily="34" charset="0"/>
              </a:rPr>
              <a:t>Union Budget through out….</a:t>
            </a:r>
          </a:p>
        </p:txBody>
      </p:sp>
      <p:pic>
        <p:nvPicPr>
          <p:cNvPr id="14340" name="Picture 14" descr="A"/>
          <p:cNvPicPr>
            <a:picLocks noGrp="1" noChangeAspect="1" noChangeArrowheads="1"/>
          </p:cNvPicPr>
          <p:nvPr>
            <p:ph type="clipArt" sz="half" idx="2"/>
          </p:nvPr>
        </p:nvPicPr>
        <p:blipFill>
          <a:blip r:embed="rId2"/>
          <a:srcRect/>
          <a:stretch>
            <a:fillRect/>
          </a:stretch>
        </p:blipFill>
        <p:spPr>
          <a:xfrm>
            <a:off x="4516438" y="1433513"/>
            <a:ext cx="1579562" cy="2057400"/>
          </a:xfrm>
        </p:spPr>
      </p:pic>
      <p:pic>
        <p:nvPicPr>
          <p:cNvPr id="14341" name="Picture 15" descr="assam budget"/>
          <p:cNvPicPr>
            <a:picLocks noChangeAspect="1" noChangeArrowheads="1"/>
          </p:cNvPicPr>
          <p:nvPr/>
        </p:nvPicPr>
        <p:blipFill>
          <a:blip r:embed="rId3"/>
          <a:srcRect/>
          <a:stretch>
            <a:fillRect/>
          </a:stretch>
        </p:blipFill>
        <p:spPr bwMode="auto">
          <a:xfrm>
            <a:off x="6045200" y="1200150"/>
            <a:ext cx="1574800" cy="2133600"/>
          </a:xfrm>
          <a:prstGeom prst="rect">
            <a:avLst/>
          </a:prstGeom>
          <a:noFill/>
          <a:ln w="9525">
            <a:noFill/>
            <a:miter lim="800000"/>
            <a:headEnd/>
            <a:tailEnd/>
          </a:ln>
        </p:spPr>
      </p:pic>
      <p:pic>
        <p:nvPicPr>
          <p:cNvPr id="14342" name="Picture 17" descr="H"/>
          <p:cNvPicPr>
            <a:picLocks noChangeAspect="1" noChangeArrowheads="1"/>
          </p:cNvPicPr>
          <p:nvPr/>
        </p:nvPicPr>
        <p:blipFill>
          <a:blip r:embed="rId4"/>
          <a:srcRect/>
          <a:stretch>
            <a:fillRect/>
          </a:stretch>
        </p:blipFill>
        <p:spPr bwMode="auto">
          <a:xfrm>
            <a:off x="7567613" y="976313"/>
            <a:ext cx="1477962" cy="1981200"/>
          </a:xfrm>
          <a:prstGeom prst="rect">
            <a:avLst/>
          </a:prstGeom>
          <a:noFill/>
          <a:ln w="9525">
            <a:noFill/>
            <a:miter lim="800000"/>
            <a:headEnd/>
            <a:tailEnd/>
          </a:ln>
        </p:spPr>
      </p:pic>
      <p:pic>
        <p:nvPicPr>
          <p:cNvPr id="14343" name="Picture 19" descr="West Bangal-2"/>
          <p:cNvPicPr>
            <a:picLocks noChangeAspect="1" noChangeArrowheads="1"/>
          </p:cNvPicPr>
          <p:nvPr/>
        </p:nvPicPr>
        <p:blipFill>
          <a:blip r:embed="rId5"/>
          <a:srcRect/>
          <a:stretch>
            <a:fillRect/>
          </a:stretch>
        </p:blipFill>
        <p:spPr bwMode="auto">
          <a:xfrm>
            <a:off x="6400800" y="3038475"/>
            <a:ext cx="2286000" cy="1584325"/>
          </a:xfrm>
          <a:prstGeom prst="rect">
            <a:avLst/>
          </a:prstGeom>
          <a:noFill/>
          <a:ln w="9525">
            <a:noFill/>
            <a:miter lim="800000"/>
            <a:headEnd/>
            <a:tailEnd/>
          </a:ln>
        </p:spPr>
      </p:pic>
      <p:pic>
        <p:nvPicPr>
          <p:cNvPr id="14344" name="Picture 22" descr="Quick Budget 2008-09"/>
          <p:cNvPicPr>
            <a:picLocks noChangeAspect="1" noChangeArrowheads="1"/>
          </p:cNvPicPr>
          <p:nvPr/>
        </p:nvPicPr>
        <p:blipFill>
          <a:blip r:embed="rId6"/>
          <a:srcRect/>
          <a:stretch>
            <a:fillRect/>
          </a:stretch>
        </p:blipFill>
        <p:spPr bwMode="auto">
          <a:xfrm>
            <a:off x="4724400" y="3886200"/>
            <a:ext cx="1814513" cy="2209800"/>
          </a:xfrm>
          <a:prstGeom prst="rect">
            <a:avLst/>
          </a:prstGeom>
          <a:noFill/>
          <a:ln w="9525">
            <a:noFill/>
            <a:miter lim="800000"/>
            <a:headEnd/>
            <a:tailEnd/>
          </a:ln>
        </p:spPr>
      </p:pic>
    </p:spTree>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4780</TotalTime>
  <Words>2568</Words>
  <Application>Microsoft Office PowerPoint</Application>
  <PresentationFormat>On-screen Show (4:3)</PresentationFormat>
  <Paragraphs>245</Paragraphs>
  <Slides>35</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9" baseType="lpstr">
      <vt:lpstr>Arial</vt:lpstr>
      <vt:lpstr>Arial Black</vt:lpstr>
      <vt:lpstr>Bookman Old Style</vt:lpstr>
      <vt:lpstr>Calibri</vt:lpstr>
      <vt:lpstr>Castellar</vt:lpstr>
      <vt:lpstr>Century Gothic</vt:lpstr>
      <vt:lpstr>Constantia</vt:lpstr>
      <vt:lpstr>Copperplate Gothic Bold</vt:lpstr>
      <vt:lpstr>Georgia</vt:lpstr>
      <vt:lpstr>Times New Roman</vt:lpstr>
      <vt:lpstr>Wingdings</vt:lpstr>
      <vt:lpstr>Wingdings 2</vt:lpstr>
      <vt:lpstr>Flow</vt:lpstr>
      <vt:lpstr>Chart</vt:lpstr>
      <vt:lpstr>PowerPoint Presentation</vt:lpstr>
      <vt:lpstr>PowerPoint Presentation</vt:lpstr>
      <vt:lpstr>PowerPoint Presentation</vt:lpstr>
      <vt:lpstr>WHO IS A CHILD?</vt:lpstr>
      <vt:lpstr>BfC At Two Levels: Union and State</vt:lpstr>
      <vt:lpstr>Questions Before Us</vt:lpstr>
      <vt:lpstr>Challenges before us at that time</vt:lpstr>
      <vt:lpstr>Budget for Children  A Study by HAQ: Centre For Child Rights</vt:lpstr>
      <vt:lpstr>PowerPoint Presentation</vt:lpstr>
      <vt:lpstr>For Our Analysis, We Refer To….</vt:lpstr>
      <vt:lpstr>Share of Children in the Budget: A Quick Peek</vt:lpstr>
      <vt:lpstr>PowerPoint Presentation</vt:lpstr>
      <vt:lpstr>PowerPoint Presentation</vt:lpstr>
      <vt:lpstr>No ‘stimulus’ for children in 2009-10 </vt:lpstr>
      <vt:lpstr>  </vt:lpstr>
      <vt:lpstr>Advocating for BfC - At the National Level</vt:lpstr>
      <vt:lpstr>But final recognition only when Finance Minister accepts BfC</vt:lpstr>
      <vt:lpstr>State Level</vt:lpstr>
      <vt:lpstr>Advocacy at International Level</vt:lpstr>
      <vt:lpstr>HAQ Works On…</vt:lpstr>
      <vt:lpstr>It is each of them separately and also together (complimenting each other)  forms the basis of advocacy…   BfC is only one dish in the menu and not the whole meal</vt:lpstr>
      <vt:lpstr>Case Example:  Enhanced Budget for Protection and New Comprehensive Programme</vt:lpstr>
      <vt:lpstr>PowerPoint Presentation</vt:lpstr>
      <vt:lpstr>Challenges That Remain</vt:lpstr>
      <vt:lpstr>PowerPoint Presentation</vt:lpstr>
      <vt:lpstr>India’s Response to Crisis</vt:lpstr>
      <vt:lpstr>Initiatives by the government</vt:lpstr>
      <vt:lpstr>Then there are ‘Smaller’ State-level Disasters</vt:lpstr>
      <vt:lpstr>Response to global crisis… The highlights of the fiscal stimulus package </vt:lpstr>
      <vt:lpstr>What it meant for children…</vt:lpstr>
      <vt:lpstr>Clearly….</vt:lpstr>
      <vt:lpstr>PICO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Raj Nirmal</cp:lastModifiedBy>
  <cp:revision>288</cp:revision>
  <dcterms:created xsi:type="dcterms:W3CDTF">2004-09-08T19:02:51Z</dcterms:created>
  <dcterms:modified xsi:type="dcterms:W3CDTF">2020-08-11T10:28:41Z</dcterms:modified>
</cp:coreProperties>
</file>