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43"/>
  </p:notesMasterIdLst>
  <p:sldIdLst>
    <p:sldId id="256" r:id="rId2"/>
    <p:sldId id="285" r:id="rId3"/>
    <p:sldId id="286" r:id="rId4"/>
    <p:sldId id="287" r:id="rId5"/>
    <p:sldId id="278" r:id="rId6"/>
    <p:sldId id="260" r:id="rId7"/>
    <p:sldId id="266" r:id="rId8"/>
    <p:sldId id="267" r:id="rId9"/>
    <p:sldId id="269" r:id="rId10"/>
    <p:sldId id="268" r:id="rId11"/>
    <p:sldId id="288" r:id="rId12"/>
    <p:sldId id="289" r:id="rId13"/>
    <p:sldId id="283" r:id="rId14"/>
    <p:sldId id="284" r:id="rId15"/>
    <p:sldId id="262"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6" r:id="rId39"/>
    <p:sldId id="317" r:id="rId40"/>
    <p:sldId id="282" r:id="rId41"/>
    <p:sldId id="318" r:id="rId4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ヒラギノ角ゴ Pro W3" charset="-128"/>
        <a:cs typeface="+mn-cs"/>
      </a:defRPr>
    </a:lvl1pPr>
    <a:lvl2pPr marL="457200" algn="l" rtl="0" fontAlgn="base">
      <a:spcBef>
        <a:spcPct val="0"/>
      </a:spcBef>
      <a:spcAft>
        <a:spcPct val="0"/>
      </a:spcAft>
      <a:defRPr sz="2400" kern="1200">
        <a:solidFill>
          <a:schemeClr val="tx1"/>
        </a:solidFill>
        <a:latin typeface="Times New Roman" pitchFamily="18" charset="0"/>
        <a:ea typeface="ヒラギノ角ゴ Pro W3" charset="-128"/>
        <a:cs typeface="+mn-cs"/>
      </a:defRPr>
    </a:lvl2pPr>
    <a:lvl3pPr marL="914400" algn="l" rtl="0" fontAlgn="base">
      <a:spcBef>
        <a:spcPct val="0"/>
      </a:spcBef>
      <a:spcAft>
        <a:spcPct val="0"/>
      </a:spcAft>
      <a:defRPr sz="2400" kern="1200">
        <a:solidFill>
          <a:schemeClr val="tx1"/>
        </a:solidFill>
        <a:latin typeface="Times New Roman" pitchFamily="18" charset="0"/>
        <a:ea typeface="ヒラギノ角ゴ Pro W3" charset="-128"/>
        <a:cs typeface="+mn-cs"/>
      </a:defRPr>
    </a:lvl3pPr>
    <a:lvl4pPr marL="1371600" algn="l" rtl="0" fontAlgn="base">
      <a:spcBef>
        <a:spcPct val="0"/>
      </a:spcBef>
      <a:spcAft>
        <a:spcPct val="0"/>
      </a:spcAft>
      <a:defRPr sz="2400" kern="1200">
        <a:solidFill>
          <a:schemeClr val="tx1"/>
        </a:solidFill>
        <a:latin typeface="Times New Roman" pitchFamily="18" charset="0"/>
        <a:ea typeface="ヒラギノ角ゴ Pro W3" charset="-128"/>
        <a:cs typeface="+mn-cs"/>
      </a:defRPr>
    </a:lvl4pPr>
    <a:lvl5pPr marL="1828800" algn="l" rtl="0" fontAlgn="base">
      <a:spcBef>
        <a:spcPct val="0"/>
      </a:spcBef>
      <a:spcAft>
        <a:spcPct val="0"/>
      </a:spcAft>
      <a:defRPr sz="2400" kern="1200">
        <a:solidFill>
          <a:schemeClr val="tx1"/>
        </a:solidFill>
        <a:latin typeface="Times New Roman" pitchFamily="18" charset="0"/>
        <a:ea typeface="ヒラギノ角ゴ Pro W3" charset="-128"/>
        <a:cs typeface="+mn-cs"/>
      </a:defRPr>
    </a:lvl5pPr>
    <a:lvl6pPr marL="2286000" algn="l" defTabSz="914400" rtl="0" eaLnBrk="1" latinLnBrk="0" hangingPunct="1">
      <a:defRPr sz="2400" kern="1200">
        <a:solidFill>
          <a:schemeClr val="tx1"/>
        </a:solidFill>
        <a:latin typeface="Times New Roman" pitchFamily="18" charset="0"/>
        <a:ea typeface="ヒラギノ角ゴ Pro W3" charset="-128"/>
        <a:cs typeface="+mn-cs"/>
      </a:defRPr>
    </a:lvl6pPr>
    <a:lvl7pPr marL="2743200" algn="l" defTabSz="914400" rtl="0" eaLnBrk="1" latinLnBrk="0" hangingPunct="1">
      <a:defRPr sz="2400" kern="1200">
        <a:solidFill>
          <a:schemeClr val="tx1"/>
        </a:solidFill>
        <a:latin typeface="Times New Roman" pitchFamily="18" charset="0"/>
        <a:ea typeface="ヒラギノ角ゴ Pro W3" charset="-128"/>
        <a:cs typeface="+mn-cs"/>
      </a:defRPr>
    </a:lvl7pPr>
    <a:lvl8pPr marL="3200400" algn="l" defTabSz="914400" rtl="0" eaLnBrk="1" latinLnBrk="0" hangingPunct="1">
      <a:defRPr sz="2400" kern="1200">
        <a:solidFill>
          <a:schemeClr val="tx1"/>
        </a:solidFill>
        <a:latin typeface="Times New Roman" pitchFamily="18" charset="0"/>
        <a:ea typeface="ヒラギノ角ゴ Pro W3" charset="-128"/>
        <a:cs typeface="+mn-cs"/>
      </a:defRPr>
    </a:lvl8pPr>
    <a:lvl9pPr marL="3657600" algn="l" defTabSz="914400" rtl="0" eaLnBrk="1" latinLnBrk="0" hangingPunct="1">
      <a:defRPr sz="2400" kern="1200">
        <a:solidFill>
          <a:schemeClr val="tx1"/>
        </a:solidFill>
        <a:latin typeface="Times New Roman" pitchFamily="18"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9999"/>
    <a:srgbClr val="FFCCFF"/>
    <a:srgbClr val="FFCCCC"/>
    <a:srgbClr val="00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8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FD1E858-A9DE-41C6-9F3F-BA917EA93599}" type="datetimeFigureOut">
              <a:rPr lang="en-US"/>
              <a:pPr>
                <a:defRPr/>
              </a:pPr>
              <a:t>8/11/2020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79DE283-7CA6-4441-AD7A-F1714614CF9D}"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Ays </a:t>
            </a:r>
            <a:endParaRPr lang="en-IN"/>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5DFC7D-40CD-4D2B-A461-C0D702407F68}" type="slidenum">
              <a:rPr lang="en-IN" smtClean="0"/>
              <a:pPr/>
              <a:t>23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31A41D02-8C7B-4784-8AD9-1C5E3135E9B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DBE7CCE-D5B2-4323-B7DC-E5EA96F5C68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1B63EB1-59D1-474D-8245-CA72D2142A0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normAutofit/>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A382F5F-AB54-4B14-B84D-D3BFF576A9C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E3E07DB7-C316-4475-8A7D-D6FE79E4C623}"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DFDE538D-17FB-40E4-973C-BD4F3A78E27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9C4EB51-EFC8-4ED8-9276-6A8A56F667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03C72AEE-7544-4211-AF66-D98337E05D6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2F51661B-C58F-4C11-B9E0-93D95709153E}"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9586736F-2824-4E8B-BDB9-D49EE29D089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3D378B42-45AE-42D4-9832-74136E309AD2}"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25C13985-3416-437B-A8B6-163B305817BC}"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2052"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99D7CCB3-28E1-4939-B352-8A0CF5FA0B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26" r:id="rId4"/>
    <p:sldLayoutId id="2147483727" r:id="rId5"/>
    <p:sldLayoutId id="2147483735" r:id="rId6"/>
    <p:sldLayoutId id="2147483728" r:id="rId7"/>
    <p:sldLayoutId id="2147483736" r:id="rId8"/>
    <p:sldLayoutId id="2147483737" r:id="rId9"/>
    <p:sldLayoutId id="2147483729" r:id="rId10"/>
    <p:sldLayoutId id="2147483730" r:id="rId11"/>
    <p:sldLayoutId id="2147483731" r:id="rId12"/>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D36F07"/>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6C0AA"/>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CDACAE"/>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1639222"/>
            <a:ext cx="7772400" cy="1470025"/>
          </a:xfrm>
        </p:spPr>
        <p:txBody>
          <a:bodyPr>
            <a:noAutofit/>
          </a:bodyPr>
          <a:lstStyle/>
          <a:p>
            <a:pPr algn="ctr" eaLnBrk="1" fontAlgn="auto" hangingPunct="1">
              <a:spcAft>
                <a:spcPts val="0"/>
              </a:spcAft>
              <a:defRPr/>
            </a:pPr>
            <a:r>
              <a:rPr lang="en-IN" sz="4400" dirty="0">
                <a:effectLst>
                  <a:outerShdw blurRad="38100" dist="38100" dir="2700000" algn="tl">
                    <a:srgbClr val="000000">
                      <a:alpha val="43137"/>
                    </a:srgbClr>
                  </a:outerShdw>
                </a:effectLst>
              </a:rPr>
              <a:t>National policy and legislation in relation to child health and welfare </a:t>
            </a:r>
          </a:p>
        </p:txBody>
      </p:sp>
      <p:pic>
        <p:nvPicPr>
          <p:cNvPr id="9219" name="Picture 5" descr="Copy of ill3-150"/>
          <p:cNvPicPr>
            <a:picLocks noChangeAspect="1" noChangeArrowheads="1"/>
          </p:cNvPicPr>
          <p:nvPr/>
        </p:nvPicPr>
        <p:blipFill>
          <a:blip r:embed="rId2"/>
          <a:srcRect/>
          <a:stretch>
            <a:fillRect/>
          </a:stretch>
        </p:blipFill>
        <p:spPr bwMode="auto">
          <a:xfrm>
            <a:off x="381000" y="3276600"/>
            <a:ext cx="2925315" cy="2895600"/>
          </a:xfrm>
          <a:prstGeom prst="rect">
            <a:avLst/>
          </a:prstGeom>
          <a:noFill/>
          <a:ln w="9525">
            <a:noFill/>
            <a:miter lim="800000"/>
            <a:headEnd/>
            <a:tailEnd/>
          </a:ln>
        </p:spPr>
      </p:pic>
      <p:sp>
        <p:nvSpPr>
          <p:cNvPr id="2" name="Rectangle 3">
            <a:extLst>
              <a:ext uri="{FF2B5EF4-FFF2-40B4-BE49-F238E27FC236}">
                <a16:creationId xmlns:a16="http://schemas.microsoft.com/office/drawing/2014/main" id="{5B2ACD81-9D32-4E79-B086-D2FC27537706}"/>
              </a:ext>
            </a:extLst>
          </p:cNvPr>
          <p:cNvSpPr txBox="1">
            <a:spLocks noChangeArrowheads="1"/>
          </p:cNvSpPr>
          <p:nvPr/>
        </p:nvSpPr>
        <p:spPr>
          <a:xfrm>
            <a:off x="3306315" y="4854576"/>
            <a:ext cx="62484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anose="05000000000000000000" pitchFamily="2" charset="2"/>
              <a:buNone/>
              <a:defRPr/>
            </a:pPr>
            <a:r>
              <a:rPr lang="en-US" altLang="en-US" sz="2800" dirty="0"/>
              <a:t>Presented By,</a:t>
            </a:r>
          </a:p>
          <a:p>
            <a:pPr marL="0" indent="0">
              <a:lnSpc>
                <a:spcPct val="80000"/>
              </a:lnSpc>
              <a:buFont typeface="Wingdings" panose="05000000000000000000" pitchFamily="2" charset="2"/>
              <a:buNone/>
              <a:defRPr/>
            </a:pPr>
            <a:r>
              <a:rPr lang="en-IN" altLang="en-US" sz="2800" b="1" dirty="0">
                <a:latin typeface="Arial" panose="020B0604020202020204" pitchFamily="34" charset="0"/>
                <a:cs typeface="Arial" panose="020B0604020202020204" pitchFamily="34" charset="0"/>
              </a:rPr>
              <a:t>Mr. Rajesh P</a:t>
            </a:r>
          </a:p>
          <a:p>
            <a:pPr marL="0" indent="0">
              <a:lnSpc>
                <a:spcPct val="80000"/>
              </a:lnSpc>
              <a:buFont typeface="Wingdings" panose="05000000000000000000" pitchFamily="2" charset="2"/>
              <a:buNone/>
              <a:defRPr/>
            </a:pPr>
            <a:r>
              <a:rPr lang="en-IN" altLang="en-US" sz="2800" b="1" dirty="0">
                <a:latin typeface="Arial" panose="020B0604020202020204" pitchFamily="34" charset="0"/>
                <a:cs typeface="Arial" panose="020B0604020202020204" pitchFamily="34" charset="0"/>
              </a:rPr>
              <a:t>Assistant Professor</a:t>
            </a:r>
          </a:p>
          <a:p>
            <a:pPr marL="0" indent="0">
              <a:lnSpc>
                <a:spcPct val="80000"/>
              </a:lnSpc>
              <a:buFont typeface="Wingdings" panose="05000000000000000000" pitchFamily="2" charset="2"/>
              <a:buNone/>
              <a:defRPr/>
            </a:pPr>
            <a:r>
              <a:rPr lang="en-US" altLang="en-US" sz="2000" b="1" dirty="0">
                <a:latin typeface="Arial" panose="020B0604020202020204" pitchFamily="34" charset="0"/>
                <a:cs typeface="Arial" panose="020B0604020202020204" pitchFamily="34" charset="0"/>
              </a:rPr>
              <a:t>Department of Child Health Nursing, SNC</a:t>
            </a:r>
          </a:p>
        </p:txBody>
      </p:sp>
      <p:pic>
        <p:nvPicPr>
          <p:cNvPr id="3" name="Picture 2">
            <a:extLst>
              <a:ext uri="{FF2B5EF4-FFF2-40B4-BE49-F238E27FC236}">
                <a16:creationId xmlns:a16="http://schemas.microsoft.com/office/drawing/2014/main" id="{7E959564-31F1-4BB5-90CB-1E2353D930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257107"/>
            <a:ext cx="12985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en-US" sz="3600" b="1" i="1">
                <a:solidFill>
                  <a:srgbClr val="FFFF00"/>
                </a:solidFill>
              </a:rPr>
              <a:t>Role of NGO</a:t>
            </a:r>
          </a:p>
        </p:txBody>
      </p:sp>
      <p:sp>
        <p:nvSpPr>
          <p:cNvPr id="18435"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en-US" b="1"/>
              <a:t>Large voluntary sector in ECCE</a:t>
            </a:r>
          </a:p>
          <a:p>
            <a:pPr eaLnBrk="1" hangingPunct="1">
              <a:lnSpc>
                <a:spcPct val="90000"/>
              </a:lnSpc>
            </a:pPr>
            <a:r>
              <a:rPr lang="en-US" b="1"/>
              <a:t>Serve disadvantaged communities</a:t>
            </a:r>
          </a:p>
          <a:p>
            <a:pPr eaLnBrk="1" hangingPunct="1">
              <a:lnSpc>
                <a:spcPct val="90000"/>
              </a:lnSpc>
            </a:pPr>
            <a:r>
              <a:rPr lang="en-US" b="1"/>
              <a:t>ECCE is used as a entry point in community</a:t>
            </a:r>
          </a:p>
          <a:p>
            <a:pPr eaLnBrk="1" hangingPunct="1">
              <a:lnSpc>
                <a:spcPct val="90000"/>
              </a:lnSpc>
            </a:pPr>
            <a:r>
              <a:rPr lang="en-US" b="1"/>
              <a:t>Generally have an integrated approach</a:t>
            </a:r>
          </a:p>
          <a:p>
            <a:pPr eaLnBrk="1" hangingPunct="1">
              <a:lnSpc>
                <a:spcPct val="90000"/>
              </a:lnSpc>
            </a:pPr>
            <a:r>
              <a:rPr lang="en-US" b="1"/>
              <a:t>Work in partnership with government through grant in aid programmes.</a:t>
            </a:r>
          </a:p>
          <a:p>
            <a:pPr eaLnBrk="1" hangingPunct="1">
              <a:lnSpc>
                <a:spcPct val="90000"/>
              </a:lnSpc>
            </a:pPr>
            <a:r>
              <a:rPr lang="en-US" b="1"/>
              <a:t>Have many other goals of community development</a:t>
            </a:r>
          </a:p>
          <a:p>
            <a:pPr eaLnBrk="1" hangingPunct="1">
              <a:lnSpc>
                <a:spcPct val="90000"/>
              </a:lnSpc>
            </a:pPr>
            <a:r>
              <a:rPr lang="en-US" b="1"/>
              <a:t>Often have untrained worker or trained within the organization.</a:t>
            </a:r>
          </a:p>
          <a:p>
            <a:pPr eaLnBrk="1" hangingPunct="1">
              <a:lnSpc>
                <a:spcPct val="90000"/>
              </a:lnSpc>
              <a:buFontTx/>
              <a:buNone/>
            </a:pPr>
            <a:r>
              <a:rPr lang="en-US">
                <a:cs typeface="Times New Roman" pitchFamily="18" charset="0"/>
              </a:rPr>
              <a:t> </a:t>
            </a:r>
          </a:p>
          <a:p>
            <a:pPr eaLnBrk="1" hangingPunct="1">
              <a:lnSpc>
                <a:spcPct val="90000"/>
              </a:lnSpc>
              <a:buFontTx/>
              <a:buNone/>
            </a:pPr>
            <a:r>
              <a:rPr lang="en-US" sz="2800">
                <a:cs typeface="Times New Roman" pitchFamily="18" charset="0"/>
              </a:rPr>
              <a:t> </a:t>
            </a:r>
          </a:p>
          <a:p>
            <a:pPr eaLnBrk="1" hangingPunct="1">
              <a:lnSpc>
                <a:spcPct val="90000"/>
              </a:lnSpc>
            </a:pPr>
            <a:endParaRPr 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en-US"/>
              <a:t>Teacher Education</a:t>
            </a:r>
          </a:p>
        </p:txBody>
      </p:sp>
      <p:sp>
        <p:nvSpPr>
          <p:cNvPr id="19459" name="Rectangle 3"/>
          <p:cNvSpPr>
            <a:spLocks noGrp="1" noChangeArrowheads="1"/>
          </p:cNvSpPr>
          <p:nvPr>
            <p:ph sz="quarter" idx="1"/>
          </p:nvPr>
        </p:nvSpPr>
        <p:spPr>
          <a:xfrm>
            <a:off x="457200" y="1600200"/>
            <a:ext cx="7467600" cy="4873625"/>
          </a:xfrm>
        </p:spPr>
        <p:txBody>
          <a:bodyPr/>
          <a:lstStyle/>
          <a:p>
            <a:pPr eaLnBrk="1" hangingPunct="1"/>
            <a:r>
              <a:rPr lang="en-US"/>
              <a:t>Non availability</a:t>
            </a:r>
          </a:p>
          <a:p>
            <a:pPr eaLnBrk="1" hangingPunct="1"/>
            <a:r>
              <a:rPr lang="en-US"/>
              <a:t>Paucity of training colleges</a:t>
            </a:r>
          </a:p>
          <a:p>
            <a:pPr eaLnBrk="1" hangingPunct="1"/>
            <a:r>
              <a:rPr lang="en-US"/>
              <a:t>Emphasis on English medium</a:t>
            </a:r>
          </a:p>
          <a:p>
            <a:pPr eaLnBrk="1" hangingPunct="1"/>
            <a:r>
              <a:rPr lang="en-US"/>
              <a:t>NCERT  /  NCTE</a:t>
            </a:r>
          </a:p>
          <a:p>
            <a:pPr eaLnBrk="1" hangingPunct="1"/>
            <a:r>
              <a:rPr lang="en-US"/>
              <a:t>Diff. types of TE programs </a:t>
            </a:r>
          </a:p>
          <a:p>
            <a:pPr eaLnBrk="1" hangingPunct="1"/>
            <a:r>
              <a:rPr lang="en-US"/>
              <a:t>from Aarganwadi to University level</a:t>
            </a:r>
          </a:p>
          <a:p>
            <a:pPr eaLnBrk="1" hangingPunct="1"/>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fontAlgn="auto" hangingPunct="1">
              <a:spcAft>
                <a:spcPts val="0"/>
              </a:spcAft>
              <a:defRPr/>
            </a:pPr>
            <a:r>
              <a:rPr lang="en-US"/>
              <a:t>Issues and Concerns of TE</a:t>
            </a:r>
          </a:p>
        </p:txBody>
      </p:sp>
      <p:sp>
        <p:nvSpPr>
          <p:cNvPr id="20483" name="Rectangle 3"/>
          <p:cNvSpPr>
            <a:spLocks noGrp="1" noChangeArrowheads="1"/>
          </p:cNvSpPr>
          <p:nvPr>
            <p:ph sz="quarter" idx="1"/>
          </p:nvPr>
        </p:nvSpPr>
        <p:spPr>
          <a:xfrm>
            <a:off x="457200" y="1600200"/>
            <a:ext cx="7467600" cy="4873625"/>
          </a:xfrm>
        </p:spPr>
        <p:txBody>
          <a:bodyPr/>
          <a:lstStyle/>
          <a:p>
            <a:pPr eaLnBrk="1" hangingPunct="1"/>
            <a:r>
              <a:rPr lang="en-US"/>
              <a:t>Nomenclature</a:t>
            </a:r>
          </a:p>
          <a:p>
            <a:pPr eaLnBrk="1" hangingPunct="1"/>
            <a:r>
              <a:rPr lang="en-US"/>
              <a:t>Attitudes</a:t>
            </a:r>
          </a:p>
          <a:p>
            <a:pPr eaLnBrk="1" hangingPunct="1"/>
            <a:r>
              <a:rPr lang="en-US"/>
              <a:t>Employment</a:t>
            </a:r>
          </a:p>
          <a:p>
            <a:pPr eaLnBrk="1" hangingPunct="1"/>
            <a:r>
              <a:rPr lang="en-US"/>
              <a:t>Compensation</a:t>
            </a:r>
          </a:p>
          <a:p>
            <a:pPr eaLnBrk="1" hangingPunct="1"/>
            <a:r>
              <a:rPr lang="en-US"/>
              <a:t>Status</a:t>
            </a:r>
          </a:p>
          <a:p>
            <a:pPr eaLnBrk="1" hangingPunct="1"/>
            <a:r>
              <a:rPr lang="en-US"/>
              <a:t>Inservice?</a:t>
            </a:r>
          </a:p>
          <a:p>
            <a:pPr eaLnBrk="1" hangingPunct="1"/>
            <a:r>
              <a:rPr lang="en-US"/>
              <a:t>Quality  / Goals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2000" y="304800"/>
            <a:ext cx="7772400" cy="1143000"/>
          </a:xfrm>
        </p:spPr>
        <p:txBody>
          <a:bodyPr>
            <a:normAutofit fontScale="90000"/>
          </a:bodyPr>
          <a:lstStyle/>
          <a:p>
            <a:pPr eaLnBrk="1" fontAlgn="auto" hangingPunct="1">
              <a:spcAft>
                <a:spcPts val="0"/>
              </a:spcAft>
              <a:defRPr/>
            </a:pPr>
            <a:r>
              <a:rPr lang="en-US" sz="3600" b="1" i="1">
                <a:solidFill>
                  <a:srgbClr val="FFFF00"/>
                </a:solidFill>
              </a:rPr>
              <a:t>Visual Insights into Primary school teaching in India</a:t>
            </a:r>
          </a:p>
        </p:txBody>
      </p:sp>
      <p:graphicFrame>
        <p:nvGraphicFramePr>
          <p:cNvPr id="43013" name="Object 2"/>
          <p:cNvGraphicFramePr>
            <a:graphicFrameLocks noChangeAspect="1"/>
          </p:cNvGraphicFramePr>
          <p:nvPr/>
        </p:nvGraphicFramePr>
        <p:xfrm>
          <a:off x="609600" y="1676400"/>
          <a:ext cx="8077200" cy="4832350"/>
        </p:xfrm>
        <a:graphic>
          <a:graphicData uri="http://schemas.openxmlformats.org/presentationml/2006/ole">
            <mc:AlternateContent xmlns:mc="http://schemas.openxmlformats.org/markup-compatibility/2006">
              <mc:Choice xmlns:v="urn:schemas-microsoft-com:vml" Requires="v">
                <p:oleObj spid="_x0000_s1029" name="Slide" r:id="rId4" imgW="3122640" imgH="2341440" progId="PowerPoint.Slide.8">
                  <p:embed/>
                </p:oleObj>
              </mc:Choice>
              <mc:Fallback>
                <p:oleObj name="Slide" r:id="rId4" imgW="3122640" imgH="234144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76400"/>
                        <a:ext cx="80772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additive="base">
                                        <p:cTn id="7" dur="500" fill="hold"/>
                                        <p:tgtEl>
                                          <p:spTgt spid="43013"/>
                                        </p:tgtEl>
                                        <p:attrNameLst>
                                          <p:attrName>ppt_x</p:attrName>
                                        </p:attrNameLst>
                                      </p:cBhvr>
                                      <p:tavLst>
                                        <p:tav tm="0">
                                          <p:val>
                                            <p:strVal val="0-#ppt_w/2"/>
                                          </p:val>
                                        </p:tav>
                                        <p:tav tm="100000">
                                          <p:val>
                                            <p:strVal val="#ppt_x"/>
                                          </p:val>
                                        </p:tav>
                                      </p:tavLst>
                                    </p:anim>
                                    <p:anim calcmode="lin" valueType="num">
                                      <p:cBhvr additive="base">
                                        <p:cTn id="8" dur="500" fill="hold"/>
                                        <p:tgtEl>
                                          <p:spTgt spid="430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3010"/>
                                        </p:tgtEl>
                                        <p:attrNameLst>
                                          <p:attrName>style.visibility</p:attrName>
                                        </p:attrNameLst>
                                      </p:cBhvr>
                                      <p:to>
                                        <p:strVal val="visible"/>
                                      </p:to>
                                    </p:set>
                                    <p:animEffect transition="in" filter="box(in)">
                                      <p:cBhvr>
                                        <p:cTn id="13" dur="500"/>
                                        <p:tgtEl>
                                          <p:spTgt spid="43010"/>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descr="2"/>
          <p:cNvPicPr>
            <a:picLocks noChangeAspect="1" noChangeArrowheads="1"/>
          </p:cNvPicPr>
          <p:nvPr/>
        </p:nvPicPr>
        <p:blipFill>
          <a:blip r:embed="rId3"/>
          <a:srcRect/>
          <a:stretch>
            <a:fillRect/>
          </a:stretch>
        </p:blipFill>
        <p:spPr bwMode="auto">
          <a:xfrm>
            <a:off x="609600" y="609600"/>
            <a:ext cx="8077200" cy="5492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barn(inHorizontal)">
                                      <p:cBhvr>
                                        <p:cTn id="7" dur="500"/>
                                        <p:tgtEl>
                                          <p:spTgt spid="4403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US" sz="3600" b="1" i="1">
                <a:solidFill>
                  <a:srgbClr val="FFFF00"/>
                </a:solidFill>
              </a:rPr>
              <a:t>Current Issues</a:t>
            </a:r>
          </a:p>
        </p:txBody>
      </p:sp>
      <p:sp>
        <p:nvSpPr>
          <p:cNvPr id="28675" name="Rectangle 3"/>
          <p:cNvSpPr>
            <a:spLocks noGrp="1" noChangeArrowheads="1"/>
          </p:cNvSpPr>
          <p:nvPr>
            <p:ph sz="quarter" idx="1"/>
          </p:nvPr>
        </p:nvSpPr>
        <p:spPr>
          <a:xfrm>
            <a:off x="457200" y="1600200"/>
            <a:ext cx="7467600" cy="4873625"/>
          </a:xfrm>
        </p:spPr>
        <p:txBody>
          <a:bodyPr>
            <a:normAutofit lnSpcReduction="10000"/>
          </a:bodyPr>
          <a:lstStyle/>
          <a:p>
            <a:pPr marL="274320" indent="-274320" eaLnBrk="1" fontAlgn="auto" hangingPunct="1">
              <a:lnSpc>
                <a:spcPct val="80000"/>
              </a:lnSpc>
              <a:spcAft>
                <a:spcPts val="0"/>
              </a:spcAft>
              <a:buFont typeface="Wingdings"/>
              <a:buChar char=""/>
              <a:defRPr/>
            </a:pPr>
            <a:r>
              <a:rPr lang="en-US" b="1"/>
              <a:t>Curriculum load, formal methods /homework, admission procedures, testing states</a:t>
            </a:r>
          </a:p>
          <a:p>
            <a:pPr marL="274320" indent="-274320" eaLnBrk="1" fontAlgn="auto" hangingPunct="1">
              <a:lnSpc>
                <a:spcPct val="80000"/>
              </a:lnSpc>
              <a:spcAft>
                <a:spcPts val="0"/>
              </a:spcAft>
              <a:buFont typeface="Wingdings"/>
              <a:buChar char=""/>
              <a:defRPr/>
            </a:pPr>
            <a:r>
              <a:rPr lang="en-US" b="1"/>
              <a:t>capacity building/In-service /pre service training </a:t>
            </a:r>
          </a:p>
          <a:p>
            <a:pPr marL="274320" indent="-274320" eaLnBrk="1" fontAlgn="auto" hangingPunct="1">
              <a:lnSpc>
                <a:spcPct val="80000"/>
              </a:lnSpc>
              <a:spcAft>
                <a:spcPts val="0"/>
              </a:spcAft>
              <a:buFont typeface="Wingdings"/>
              <a:buChar char=""/>
              <a:defRPr/>
            </a:pPr>
            <a:r>
              <a:rPr lang="en-US" b="1"/>
              <a:t>lack of regulatory mechanism</a:t>
            </a:r>
          </a:p>
          <a:p>
            <a:pPr marL="274320" indent="-274320" eaLnBrk="1" fontAlgn="auto" hangingPunct="1">
              <a:lnSpc>
                <a:spcPct val="80000"/>
              </a:lnSpc>
              <a:spcAft>
                <a:spcPts val="0"/>
              </a:spcAft>
              <a:buFont typeface="Wingdings"/>
              <a:buChar char=""/>
              <a:defRPr/>
            </a:pPr>
            <a:r>
              <a:rPr lang="en-US" b="1"/>
              <a:t>infrastructure facilities /worker child ratio</a:t>
            </a:r>
          </a:p>
          <a:p>
            <a:pPr marL="274320" indent="-274320" eaLnBrk="1" fontAlgn="auto" hangingPunct="1">
              <a:lnSpc>
                <a:spcPct val="80000"/>
              </a:lnSpc>
              <a:spcAft>
                <a:spcPts val="0"/>
              </a:spcAft>
              <a:buFont typeface="Wingdings"/>
              <a:buChar char=""/>
              <a:defRPr/>
            </a:pPr>
            <a:r>
              <a:rPr lang="en-US" b="1"/>
              <a:t>Language issue/demand for English</a:t>
            </a:r>
          </a:p>
          <a:p>
            <a:pPr marL="274320" indent="-274320" eaLnBrk="1" fontAlgn="auto" hangingPunct="1">
              <a:lnSpc>
                <a:spcPct val="80000"/>
              </a:lnSpc>
              <a:spcAft>
                <a:spcPts val="0"/>
              </a:spcAft>
              <a:buFont typeface="Wingdings"/>
              <a:buChar char=""/>
              <a:defRPr/>
            </a:pPr>
            <a:r>
              <a:rPr lang="en-US" b="1"/>
              <a:t>advocacy,convergence</a:t>
            </a:r>
          </a:p>
          <a:p>
            <a:pPr marL="274320" indent="-274320" eaLnBrk="1" fontAlgn="auto" hangingPunct="1">
              <a:lnSpc>
                <a:spcPct val="80000"/>
              </a:lnSpc>
              <a:spcAft>
                <a:spcPts val="0"/>
              </a:spcAft>
              <a:buFont typeface="Wingdings"/>
              <a:buChar char=""/>
              <a:defRPr/>
            </a:pPr>
            <a:r>
              <a:rPr lang="en-US" b="1"/>
              <a:t>special needs of children</a:t>
            </a:r>
          </a:p>
          <a:p>
            <a:pPr marL="274320" indent="-274320" eaLnBrk="1" fontAlgn="auto" hangingPunct="1">
              <a:lnSpc>
                <a:spcPct val="80000"/>
              </a:lnSpc>
              <a:spcAft>
                <a:spcPts val="0"/>
              </a:spcAft>
              <a:buFont typeface="Wingdings"/>
              <a:buChar char=""/>
              <a:defRPr/>
            </a:pPr>
            <a:r>
              <a:rPr lang="en-US" b="1"/>
              <a:t>linkage with primary,cultural context and community empowerment</a:t>
            </a:r>
          </a:p>
          <a:p>
            <a:pPr marL="274320" indent="-274320" eaLnBrk="1" fontAlgn="auto" hangingPunct="1">
              <a:lnSpc>
                <a:spcPct val="80000"/>
              </a:lnSpc>
              <a:spcAft>
                <a:spcPts val="0"/>
              </a:spcAft>
              <a:buFont typeface="Wingdings"/>
              <a:buChar char=""/>
              <a:defRPr/>
            </a:pPr>
            <a:r>
              <a:rPr lang="en-US" b="1"/>
              <a:t>Accessibility and availability and affordability</a:t>
            </a:r>
          </a:p>
          <a:p>
            <a:pPr marL="274320" indent="-274320" eaLnBrk="1" fontAlgn="auto" hangingPunct="1">
              <a:lnSpc>
                <a:spcPct val="80000"/>
              </a:lnSpc>
              <a:spcAft>
                <a:spcPts val="0"/>
              </a:spcAft>
              <a:buFont typeface="Wingdings"/>
              <a:buChar char=""/>
              <a:defRPr/>
            </a:pPr>
            <a:r>
              <a:rPr lang="en-US" b="1"/>
              <a:t>Commercialization of Education</a:t>
            </a:r>
          </a:p>
          <a:p>
            <a:pPr marL="274320" indent="-274320" eaLnBrk="1" fontAlgn="auto" hangingPunct="1">
              <a:lnSpc>
                <a:spcPct val="80000"/>
              </a:lnSpc>
              <a:spcAft>
                <a:spcPts val="0"/>
              </a:spcAft>
              <a:buFont typeface="Wingdings"/>
              <a:buChar char=""/>
              <a:defRPr/>
            </a:pPr>
            <a:endParaRPr lang="en-US" b="1"/>
          </a:p>
          <a:p>
            <a:pPr marL="274320" indent="-274320" eaLnBrk="1" fontAlgn="auto" hangingPunct="1">
              <a:lnSpc>
                <a:spcPct val="80000"/>
              </a:lnSpc>
              <a:spcAft>
                <a:spcPts val="0"/>
              </a:spcAft>
              <a:buFont typeface="Wingdings"/>
              <a:buChar char=""/>
              <a:defRPr/>
            </a:pPr>
            <a:endParaRPr lang="en-US" sz="1800" b="1"/>
          </a:p>
        </p:txBody>
      </p:sp>
      <p:pic>
        <p:nvPicPr>
          <p:cNvPr id="22532" name="Picture 4" descr="j0290502"/>
          <p:cNvPicPr>
            <a:picLocks noChangeAspect="1" noChangeArrowheads="1"/>
          </p:cNvPicPr>
          <p:nvPr/>
        </p:nvPicPr>
        <p:blipFill>
          <a:blip r:embed="rId2"/>
          <a:srcRect/>
          <a:stretch>
            <a:fillRect/>
          </a:stretch>
        </p:blipFill>
        <p:spPr bwMode="auto">
          <a:xfrm>
            <a:off x="6400800" y="228600"/>
            <a:ext cx="2017713" cy="17224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pics of child policy\Malnutrition 1.jpg"/>
          <p:cNvPicPr>
            <a:picLocks noChangeAspect="1" noChangeArrowheads="1"/>
          </p:cNvPicPr>
          <p:nvPr/>
        </p:nvPicPr>
        <p:blipFill>
          <a:blip r:embed="rId2"/>
          <a:srcRect/>
          <a:stretch>
            <a:fillRect/>
          </a:stretch>
        </p:blipFill>
        <p:spPr bwMode="auto">
          <a:xfrm>
            <a:off x="839788" y="1227138"/>
            <a:ext cx="7464425" cy="4578350"/>
          </a:xfrm>
          <a:prstGeom prst="rect">
            <a:avLst/>
          </a:prstGeom>
          <a:noFill/>
          <a:ln w="9525">
            <a:solidFill>
              <a:srgbClr val="FF0000"/>
            </a:solidFill>
            <a:miter lim="800000"/>
            <a:headEnd/>
            <a:tailEnd/>
          </a:ln>
        </p:spPr>
      </p:pic>
      <p:sp>
        <p:nvSpPr>
          <p:cNvPr id="5" name="Title 1"/>
          <p:cNvSpPr txBox="1">
            <a:spLocks/>
          </p:cNvSpPr>
          <p:nvPr/>
        </p:nvSpPr>
        <p:spPr>
          <a:xfrm>
            <a:off x="457200" y="155575"/>
            <a:ext cx="8229600" cy="896938"/>
          </a:xfrm>
          <a:prstGeom prst="rect">
            <a:avLst/>
          </a:prstGeom>
        </p:spPr>
        <p:txBody>
          <a:bodyPr>
            <a:normAutofit fontScale="52500" lnSpcReduction="20000"/>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defRPr/>
            </a:pPr>
            <a:r>
              <a:rPr lang="en-IN" sz="8000" dirty="0">
                <a:latin typeface="+mn-lt"/>
              </a:rPr>
              <a:t>48</a:t>
            </a:r>
            <a:r>
              <a:rPr lang="en-IN" dirty="0">
                <a:latin typeface="+mn-lt"/>
              </a:rPr>
              <a:t> </a:t>
            </a:r>
            <a:r>
              <a:rPr lang="en-IN" dirty="0" err="1">
                <a:latin typeface="+mn-lt"/>
              </a:rPr>
              <a:t>percent</a:t>
            </a:r>
            <a:r>
              <a:rPr lang="en-IN" dirty="0">
                <a:latin typeface="+mn-lt"/>
              </a:rPr>
              <a:t> children in India are stunted</a:t>
            </a:r>
          </a:p>
          <a:p>
            <a:pPr>
              <a:defRPr/>
            </a:pPr>
            <a:r>
              <a:rPr lang="en-IN" dirty="0">
                <a:latin typeface="+mn-lt"/>
              </a:rPr>
              <a:t> </a:t>
            </a:r>
          </a:p>
        </p:txBody>
      </p:sp>
      <p:sp>
        <p:nvSpPr>
          <p:cNvPr id="6" name="Title 1"/>
          <p:cNvSpPr txBox="1">
            <a:spLocks/>
          </p:cNvSpPr>
          <p:nvPr/>
        </p:nvSpPr>
        <p:spPr>
          <a:xfrm>
            <a:off x="431800" y="5876925"/>
            <a:ext cx="8229600" cy="896938"/>
          </a:xfrm>
          <a:prstGeom prst="rect">
            <a:avLst/>
          </a:prstGeom>
        </p:spPr>
        <p:txBody>
          <a:bodyPr>
            <a:normAutofit fontScale="52500" lnSpcReduction="20000"/>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r">
              <a:defRPr/>
            </a:pPr>
            <a:r>
              <a:rPr lang="en-IN" sz="8000" dirty="0">
                <a:latin typeface="+mn-lt"/>
              </a:rPr>
              <a:t>43</a:t>
            </a:r>
            <a:r>
              <a:rPr lang="en-IN" dirty="0">
                <a:latin typeface="+mn-lt"/>
              </a:rPr>
              <a:t> </a:t>
            </a:r>
            <a:r>
              <a:rPr lang="en-IN" dirty="0" err="1">
                <a:latin typeface="+mn-lt"/>
              </a:rPr>
              <a:t>percent</a:t>
            </a:r>
            <a:r>
              <a:rPr lang="en-IN" dirty="0">
                <a:latin typeface="+mn-lt"/>
              </a:rPr>
              <a:t> are underweight</a:t>
            </a:r>
          </a:p>
          <a:p>
            <a:pPr>
              <a:defRPr/>
            </a:pPr>
            <a:r>
              <a:rPr lang="en-IN" dirty="0">
                <a:latin typeface="+mn-lt"/>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ics of child policy\Malnutrition 2.jpg"/>
          <p:cNvPicPr>
            <a:picLocks noChangeAspect="1" noChangeArrowheads="1"/>
          </p:cNvPicPr>
          <p:nvPr/>
        </p:nvPicPr>
        <p:blipFill>
          <a:blip r:embed="rId2" cstate="print"/>
          <a:srcRect/>
          <a:stretch>
            <a:fillRect/>
          </a:stretch>
        </p:blipFill>
        <p:spPr bwMode="auto">
          <a:xfrm>
            <a:off x="107504" y="111694"/>
            <a:ext cx="4392488" cy="6701682"/>
          </a:xfrm>
          <a:prstGeom prst="rect">
            <a:avLst/>
          </a:prstGeom>
          <a:ln>
            <a:solidFill>
              <a:srgbClr val="FF0000"/>
            </a:solidFill>
          </a:ln>
          <a:effectLst>
            <a:outerShdw blurRad="190500" algn="tl" rotWithShape="0">
              <a:srgbClr val="000000">
                <a:alpha val="70000"/>
              </a:srgbClr>
            </a:outerShdw>
          </a:effectLst>
          <a:scene3d>
            <a:camera prst="orthographicFront"/>
            <a:lightRig rig="threePt" dir="t"/>
          </a:scene3d>
          <a:sp3d>
            <a:bevelT w="101600" prst="riblet"/>
          </a:sp3d>
        </p:spPr>
      </p:pic>
      <p:sp>
        <p:nvSpPr>
          <p:cNvPr id="5" name="Title 1"/>
          <p:cNvSpPr txBox="1">
            <a:spLocks/>
          </p:cNvSpPr>
          <p:nvPr/>
        </p:nvSpPr>
        <p:spPr>
          <a:xfrm>
            <a:off x="4643438" y="1916113"/>
            <a:ext cx="4176712" cy="2233612"/>
          </a:xfrm>
          <a:prstGeom prst="rect">
            <a:avLst/>
          </a:prstGeom>
        </p:spPr>
        <p:txBody>
          <a:bodyPr>
            <a:normAutofit fontScale="60000" lnSpcReduction="20000"/>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defRPr/>
            </a:pPr>
            <a:r>
              <a:rPr lang="en-IN" sz="10000" dirty="0"/>
              <a:t>7 </a:t>
            </a:r>
            <a:r>
              <a:rPr lang="en-IN" sz="6000" dirty="0"/>
              <a:t>in 10 children age </a:t>
            </a:r>
            <a:r>
              <a:rPr lang="en-IN" sz="6000" dirty="0">
                <a:latin typeface="Arial" pitchFamily="34" charset="0"/>
                <a:cs typeface="Arial" pitchFamily="34" charset="0"/>
              </a:rPr>
              <a:t>6-59</a:t>
            </a:r>
            <a:r>
              <a:rPr lang="en-IN" sz="6000" dirty="0"/>
              <a:t> months are anaemic</a:t>
            </a:r>
            <a:endParaRPr lang="en-US" sz="6000" dirty="0"/>
          </a:p>
          <a:p>
            <a:pPr>
              <a:defRPr/>
            </a:pPr>
            <a:r>
              <a:rPr lang="en-IN" dirty="0">
                <a:latin typeface="+mn-lt"/>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pics of child policy\Malnutrition3.jpg"/>
          <p:cNvPicPr>
            <a:picLocks noChangeAspect="1" noChangeArrowheads="1"/>
          </p:cNvPicPr>
          <p:nvPr/>
        </p:nvPicPr>
        <p:blipFill>
          <a:blip r:embed="rId2"/>
          <a:srcRect/>
          <a:stretch>
            <a:fillRect/>
          </a:stretch>
        </p:blipFill>
        <p:spPr bwMode="auto">
          <a:xfrm>
            <a:off x="7938" y="0"/>
            <a:ext cx="5673725" cy="6853238"/>
          </a:xfrm>
          <a:prstGeom prst="rect">
            <a:avLst/>
          </a:prstGeom>
          <a:noFill/>
          <a:ln w="9525">
            <a:solidFill>
              <a:srgbClr val="FF0000"/>
            </a:solidFill>
            <a:miter lim="800000"/>
            <a:headEnd/>
            <a:tailEnd/>
          </a:ln>
        </p:spPr>
      </p:pic>
      <p:sp>
        <p:nvSpPr>
          <p:cNvPr id="5" name="Title 1"/>
          <p:cNvSpPr txBox="1">
            <a:spLocks/>
          </p:cNvSpPr>
          <p:nvPr/>
        </p:nvSpPr>
        <p:spPr>
          <a:xfrm>
            <a:off x="5867400" y="1916113"/>
            <a:ext cx="3313113" cy="2592387"/>
          </a:xfrm>
          <a:prstGeom prst="rect">
            <a:avLst/>
          </a:prstGeom>
        </p:spPr>
        <p:txBody>
          <a:bodyPr>
            <a:normAutofit fontScale="45000" lnSpcReduction="20000"/>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defRPr/>
            </a:pPr>
            <a:r>
              <a:rPr lang="en-US" sz="10000" dirty="0"/>
              <a:t>40% </a:t>
            </a:r>
            <a:r>
              <a:rPr lang="en-US" sz="6000" dirty="0"/>
              <a:t>of child malnutrition in the developing world is in India</a:t>
            </a:r>
          </a:p>
          <a:p>
            <a:pPr>
              <a:defRPr/>
            </a:pPr>
            <a:r>
              <a:rPr lang="en-IN" dirty="0">
                <a:latin typeface="+mn-lt"/>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pics of child policy\child-labour_7548.jpg"/>
          <p:cNvPicPr>
            <a:picLocks noChangeAspect="1" noChangeArrowheads="1"/>
          </p:cNvPicPr>
          <p:nvPr/>
        </p:nvPicPr>
        <p:blipFill>
          <a:blip r:embed="rId2"/>
          <a:srcRect/>
          <a:stretch>
            <a:fillRect/>
          </a:stretch>
        </p:blipFill>
        <p:spPr bwMode="auto">
          <a:xfrm>
            <a:off x="250825" y="260350"/>
            <a:ext cx="4243388" cy="6180138"/>
          </a:xfrm>
          <a:prstGeom prst="rect">
            <a:avLst/>
          </a:prstGeom>
          <a:noFill/>
          <a:ln w="9525">
            <a:solidFill>
              <a:srgbClr val="FF0000"/>
            </a:solidFill>
            <a:miter lim="800000"/>
            <a:headEnd/>
            <a:tailEnd/>
          </a:ln>
        </p:spPr>
      </p:pic>
      <p:sp>
        <p:nvSpPr>
          <p:cNvPr id="3" name="Title 1"/>
          <p:cNvSpPr txBox="1">
            <a:spLocks/>
          </p:cNvSpPr>
          <p:nvPr/>
        </p:nvSpPr>
        <p:spPr>
          <a:xfrm>
            <a:off x="4643438" y="1916113"/>
            <a:ext cx="4176712" cy="2881312"/>
          </a:xfrm>
          <a:prstGeom prst="rect">
            <a:avLst/>
          </a:prstGeom>
        </p:spPr>
        <p:txBody>
          <a:bodyPr>
            <a:normAutofit fontScale="52500" lnSpcReduction="20000"/>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defRPr/>
            </a:pPr>
            <a:r>
              <a:rPr lang="en-IN" sz="6000" dirty="0"/>
              <a:t>12 </a:t>
            </a:r>
            <a:r>
              <a:rPr lang="en-IN" sz="6000" dirty="0" err="1"/>
              <a:t>percent</a:t>
            </a:r>
            <a:r>
              <a:rPr lang="en-IN" sz="6000" dirty="0"/>
              <a:t> children age 5-14 years works either for their own household or for somebody else</a:t>
            </a:r>
            <a:r>
              <a:rPr lang="en-IN" dirty="0">
                <a:latin typeface="+mn-lt"/>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world  map"/>
          <p:cNvPicPr>
            <a:picLocks noChangeAspect="1" noChangeArrowheads="1"/>
          </p:cNvPicPr>
          <p:nvPr/>
        </p:nvPicPr>
        <p:blipFill>
          <a:blip r:embed="rId2"/>
          <a:srcRect/>
          <a:stretch>
            <a:fillRect/>
          </a:stretch>
        </p:blipFill>
        <p:spPr bwMode="auto">
          <a:xfrm>
            <a:off x="228600" y="669925"/>
            <a:ext cx="8763000" cy="5273675"/>
          </a:xfrm>
          <a:prstGeom prst="rect">
            <a:avLst/>
          </a:prstGeom>
          <a:noFill/>
          <a:ln w="12700">
            <a:solidFill>
              <a:srgbClr val="000000"/>
            </a:solidFill>
            <a:miter lim="800000"/>
            <a:headEnd/>
            <a:tailEnd/>
          </a:ln>
        </p:spPr>
      </p:pic>
      <p:sp>
        <p:nvSpPr>
          <p:cNvPr id="10243" name="Text Box 3"/>
          <p:cNvSpPr txBox="1">
            <a:spLocks noChangeArrowheads="1"/>
          </p:cNvSpPr>
          <p:nvPr/>
        </p:nvSpPr>
        <p:spPr bwMode="auto">
          <a:xfrm>
            <a:off x="2819400" y="0"/>
            <a:ext cx="3962400" cy="579438"/>
          </a:xfrm>
          <a:prstGeom prst="rect">
            <a:avLst/>
          </a:prstGeom>
          <a:noFill/>
          <a:ln w="12700">
            <a:noFill/>
            <a:miter lim="800000"/>
            <a:headEnd type="none" w="sm" len="sm"/>
            <a:tailEnd type="none" w="sm" len="sm"/>
          </a:ln>
        </p:spPr>
        <p:txBody>
          <a:bodyPr>
            <a:spAutoFit/>
          </a:bodyPr>
          <a:lstStyle/>
          <a:p>
            <a:r>
              <a:rPr lang="en-US" sz="3200" b="1">
                <a:solidFill>
                  <a:schemeClr val="tx2"/>
                </a:solidFill>
                <a:cs typeface="Times New Roman" pitchFamily="18" charset="0"/>
              </a:rPr>
              <a:t>World Political Map</a:t>
            </a:r>
            <a:r>
              <a:rPr lang="en-US">
                <a:solidFill>
                  <a:srgbClr val="0000FF"/>
                </a:solidFill>
                <a:cs typeface="Times New Roman"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Agency FB" pitchFamily="34" charset="0"/>
              </a:rPr>
              <a:t>Some of the National Policies for Children</a:t>
            </a:r>
          </a:p>
        </p:txBody>
      </p:sp>
      <p:sp>
        <p:nvSpPr>
          <p:cNvPr id="27651" name="Content Placeholder 2"/>
          <p:cNvSpPr>
            <a:spLocks noGrp="1"/>
          </p:cNvSpPr>
          <p:nvPr>
            <p:ph sz="quarter" idx="1"/>
          </p:nvPr>
        </p:nvSpPr>
        <p:spPr>
          <a:xfrm>
            <a:off x="457200" y="1600200"/>
            <a:ext cx="7467600" cy="4873625"/>
          </a:xfrm>
        </p:spPr>
        <p:txBody>
          <a:bodyPr/>
          <a:lstStyle/>
          <a:p>
            <a:pPr eaLnBrk="1" hangingPunct="1">
              <a:lnSpc>
                <a:spcPct val="80000"/>
              </a:lnSpc>
              <a:buFont typeface="Wingdings" pitchFamily="2" charset="2"/>
              <a:buBlip>
                <a:blip r:embed="rId2"/>
              </a:buBlip>
            </a:pPr>
            <a:r>
              <a:rPr lang="en-US" sz="2600"/>
              <a:t>National Policy on Children 1974</a:t>
            </a:r>
          </a:p>
          <a:p>
            <a:pPr eaLnBrk="1" hangingPunct="1">
              <a:lnSpc>
                <a:spcPct val="80000"/>
              </a:lnSpc>
              <a:buFont typeface="Wingdings" pitchFamily="2" charset="2"/>
              <a:buBlip>
                <a:blip r:embed="rId2"/>
              </a:buBlip>
            </a:pPr>
            <a:r>
              <a:rPr lang="en-US" sz="2600"/>
              <a:t>National Policy on Education (NPE)1986/92</a:t>
            </a:r>
          </a:p>
          <a:p>
            <a:pPr eaLnBrk="1" hangingPunct="1">
              <a:lnSpc>
                <a:spcPct val="80000"/>
              </a:lnSpc>
              <a:buFont typeface="Wingdings" pitchFamily="2" charset="2"/>
              <a:buBlip>
                <a:blip r:embed="rId2"/>
              </a:buBlip>
            </a:pPr>
            <a:r>
              <a:rPr lang="en-US" sz="2600"/>
              <a:t>NPE Program of Action 1992</a:t>
            </a:r>
          </a:p>
          <a:p>
            <a:pPr eaLnBrk="1" hangingPunct="1">
              <a:lnSpc>
                <a:spcPct val="80000"/>
              </a:lnSpc>
              <a:buFont typeface="Wingdings" pitchFamily="2" charset="2"/>
              <a:buBlip>
                <a:blip r:embed="rId2"/>
              </a:buBlip>
            </a:pPr>
            <a:r>
              <a:rPr lang="en-US" sz="2600"/>
              <a:t>National Plan of Action for Children 1992</a:t>
            </a:r>
          </a:p>
          <a:p>
            <a:pPr eaLnBrk="1" hangingPunct="1">
              <a:lnSpc>
                <a:spcPct val="80000"/>
              </a:lnSpc>
              <a:buFont typeface="Wingdings" pitchFamily="2" charset="2"/>
              <a:buBlip>
                <a:blip r:embed="rId2"/>
              </a:buBlip>
            </a:pPr>
            <a:r>
              <a:rPr lang="en-US" sz="2600"/>
              <a:t>National Health policy 2002</a:t>
            </a:r>
          </a:p>
          <a:p>
            <a:pPr eaLnBrk="1" hangingPunct="1">
              <a:lnSpc>
                <a:spcPct val="80000"/>
              </a:lnSpc>
              <a:buFont typeface="Wingdings" pitchFamily="2" charset="2"/>
              <a:buBlip>
                <a:blip r:embed="rId2"/>
              </a:buBlip>
            </a:pPr>
            <a:r>
              <a:rPr lang="en-US" sz="2600"/>
              <a:t>National Nutrition Policy 1993</a:t>
            </a:r>
          </a:p>
          <a:p>
            <a:pPr eaLnBrk="1" hangingPunct="1">
              <a:lnSpc>
                <a:spcPct val="80000"/>
              </a:lnSpc>
              <a:buFont typeface="Wingdings" pitchFamily="2" charset="2"/>
              <a:buBlip>
                <a:blip r:embed="rId2"/>
              </a:buBlip>
            </a:pPr>
            <a:r>
              <a:rPr lang="en-US" sz="2600"/>
              <a:t>National Plan of Action Nutrition 1995</a:t>
            </a:r>
          </a:p>
          <a:p>
            <a:pPr eaLnBrk="1" hangingPunct="1">
              <a:lnSpc>
                <a:spcPct val="80000"/>
              </a:lnSpc>
              <a:buFont typeface="Wingdings" pitchFamily="2" charset="2"/>
              <a:buBlip>
                <a:blip r:embed="rId2"/>
              </a:buBlip>
            </a:pPr>
            <a:r>
              <a:rPr lang="en-US" sz="2600"/>
              <a:t>National Plan  for SAARC decade for the Girl child 1990-2000</a:t>
            </a:r>
          </a:p>
          <a:p>
            <a:pPr eaLnBrk="1" hangingPunct="1">
              <a:lnSpc>
                <a:spcPct val="80000"/>
              </a:lnSpc>
              <a:buFont typeface="Wingdings" pitchFamily="2" charset="2"/>
              <a:buBlip>
                <a:blip r:embed="rId2"/>
              </a:buBlip>
            </a:pPr>
            <a:r>
              <a:rPr lang="en-US" sz="2600"/>
              <a:t>National Charter2003/ National Commission for children</a:t>
            </a:r>
          </a:p>
          <a:p>
            <a:pPr eaLnBrk="1" hangingPunct="1">
              <a:lnSpc>
                <a:spcPct val="80000"/>
              </a:lnSpc>
              <a:buFont typeface="Wingdings" pitchFamily="2" charset="2"/>
              <a:buBlip>
                <a:blip r:embed="rId2"/>
              </a:buBlip>
            </a:pPr>
            <a:r>
              <a:rPr lang="en-US" sz="2600"/>
              <a:t>Ratification of CRC in Dec 1992</a:t>
            </a:r>
          </a:p>
          <a:p>
            <a:pPr eaLnBrk="1" hangingPunct="1">
              <a:lnSpc>
                <a:spcPct val="80000"/>
              </a:lnSpc>
              <a:buFont typeface="Wingdings" pitchFamily="2" charset="2"/>
              <a:buBlip>
                <a:blip r:embed="rId2"/>
              </a:buBlip>
            </a:pPr>
            <a:r>
              <a:rPr lang="en-US" sz="2600"/>
              <a:t>Constitutional provisions-86</a:t>
            </a:r>
            <a:r>
              <a:rPr lang="en-US" sz="2600" baseline="30000"/>
              <a:t>th</a:t>
            </a:r>
            <a:r>
              <a:rPr lang="en-US" sz="2600"/>
              <a:t> amendment</a:t>
            </a:r>
          </a:p>
          <a:p>
            <a:pPr eaLnBrk="1" hangingPunct="1">
              <a:lnSpc>
                <a:spcPct val="80000"/>
              </a:lnSpc>
              <a:buFont typeface="Wingdings" pitchFamily="2" charset="2"/>
              <a:buBlip>
                <a:blip r:embed="rId2"/>
              </a:buBlip>
            </a:pPr>
            <a:r>
              <a:rPr lang="en-US" sz="2600"/>
              <a:t>Fundamental Rights/Directive Principles</a:t>
            </a:r>
          </a:p>
          <a:p>
            <a:pPr eaLnBrk="1" hangingPunct="1">
              <a:buFont typeface="Wingdings" pitchFamily="2" charset="2"/>
              <a:buBlip>
                <a:blip r:embed="rId2"/>
              </a:buBlip>
            </a:pPr>
            <a:endParaRPr lang="en-US" sz="2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E:\pics of child policy\poverty_children.storyimage.png"/>
          <p:cNvPicPr>
            <a:picLocks noChangeAspect="1" noChangeArrowheads="1"/>
          </p:cNvPicPr>
          <p:nvPr/>
        </p:nvPicPr>
        <p:blipFill>
          <a:blip r:embed="rId2"/>
          <a:srcRect l="10756"/>
          <a:stretch>
            <a:fillRect/>
          </a:stretch>
        </p:blipFill>
        <p:spPr bwMode="auto">
          <a:xfrm>
            <a:off x="0" y="-26988"/>
            <a:ext cx="9180513" cy="6858001"/>
          </a:xfrm>
          <a:prstGeom prst="rect">
            <a:avLst/>
          </a:prstGeom>
          <a:noFill/>
          <a:ln w="9525">
            <a:noFill/>
            <a:miter lim="800000"/>
            <a:headEnd/>
            <a:tailEnd/>
          </a:ln>
        </p:spPr>
      </p:pic>
      <p:sp>
        <p:nvSpPr>
          <p:cNvPr id="28675" name="Rectangle 3"/>
          <p:cNvSpPr>
            <a:spLocks noChangeArrowheads="1"/>
          </p:cNvSpPr>
          <p:nvPr/>
        </p:nvSpPr>
        <p:spPr bwMode="auto">
          <a:xfrm>
            <a:off x="2286000" y="3105150"/>
            <a:ext cx="4572000" cy="647700"/>
          </a:xfrm>
          <a:prstGeom prst="rect">
            <a:avLst/>
          </a:prstGeom>
          <a:noFill/>
          <a:ln w="9525">
            <a:noFill/>
            <a:miter lim="800000"/>
            <a:headEnd/>
            <a:tailEnd/>
          </a:ln>
        </p:spPr>
        <p:txBody>
          <a:bodyPr>
            <a:spAutoFit/>
          </a:bodyPr>
          <a:lstStyle/>
          <a:p>
            <a:r>
              <a:rPr lang="en-US"/>
              <a:t>40% of child malnutrition in the developing world is in India</a:t>
            </a:r>
          </a:p>
        </p:txBody>
      </p:sp>
      <p:sp>
        <p:nvSpPr>
          <p:cNvPr id="5" name="Title 1"/>
          <p:cNvSpPr txBox="1">
            <a:spLocks/>
          </p:cNvSpPr>
          <p:nvPr/>
        </p:nvSpPr>
        <p:spPr>
          <a:xfrm>
            <a:off x="457200" y="2536825"/>
            <a:ext cx="8229600" cy="1252538"/>
          </a:xfrm>
          <a:prstGeom prst="rect">
            <a:avLst/>
          </a:prstGeom>
          <a:solidFill>
            <a:schemeClr val="tx1"/>
          </a:solidFill>
        </p:spPr>
        <p:txBody>
          <a:bodyPr>
            <a:normAutofit fontScale="90000" lnSpcReduction="10000"/>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a:defRPr/>
            </a:pPr>
            <a:r>
              <a:rPr lang="en-US" dirty="0"/>
              <a:t>The Draft National Policy for Children, 2012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5575"/>
            <a:ext cx="8229600" cy="1252538"/>
          </a:xfrm>
        </p:spPr>
        <p:txBody>
          <a:bodyPr/>
          <a:lstStyle/>
          <a:p>
            <a:pPr eaLnBrk="1" fontAlgn="auto" hangingPunct="1">
              <a:spcAft>
                <a:spcPts val="0"/>
              </a:spcAft>
              <a:defRPr/>
            </a:pPr>
            <a:r>
              <a:rPr lang="en-US" dirty="0">
                <a:latin typeface="Agency FB" pitchFamily="34" charset="0"/>
              </a:rPr>
              <a:t>Child Budgeting in India</a:t>
            </a:r>
          </a:p>
        </p:txBody>
      </p:sp>
      <p:sp>
        <p:nvSpPr>
          <p:cNvPr id="3" name="Content Placeholder 2"/>
          <p:cNvSpPr>
            <a:spLocks noGrp="1"/>
          </p:cNvSpPr>
          <p:nvPr>
            <p:ph sz="quarter" idx="1"/>
          </p:nvPr>
        </p:nvSpPr>
        <p:spPr>
          <a:xfrm>
            <a:off x="457200" y="1600200"/>
            <a:ext cx="7467600" cy="4873625"/>
          </a:xfrm>
        </p:spPr>
        <p:txBody>
          <a:bodyPr>
            <a:normAutofit fontScale="92500" lnSpcReduction="10000"/>
          </a:bodyPr>
          <a:lstStyle/>
          <a:p>
            <a:pPr marL="118872" indent="0" eaLnBrk="1" fontAlgn="auto" hangingPunct="1">
              <a:spcAft>
                <a:spcPts val="0"/>
              </a:spcAft>
              <a:buFont typeface="Wingdings"/>
              <a:buNone/>
              <a:defRPr/>
            </a:pPr>
            <a:r>
              <a:rPr lang="en-GB" i="1" dirty="0">
                <a:solidFill>
                  <a:srgbClr val="0000CC"/>
                </a:solidFill>
              </a:rPr>
              <a:t>Of every 100 Rupee allocated by the government, only three rupees and seventy-seven </a:t>
            </a:r>
            <a:r>
              <a:rPr lang="en-GB" i="1" dirty="0" err="1">
                <a:solidFill>
                  <a:srgbClr val="0000CC"/>
                </a:solidFill>
              </a:rPr>
              <a:t>paise</a:t>
            </a:r>
            <a:r>
              <a:rPr lang="en-GB" i="1" dirty="0">
                <a:solidFill>
                  <a:srgbClr val="0000CC"/>
                </a:solidFill>
              </a:rPr>
              <a:t> is being allocated for children</a:t>
            </a:r>
            <a:endParaRPr lang="en-US" dirty="0">
              <a:solidFill>
                <a:srgbClr val="0000CC"/>
              </a:solidFill>
            </a:endParaRPr>
          </a:p>
          <a:p>
            <a:pPr marL="118872" indent="0" eaLnBrk="1" fontAlgn="auto" hangingPunct="1">
              <a:spcAft>
                <a:spcPts val="0"/>
              </a:spcAft>
              <a:buFont typeface="Wingdings"/>
              <a:buNone/>
              <a:defRPr/>
            </a:pPr>
            <a:br>
              <a:rPr lang="en-US" dirty="0"/>
            </a:br>
            <a:endParaRPr lang="en-US" dirty="0"/>
          </a:p>
          <a:p>
            <a:pPr marL="118872" indent="0" eaLnBrk="1" fontAlgn="auto" hangingPunct="1">
              <a:spcAft>
                <a:spcPts val="0"/>
              </a:spcAft>
              <a:buFont typeface="Wingdings"/>
              <a:buNone/>
              <a:defRPr/>
            </a:pPr>
            <a:endParaRPr lang="en-US" b="1" dirty="0"/>
          </a:p>
          <a:p>
            <a:pPr marL="118872" indent="0" eaLnBrk="1" fontAlgn="auto" hangingPunct="1">
              <a:spcAft>
                <a:spcPts val="0"/>
              </a:spcAft>
              <a:buFont typeface="Wingdings"/>
              <a:buNone/>
              <a:defRPr/>
            </a:pPr>
            <a:endParaRPr lang="en-US" b="1" dirty="0"/>
          </a:p>
          <a:p>
            <a:pPr marL="118872" indent="0" eaLnBrk="1" fontAlgn="auto" hangingPunct="1">
              <a:spcAft>
                <a:spcPts val="0"/>
              </a:spcAft>
              <a:buFont typeface="Wingdings"/>
              <a:buNone/>
              <a:defRPr/>
            </a:pPr>
            <a:endParaRPr lang="en-US" b="1" dirty="0"/>
          </a:p>
          <a:p>
            <a:pPr marL="118872" indent="0" eaLnBrk="1" fontAlgn="auto" hangingPunct="1">
              <a:spcAft>
                <a:spcPts val="0"/>
              </a:spcAft>
              <a:buFont typeface="Wingdings"/>
              <a:buNone/>
              <a:defRPr/>
            </a:pPr>
            <a:endParaRPr lang="en-US" b="1" dirty="0"/>
          </a:p>
          <a:p>
            <a:pPr marL="118872" indent="0" eaLnBrk="1" fontAlgn="auto" hangingPunct="1">
              <a:spcAft>
                <a:spcPts val="0"/>
              </a:spcAft>
              <a:buFont typeface="Wingdings"/>
              <a:buNone/>
              <a:defRPr/>
            </a:pPr>
            <a:endParaRPr lang="en-US" b="1" dirty="0"/>
          </a:p>
          <a:p>
            <a:pPr marL="118872" indent="0" eaLnBrk="1" fontAlgn="auto" hangingPunct="1">
              <a:spcAft>
                <a:spcPts val="0"/>
              </a:spcAft>
              <a:buFont typeface="Wingdings"/>
              <a:buNone/>
              <a:defRPr/>
            </a:pPr>
            <a:endParaRPr lang="en-US" b="1" dirty="0"/>
          </a:p>
          <a:p>
            <a:pPr marL="118872" indent="0" eaLnBrk="1" fontAlgn="auto" hangingPunct="1">
              <a:spcAft>
                <a:spcPts val="0"/>
              </a:spcAft>
              <a:buFont typeface="Wingdings"/>
              <a:buNone/>
              <a:defRPr/>
            </a:pPr>
            <a:r>
              <a:rPr lang="en-GB" b="1" dirty="0"/>
              <a:t>Percentage Share of Various Sectors in the Total Child Budget</a:t>
            </a:r>
            <a:endParaRPr lang="en-US" dirty="0"/>
          </a:p>
          <a:p>
            <a:pPr marL="274320" indent="-274320" eaLnBrk="1" fontAlgn="auto" hangingPunct="1">
              <a:spcAft>
                <a:spcPts val="0"/>
              </a:spcAft>
              <a:buFont typeface="Wingdings"/>
              <a:buChar char=""/>
              <a:defRPr/>
            </a:pPr>
            <a:endParaRPr lang="en-US" dirty="0"/>
          </a:p>
        </p:txBody>
      </p:sp>
      <p:pic>
        <p:nvPicPr>
          <p:cNvPr id="29700" name="Picture 3"/>
          <p:cNvPicPr>
            <a:picLocks noChangeAspect="1" noChangeArrowheads="1"/>
          </p:cNvPicPr>
          <p:nvPr/>
        </p:nvPicPr>
        <p:blipFill>
          <a:blip r:embed="rId2"/>
          <a:srcRect/>
          <a:stretch>
            <a:fillRect/>
          </a:stretch>
        </p:blipFill>
        <p:spPr bwMode="auto">
          <a:xfrm>
            <a:off x="2484438" y="2781300"/>
            <a:ext cx="4535487" cy="25193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Agency FB" pitchFamily="34" charset="0"/>
              </a:rPr>
              <a:t>What is Public Good in the Policy?</a:t>
            </a:r>
            <a:endParaRPr lang="en-IN" dirty="0">
              <a:latin typeface="Agency FB" pitchFamily="34" charset="0"/>
            </a:endParaRPr>
          </a:p>
        </p:txBody>
      </p:sp>
      <p:sp>
        <p:nvSpPr>
          <p:cNvPr id="3" name="Content Placeholder 2"/>
          <p:cNvSpPr>
            <a:spLocks noGrp="1"/>
          </p:cNvSpPr>
          <p:nvPr>
            <p:ph sz="quarter" idx="1"/>
          </p:nvPr>
        </p:nvSpPr>
        <p:spPr>
          <a:xfrm>
            <a:off x="879475" y="1844675"/>
            <a:ext cx="8229600" cy="4625975"/>
          </a:xfrm>
        </p:spPr>
        <p:txBody>
          <a:bodyPr>
            <a:normAutofit/>
          </a:bodyPr>
          <a:lstStyle/>
          <a:p>
            <a:pPr marL="274320" indent="-274320" eaLnBrk="1" fontAlgn="auto" hangingPunct="1">
              <a:spcAft>
                <a:spcPts val="0"/>
              </a:spcAft>
              <a:buFont typeface="Wingdings"/>
              <a:buNone/>
              <a:defRPr/>
            </a:pPr>
            <a:r>
              <a:rPr lang="en-US" dirty="0"/>
              <a:t>Finds a prominent place in the national plans for the development of the children to become robust citizens, physically fit, mentally alert and morally healthy, endowed with the skills and motivations provided by society</a:t>
            </a:r>
          </a:p>
          <a:p>
            <a:pPr marL="274320" indent="-274320" eaLnBrk="1" fontAlgn="auto" hangingPunct="1">
              <a:spcAft>
                <a:spcPts val="0"/>
              </a:spcAft>
              <a:buFont typeface="Wingdings"/>
              <a:buNone/>
              <a:defRPr/>
            </a:pPr>
            <a:endParaRPr lang="en-US" dirty="0"/>
          </a:p>
          <a:p>
            <a:pPr marL="274320" indent="-274320" eaLnBrk="1" fontAlgn="auto" hangingPunct="1">
              <a:spcAft>
                <a:spcPts val="0"/>
              </a:spcAft>
              <a:buFont typeface="Wingdings"/>
              <a:buNone/>
              <a:defRPr/>
            </a:pPr>
            <a:r>
              <a:rPr lang="en-US" dirty="0"/>
              <a:t>Provides equal opportunities for the development of all Indian children during their period of growth</a:t>
            </a:r>
          </a:p>
          <a:p>
            <a:pPr marL="274320" indent="-274320" eaLnBrk="1" fontAlgn="auto" hangingPunct="1">
              <a:spcAft>
                <a:spcPts val="0"/>
              </a:spcAft>
              <a:buFont typeface="Wingdings"/>
              <a:buNone/>
              <a:defRPr/>
            </a:pPr>
            <a:endParaRPr lang="en-US" dirty="0"/>
          </a:p>
          <a:p>
            <a:pPr marL="274320" indent="-274320" eaLnBrk="1" fontAlgn="auto" hangingPunct="1">
              <a:spcAft>
                <a:spcPts val="0"/>
              </a:spcAft>
              <a:buFont typeface="Wingdings"/>
              <a:buNone/>
              <a:defRPr/>
            </a:pPr>
            <a:r>
              <a:rPr lang="en-US" dirty="0"/>
              <a:t>Creates a foundation for a strong young India.</a:t>
            </a:r>
          </a:p>
          <a:p>
            <a:pPr marL="274320" indent="-274320" eaLnBrk="1" fontAlgn="auto" hangingPunct="1">
              <a:spcAft>
                <a:spcPts val="0"/>
              </a:spcAft>
              <a:buFont typeface="Wingdings"/>
              <a:buNone/>
              <a:defRPr/>
            </a:pPr>
            <a:endParaRPr lang="en-US" dirty="0"/>
          </a:p>
          <a:p>
            <a:pPr marL="0" indent="0" eaLnBrk="1" fontAlgn="auto" hangingPunct="1">
              <a:spcAft>
                <a:spcPts val="0"/>
              </a:spcAft>
              <a:buFont typeface="Wingdings"/>
              <a:buNone/>
              <a:defRPr/>
            </a:pPr>
            <a:endParaRPr lang="en-IN" dirty="0"/>
          </a:p>
        </p:txBody>
      </p:sp>
      <p:pic>
        <p:nvPicPr>
          <p:cNvPr id="30724" name="Picture 5" descr="C:\Users\ARR RAGU\Desktop\Hand_left.gif"/>
          <p:cNvPicPr>
            <a:picLocks noChangeAspect="1" noChangeArrowheads="1" noCrop="1"/>
          </p:cNvPicPr>
          <p:nvPr/>
        </p:nvPicPr>
        <p:blipFill>
          <a:blip r:embed="rId3"/>
          <a:srcRect/>
          <a:stretch>
            <a:fillRect/>
          </a:stretch>
        </p:blipFill>
        <p:spPr bwMode="auto">
          <a:xfrm flipH="1">
            <a:off x="250825" y="1989138"/>
            <a:ext cx="768350" cy="287337"/>
          </a:xfrm>
          <a:prstGeom prst="rect">
            <a:avLst/>
          </a:prstGeom>
          <a:noFill/>
          <a:ln w="9525">
            <a:noFill/>
            <a:miter lim="800000"/>
            <a:headEnd/>
            <a:tailEnd/>
          </a:ln>
        </p:spPr>
      </p:pic>
      <p:pic>
        <p:nvPicPr>
          <p:cNvPr id="30725" name="Picture 5" descr="C:\Users\ARR RAGU\Desktop\Hand_left.gif"/>
          <p:cNvPicPr>
            <a:picLocks noChangeAspect="1" noChangeArrowheads="1" noCrop="1"/>
          </p:cNvPicPr>
          <p:nvPr/>
        </p:nvPicPr>
        <p:blipFill>
          <a:blip r:embed="rId3"/>
          <a:srcRect/>
          <a:stretch>
            <a:fillRect/>
          </a:stretch>
        </p:blipFill>
        <p:spPr bwMode="auto">
          <a:xfrm flipH="1">
            <a:off x="250825" y="5661025"/>
            <a:ext cx="768350" cy="288925"/>
          </a:xfrm>
          <a:prstGeom prst="rect">
            <a:avLst/>
          </a:prstGeom>
          <a:noFill/>
          <a:ln w="9525">
            <a:noFill/>
            <a:miter lim="800000"/>
            <a:headEnd/>
            <a:tailEnd/>
          </a:ln>
        </p:spPr>
      </p:pic>
      <p:pic>
        <p:nvPicPr>
          <p:cNvPr id="30726" name="Picture 5" descr="C:\Users\ARR RAGU\Desktop\Hand_left.gif"/>
          <p:cNvPicPr>
            <a:picLocks noChangeAspect="1" noChangeArrowheads="1" noCrop="1"/>
          </p:cNvPicPr>
          <p:nvPr/>
        </p:nvPicPr>
        <p:blipFill>
          <a:blip r:embed="rId3"/>
          <a:srcRect/>
          <a:stretch>
            <a:fillRect/>
          </a:stretch>
        </p:blipFill>
        <p:spPr bwMode="auto">
          <a:xfrm flipH="1">
            <a:off x="203200" y="4221163"/>
            <a:ext cx="768350" cy="28733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fontAlgn="auto" hangingPunct="1">
              <a:spcAft>
                <a:spcPts val="0"/>
              </a:spcAft>
              <a:defRPr/>
            </a:pPr>
            <a:r>
              <a:rPr lang="en-US" dirty="0">
                <a:latin typeface="Agency FB" pitchFamily="34" charset="0"/>
              </a:rPr>
              <a:t>What is Public Good in the Policy?</a:t>
            </a:r>
            <a:endParaRPr lang="en-IN" dirty="0">
              <a:latin typeface="Agency FB" pitchFamily="34" charset="0"/>
            </a:endParaRPr>
          </a:p>
        </p:txBody>
      </p:sp>
      <p:sp>
        <p:nvSpPr>
          <p:cNvPr id="3" name="Content Placeholder 2"/>
          <p:cNvSpPr>
            <a:spLocks noGrp="1"/>
          </p:cNvSpPr>
          <p:nvPr>
            <p:ph sz="quarter" idx="1"/>
          </p:nvPr>
        </p:nvSpPr>
        <p:spPr>
          <a:xfrm>
            <a:off x="914400" y="1557338"/>
            <a:ext cx="8229600" cy="4624387"/>
          </a:xfrm>
        </p:spPr>
        <p:txBody>
          <a:bodyPr>
            <a:normAutofit/>
          </a:bodyPr>
          <a:lstStyle/>
          <a:p>
            <a:pPr marL="274320" indent="-274320" eaLnBrk="1" fontAlgn="auto" hangingPunct="1">
              <a:spcAft>
                <a:spcPts val="0"/>
              </a:spcAft>
              <a:buFont typeface="Wingdings"/>
              <a:buNone/>
              <a:defRPr/>
            </a:pPr>
            <a:r>
              <a:rPr lang="en-US" dirty="0"/>
              <a:t>Addresses new challenges regarding children that have emerged with the advent of </a:t>
            </a:r>
            <a:r>
              <a:rPr lang="en-US" dirty="0" err="1"/>
              <a:t>globalisation</a:t>
            </a:r>
            <a:r>
              <a:rPr lang="en-US" dirty="0"/>
              <a:t> </a:t>
            </a:r>
          </a:p>
          <a:p>
            <a:pPr marL="274320" indent="-274320" eaLnBrk="1" fontAlgn="auto" hangingPunct="1">
              <a:spcAft>
                <a:spcPts val="0"/>
              </a:spcAft>
              <a:buFont typeface="Wingdings"/>
              <a:buNone/>
              <a:defRPr/>
            </a:pPr>
            <a:endParaRPr lang="en-US" sz="1050" dirty="0"/>
          </a:p>
          <a:p>
            <a:pPr marL="274320" indent="-274320" eaLnBrk="1" fontAlgn="auto" hangingPunct="1">
              <a:spcAft>
                <a:spcPts val="0"/>
              </a:spcAft>
              <a:buFont typeface="Wingdings"/>
              <a:buNone/>
              <a:defRPr/>
            </a:pPr>
            <a:r>
              <a:rPr lang="en-US" dirty="0"/>
              <a:t>Ultimately the policy will strengthen the family, society and the nation</a:t>
            </a:r>
          </a:p>
        </p:txBody>
      </p:sp>
      <p:pic>
        <p:nvPicPr>
          <p:cNvPr id="1026" name="Picture 2" descr="C:\Users\ARR RAGU\Desktop\child-care-and-education.jpg"/>
          <p:cNvPicPr>
            <a:picLocks noChangeAspect="1" noChangeArrowheads="1"/>
          </p:cNvPicPr>
          <p:nvPr/>
        </p:nvPicPr>
        <p:blipFill>
          <a:blip r:embed="rId2"/>
          <a:srcRect/>
          <a:stretch>
            <a:fillRect/>
          </a:stretch>
        </p:blipFill>
        <p:spPr bwMode="auto">
          <a:xfrm>
            <a:off x="0" y="4819650"/>
            <a:ext cx="2736850" cy="2038350"/>
          </a:xfrm>
          <a:prstGeom prst="rect">
            <a:avLst/>
          </a:prstGeom>
          <a:ln>
            <a:noFill/>
          </a:ln>
          <a:effectLst>
            <a:outerShdw blurRad="292100" dist="139700" dir="2700000" algn="tl" rotWithShape="0">
              <a:srgbClr val="333333">
                <a:alpha val="65000"/>
              </a:srgbClr>
            </a:outerShdw>
          </a:effectLst>
        </p:spPr>
      </p:pic>
      <p:pic>
        <p:nvPicPr>
          <p:cNvPr id="1027" name="Picture 3" descr="C:\Users\ARR RAGU\Desktop\IndiaCalcuttaboysmall-1024x850.jpg"/>
          <p:cNvPicPr>
            <a:picLocks noChangeAspect="1" noChangeArrowheads="1"/>
          </p:cNvPicPr>
          <p:nvPr/>
        </p:nvPicPr>
        <p:blipFill>
          <a:blip r:embed="rId3"/>
          <a:srcRect/>
          <a:stretch>
            <a:fillRect/>
          </a:stretch>
        </p:blipFill>
        <p:spPr bwMode="auto">
          <a:xfrm>
            <a:off x="3348038" y="4365625"/>
            <a:ext cx="2787650" cy="2492375"/>
          </a:xfrm>
          <a:prstGeom prst="rect">
            <a:avLst/>
          </a:prstGeom>
          <a:ln>
            <a:noFill/>
          </a:ln>
          <a:effectLst>
            <a:outerShdw blurRad="292100" dist="139700" dir="2700000" algn="tl" rotWithShape="0">
              <a:srgbClr val="333333">
                <a:alpha val="65000"/>
              </a:srgbClr>
            </a:outerShdw>
          </a:effectLst>
        </p:spPr>
      </p:pic>
      <p:pic>
        <p:nvPicPr>
          <p:cNvPr id="1028" name="Picture 4" descr="C:\Users\ARR RAGU\Desktop\ar20081.jpg"/>
          <p:cNvPicPr>
            <a:picLocks noChangeAspect="1" noChangeArrowheads="1"/>
          </p:cNvPicPr>
          <p:nvPr/>
        </p:nvPicPr>
        <p:blipFill>
          <a:blip r:embed="rId4"/>
          <a:srcRect/>
          <a:stretch>
            <a:fillRect/>
          </a:stretch>
        </p:blipFill>
        <p:spPr bwMode="auto">
          <a:xfrm>
            <a:off x="6948488" y="3933825"/>
            <a:ext cx="2160587" cy="2947988"/>
          </a:xfrm>
          <a:prstGeom prst="rect">
            <a:avLst/>
          </a:prstGeom>
          <a:ln>
            <a:noFill/>
          </a:ln>
          <a:effectLst>
            <a:outerShdw blurRad="292100" dist="139700" dir="2700000" algn="tl" rotWithShape="0">
              <a:srgbClr val="333333">
                <a:alpha val="65000"/>
              </a:srgbClr>
            </a:outerShdw>
          </a:effectLst>
        </p:spPr>
      </p:pic>
      <p:pic>
        <p:nvPicPr>
          <p:cNvPr id="31751" name="Picture 5" descr="C:\Users\ARR RAGU\Desktop\Hand_left.gif"/>
          <p:cNvPicPr>
            <a:picLocks noChangeAspect="1" noChangeArrowheads="1" noCrop="1"/>
          </p:cNvPicPr>
          <p:nvPr/>
        </p:nvPicPr>
        <p:blipFill>
          <a:blip r:embed="rId5"/>
          <a:srcRect/>
          <a:stretch>
            <a:fillRect/>
          </a:stretch>
        </p:blipFill>
        <p:spPr bwMode="auto">
          <a:xfrm flipH="1">
            <a:off x="276225" y="1773238"/>
            <a:ext cx="766763" cy="287337"/>
          </a:xfrm>
          <a:prstGeom prst="rect">
            <a:avLst/>
          </a:prstGeom>
          <a:noFill/>
          <a:ln w="9525">
            <a:noFill/>
            <a:miter lim="800000"/>
            <a:headEnd/>
            <a:tailEnd/>
          </a:ln>
        </p:spPr>
      </p:pic>
      <p:pic>
        <p:nvPicPr>
          <p:cNvPr id="31752" name="Picture 5" descr="C:\Users\ARR RAGU\Desktop\Hand_left.gif"/>
          <p:cNvPicPr>
            <a:picLocks noChangeAspect="1" noChangeArrowheads="1" noCrop="1"/>
          </p:cNvPicPr>
          <p:nvPr/>
        </p:nvPicPr>
        <p:blipFill>
          <a:blip r:embed="rId5"/>
          <a:srcRect/>
          <a:stretch>
            <a:fillRect/>
          </a:stretch>
        </p:blipFill>
        <p:spPr bwMode="auto">
          <a:xfrm flipH="1">
            <a:off x="250825" y="3429000"/>
            <a:ext cx="768350" cy="2873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Agency FB" pitchFamily="34" charset="0"/>
              </a:rPr>
              <a:t> Who are the Stakeholders?</a:t>
            </a:r>
          </a:p>
        </p:txBody>
      </p:sp>
      <p:sp>
        <p:nvSpPr>
          <p:cNvPr id="32771" name="Content Placeholder 2"/>
          <p:cNvSpPr>
            <a:spLocks noGrp="1"/>
          </p:cNvSpPr>
          <p:nvPr>
            <p:ph sz="quarter" idx="1"/>
          </p:nvPr>
        </p:nvSpPr>
        <p:spPr>
          <a:xfrm>
            <a:off x="1476375" y="1557338"/>
            <a:ext cx="5219700" cy="4624387"/>
          </a:xfrm>
        </p:spPr>
        <p:txBody>
          <a:bodyPr/>
          <a:lstStyle/>
          <a:p>
            <a:pPr eaLnBrk="1" hangingPunct="1">
              <a:buFont typeface="Wingdings" pitchFamily="2" charset="2"/>
              <a:buNone/>
            </a:pPr>
            <a:r>
              <a:rPr lang="en-US"/>
              <a:t>Children</a:t>
            </a:r>
          </a:p>
          <a:p>
            <a:pPr eaLnBrk="1" hangingPunct="1">
              <a:buFont typeface="Wingdings" pitchFamily="2" charset="2"/>
              <a:buNone/>
            </a:pPr>
            <a:r>
              <a:rPr lang="en-US"/>
              <a:t>Government</a:t>
            </a:r>
          </a:p>
          <a:p>
            <a:pPr eaLnBrk="1" hangingPunct="1">
              <a:buFont typeface="Wingdings" pitchFamily="2" charset="2"/>
              <a:buNone/>
            </a:pPr>
            <a:r>
              <a:rPr lang="en-US"/>
              <a:t>Families</a:t>
            </a:r>
          </a:p>
          <a:p>
            <a:pPr eaLnBrk="1" hangingPunct="1">
              <a:buFont typeface="Wingdings" pitchFamily="2" charset="2"/>
              <a:buNone/>
            </a:pPr>
            <a:r>
              <a:rPr lang="en-US"/>
              <a:t>Local Communities</a:t>
            </a:r>
          </a:p>
          <a:p>
            <a:pPr eaLnBrk="1" hangingPunct="1">
              <a:buFont typeface="Wingdings" pitchFamily="2" charset="2"/>
              <a:buNone/>
            </a:pPr>
            <a:r>
              <a:rPr lang="en-US"/>
              <a:t>NGOs</a:t>
            </a:r>
          </a:p>
          <a:p>
            <a:pPr eaLnBrk="1" hangingPunct="1">
              <a:buFont typeface="Wingdings" pitchFamily="2" charset="2"/>
              <a:buNone/>
            </a:pPr>
            <a:r>
              <a:rPr lang="en-US"/>
              <a:t>Media</a:t>
            </a:r>
          </a:p>
          <a:p>
            <a:pPr eaLnBrk="1" hangingPunct="1">
              <a:buFont typeface="Wingdings" pitchFamily="2" charset="2"/>
              <a:buNone/>
            </a:pPr>
            <a:r>
              <a:rPr lang="en-US"/>
              <a:t>Private Business Sector</a:t>
            </a:r>
          </a:p>
        </p:txBody>
      </p:sp>
      <p:pic>
        <p:nvPicPr>
          <p:cNvPr id="32772" name="Picture 2" descr="C:\Users\ARR RAGU\Desktop\Three Children Picture.gif"/>
          <p:cNvPicPr>
            <a:picLocks noChangeAspect="1" noChangeArrowheads="1"/>
          </p:cNvPicPr>
          <p:nvPr/>
        </p:nvPicPr>
        <p:blipFill>
          <a:blip r:embed="rId2"/>
          <a:srcRect/>
          <a:stretch>
            <a:fillRect/>
          </a:stretch>
        </p:blipFill>
        <p:spPr bwMode="auto">
          <a:xfrm>
            <a:off x="0" y="5445125"/>
            <a:ext cx="9144000" cy="1412875"/>
          </a:xfrm>
          <a:prstGeom prst="rect">
            <a:avLst/>
          </a:prstGeom>
          <a:noFill/>
          <a:ln w="9525">
            <a:noFill/>
            <a:miter lim="800000"/>
            <a:headEnd/>
            <a:tailEnd/>
          </a:ln>
        </p:spPr>
      </p:pic>
      <p:pic>
        <p:nvPicPr>
          <p:cNvPr id="32773" name="Picture 3" descr="C:\Users\ARR RAGU\Desktop\4_directions.gif"/>
          <p:cNvPicPr>
            <a:picLocks noChangeAspect="1" noChangeArrowheads="1" noCrop="1"/>
          </p:cNvPicPr>
          <p:nvPr/>
        </p:nvPicPr>
        <p:blipFill>
          <a:blip r:embed="rId3"/>
          <a:srcRect/>
          <a:stretch>
            <a:fillRect/>
          </a:stretch>
        </p:blipFill>
        <p:spPr bwMode="auto">
          <a:xfrm>
            <a:off x="1116013" y="1774825"/>
            <a:ext cx="285750" cy="285750"/>
          </a:xfrm>
          <a:prstGeom prst="rect">
            <a:avLst/>
          </a:prstGeom>
          <a:noFill/>
          <a:ln w="9525">
            <a:noFill/>
            <a:miter lim="800000"/>
            <a:headEnd/>
            <a:tailEnd/>
          </a:ln>
        </p:spPr>
      </p:pic>
      <p:pic>
        <p:nvPicPr>
          <p:cNvPr id="32774" name="Picture 3" descr="C:\Users\ARR RAGU\Desktop\4_directions.gif"/>
          <p:cNvPicPr>
            <a:picLocks noChangeAspect="1" noChangeArrowheads="1" noCrop="1"/>
          </p:cNvPicPr>
          <p:nvPr/>
        </p:nvPicPr>
        <p:blipFill>
          <a:blip r:embed="rId3"/>
          <a:srcRect/>
          <a:stretch>
            <a:fillRect/>
          </a:stretch>
        </p:blipFill>
        <p:spPr bwMode="auto">
          <a:xfrm>
            <a:off x="1116013" y="2206625"/>
            <a:ext cx="285750" cy="285750"/>
          </a:xfrm>
          <a:prstGeom prst="rect">
            <a:avLst/>
          </a:prstGeom>
          <a:noFill/>
          <a:ln w="9525">
            <a:noFill/>
            <a:miter lim="800000"/>
            <a:headEnd/>
            <a:tailEnd/>
          </a:ln>
        </p:spPr>
      </p:pic>
      <p:pic>
        <p:nvPicPr>
          <p:cNvPr id="32775" name="Picture 3" descr="C:\Users\ARR RAGU\Desktop\4_directions.gif"/>
          <p:cNvPicPr>
            <a:picLocks noChangeAspect="1" noChangeArrowheads="1" noCrop="1"/>
          </p:cNvPicPr>
          <p:nvPr/>
        </p:nvPicPr>
        <p:blipFill>
          <a:blip r:embed="rId3"/>
          <a:srcRect/>
          <a:stretch>
            <a:fillRect/>
          </a:stretch>
        </p:blipFill>
        <p:spPr bwMode="auto">
          <a:xfrm>
            <a:off x="1116013" y="2711450"/>
            <a:ext cx="285750" cy="285750"/>
          </a:xfrm>
          <a:prstGeom prst="rect">
            <a:avLst/>
          </a:prstGeom>
          <a:noFill/>
          <a:ln w="9525">
            <a:noFill/>
            <a:miter lim="800000"/>
            <a:headEnd/>
            <a:tailEnd/>
          </a:ln>
        </p:spPr>
      </p:pic>
      <p:pic>
        <p:nvPicPr>
          <p:cNvPr id="32776" name="Picture 3" descr="C:\Users\ARR RAGU\Desktop\4_directions.gif"/>
          <p:cNvPicPr>
            <a:picLocks noChangeAspect="1" noChangeArrowheads="1" noCrop="1"/>
          </p:cNvPicPr>
          <p:nvPr/>
        </p:nvPicPr>
        <p:blipFill>
          <a:blip r:embed="rId3"/>
          <a:srcRect/>
          <a:stretch>
            <a:fillRect/>
          </a:stretch>
        </p:blipFill>
        <p:spPr bwMode="auto">
          <a:xfrm>
            <a:off x="1117600" y="3214688"/>
            <a:ext cx="285750" cy="285750"/>
          </a:xfrm>
          <a:prstGeom prst="rect">
            <a:avLst/>
          </a:prstGeom>
          <a:noFill/>
          <a:ln w="9525">
            <a:noFill/>
            <a:miter lim="800000"/>
            <a:headEnd/>
            <a:tailEnd/>
          </a:ln>
        </p:spPr>
      </p:pic>
      <p:pic>
        <p:nvPicPr>
          <p:cNvPr id="32777" name="Picture 3" descr="C:\Users\ARR RAGU\Desktop\4_directions.gif"/>
          <p:cNvPicPr>
            <a:picLocks noChangeAspect="1" noChangeArrowheads="1" noCrop="1"/>
          </p:cNvPicPr>
          <p:nvPr/>
        </p:nvPicPr>
        <p:blipFill>
          <a:blip r:embed="rId3"/>
          <a:srcRect/>
          <a:stretch>
            <a:fillRect/>
          </a:stretch>
        </p:blipFill>
        <p:spPr bwMode="auto">
          <a:xfrm>
            <a:off x="1116013" y="3716338"/>
            <a:ext cx="285750" cy="285750"/>
          </a:xfrm>
          <a:prstGeom prst="rect">
            <a:avLst/>
          </a:prstGeom>
          <a:noFill/>
          <a:ln w="9525">
            <a:noFill/>
            <a:miter lim="800000"/>
            <a:headEnd/>
            <a:tailEnd/>
          </a:ln>
        </p:spPr>
      </p:pic>
      <p:pic>
        <p:nvPicPr>
          <p:cNvPr id="32778" name="Picture 3" descr="C:\Users\ARR RAGU\Desktop\4_directions.gif"/>
          <p:cNvPicPr>
            <a:picLocks noChangeAspect="1" noChangeArrowheads="1" noCrop="1"/>
          </p:cNvPicPr>
          <p:nvPr/>
        </p:nvPicPr>
        <p:blipFill>
          <a:blip r:embed="rId3"/>
          <a:srcRect/>
          <a:stretch>
            <a:fillRect/>
          </a:stretch>
        </p:blipFill>
        <p:spPr bwMode="auto">
          <a:xfrm>
            <a:off x="1116013" y="4151313"/>
            <a:ext cx="285750" cy="285750"/>
          </a:xfrm>
          <a:prstGeom prst="rect">
            <a:avLst/>
          </a:prstGeom>
          <a:noFill/>
          <a:ln w="9525">
            <a:noFill/>
            <a:miter lim="800000"/>
            <a:headEnd/>
            <a:tailEnd/>
          </a:ln>
        </p:spPr>
      </p:pic>
      <p:pic>
        <p:nvPicPr>
          <p:cNvPr id="32779" name="Picture 3" descr="C:\Users\ARR RAGU\Desktop\4_directions.gif"/>
          <p:cNvPicPr>
            <a:picLocks noChangeAspect="1" noChangeArrowheads="1" noCrop="1"/>
          </p:cNvPicPr>
          <p:nvPr/>
        </p:nvPicPr>
        <p:blipFill>
          <a:blip r:embed="rId3"/>
          <a:srcRect/>
          <a:stretch>
            <a:fillRect/>
          </a:stretch>
        </p:blipFill>
        <p:spPr bwMode="auto">
          <a:xfrm>
            <a:off x="1116013" y="4652963"/>
            <a:ext cx="285750" cy="2857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Agency FB" pitchFamily="34" charset="0"/>
              </a:rPr>
              <a:t>Elements of the Policy</a:t>
            </a:r>
          </a:p>
        </p:txBody>
      </p:sp>
      <p:sp>
        <p:nvSpPr>
          <p:cNvPr id="3" name="Content Placeholder 2"/>
          <p:cNvSpPr>
            <a:spLocks noGrp="1"/>
          </p:cNvSpPr>
          <p:nvPr>
            <p:ph sz="quarter" idx="1"/>
          </p:nvPr>
        </p:nvSpPr>
        <p:spPr>
          <a:xfrm>
            <a:off x="1187450" y="2332038"/>
            <a:ext cx="8229600" cy="4625975"/>
          </a:xfrm>
        </p:spPr>
        <p:txBody>
          <a:bodyPr>
            <a:normAutofit/>
          </a:bodyPr>
          <a:lstStyle/>
          <a:p>
            <a:pPr marL="274320" indent="-274320" eaLnBrk="1" fontAlgn="auto" hangingPunct="1">
              <a:spcAft>
                <a:spcPts val="0"/>
              </a:spcAft>
              <a:buFont typeface="Wingdings"/>
              <a:buNone/>
              <a:defRPr/>
            </a:pPr>
            <a:r>
              <a:rPr lang="en-US" dirty="0"/>
              <a:t>Right against Malnutrition</a:t>
            </a:r>
          </a:p>
          <a:p>
            <a:pPr marL="274320" indent="-274320" eaLnBrk="1" fontAlgn="auto" hangingPunct="1">
              <a:spcAft>
                <a:spcPts val="0"/>
              </a:spcAft>
              <a:buFont typeface="Wingdings"/>
              <a:buNone/>
              <a:defRPr/>
            </a:pPr>
            <a:r>
              <a:rPr lang="en-US" dirty="0"/>
              <a:t>Maternal healthcare</a:t>
            </a:r>
          </a:p>
          <a:p>
            <a:pPr marL="274320" indent="-274320" eaLnBrk="1" fontAlgn="auto" hangingPunct="1">
              <a:spcAft>
                <a:spcPts val="0"/>
              </a:spcAft>
              <a:buFont typeface="Wingdings"/>
              <a:buNone/>
              <a:defRPr/>
            </a:pPr>
            <a:r>
              <a:rPr lang="en-US" dirty="0"/>
              <a:t>Infant healthcare</a:t>
            </a:r>
          </a:p>
          <a:p>
            <a:pPr marL="274320" indent="-274320" eaLnBrk="1" fontAlgn="auto" hangingPunct="1">
              <a:spcAft>
                <a:spcPts val="0"/>
              </a:spcAft>
              <a:buFont typeface="Wingdings"/>
              <a:buNone/>
              <a:defRPr/>
            </a:pPr>
            <a:r>
              <a:rPr lang="en-US" dirty="0"/>
              <a:t>Special care for girl child</a:t>
            </a:r>
          </a:p>
          <a:p>
            <a:pPr marL="274320" indent="-274320" eaLnBrk="1" fontAlgn="auto" hangingPunct="1">
              <a:spcAft>
                <a:spcPts val="0"/>
              </a:spcAft>
              <a:buFont typeface="Wingdings"/>
              <a:buNone/>
              <a:defRPr/>
            </a:pPr>
            <a:r>
              <a:rPr lang="en-US" dirty="0"/>
              <a:t>Protection from water, vector borne diseases</a:t>
            </a:r>
          </a:p>
          <a:p>
            <a:pPr marL="274320" indent="-274320" eaLnBrk="1" fontAlgn="auto" hangingPunct="1">
              <a:spcAft>
                <a:spcPts val="0"/>
              </a:spcAft>
              <a:buFont typeface="Wingdings"/>
              <a:buNone/>
              <a:defRPr/>
            </a:pPr>
            <a:r>
              <a:rPr lang="en-US" dirty="0"/>
              <a:t>Addresses child mortality</a:t>
            </a:r>
          </a:p>
          <a:p>
            <a:pPr marL="274320" indent="-274320" eaLnBrk="1" fontAlgn="auto" hangingPunct="1">
              <a:spcAft>
                <a:spcPts val="0"/>
              </a:spcAft>
              <a:buFont typeface="Wingdings"/>
              <a:buNone/>
              <a:defRPr/>
            </a:pPr>
            <a:r>
              <a:rPr lang="en-US" dirty="0"/>
              <a:t>Special care for children with disabilities</a:t>
            </a:r>
          </a:p>
          <a:p>
            <a:pPr marL="274320" indent="-274320" eaLnBrk="1" fontAlgn="auto" hangingPunct="1">
              <a:spcAft>
                <a:spcPts val="0"/>
              </a:spcAft>
              <a:buFont typeface="Wingdings"/>
              <a:buChar char=""/>
              <a:defRPr/>
            </a:pPr>
            <a:endParaRPr lang="en-US" dirty="0"/>
          </a:p>
          <a:p>
            <a:pPr marL="0" indent="0" eaLnBrk="1" fontAlgn="auto" hangingPunct="1">
              <a:spcAft>
                <a:spcPts val="0"/>
              </a:spcAft>
              <a:buFont typeface="Wingdings"/>
              <a:buNone/>
              <a:defRPr/>
            </a:pPr>
            <a:endParaRPr lang="en-US" dirty="0"/>
          </a:p>
          <a:p>
            <a:pPr marL="0" indent="0" eaLnBrk="1" fontAlgn="auto" hangingPunct="1">
              <a:spcAft>
                <a:spcPts val="0"/>
              </a:spcAft>
              <a:buFont typeface="Wingdings"/>
              <a:buNone/>
              <a:defRPr/>
            </a:pPr>
            <a:endParaRPr lang="en-US" dirty="0"/>
          </a:p>
        </p:txBody>
      </p:sp>
      <p:pic>
        <p:nvPicPr>
          <p:cNvPr id="33796" name="Picture 3" descr="C:\Users\ARR RAGU\Desktop\4_directions.gif"/>
          <p:cNvPicPr>
            <a:picLocks noChangeAspect="1" noChangeArrowheads="1" noCrop="1"/>
          </p:cNvPicPr>
          <p:nvPr/>
        </p:nvPicPr>
        <p:blipFill>
          <a:blip r:embed="rId2"/>
          <a:srcRect/>
          <a:stretch>
            <a:fillRect/>
          </a:stretch>
        </p:blipFill>
        <p:spPr bwMode="auto">
          <a:xfrm>
            <a:off x="901700" y="2566988"/>
            <a:ext cx="285750" cy="285750"/>
          </a:xfrm>
          <a:prstGeom prst="rect">
            <a:avLst/>
          </a:prstGeom>
          <a:noFill/>
          <a:ln w="9525">
            <a:noFill/>
            <a:miter lim="800000"/>
            <a:headEnd/>
            <a:tailEnd/>
          </a:ln>
        </p:spPr>
      </p:pic>
      <p:pic>
        <p:nvPicPr>
          <p:cNvPr id="33797" name="Picture 3" descr="C:\Users\ARR RAGU\Desktop\4_directions.gif"/>
          <p:cNvPicPr>
            <a:picLocks noChangeAspect="1" noChangeArrowheads="1" noCrop="1"/>
          </p:cNvPicPr>
          <p:nvPr/>
        </p:nvPicPr>
        <p:blipFill>
          <a:blip r:embed="rId2"/>
          <a:srcRect/>
          <a:stretch>
            <a:fillRect/>
          </a:stretch>
        </p:blipFill>
        <p:spPr bwMode="auto">
          <a:xfrm>
            <a:off x="901700" y="2997200"/>
            <a:ext cx="285750" cy="285750"/>
          </a:xfrm>
          <a:prstGeom prst="rect">
            <a:avLst/>
          </a:prstGeom>
          <a:noFill/>
          <a:ln w="9525">
            <a:noFill/>
            <a:miter lim="800000"/>
            <a:headEnd/>
            <a:tailEnd/>
          </a:ln>
        </p:spPr>
      </p:pic>
      <p:pic>
        <p:nvPicPr>
          <p:cNvPr id="33798" name="Picture 3" descr="C:\Users\ARR RAGU\Desktop\4_directions.gif"/>
          <p:cNvPicPr>
            <a:picLocks noChangeAspect="1" noChangeArrowheads="1" noCrop="1"/>
          </p:cNvPicPr>
          <p:nvPr/>
        </p:nvPicPr>
        <p:blipFill>
          <a:blip r:embed="rId2"/>
          <a:srcRect/>
          <a:stretch>
            <a:fillRect/>
          </a:stretch>
        </p:blipFill>
        <p:spPr bwMode="auto">
          <a:xfrm>
            <a:off x="901700" y="4006850"/>
            <a:ext cx="285750" cy="285750"/>
          </a:xfrm>
          <a:prstGeom prst="rect">
            <a:avLst/>
          </a:prstGeom>
          <a:noFill/>
          <a:ln w="9525">
            <a:noFill/>
            <a:miter lim="800000"/>
            <a:headEnd/>
            <a:tailEnd/>
          </a:ln>
        </p:spPr>
      </p:pic>
      <p:pic>
        <p:nvPicPr>
          <p:cNvPr id="33799" name="Picture 3" descr="C:\Users\ARR RAGU\Desktop\4_directions.gif"/>
          <p:cNvPicPr>
            <a:picLocks noChangeAspect="1" noChangeArrowheads="1" noCrop="1"/>
          </p:cNvPicPr>
          <p:nvPr/>
        </p:nvPicPr>
        <p:blipFill>
          <a:blip r:embed="rId2"/>
          <a:srcRect/>
          <a:stretch>
            <a:fillRect/>
          </a:stretch>
        </p:blipFill>
        <p:spPr bwMode="auto">
          <a:xfrm>
            <a:off x="901700" y="4437063"/>
            <a:ext cx="285750" cy="285750"/>
          </a:xfrm>
          <a:prstGeom prst="rect">
            <a:avLst/>
          </a:prstGeom>
          <a:noFill/>
          <a:ln w="9525">
            <a:noFill/>
            <a:miter lim="800000"/>
            <a:headEnd/>
            <a:tailEnd/>
          </a:ln>
        </p:spPr>
      </p:pic>
      <p:pic>
        <p:nvPicPr>
          <p:cNvPr id="33800" name="Picture 3" descr="C:\Users\ARR RAGU\Desktop\4_directions.gif"/>
          <p:cNvPicPr>
            <a:picLocks noChangeAspect="1" noChangeArrowheads="1" noCrop="1"/>
          </p:cNvPicPr>
          <p:nvPr/>
        </p:nvPicPr>
        <p:blipFill>
          <a:blip r:embed="rId2"/>
          <a:srcRect/>
          <a:stretch>
            <a:fillRect/>
          </a:stretch>
        </p:blipFill>
        <p:spPr bwMode="auto">
          <a:xfrm>
            <a:off x="901700" y="4943475"/>
            <a:ext cx="285750" cy="285750"/>
          </a:xfrm>
          <a:prstGeom prst="rect">
            <a:avLst/>
          </a:prstGeom>
          <a:noFill/>
          <a:ln w="9525">
            <a:noFill/>
            <a:miter lim="800000"/>
            <a:headEnd/>
            <a:tailEnd/>
          </a:ln>
        </p:spPr>
      </p:pic>
      <p:pic>
        <p:nvPicPr>
          <p:cNvPr id="33801" name="Picture 3" descr="C:\Users\ARR RAGU\Desktop\4_directions.gif"/>
          <p:cNvPicPr>
            <a:picLocks noChangeAspect="1" noChangeArrowheads="1" noCrop="1"/>
          </p:cNvPicPr>
          <p:nvPr/>
        </p:nvPicPr>
        <p:blipFill>
          <a:blip r:embed="rId2"/>
          <a:srcRect/>
          <a:stretch>
            <a:fillRect/>
          </a:stretch>
        </p:blipFill>
        <p:spPr bwMode="auto">
          <a:xfrm>
            <a:off x="901700" y="5516563"/>
            <a:ext cx="285750" cy="285750"/>
          </a:xfrm>
          <a:prstGeom prst="rect">
            <a:avLst/>
          </a:prstGeom>
          <a:noFill/>
          <a:ln w="9525">
            <a:noFill/>
            <a:miter lim="800000"/>
            <a:headEnd/>
            <a:tailEnd/>
          </a:ln>
        </p:spPr>
      </p:pic>
      <p:pic>
        <p:nvPicPr>
          <p:cNvPr id="33802" name="Picture 3" descr="C:\Users\ARR RAGU\Desktop\4_directions.gif"/>
          <p:cNvPicPr>
            <a:picLocks noChangeAspect="1" noChangeArrowheads="1" noCrop="1"/>
          </p:cNvPicPr>
          <p:nvPr/>
        </p:nvPicPr>
        <p:blipFill>
          <a:blip r:embed="rId2"/>
          <a:srcRect/>
          <a:stretch>
            <a:fillRect/>
          </a:stretch>
        </p:blipFill>
        <p:spPr bwMode="auto">
          <a:xfrm>
            <a:off x="901700" y="3500438"/>
            <a:ext cx="285750" cy="285750"/>
          </a:xfrm>
          <a:prstGeom prst="rect">
            <a:avLst/>
          </a:prstGeom>
          <a:noFill/>
          <a:ln w="9525">
            <a:noFill/>
            <a:miter lim="800000"/>
            <a:headEnd/>
            <a:tailEnd/>
          </a:ln>
        </p:spPr>
      </p:pic>
      <p:sp>
        <p:nvSpPr>
          <p:cNvPr id="33803" name="Rectangle 12"/>
          <p:cNvSpPr>
            <a:spLocks noChangeArrowheads="1"/>
          </p:cNvSpPr>
          <p:nvPr/>
        </p:nvSpPr>
        <p:spPr bwMode="auto">
          <a:xfrm>
            <a:off x="395288" y="1628775"/>
            <a:ext cx="5502275" cy="584200"/>
          </a:xfrm>
          <a:prstGeom prst="rect">
            <a:avLst/>
          </a:prstGeom>
          <a:noFill/>
          <a:ln w="9525">
            <a:noFill/>
            <a:miter lim="800000"/>
            <a:headEnd/>
            <a:tailEnd/>
          </a:ln>
        </p:spPr>
        <p:txBody>
          <a:bodyPr wrap="none">
            <a:spAutoFit/>
          </a:bodyPr>
          <a:lstStyle/>
          <a:p>
            <a:r>
              <a:rPr lang="en-US" sz="3200" b="1"/>
              <a:t>Survival, Health and Nutrition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Users\NISHANT\Desktop\Village.Visit\DSC03849.JPG"/>
          <p:cNvPicPr>
            <a:picLocks noChangeAspect="1" noChangeArrowheads="1"/>
          </p:cNvPicPr>
          <p:nvPr/>
        </p:nvPicPr>
        <p:blipFill>
          <a:blip r:embed="rId2" cstate="print"/>
          <a:srcRect/>
          <a:stretch>
            <a:fillRect/>
          </a:stretch>
        </p:blipFill>
        <p:spPr bwMode="auto">
          <a:xfrm>
            <a:off x="6444208" y="2736304"/>
            <a:ext cx="2651676" cy="19888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Title 1"/>
          <p:cNvSpPr>
            <a:spLocks noGrp="1"/>
          </p:cNvSpPr>
          <p:nvPr>
            <p:ph type="title"/>
          </p:nvPr>
        </p:nvSpPr>
        <p:spPr/>
        <p:txBody>
          <a:bodyPr/>
          <a:lstStyle/>
          <a:p>
            <a:pPr eaLnBrk="1" fontAlgn="auto" hangingPunct="1">
              <a:spcAft>
                <a:spcPts val="0"/>
              </a:spcAft>
              <a:defRPr/>
            </a:pPr>
            <a:r>
              <a:rPr lang="en-US" dirty="0">
                <a:latin typeface="Agency FB" pitchFamily="34" charset="0"/>
              </a:rPr>
              <a:t>Elements of the Policy</a:t>
            </a:r>
          </a:p>
        </p:txBody>
      </p:sp>
      <p:sp>
        <p:nvSpPr>
          <p:cNvPr id="3" name="Content Placeholder 2"/>
          <p:cNvSpPr>
            <a:spLocks noGrp="1"/>
          </p:cNvSpPr>
          <p:nvPr>
            <p:ph sz="quarter" idx="1"/>
          </p:nvPr>
        </p:nvSpPr>
        <p:spPr>
          <a:xfrm>
            <a:off x="914400" y="2116138"/>
            <a:ext cx="8229600" cy="4625975"/>
          </a:xfrm>
        </p:spPr>
        <p:txBody>
          <a:bodyPr>
            <a:normAutofit fontScale="85000" lnSpcReduction="20000"/>
          </a:bodyPr>
          <a:lstStyle/>
          <a:p>
            <a:pPr marL="274320" indent="-274320" eaLnBrk="1" fontAlgn="auto" hangingPunct="1">
              <a:spcAft>
                <a:spcPts val="0"/>
              </a:spcAft>
              <a:buFont typeface="Wingdings"/>
              <a:buNone/>
              <a:defRPr/>
            </a:pPr>
            <a:r>
              <a:rPr lang="en-US" dirty="0"/>
              <a:t>Providing basic environment and support to develop the child’s fullest potential</a:t>
            </a:r>
          </a:p>
          <a:p>
            <a:pPr marL="274320" indent="-274320" eaLnBrk="1" fontAlgn="auto" hangingPunct="1">
              <a:spcAft>
                <a:spcPts val="0"/>
              </a:spcAft>
              <a:buFont typeface="Wingdings"/>
              <a:buNone/>
              <a:defRPr/>
            </a:pPr>
            <a:endParaRPr lang="en-US" dirty="0"/>
          </a:p>
          <a:p>
            <a:pPr marL="274320" indent="-274320" eaLnBrk="1" fontAlgn="auto" hangingPunct="1">
              <a:spcAft>
                <a:spcPts val="0"/>
              </a:spcAft>
              <a:buFont typeface="Wingdings"/>
              <a:buNone/>
              <a:defRPr/>
            </a:pPr>
            <a:r>
              <a:rPr lang="en-US" dirty="0"/>
              <a:t>Early Childhood Care and Education (0-6)</a:t>
            </a:r>
          </a:p>
          <a:p>
            <a:pPr marL="274320" indent="-274320" eaLnBrk="1" fontAlgn="auto" hangingPunct="1">
              <a:spcAft>
                <a:spcPts val="0"/>
              </a:spcAft>
              <a:buFont typeface="Wingdings"/>
              <a:buNone/>
              <a:defRPr/>
            </a:pPr>
            <a:endParaRPr lang="en-US" dirty="0"/>
          </a:p>
          <a:p>
            <a:pPr marL="274320" indent="-274320" eaLnBrk="1" fontAlgn="auto" hangingPunct="1">
              <a:spcAft>
                <a:spcPts val="0"/>
              </a:spcAft>
              <a:buFont typeface="Wingdings"/>
              <a:buNone/>
              <a:defRPr/>
            </a:pPr>
            <a:r>
              <a:rPr lang="en-US" dirty="0"/>
              <a:t>Quality education </a:t>
            </a:r>
            <a:r>
              <a:rPr lang="en-US" dirty="0" err="1"/>
              <a:t>upto</a:t>
            </a:r>
            <a:r>
              <a:rPr lang="en-US" dirty="0"/>
              <a:t> secondary level</a:t>
            </a:r>
          </a:p>
          <a:p>
            <a:pPr marL="274320" indent="-274320" eaLnBrk="1" fontAlgn="auto" hangingPunct="1">
              <a:spcAft>
                <a:spcPts val="0"/>
              </a:spcAft>
              <a:buFont typeface="Wingdings"/>
              <a:buNone/>
              <a:defRPr/>
            </a:pPr>
            <a:endParaRPr lang="en-US" dirty="0"/>
          </a:p>
          <a:p>
            <a:pPr marL="274320" indent="-274320" eaLnBrk="1" fontAlgn="auto" hangingPunct="1">
              <a:spcAft>
                <a:spcPts val="0"/>
              </a:spcAft>
              <a:buFont typeface="Wingdings"/>
              <a:buNone/>
              <a:defRPr/>
            </a:pPr>
            <a:r>
              <a:rPr lang="en-US" dirty="0"/>
              <a:t>Address all forms of discrimination</a:t>
            </a:r>
          </a:p>
          <a:p>
            <a:pPr marL="274320" indent="-274320" eaLnBrk="1" fontAlgn="auto" hangingPunct="1">
              <a:spcAft>
                <a:spcPts val="0"/>
              </a:spcAft>
              <a:buFont typeface="Wingdings"/>
              <a:buNone/>
              <a:defRPr/>
            </a:pPr>
            <a:endParaRPr lang="en-US" dirty="0"/>
          </a:p>
          <a:p>
            <a:pPr marL="274320" indent="-274320" eaLnBrk="1" fontAlgn="auto" hangingPunct="1">
              <a:spcAft>
                <a:spcPts val="0"/>
              </a:spcAft>
              <a:buFont typeface="Wingdings"/>
              <a:buNone/>
              <a:defRPr/>
            </a:pPr>
            <a:r>
              <a:rPr lang="en-US" dirty="0"/>
              <a:t>Creating enabling environment for disadvantaged groups</a:t>
            </a:r>
          </a:p>
          <a:p>
            <a:pPr marL="274320" indent="-274320" eaLnBrk="1" fontAlgn="auto" hangingPunct="1">
              <a:spcAft>
                <a:spcPts val="0"/>
              </a:spcAft>
              <a:buFont typeface="Wingdings"/>
              <a:buNone/>
              <a:defRPr/>
            </a:pPr>
            <a:endParaRPr lang="en-US" dirty="0"/>
          </a:p>
          <a:p>
            <a:pPr marL="274320" indent="-274320" eaLnBrk="1" fontAlgn="auto" hangingPunct="1">
              <a:spcAft>
                <a:spcPts val="0"/>
              </a:spcAft>
              <a:buFont typeface="Wingdings"/>
              <a:buNone/>
              <a:defRPr/>
            </a:pPr>
            <a:r>
              <a:rPr lang="en-US" dirty="0"/>
              <a:t>Child friendly process of teaching</a:t>
            </a:r>
          </a:p>
          <a:p>
            <a:pPr marL="274320" indent="-274320" eaLnBrk="1" fontAlgn="auto" hangingPunct="1">
              <a:spcAft>
                <a:spcPts val="0"/>
              </a:spcAft>
              <a:buFont typeface="Wingdings"/>
              <a:buNone/>
              <a:defRPr/>
            </a:pPr>
            <a:endParaRPr lang="en-US" dirty="0"/>
          </a:p>
          <a:p>
            <a:pPr marL="274320" indent="-274320" eaLnBrk="1" fontAlgn="auto" hangingPunct="1">
              <a:spcAft>
                <a:spcPts val="0"/>
              </a:spcAft>
              <a:buFont typeface="Wingdings"/>
              <a:buNone/>
              <a:defRPr/>
            </a:pPr>
            <a:r>
              <a:rPr lang="en-US" dirty="0"/>
              <a:t>ICT tools </a:t>
            </a:r>
            <a:r>
              <a:rPr lang="en-US" dirty="0" err="1"/>
              <a:t>esp</a:t>
            </a:r>
            <a:r>
              <a:rPr lang="en-US" dirty="0"/>
              <a:t> in remote areas</a:t>
            </a:r>
          </a:p>
          <a:p>
            <a:pPr marL="274320" indent="-274320" eaLnBrk="1" fontAlgn="auto" hangingPunct="1">
              <a:spcAft>
                <a:spcPts val="0"/>
              </a:spcAft>
              <a:buFont typeface="Wingdings"/>
              <a:buNone/>
              <a:defRPr/>
            </a:pPr>
            <a:endParaRPr lang="en-US" dirty="0"/>
          </a:p>
          <a:p>
            <a:pPr marL="0" indent="0" eaLnBrk="1" fontAlgn="auto" hangingPunct="1">
              <a:spcAft>
                <a:spcPts val="0"/>
              </a:spcAft>
              <a:buFont typeface="Wingdings"/>
              <a:buNone/>
              <a:defRPr/>
            </a:pPr>
            <a:endParaRPr lang="en-US" dirty="0"/>
          </a:p>
          <a:p>
            <a:pPr marL="0" indent="0" eaLnBrk="1" fontAlgn="auto" hangingPunct="1">
              <a:spcAft>
                <a:spcPts val="0"/>
              </a:spcAft>
              <a:buFont typeface="Wingdings"/>
              <a:buNone/>
              <a:defRPr/>
            </a:pPr>
            <a:endParaRPr lang="en-US" dirty="0"/>
          </a:p>
        </p:txBody>
      </p:sp>
      <p:pic>
        <p:nvPicPr>
          <p:cNvPr id="34821" name="Picture 4" descr="C:\Users\ARR RAGU\Desktop\4_directions.gif"/>
          <p:cNvPicPr>
            <a:picLocks noChangeAspect="1" noChangeArrowheads="1" noCrop="1"/>
          </p:cNvPicPr>
          <p:nvPr/>
        </p:nvPicPr>
        <p:blipFill>
          <a:blip r:embed="rId3"/>
          <a:srcRect/>
          <a:stretch>
            <a:fillRect/>
          </a:stretch>
        </p:blipFill>
        <p:spPr bwMode="auto">
          <a:xfrm>
            <a:off x="541338" y="2205038"/>
            <a:ext cx="285750" cy="285750"/>
          </a:xfrm>
          <a:prstGeom prst="rect">
            <a:avLst/>
          </a:prstGeom>
          <a:noFill/>
          <a:ln w="9525">
            <a:noFill/>
            <a:miter lim="800000"/>
            <a:headEnd/>
            <a:tailEnd/>
          </a:ln>
        </p:spPr>
      </p:pic>
      <p:pic>
        <p:nvPicPr>
          <p:cNvPr id="34822" name="Picture 3" descr="C:\Users\ARR RAGU\Desktop\4_directions.gif"/>
          <p:cNvPicPr>
            <a:picLocks noChangeAspect="1" noChangeArrowheads="1" noCrop="1"/>
          </p:cNvPicPr>
          <p:nvPr/>
        </p:nvPicPr>
        <p:blipFill>
          <a:blip r:embed="rId3"/>
          <a:srcRect/>
          <a:stretch>
            <a:fillRect/>
          </a:stretch>
        </p:blipFill>
        <p:spPr bwMode="auto">
          <a:xfrm>
            <a:off x="541338" y="3716338"/>
            <a:ext cx="285750" cy="285750"/>
          </a:xfrm>
          <a:prstGeom prst="rect">
            <a:avLst/>
          </a:prstGeom>
          <a:noFill/>
          <a:ln w="9525">
            <a:noFill/>
            <a:miter lim="800000"/>
            <a:headEnd/>
            <a:tailEnd/>
          </a:ln>
        </p:spPr>
      </p:pic>
      <p:pic>
        <p:nvPicPr>
          <p:cNvPr id="34823" name="Picture 3" descr="C:\Users\ARR RAGU\Desktop\4_directions.gif"/>
          <p:cNvPicPr>
            <a:picLocks noChangeAspect="1" noChangeArrowheads="1" noCrop="1"/>
          </p:cNvPicPr>
          <p:nvPr/>
        </p:nvPicPr>
        <p:blipFill>
          <a:blip r:embed="rId3"/>
          <a:srcRect/>
          <a:stretch>
            <a:fillRect/>
          </a:stretch>
        </p:blipFill>
        <p:spPr bwMode="auto">
          <a:xfrm>
            <a:off x="541338" y="4292600"/>
            <a:ext cx="285750" cy="285750"/>
          </a:xfrm>
          <a:prstGeom prst="rect">
            <a:avLst/>
          </a:prstGeom>
          <a:noFill/>
          <a:ln w="9525">
            <a:noFill/>
            <a:miter lim="800000"/>
            <a:headEnd/>
            <a:tailEnd/>
          </a:ln>
        </p:spPr>
      </p:pic>
      <p:pic>
        <p:nvPicPr>
          <p:cNvPr id="34824" name="Picture 3" descr="C:\Users\ARR RAGU\Desktop\4_directions.gif"/>
          <p:cNvPicPr>
            <a:picLocks noChangeAspect="1" noChangeArrowheads="1" noCrop="1"/>
          </p:cNvPicPr>
          <p:nvPr/>
        </p:nvPicPr>
        <p:blipFill>
          <a:blip r:embed="rId3"/>
          <a:srcRect/>
          <a:stretch>
            <a:fillRect/>
          </a:stretch>
        </p:blipFill>
        <p:spPr bwMode="auto">
          <a:xfrm>
            <a:off x="541338" y="4943475"/>
            <a:ext cx="285750" cy="285750"/>
          </a:xfrm>
          <a:prstGeom prst="rect">
            <a:avLst/>
          </a:prstGeom>
          <a:noFill/>
          <a:ln w="9525">
            <a:noFill/>
            <a:miter lim="800000"/>
            <a:headEnd/>
            <a:tailEnd/>
          </a:ln>
        </p:spPr>
      </p:pic>
      <p:pic>
        <p:nvPicPr>
          <p:cNvPr id="34825" name="Picture 3" descr="C:\Users\ARR RAGU\Desktop\4_directions.gif"/>
          <p:cNvPicPr>
            <a:picLocks noChangeAspect="1" noChangeArrowheads="1" noCrop="1"/>
          </p:cNvPicPr>
          <p:nvPr/>
        </p:nvPicPr>
        <p:blipFill>
          <a:blip r:embed="rId3"/>
          <a:srcRect/>
          <a:stretch>
            <a:fillRect/>
          </a:stretch>
        </p:blipFill>
        <p:spPr bwMode="auto">
          <a:xfrm>
            <a:off x="541338" y="5519738"/>
            <a:ext cx="285750" cy="285750"/>
          </a:xfrm>
          <a:prstGeom prst="rect">
            <a:avLst/>
          </a:prstGeom>
          <a:noFill/>
          <a:ln w="9525">
            <a:noFill/>
            <a:miter lim="800000"/>
            <a:headEnd/>
            <a:tailEnd/>
          </a:ln>
        </p:spPr>
      </p:pic>
      <p:pic>
        <p:nvPicPr>
          <p:cNvPr id="34826" name="Picture 3" descr="C:\Users\ARR RAGU\Desktop\4_directions.gif"/>
          <p:cNvPicPr>
            <a:picLocks noChangeAspect="1" noChangeArrowheads="1" noCrop="1"/>
          </p:cNvPicPr>
          <p:nvPr/>
        </p:nvPicPr>
        <p:blipFill>
          <a:blip r:embed="rId3"/>
          <a:srcRect/>
          <a:stretch>
            <a:fillRect/>
          </a:stretch>
        </p:blipFill>
        <p:spPr bwMode="auto">
          <a:xfrm>
            <a:off x="541338" y="3143250"/>
            <a:ext cx="285750" cy="285750"/>
          </a:xfrm>
          <a:prstGeom prst="rect">
            <a:avLst/>
          </a:prstGeom>
          <a:noFill/>
          <a:ln w="9525">
            <a:noFill/>
            <a:miter lim="800000"/>
            <a:headEnd/>
            <a:tailEnd/>
          </a:ln>
        </p:spPr>
      </p:pic>
      <p:sp>
        <p:nvSpPr>
          <p:cNvPr id="34827" name="Rectangle 11"/>
          <p:cNvSpPr>
            <a:spLocks noChangeArrowheads="1"/>
          </p:cNvSpPr>
          <p:nvPr/>
        </p:nvSpPr>
        <p:spPr bwMode="auto">
          <a:xfrm>
            <a:off x="323850" y="1484313"/>
            <a:ext cx="4584700" cy="523875"/>
          </a:xfrm>
          <a:prstGeom prst="rect">
            <a:avLst/>
          </a:prstGeom>
          <a:noFill/>
          <a:ln w="9525">
            <a:noFill/>
            <a:miter lim="800000"/>
            <a:headEnd/>
            <a:tailEnd/>
          </a:ln>
        </p:spPr>
        <p:txBody>
          <a:bodyPr wrap="none">
            <a:spAutoFit/>
          </a:bodyPr>
          <a:lstStyle/>
          <a:p>
            <a:r>
              <a:rPr lang="en-US" sz="2800" b="1"/>
              <a:t>Education and Development</a:t>
            </a:r>
          </a:p>
        </p:txBody>
      </p:sp>
      <p:pic>
        <p:nvPicPr>
          <p:cNvPr id="34828" name="Picture 3" descr="C:\Users\ARR RAGU\Desktop\4_directions.gif"/>
          <p:cNvPicPr>
            <a:picLocks noChangeAspect="1" noChangeArrowheads="1" noCrop="1"/>
          </p:cNvPicPr>
          <p:nvPr/>
        </p:nvPicPr>
        <p:blipFill>
          <a:blip r:embed="rId3"/>
          <a:srcRect/>
          <a:stretch>
            <a:fillRect/>
          </a:stretch>
        </p:blipFill>
        <p:spPr bwMode="auto">
          <a:xfrm>
            <a:off x="539750" y="6092825"/>
            <a:ext cx="285750" cy="2857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fontAlgn="auto" hangingPunct="1">
              <a:spcAft>
                <a:spcPts val="0"/>
              </a:spcAft>
              <a:defRPr/>
            </a:pPr>
            <a:r>
              <a:rPr lang="en-US" dirty="0">
                <a:latin typeface="Agency FB" pitchFamily="34" charset="0"/>
              </a:rPr>
              <a:t>Elements of the Policy</a:t>
            </a:r>
          </a:p>
        </p:txBody>
      </p:sp>
      <p:sp>
        <p:nvSpPr>
          <p:cNvPr id="35843" name="Content Placeholder 2"/>
          <p:cNvSpPr>
            <a:spLocks noGrp="1"/>
          </p:cNvSpPr>
          <p:nvPr>
            <p:ph sz="quarter" idx="1"/>
          </p:nvPr>
        </p:nvSpPr>
        <p:spPr>
          <a:xfrm>
            <a:off x="457200" y="1600200"/>
            <a:ext cx="7467600" cy="4873625"/>
          </a:xfrm>
        </p:spPr>
        <p:txBody>
          <a:bodyPr/>
          <a:lstStyle/>
          <a:p>
            <a:pPr eaLnBrk="1" hangingPunct="1"/>
            <a:r>
              <a:rPr lang="en-US"/>
              <a:t>Sports, cultural and scientific activities</a:t>
            </a:r>
          </a:p>
          <a:p>
            <a:pPr eaLnBrk="1" hangingPunct="1"/>
            <a:r>
              <a:rPr lang="en-US"/>
              <a:t>Preventing any physical or mental harassment</a:t>
            </a:r>
          </a:p>
          <a:p>
            <a:pPr eaLnBrk="1" hangingPunct="1"/>
            <a:r>
              <a:rPr lang="en-US"/>
              <a:t>Vocational teaching and guidance</a:t>
            </a:r>
          </a:p>
          <a:p>
            <a:pPr eaLnBrk="1" hangingPunct="1"/>
            <a:r>
              <a:rPr lang="en-US"/>
              <a:t>Use schools to promote health and hygiene in communities</a:t>
            </a:r>
          </a:p>
          <a:p>
            <a:pPr eaLnBrk="1" hangingPunct="1"/>
            <a:r>
              <a:rPr lang="en-US"/>
              <a:t>Use local governments, NGOs etc to map gaps in education</a:t>
            </a:r>
          </a:p>
          <a:p>
            <a:pPr eaLnBrk="1" hangingPunct="1"/>
            <a:r>
              <a:rPr lang="en-US"/>
              <a:t>Encourage gifted Children</a:t>
            </a:r>
          </a:p>
          <a:p>
            <a:pPr eaLnBrk="1" hangingPunct="1"/>
            <a:r>
              <a:rPr lang="en-US"/>
              <a:t>Provide creches</a:t>
            </a:r>
          </a:p>
          <a:p>
            <a:pPr eaLnBrk="1" hangingPunct="1"/>
            <a:r>
              <a:rPr lang="en-US"/>
              <a:t>Promote baby-feeding facilities in public places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Agency FB" pitchFamily="34" charset="0"/>
              </a:rPr>
              <a:t>Elements of the Policy</a:t>
            </a:r>
          </a:p>
        </p:txBody>
      </p:sp>
      <p:sp>
        <p:nvSpPr>
          <p:cNvPr id="3" name="Content Placeholder 2"/>
          <p:cNvSpPr>
            <a:spLocks noGrp="1"/>
          </p:cNvSpPr>
          <p:nvPr>
            <p:ph sz="quarter" idx="1"/>
          </p:nvPr>
        </p:nvSpPr>
        <p:spPr>
          <a:xfrm>
            <a:off x="468313" y="2133600"/>
            <a:ext cx="8229600" cy="4552950"/>
          </a:xfrm>
        </p:spPr>
        <p:txBody>
          <a:bodyPr>
            <a:normAutofit/>
          </a:bodyPr>
          <a:lstStyle/>
          <a:p>
            <a:pPr marL="274320" indent="-274320" eaLnBrk="1" fontAlgn="auto" hangingPunct="1">
              <a:spcAft>
                <a:spcPts val="0"/>
              </a:spcAft>
              <a:buFont typeface="Wingdings"/>
              <a:buChar char=""/>
              <a:defRPr/>
            </a:pPr>
            <a:r>
              <a:rPr lang="en-US" dirty="0"/>
              <a:t>Create a protective environment and prevent  all kinds of vulnerabilities and exploitation</a:t>
            </a:r>
          </a:p>
          <a:p>
            <a:pPr marL="274320" indent="-274320" eaLnBrk="1" fontAlgn="auto" hangingPunct="1">
              <a:spcAft>
                <a:spcPts val="0"/>
              </a:spcAft>
              <a:buFont typeface="Wingdings"/>
              <a:buChar char=""/>
              <a:defRPr/>
            </a:pPr>
            <a:endParaRPr lang="en-US" dirty="0"/>
          </a:p>
          <a:p>
            <a:pPr marL="274320" indent="-274320" eaLnBrk="1" fontAlgn="auto" hangingPunct="1">
              <a:spcAft>
                <a:spcPts val="0"/>
              </a:spcAft>
              <a:buFont typeface="Wingdings"/>
              <a:buChar char=""/>
              <a:defRPr/>
            </a:pPr>
            <a:r>
              <a:rPr lang="en-US" dirty="0"/>
              <a:t>Secure rights and care for abandoned children</a:t>
            </a:r>
          </a:p>
          <a:p>
            <a:pPr marL="274320" indent="-274320" eaLnBrk="1" fontAlgn="auto" hangingPunct="1">
              <a:spcAft>
                <a:spcPts val="0"/>
              </a:spcAft>
              <a:buFont typeface="Wingdings"/>
              <a:buChar char=""/>
              <a:defRPr/>
            </a:pPr>
            <a:endParaRPr lang="en-US" dirty="0"/>
          </a:p>
          <a:p>
            <a:pPr marL="274320" indent="-274320" eaLnBrk="1" fontAlgn="auto" hangingPunct="1">
              <a:spcAft>
                <a:spcPts val="0"/>
              </a:spcAft>
              <a:buFont typeface="Wingdings"/>
              <a:buChar char=""/>
              <a:defRPr/>
            </a:pPr>
            <a:r>
              <a:rPr lang="en-US" dirty="0"/>
              <a:t>Special protection for children in difficult circumstances</a:t>
            </a:r>
          </a:p>
          <a:p>
            <a:pPr marL="274320" indent="-274320" eaLnBrk="1" fontAlgn="auto" hangingPunct="1">
              <a:spcAft>
                <a:spcPts val="0"/>
              </a:spcAft>
              <a:buFont typeface="Wingdings"/>
              <a:buChar char=""/>
              <a:defRPr/>
            </a:pPr>
            <a:endParaRPr lang="en-US" dirty="0"/>
          </a:p>
          <a:p>
            <a:pPr marL="274320" indent="-274320" eaLnBrk="1" fontAlgn="auto" hangingPunct="1">
              <a:spcAft>
                <a:spcPts val="0"/>
              </a:spcAft>
              <a:buFont typeface="Wingdings"/>
              <a:buChar char=""/>
              <a:defRPr/>
            </a:pPr>
            <a:r>
              <a:rPr lang="en-US" dirty="0"/>
              <a:t>Build a Child responsive system</a:t>
            </a:r>
          </a:p>
          <a:p>
            <a:pPr marL="0" indent="0" eaLnBrk="1" fontAlgn="auto" hangingPunct="1">
              <a:spcAft>
                <a:spcPts val="0"/>
              </a:spcAft>
              <a:buFont typeface="Wingdings"/>
              <a:buNone/>
              <a:defRPr/>
            </a:pPr>
            <a:endParaRPr lang="en-US" dirty="0"/>
          </a:p>
          <a:p>
            <a:pPr marL="0" indent="0" eaLnBrk="1" fontAlgn="auto" hangingPunct="1">
              <a:spcAft>
                <a:spcPts val="0"/>
              </a:spcAft>
              <a:buFont typeface="Wingdings"/>
              <a:buNone/>
              <a:defRPr/>
            </a:pPr>
            <a:endParaRPr lang="en-US" dirty="0"/>
          </a:p>
        </p:txBody>
      </p:sp>
      <p:sp>
        <p:nvSpPr>
          <p:cNvPr id="36868" name="Rectangle 3"/>
          <p:cNvSpPr>
            <a:spLocks noChangeArrowheads="1"/>
          </p:cNvSpPr>
          <p:nvPr/>
        </p:nvSpPr>
        <p:spPr bwMode="auto">
          <a:xfrm>
            <a:off x="468313" y="1557338"/>
            <a:ext cx="2062162" cy="584200"/>
          </a:xfrm>
          <a:prstGeom prst="rect">
            <a:avLst/>
          </a:prstGeom>
          <a:noFill/>
          <a:ln w="9525">
            <a:noFill/>
            <a:miter lim="800000"/>
            <a:headEnd/>
            <a:tailEnd/>
          </a:ln>
        </p:spPr>
        <p:txBody>
          <a:bodyPr wrap="none">
            <a:spAutoFit/>
          </a:bodyPr>
          <a:lstStyle/>
          <a:p>
            <a:r>
              <a:rPr lang="en-US" sz="3200" b="1"/>
              <a:t>Protection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WINDOWS\Desktop\map-of-india-political.gif"/>
          <p:cNvPicPr>
            <a:picLocks noChangeAspect="1" noChangeArrowheads="1"/>
          </p:cNvPicPr>
          <p:nvPr/>
        </p:nvPicPr>
        <p:blipFill>
          <a:blip r:embed="rId2"/>
          <a:srcRect/>
          <a:stretch>
            <a:fillRect/>
          </a:stretch>
        </p:blipFill>
        <p:spPr bwMode="auto">
          <a:xfrm>
            <a:off x="1828800" y="228600"/>
            <a:ext cx="5991225" cy="6477000"/>
          </a:xfrm>
          <a:prstGeom prst="rect">
            <a:avLst/>
          </a:prstGeom>
          <a:noFill/>
          <a:ln w="12700">
            <a:solidFill>
              <a:srgbClr val="000000"/>
            </a:solid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Agency FB" pitchFamily="34" charset="0"/>
              </a:rPr>
              <a:t>Elements of the Policy</a:t>
            </a:r>
          </a:p>
        </p:txBody>
      </p:sp>
      <p:sp>
        <p:nvSpPr>
          <p:cNvPr id="37891" name="Content Placeholder 2"/>
          <p:cNvSpPr>
            <a:spLocks noGrp="1"/>
          </p:cNvSpPr>
          <p:nvPr>
            <p:ph sz="quarter" idx="1"/>
          </p:nvPr>
        </p:nvSpPr>
        <p:spPr>
          <a:xfrm>
            <a:off x="468313" y="2349500"/>
            <a:ext cx="8229600" cy="4624388"/>
          </a:xfrm>
        </p:spPr>
        <p:txBody>
          <a:bodyPr/>
          <a:lstStyle/>
          <a:p>
            <a:pPr eaLnBrk="1" hangingPunct="1"/>
            <a:r>
              <a:rPr lang="en-US"/>
              <a:t>Make children aware of their rights and make them active partners in their own development</a:t>
            </a:r>
          </a:p>
          <a:p>
            <a:pPr eaLnBrk="1" hangingPunct="1"/>
            <a:endParaRPr lang="en-US"/>
          </a:p>
          <a:p>
            <a:pPr eaLnBrk="1" hangingPunct="1"/>
            <a:r>
              <a:rPr lang="en-US"/>
              <a:t>Promote respect for views of the girl child, minority and marginalized children</a:t>
            </a:r>
          </a:p>
          <a:p>
            <a:pPr eaLnBrk="1" hangingPunct="1"/>
            <a:endParaRPr lang="en-US"/>
          </a:p>
          <a:p>
            <a:pPr eaLnBrk="1" hangingPunct="1"/>
            <a:r>
              <a:rPr lang="en-US"/>
              <a:t>Engage all stakeholders</a:t>
            </a:r>
          </a:p>
          <a:p>
            <a:pPr eaLnBrk="1" hangingPunct="1"/>
            <a:endParaRPr lang="en-US"/>
          </a:p>
          <a:p>
            <a:pPr eaLnBrk="1" hangingPunct="1"/>
            <a:endParaRPr lang="en-US" sz="3000"/>
          </a:p>
          <a:p>
            <a:pPr eaLnBrk="1" hangingPunct="1"/>
            <a:r>
              <a:rPr lang="en-US"/>
              <a:t>Employ monitorable indicators</a:t>
            </a:r>
          </a:p>
          <a:p>
            <a:pPr eaLnBrk="1" hangingPunct="1"/>
            <a:endParaRPr lang="en-US"/>
          </a:p>
        </p:txBody>
      </p:sp>
      <p:sp>
        <p:nvSpPr>
          <p:cNvPr id="37892" name="Rectangle 3"/>
          <p:cNvSpPr>
            <a:spLocks noChangeArrowheads="1"/>
          </p:cNvSpPr>
          <p:nvPr/>
        </p:nvSpPr>
        <p:spPr bwMode="auto">
          <a:xfrm>
            <a:off x="363538" y="1620838"/>
            <a:ext cx="2479675" cy="584200"/>
          </a:xfrm>
          <a:prstGeom prst="rect">
            <a:avLst/>
          </a:prstGeom>
          <a:noFill/>
          <a:ln w="9525">
            <a:noFill/>
            <a:miter lim="800000"/>
            <a:headEnd/>
            <a:tailEnd/>
          </a:ln>
        </p:spPr>
        <p:txBody>
          <a:bodyPr wrap="none">
            <a:spAutoFit/>
          </a:bodyPr>
          <a:lstStyle/>
          <a:p>
            <a:r>
              <a:rPr lang="en-US" sz="3200" b="1"/>
              <a:t>Participation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Agency FB" pitchFamily="34" charset="0"/>
              </a:rPr>
              <a:t>Implementation</a:t>
            </a:r>
          </a:p>
        </p:txBody>
      </p:sp>
      <p:sp>
        <p:nvSpPr>
          <p:cNvPr id="38915" name="Content Placeholder 2"/>
          <p:cNvSpPr>
            <a:spLocks noGrp="1"/>
          </p:cNvSpPr>
          <p:nvPr>
            <p:ph sz="quarter" idx="1"/>
          </p:nvPr>
        </p:nvSpPr>
        <p:spPr>
          <a:xfrm>
            <a:off x="457200" y="1600200"/>
            <a:ext cx="7467600" cy="4873625"/>
          </a:xfrm>
        </p:spPr>
        <p:txBody>
          <a:bodyPr/>
          <a:lstStyle/>
          <a:p>
            <a:pPr eaLnBrk="1" hangingPunct="1"/>
            <a:r>
              <a:rPr lang="en-US" sz="2100"/>
              <a:t>Nodal Ministry: Ministry of Women and Child Development </a:t>
            </a:r>
          </a:p>
          <a:p>
            <a:pPr eaLnBrk="1" hangingPunct="1"/>
            <a:endParaRPr lang="en-US" sz="2100"/>
          </a:p>
          <a:p>
            <a:pPr eaLnBrk="1" hangingPunct="1"/>
            <a:r>
              <a:rPr lang="en-US" sz="2100"/>
              <a:t>Reviewing: National Co-ordination and Action Group</a:t>
            </a:r>
          </a:p>
          <a:p>
            <a:pPr eaLnBrk="1" hangingPunct="1"/>
            <a:endParaRPr lang="en-US" sz="2100"/>
          </a:p>
          <a:p>
            <a:pPr eaLnBrk="1" hangingPunct="1"/>
            <a:r>
              <a:rPr lang="en-US" sz="2100"/>
              <a:t>Plan of Action at National and State Level</a:t>
            </a:r>
          </a:p>
          <a:p>
            <a:pPr eaLnBrk="1" hangingPunct="1"/>
            <a:endParaRPr lang="en-US" sz="2100"/>
          </a:p>
          <a:p>
            <a:pPr eaLnBrk="1" hangingPunct="1"/>
            <a:r>
              <a:rPr lang="en-US" sz="2100"/>
              <a:t>Active involvement of Local Communities, Civil Society, Media and  Private Business Sector</a:t>
            </a:r>
          </a:p>
          <a:p>
            <a:pPr eaLnBrk="1" hangingPunct="1"/>
            <a:endParaRPr lang="en-US" sz="2100"/>
          </a:p>
          <a:p>
            <a:pPr eaLnBrk="1" hangingPunct="1"/>
            <a:r>
              <a:rPr lang="en-US" sz="2100"/>
              <a:t>Establishing a knowledge base through child focused research and documentation</a:t>
            </a:r>
          </a:p>
          <a:p>
            <a:pPr eaLnBrk="1" hangingPunct="1"/>
            <a:endParaRPr lang="en-US" sz="2100"/>
          </a:p>
          <a:p>
            <a:pPr eaLnBrk="1" hangingPunct="1"/>
            <a:r>
              <a:rPr lang="en-US" sz="2100"/>
              <a:t>Indicator based child impact assessment and evaluation</a:t>
            </a:r>
          </a:p>
          <a:p>
            <a:pPr eaLnBrk="1" hangingPunct="1"/>
            <a:endParaRPr lang="en-US" sz="2100"/>
          </a:p>
          <a:p>
            <a:pPr eaLnBrk="1" hangingPunct="1"/>
            <a:r>
              <a:rPr lang="en-US" sz="2100"/>
              <a:t>Child Budgeting</a:t>
            </a:r>
          </a:p>
          <a:p>
            <a:pPr eaLnBrk="1" hangingPunct="1"/>
            <a:endParaRPr lang="en-US" sz="2100"/>
          </a:p>
        </p:txBody>
      </p:sp>
      <p:pic>
        <p:nvPicPr>
          <p:cNvPr id="38916" name="Picture 2" descr="C:\Users\ARR RAGU\Desktop\Ball.gif"/>
          <p:cNvPicPr>
            <a:picLocks noChangeAspect="1" noChangeArrowheads="1" noCrop="1"/>
          </p:cNvPicPr>
          <p:nvPr/>
        </p:nvPicPr>
        <p:blipFill>
          <a:blip r:embed="rId2"/>
          <a:srcRect/>
          <a:stretch>
            <a:fillRect/>
          </a:stretch>
        </p:blipFill>
        <p:spPr bwMode="auto">
          <a:xfrm>
            <a:off x="522288" y="1905000"/>
            <a:ext cx="304800" cy="228600"/>
          </a:xfrm>
          <a:prstGeom prst="rect">
            <a:avLst/>
          </a:prstGeom>
          <a:noFill/>
          <a:ln w="9525">
            <a:noFill/>
            <a:miter lim="800000"/>
            <a:headEnd/>
            <a:tailEnd/>
          </a:ln>
        </p:spPr>
      </p:pic>
      <p:pic>
        <p:nvPicPr>
          <p:cNvPr id="38917" name="Picture 2" descr="C:\Users\ARR RAGU\Desktop\Ball.gif"/>
          <p:cNvPicPr>
            <a:picLocks noChangeAspect="1" noChangeArrowheads="1" noCrop="1"/>
          </p:cNvPicPr>
          <p:nvPr/>
        </p:nvPicPr>
        <p:blipFill>
          <a:blip r:embed="rId2"/>
          <a:srcRect/>
          <a:stretch>
            <a:fillRect/>
          </a:stretch>
        </p:blipFill>
        <p:spPr bwMode="auto">
          <a:xfrm>
            <a:off x="522288" y="2552700"/>
            <a:ext cx="304800" cy="228600"/>
          </a:xfrm>
          <a:prstGeom prst="rect">
            <a:avLst/>
          </a:prstGeom>
          <a:noFill/>
          <a:ln w="9525">
            <a:noFill/>
            <a:miter lim="800000"/>
            <a:headEnd/>
            <a:tailEnd/>
          </a:ln>
        </p:spPr>
      </p:pic>
      <p:pic>
        <p:nvPicPr>
          <p:cNvPr id="38918" name="Picture 2" descr="C:\Users\ARR RAGU\Desktop\Ball.gif"/>
          <p:cNvPicPr>
            <a:picLocks noChangeAspect="1" noChangeArrowheads="1" noCrop="1"/>
          </p:cNvPicPr>
          <p:nvPr/>
        </p:nvPicPr>
        <p:blipFill>
          <a:blip r:embed="rId2"/>
          <a:srcRect/>
          <a:stretch>
            <a:fillRect/>
          </a:stretch>
        </p:blipFill>
        <p:spPr bwMode="auto">
          <a:xfrm>
            <a:off x="522288" y="3200400"/>
            <a:ext cx="304800" cy="228600"/>
          </a:xfrm>
          <a:prstGeom prst="rect">
            <a:avLst/>
          </a:prstGeom>
          <a:noFill/>
          <a:ln w="9525">
            <a:noFill/>
            <a:miter lim="800000"/>
            <a:headEnd/>
            <a:tailEnd/>
          </a:ln>
        </p:spPr>
      </p:pic>
      <p:pic>
        <p:nvPicPr>
          <p:cNvPr id="38919" name="Picture 2" descr="C:\Users\ARR RAGU\Desktop\Ball.gif"/>
          <p:cNvPicPr>
            <a:picLocks noChangeAspect="1" noChangeArrowheads="1" noCrop="1"/>
          </p:cNvPicPr>
          <p:nvPr/>
        </p:nvPicPr>
        <p:blipFill>
          <a:blip r:embed="rId2"/>
          <a:srcRect/>
          <a:stretch>
            <a:fillRect/>
          </a:stretch>
        </p:blipFill>
        <p:spPr bwMode="auto">
          <a:xfrm>
            <a:off x="522288" y="3860800"/>
            <a:ext cx="304800" cy="228600"/>
          </a:xfrm>
          <a:prstGeom prst="rect">
            <a:avLst/>
          </a:prstGeom>
          <a:noFill/>
          <a:ln w="9525">
            <a:noFill/>
            <a:miter lim="800000"/>
            <a:headEnd/>
            <a:tailEnd/>
          </a:ln>
        </p:spPr>
      </p:pic>
      <p:pic>
        <p:nvPicPr>
          <p:cNvPr id="38920" name="Picture 2" descr="C:\Users\ARR RAGU\Desktop\Ball.gif"/>
          <p:cNvPicPr>
            <a:picLocks noChangeAspect="1" noChangeArrowheads="1" noCrop="1"/>
          </p:cNvPicPr>
          <p:nvPr/>
        </p:nvPicPr>
        <p:blipFill>
          <a:blip r:embed="rId2"/>
          <a:srcRect/>
          <a:stretch>
            <a:fillRect/>
          </a:stretch>
        </p:blipFill>
        <p:spPr bwMode="auto">
          <a:xfrm>
            <a:off x="522288" y="4784725"/>
            <a:ext cx="304800" cy="228600"/>
          </a:xfrm>
          <a:prstGeom prst="rect">
            <a:avLst/>
          </a:prstGeom>
          <a:noFill/>
          <a:ln w="9525">
            <a:noFill/>
            <a:miter lim="800000"/>
            <a:headEnd/>
            <a:tailEnd/>
          </a:ln>
        </p:spPr>
      </p:pic>
      <p:pic>
        <p:nvPicPr>
          <p:cNvPr id="38921" name="Picture 2" descr="C:\Users\ARR RAGU\Desktop\Ball.gif"/>
          <p:cNvPicPr>
            <a:picLocks noChangeAspect="1" noChangeArrowheads="1" noCrop="1"/>
          </p:cNvPicPr>
          <p:nvPr/>
        </p:nvPicPr>
        <p:blipFill>
          <a:blip r:embed="rId2"/>
          <a:srcRect/>
          <a:stretch>
            <a:fillRect/>
          </a:stretch>
        </p:blipFill>
        <p:spPr bwMode="auto">
          <a:xfrm>
            <a:off x="522288" y="5732463"/>
            <a:ext cx="304800" cy="228600"/>
          </a:xfrm>
          <a:prstGeom prst="rect">
            <a:avLst/>
          </a:prstGeom>
          <a:noFill/>
          <a:ln w="9525">
            <a:noFill/>
            <a:miter lim="800000"/>
            <a:headEnd/>
            <a:tailEnd/>
          </a:ln>
        </p:spPr>
      </p:pic>
      <p:pic>
        <p:nvPicPr>
          <p:cNvPr id="38922" name="Picture 2" descr="C:\Users\ARR RAGU\Desktop\Ball.gif"/>
          <p:cNvPicPr>
            <a:picLocks noChangeAspect="1" noChangeArrowheads="1" noCrop="1"/>
          </p:cNvPicPr>
          <p:nvPr/>
        </p:nvPicPr>
        <p:blipFill>
          <a:blip r:embed="rId2"/>
          <a:srcRect/>
          <a:stretch>
            <a:fillRect/>
          </a:stretch>
        </p:blipFill>
        <p:spPr bwMode="auto">
          <a:xfrm>
            <a:off x="539750" y="6381750"/>
            <a:ext cx="304800" cy="228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IN" sz="6000" dirty="0">
                <a:latin typeface="Agency FB" pitchFamily="34" charset="0"/>
              </a:rPr>
              <a:t>Merits</a:t>
            </a:r>
          </a:p>
        </p:txBody>
      </p:sp>
      <p:sp>
        <p:nvSpPr>
          <p:cNvPr id="3" name="Content Placeholder 2"/>
          <p:cNvSpPr>
            <a:spLocks noGrp="1"/>
          </p:cNvSpPr>
          <p:nvPr>
            <p:ph sz="quarter" idx="1"/>
          </p:nvPr>
        </p:nvSpPr>
        <p:spPr>
          <a:xfrm>
            <a:off x="457200" y="1600200"/>
            <a:ext cx="7467600" cy="4873625"/>
          </a:xfrm>
        </p:spPr>
        <p:txBody>
          <a:bodyPr>
            <a:normAutofit/>
          </a:bodyPr>
          <a:lstStyle/>
          <a:p>
            <a:pPr marL="274320" indent="-274320" eaLnBrk="1" fontAlgn="auto" hangingPunct="1">
              <a:spcAft>
                <a:spcPts val="0"/>
              </a:spcAft>
              <a:buFont typeface="Wingdings"/>
              <a:buChar char=""/>
              <a:defRPr/>
            </a:pPr>
            <a:r>
              <a:rPr lang="en-IN" dirty="0"/>
              <a:t>Umbrella policy covering all the diverse schemes previously divided among different ministries</a:t>
            </a:r>
          </a:p>
          <a:p>
            <a:pPr marL="274320" indent="-274320" eaLnBrk="1" fontAlgn="auto" hangingPunct="1">
              <a:spcAft>
                <a:spcPts val="0"/>
              </a:spcAft>
              <a:buFont typeface="Wingdings"/>
              <a:buChar char=""/>
              <a:defRPr/>
            </a:pPr>
            <a:r>
              <a:rPr lang="en-IN" dirty="0"/>
              <a:t>Covers all those aspects that could not be covered by policies like ICDS, RTE </a:t>
            </a:r>
            <a:r>
              <a:rPr lang="en-IN" dirty="0" err="1"/>
              <a:t>etc</a:t>
            </a:r>
            <a:endParaRPr lang="en-IN" dirty="0"/>
          </a:p>
          <a:p>
            <a:pPr marL="274320" indent="-274320" eaLnBrk="1" fontAlgn="auto" hangingPunct="1">
              <a:spcAft>
                <a:spcPts val="0"/>
              </a:spcAft>
              <a:buFont typeface="Wingdings"/>
              <a:buChar char=""/>
              <a:defRPr/>
            </a:pPr>
            <a:r>
              <a:rPr lang="en-IN" dirty="0"/>
              <a:t>Special mention of equal rights for the girl child</a:t>
            </a:r>
          </a:p>
          <a:p>
            <a:pPr marL="274320" indent="-274320" eaLnBrk="1" fontAlgn="auto" hangingPunct="1">
              <a:spcAft>
                <a:spcPts val="0"/>
              </a:spcAft>
              <a:buFont typeface="Wingdings"/>
              <a:buChar char=""/>
              <a:defRPr/>
            </a:pPr>
            <a:r>
              <a:rPr lang="en-IN" dirty="0"/>
              <a:t>Special mention for protection of children in difficult circumstances</a:t>
            </a:r>
          </a:p>
          <a:p>
            <a:pPr marL="274320" indent="-274320" eaLnBrk="1" fontAlgn="auto" hangingPunct="1">
              <a:spcAft>
                <a:spcPts val="0"/>
              </a:spcAft>
              <a:buFont typeface="Wingdings"/>
              <a:buChar char=""/>
              <a:defRPr/>
            </a:pPr>
            <a:r>
              <a:rPr lang="en-IN" dirty="0"/>
              <a:t>Gives voice to children in the community and state</a:t>
            </a:r>
          </a:p>
          <a:p>
            <a:pPr marL="0" indent="0" eaLnBrk="1" fontAlgn="auto" hangingPunct="1">
              <a:spcAft>
                <a:spcPts val="0"/>
              </a:spcAft>
              <a:buFont typeface="Wingdings"/>
              <a:buNone/>
              <a:defRPr/>
            </a:pPr>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IN" dirty="0"/>
              <a:t>Merits</a:t>
            </a:r>
          </a:p>
        </p:txBody>
      </p:sp>
      <p:sp>
        <p:nvSpPr>
          <p:cNvPr id="40963" name="Content Placeholder 2"/>
          <p:cNvSpPr>
            <a:spLocks noGrp="1"/>
          </p:cNvSpPr>
          <p:nvPr>
            <p:ph sz="quarter" idx="1"/>
          </p:nvPr>
        </p:nvSpPr>
        <p:spPr>
          <a:xfrm>
            <a:off x="457200" y="1600200"/>
            <a:ext cx="7467600" cy="4873625"/>
          </a:xfrm>
        </p:spPr>
        <p:txBody>
          <a:bodyPr/>
          <a:lstStyle/>
          <a:p>
            <a:pPr eaLnBrk="1" hangingPunct="1"/>
            <a:r>
              <a:rPr lang="en-IN"/>
              <a:t>Amends the definition of Children from below 14 to below 18 years.</a:t>
            </a:r>
          </a:p>
          <a:p>
            <a:pPr eaLnBrk="1" hangingPunct="1"/>
            <a:r>
              <a:rPr lang="en-IN"/>
              <a:t>Child budgeting included</a:t>
            </a:r>
          </a:p>
          <a:p>
            <a:pPr eaLnBrk="1" hangingPunct="1"/>
            <a:r>
              <a:rPr lang="en-IN"/>
              <a:t>Awareness creation in the community, administration and stakeholders is the responsibility of the state</a:t>
            </a:r>
          </a:p>
        </p:txBody>
      </p:sp>
      <p:pic>
        <p:nvPicPr>
          <p:cNvPr id="3074" name="Picture 2" descr="C:\Users\ARR RAGU\Desktop\baaner_mo_mod-2.jpg"/>
          <p:cNvPicPr>
            <a:picLocks noChangeAspect="1" noChangeArrowheads="1"/>
          </p:cNvPicPr>
          <p:nvPr/>
        </p:nvPicPr>
        <p:blipFill>
          <a:blip r:embed="rId2" cstate="print"/>
          <a:srcRect l="74015"/>
          <a:stretch>
            <a:fillRect/>
          </a:stretch>
        </p:blipFill>
        <p:spPr bwMode="auto">
          <a:xfrm>
            <a:off x="6444208" y="4437112"/>
            <a:ext cx="2586813" cy="22768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a:latin typeface="Agency FB" pitchFamily="34" charset="0"/>
              </a:rPr>
              <a:t>Demerits</a:t>
            </a:r>
            <a:endParaRPr lang="en-US" dirty="0">
              <a:latin typeface="Agency FB" pitchFamily="34" charset="0"/>
            </a:endParaRPr>
          </a:p>
        </p:txBody>
      </p:sp>
      <p:sp>
        <p:nvSpPr>
          <p:cNvPr id="41987" name="Content Placeholder 2"/>
          <p:cNvSpPr>
            <a:spLocks noGrp="1"/>
          </p:cNvSpPr>
          <p:nvPr>
            <p:ph sz="quarter" idx="1"/>
          </p:nvPr>
        </p:nvSpPr>
        <p:spPr>
          <a:xfrm>
            <a:off x="457200" y="1600200"/>
            <a:ext cx="7467600" cy="4873625"/>
          </a:xfrm>
        </p:spPr>
        <p:txBody>
          <a:bodyPr/>
          <a:lstStyle/>
          <a:p>
            <a:pPr eaLnBrk="1" hangingPunct="1"/>
            <a:r>
              <a:rPr lang="en-US"/>
              <a:t>No mention of provision of safe drinking water for children</a:t>
            </a:r>
          </a:p>
          <a:p>
            <a:pPr eaLnBrk="1" hangingPunct="1"/>
            <a:r>
              <a:rPr lang="en-US"/>
              <a:t>No special certification or courses for disabled children</a:t>
            </a:r>
          </a:p>
          <a:p>
            <a:pPr eaLnBrk="1" hangingPunct="1"/>
            <a:r>
              <a:rPr lang="en-US"/>
              <a:t>No mention of time-bound elimination of child labour</a:t>
            </a:r>
          </a:p>
          <a:p>
            <a:pPr eaLnBrk="1" hangingPunct="1"/>
            <a:r>
              <a:rPr lang="en-US"/>
              <a:t>No concrete plan or system to enable participation of children</a:t>
            </a:r>
          </a:p>
          <a:p>
            <a:pPr eaLnBrk="1" hangingPunct="1"/>
            <a:r>
              <a:rPr lang="en-US"/>
              <a:t>The draft also includes aspects covering ministry of Health and HRD but no mechanism for interaction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latin typeface="Agency FB" pitchFamily="34" charset="0"/>
              </a:rPr>
              <a:t>International Perspective</a:t>
            </a:r>
          </a:p>
        </p:txBody>
      </p:sp>
      <p:sp>
        <p:nvSpPr>
          <p:cNvPr id="4" name="Content Placeholder 3"/>
          <p:cNvSpPr>
            <a:spLocks noGrp="1"/>
          </p:cNvSpPr>
          <p:nvPr>
            <p:ph sz="quarter" idx="1"/>
          </p:nvPr>
        </p:nvSpPr>
        <p:spPr>
          <a:xfrm>
            <a:off x="457200" y="1600200"/>
            <a:ext cx="7467600" cy="4873625"/>
          </a:xfrm>
        </p:spPr>
        <p:txBody>
          <a:bodyPr>
            <a:normAutofit/>
          </a:bodyPr>
          <a:lstStyle/>
          <a:p>
            <a:pPr marL="274320" indent="-274320" eaLnBrk="1" fontAlgn="auto" hangingPunct="1">
              <a:spcAft>
                <a:spcPts val="0"/>
              </a:spcAft>
              <a:buFont typeface="Wingdings"/>
              <a:buChar char=""/>
              <a:defRPr/>
            </a:pPr>
            <a:r>
              <a:rPr lang="en-IN" sz="2800" dirty="0"/>
              <a:t>UN Convention</a:t>
            </a:r>
            <a:r>
              <a:rPr lang="en-US" sz="2800" dirty="0"/>
              <a:t> </a:t>
            </a:r>
            <a:r>
              <a:rPr lang="en-IN" sz="2800" dirty="0"/>
              <a:t>on the Rights of the Child</a:t>
            </a:r>
            <a:endParaRPr lang="en-US" sz="2800" dirty="0"/>
          </a:p>
          <a:p>
            <a:pPr marL="118872" indent="0" eaLnBrk="1" fontAlgn="auto" hangingPunct="1">
              <a:spcAft>
                <a:spcPts val="0"/>
              </a:spcAft>
              <a:buFont typeface="Wingdings"/>
              <a:buNone/>
              <a:defRPr/>
            </a:pPr>
            <a:r>
              <a:rPr lang="en-US" sz="2800" dirty="0"/>
              <a:t>(Articles 24-37)</a:t>
            </a:r>
          </a:p>
          <a:p>
            <a:pPr marL="274320" indent="-274320" eaLnBrk="1" fontAlgn="auto" hangingPunct="1">
              <a:spcAft>
                <a:spcPts val="0"/>
              </a:spcAft>
              <a:buFont typeface="Wingdings"/>
              <a:buChar char=""/>
              <a:defRPr/>
            </a:pPr>
            <a:r>
              <a:rPr lang="en-US" sz="2800" dirty="0"/>
              <a:t>Australia </a:t>
            </a:r>
          </a:p>
          <a:p>
            <a:pPr marL="274320" indent="-274320" eaLnBrk="1" fontAlgn="auto" hangingPunct="1">
              <a:spcAft>
                <a:spcPts val="0"/>
              </a:spcAft>
              <a:buFont typeface="Wingdings"/>
              <a:buChar char=""/>
              <a:defRPr/>
            </a:pPr>
            <a:r>
              <a:rPr lang="en-US" sz="2800" dirty="0"/>
              <a:t>Bangladesh</a:t>
            </a:r>
          </a:p>
          <a:p>
            <a:pPr marL="274320" indent="-274320" eaLnBrk="1" fontAlgn="auto" hangingPunct="1">
              <a:spcAft>
                <a:spcPts val="0"/>
              </a:spcAft>
              <a:buFont typeface="Wingdings"/>
              <a:buChar char=""/>
              <a:defRPr/>
            </a:pPr>
            <a:r>
              <a:rPr lang="en-US" sz="2800" dirty="0"/>
              <a:t>Norway</a:t>
            </a:r>
          </a:p>
          <a:p>
            <a:pPr marL="118872" indent="0" eaLnBrk="1" fontAlgn="auto" hangingPunct="1">
              <a:spcAft>
                <a:spcPts val="0"/>
              </a:spcAft>
              <a:buFont typeface="Wingdings"/>
              <a:buNone/>
              <a:defRPr/>
            </a:pPr>
            <a:endParaRPr lang="en-US" dirty="0"/>
          </a:p>
          <a:p>
            <a:pPr marL="274320" indent="-274320" eaLnBrk="1" fontAlgn="auto" hangingPunct="1">
              <a:spcAft>
                <a:spcPts val="0"/>
              </a:spcAft>
              <a:buFont typeface="Wingdings"/>
              <a:buChar char=""/>
              <a:defRPr/>
            </a:pPr>
            <a:endParaRPr lang="en-US" dirty="0"/>
          </a:p>
          <a:p>
            <a:pPr marL="274320" indent="-274320" eaLnBrk="1" fontAlgn="auto" hangingPunct="1">
              <a:spcAft>
                <a:spcPts val="0"/>
              </a:spcAft>
              <a:buFont typeface="Wingdings"/>
              <a:buChar char=""/>
              <a:defRPr/>
            </a:pPr>
            <a:endParaRPr lang="en-US" dirty="0"/>
          </a:p>
          <a:p>
            <a:pPr marL="274320" indent="-274320" eaLnBrk="1" fontAlgn="auto" hangingPunct="1">
              <a:spcAft>
                <a:spcPts val="0"/>
              </a:spcAft>
              <a:buFont typeface="Wingdings"/>
              <a:buChar char=""/>
              <a:defRPr/>
            </a:pPr>
            <a:endParaRPr lang="en-US" dirty="0"/>
          </a:p>
        </p:txBody>
      </p:sp>
      <p:pic>
        <p:nvPicPr>
          <p:cNvPr id="9218" name="Picture 2" descr="http://t2.gstatic.com/images?q=tbn:ANd9GcQVyNzGPWBXycxDkPjf5WntyLxCo3jA-TmtCQ1YTABUR1279EFDLWPFYzs_"/>
          <p:cNvPicPr>
            <a:picLocks noChangeAspect="1" noChangeArrowheads="1"/>
          </p:cNvPicPr>
          <p:nvPr/>
        </p:nvPicPr>
        <p:blipFill>
          <a:blip r:embed="rId2" cstate="print"/>
          <a:srcRect/>
          <a:stretch>
            <a:fillRect/>
          </a:stretch>
        </p:blipFill>
        <p:spPr bwMode="auto">
          <a:xfrm>
            <a:off x="1168921" y="4653136"/>
            <a:ext cx="2466975" cy="184785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3013" name="Picture 4" descr="http://images.clipartof.com/small/67375-Royalty-Free-RF-Clipart-Illustration-Of-Children-Holding-Hands-In-Front-Of-A-World-Globe.jpg"/>
          <p:cNvPicPr>
            <a:picLocks noChangeAspect="1" noChangeArrowheads="1"/>
          </p:cNvPicPr>
          <p:nvPr/>
        </p:nvPicPr>
        <p:blipFill>
          <a:blip r:embed="rId3"/>
          <a:srcRect b="8025"/>
          <a:stretch>
            <a:fillRect/>
          </a:stretch>
        </p:blipFill>
        <p:spPr bwMode="auto">
          <a:xfrm>
            <a:off x="4246563" y="3897313"/>
            <a:ext cx="4286250" cy="2987675"/>
          </a:xfrm>
          <a:prstGeom prst="rect">
            <a:avLst/>
          </a:prstGeom>
          <a:noFill/>
          <a:ln w="9525">
            <a:noFill/>
            <a:miter lim="800000"/>
            <a:headEnd/>
            <a:tailEnd/>
          </a:ln>
        </p:spPr>
      </p:pic>
      <p:sp>
        <p:nvSpPr>
          <p:cNvPr id="43014" name="AutoShape 6" descr="data:image/jpeg;base64,/9j/4AAQSkZJRgABAQAAAQABAAD/2wCEAAkGBhQSEBUSExQUFBQVGBQXFxUUFBQUFRgUFBgVFBYVFxQXHCYeFxkjGRUUHy8gJCcpLCwsFR4xNTAqNSYrLCkBCQoKDgwOGg8PGiwkHyUqLC0sLC0sLCwvLCkvLCwsLy0sLCksLCwsLCwpLCwsLCwsLCwsLCwsLCwsLCwsLCwsLP/AABEIALcBEwMBIgACEQEDEQH/xAAcAAACAgMBAQAAAAAAAAAAAAAFBgQHAAIDAQj/xAA/EAABAwIEAwUFBgQFBQEAAAABAAIDBBEFEiExBkFRBxMiYXEUMkKBkSNSYqGxwTNy0fBDY5Ky4RUWJILxCP/EABoBAAIDAQEAAAAAAAAAAAAAAAMFAQIEAAb/xAAvEQACAQMDAgQEBwEBAAAAAAABAgADBBESITFBUQUTImFxobHwFDJCgZHB0SMz/9oADAMBAAIRAxEAPwC4QFrZelqwBdKTSXZRaYalSpSolMPEVJnDmEGMutrLIysJVZaaleALaywhTmdPWrLrAvQokiaOXJ6FV2OvDi1jM1uahuxqoNrMGuyMKDHeBNZRDy8tqouGVEjh9q3Ktq3Emxau26oeg509ZfWMajJjVs99lGpK+OQXa4Fdg66qwI2MuCCMib3C2Buo7wSu7W6KJM5zlL/+OEwzBAZm2nBXSpjEwaL0tWRt0Q3iXHBSU7piLkENaPxHa6qTgbwqgsQBJp3UPE2+FKOD8fvlmY1wzNebEWAIv0Tjig8NvNDVw42hK1FqRw0gw7LvGtKcaLpGFcTOZ0yofiA2RNyH140V5UwpQ+4F1suWHe4F3IXSZqAtHDQrqCub9iunSDTlSydFEhG6kZtF0qYOkbqVi6P3WLsyIXK2aF4VhCvJmsqiU/vFSpXBoJJ0CC4TVd49zgbi6nTkZkat8Q8HL1rxsuYWzY+aqZYGdUGxfiNsRyNGeQ7Aaow5QosIja8yWu48yroVBy0q4YjCwJRUFTM8SyvyNGuUfuV3xDFJJXdzBy0L0VxOJz2ZGG19/RZQ0bYGW6C5KIaoPqI36CDFMj0g7dTFrFo3QMbCHF0khFzz81GxJr454WBxvb81Ow5ntNY6U6sZoPVceJ9K2H1WpSdQXrgk/GZmHp1DjIA+GZMoMUdI50Ehyv5FR5Kh0D8k7c8Z2d0XfiPCyQ2ePR7LHTmFMo52VUGtjpY+uyDlQNQG3X2MKA2dJO/T3EiycOseM8Li2+uhW2FyTxv7uQZh95QYHSUUmV13QuOh6I9VYzGxua977AalVfVx+YHiWTTz+UjmTsqxLFTVzRnv2glh3b5I5huJsnYHNPqOYQXpFRnpCpVDHHWd5UBrpQ1+c7NBd9NUckclbiqYNik1tdjh9QhGF5IEQ38f1LqgOD3C8jR+HKXAW+isXtPBNA3KLkyx3HrdU7S095WNuD447/6grb7UqtzIIGMOpe35gLGuyNG9X/1pgRO4Xo3Cqh8JAz72Vo49UNjhfI7RrLk/VVpgFa8Txlx0zt09SE79oc2WhkA+Jwb9dVFFvSYO8XVVUd/9kHDeKopHhm2bQHz6FHo3aqtcDpQZ4gRrnabeh3VlDf5olJiwOYG8ppTYBO07uCHVwRFzkMqqhjtnBHLAczEqM35RmFsOHgCkndRcN9wKXlUmRMcuZtlKhVeORNJaTaxsTyupfw3GoIuCOiqGBO0I9NkALDmQqbcqQWKPT7ld5DoriBMhPGqxePdqsXSIasvHmywlQcdqckDneSIo1ECQx0gmJHGXE7nPMUZsBuQjPBEdoAkWlpXTy2G7jqfJWHhkjYXNgbqQNU0u0VKYprzyYstGZ6hqtxwIfCCYnxJkkbDEMzjvbkpWN15ihcQLnlZQ+FcIyNM0mr3akn9FipqoXW37TdUZi2hf3harxJsUWeQgaXsq9xftFlc4iIWaOZXPjnGHTTmIGzW7pXlsNE1tLJdIZxkmKrq8YtpQ4AhT/vmqDr5kw4L2iZ/s5xYO0ukGQ2WzRdbXtKTj8sxpdVUOcy9MIjjay8dsp1ugPEtQz2uI3FgfogPZ/jJc407iSOSlY/gLWVUbbktedUl8kUaxDmOfNNWiGQRskxuAAgvBuEr0WLNhqiG3ETzoTtdFK7DYKSIPyZnO0AOvqUO9qbWB0LW2c1peHAWtY2WVa1FX8vfebWtrh6XnbbQ9jeGPqGhrTZpS5g0Ps9R3M/iv7hOyYuFcQL4sjj42aH5LtjWBCoAOzgbgq61DTJpPx97wDU9YFVefvaEGsBbbkUrYth7qV/fxe58TUwSzughFxncAhLKaaou6Yhkdjp5dSqUcrkk7fWXq+rAA3+kJUla2WMPHNK3HrP8Ax3Hp+iI4NNTxuMbZgQToDoPqufFUV4ZB0aTb0WdyhzoORNKK66dYwdvrKvoozbM1t7WO3QgqweM/tIKF7jqQCfmBdV7TYsQcu1x/wj/EeMZ6WkF9tP8ATYJfSBKsB2zHNc4emffElUNABK0h3+Izz+IJk7TKwiOKFo1e/Of5W6fukTh6sc+dgJ+Nn+4Js4zxCM17muBPdsDBY/fsT+iqpwjZnVF1Vl/ecOG35qmIGx0cQbaiw6pyG6WeF6Ie1BzTdjGE+d3iw1TUG3KPQHo/eYr05q/tNa2XLE93Rp+qRmMd4ATe7h8tbrrxFx23M+EC8Y8Pm7qbrjgFW2QscBuT+io7hnAE10aT0KLE8kf1LEw/3F7ilcIYXSHpYep0XmHe4l3jiv1bE02sMx+fL8lpqNpXMWUE1uAYl4i58zw3Ul7wAB1Juf3VtxwBjGsHwtDRffRVjwu1r6/vDoynYZHHkXbAfmh/EHaFJ32dl73sGjX0CBTbSMxlWpmu2M4AHzloU/vH1UkhRaK9ml3vFrS71IBU0hawYmMFy7lYvZm+IrFMiT8Xq+7he7y0Shg9e6tgdCT4rnXyTBxcD7K63QqvOFqwxzacwmtrS1UWYcg7Rdc1StZVPBG8OV1RFRNETADJzPNSuCQ6Rzpn6kpaqaWSoqXZQTrudgmzB5m07DHe5aNfVXuUC08cseZS2ctUydlHEZ5Ig7cXXob4SB0Q7AJ3SML3cybIq0pYwKnEZqdQzKYx24qZL9UMLk0ccYf3dVm5OSw4DNcbL1VBg1MEdp5aspWoQe89Ed15KLFbRlaPN3IsHD3AUZNWCOW6d+LG2qID+IIV2a0TfHJzW/FjpnzsaBbW4PRJK7eZc/ARzRXy7b4mTeJ3OllDGkWjaN/vHcKNwXIGSzF4s4kMaBzba5P1UX25gaSSSeZ/5UigxaCmhDyLyPJPnuvO2w86scDPM9TeN5FsFJxxn6mMUggpnOlJAJ3CDVXaG0OysYXXNhbmlDFsTdUSFxuddGhFcPwwQszyECVw8PPIP6p1WSlbU9dbdjwPv5xBbmrdVdFHZepjDWcXGNt3gA2vbe3qu/8A1ZlfQSdy6znMdYD7zRe3oVVGI1j6qUx3IjYbPeD734WolhVc6me0x+FrbeEbEc1ltLKpXUu2wPA++k3397QtmWlTGWHJ++v0kCirB3fi95pLXfzNNj+YTpg2Le00sjSbuia5pJ3LSLNJShPQtdUSge44940c/Fq78yieBSsillYLNZJC8OPm0aH80qVfKqlD8I3rMtegHX2Ii9hVJEx15CZDc6DYapilFHJluCCzXLfS5STVvlhd4m6a+JuoIvoVyhxO7r/kh+sbg+37Q5KHAI4Of3j/AEFdTxyjwt0LToehuFvjmGvlkkqA5rhIQRbdtuSSWvO1iPVNFFiBYxjXDwi1/wCqCdQGIQAE5HMYOAa8NkkicddG676bIxxVi4iYYwbPeLEj4W9fVLc1A0Te2wuOrRnYBqSNnA8kG4hxjvGHMftOX4idAEYVCF0iZ2t1ap5h/j3gHGwQD3Yz6aEcvMpr4XgfHBE5zbC4ub66n/lZiPCbqTB3SSfx5ZYnSfhbrZnyvqtsHrC6Lu9XG7CAPUKWUpgSfMFUE9OJZ1LMGRuc7Ztyqy4hqH96+ZxzNdrYfCEe4ux4MY2BpNz4nEa+gSdTye0TiIu8A8byOg2B9SFes5LYHAme0paU1Hr9JKpHOjo5L+B1S4OB55Gi1j0voUK4F4edU4k1rh9nARK924JGrR87FSeJMZGYtOwGnSw0AT/2aYEYKLvHi0lQc56hh1a0+mqtRyZNw2hMDrD0eryVMUOL3yph2WoRTBk3vFeryb3ivVMiR8YxNry+nO9ikvhSgvVEHZt7qXxXVGOua7lz9Ea7mOKF9Q06uGv0TpP+VLA/UPnFLf8AWrk/pPygriPiFsb3RwAA83KJgMEkkb3auLjuh2E4O+qcXm4Ze5J5p4wmsgj+yYR4dD6qa7LSTQm56yKAao+tzgdIXwmmyRNb5arfEMQZAwveQLBZVYi2KMyOOllVXEGPvq5DyjGw6rJbW7V2yeOs2XNwtBcDnpNeI8cNVIXbNGyDXsQEVwmnguTO7wjZt7Fx9UZdhlFILAFp5ODv25pi/iFC2byjnbt0mOl4Xc3aeeMb8ZPMVM/IL2GI3sBcnYJ3w/s8Y8fxLn6GyO4TwJFC8PPiPnqrt4lRxlTmAHhtfVhxideDMEMFOC7d2q68VVTIqZ73e/ls310Rx5AFtgEg8aVgncIWnTmkTE1CznsT8o7pqKeimO4A/mQqWXwtvqDa6E4tATK78Nv0ujlDgrQ0auv6mynS4Q15GuU/Ffnbp5rF4dcC3qFj2xG3i1q9zSCr0OfrAGCUZaDM4be6Dz80Lx7FnynILtkcbBvQdU015FrAWDdh6JZkiIcZSPE7T0HRFphr+6Jfj6DoPv3MBUZPDbXSnP1Pf7+E4DDDCxrQNOvUncrIIi51mi5/vdMkMBmis7S3xcvkgeN4lFRxlreY8Tjvf+icVPElorox6hsAOIjt/C3uX1k4Q7knn7+U5HK2djGuzOykHoNb6KRWYI6VjnNAzDUC9hdvI+qTsMknEjqwtysPha07kH4rdE0x8S7N5c/VecuhV8zXU5O89XaGgE0UfyjbvNHVcTh7tjazmb2cNDZL1XTsc8keF42Nt78ijUjGPkzgWcdyOfyXGvo2kfusy7TTUAME01WWuySC45HoidNWEOGbVrufKy5CnDgARtzWsTS3S1x5qxwZRdo1sxlsTcu7bWHzSPS4yYsRa82kEbszQdQb9R81pWh9wI3XLiGtaertAimMcHNosRjaCT3kLZCHfC/QO1563V6dPAJkVamSF7/SP+McR+3Qd13Ya11i651uOigUzmwWyjU6XQ1hykEFcK/FMrgAc3kOqqWZjvIVUQYWH30sT3ZpAcx5g9fVKmJ0nssjgxxc2Tdx8tmqc3E+p1Ou/LohOL14kY4A3sNVyjpLk7bSNgEBra+GmNy1zrvIF7Mbrf6gD5r6H5WGw0Hoqs7DsEAjnq3DxucI2O/B8Q+oVpBbkAAiauxZt4PYPGVLOyD4lVPYbsFzdFIJCWAncqwO+IAjbMhTDxFYuku5WK0pE3tCprStd10XXhKAVMXcvOg5Kbj1RHW0wcwjMOSgdnzrSSX3HJOiT+Gx1WKgB+JzyGnbi+ubBGIIfCba2QLh+HwZj97fquPElQZap1utgjFEzwiBg8QsSiaPLpAdTuYMP5lYnoNhOvH9WRDGwbG10nRyt2G6c+N6MmnY4jVtrpHy80a03pDHeBu9qpyOgnk9O14LXC4/MeYQ0Sy0bg/M6SLkTqWno7+qKxNs71XrZWggPGZhIDmnYtO4Vrmzp3CkEb9+sm0v61o2VO3UdIx8NcSm4JdcnmDp6Kx6DFGStBuAeYvb6KisTwZ+HVLWxuz004zxHp1YfMG/yTbheMh4a2+U6H6LxxD0WInuAEukDSysTdaJxHRVXNUmMl5Be4k2DdfqeSP1PEBi0yOcOoOYfMFAq7HJXkhsYYD0AH6K5umNM0wNjzALZLTqCqxyRxO1FiriNbB3NvRHaKpvodfVI5qy2z7a7O8+qYcKqPEBawcLhZCMRgr94w1lIJGObcC40PQ9UEGDMY28sme3JvhHzujUTCBe416pd4wZJFF3sTDJfQj4WfidbW3oj0rirTUrTOM/fMBcWtKqweoM4/j+IK4h4wbDdjDe48IGw8gOaXKLCpah/fztc4DVsQBIH4n/ANFrgb45HOJa58/N5acoHRrbW+e6OHCax7m5D3MXN7zYH6alMKCU7el+JYajnAB237+8W3DVLmv+EU6V05JG+3b2kiio++kETtA+7fTpp62Ss4OjkfBILSRuLD8ufonWOsgpLOe8yyD49AL+QCA8UUM1UDiVOzO0jLK1o8Xg/wAQDne/5Kbu4W7IKjcCVtLOpYKfMIwTt/uPecqQEdD1Ux79LEaJGp+Jdbag+eiLQY234nX8kqemRGqVlMONI3+S8MuVpFhoorK5jvFsoNdiTdQduqGFOYcsMQvwJhvteKRgj7OG8rjyBbqy/wAwnLtZoLmlqgbEPMR/lN3fqtuyTAu5pDUu9+qNx5QjVv7or2l0mfDZHc4nNePqG/utwXCYig1c1gYjupAWglxP6KLONLAWPpup1A7MzRdH01iDuep5LINjGR3gFtC6Q29wjmTy9FvUcOhgErXOLXnJJbZrjoD5C5RM0TveG5O/kptHI9lyG94x2kjDsR1HmFJaQoycR07M42tw2OMfA6QH/UbH6JoSVwhXR05mYHB8cha5gF8zdLFpumKTHWt5DXzWhKy6RkzBUtqhc6RPZWXeVMY3RDY8RY5+9romNkVSDxMz02TZhiRJG6lerZ+6xEgZUVPM+CQjUWNnN5H5J64epo3RvnYfEW6hReN+F3Zu+jF+oCXeH8XMEov7jjZwPJehfFxS1pz1iJM29XQ/HT/YSwjBXEy1MgsATa6j8PYmGTukdzNvknjiGVponOZaxHJVhTDwuPzQqR85GLfCFqDyHUL8ZYWMVcc8Rjv4iLhVfJEWFzHbtNk7Gmz08dQz3mWv5jmEF4hpA8CdmxHiV7TFP09P7lbsGoNXX+oDc+1iuD3ZtF7UP0stYI9QmoGBFR3MmYlVGaiNNJe8Zzwv5tcNwfK11H4eq3Flzvpf5clMNK/kx30KBuc+mqCwtIDvE2+mh3Xm/FrdcCqn7/7PUeC3TAmk/wAR/Yj9RTtcLGwJ+n0Ws0BDrfmEHwvEASL7o3LLdpcN9h6rzpOJ6hiHgaLDrkm+hJFv3U2mzNbkaNRsea2DDcDn0XV/hBPNRzOAk2gq3OHjIB5jndd6zHBHlN8o1BPy5pB4g4gLHZmm3I/1S1jGLVErW3uxjtQeZ87clcUydxxJeqqjSee0f8X4+hiIsIwb6loFyk/G+PpJwWMzW3B2A801diHDMEramomjEj43AMc/Wws4nQ6JCxFrpJJZbWa5z3AWtbcWsPRF8pVAMxiszMQBgCWL2fcAR1FCK2e88ry7Ixx+zblJbct+La6KcWcSHCaaOOMN799za3ha0eXQqf2Z4lkoaanA5Pc48gMxKr/tDrxV1ckwOZjPs2N/Cz4vnda2YogU9d5ipqKtYsd9OZW1fUGeV8tg0uJJDRYXO9gulNQE7usml3BxGCivDRm74kn/ACbZbW/mS/BIqPkSyYJM6NZIzYhw8zZaOZJIbWsOet1KMvRdo81vJAJxNS79ZenZxNmwyn55Rk/0/wD1HsYoRNTTRH42O+o8Q/RKnZNPmw0Dm2R4P5J4jd/fkjJuJgqbOZR/D9QcgZfxN8Jv1CNtBO5QbiWD2LE52HRsh71nSz9SB6LpDig113CxOpBjlHDDMOgjJ5heU1eGtJFiRySvUcRi29nDS3XyS3ifF41yXB8lZaZMqayrG3FuOBA4nLbyG6iYfxbUVDbwU88oG5Ywut8wl7hjgqsxeQOaCIrgOldo0Dnb73yX0nw5gMdFTsp4fdYAC4gZnHm51uZWgUFHMyNevn0ymWcYyRH7SGdlt80bgrQ4Gr5pqTvJmOYHOPdhws7J1t0OiMTkF5BDT6taf1C730/v8grLTCnIgaty1VdLSO86rF69uqxEmOETGCLEXCVuIOEYHjN7hPPZNV0P4gw3voHNG9rhaaLlHGDiDrIHU5GYu0+CSspHxl2dtjl9EryYG+GmL3ixN1IwbiqWmk7mUlzQbXPRM3F0zZKTM3Y9EyY1KT6TwxzmLQKdVNQ5UYxB/A9S32Zwf7ovdEaHhyJzH5XXa+5t0QPgiLPDK31UDCcbfTyOhcfDcgHoqvSZnfQd5dKiqiax0gHinBnU8lreG+h/ZNPZ1hUUjM7gHOHXkuspD7xz6tf7rj5+ajYXTyYfKXWL4XcxrZaKlVqlHy8+r6zPTprTq68en6SxPYowPdH0Vc9uWHR+wxTNbaZsjWsI08DveB67BNrONqcj3rKru1HiT2uoYxn8KIG3m47k+lkhqq9MesR/blareg8RNwzGX6Ag6JywnES62Zw05A3skmegbbUa9RuulBUdxp97YhL3UNxGqErzLRiqWAX59UAxzHAAQClys4lyNtfWyBY0ycxNmcC2N5sL7nnt0U0qDNuBxL1bhKY3O54hjD6L2h/fP1iB8I+8R18lvxAHGZrWnUALThSqcxuUtJj6c0YrYg6TMG2sN+vqttS5pC2FEDDZyffn7xF9O0rG7NZjldOB7cfeYe4ExHuMFrpL5X3IHUu1ACTH0Dmxjc5tAPN2w+pTHEwOjEbW5QTmc34S4cz5orTU8Z7syN1jc14A5lpuL/MLA9RTgCMEosoYnk8QtVvbh2HsiBtPMxouN2NIBJ/ZV9jTGtiyjVzvC0jYl2w9U2cQgyPdO92bN9GjkAOiTaQmeoB/w4nWB5F/l6I6arusAOP6EzMVsrcs3P8AZlrM4YEmFR0tw2MRkHpmILv9xXz06mMUj4ydWOc0/I2Vy8R8RPbGyFpLRYXsqu4loTFU3IIEjQ4X531Ka3Fuy0A57/KJbW4Vq5T2+c0pm3CnsiFlBpHIo0iySPzHiSwOyCusZ4DzAePXW6s1h0VF8E4p3FfE6+hOQ+j9FeYdv/eiPSO2JluFw2Yn9qfCwq6J0zdJqYF7DzLBq5lud9FREda9wtZw8xyK+qO7D2ua7UFrgfQhfMc9C5jncxmf9MxUvjaTRzgwHXxyk3df+qH5DdMNRDfkVBjpBckjkVIfAkmnqM+r+GadjKGmbG0Nb3UZs0WFy0Emw5k3RRqC8EzZ8Ppz/lgfTRG2tRJmIwYOqv4i6tXKtZ9ouzAolTObt1i2LFimVk4BY4rZh0WFqtLytePuHC1/fMFwfesoXD+Jd7C6nOthpfonvimqfHDmDM4G4SHhnENN3ufJkPPROqTtUt8EZxwYmqItOvkHGeRJHBNR3VQ+J2l7qLxZhndzk8nc0fdRwTTsmjeARvY7+qN45gYqIbfEBoUP8QFqhztkby/4ctSKc4O0T+HqtszfZ5f/AFJTJhVPJG7uJG52cnHokKWnfTyjMCC079QrTwHEGzxNcLE2UXg0jUvB+smzOs6W5HzEVuNuHYIIH1GxHuja7jyVWOp/CZCdb7J57S8e76cQNN2Q766GQ/8ABSTUu8AaOt15+4uHqkKTkCentLZKKFgN23/yB5Tz1uuXswcDf6cr+XREvZ1HxQZGZW6ucQAOdzohA74EKR1MicNcNmpqSQ1z44rF3MZvhb9U2cZ4LKKLO9mVoe0a+mgCsrhvAm4ZQRxBmeQgOkO+aR2/y2Sz2n4xI+nhifHkDpM1uoAIThaxp0CoHxMRGkKt0rE9dhFnBaduQackQbHy5dFJpR9g09QFFha4uNuS8+TvPTkYnWlJ2Hujmt4JPEb8+q6w05BBB0Oth1W/hLi2xvzsokasQXjNSWROsSQ7QDzOlrJmw3gR0bYWuAaGMDnD/Md7x/RBMOY04lSte3wiS5zbaA7pz4j46iiDmsOZ3km3h61NzTG52ibxSohCiodhvOVFwbG+czTOFhs07JZ7dcKY6mp6mIjLC7ujb8e3+1RcJfU181mucG31sdAE78acKN/6LPFu5rO8HM52DRMrtCigO2T27RVaOGYlFwO/efPtE4opG9CKIopALBI35j9OJ0DyHgjfl6q/eGcSFRSRSjctyu8nN8P7L5+mdsVZ/ZBi9xLTE/5jP0IC6md5WuuUz2llU+9l8+T0t3SAcnv/ANxX0HD7w9VQ+Kxd3WVMfSU/mAf3V6w2EHa8mLc0BDiFq2kRSop9brg5lkAtNYXEvPssqQ/C4erc7T5Wcf2Ta1Vt2K1N4J4yfde0geRF1ZDQtiHKgxdWGlyJCrR4wukTdFrW+8F7E5XgZhasW5WLpGJIj2WxWrNl6Cr4kzSWIOaWkaFVZxhweYHmSMeA7hWsVDxWEPZYi60W9w1BsjjrM9xbrWXB5lHxFzSC0uB8rp1wKuriA0N8PUoniUUdNZwhzeguhU/aE4C0ceW3yTM1GuF9KA/GLFprbn1OR7COEmCtkj+1ALuqCVsbMNhklY/VwLWNv8Z2NugShV8a1T9jZQKyqkkt3ji63XqUvvEqWtHLNzsB99ozsWp3VYBV43J++8HOaSSXakkknqTqVHMGY3RB0fJavisF5wGepMhFlhdS+AcFNbijCf4VP9o7TQuHut+YN/khmJ1WRpTL2f426jp3BkZdJMc7yOnwj6Fb7O3esx0jiLb64Sig1HmXQ6HW+iqftfmvX08Y1+ycbeef+ikP4yq535GANPQpZ4jZK2sa6pdeQM2HIE31Wy7tTRpFmI6bRfY3S1q4VQcb7wwZ2shAFrtFgo9DNmI08/VQmVYOgtrsOaN0cTRlFraLz5M9KRN3uaNbbqHHEQ8na41RUxtzA7+XkurmMurCU6wLiWFl7GvZ/Eab32NtrITHwvUyahh15khN7JhZ5BFhpb91CfXkDRxb5ZrJpY+IvaKyAA5OYrv/AAxLxlfVggYjVwFgzaWGzi0PO93NumyZjZI3N0cCCDY33Co+bFmNeC8u3+981KpeJrPa+KZ0ZB2zXafVmxVWujUcswhE8O0JhTKxnpzFPJG7dj3D8yf0KmxvW/GRJrHzkj7Z2Y5dAHWA26aIfDUKjb7icuV2MlTlE+EsbdT1Uco+Fwv/ACnQ/qgkki5xT2cqgS2c7GfU8coNnD3XAEHyOypbj6HJi1QPv5Xj6AfsrF7OMW9ow+Mk3dHeM+jdAkrtaiy4nG778A+ocUZ90zMtD01CsVy264SMUxq5SsWKMgI29jtblrpIydJIyQPxAj9lczV88cK13cV8Ep2DwHehBH6kL6GaVsoHK4mC7XD57yDij8pBXKCqutsaOygxGzVfO8y42hTP5rEMFzrdYp1+0rph+PYL1esGgWIs6eWUatb4VLXCqN2ldOkRrA5tiLqLJwpBJqWhSoRoF2r8RZBE6V5sGj6nkB5lctRk3BxIKK+xGYicVYNT0rQGC8z9h91vNx/vmlTutVNr6908jpn7u2HRvIfRaNZYeaW3Fw1Zssc44ji2t0t00qMZ5kcw/wDKh1jvop08gaEDxOtAaTdBAzDk4nHB8FdX10dM33Ac8jujBr+drK9cL4dhiFmsFttRySn2M8Od1Suq3j7SpNwdbiIbN+oJT/V1DImF7yGtaLknkmlPKJpB+MT1sVHzjPaAeIcCgZG6cnuy0XuNPkPNUjjlY6erM7nEuNg2+wA0AcPldOvE3Ezq12l2wtPhZ1/E5KtTh4vmb8ws1a6Z/RnYTZbWi0vXjcwayukjJIF3c3N1bboPJTabiu1sx8vJQ6icN029P6JfxQgkkC3W2yAEDTS1QrH5vFgIuLIfW8eBosDZK/CHC1XiEpiptm+893utv1Kt7h7sEpoyH1Ujqg2Hg91gd5Eakeq0LbgTG10ekrCPiiplJ7hkstt8jXO362CZMM7PcTrRnlcKSMi4L7lx8sg1CvOgwqGBtoY2Ri1vA0NJt1I3Ws46oopIN8QLXFQjGZWOE9hdO8fb1U0jx9w5W/RwTA3sVw4MtkeTa2bN4vX1TXhTdSp8siJxAaieTPmbtX4UZh9VHFE6R7HxhwMhBIdciwIG1rJQglVyf/oOiBhpZgNQ9zCfK2n5lUrG3VVYQysTuZPL7ri6XVYDouErtUICGzLf7D8ZtLLTn/EaHN9Wb/qp3bJDaekk6tcz6XKrfs8xbua+B97DOGn+Vx1Vr9tkX/jU0g+CY3Pk5un6q/6SIPioD3iFEdFu9mi40712DlhMYrI74+fSxHyN/wBl9A8NYh39LDLfV7Gk+ttVQd1aPZDiWamkgO8TyR/K7b9EW3bDYgLtcoD2jRi/JQGC91OxncKLANUXqZg6TRoNlilNhKxWxBQ3GdAsLl4sWkSZuCo9XYNKxYonSJFsLKv+N8fM0/s7dI4Tr+J/9NlixZ65wk12iguT2EDs1+S5TVKxYsGIzMF1tShFLQGtrIaUGwkcM528A963msWI9EZaAr7LPpOlgEbGxtFg0AD0GiqzjTik1cxgjJEMRIdyzPGhuOg1WLEe4JC7TNaICxJ6QNsNEHxGoHK6xYsC8xi3EWq2uBJ/VDqdrqmZlPFbO8hovoNVixMKSiLazHE+m+BODI8NpBEwDvHAGV/Nz/XoNQExgLFiPMc9LVGnYsWKJ04Ye3UhTfZ1ixcJ0r/tvw4HCXv5xvY4f+zg1fOJXqxQ0InE3z6LhK5YsVRzCE7Tthc2SRrujgfzX0T2i0/eYI5/MCF4+rQfyWLFbvKH9MqylfcA9dVMaFixLzGizlKmrswxHusQybNmYQfVnu/qsWLk2YTqozTPwlpY4NiolENVixav1RQfyycFixYiwc//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N"/>
          </a:p>
        </p:txBody>
      </p:sp>
      <p:sp>
        <p:nvSpPr>
          <p:cNvPr id="43015" name="AutoShape 8" descr="data:image/jpeg;base64,/9j/4AAQSkZJRgABAQAAAQABAAD/2wCEAAkGBhQSEBUSExQUFBQVGBQXFxUUFBQUFRgUFBgVFBYVFxQXHCYeFxkjGRUUHy8gJCcpLCwsFR4xNTAqNSYrLCkBCQoKDgwOGg8PGiwkHyUqLC0sLC0sLCwvLCkvLCwsLy0sLCksLCwsLCwpLCwsLCwsLCwsLCwsLCwsLCwsLCwsLP/AABEIALcBEwMBIgACEQEDEQH/xAAcAAACAgMBAQAAAAAAAAAAAAAFBgQHAAIDAQj/xAA/EAABAwIEAwUFBgQFBQEAAAABAAIDBBEFEiExBkFRBxMiYXEUMkKBkSNSYqGxwTNy0fBDY5Ky4RUWJILxCP/EABoBAAIDAQEAAAAAAAAAAAAAAAMFAQIEAAb/xAAvEQACAQMDAgQEBwEBAAAAAAABAgADBBESITFBUQUTImFxobHwFDJCgZHB0SMz/9oADAMBAAIRAxEAPwC4QFrZelqwBdKTSXZRaYalSpSolMPEVJnDmEGMutrLIysJVZaaleALaywhTmdPWrLrAvQokiaOXJ6FV2OvDi1jM1uahuxqoNrMGuyMKDHeBNZRDy8tqouGVEjh9q3Ktq3Emxau26oeg509ZfWMajJjVs99lGpK+OQXa4Fdg66qwI2MuCCMib3C2Buo7wSu7W6KJM5zlL/+OEwzBAZm2nBXSpjEwaL0tWRt0Q3iXHBSU7piLkENaPxHa6qTgbwqgsQBJp3UPE2+FKOD8fvlmY1wzNebEWAIv0Tjig8NvNDVw42hK1FqRw0gw7LvGtKcaLpGFcTOZ0yofiA2RNyH140V5UwpQ+4F1suWHe4F3IXSZqAtHDQrqCub9iunSDTlSydFEhG6kZtF0qYOkbqVi6P3WLsyIXK2aF4VhCvJmsqiU/vFSpXBoJJ0CC4TVd49zgbi6nTkZkat8Q8HL1rxsuYWzY+aqZYGdUGxfiNsRyNGeQ7Aaow5QosIja8yWu48yroVBy0q4YjCwJRUFTM8SyvyNGuUfuV3xDFJJXdzBy0L0VxOJz2ZGG19/RZQ0bYGW6C5KIaoPqI36CDFMj0g7dTFrFo3QMbCHF0khFzz81GxJr454WBxvb81Ow5ntNY6U6sZoPVceJ9K2H1WpSdQXrgk/GZmHp1DjIA+GZMoMUdI50Ehyv5FR5Kh0D8k7c8Z2d0XfiPCyQ2ePR7LHTmFMo52VUGtjpY+uyDlQNQG3X2MKA2dJO/T3EiycOseM8Li2+uhW2FyTxv7uQZh95QYHSUUmV13QuOh6I9VYzGxua977AalVfVx+YHiWTTz+UjmTsqxLFTVzRnv2glh3b5I5huJsnYHNPqOYQXpFRnpCpVDHHWd5UBrpQ1+c7NBd9NUckclbiqYNik1tdjh9QhGF5IEQ38f1LqgOD3C8jR+HKXAW+isXtPBNA3KLkyx3HrdU7S095WNuD447/6grb7UqtzIIGMOpe35gLGuyNG9X/1pgRO4Xo3Cqh8JAz72Vo49UNjhfI7RrLk/VVpgFa8Txlx0zt09SE79oc2WhkA+Jwb9dVFFvSYO8XVVUd/9kHDeKopHhm2bQHz6FHo3aqtcDpQZ4gRrnabeh3VlDf5olJiwOYG8ppTYBO07uCHVwRFzkMqqhjtnBHLAczEqM35RmFsOHgCkndRcN9wKXlUmRMcuZtlKhVeORNJaTaxsTyupfw3GoIuCOiqGBO0I9NkALDmQqbcqQWKPT7ld5DoriBMhPGqxePdqsXSIasvHmywlQcdqckDneSIo1ECQx0gmJHGXE7nPMUZsBuQjPBEdoAkWlpXTy2G7jqfJWHhkjYXNgbqQNU0u0VKYprzyYstGZ6hqtxwIfCCYnxJkkbDEMzjvbkpWN15ihcQLnlZQ+FcIyNM0mr3akn9FipqoXW37TdUZi2hf3harxJsUWeQgaXsq9xftFlc4iIWaOZXPjnGHTTmIGzW7pXlsNE1tLJdIZxkmKrq8YtpQ4AhT/vmqDr5kw4L2iZ/s5xYO0ukGQ2WzRdbXtKTj8sxpdVUOcy9MIjjay8dsp1ugPEtQz2uI3FgfogPZ/jJc407iSOSlY/gLWVUbbktedUl8kUaxDmOfNNWiGQRskxuAAgvBuEr0WLNhqiG3ETzoTtdFK7DYKSIPyZnO0AOvqUO9qbWB0LW2c1peHAWtY2WVa1FX8vfebWtrh6XnbbQ9jeGPqGhrTZpS5g0Ps9R3M/iv7hOyYuFcQL4sjj42aH5LtjWBCoAOzgbgq61DTJpPx97wDU9YFVefvaEGsBbbkUrYth7qV/fxe58TUwSzughFxncAhLKaaou6Yhkdjp5dSqUcrkk7fWXq+rAA3+kJUla2WMPHNK3HrP8Ax3Hp+iI4NNTxuMbZgQToDoPqufFUV4ZB0aTb0WdyhzoORNKK66dYwdvrKvoozbM1t7WO3QgqweM/tIKF7jqQCfmBdV7TYsQcu1x/wj/EeMZ6WkF9tP8ATYJfSBKsB2zHNc4emffElUNABK0h3+Izz+IJk7TKwiOKFo1e/Of5W6fukTh6sc+dgJ+Nn+4Js4zxCM17muBPdsDBY/fsT+iqpwjZnVF1Vl/ecOG35qmIGx0cQbaiw6pyG6WeF6Ie1BzTdjGE+d3iw1TUG3KPQHo/eYr05q/tNa2XLE93Rp+qRmMd4ATe7h8tbrrxFx23M+EC8Y8Pm7qbrjgFW2QscBuT+io7hnAE10aT0KLE8kf1LEw/3F7ilcIYXSHpYep0XmHe4l3jiv1bE02sMx+fL8lpqNpXMWUE1uAYl4i58zw3Ul7wAB1Juf3VtxwBjGsHwtDRffRVjwu1r6/vDoynYZHHkXbAfmh/EHaFJ32dl73sGjX0CBTbSMxlWpmu2M4AHzloU/vH1UkhRaK9ml3vFrS71IBU0hawYmMFy7lYvZm+IrFMiT8Xq+7he7y0Shg9e6tgdCT4rnXyTBxcD7K63QqvOFqwxzacwmtrS1UWYcg7Rdc1StZVPBG8OV1RFRNETADJzPNSuCQ6Rzpn6kpaqaWSoqXZQTrudgmzB5m07DHe5aNfVXuUC08cseZS2ctUydlHEZ5Ig7cXXob4SB0Q7AJ3SML3cybIq0pYwKnEZqdQzKYx24qZL9UMLk0ccYf3dVm5OSw4DNcbL1VBg1MEdp5aspWoQe89Ed15KLFbRlaPN3IsHD3AUZNWCOW6d+LG2qID+IIV2a0TfHJzW/FjpnzsaBbW4PRJK7eZc/ARzRXy7b4mTeJ3OllDGkWjaN/vHcKNwXIGSzF4s4kMaBzba5P1UX25gaSSSeZ/5UigxaCmhDyLyPJPnuvO2w86scDPM9TeN5FsFJxxn6mMUggpnOlJAJ3CDVXaG0OysYXXNhbmlDFsTdUSFxuddGhFcPwwQszyECVw8PPIP6p1WSlbU9dbdjwPv5xBbmrdVdFHZepjDWcXGNt3gA2vbe3qu/8A1ZlfQSdy6znMdYD7zRe3oVVGI1j6qUx3IjYbPeD734WolhVc6me0x+FrbeEbEc1ltLKpXUu2wPA++k3397QtmWlTGWHJ++v0kCirB3fi95pLXfzNNj+YTpg2Le00sjSbuia5pJ3LSLNJShPQtdUSge44940c/Fq78yieBSsillYLNZJC8OPm0aH80qVfKqlD8I3rMtegHX2Ii9hVJEx15CZDc6DYapilFHJluCCzXLfS5STVvlhd4m6a+JuoIvoVyhxO7r/kh+sbg+37Q5KHAI4Of3j/AEFdTxyjwt0LToehuFvjmGvlkkqA5rhIQRbdtuSSWvO1iPVNFFiBYxjXDwi1/wCqCdQGIQAE5HMYOAa8NkkicddG676bIxxVi4iYYwbPeLEj4W9fVLc1A0Te2wuOrRnYBqSNnA8kG4hxjvGHMftOX4idAEYVCF0iZ2t1ap5h/j3gHGwQD3Yz6aEcvMpr4XgfHBE5zbC4ub66n/lZiPCbqTB3SSfx5ZYnSfhbrZnyvqtsHrC6Lu9XG7CAPUKWUpgSfMFUE9OJZ1LMGRuc7Ztyqy4hqH96+ZxzNdrYfCEe4ux4MY2BpNz4nEa+gSdTye0TiIu8A8byOg2B9SFes5LYHAme0paU1Hr9JKpHOjo5L+B1S4OB55Gi1j0voUK4F4edU4k1rh9nARK924JGrR87FSeJMZGYtOwGnSw0AT/2aYEYKLvHi0lQc56hh1a0+mqtRyZNw2hMDrD0eryVMUOL3yph2WoRTBk3vFeryb3ivVMiR8YxNry+nO9ikvhSgvVEHZt7qXxXVGOua7lz9Ea7mOKF9Q06uGv0TpP+VLA/UPnFLf8AWrk/pPygriPiFsb3RwAA83KJgMEkkb3auLjuh2E4O+qcXm4Ze5J5p4wmsgj+yYR4dD6qa7LSTQm56yKAao+tzgdIXwmmyRNb5arfEMQZAwveQLBZVYi2KMyOOllVXEGPvq5DyjGw6rJbW7V2yeOs2XNwtBcDnpNeI8cNVIXbNGyDXsQEVwmnguTO7wjZt7Fx9UZdhlFILAFp5ODv25pi/iFC2byjnbt0mOl4Xc3aeeMb8ZPMVM/IL2GI3sBcnYJ3w/s8Y8fxLn6GyO4TwJFC8PPiPnqrt4lRxlTmAHhtfVhxideDMEMFOC7d2q68VVTIqZ73e/ls310Rx5AFtgEg8aVgncIWnTmkTE1CznsT8o7pqKeimO4A/mQqWXwtvqDa6E4tATK78Nv0ujlDgrQ0auv6mynS4Q15GuU/Ffnbp5rF4dcC3qFj2xG3i1q9zSCr0OfrAGCUZaDM4be6Dz80Lx7FnynILtkcbBvQdU015FrAWDdh6JZkiIcZSPE7T0HRFphr+6Jfj6DoPv3MBUZPDbXSnP1Pf7+E4DDDCxrQNOvUncrIIi51mi5/vdMkMBmis7S3xcvkgeN4lFRxlreY8Tjvf+icVPElorox6hsAOIjt/C3uX1k4Q7knn7+U5HK2djGuzOykHoNb6KRWYI6VjnNAzDUC9hdvI+qTsMknEjqwtysPha07kH4rdE0x8S7N5c/VecuhV8zXU5O89XaGgE0UfyjbvNHVcTh7tjazmb2cNDZL1XTsc8keF42Nt78ijUjGPkzgWcdyOfyXGvo2kfusy7TTUAME01WWuySC45HoidNWEOGbVrufKy5CnDgARtzWsTS3S1x5qxwZRdo1sxlsTcu7bWHzSPS4yYsRa82kEbszQdQb9R81pWh9wI3XLiGtaertAimMcHNosRjaCT3kLZCHfC/QO1563V6dPAJkVamSF7/SP+McR+3Qd13Ya11i651uOigUzmwWyjU6XQ1hykEFcK/FMrgAc3kOqqWZjvIVUQYWH30sT3ZpAcx5g9fVKmJ0nssjgxxc2Tdx8tmqc3E+p1Ou/LohOL14kY4A3sNVyjpLk7bSNgEBra+GmNy1zrvIF7Mbrf6gD5r6H5WGw0Hoqs7DsEAjnq3DxucI2O/B8Q+oVpBbkAAiauxZt4PYPGVLOyD4lVPYbsFzdFIJCWAncqwO+IAjbMhTDxFYuku5WK0pE3tCprStd10XXhKAVMXcvOg5Kbj1RHW0wcwjMOSgdnzrSSX3HJOiT+Gx1WKgB+JzyGnbi+ubBGIIfCba2QLh+HwZj97fquPElQZap1utgjFEzwiBg8QsSiaPLpAdTuYMP5lYnoNhOvH9WRDGwbG10nRyt2G6c+N6MmnY4jVtrpHy80a03pDHeBu9qpyOgnk9O14LXC4/MeYQ0Sy0bg/M6SLkTqWno7+qKxNs71XrZWggPGZhIDmnYtO4Vrmzp3CkEb9+sm0v61o2VO3UdIx8NcSm4JdcnmDp6Kx6DFGStBuAeYvb6KisTwZ+HVLWxuz004zxHp1YfMG/yTbheMh4a2+U6H6LxxD0WInuAEukDSysTdaJxHRVXNUmMl5Be4k2DdfqeSP1PEBi0yOcOoOYfMFAq7HJXkhsYYD0AH6K5umNM0wNjzALZLTqCqxyRxO1FiriNbB3NvRHaKpvodfVI5qy2z7a7O8+qYcKqPEBawcLhZCMRgr94w1lIJGObcC40PQ9UEGDMY28sme3JvhHzujUTCBe416pd4wZJFF3sTDJfQj4WfidbW3oj0rirTUrTOM/fMBcWtKqweoM4/j+IK4h4wbDdjDe48IGw8gOaXKLCpah/fztc4DVsQBIH4n/ANFrgb45HOJa58/N5acoHRrbW+e6OHCax7m5D3MXN7zYH6alMKCU7el+JYajnAB237+8W3DVLmv+EU6V05JG+3b2kiio++kETtA+7fTpp62Ss4OjkfBILSRuLD8ufonWOsgpLOe8yyD49AL+QCA8UUM1UDiVOzO0jLK1o8Xg/wAQDne/5Kbu4W7IKjcCVtLOpYKfMIwTt/uPecqQEdD1Ux79LEaJGp+Jdbag+eiLQY234nX8kqemRGqVlMONI3+S8MuVpFhoorK5jvFsoNdiTdQduqGFOYcsMQvwJhvteKRgj7OG8rjyBbqy/wAwnLtZoLmlqgbEPMR/lN3fqtuyTAu5pDUu9+qNx5QjVv7or2l0mfDZHc4nNePqG/utwXCYig1c1gYjupAWglxP6KLONLAWPpup1A7MzRdH01iDuep5LINjGR3gFtC6Q29wjmTy9FvUcOhgErXOLXnJJbZrjoD5C5RM0TveG5O/kptHI9lyG94x2kjDsR1HmFJaQoycR07M42tw2OMfA6QH/UbH6JoSVwhXR05mYHB8cha5gF8zdLFpumKTHWt5DXzWhKy6RkzBUtqhc6RPZWXeVMY3RDY8RY5+9romNkVSDxMz02TZhiRJG6lerZ+6xEgZUVPM+CQjUWNnN5H5J64epo3RvnYfEW6hReN+F3Zu+jF+oCXeH8XMEov7jjZwPJehfFxS1pz1iJM29XQ/HT/YSwjBXEy1MgsATa6j8PYmGTukdzNvknjiGVponOZaxHJVhTDwuPzQqR85GLfCFqDyHUL8ZYWMVcc8Rjv4iLhVfJEWFzHbtNk7Gmz08dQz3mWv5jmEF4hpA8CdmxHiV7TFP09P7lbsGoNXX+oDc+1iuD3ZtF7UP0stYI9QmoGBFR3MmYlVGaiNNJe8Zzwv5tcNwfK11H4eq3Flzvpf5clMNK/kx30KBuc+mqCwtIDvE2+mh3Xm/FrdcCqn7/7PUeC3TAmk/wAR/Yj9RTtcLGwJ+n0Ws0BDrfmEHwvEASL7o3LLdpcN9h6rzpOJ6hiHgaLDrkm+hJFv3U2mzNbkaNRsea2DDcDn0XV/hBPNRzOAk2gq3OHjIB5jndd6zHBHlN8o1BPy5pB4g4gLHZmm3I/1S1jGLVErW3uxjtQeZ87clcUydxxJeqqjSee0f8X4+hiIsIwb6loFyk/G+PpJwWMzW3B2A801diHDMEramomjEj43AMc/Wws4nQ6JCxFrpJJZbWa5z3AWtbcWsPRF8pVAMxiszMQBgCWL2fcAR1FCK2e88ry7Ixx+zblJbct+La6KcWcSHCaaOOMN799za3ha0eXQqf2Z4lkoaanA5Pc48gMxKr/tDrxV1ckwOZjPs2N/Cz4vnda2YogU9d5ipqKtYsd9OZW1fUGeV8tg0uJJDRYXO9gulNQE7usml3BxGCivDRm74kn/ACbZbW/mS/BIqPkSyYJM6NZIzYhw8zZaOZJIbWsOet1KMvRdo81vJAJxNS79ZenZxNmwyn55Rk/0/wD1HsYoRNTTRH42O+o8Q/RKnZNPmw0Dm2R4P5J4jd/fkjJuJgqbOZR/D9QcgZfxN8Jv1CNtBO5QbiWD2LE52HRsh71nSz9SB6LpDig113CxOpBjlHDDMOgjJ5heU1eGtJFiRySvUcRi29nDS3XyS3ifF41yXB8lZaZMqayrG3FuOBA4nLbyG6iYfxbUVDbwU88oG5Ywut8wl7hjgqsxeQOaCIrgOldo0Dnb73yX0nw5gMdFTsp4fdYAC4gZnHm51uZWgUFHMyNevn0ymWcYyRH7SGdlt80bgrQ4Gr5pqTvJmOYHOPdhws7J1t0OiMTkF5BDT6taf1C730/v8grLTCnIgaty1VdLSO86rF69uqxEmOETGCLEXCVuIOEYHjN7hPPZNV0P4gw3voHNG9rhaaLlHGDiDrIHU5GYu0+CSspHxl2dtjl9EryYG+GmL3ixN1IwbiqWmk7mUlzQbXPRM3F0zZKTM3Y9EyY1KT6TwxzmLQKdVNQ5UYxB/A9S32Zwf7ovdEaHhyJzH5XXa+5t0QPgiLPDK31UDCcbfTyOhcfDcgHoqvSZnfQd5dKiqiax0gHinBnU8lreG+h/ZNPZ1hUUjM7gHOHXkuspD7xz6tf7rj5+ajYXTyYfKXWL4XcxrZaKlVqlHy8+r6zPTprTq68en6SxPYowPdH0Vc9uWHR+wxTNbaZsjWsI08DveB67BNrONqcj3rKru1HiT2uoYxn8KIG3m47k+lkhqq9MesR/blareg8RNwzGX6Ag6JywnES62Zw05A3skmegbbUa9RuulBUdxp97YhL3UNxGqErzLRiqWAX59UAxzHAAQClys4lyNtfWyBY0ycxNmcC2N5sL7nnt0U0qDNuBxL1bhKY3O54hjD6L2h/fP1iB8I+8R18lvxAHGZrWnUALThSqcxuUtJj6c0YrYg6TMG2sN+vqttS5pC2FEDDZyffn7xF9O0rG7NZjldOB7cfeYe4ExHuMFrpL5X3IHUu1ACTH0Dmxjc5tAPN2w+pTHEwOjEbW5QTmc34S4cz5orTU8Z7syN1jc14A5lpuL/MLA9RTgCMEosoYnk8QtVvbh2HsiBtPMxouN2NIBJ/ZV9jTGtiyjVzvC0jYl2w9U2cQgyPdO92bN9GjkAOiTaQmeoB/w4nWB5F/l6I6arusAOP6EzMVsrcs3P8AZlrM4YEmFR0tw2MRkHpmILv9xXz06mMUj4ydWOc0/I2Vy8R8RPbGyFpLRYXsqu4loTFU3IIEjQ4X531Ka3Fuy0A57/KJbW4Vq5T2+c0pm3CnsiFlBpHIo0iySPzHiSwOyCusZ4DzAePXW6s1h0VF8E4p3FfE6+hOQ+j9FeYdv/eiPSO2JluFw2Yn9qfCwq6J0zdJqYF7DzLBq5lud9FREda9wtZw8xyK+qO7D2ua7UFrgfQhfMc9C5jncxmf9MxUvjaTRzgwHXxyk3df+qH5DdMNRDfkVBjpBckjkVIfAkmnqM+r+GadjKGmbG0Nb3UZs0WFy0Emw5k3RRqC8EzZ8Ppz/lgfTRG2tRJmIwYOqv4i6tXKtZ9ouzAolTObt1i2LFimVk4BY4rZh0WFqtLytePuHC1/fMFwfesoXD+Jd7C6nOthpfonvimqfHDmDM4G4SHhnENN3ufJkPPROqTtUt8EZxwYmqItOvkHGeRJHBNR3VQ+J2l7qLxZhndzk8nc0fdRwTTsmjeARvY7+qN45gYqIbfEBoUP8QFqhztkby/4ctSKc4O0T+HqtszfZ5f/AFJTJhVPJG7uJG52cnHokKWnfTyjMCC079QrTwHEGzxNcLE2UXg0jUvB+smzOs6W5HzEVuNuHYIIH1GxHuja7jyVWOp/CZCdb7J57S8e76cQNN2Q766GQ/8ABSTUu8AaOt15+4uHqkKTkCentLZKKFgN23/yB5Tz1uuXswcDf6cr+XREvZ1HxQZGZW6ucQAOdzohA74EKR1MicNcNmpqSQ1z44rF3MZvhb9U2cZ4LKKLO9mVoe0a+mgCsrhvAm4ZQRxBmeQgOkO+aR2/y2Sz2n4xI+nhifHkDpM1uoAIThaxp0CoHxMRGkKt0rE9dhFnBaduQackQbHy5dFJpR9g09QFFha4uNuS8+TvPTkYnWlJ2Hujmt4JPEb8+q6w05BBB0Oth1W/hLi2xvzsokasQXjNSWROsSQ7QDzOlrJmw3gR0bYWuAaGMDnD/Md7x/RBMOY04lSte3wiS5zbaA7pz4j46iiDmsOZ3km3h61NzTG52ibxSohCiodhvOVFwbG+czTOFhs07JZ7dcKY6mp6mIjLC7ujb8e3+1RcJfU181mucG31sdAE78acKN/6LPFu5rO8HM52DRMrtCigO2T27RVaOGYlFwO/efPtE4opG9CKIopALBI35j9OJ0DyHgjfl6q/eGcSFRSRSjctyu8nN8P7L5+mdsVZ/ZBi9xLTE/5jP0IC6md5WuuUz2llU+9l8+T0t3SAcnv/ANxX0HD7w9VQ+Kxd3WVMfSU/mAf3V6w2EHa8mLc0BDiFq2kRSop9brg5lkAtNYXEvPssqQ/C4erc7T5Wcf2Ta1Vt2K1N4J4yfde0geRF1ZDQtiHKgxdWGlyJCrR4wukTdFrW+8F7E5XgZhasW5WLpGJIj2WxWrNl6Cr4kzSWIOaWkaFVZxhweYHmSMeA7hWsVDxWEPZYi60W9w1BsjjrM9xbrWXB5lHxFzSC0uB8rp1wKuriA0N8PUoniUUdNZwhzeguhU/aE4C0ceW3yTM1GuF9KA/GLFprbn1OR7COEmCtkj+1ALuqCVsbMNhklY/VwLWNv8Z2NugShV8a1T9jZQKyqkkt3ji63XqUvvEqWtHLNzsB99ozsWp3VYBV43J++8HOaSSXakkknqTqVHMGY3RB0fJavisF5wGepMhFlhdS+AcFNbijCf4VP9o7TQuHut+YN/khmJ1WRpTL2f426jp3BkZdJMc7yOnwj6Fb7O3esx0jiLb64Sig1HmXQ6HW+iqftfmvX08Y1+ycbeef+ikP4yq535GANPQpZ4jZK2sa6pdeQM2HIE31Wy7tTRpFmI6bRfY3S1q4VQcb7wwZ2shAFrtFgo9DNmI08/VQmVYOgtrsOaN0cTRlFraLz5M9KRN3uaNbbqHHEQ8na41RUxtzA7+XkurmMurCU6wLiWFl7GvZ/Eab32NtrITHwvUyahh15khN7JhZ5BFhpb91CfXkDRxb5ZrJpY+IvaKyAA5OYrv/AAxLxlfVggYjVwFgzaWGzi0PO93NumyZjZI3N0cCCDY33Co+bFmNeC8u3+981KpeJrPa+KZ0ZB2zXafVmxVWujUcswhE8O0JhTKxnpzFPJG7dj3D8yf0KmxvW/GRJrHzkj7Z2Y5dAHWA26aIfDUKjb7icuV2MlTlE+EsbdT1Uco+Fwv/ACnQ/qgkki5xT2cqgS2c7GfU8coNnD3XAEHyOypbj6HJi1QPv5Xj6AfsrF7OMW9ow+Mk3dHeM+jdAkrtaiy4nG778A+ocUZ90zMtD01CsVy264SMUxq5SsWKMgI29jtblrpIydJIyQPxAj9lczV88cK13cV8Ep2DwHehBH6kL6GaVsoHK4mC7XD57yDij8pBXKCqutsaOygxGzVfO8y42hTP5rEMFzrdYp1+0rph+PYL1esGgWIs6eWUatb4VLXCqN2ldOkRrA5tiLqLJwpBJqWhSoRoF2r8RZBE6V5sGj6nkB5lctRk3BxIKK+xGYicVYNT0rQGC8z9h91vNx/vmlTutVNr6908jpn7u2HRvIfRaNZYeaW3Fw1Zssc44ji2t0t00qMZ5kcw/wDKh1jvop08gaEDxOtAaTdBAzDk4nHB8FdX10dM33Ac8jujBr+drK9cL4dhiFmsFttRySn2M8Od1Suq3j7SpNwdbiIbN+oJT/V1DImF7yGtaLknkmlPKJpB+MT1sVHzjPaAeIcCgZG6cnuy0XuNPkPNUjjlY6erM7nEuNg2+wA0AcPldOvE3Ezq12l2wtPhZ1/E5KtTh4vmb8ws1a6Z/RnYTZbWi0vXjcwayukjJIF3c3N1bboPJTabiu1sx8vJQ6icN029P6JfxQgkkC3W2yAEDTS1QrH5vFgIuLIfW8eBosDZK/CHC1XiEpiptm+893utv1Kt7h7sEpoyH1Ujqg2Hg91gd5Eakeq0LbgTG10ekrCPiiplJ7hkstt8jXO362CZMM7PcTrRnlcKSMi4L7lx8sg1CvOgwqGBtoY2Ri1vA0NJt1I3Ws46oopIN8QLXFQjGZWOE9hdO8fb1U0jx9w5W/RwTA3sVw4MtkeTa2bN4vX1TXhTdSp8siJxAaieTPmbtX4UZh9VHFE6R7HxhwMhBIdciwIG1rJQglVyf/oOiBhpZgNQ9zCfK2n5lUrG3VVYQysTuZPL7ri6XVYDouErtUICGzLf7D8ZtLLTn/EaHN9Wb/qp3bJDaekk6tcz6XKrfs8xbua+B97DOGn+Vx1Vr9tkX/jU0g+CY3Pk5un6q/6SIPioD3iFEdFu9mi40712DlhMYrI74+fSxHyN/wBl9A8NYh39LDLfV7Gk+ttVQd1aPZDiWamkgO8TyR/K7b9EW3bDYgLtcoD2jRi/JQGC91OxncKLANUXqZg6TRoNlilNhKxWxBQ3GdAsLl4sWkSZuCo9XYNKxYonSJFsLKv+N8fM0/s7dI4Tr+J/9NlixZ65wk12iguT2EDs1+S5TVKxYsGIzMF1tShFLQGtrIaUGwkcM528A963msWI9EZaAr7LPpOlgEbGxtFg0AD0GiqzjTik1cxgjJEMRIdyzPGhuOg1WLEe4JC7TNaICxJ6QNsNEHxGoHK6xYsC8xi3EWq2uBJ/VDqdrqmZlPFbO8hovoNVixMKSiLazHE+m+BODI8NpBEwDvHAGV/Nz/XoNQExgLFiPMc9LVGnYsWKJ04Ye3UhTfZ1ixcJ0r/tvw4HCXv5xvY4f+zg1fOJXqxQ0InE3z6LhK5YsVRzCE7Tthc2SRrujgfzX0T2i0/eYI5/MCF4+rQfyWLFbvKH9MqylfcA9dVMaFixLzGizlKmrswxHusQybNmYQfVnu/qsWLk2YTqozTPwlpY4NiolENVixav1RQfyycFixYiwc//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IN" dirty="0">
                <a:latin typeface="Agency FB" pitchFamily="34" charset="0"/>
              </a:rPr>
              <a:t>Alternate Policy Recommendations</a:t>
            </a:r>
            <a:endParaRPr lang="en-US" dirty="0">
              <a:latin typeface="Agency FB" pitchFamily="34" charset="0"/>
            </a:endParaRPr>
          </a:p>
        </p:txBody>
      </p:sp>
      <p:sp>
        <p:nvSpPr>
          <p:cNvPr id="3" name="Content Placeholder 2"/>
          <p:cNvSpPr>
            <a:spLocks noGrp="1"/>
          </p:cNvSpPr>
          <p:nvPr>
            <p:ph sz="quarter" idx="1"/>
          </p:nvPr>
        </p:nvSpPr>
        <p:spPr>
          <a:xfrm>
            <a:off x="457200" y="1557338"/>
            <a:ext cx="8362950" cy="4967287"/>
          </a:xfrm>
        </p:spPr>
        <p:txBody>
          <a:bodyPr>
            <a:normAutofit fontScale="55000" lnSpcReduction="20000"/>
          </a:bodyPr>
          <a:lstStyle/>
          <a:p>
            <a:pPr marL="0" indent="0" eaLnBrk="1" fontAlgn="auto" hangingPunct="1">
              <a:spcAft>
                <a:spcPts val="0"/>
              </a:spcAft>
              <a:buFont typeface="Wingdings"/>
              <a:buNone/>
              <a:defRPr/>
            </a:pPr>
            <a:endParaRPr lang="en-US" dirty="0"/>
          </a:p>
          <a:p>
            <a:pPr marL="274320" indent="-274320" eaLnBrk="1" fontAlgn="auto" hangingPunct="1">
              <a:spcAft>
                <a:spcPts val="0"/>
              </a:spcAft>
              <a:buFont typeface="Wingdings"/>
              <a:buChar char=""/>
              <a:defRPr/>
            </a:pPr>
            <a:r>
              <a:rPr lang="en-IN" sz="5700" dirty="0"/>
              <a:t>Periodic child development report as HDR</a:t>
            </a:r>
            <a:r>
              <a:rPr lang="en-US" sz="5700" dirty="0"/>
              <a:t> with </a:t>
            </a:r>
            <a:r>
              <a:rPr lang="en-IN" sz="5700" dirty="0"/>
              <a:t>proper child development indicators and feedback mechanism</a:t>
            </a:r>
          </a:p>
          <a:p>
            <a:pPr marL="274320" indent="-274320" eaLnBrk="1" fontAlgn="auto" hangingPunct="1">
              <a:spcAft>
                <a:spcPts val="0"/>
              </a:spcAft>
              <a:buFont typeface="Wingdings"/>
              <a:buChar char=""/>
              <a:defRPr/>
            </a:pPr>
            <a:endParaRPr lang="en-US" sz="5700" dirty="0"/>
          </a:p>
          <a:p>
            <a:pPr marL="274320" indent="-274320" eaLnBrk="1" fontAlgn="auto" hangingPunct="1">
              <a:spcAft>
                <a:spcPts val="0"/>
              </a:spcAft>
              <a:buFont typeface="Wingdings"/>
              <a:buChar char=""/>
              <a:defRPr/>
            </a:pPr>
            <a:endParaRPr lang="en-US" sz="5700" dirty="0"/>
          </a:p>
          <a:p>
            <a:pPr marL="274320" indent="-274320" eaLnBrk="1" fontAlgn="auto" hangingPunct="1">
              <a:spcAft>
                <a:spcPts val="0"/>
              </a:spcAft>
              <a:buFont typeface="Wingdings"/>
              <a:buChar char=""/>
              <a:defRPr/>
            </a:pPr>
            <a:r>
              <a:rPr lang="en-IN" sz="5700" dirty="0"/>
              <a:t>NCPCR can be a better choice than creating a New National Coordination and  Action group for monitoring and ensuring the effective implementation of the policy</a:t>
            </a:r>
          </a:p>
          <a:p>
            <a:pPr marL="274320" indent="-274320" eaLnBrk="1" fontAlgn="auto" hangingPunct="1">
              <a:spcAft>
                <a:spcPts val="0"/>
              </a:spcAft>
              <a:buFont typeface="Wingdings"/>
              <a:buChar char=""/>
              <a:defRPr/>
            </a:pPr>
            <a:endParaRPr lang="en-US" sz="5700" dirty="0"/>
          </a:p>
          <a:p>
            <a:pPr marL="274320" indent="-274320" eaLnBrk="1" fontAlgn="auto" hangingPunct="1">
              <a:spcAft>
                <a:spcPts val="0"/>
              </a:spcAft>
              <a:buFont typeface="Wingdings"/>
              <a:buChar char=""/>
              <a:defRPr/>
            </a:pPr>
            <a:r>
              <a:rPr lang="en-US" sz="5700" dirty="0"/>
              <a:t>Civic education should </a:t>
            </a:r>
            <a:r>
              <a:rPr lang="en-US" sz="5700"/>
              <a:t>be added</a:t>
            </a:r>
            <a:endParaRPr lang="en-US" sz="5700" dirty="0"/>
          </a:p>
          <a:p>
            <a:pPr marL="274320" indent="-274320" eaLnBrk="1" fontAlgn="auto" hangingPunct="1">
              <a:spcAft>
                <a:spcPts val="0"/>
              </a:spcAft>
              <a:buFont typeface="Wingdings"/>
              <a:buChar char=""/>
              <a:defRPr/>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IN" dirty="0" err="1">
                <a:latin typeface="Agency FB" pitchFamily="34" charset="0"/>
              </a:rPr>
              <a:t>Contd</a:t>
            </a:r>
            <a:r>
              <a:rPr lang="en-IN" dirty="0">
                <a:latin typeface="Agency FB" pitchFamily="34" charset="0"/>
              </a:rPr>
              <a:t>….</a:t>
            </a:r>
            <a:endParaRPr lang="en-US" dirty="0">
              <a:latin typeface="Agency FB" pitchFamily="34" charset="0"/>
            </a:endParaRPr>
          </a:p>
        </p:txBody>
      </p:sp>
      <p:sp>
        <p:nvSpPr>
          <p:cNvPr id="3" name="Content Placeholder 2"/>
          <p:cNvSpPr>
            <a:spLocks noGrp="1"/>
          </p:cNvSpPr>
          <p:nvPr>
            <p:ph sz="quarter" idx="1"/>
          </p:nvPr>
        </p:nvSpPr>
        <p:spPr>
          <a:xfrm>
            <a:off x="457200" y="1600200"/>
            <a:ext cx="7467600" cy="4873625"/>
          </a:xfrm>
        </p:spPr>
        <p:txBody>
          <a:bodyPr>
            <a:normAutofit fontScale="92500" lnSpcReduction="20000"/>
          </a:bodyPr>
          <a:lstStyle/>
          <a:p>
            <a:pPr marL="274320" indent="-274320" eaLnBrk="1" fontAlgn="auto" hangingPunct="1">
              <a:spcAft>
                <a:spcPts val="0"/>
              </a:spcAft>
              <a:buFont typeface="Wingdings"/>
              <a:buChar char=""/>
              <a:defRPr/>
            </a:pPr>
            <a:r>
              <a:rPr lang="en-IN" dirty="0"/>
              <a:t>Principles and guidelines for institutional co-ordination within and between ministries and all stakeholders</a:t>
            </a:r>
          </a:p>
          <a:p>
            <a:pPr marL="274320" indent="-274320" eaLnBrk="1" fontAlgn="auto" hangingPunct="1">
              <a:spcAft>
                <a:spcPts val="0"/>
              </a:spcAft>
              <a:buFont typeface="Wingdings"/>
              <a:buChar char=""/>
              <a:defRPr/>
            </a:pPr>
            <a:endParaRPr lang="en-IN" dirty="0"/>
          </a:p>
          <a:p>
            <a:pPr marL="274320" indent="-274320" eaLnBrk="1" fontAlgn="auto" hangingPunct="1">
              <a:spcAft>
                <a:spcPts val="0"/>
              </a:spcAft>
              <a:buFont typeface="Wingdings"/>
              <a:buChar char=""/>
              <a:defRPr/>
            </a:pPr>
            <a:r>
              <a:rPr lang="en-IN" dirty="0"/>
              <a:t>Fixed percentage of GDP for children</a:t>
            </a:r>
          </a:p>
          <a:p>
            <a:pPr marL="274320" indent="-274320" eaLnBrk="1" fontAlgn="auto" hangingPunct="1">
              <a:spcAft>
                <a:spcPts val="0"/>
              </a:spcAft>
              <a:buFont typeface="Wingdings"/>
              <a:buChar char=""/>
              <a:defRPr/>
            </a:pPr>
            <a:endParaRPr lang="en-US" dirty="0"/>
          </a:p>
          <a:p>
            <a:pPr marL="274320" indent="-274320" eaLnBrk="1" fontAlgn="auto" hangingPunct="1">
              <a:spcAft>
                <a:spcPts val="0"/>
              </a:spcAft>
              <a:buFont typeface="Wingdings"/>
              <a:buChar char=""/>
              <a:defRPr/>
            </a:pPr>
            <a:r>
              <a:rPr lang="en-IN" dirty="0"/>
              <a:t>More elaborate discussions and targets to address the children of migrant  poor, tribal children and increasing slum children.</a:t>
            </a:r>
          </a:p>
          <a:p>
            <a:pPr marL="274320" indent="-274320" eaLnBrk="1" fontAlgn="auto" hangingPunct="1">
              <a:spcAft>
                <a:spcPts val="0"/>
              </a:spcAft>
              <a:buFont typeface="Wingdings"/>
              <a:buChar char=""/>
              <a:defRPr/>
            </a:pPr>
            <a:endParaRPr lang="en-US" dirty="0"/>
          </a:p>
          <a:p>
            <a:pPr marL="274320" indent="-274320" eaLnBrk="1" fontAlgn="auto" hangingPunct="1">
              <a:spcAft>
                <a:spcPts val="0"/>
              </a:spcAft>
              <a:buFont typeface="Wingdings"/>
              <a:buChar char=""/>
              <a:defRPr/>
            </a:pPr>
            <a:r>
              <a:rPr lang="en-IN" dirty="0"/>
              <a:t>Separate awareness creation among common public, parents and children about the rights and policies which deals children</a:t>
            </a:r>
          </a:p>
          <a:p>
            <a:pPr marL="274320" indent="-274320" eaLnBrk="1" fontAlgn="auto" hangingPunct="1">
              <a:spcAft>
                <a:spcPts val="0"/>
              </a:spcAft>
              <a:buFont typeface="Wingdings"/>
              <a:buChar char=""/>
              <a:defRPr/>
            </a:pPr>
            <a:endParaRPr lang="en-US" dirty="0"/>
          </a:p>
          <a:p>
            <a:pPr marL="274320" indent="-274320" eaLnBrk="1" fontAlgn="auto" hangingPunct="1">
              <a:spcAft>
                <a:spcPts val="0"/>
              </a:spcAft>
              <a:buFont typeface="Wingdings"/>
              <a:buChar char=""/>
              <a:defRPr/>
            </a:pPr>
            <a:r>
              <a:rPr lang="en-US" dirty="0"/>
              <a:t>Child Impact Assessment</a:t>
            </a:r>
          </a:p>
          <a:p>
            <a:pPr marL="274320" indent="-274320" eaLnBrk="1" fontAlgn="auto" hangingPunct="1">
              <a:spcAft>
                <a:spcPts val="0"/>
              </a:spcAft>
              <a:buFont typeface="Wingdings"/>
              <a:buChar char=""/>
              <a:defRPr/>
            </a:pPr>
            <a:endParaRPr lang="en-US" dirty="0"/>
          </a:p>
          <a:p>
            <a:pPr marL="274320" indent="-274320" eaLnBrk="1" fontAlgn="auto" hangingPunct="1">
              <a:spcAft>
                <a:spcPts val="0"/>
              </a:spcAft>
              <a:buFont typeface="Wingdings"/>
              <a:buNone/>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IN" sz="5400" b="1" dirty="0"/>
              <a:t>PICO</a:t>
            </a:r>
            <a:br>
              <a:rPr lang="en-IN" sz="5400" dirty="0"/>
            </a:br>
            <a:endParaRPr lang="en-IN" dirty="0"/>
          </a:p>
        </p:txBody>
      </p:sp>
      <p:sp>
        <p:nvSpPr>
          <p:cNvPr id="46083" name="Content Placeholder 2"/>
          <p:cNvSpPr>
            <a:spLocks noGrp="1"/>
          </p:cNvSpPr>
          <p:nvPr>
            <p:ph sz="quarter" idx="1"/>
          </p:nvPr>
        </p:nvSpPr>
        <p:spPr>
          <a:xfrm>
            <a:off x="457200" y="1371600"/>
            <a:ext cx="8382000" cy="4953000"/>
          </a:xfrm>
        </p:spPr>
        <p:txBody>
          <a:bodyPr/>
          <a:lstStyle/>
          <a:p>
            <a:pPr eaLnBrk="1" hangingPunct="1"/>
            <a:r>
              <a:rPr lang="en-IN" sz="2800" b="1"/>
              <a:t>Author</a:t>
            </a:r>
            <a:r>
              <a:rPr lang="en-IN" sz="2800"/>
              <a:t>- Cross TP1, Mathews B, Tonmyr L, Scott D, Ouimet C.</a:t>
            </a:r>
          </a:p>
          <a:p>
            <a:pPr eaLnBrk="1" hangingPunct="1"/>
            <a:r>
              <a:rPr lang="en-IN" sz="2800" b="1"/>
              <a:t>Title</a:t>
            </a:r>
            <a:r>
              <a:rPr lang="en-IN" sz="2800"/>
              <a:t>-</a:t>
            </a:r>
            <a:r>
              <a:rPr lang="en-IN" sz="2800" b="1"/>
              <a:t>Child welfare policy and practice on children's exposure to domestic violence.</a:t>
            </a:r>
          </a:p>
          <a:p>
            <a:pPr eaLnBrk="1" hangingPunct="1"/>
            <a:r>
              <a:rPr lang="en-IN" sz="2800" b="1"/>
              <a:t>Web- http://www.ncbi.nlm.nih.gov/pubmed/22425164</a:t>
            </a:r>
          </a:p>
          <a:p>
            <a:pPr eaLnBrk="1" hangingPunct="1"/>
            <a:endParaRPr lang="en-IN" sz="280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52400"/>
          <a:ext cx="8763000" cy="6477000"/>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2190750">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733199">
                <a:tc>
                  <a:txBody>
                    <a:bodyPr/>
                    <a:lstStyle/>
                    <a:p>
                      <a:pPr algn="ctr"/>
                      <a:r>
                        <a:rPr lang="en-IN" dirty="0"/>
                        <a:t>Problem/population</a:t>
                      </a:r>
                    </a:p>
                  </a:txBody>
                  <a:tcPr/>
                </a:tc>
                <a:tc>
                  <a:txBody>
                    <a:bodyPr/>
                    <a:lstStyle/>
                    <a:p>
                      <a:pPr algn="ctr"/>
                      <a:r>
                        <a:rPr lang="en-IN" dirty="0"/>
                        <a:t>Intervention</a:t>
                      </a:r>
                    </a:p>
                  </a:txBody>
                  <a:tcPr/>
                </a:tc>
                <a:tc>
                  <a:txBody>
                    <a:bodyPr/>
                    <a:lstStyle/>
                    <a:p>
                      <a:pPr algn="ctr"/>
                      <a:r>
                        <a:rPr lang="en-IN" dirty="0"/>
                        <a:t>comparison</a:t>
                      </a:r>
                    </a:p>
                  </a:txBody>
                  <a:tcPr/>
                </a:tc>
                <a:tc>
                  <a:txBody>
                    <a:bodyPr/>
                    <a:lstStyle/>
                    <a:p>
                      <a:pPr algn="ctr"/>
                      <a:r>
                        <a:rPr lang="en-IN" dirty="0"/>
                        <a:t>outcome</a:t>
                      </a:r>
                    </a:p>
                  </a:txBody>
                  <a:tcPr/>
                </a:tc>
                <a:extLst>
                  <a:ext uri="{0D108BD9-81ED-4DB2-BD59-A6C34878D82A}">
                    <a16:rowId xmlns:a16="http://schemas.microsoft.com/office/drawing/2014/main" val="10000"/>
                  </a:ext>
                </a:extLst>
              </a:tr>
              <a:tr h="57438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b="0" i="0" kern="1200" dirty="0">
                          <a:solidFill>
                            <a:schemeClr val="dk1"/>
                          </a:solidFill>
                          <a:latin typeface="+mn-lt"/>
                          <a:ea typeface="+mn-ea"/>
                          <a:cs typeface="+mn-cs"/>
                        </a:rPr>
                        <a:t>Domestic violence.</a:t>
                      </a:r>
                    </a:p>
                    <a:p>
                      <a:endParaRPr lang="en-IN" dirty="0"/>
                    </a:p>
                    <a:p>
                      <a:endParaRPr lang="en-IN" dirty="0"/>
                    </a:p>
                    <a:p>
                      <a:endParaRPr lang="en-IN" dirty="0"/>
                    </a:p>
                    <a:p>
                      <a:r>
                        <a:rPr lang="en-IN" b="1" dirty="0"/>
                        <a:t>Population</a:t>
                      </a:r>
                    </a:p>
                    <a:p>
                      <a:endParaRPr lang="en-IN" dirty="0"/>
                    </a:p>
                    <a:p>
                      <a:r>
                        <a:rPr lang="en-IN" sz="1800" b="0" i="0" kern="1200" dirty="0">
                          <a:solidFill>
                            <a:schemeClr val="dk1"/>
                          </a:solidFill>
                          <a:latin typeface="+mn-lt"/>
                          <a:ea typeface="+mn-ea"/>
                          <a:cs typeface="+mn-cs"/>
                        </a:rPr>
                        <a:t>7% to 23% of youths in general population surveys</a:t>
                      </a:r>
                      <a:endParaRPr lang="en-IN" dirty="0"/>
                    </a:p>
                  </a:txBody>
                  <a:tcPr/>
                </a:tc>
                <a:tc>
                  <a:txBody>
                    <a:bodyPr/>
                    <a:lstStyle/>
                    <a:p>
                      <a:r>
                        <a:rPr lang="en-IN" sz="1800" b="0" i="0" kern="1200" dirty="0">
                          <a:solidFill>
                            <a:schemeClr val="dk1"/>
                          </a:solidFill>
                          <a:latin typeface="+mn-lt"/>
                          <a:ea typeface="+mn-ea"/>
                          <a:cs typeface="+mn-cs"/>
                        </a:rPr>
                        <a:t>The review draws on searches of standard research databases, interviews with researchers and practitioners, and the authors' own research.</a:t>
                      </a:r>
                      <a:endParaRPr lang="en-IN" dirty="0"/>
                    </a:p>
                  </a:txBody>
                  <a:tcPr/>
                </a:tc>
                <a:tc>
                  <a:txBody>
                    <a:bodyPr/>
                    <a:lstStyle/>
                    <a:p>
                      <a:r>
                        <a:rPr lang="en-IN" sz="1800" b="0" i="0" kern="1200" dirty="0">
                          <a:solidFill>
                            <a:schemeClr val="dk1"/>
                          </a:solidFill>
                          <a:latin typeface="+mn-lt"/>
                          <a:ea typeface="+mn-ea"/>
                          <a:cs typeface="+mn-cs"/>
                        </a:rPr>
                        <a:t> </a:t>
                      </a:r>
                      <a:r>
                        <a:rPr lang="en-IN" sz="1600" b="0" i="0" kern="1200" dirty="0">
                          <a:solidFill>
                            <a:schemeClr val="dk1"/>
                          </a:solidFill>
                          <a:latin typeface="+mn-lt"/>
                          <a:ea typeface="+mn-ea"/>
                          <a:cs typeface="+mn-cs"/>
                        </a:rPr>
                        <a:t>Increase the number of cases that come to the attention of child welfare, but without resources for training and programming can lead to inappropriate reports, lack of referral for further assessment, and strains on the child welfare system. Improving the child welfare response to EDV can include collaboration between child welfare workers</a:t>
                      </a:r>
                      <a:endParaRPr lang="en-IN" sz="1600" dirty="0"/>
                    </a:p>
                  </a:txBody>
                  <a:tcPr/>
                </a:tc>
                <a:tc>
                  <a:txBody>
                    <a:bodyPr/>
                    <a:lstStyle/>
                    <a:p>
                      <a:r>
                        <a:rPr lang="en-IN" sz="1800" b="0" i="0" kern="1200" dirty="0">
                          <a:solidFill>
                            <a:schemeClr val="dk1"/>
                          </a:solidFill>
                          <a:latin typeface="+mn-lt"/>
                          <a:ea typeface="+mn-ea"/>
                          <a:cs typeface="+mn-cs"/>
                        </a:rPr>
                        <a:t>Resources to support training and programming, consider methods that avoid stigmatizing parents, and build in a program evaluation component to increase knowledge about effective practice.</a:t>
                      </a:r>
                      <a:endParaRPr lang="en-IN" dirty="0"/>
                    </a:p>
                  </a:txBody>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0"/>
            <a:ext cx="9144000" cy="685800"/>
          </a:xfrm>
        </p:spPr>
        <p:txBody>
          <a:bodyPr/>
          <a:lstStyle/>
          <a:p>
            <a:pPr eaLnBrk="1" fontAlgn="auto" hangingPunct="1">
              <a:spcAft>
                <a:spcPts val="0"/>
              </a:spcAft>
              <a:defRPr/>
            </a:pPr>
            <a:r>
              <a:rPr lang="en-US"/>
              <a:t>Demographics</a:t>
            </a:r>
          </a:p>
        </p:txBody>
      </p:sp>
      <p:sp>
        <p:nvSpPr>
          <p:cNvPr id="12291" name="Rectangle 3"/>
          <p:cNvSpPr>
            <a:spLocks noGrp="1" noChangeArrowheads="1"/>
          </p:cNvSpPr>
          <p:nvPr>
            <p:ph type="subTitle" idx="1"/>
          </p:nvPr>
        </p:nvSpPr>
        <p:spPr>
          <a:xfrm>
            <a:off x="152400" y="762000"/>
            <a:ext cx="8991600" cy="6096000"/>
          </a:xfrm>
        </p:spPr>
        <p:txBody>
          <a:bodyPr/>
          <a:lstStyle/>
          <a:p>
            <a:pPr marL="393700" indent="-393700" eaLnBrk="1" hangingPunct="1">
              <a:buFontTx/>
              <a:buChar char="•"/>
            </a:pPr>
            <a:r>
              <a:rPr lang="en-US"/>
              <a:t>Overall Population-1,027,015,247 (1.027 Billion)</a:t>
            </a:r>
          </a:p>
          <a:p>
            <a:pPr marL="393700" indent="-393700" eaLnBrk="1" hangingPunct="1">
              <a:buFontTx/>
              <a:buChar char="•"/>
            </a:pPr>
            <a:r>
              <a:rPr lang="en-US"/>
              <a:t>0-6 Population - 158 million, about 15.8% of  total population ( ranging 11.5% - 20.25% in States)</a:t>
            </a:r>
          </a:p>
          <a:p>
            <a:pPr marL="393700" indent="-393700" eaLnBrk="1" hangingPunct="1">
              <a:buFontTx/>
              <a:buChar char="•"/>
            </a:pPr>
            <a:r>
              <a:rPr lang="en-US"/>
              <a:t>593 Districts (.64 million villages)</a:t>
            </a:r>
          </a:p>
          <a:p>
            <a:pPr marL="393700" indent="-393700" eaLnBrk="1" hangingPunct="1">
              <a:buFontTx/>
              <a:buChar char="•"/>
            </a:pPr>
            <a:r>
              <a:rPr lang="en-US"/>
              <a:t>1.23 million habitation</a:t>
            </a:r>
          </a:p>
          <a:p>
            <a:pPr marL="393700" indent="-393700" eaLnBrk="1" hangingPunct="1">
              <a:buFontTx/>
              <a:buChar char="•"/>
            </a:pPr>
            <a:r>
              <a:rPr lang="en-US"/>
              <a:t>0-4 population 117 million</a:t>
            </a:r>
          </a:p>
          <a:p>
            <a:pPr marL="393700" indent="-393700" eaLnBrk="1" hangingPunct="1">
              <a:buFontTx/>
              <a:buChar char="•"/>
            </a:pPr>
            <a:r>
              <a:rPr lang="en-US"/>
              <a:t>0-5 population 130 million</a:t>
            </a:r>
          </a:p>
          <a:p>
            <a:pPr marL="393700" indent="-393700" eaLnBrk="1" hangingPunct="1">
              <a:buFontTx/>
              <a:buChar char="•"/>
            </a:pPr>
            <a:r>
              <a:rPr lang="en-US"/>
              <a:t>0-6 population 154 million</a:t>
            </a:r>
          </a:p>
          <a:p>
            <a:pPr marL="393700" indent="-393700" eaLnBrk="1" hangingPunct="1">
              <a:buFontTx/>
              <a:buChar char="•"/>
            </a:pPr>
            <a:r>
              <a:rPr lang="en-US"/>
              <a:t>11-14 population 80.19 million</a:t>
            </a:r>
          </a:p>
          <a:p>
            <a:pPr marL="393700" indent="-393700" eaLnBrk="1" hangingPunct="1">
              <a:buFontTx/>
              <a:buChar char="•"/>
            </a:pPr>
            <a:r>
              <a:rPr lang="en-US"/>
              <a:t>6-11 population 131.7 million</a:t>
            </a:r>
          </a:p>
          <a:p>
            <a:pPr marL="393700" indent="-393700" eaLnBrk="1" hangingPunct="1"/>
            <a:endParaRPr lang="en-US"/>
          </a:p>
          <a:p>
            <a:pPr marL="393700" indent="-393700" eaLnBrk="1" hangingPunct="1">
              <a:buFontTx/>
              <a:buChar char="•"/>
            </a:pPr>
            <a:endParaRPr lang="en-US"/>
          </a:p>
          <a:p>
            <a:pPr marL="393700" indent="-393700" eaLnBrk="1" hangingPunct="1"/>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ctrTitle"/>
          </p:nvPr>
        </p:nvSpPr>
        <p:spPr>
          <a:xfrm>
            <a:off x="838200" y="990600"/>
            <a:ext cx="7772400" cy="609600"/>
          </a:xfrm>
        </p:spPr>
        <p:txBody>
          <a:bodyPr>
            <a:noAutofit/>
          </a:bodyPr>
          <a:lstStyle/>
          <a:p>
            <a:pPr algn="ctr"/>
            <a:r>
              <a:rPr lang="en-US" sz="2000" dirty="0"/>
              <a:t>From the Centre for Evidence-Based Medicine, Oxford</a:t>
            </a:r>
            <a:br>
              <a:rPr lang="en-IN" sz="2000" dirty="0"/>
            </a:br>
            <a:r>
              <a:rPr lang="en-US" sz="2000" dirty="0"/>
              <a:t>For the most up-to-date levels of evidence, see www.cebm.net/?o=1025</a:t>
            </a:r>
            <a:br>
              <a:rPr lang="en-IN" sz="1800" dirty="0"/>
            </a:br>
            <a:br>
              <a:rPr lang="en-US" sz="1800" dirty="0"/>
            </a:br>
            <a:endParaRPr lang="en-US" sz="1800" i="1" dirty="0">
              <a:solidFill>
                <a:srgbClr val="FFCC99"/>
              </a:solidFill>
            </a:endParaRPr>
          </a:p>
        </p:txBody>
      </p:sp>
      <p:graphicFrame>
        <p:nvGraphicFramePr>
          <p:cNvPr id="4" name="Table 3"/>
          <p:cNvGraphicFramePr>
            <a:graphicFrameLocks noGrp="1"/>
          </p:cNvGraphicFramePr>
          <p:nvPr/>
        </p:nvGraphicFramePr>
        <p:xfrm>
          <a:off x="838199" y="1397000"/>
          <a:ext cx="7848601" cy="3474720"/>
        </p:xfrm>
        <a:graphic>
          <a:graphicData uri="http://schemas.openxmlformats.org/drawingml/2006/table">
            <a:tbl>
              <a:tblPr firstRow="1" bandRow="1">
                <a:tableStyleId>{5C22544A-7EE6-4342-B048-85BDC9FD1C3A}</a:tableStyleId>
              </a:tblPr>
              <a:tblGrid>
                <a:gridCol w="1667828">
                  <a:extLst>
                    <a:ext uri="{9D8B030D-6E8A-4147-A177-3AD203B41FA5}">
                      <a16:colId xmlns:a16="http://schemas.microsoft.com/office/drawing/2014/main" val="20000"/>
                    </a:ext>
                  </a:extLst>
                </a:gridCol>
                <a:gridCol w="3564573">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370840">
                <a:tc>
                  <a:txBody>
                    <a:bodyPr/>
                    <a:lstStyle/>
                    <a:p>
                      <a:pPr algn="ctr"/>
                      <a:r>
                        <a:rPr lang="en-US" dirty="0"/>
                        <a:t>PROBLEM</a:t>
                      </a:r>
                      <a:endParaRPr lang="en-US" dirty="0">
                        <a:solidFill>
                          <a:schemeClr val="tx1"/>
                        </a:solidFill>
                      </a:endParaRPr>
                    </a:p>
                  </a:txBody>
                  <a:tcPr/>
                </a:tc>
                <a:tc>
                  <a:txBody>
                    <a:bodyPr/>
                    <a:lstStyle/>
                    <a:p>
                      <a:pPr algn="ctr"/>
                      <a:r>
                        <a:rPr lang="en-US" dirty="0"/>
                        <a:t>RECOMMENDATION</a:t>
                      </a:r>
                    </a:p>
                  </a:txBody>
                  <a:tcPr/>
                </a:tc>
                <a:tc>
                  <a:txBody>
                    <a:bodyPr/>
                    <a:lstStyle/>
                    <a:p>
                      <a:pPr algn="ctr"/>
                      <a:r>
                        <a:rPr lang="en-US" dirty="0"/>
                        <a:t>LEVEL</a:t>
                      </a:r>
                      <a:r>
                        <a:rPr lang="en-US" baseline="0" dirty="0"/>
                        <a:t> OF EVIDENCE</a:t>
                      </a:r>
                      <a:endParaRPr lang="en-US" dirty="0"/>
                    </a:p>
                  </a:txBody>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IN" b="0" i="0" kern="1200" dirty="0">
                          <a:solidFill>
                            <a:schemeClr val="dk1"/>
                          </a:solidFill>
                          <a:latin typeface="+mn-lt"/>
                          <a:ea typeface="+mn-ea"/>
                          <a:cs typeface="+mn-cs"/>
                        </a:rPr>
                        <a:t>Domestic violence.</a:t>
                      </a:r>
                    </a:p>
                    <a:p>
                      <a:pPr algn="ctr"/>
                      <a:endParaRPr lang="en-IN" dirty="0"/>
                    </a:p>
                  </a:txBody>
                  <a:tcPr/>
                </a:tc>
                <a:tc>
                  <a:txBody>
                    <a:bodyPr/>
                    <a:lstStyle/>
                    <a:p>
                      <a:pPr algn="ctr">
                        <a:buFont typeface="Wingdings" pitchFamily="2" charset="2"/>
                        <a:buChar char="v"/>
                      </a:pPr>
                      <a:r>
                        <a:rPr lang="en-IN" sz="1800" b="0" i="0" kern="1200" dirty="0">
                          <a:solidFill>
                            <a:schemeClr val="dk1"/>
                          </a:solidFill>
                          <a:latin typeface="+mn-lt"/>
                          <a:ea typeface="+mn-ea"/>
                          <a:cs typeface="+mn-cs"/>
                        </a:rPr>
                        <a:t>Support training and programming</a:t>
                      </a:r>
                    </a:p>
                    <a:p>
                      <a:pPr algn="ctr">
                        <a:buFont typeface="Wingdings" pitchFamily="2" charset="2"/>
                        <a:buChar char="v"/>
                      </a:pPr>
                      <a:r>
                        <a:rPr lang="en-IN" sz="1800" b="0" i="0" kern="1200" dirty="0">
                          <a:solidFill>
                            <a:schemeClr val="dk1"/>
                          </a:solidFill>
                          <a:latin typeface="+mn-lt"/>
                          <a:ea typeface="+mn-ea"/>
                          <a:cs typeface="+mn-cs"/>
                        </a:rPr>
                        <a:t>Consider methods that avoid stigmatizing parents</a:t>
                      </a:r>
                    </a:p>
                    <a:p>
                      <a:pPr algn="ctr">
                        <a:buFont typeface="Wingdings" pitchFamily="2" charset="2"/>
                        <a:buChar char="v"/>
                      </a:pPr>
                      <a:r>
                        <a:rPr lang="en-IN" sz="1800" b="0" i="0" kern="1200" dirty="0">
                          <a:solidFill>
                            <a:schemeClr val="dk1"/>
                          </a:solidFill>
                          <a:latin typeface="+mn-lt"/>
                          <a:ea typeface="+mn-ea"/>
                          <a:cs typeface="+mn-cs"/>
                        </a:rPr>
                        <a:t>Build in a program evaluation component to increase knowledge about effective practice</a:t>
                      </a:r>
                    </a:p>
                    <a:p>
                      <a:pPr algn="ctr">
                        <a:buFont typeface="Wingdings" pitchFamily="2" charset="2"/>
                        <a:buNone/>
                      </a:pPr>
                      <a:r>
                        <a:rPr kumimoji="0" lang="en-US" sz="1800" b="1" kern="1200" dirty="0">
                          <a:solidFill>
                            <a:schemeClr val="dk1"/>
                          </a:solidFill>
                          <a:latin typeface="+mn-lt"/>
                          <a:ea typeface="+mn-ea"/>
                          <a:cs typeface="+mn-cs"/>
                        </a:rPr>
                        <a:t>Systematic review (with homogeneity)</a:t>
                      </a:r>
                      <a:r>
                        <a:rPr kumimoji="0" lang="en-US" sz="1800" kern="1200" dirty="0">
                          <a:solidFill>
                            <a:schemeClr val="dk1"/>
                          </a:solidFill>
                          <a:latin typeface="+mn-lt"/>
                          <a:ea typeface="+mn-ea"/>
                          <a:cs typeface="+mn-cs"/>
                        </a:rPr>
                        <a:t> </a:t>
                      </a:r>
                      <a:endParaRPr lang="en-IN" dirty="0"/>
                    </a:p>
                  </a:txBody>
                  <a:tcPr/>
                </a:tc>
                <a:tc>
                  <a:txBody>
                    <a:bodyPr/>
                    <a:lstStyle/>
                    <a:p>
                      <a:pPr algn="ctr"/>
                      <a:r>
                        <a:rPr lang="en-IN" b="1" dirty="0"/>
                        <a:t>3b</a:t>
                      </a: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ctrTitle"/>
          </p:nvPr>
        </p:nvSpPr>
        <p:spPr>
          <a:xfrm>
            <a:off x="838200" y="990600"/>
            <a:ext cx="7772400" cy="1143000"/>
          </a:xfrm>
        </p:spPr>
        <p:txBody>
          <a:bodyPr/>
          <a:lstStyle/>
          <a:p>
            <a:pPr eaLnBrk="1" fontAlgn="auto" hangingPunct="1">
              <a:spcAft>
                <a:spcPts val="0"/>
              </a:spcAft>
              <a:defRPr/>
            </a:pPr>
            <a:r>
              <a:rPr lang="en-US" sz="5400" i="1">
                <a:solidFill>
                  <a:srgbClr val="FF99FF"/>
                </a:solidFill>
              </a:rPr>
              <a:t>T</a:t>
            </a:r>
            <a:r>
              <a:rPr lang="en-US" sz="5400" i="1">
                <a:solidFill>
                  <a:srgbClr val="FFFF00"/>
                </a:solidFill>
              </a:rPr>
              <a:t>H</a:t>
            </a:r>
            <a:r>
              <a:rPr lang="en-US" sz="5400" i="1">
                <a:solidFill>
                  <a:srgbClr val="66FFFF"/>
                </a:solidFill>
              </a:rPr>
              <a:t>A</a:t>
            </a:r>
            <a:r>
              <a:rPr lang="en-US" sz="5400" i="1">
                <a:solidFill>
                  <a:srgbClr val="FF9933"/>
                </a:solidFill>
              </a:rPr>
              <a:t>N</a:t>
            </a:r>
            <a:r>
              <a:rPr lang="en-US" sz="5400" i="1">
                <a:solidFill>
                  <a:srgbClr val="66FF66"/>
                </a:solidFill>
              </a:rPr>
              <a:t>K</a:t>
            </a:r>
            <a:r>
              <a:rPr lang="en-US" sz="5400" i="1">
                <a:solidFill>
                  <a:srgbClr val="66FF99"/>
                </a:solidFill>
              </a:rPr>
              <a:t> </a:t>
            </a:r>
            <a:r>
              <a:rPr lang="en-US" sz="5400" i="1">
                <a:solidFill>
                  <a:srgbClr val="66FFFF"/>
                </a:solidFill>
              </a:rPr>
              <a:t>Y</a:t>
            </a:r>
            <a:r>
              <a:rPr lang="en-US" sz="5400" i="1">
                <a:solidFill>
                  <a:srgbClr val="FF99FF"/>
                </a:solidFill>
              </a:rPr>
              <a:t>O</a:t>
            </a:r>
            <a:r>
              <a:rPr lang="en-US" sz="5400" i="1">
                <a:solidFill>
                  <a:srgbClr val="FFCC99"/>
                </a:solidFill>
              </a:rPr>
              <a:t>U</a:t>
            </a:r>
          </a:p>
        </p:txBody>
      </p:sp>
      <p:pic>
        <p:nvPicPr>
          <p:cNvPr id="1028" name="Picture 4" descr="Copy of imagesrty"/>
          <p:cNvPicPr>
            <a:picLocks noChangeAspect="1" noChangeArrowheads="1"/>
          </p:cNvPicPr>
          <p:nvPr/>
        </p:nvPicPr>
        <p:blipFill>
          <a:blip r:embed="rId2"/>
          <a:srcRect/>
          <a:stretch>
            <a:fillRect/>
          </a:stretch>
        </p:blipFill>
        <p:spPr bwMode="auto">
          <a:xfrm>
            <a:off x="3048000" y="2362200"/>
            <a:ext cx="3733800" cy="3602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1+#ppt_w/2"/>
                                          </p:val>
                                        </p:tav>
                                        <p:tav tm="100000">
                                          <p:val>
                                            <p:strVal val="#ppt_x"/>
                                          </p:val>
                                        </p:tav>
                                      </p:tavLst>
                                    </p:anim>
                                    <p:anim calcmode="lin" valueType="num">
                                      <p:cBhvr additive="base">
                                        <p:cTn id="14"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28600" y="1066800"/>
            <a:ext cx="8686800" cy="5648325"/>
          </a:xfrm>
          <a:prstGeom prst="rect">
            <a:avLst/>
          </a:prstGeom>
          <a:noFill/>
          <a:ln w="9525">
            <a:noFill/>
            <a:miter lim="800000"/>
            <a:headEnd/>
            <a:tailEnd/>
          </a:ln>
        </p:spPr>
        <p:txBody>
          <a:bodyPr>
            <a:spAutoFit/>
          </a:bodyPr>
          <a:lstStyle/>
          <a:p>
            <a:pPr>
              <a:spcBef>
                <a:spcPct val="50000"/>
              </a:spcBef>
            </a:pPr>
            <a:r>
              <a:rPr lang="en-US" sz="2000" b="1" u="sng"/>
              <a:t>Profile  of  the  Child  in  India</a:t>
            </a:r>
          </a:p>
          <a:p>
            <a:pPr>
              <a:lnSpc>
                <a:spcPct val="80000"/>
              </a:lnSpc>
              <a:spcBef>
                <a:spcPct val="50000"/>
              </a:spcBef>
              <a:buFontTx/>
              <a:buChar char="•"/>
            </a:pPr>
            <a:r>
              <a:rPr lang="en-US" sz="2000"/>
              <a:t>Child population (0 - 6 years) is 158 million. </a:t>
            </a:r>
          </a:p>
          <a:p>
            <a:pPr>
              <a:lnSpc>
                <a:spcPct val="80000"/>
              </a:lnSpc>
              <a:spcBef>
                <a:spcPct val="50000"/>
              </a:spcBef>
              <a:buFontTx/>
              <a:buChar char="•"/>
            </a:pPr>
            <a:r>
              <a:rPr lang="en-US" sz="2000"/>
              <a:t>One third of the babies are born low birth weight. </a:t>
            </a:r>
          </a:p>
          <a:p>
            <a:pPr>
              <a:lnSpc>
                <a:spcPct val="80000"/>
              </a:lnSpc>
              <a:spcBef>
                <a:spcPct val="50000"/>
              </a:spcBef>
              <a:buFontTx/>
              <a:buChar char="•"/>
            </a:pPr>
            <a:r>
              <a:rPr lang="en-US" sz="2000"/>
              <a:t>Only 42% children (12 - 23 months) are fully vaccinated</a:t>
            </a:r>
          </a:p>
          <a:p>
            <a:pPr>
              <a:lnSpc>
                <a:spcPct val="80000"/>
              </a:lnSpc>
              <a:spcBef>
                <a:spcPct val="50000"/>
              </a:spcBef>
              <a:buFontTx/>
              <a:buChar char="•"/>
            </a:pPr>
            <a:r>
              <a:rPr lang="en-US" sz="2000"/>
              <a:t>14% are not vaccinated at all</a:t>
            </a:r>
          </a:p>
          <a:p>
            <a:pPr>
              <a:lnSpc>
                <a:spcPct val="80000"/>
              </a:lnSpc>
              <a:spcBef>
                <a:spcPct val="50000"/>
              </a:spcBef>
              <a:buFontTx/>
              <a:buChar char="•"/>
            </a:pPr>
            <a:r>
              <a:rPr lang="en-US" sz="2000"/>
              <a:t>India has largest number of malnourished children in the world</a:t>
            </a:r>
          </a:p>
          <a:p>
            <a:pPr>
              <a:lnSpc>
                <a:spcPct val="80000"/>
              </a:lnSpc>
              <a:spcBef>
                <a:spcPct val="50000"/>
              </a:spcBef>
              <a:buFontTx/>
              <a:buChar char="•"/>
            </a:pPr>
            <a:r>
              <a:rPr lang="en-US" sz="2000"/>
              <a:t>47% of all children below two years are malnourished</a:t>
            </a:r>
          </a:p>
          <a:p>
            <a:pPr>
              <a:lnSpc>
                <a:spcPct val="80000"/>
              </a:lnSpc>
              <a:spcBef>
                <a:spcPct val="50000"/>
              </a:spcBef>
              <a:buFontTx/>
              <a:buChar char="•"/>
            </a:pPr>
            <a:r>
              <a:rPr lang="en-US" sz="2000"/>
              <a:t>5% of all children 0-6 years suffer from severe or moderate anemia</a:t>
            </a:r>
          </a:p>
          <a:p>
            <a:pPr>
              <a:lnSpc>
                <a:spcPct val="80000"/>
              </a:lnSpc>
              <a:spcBef>
                <a:spcPct val="50000"/>
              </a:spcBef>
              <a:buFontTx/>
              <a:buChar char="•"/>
            </a:pPr>
            <a:r>
              <a:rPr lang="en-US" sz="2000"/>
              <a:t>25 million children born each year. </a:t>
            </a:r>
          </a:p>
          <a:p>
            <a:pPr>
              <a:lnSpc>
                <a:spcPct val="80000"/>
              </a:lnSpc>
              <a:spcBef>
                <a:spcPct val="50000"/>
              </a:spcBef>
              <a:buFontTx/>
              <a:buChar char="•"/>
            </a:pPr>
            <a:r>
              <a:rPr lang="en-US" sz="2000"/>
              <a:t>Infant Mortality Rate 70 per 1000 live births. </a:t>
            </a:r>
          </a:p>
          <a:p>
            <a:pPr>
              <a:lnSpc>
                <a:spcPct val="80000"/>
              </a:lnSpc>
              <a:spcBef>
                <a:spcPct val="50000"/>
              </a:spcBef>
              <a:buFontTx/>
              <a:buChar char="•"/>
            </a:pPr>
            <a:r>
              <a:rPr lang="en-US" sz="2000"/>
              <a:t>60 million children (&lt; 5 years) live in poverty. </a:t>
            </a:r>
          </a:p>
          <a:p>
            <a:pPr>
              <a:lnSpc>
                <a:spcPct val="80000"/>
              </a:lnSpc>
              <a:spcBef>
                <a:spcPct val="50000"/>
              </a:spcBef>
              <a:buFontTx/>
              <a:buChar char="•"/>
            </a:pPr>
            <a:r>
              <a:rPr lang="en-US" sz="2000"/>
              <a:t>Of them only 19.4 million  children (3-5) are getting preschool education under ICDS  </a:t>
            </a:r>
          </a:p>
          <a:p>
            <a:pPr>
              <a:lnSpc>
                <a:spcPct val="80000"/>
              </a:lnSpc>
              <a:spcBef>
                <a:spcPct val="50000"/>
              </a:spcBef>
              <a:buFontTx/>
              <a:buChar char="•"/>
            </a:pPr>
            <a:r>
              <a:rPr lang="en-US" sz="2000"/>
              <a:t>Source : Government of India 2002 (a) Child in India : A Profile 2002, New Delhi : UNDP 2003 : Human   Development Report.</a:t>
            </a:r>
          </a:p>
        </p:txBody>
      </p:sp>
      <p:sp>
        <p:nvSpPr>
          <p:cNvPr id="18435" name="Rectangle 4"/>
          <p:cNvSpPr>
            <a:spLocks noGrp="1" noChangeArrowheads="1"/>
          </p:cNvSpPr>
          <p:nvPr>
            <p:ph type="title" idx="4294967295"/>
          </p:nvPr>
        </p:nvSpPr>
        <p:spPr>
          <a:xfrm>
            <a:off x="0" y="304800"/>
            <a:ext cx="7772400" cy="639763"/>
          </a:xfrm>
        </p:spPr>
        <p:txBody>
          <a:bodyPr>
            <a:normAutofit fontScale="90000"/>
          </a:bodyPr>
          <a:lstStyle/>
          <a:p>
            <a:pPr eaLnBrk="1" fontAlgn="auto" hangingPunct="1">
              <a:spcAft>
                <a:spcPts val="0"/>
              </a:spcAft>
              <a:defRPr/>
            </a:pPr>
            <a:r>
              <a:rPr lang="en-US" sz="3600" b="1" i="1">
                <a:solidFill>
                  <a:srgbClr val="FFFF00"/>
                </a:solidFill>
              </a:rPr>
              <a:t>Child in India</a:t>
            </a:r>
          </a:p>
        </p:txBody>
      </p:sp>
      <p:pic>
        <p:nvPicPr>
          <p:cNvPr id="13316" name="Picture 5" descr="j0391794"/>
          <p:cNvPicPr>
            <a:picLocks noChangeAspect="1" noChangeArrowheads="1"/>
          </p:cNvPicPr>
          <p:nvPr/>
        </p:nvPicPr>
        <p:blipFill>
          <a:blip r:embed="rId2"/>
          <a:srcRect/>
          <a:stretch>
            <a:fillRect/>
          </a:stretch>
        </p:blipFill>
        <p:spPr bwMode="auto">
          <a:xfrm>
            <a:off x="6324600" y="304800"/>
            <a:ext cx="2514600" cy="2590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228600"/>
            <a:ext cx="7772400" cy="1143000"/>
          </a:xfrm>
        </p:spPr>
        <p:txBody>
          <a:bodyPr/>
          <a:lstStyle/>
          <a:p>
            <a:pPr eaLnBrk="1" fontAlgn="auto" hangingPunct="1">
              <a:spcAft>
                <a:spcPts val="0"/>
              </a:spcAft>
              <a:defRPr/>
            </a:pPr>
            <a:r>
              <a:rPr lang="en-US" sz="3600" b="1" i="1">
                <a:solidFill>
                  <a:srgbClr val="FFFF00"/>
                </a:solidFill>
              </a:rPr>
              <a:t>Policies for Child in India</a:t>
            </a:r>
          </a:p>
        </p:txBody>
      </p:sp>
      <p:sp>
        <p:nvSpPr>
          <p:cNvPr id="14339" name="Rectangle 3"/>
          <p:cNvSpPr>
            <a:spLocks noGrp="1" noChangeArrowheads="1"/>
          </p:cNvSpPr>
          <p:nvPr>
            <p:ph sz="quarter" idx="1"/>
          </p:nvPr>
        </p:nvSpPr>
        <p:spPr>
          <a:xfrm>
            <a:off x="685800" y="2743200"/>
            <a:ext cx="7772400" cy="4114800"/>
          </a:xfrm>
        </p:spPr>
        <p:txBody>
          <a:bodyPr/>
          <a:lstStyle/>
          <a:p>
            <a:pPr eaLnBrk="1" hangingPunct="1">
              <a:lnSpc>
                <a:spcPct val="80000"/>
              </a:lnSpc>
            </a:pPr>
            <a:r>
              <a:rPr lang="en-US" sz="1800" b="1"/>
              <a:t>National Policy on Children 1974</a:t>
            </a:r>
          </a:p>
          <a:p>
            <a:pPr eaLnBrk="1" hangingPunct="1">
              <a:lnSpc>
                <a:spcPct val="80000"/>
              </a:lnSpc>
            </a:pPr>
            <a:r>
              <a:rPr lang="en-US" sz="1800" b="1"/>
              <a:t>National Policy on Education (NPE)1986/92</a:t>
            </a:r>
          </a:p>
          <a:p>
            <a:pPr eaLnBrk="1" hangingPunct="1">
              <a:lnSpc>
                <a:spcPct val="80000"/>
              </a:lnSpc>
            </a:pPr>
            <a:r>
              <a:rPr lang="en-US" sz="1800" b="1"/>
              <a:t>NPE Program of Action 1992</a:t>
            </a:r>
          </a:p>
          <a:p>
            <a:pPr eaLnBrk="1" hangingPunct="1">
              <a:lnSpc>
                <a:spcPct val="80000"/>
              </a:lnSpc>
            </a:pPr>
            <a:r>
              <a:rPr lang="en-US" sz="1800" b="1"/>
              <a:t>National Plan of Action for Children 1992</a:t>
            </a:r>
          </a:p>
          <a:p>
            <a:pPr eaLnBrk="1" hangingPunct="1">
              <a:lnSpc>
                <a:spcPct val="80000"/>
              </a:lnSpc>
            </a:pPr>
            <a:r>
              <a:rPr lang="en-US" sz="1800" b="1"/>
              <a:t>National Health policy 2002</a:t>
            </a:r>
          </a:p>
          <a:p>
            <a:pPr eaLnBrk="1" hangingPunct="1">
              <a:lnSpc>
                <a:spcPct val="80000"/>
              </a:lnSpc>
            </a:pPr>
            <a:r>
              <a:rPr lang="en-US" sz="1800" b="1"/>
              <a:t>National Nutrition Policy 1993</a:t>
            </a:r>
          </a:p>
          <a:p>
            <a:pPr eaLnBrk="1" hangingPunct="1">
              <a:lnSpc>
                <a:spcPct val="80000"/>
              </a:lnSpc>
            </a:pPr>
            <a:r>
              <a:rPr lang="en-US" sz="1800" b="1"/>
              <a:t>National Plan of Action Nutrition 1995</a:t>
            </a:r>
          </a:p>
          <a:p>
            <a:pPr eaLnBrk="1" hangingPunct="1">
              <a:lnSpc>
                <a:spcPct val="80000"/>
              </a:lnSpc>
            </a:pPr>
            <a:r>
              <a:rPr lang="en-US" sz="1800" b="1"/>
              <a:t>National Plan  for SAARC decade for the Girl child 1990-2000</a:t>
            </a:r>
          </a:p>
          <a:p>
            <a:pPr eaLnBrk="1" hangingPunct="1">
              <a:lnSpc>
                <a:spcPct val="80000"/>
              </a:lnSpc>
            </a:pPr>
            <a:r>
              <a:rPr lang="en-US" sz="1800" b="1"/>
              <a:t>National Charter2003/ National Commission for children</a:t>
            </a:r>
          </a:p>
          <a:p>
            <a:pPr eaLnBrk="1" hangingPunct="1">
              <a:lnSpc>
                <a:spcPct val="80000"/>
              </a:lnSpc>
            </a:pPr>
            <a:r>
              <a:rPr lang="en-US" sz="1800" b="1"/>
              <a:t>Ratification of CRC in Dec 1992</a:t>
            </a:r>
          </a:p>
          <a:p>
            <a:pPr eaLnBrk="1" hangingPunct="1">
              <a:lnSpc>
                <a:spcPct val="80000"/>
              </a:lnSpc>
            </a:pPr>
            <a:r>
              <a:rPr lang="en-US" sz="1800" b="1"/>
              <a:t>Constitutional provisions-86</a:t>
            </a:r>
            <a:r>
              <a:rPr lang="en-US" sz="1800" b="1" baseline="30000"/>
              <a:t>th</a:t>
            </a:r>
            <a:r>
              <a:rPr lang="en-US" sz="1800" b="1"/>
              <a:t> amendment</a:t>
            </a:r>
          </a:p>
          <a:p>
            <a:pPr eaLnBrk="1" hangingPunct="1">
              <a:lnSpc>
                <a:spcPct val="80000"/>
              </a:lnSpc>
            </a:pPr>
            <a:r>
              <a:rPr lang="en-US" sz="1800" b="1"/>
              <a:t>Fundamental Rights/Directive Principles</a:t>
            </a:r>
          </a:p>
          <a:p>
            <a:pPr eaLnBrk="1" hangingPunct="1">
              <a:lnSpc>
                <a:spcPct val="80000"/>
              </a:lnSpc>
              <a:buFontTx/>
              <a:buNone/>
            </a:pPr>
            <a:endParaRPr lang="en-US" sz="1800" b="1"/>
          </a:p>
          <a:p>
            <a:pPr eaLnBrk="1" hangingPunct="1">
              <a:lnSpc>
                <a:spcPct val="80000"/>
              </a:lnSpc>
              <a:buFontTx/>
              <a:buNone/>
            </a:pPr>
            <a:endParaRPr lang="en-US" sz="2000" b="1"/>
          </a:p>
          <a:p>
            <a:pPr eaLnBrk="1" hangingPunct="1">
              <a:lnSpc>
                <a:spcPct val="80000"/>
              </a:lnSpc>
            </a:pPr>
            <a:endParaRPr lang="en-US" sz="2000" b="1"/>
          </a:p>
          <a:p>
            <a:pPr eaLnBrk="1" hangingPunct="1">
              <a:lnSpc>
                <a:spcPct val="80000"/>
              </a:lnSpc>
            </a:pPr>
            <a:endParaRPr lang="en-US" sz="2000" b="1"/>
          </a:p>
        </p:txBody>
      </p:sp>
      <p:pic>
        <p:nvPicPr>
          <p:cNvPr id="14340" name="Picture 4" descr="head1234"/>
          <p:cNvPicPr>
            <a:picLocks noChangeAspect="1" noChangeArrowheads="1"/>
          </p:cNvPicPr>
          <p:nvPr/>
        </p:nvPicPr>
        <p:blipFill>
          <a:blip r:embed="rId2"/>
          <a:srcRect/>
          <a:stretch>
            <a:fillRect/>
          </a:stretch>
        </p:blipFill>
        <p:spPr bwMode="auto">
          <a:xfrm>
            <a:off x="1600200" y="1447800"/>
            <a:ext cx="6324600" cy="10064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fontAlgn="auto" hangingPunct="1">
              <a:spcAft>
                <a:spcPts val="0"/>
              </a:spcAft>
              <a:defRPr/>
            </a:pPr>
            <a:r>
              <a:rPr lang="en-US" sz="3600" b="1" i="1">
                <a:solidFill>
                  <a:srgbClr val="FFFF00"/>
                </a:solidFill>
              </a:rPr>
              <a:t>Integrated child development services scheme</a:t>
            </a:r>
          </a:p>
        </p:txBody>
      </p:sp>
      <p:sp>
        <p:nvSpPr>
          <p:cNvPr id="15363" name="Rectangle 3"/>
          <p:cNvSpPr>
            <a:spLocks noGrp="1" noChangeArrowheads="1"/>
          </p:cNvSpPr>
          <p:nvPr>
            <p:ph sz="quarter" idx="1"/>
          </p:nvPr>
        </p:nvSpPr>
        <p:spPr>
          <a:xfrm>
            <a:off x="457200" y="1600200"/>
            <a:ext cx="7467600" cy="4873625"/>
          </a:xfrm>
        </p:spPr>
        <p:txBody>
          <a:bodyPr/>
          <a:lstStyle/>
          <a:p>
            <a:pPr eaLnBrk="1" hangingPunct="1">
              <a:lnSpc>
                <a:spcPct val="80000"/>
              </a:lnSpc>
            </a:pPr>
            <a:r>
              <a:rPr lang="en-US" b="1"/>
              <a:t>An Integrated programme using the life cycle approach to cover women ,adolescent girls and children (0-6) years</a:t>
            </a:r>
          </a:p>
          <a:p>
            <a:pPr eaLnBrk="1" hangingPunct="1">
              <a:lnSpc>
                <a:spcPct val="80000"/>
              </a:lnSpc>
            </a:pPr>
            <a:r>
              <a:rPr lang="en-US" b="1"/>
              <a:t>Objectives of ICDS focus on reducing mortality,morbidity,malnutrition, referral service and enhancing capability of mothers in child care.</a:t>
            </a:r>
          </a:p>
          <a:p>
            <a:pPr eaLnBrk="1" hangingPunct="1">
              <a:lnSpc>
                <a:spcPct val="80000"/>
              </a:lnSpc>
            </a:pPr>
            <a:r>
              <a:rPr lang="en-US" b="1"/>
              <a:t>Services offered are health checkups, immunization,nonformal education and supplementary nutrition</a:t>
            </a:r>
          </a:p>
          <a:p>
            <a:pPr eaLnBrk="1" hangingPunct="1">
              <a:lnSpc>
                <a:spcPct val="80000"/>
              </a:lnSpc>
            </a:pPr>
            <a:r>
              <a:rPr lang="en-US" b="1"/>
              <a:t>Research shows that the programme has  shown positive gains to a certain extent</a:t>
            </a:r>
          </a:p>
          <a:p>
            <a:pPr eaLnBrk="1" hangingPunct="1">
              <a:lnSpc>
                <a:spcPct val="80000"/>
              </a:lnSpc>
              <a:buFontTx/>
              <a:buNone/>
            </a:pPr>
            <a:endParaRPr lang="en-US"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304800"/>
            <a:ext cx="7772400" cy="1143000"/>
          </a:xfrm>
        </p:spPr>
        <p:txBody>
          <a:bodyPr>
            <a:normAutofit fontScale="90000"/>
          </a:bodyPr>
          <a:lstStyle/>
          <a:p>
            <a:pPr eaLnBrk="1" fontAlgn="auto" hangingPunct="1">
              <a:spcAft>
                <a:spcPts val="0"/>
              </a:spcAft>
              <a:defRPr/>
            </a:pPr>
            <a:r>
              <a:rPr lang="en-US" sz="3600" b="1" i="1">
                <a:solidFill>
                  <a:srgbClr val="FFFF00"/>
                </a:solidFill>
              </a:rPr>
              <a:t>Relating ECCE programme to primary Education</a:t>
            </a:r>
          </a:p>
        </p:txBody>
      </p:sp>
      <p:sp>
        <p:nvSpPr>
          <p:cNvPr id="16387" name="Rectangle 3"/>
          <p:cNvSpPr>
            <a:spLocks noGrp="1" noChangeArrowheads="1"/>
          </p:cNvSpPr>
          <p:nvPr>
            <p:ph sz="quarter" idx="1"/>
          </p:nvPr>
        </p:nvSpPr>
        <p:spPr>
          <a:xfrm>
            <a:off x="609600" y="4267200"/>
            <a:ext cx="7772400" cy="2362200"/>
          </a:xfrm>
        </p:spPr>
        <p:txBody>
          <a:bodyPr/>
          <a:lstStyle/>
          <a:p>
            <a:pPr eaLnBrk="1" hangingPunct="1">
              <a:buFontTx/>
              <a:buNone/>
            </a:pPr>
            <a:endParaRPr lang="en-US" b="1"/>
          </a:p>
          <a:p>
            <a:pPr eaLnBrk="1" hangingPunct="1"/>
            <a:r>
              <a:rPr lang="en-US" b="1"/>
              <a:t>Role of ECCE in Primary school enrollment and retention</a:t>
            </a:r>
          </a:p>
          <a:p>
            <a:pPr eaLnBrk="1" hangingPunct="1">
              <a:buFontTx/>
              <a:buNone/>
            </a:pPr>
            <a:endParaRPr lang="en-US" b="1"/>
          </a:p>
          <a:p>
            <a:pPr eaLnBrk="1" hangingPunct="1"/>
            <a:r>
              <a:rPr lang="en-US" b="1"/>
              <a:t>National Programme like SSA and DPEP</a:t>
            </a:r>
          </a:p>
        </p:txBody>
      </p:sp>
      <p:pic>
        <p:nvPicPr>
          <p:cNvPr id="16388" name="Picture 4" descr="Copy of preschoolers"/>
          <p:cNvPicPr>
            <a:picLocks noChangeAspect="1" noChangeArrowheads="1"/>
          </p:cNvPicPr>
          <p:nvPr/>
        </p:nvPicPr>
        <p:blipFill>
          <a:blip r:embed="rId2"/>
          <a:srcRect/>
          <a:stretch>
            <a:fillRect/>
          </a:stretch>
        </p:blipFill>
        <p:spPr bwMode="auto">
          <a:xfrm>
            <a:off x="2895600" y="1828800"/>
            <a:ext cx="3581400" cy="26860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304800"/>
            <a:ext cx="7772400" cy="1143000"/>
          </a:xfrm>
        </p:spPr>
        <p:txBody>
          <a:bodyPr/>
          <a:lstStyle/>
          <a:p>
            <a:pPr eaLnBrk="1" fontAlgn="auto" hangingPunct="1">
              <a:spcAft>
                <a:spcPts val="0"/>
              </a:spcAft>
              <a:defRPr/>
            </a:pPr>
            <a:r>
              <a:rPr lang="en-US" sz="3600" b="1" i="1">
                <a:solidFill>
                  <a:srgbClr val="FFFF00"/>
                </a:solidFill>
              </a:rPr>
              <a:t>Private  Sector in ECCE</a:t>
            </a:r>
          </a:p>
        </p:txBody>
      </p:sp>
      <p:sp>
        <p:nvSpPr>
          <p:cNvPr id="17411" name="Rectangle 3"/>
          <p:cNvSpPr>
            <a:spLocks noGrp="1" noChangeArrowheads="1"/>
          </p:cNvSpPr>
          <p:nvPr>
            <p:ph sz="quarter" idx="1"/>
          </p:nvPr>
        </p:nvSpPr>
        <p:spPr>
          <a:xfrm>
            <a:off x="457200" y="1600200"/>
            <a:ext cx="7467600" cy="4873625"/>
          </a:xfrm>
        </p:spPr>
        <p:txBody>
          <a:bodyPr/>
          <a:lstStyle/>
          <a:p>
            <a:pPr eaLnBrk="1" hangingPunct="1">
              <a:lnSpc>
                <a:spcPct val="90000"/>
              </a:lnSpc>
            </a:pPr>
            <a:r>
              <a:rPr lang="en-US" b="1"/>
              <a:t>From burden to boredom</a:t>
            </a:r>
            <a:r>
              <a:rPr lang="en-US"/>
              <a:t> </a:t>
            </a:r>
          </a:p>
          <a:p>
            <a:pPr eaLnBrk="1" hangingPunct="1">
              <a:lnSpc>
                <a:spcPct val="90000"/>
              </a:lnSpc>
            </a:pPr>
            <a:r>
              <a:rPr lang="en-US" b="1"/>
              <a:t>Admissions</a:t>
            </a:r>
            <a:r>
              <a:rPr lang="en-US"/>
              <a:t> </a:t>
            </a:r>
          </a:p>
          <a:p>
            <a:pPr eaLnBrk="1" hangingPunct="1">
              <a:lnSpc>
                <a:spcPct val="90000"/>
              </a:lnSpc>
            </a:pPr>
            <a:r>
              <a:rPr lang="en-US" b="1"/>
              <a:t>Early start in structured learning</a:t>
            </a:r>
            <a:r>
              <a:rPr lang="en-US"/>
              <a:t> </a:t>
            </a:r>
          </a:p>
          <a:p>
            <a:pPr eaLnBrk="1" hangingPunct="1">
              <a:lnSpc>
                <a:spcPct val="90000"/>
              </a:lnSpc>
            </a:pPr>
            <a:r>
              <a:rPr lang="en-US" b="1"/>
              <a:t>Expected competencies in conflict with children’s developmental stages</a:t>
            </a:r>
            <a:r>
              <a:rPr lang="en-US"/>
              <a:t> </a:t>
            </a:r>
          </a:p>
          <a:p>
            <a:pPr eaLnBrk="1" hangingPunct="1">
              <a:lnSpc>
                <a:spcPct val="90000"/>
              </a:lnSpc>
            </a:pPr>
            <a:r>
              <a:rPr lang="en-US" b="1"/>
              <a:t>Over-crowded classrooms</a:t>
            </a:r>
            <a:r>
              <a:rPr lang="en-US"/>
              <a:t> </a:t>
            </a:r>
          </a:p>
          <a:p>
            <a:pPr eaLnBrk="1" hangingPunct="1">
              <a:lnSpc>
                <a:spcPct val="90000"/>
              </a:lnSpc>
            </a:pPr>
            <a:r>
              <a:rPr lang="en-US" b="1"/>
              <a:t>Formal method of teaching and evaluation</a:t>
            </a:r>
            <a:r>
              <a:rPr lang="en-US"/>
              <a:t> </a:t>
            </a:r>
          </a:p>
          <a:p>
            <a:pPr eaLnBrk="1" hangingPunct="1">
              <a:lnSpc>
                <a:spcPct val="90000"/>
              </a:lnSpc>
            </a:pPr>
            <a:r>
              <a:rPr lang="en-US" b="1"/>
              <a:t>Appraisal</a:t>
            </a:r>
            <a:r>
              <a:rPr lang="en-US"/>
              <a:t> </a:t>
            </a:r>
          </a:p>
          <a:p>
            <a:pPr eaLnBrk="1" hangingPunct="1">
              <a:lnSpc>
                <a:spcPct val="90000"/>
              </a:lnSpc>
            </a:pPr>
            <a:r>
              <a:rPr lang="en-US" b="1"/>
              <a:t>Homework</a:t>
            </a:r>
            <a:r>
              <a:rPr lang="en-US"/>
              <a:t> </a:t>
            </a:r>
          </a:p>
          <a:p>
            <a:pPr eaLnBrk="1" hangingPunct="1">
              <a:lnSpc>
                <a:spcPct val="90000"/>
              </a:lnSpc>
            </a:pPr>
            <a:r>
              <a:rPr lang="en-US" b="1"/>
              <a:t>Lack of suitable equipment and play materials</a:t>
            </a:r>
            <a:r>
              <a:rPr lang="en-US"/>
              <a:t> </a:t>
            </a:r>
          </a:p>
          <a:p>
            <a:pPr eaLnBrk="1" hangingPunct="1">
              <a:lnSpc>
                <a:spcPct val="90000"/>
              </a:lnSpc>
            </a:pPr>
            <a:endParaRPr lang="en-US"/>
          </a:p>
        </p:txBody>
      </p:sp>
      <p:pic>
        <p:nvPicPr>
          <p:cNvPr id="17412" name="Picture 4" descr="j0290705"/>
          <p:cNvPicPr>
            <a:picLocks noChangeAspect="1" noChangeArrowheads="1"/>
          </p:cNvPicPr>
          <p:nvPr/>
        </p:nvPicPr>
        <p:blipFill>
          <a:blip r:embed="rId2"/>
          <a:srcRect/>
          <a:stretch>
            <a:fillRect/>
          </a:stretch>
        </p:blipFill>
        <p:spPr bwMode="auto">
          <a:xfrm>
            <a:off x="5867400" y="1371600"/>
            <a:ext cx="2997200" cy="149066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Oriel</Template>
  <TotalTime>396</TotalTime>
  <Words>1707</Words>
  <Application>Microsoft Office PowerPoint</Application>
  <PresentationFormat>On-screen Show (4:3)</PresentationFormat>
  <Paragraphs>296</Paragraphs>
  <Slides>41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0" baseType="lpstr">
      <vt:lpstr>Agency FB</vt:lpstr>
      <vt:lpstr>Arial</vt:lpstr>
      <vt:lpstr>Calibri</vt:lpstr>
      <vt:lpstr>Century Schoolbook</vt:lpstr>
      <vt:lpstr>Times New Roman</vt:lpstr>
      <vt:lpstr>Wingdings</vt:lpstr>
      <vt:lpstr>Wingdings 2</vt:lpstr>
      <vt:lpstr>Oriel</vt:lpstr>
      <vt:lpstr>Slide</vt:lpstr>
      <vt:lpstr>National policy and legislation in relation to child health and welfare </vt:lpstr>
      <vt:lpstr>PowerPoint Presentation</vt:lpstr>
      <vt:lpstr>PowerPoint Presentation</vt:lpstr>
      <vt:lpstr>Demographics</vt:lpstr>
      <vt:lpstr>Child in India</vt:lpstr>
      <vt:lpstr>Policies for Child in India</vt:lpstr>
      <vt:lpstr>Integrated child development services scheme</vt:lpstr>
      <vt:lpstr>Relating ECCE programme to primary Education</vt:lpstr>
      <vt:lpstr>Private  Sector in ECCE</vt:lpstr>
      <vt:lpstr>Role of NGO</vt:lpstr>
      <vt:lpstr>Teacher Education</vt:lpstr>
      <vt:lpstr>Issues and Concerns of TE</vt:lpstr>
      <vt:lpstr>Visual Insights into Primary school teaching in India</vt:lpstr>
      <vt:lpstr>PowerPoint Presentation</vt:lpstr>
      <vt:lpstr>Current Issues</vt:lpstr>
      <vt:lpstr>PowerPoint Presentation</vt:lpstr>
      <vt:lpstr>PowerPoint Presentation</vt:lpstr>
      <vt:lpstr>PowerPoint Presentation</vt:lpstr>
      <vt:lpstr>PowerPoint Presentation</vt:lpstr>
      <vt:lpstr>Some of the National Policies for Children</vt:lpstr>
      <vt:lpstr>PowerPoint Presentation</vt:lpstr>
      <vt:lpstr>Child Budgeting in India</vt:lpstr>
      <vt:lpstr>What is Public Good in the Policy?</vt:lpstr>
      <vt:lpstr>What is Public Good in the Policy?</vt:lpstr>
      <vt:lpstr> Who are the Stakeholders?</vt:lpstr>
      <vt:lpstr>Elements of the Policy</vt:lpstr>
      <vt:lpstr>Elements of the Policy</vt:lpstr>
      <vt:lpstr>Elements of the Policy</vt:lpstr>
      <vt:lpstr>Elements of the Policy</vt:lpstr>
      <vt:lpstr>Elements of the Policy</vt:lpstr>
      <vt:lpstr>Implementation</vt:lpstr>
      <vt:lpstr>Merits</vt:lpstr>
      <vt:lpstr>Merits</vt:lpstr>
      <vt:lpstr>Demerits</vt:lpstr>
      <vt:lpstr>International Perspective</vt:lpstr>
      <vt:lpstr>Alternate Policy Recommendations</vt:lpstr>
      <vt:lpstr>Contd….</vt:lpstr>
      <vt:lpstr>PICO </vt:lpstr>
      <vt:lpstr>PowerPoint Presentation</vt:lpstr>
      <vt:lpstr>From the Centre for Evidence-Based Medicine, Oxford For the most up-to-date levels of evidence, see www.cebm.net/?o=1025  </vt:lpstr>
      <vt:lpstr>THANK YOU</vt:lpstr>
    </vt:vector>
  </TitlesOfParts>
  <Company>TISS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V. DATTA</dc:creator>
  <cp:lastModifiedBy>Raj Nirmal</cp:lastModifiedBy>
  <cp:revision>95</cp:revision>
  <dcterms:created xsi:type="dcterms:W3CDTF">2005-05-06T08:44:25Z</dcterms:created>
  <dcterms:modified xsi:type="dcterms:W3CDTF">2020-08-11T10:30:35Z</dcterms:modified>
</cp:coreProperties>
</file>