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sldIdLst>
    <p:sldId id="256" r:id="rId2"/>
    <p:sldId id="257" r:id="rId3"/>
    <p:sldId id="305" r:id="rId4"/>
    <p:sldId id="307" r:id="rId5"/>
    <p:sldId id="260" r:id="rId6"/>
    <p:sldId id="262" r:id="rId7"/>
    <p:sldId id="258" r:id="rId8"/>
    <p:sldId id="311" r:id="rId9"/>
    <p:sldId id="312" r:id="rId10"/>
    <p:sldId id="313" r:id="rId11"/>
    <p:sldId id="328" r:id="rId12"/>
    <p:sldId id="324" r:id="rId13"/>
    <p:sldId id="316" r:id="rId14"/>
    <p:sldId id="323" r:id="rId15"/>
    <p:sldId id="321" r:id="rId16"/>
    <p:sldId id="322" r:id="rId17"/>
    <p:sldId id="259" r:id="rId18"/>
    <p:sldId id="336" r:id="rId19"/>
    <p:sldId id="261" r:id="rId20"/>
    <p:sldId id="263" r:id="rId21"/>
    <p:sldId id="337" r:id="rId22"/>
    <p:sldId id="264" r:id="rId23"/>
    <p:sldId id="265" r:id="rId24"/>
    <p:sldId id="266" r:id="rId25"/>
    <p:sldId id="301" r:id="rId26"/>
    <p:sldId id="298" r:id="rId27"/>
    <p:sldId id="297" r:id="rId28"/>
    <p:sldId id="302" r:id="rId29"/>
    <p:sldId id="303" r:id="rId30"/>
    <p:sldId id="300" r:id="rId31"/>
    <p:sldId id="333" r:id="rId32"/>
    <p:sldId id="335" r:id="rId33"/>
    <p:sldId id="338" r:id="rId34"/>
    <p:sldId id="340" r:id="rId35"/>
    <p:sldId id="293" r:id="rId36"/>
    <p:sldId id="275" r:id="rId37"/>
    <p:sldId id="292" r:id="rId38"/>
    <p:sldId id="273" r:id="rId39"/>
    <p:sldId id="331" r:id="rId40"/>
    <p:sldId id="334" r:id="rId41"/>
    <p:sldId id="342" r:id="rId42"/>
    <p:sldId id="343" r:id="rId43"/>
    <p:sldId id="344" r:id="rId44"/>
    <p:sldId id="341" r:id="rId45"/>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1" d="100"/>
          <a:sy n="41" d="100"/>
        </p:scale>
        <p:origin x="-147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52579"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6084"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2581"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Щелчок правит образец текста</a:t>
            </a:r>
          </a:p>
          <a:p>
            <a:pPr lvl="1"/>
            <a:r>
              <a:rPr lang="en-US" noProof="0"/>
              <a:t>Второй уровень</a:t>
            </a:r>
          </a:p>
          <a:p>
            <a:pPr lvl="2"/>
            <a:r>
              <a:rPr lang="en-US" noProof="0"/>
              <a:t>Третий уровень</a:t>
            </a:r>
          </a:p>
          <a:p>
            <a:pPr lvl="3"/>
            <a:r>
              <a:rPr lang="en-US" noProof="0"/>
              <a:t>Четвертый уровень</a:t>
            </a:r>
          </a:p>
          <a:p>
            <a:pPr lvl="4"/>
            <a:r>
              <a:rPr lang="en-US" noProof="0"/>
              <a:t>Пятый уровень</a:t>
            </a:r>
          </a:p>
        </p:txBody>
      </p:sp>
      <p:sp>
        <p:nvSpPr>
          <p:cNvPr id="152582"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52583"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71507CB-C466-4336-A9BE-03112EB79A1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p:spPr>
        <p:txBody>
          <a:bodyPr/>
          <a:lstStyle/>
          <a:p>
            <a:fld id="{22B678F5-7DEB-4D71-8355-21EE1F040E1D}" type="slidenum">
              <a:rPr lang="en-US"/>
              <a:pPr/>
              <a:t>1</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p:spPr>
        <p:txBody>
          <a:bodyPr/>
          <a:lstStyle/>
          <a:p>
            <a:fld id="{6B72261D-C2B1-4ABB-AB5E-B949F5F5116E}" type="slidenum">
              <a:rPr lang="en-US"/>
              <a:pPr/>
              <a:t>10</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31"/>
          <p:cNvSpPr>
            <a:spLocks noGrp="1" noChangeArrowheads="1"/>
          </p:cNvSpPr>
          <p:nvPr>
            <p:ph type="sldNum" sz="quarter" idx="5"/>
          </p:nvPr>
        </p:nvSpPr>
        <p:spPr>
          <a:noFill/>
        </p:spPr>
        <p:txBody>
          <a:bodyPr/>
          <a:lstStyle/>
          <a:p>
            <a:fld id="{E0696263-735F-4EA1-8AAB-F696713FD757}" type="slidenum">
              <a:rPr lang="en-US"/>
              <a:pPr/>
              <a:t>11</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p:spPr>
        <p:txBody>
          <a:bodyPr/>
          <a:lstStyle/>
          <a:p>
            <a:fld id="{E0C44EB9-6914-4A9B-80EA-084774FA8CF7}" type="slidenum">
              <a:rPr lang="en-US"/>
              <a:pPr/>
              <a:t>12</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31"/>
          <p:cNvSpPr>
            <a:spLocks noGrp="1" noChangeArrowheads="1"/>
          </p:cNvSpPr>
          <p:nvPr>
            <p:ph type="sldNum" sz="quarter" idx="5"/>
          </p:nvPr>
        </p:nvSpPr>
        <p:spPr>
          <a:noFill/>
        </p:spPr>
        <p:txBody>
          <a:bodyPr/>
          <a:lstStyle/>
          <a:p>
            <a:fld id="{986C80D1-03B9-4BA1-AD97-ED0312EE6C0F}" type="slidenum">
              <a:rPr lang="en-US"/>
              <a:pPr/>
              <a:t>13</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p:spPr>
        <p:txBody>
          <a:bodyPr/>
          <a:lstStyle/>
          <a:p>
            <a:fld id="{424A9DD9-22D4-42B1-BAA8-7510AD545FBC}" type="slidenum">
              <a:rPr lang="en-US"/>
              <a:pPr/>
              <a:t>14</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B057BAB6-B021-42AF-BEB2-437B44BD673C}" type="slidenum">
              <a:rPr lang="en-US"/>
              <a:pPr/>
              <a:t>15</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31"/>
          <p:cNvSpPr>
            <a:spLocks noGrp="1" noChangeArrowheads="1"/>
          </p:cNvSpPr>
          <p:nvPr>
            <p:ph type="sldNum" sz="quarter" idx="5"/>
          </p:nvPr>
        </p:nvSpPr>
        <p:spPr>
          <a:noFill/>
        </p:spPr>
        <p:txBody>
          <a:bodyPr/>
          <a:lstStyle/>
          <a:p>
            <a:fld id="{1261A7E7-7977-4FAA-BF75-5D72EF0064E6}" type="slidenum">
              <a:rPr lang="en-US"/>
              <a:pPr/>
              <a:t>16</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31"/>
          <p:cNvSpPr>
            <a:spLocks noGrp="1" noChangeArrowheads="1"/>
          </p:cNvSpPr>
          <p:nvPr>
            <p:ph type="sldNum" sz="quarter" idx="5"/>
          </p:nvPr>
        </p:nvSpPr>
        <p:spPr>
          <a:noFill/>
        </p:spPr>
        <p:txBody>
          <a:bodyPr/>
          <a:lstStyle/>
          <a:p>
            <a:fld id="{A2073140-9F80-4DB4-8C07-1E5CBDFA0033}" type="slidenum">
              <a:rPr lang="en-US"/>
              <a:pPr/>
              <a:t>17</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31"/>
          <p:cNvSpPr>
            <a:spLocks noGrp="1" noChangeArrowheads="1"/>
          </p:cNvSpPr>
          <p:nvPr>
            <p:ph type="sldNum" sz="quarter" idx="5"/>
          </p:nvPr>
        </p:nvSpPr>
        <p:spPr>
          <a:noFill/>
        </p:spPr>
        <p:txBody>
          <a:bodyPr/>
          <a:lstStyle/>
          <a:p>
            <a:fld id="{A50974C9-28B5-4C79-BF3D-2B244266BE70}" type="slidenum">
              <a:rPr lang="en-US"/>
              <a:pPr/>
              <a:t>18</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31"/>
          <p:cNvSpPr>
            <a:spLocks noGrp="1" noChangeArrowheads="1"/>
          </p:cNvSpPr>
          <p:nvPr>
            <p:ph type="sldNum" sz="quarter" idx="5"/>
          </p:nvPr>
        </p:nvSpPr>
        <p:spPr>
          <a:noFill/>
        </p:spPr>
        <p:txBody>
          <a:bodyPr/>
          <a:lstStyle/>
          <a:p>
            <a:fld id="{E52C152A-AE09-4EFF-8DE5-D7A24BABE934}" type="slidenum">
              <a:rPr lang="en-US"/>
              <a:pPr/>
              <a:t>19</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p:spPr>
        <p:txBody>
          <a:bodyPr/>
          <a:lstStyle/>
          <a:p>
            <a:fld id="{4564AF44-40A4-4BFE-8C8C-6ACDE0A147C3}" type="slidenum">
              <a:rPr lang="en-US"/>
              <a:pPr/>
              <a:t>2</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31"/>
          <p:cNvSpPr>
            <a:spLocks noGrp="1" noChangeArrowheads="1"/>
          </p:cNvSpPr>
          <p:nvPr>
            <p:ph type="sldNum" sz="quarter" idx="5"/>
          </p:nvPr>
        </p:nvSpPr>
        <p:spPr>
          <a:noFill/>
        </p:spPr>
        <p:txBody>
          <a:bodyPr/>
          <a:lstStyle/>
          <a:p>
            <a:fld id="{63C57097-8053-448B-85EC-0DDCD83E3E84}" type="slidenum">
              <a:rPr lang="en-US"/>
              <a:pPr/>
              <a:t>20</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31"/>
          <p:cNvSpPr>
            <a:spLocks noGrp="1" noChangeArrowheads="1"/>
          </p:cNvSpPr>
          <p:nvPr>
            <p:ph type="sldNum" sz="quarter" idx="5"/>
          </p:nvPr>
        </p:nvSpPr>
        <p:spPr>
          <a:noFill/>
        </p:spPr>
        <p:txBody>
          <a:bodyPr/>
          <a:lstStyle/>
          <a:p>
            <a:fld id="{CC7E840A-1F8D-46DE-B25B-A130E83B491D}" type="slidenum">
              <a:rPr lang="en-US"/>
              <a:pPr/>
              <a:t>3</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31"/>
          <p:cNvSpPr>
            <a:spLocks noGrp="1" noChangeArrowheads="1"/>
          </p:cNvSpPr>
          <p:nvPr>
            <p:ph type="sldNum" sz="quarter" idx="5"/>
          </p:nvPr>
        </p:nvSpPr>
        <p:spPr>
          <a:noFill/>
        </p:spPr>
        <p:txBody>
          <a:bodyPr/>
          <a:lstStyle/>
          <a:p>
            <a:fld id="{6F9598E8-273A-4EA8-B447-EB6913D2197D}" type="slidenum">
              <a:rPr lang="en-US"/>
              <a:pPr/>
              <a:t>4</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p:spPr>
        <p:txBody>
          <a:bodyPr/>
          <a:lstStyle/>
          <a:p>
            <a:fld id="{7B85DAF4-A454-4E4C-8156-AF61AEB3C84D}" type="slidenum">
              <a:rPr lang="en-US"/>
              <a:pPr/>
              <a:t>5</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p:spPr>
        <p:txBody>
          <a:bodyPr/>
          <a:lstStyle/>
          <a:p>
            <a:fld id="{FB84FEA6-7E3D-4D87-B54D-878B8568881C}" type="slidenum">
              <a:rPr lang="en-US"/>
              <a:pPr/>
              <a:t>6</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31"/>
          <p:cNvSpPr>
            <a:spLocks noGrp="1" noChangeArrowheads="1"/>
          </p:cNvSpPr>
          <p:nvPr>
            <p:ph type="sldNum" sz="quarter" idx="5"/>
          </p:nvPr>
        </p:nvSpPr>
        <p:spPr>
          <a:noFill/>
        </p:spPr>
        <p:txBody>
          <a:bodyPr/>
          <a:lstStyle/>
          <a:p>
            <a:fld id="{BD47DD84-3908-4FC0-BF30-2F61B011CF3B}" type="slidenum">
              <a:rPr lang="en-US"/>
              <a:pPr/>
              <a:t>7</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31"/>
          <p:cNvSpPr>
            <a:spLocks noGrp="1" noChangeArrowheads="1"/>
          </p:cNvSpPr>
          <p:nvPr>
            <p:ph type="sldNum" sz="quarter" idx="5"/>
          </p:nvPr>
        </p:nvSpPr>
        <p:spPr>
          <a:noFill/>
        </p:spPr>
        <p:txBody>
          <a:bodyPr/>
          <a:lstStyle/>
          <a:p>
            <a:fld id="{11B09271-2B5E-4FB9-A58D-FF798C528F1E}" type="slidenum">
              <a:rPr lang="en-US"/>
              <a:pPr/>
              <a:t>8</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noFill/>
        </p:spPr>
        <p:txBody>
          <a:bodyPr/>
          <a:lstStyle/>
          <a:p>
            <a:fld id="{CF202D3C-16F6-4FAC-B7D5-8986EB94ED6F}" type="slidenum">
              <a:rPr lang="en-US"/>
              <a:pPr/>
              <a:t>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a:lnSpc>
                <a:spcPct val="130000"/>
              </a:lnSpc>
            </a:pPr>
            <a:r>
              <a:rPr lang="en-US" sz="800" i="1"/>
              <a:t>Feachem RGA (Editor, Bulletin WHO)</a:t>
            </a:r>
          </a:p>
          <a:p>
            <a:pPr>
              <a:lnSpc>
                <a:spcPct val="130000"/>
              </a:lnSpc>
            </a:pPr>
            <a:r>
              <a:rPr lang="en-US" sz="800" i="1"/>
              <a:t>Jan, 2000</a:t>
            </a:r>
            <a:r>
              <a:rPr lang="en-US"/>
              <a:t> </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BAAA2B-DD8C-4CEF-AB6E-FB95AF7E26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3C38E0-BE61-428B-B23F-ACD7C1C214F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2E12E3-3506-425F-8D98-34667B32E20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IN"/>
          </a:p>
        </p:txBody>
      </p:sp>
      <p:sp>
        <p:nvSpPr>
          <p:cNvPr id="3" name="Chart Placeholder 2"/>
          <p:cNvSpPr>
            <a:spLocks noGrp="1"/>
          </p:cNvSpPr>
          <p:nvPr>
            <p:ph type="chart" idx="1"/>
          </p:nvPr>
        </p:nvSpPr>
        <p:spPr>
          <a:xfrm>
            <a:off x="685800" y="1981200"/>
            <a:ext cx="7772400" cy="4114800"/>
          </a:xfrm>
        </p:spPr>
        <p:txBody>
          <a:bodyPr/>
          <a:lstStyle/>
          <a:p>
            <a:pPr lvl="0"/>
            <a:endParaRPr lang="en-IN"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6187BB-0AA3-410C-AEBF-86E40806904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IN"/>
          </a:p>
        </p:txBody>
      </p:sp>
      <p:sp>
        <p:nvSpPr>
          <p:cNvPr id="3" name="Chart Placeholder 2"/>
          <p:cNvSpPr>
            <a:spLocks noGrp="1"/>
          </p:cNvSpPr>
          <p:nvPr>
            <p:ph type="chart" sz="half" idx="1"/>
          </p:nvPr>
        </p:nvSpPr>
        <p:spPr>
          <a:xfrm>
            <a:off x="685800" y="1981200"/>
            <a:ext cx="3810000" cy="4114800"/>
          </a:xfrm>
        </p:spPr>
        <p:txBody>
          <a:bodyPr/>
          <a:lstStyle/>
          <a:p>
            <a:pPr lvl="0"/>
            <a:endParaRPr lang="en-IN"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6BAAB00-85A8-4DF6-981A-6476E73E777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IN"/>
          </a:p>
        </p:txBody>
      </p:sp>
      <p:sp>
        <p:nvSpPr>
          <p:cNvPr id="3" name="Table Placeholder 2"/>
          <p:cNvSpPr>
            <a:spLocks noGrp="1"/>
          </p:cNvSpPr>
          <p:nvPr>
            <p:ph type="tbl" idx="1"/>
          </p:nvPr>
        </p:nvSpPr>
        <p:spPr>
          <a:xfrm>
            <a:off x="685800" y="1981200"/>
            <a:ext cx="7772400" cy="4114800"/>
          </a:xfrm>
        </p:spPr>
        <p:txBody>
          <a:bodyPr/>
          <a:lstStyle/>
          <a:p>
            <a:pPr lvl="0"/>
            <a:endParaRPr lang="en-IN"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9CD22-5E8D-4F90-A4A5-375CE8DB75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C48027-3D64-4F16-A074-6D2BE90C988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6C58AD-F355-4B34-A11C-E1A9D2C05FC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956D615-0B4A-4CF4-A651-82CC89FDD8F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B15D74E-1591-4235-96EF-FAE7DCEE8B6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5A3F4A6-CA4F-444C-8107-96087CF1512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F25823-AC4C-4EEC-B4B4-1455087D00D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17A010-42B3-4F46-B4C3-374CCC37884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FA7467-E503-449F-A035-C9596E01FFC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4A18DA4-3D36-41E1-9A62-864757C059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4.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4.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37.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3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57200" y="914400"/>
            <a:ext cx="8458200" cy="2971800"/>
          </a:xfrm>
        </p:spPr>
        <p:txBody>
          <a:bodyPr/>
          <a:lstStyle/>
          <a:p>
            <a:r>
              <a:rPr lang="en-IN" sz="5400" dirty="0">
                <a:effectLst>
                  <a:outerShdw blurRad="38100" dist="38100" dir="2700000" algn="tl">
                    <a:srgbClr val="000000">
                      <a:alpha val="43137"/>
                    </a:srgbClr>
                  </a:outerShdw>
                </a:effectLst>
              </a:rPr>
              <a:t>Changing trends in hospital care, preventive, promotive and curative aspects of child health. </a:t>
            </a:r>
          </a:p>
        </p:txBody>
      </p:sp>
      <p:sp>
        <p:nvSpPr>
          <p:cNvPr id="2" name="Rectangle 3">
            <a:extLst>
              <a:ext uri="{FF2B5EF4-FFF2-40B4-BE49-F238E27FC236}">
                <a16:creationId xmlns:a16="http://schemas.microsoft.com/office/drawing/2014/main" id="{FF919A88-ACEB-4923-A336-3BCF163A606C}"/>
              </a:ext>
            </a:extLst>
          </p:cNvPr>
          <p:cNvSpPr txBox="1">
            <a:spLocks noChangeArrowheads="1"/>
          </p:cNvSpPr>
          <p:nvPr/>
        </p:nvSpPr>
        <p:spPr>
          <a:xfrm>
            <a:off x="2362200" y="4651375"/>
            <a:ext cx="62484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Font typeface="Wingdings" panose="05000000000000000000" pitchFamily="2" charset="2"/>
              <a:buNone/>
              <a:defRPr/>
            </a:pPr>
            <a:r>
              <a:rPr lang="en-US" altLang="en-US" sz="2800" dirty="0"/>
              <a:t>Presented By,</a:t>
            </a:r>
          </a:p>
          <a:p>
            <a:pPr marL="0" indent="0">
              <a:lnSpc>
                <a:spcPct val="80000"/>
              </a:lnSpc>
              <a:buFont typeface="Wingdings" panose="05000000000000000000" pitchFamily="2" charset="2"/>
              <a:buNone/>
              <a:defRPr/>
            </a:pPr>
            <a:r>
              <a:rPr lang="en-IN" altLang="en-US" sz="2800" b="1" dirty="0">
                <a:latin typeface="Arial" panose="020B0604020202020204" pitchFamily="34" charset="0"/>
                <a:cs typeface="Arial" panose="020B0604020202020204" pitchFamily="34" charset="0"/>
              </a:rPr>
              <a:t>Mr. </a:t>
            </a:r>
            <a:r>
              <a:rPr lang="en-IN" altLang="en-US" sz="2800" b="1">
                <a:latin typeface="Arial" panose="020B0604020202020204" pitchFamily="34" charset="0"/>
                <a:cs typeface="Arial" panose="020B0604020202020204" pitchFamily="34" charset="0"/>
              </a:rPr>
              <a:t>Rajesh P</a:t>
            </a:r>
            <a:endParaRPr lang="en-IN" altLang="en-US" sz="2800" b="1" dirty="0">
              <a:latin typeface="Arial" panose="020B0604020202020204" pitchFamily="34" charset="0"/>
              <a:cs typeface="Arial" panose="020B0604020202020204" pitchFamily="34" charset="0"/>
            </a:endParaRPr>
          </a:p>
          <a:p>
            <a:pPr marL="0" indent="0">
              <a:lnSpc>
                <a:spcPct val="80000"/>
              </a:lnSpc>
              <a:buFont typeface="Wingdings" panose="05000000000000000000" pitchFamily="2" charset="2"/>
              <a:buNone/>
              <a:defRPr/>
            </a:pPr>
            <a:r>
              <a:rPr lang="en-IN" altLang="en-US" sz="2800" b="1" dirty="0">
                <a:latin typeface="Arial" panose="020B0604020202020204" pitchFamily="34" charset="0"/>
                <a:cs typeface="Arial" panose="020B0604020202020204" pitchFamily="34" charset="0"/>
              </a:rPr>
              <a:t>Assistant Professor</a:t>
            </a:r>
          </a:p>
          <a:p>
            <a:pPr marL="0" indent="0">
              <a:lnSpc>
                <a:spcPct val="80000"/>
              </a:lnSpc>
              <a:buFont typeface="Wingdings" panose="05000000000000000000" pitchFamily="2" charset="2"/>
              <a:buNone/>
              <a:defRPr/>
            </a:pPr>
            <a:r>
              <a:rPr lang="en-US" altLang="en-US" sz="2400" b="1" dirty="0">
                <a:latin typeface="Arial" panose="020B0604020202020204" pitchFamily="34" charset="0"/>
                <a:cs typeface="Arial" panose="020B0604020202020204" pitchFamily="34" charset="0"/>
              </a:rPr>
              <a:t>Department of Child Health Nursing, SNC</a:t>
            </a:r>
          </a:p>
        </p:txBody>
      </p:sp>
      <p:pic>
        <p:nvPicPr>
          <p:cNvPr id="3" name="Picture 2">
            <a:extLst>
              <a:ext uri="{FF2B5EF4-FFF2-40B4-BE49-F238E27FC236}">
                <a16:creationId xmlns:a16="http://schemas.microsoft.com/office/drawing/2014/main" id="{C95CEA9D-AC5D-4E90-9D8C-85E453E3471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4876800"/>
            <a:ext cx="1298575"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0"/>
            <a:ext cx="7772400" cy="1143000"/>
          </a:xfrm>
        </p:spPr>
        <p:txBody>
          <a:bodyPr/>
          <a:lstStyle/>
          <a:p>
            <a:r>
              <a:rPr lang="en-US" sz="4000" b="1"/>
              <a:t>Deaths by age groups in developed and developing world</a:t>
            </a:r>
            <a:endParaRPr lang="en-US"/>
          </a:p>
        </p:txBody>
      </p:sp>
      <p:sp>
        <p:nvSpPr>
          <p:cNvPr id="16387" name="Freeform 4"/>
          <p:cNvSpPr>
            <a:spLocks/>
          </p:cNvSpPr>
          <p:nvPr/>
        </p:nvSpPr>
        <p:spPr bwMode="auto">
          <a:xfrm>
            <a:off x="1806575" y="5224463"/>
            <a:ext cx="6286500" cy="66675"/>
          </a:xfrm>
          <a:custGeom>
            <a:avLst/>
            <a:gdLst>
              <a:gd name="T0" fmla="*/ 0 w 3960"/>
              <a:gd name="T1" fmla="*/ 42 h 42"/>
              <a:gd name="T2" fmla="*/ 50 w 3960"/>
              <a:gd name="T3" fmla="*/ 0 h 42"/>
              <a:gd name="T4" fmla="*/ 3960 w 3960"/>
              <a:gd name="T5" fmla="*/ 0 h 42"/>
              <a:gd name="T6" fmla="*/ 3909 w 3960"/>
              <a:gd name="T7" fmla="*/ 42 h 42"/>
              <a:gd name="T8" fmla="*/ 0 w 3960"/>
              <a:gd name="T9" fmla="*/ 42 h 42"/>
              <a:gd name="T10" fmla="*/ 0 60000 65536"/>
              <a:gd name="T11" fmla="*/ 0 60000 65536"/>
              <a:gd name="T12" fmla="*/ 0 60000 65536"/>
              <a:gd name="T13" fmla="*/ 0 60000 65536"/>
              <a:gd name="T14" fmla="*/ 0 60000 65536"/>
              <a:gd name="T15" fmla="*/ 0 w 3960"/>
              <a:gd name="T16" fmla="*/ 0 h 42"/>
              <a:gd name="T17" fmla="*/ 3960 w 3960"/>
              <a:gd name="T18" fmla="*/ 42 h 42"/>
            </a:gdLst>
            <a:ahLst/>
            <a:cxnLst>
              <a:cxn ang="T10">
                <a:pos x="T0" y="T1"/>
              </a:cxn>
              <a:cxn ang="T11">
                <a:pos x="T2" y="T3"/>
              </a:cxn>
              <a:cxn ang="T12">
                <a:pos x="T4" y="T5"/>
              </a:cxn>
              <a:cxn ang="T13">
                <a:pos x="T6" y="T7"/>
              </a:cxn>
              <a:cxn ang="T14">
                <a:pos x="T8" y="T9"/>
              </a:cxn>
            </a:cxnLst>
            <a:rect l="T15" t="T16" r="T17" b="T18"/>
            <a:pathLst>
              <a:path w="3960" h="42">
                <a:moveTo>
                  <a:pt x="0" y="42"/>
                </a:moveTo>
                <a:lnTo>
                  <a:pt x="50" y="0"/>
                </a:lnTo>
                <a:lnTo>
                  <a:pt x="3960" y="0"/>
                </a:lnTo>
                <a:lnTo>
                  <a:pt x="3909" y="42"/>
                </a:lnTo>
                <a:lnTo>
                  <a:pt x="0" y="42"/>
                </a:lnTo>
                <a:close/>
              </a:path>
            </a:pathLst>
          </a:custGeom>
          <a:solidFill>
            <a:srgbClr val="808080"/>
          </a:solidFill>
          <a:ln w="9525">
            <a:noFill/>
            <a:round/>
            <a:headEnd/>
            <a:tailEnd/>
          </a:ln>
        </p:spPr>
        <p:txBody>
          <a:bodyPr/>
          <a:lstStyle/>
          <a:p>
            <a:endParaRPr lang="en-IN"/>
          </a:p>
        </p:txBody>
      </p:sp>
      <p:sp>
        <p:nvSpPr>
          <p:cNvPr id="16388" name="Freeform 5"/>
          <p:cNvSpPr>
            <a:spLocks/>
          </p:cNvSpPr>
          <p:nvPr/>
        </p:nvSpPr>
        <p:spPr bwMode="auto">
          <a:xfrm>
            <a:off x="1806575" y="1312863"/>
            <a:ext cx="79375" cy="3978275"/>
          </a:xfrm>
          <a:custGeom>
            <a:avLst/>
            <a:gdLst>
              <a:gd name="T0" fmla="*/ 0 w 50"/>
              <a:gd name="T1" fmla="*/ 2506 h 2506"/>
              <a:gd name="T2" fmla="*/ 0 w 50"/>
              <a:gd name="T3" fmla="*/ 41 h 2506"/>
              <a:gd name="T4" fmla="*/ 50 w 50"/>
              <a:gd name="T5" fmla="*/ 0 h 2506"/>
              <a:gd name="T6" fmla="*/ 50 w 50"/>
              <a:gd name="T7" fmla="*/ 2464 h 2506"/>
              <a:gd name="T8" fmla="*/ 0 w 50"/>
              <a:gd name="T9" fmla="*/ 2506 h 2506"/>
              <a:gd name="T10" fmla="*/ 0 60000 65536"/>
              <a:gd name="T11" fmla="*/ 0 60000 65536"/>
              <a:gd name="T12" fmla="*/ 0 60000 65536"/>
              <a:gd name="T13" fmla="*/ 0 60000 65536"/>
              <a:gd name="T14" fmla="*/ 0 60000 65536"/>
              <a:gd name="T15" fmla="*/ 0 w 50"/>
              <a:gd name="T16" fmla="*/ 0 h 2506"/>
              <a:gd name="T17" fmla="*/ 50 w 50"/>
              <a:gd name="T18" fmla="*/ 2506 h 2506"/>
            </a:gdLst>
            <a:ahLst/>
            <a:cxnLst>
              <a:cxn ang="T10">
                <a:pos x="T0" y="T1"/>
              </a:cxn>
              <a:cxn ang="T11">
                <a:pos x="T2" y="T3"/>
              </a:cxn>
              <a:cxn ang="T12">
                <a:pos x="T4" y="T5"/>
              </a:cxn>
              <a:cxn ang="T13">
                <a:pos x="T6" y="T7"/>
              </a:cxn>
              <a:cxn ang="T14">
                <a:pos x="T8" y="T9"/>
              </a:cxn>
            </a:cxnLst>
            <a:rect l="T15" t="T16" r="T17" b="T18"/>
            <a:pathLst>
              <a:path w="50" h="2506">
                <a:moveTo>
                  <a:pt x="0" y="2506"/>
                </a:moveTo>
                <a:lnTo>
                  <a:pt x="0" y="41"/>
                </a:lnTo>
                <a:lnTo>
                  <a:pt x="50" y="0"/>
                </a:lnTo>
                <a:lnTo>
                  <a:pt x="50" y="2464"/>
                </a:lnTo>
                <a:lnTo>
                  <a:pt x="0" y="2506"/>
                </a:lnTo>
                <a:close/>
              </a:path>
            </a:pathLst>
          </a:custGeom>
          <a:noFill/>
          <a:ln w="9525">
            <a:noFill/>
            <a:round/>
            <a:headEnd/>
            <a:tailEnd/>
          </a:ln>
        </p:spPr>
        <p:txBody>
          <a:bodyPr/>
          <a:lstStyle/>
          <a:p>
            <a:endParaRPr lang="en-IN"/>
          </a:p>
        </p:txBody>
      </p:sp>
      <p:sp>
        <p:nvSpPr>
          <p:cNvPr id="16389" name="Rectangle 6"/>
          <p:cNvSpPr>
            <a:spLocks noChangeArrowheads="1"/>
          </p:cNvSpPr>
          <p:nvPr/>
        </p:nvSpPr>
        <p:spPr bwMode="auto">
          <a:xfrm>
            <a:off x="1885950" y="1312863"/>
            <a:ext cx="6207125" cy="3911600"/>
          </a:xfrm>
          <a:prstGeom prst="rect">
            <a:avLst/>
          </a:prstGeom>
          <a:noFill/>
          <a:ln w="9525">
            <a:noFill/>
            <a:miter lim="800000"/>
            <a:headEnd/>
            <a:tailEnd/>
          </a:ln>
        </p:spPr>
        <p:txBody>
          <a:bodyPr/>
          <a:lstStyle/>
          <a:p>
            <a:endParaRPr lang="en-IN"/>
          </a:p>
        </p:txBody>
      </p:sp>
      <p:sp>
        <p:nvSpPr>
          <p:cNvPr id="16390" name="Freeform 7"/>
          <p:cNvSpPr>
            <a:spLocks/>
          </p:cNvSpPr>
          <p:nvPr/>
        </p:nvSpPr>
        <p:spPr bwMode="auto">
          <a:xfrm>
            <a:off x="1806575" y="5224463"/>
            <a:ext cx="6286500" cy="66675"/>
          </a:xfrm>
          <a:custGeom>
            <a:avLst/>
            <a:gdLst>
              <a:gd name="T0" fmla="*/ 0 w 474"/>
              <a:gd name="T1" fmla="*/ 5 h 5"/>
              <a:gd name="T2" fmla="*/ 6 w 474"/>
              <a:gd name="T3" fmla="*/ 0 h 5"/>
              <a:gd name="T4" fmla="*/ 474 w 474"/>
              <a:gd name="T5" fmla="*/ 0 h 5"/>
              <a:gd name="T6" fmla="*/ 0 60000 65536"/>
              <a:gd name="T7" fmla="*/ 0 60000 65536"/>
              <a:gd name="T8" fmla="*/ 0 60000 65536"/>
              <a:gd name="T9" fmla="*/ 0 w 474"/>
              <a:gd name="T10" fmla="*/ 0 h 5"/>
              <a:gd name="T11" fmla="*/ 474 w 474"/>
              <a:gd name="T12" fmla="*/ 5 h 5"/>
            </a:gdLst>
            <a:ahLst/>
            <a:cxnLst>
              <a:cxn ang="T6">
                <a:pos x="T0" y="T1"/>
              </a:cxn>
              <a:cxn ang="T7">
                <a:pos x="T2" y="T3"/>
              </a:cxn>
              <a:cxn ang="T8">
                <a:pos x="T4" y="T5"/>
              </a:cxn>
            </a:cxnLst>
            <a:rect l="T9" t="T10" r="T11" b="T12"/>
            <a:pathLst>
              <a:path w="474" h="5">
                <a:moveTo>
                  <a:pt x="0" y="5"/>
                </a:moveTo>
                <a:lnTo>
                  <a:pt x="6" y="0"/>
                </a:lnTo>
                <a:lnTo>
                  <a:pt x="474" y="0"/>
                </a:lnTo>
              </a:path>
            </a:pathLst>
          </a:custGeom>
          <a:noFill/>
          <a:ln w="12700">
            <a:solidFill>
              <a:srgbClr val="0000CC"/>
            </a:solidFill>
            <a:round/>
            <a:headEnd/>
            <a:tailEnd/>
          </a:ln>
        </p:spPr>
        <p:txBody>
          <a:bodyPr/>
          <a:lstStyle/>
          <a:p>
            <a:endParaRPr lang="en-IN"/>
          </a:p>
        </p:txBody>
      </p:sp>
      <p:sp>
        <p:nvSpPr>
          <p:cNvPr id="16391" name="Freeform 8"/>
          <p:cNvSpPr>
            <a:spLocks/>
          </p:cNvSpPr>
          <p:nvPr/>
        </p:nvSpPr>
        <p:spPr bwMode="auto">
          <a:xfrm>
            <a:off x="1806575" y="4667250"/>
            <a:ext cx="6286500" cy="66675"/>
          </a:xfrm>
          <a:custGeom>
            <a:avLst/>
            <a:gdLst>
              <a:gd name="T0" fmla="*/ 0 w 474"/>
              <a:gd name="T1" fmla="*/ 5 h 5"/>
              <a:gd name="T2" fmla="*/ 6 w 474"/>
              <a:gd name="T3" fmla="*/ 0 h 5"/>
              <a:gd name="T4" fmla="*/ 474 w 474"/>
              <a:gd name="T5" fmla="*/ 0 h 5"/>
              <a:gd name="T6" fmla="*/ 0 60000 65536"/>
              <a:gd name="T7" fmla="*/ 0 60000 65536"/>
              <a:gd name="T8" fmla="*/ 0 60000 65536"/>
              <a:gd name="T9" fmla="*/ 0 w 474"/>
              <a:gd name="T10" fmla="*/ 0 h 5"/>
              <a:gd name="T11" fmla="*/ 474 w 474"/>
              <a:gd name="T12" fmla="*/ 5 h 5"/>
            </a:gdLst>
            <a:ahLst/>
            <a:cxnLst>
              <a:cxn ang="T6">
                <a:pos x="T0" y="T1"/>
              </a:cxn>
              <a:cxn ang="T7">
                <a:pos x="T2" y="T3"/>
              </a:cxn>
              <a:cxn ang="T8">
                <a:pos x="T4" y="T5"/>
              </a:cxn>
            </a:cxnLst>
            <a:rect l="T9" t="T10" r="T11" b="T12"/>
            <a:pathLst>
              <a:path w="474" h="5">
                <a:moveTo>
                  <a:pt x="0" y="5"/>
                </a:moveTo>
                <a:lnTo>
                  <a:pt x="6" y="0"/>
                </a:lnTo>
                <a:lnTo>
                  <a:pt x="474" y="0"/>
                </a:lnTo>
              </a:path>
            </a:pathLst>
          </a:custGeom>
          <a:noFill/>
          <a:ln w="12700">
            <a:solidFill>
              <a:srgbClr val="0000CC"/>
            </a:solidFill>
            <a:round/>
            <a:headEnd/>
            <a:tailEnd/>
          </a:ln>
        </p:spPr>
        <p:txBody>
          <a:bodyPr/>
          <a:lstStyle/>
          <a:p>
            <a:endParaRPr lang="en-IN"/>
          </a:p>
        </p:txBody>
      </p:sp>
      <p:sp>
        <p:nvSpPr>
          <p:cNvPr id="16392" name="Freeform 9"/>
          <p:cNvSpPr>
            <a:spLocks/>
          </p:cNvSpPr>
          <p:nvPr/>
        </p:nvSpPr>
        <p:spPr bwMode="auto">
          <a:xfrm>
            <a:off x="1806575" y="4110038"/>
            <a:ext cx="6286500" cy="66675"/>
          </a:xfrm>
          <a:custGeom>
            <a:avLst/>
            <a:gdLst>
              <a:gd name="T0" fmla="*/ 0 w 474"/>
              <a:gd name="T1" fmla="*/ 5 h 5"/>
              <a:gd name="T2" fmla="*/ 6 w 474"/>
              <a:gd name="T3" fmla="*/ 0 h 5"/>
              <a:gd name="T4" fmla="*/ 474 w 474"/>
              <a:gd name="T5" fmla="*/ 0 h 5"/>
              <a:gd name="T6" fmla="*/ 0 60000 65536"/>
              <a:gd name="T7" fmla="*/ 0 60000 65536"/>
              <a:gd name="T8" fmla="*/ 0 60000 65536"/>
              <a:gd name="T9" fmla="*/ 0 w 474"/>
              <a:gd name="T10" fmla="*/ 0 h 5"/>
              <a:gd name="T11" fmla="*/ 474 w 474"/>
              <a:gd name="T12" fmla="*/ 5 h 5"/>
            </a:gdLst>
            <a:ahLst/>
            <a:cxnLst>
              <a:cxn ang="T6">
                <a:pos x="T0" y="T1"/>
              </a:cxn>
              <a:cxn ang="T7">
                <a:pos x="T2" y="T3"/>
              </a:cxn>
              <a:cxn ang="T8">
                <a:pos x="T4" y="T5"/>
              </a:cxn>
            </a:cxnLst>
            <a:rect l="T9" t="T10" r="T11" b="T12"/>
            <a:pathLst>
              <a:path w="474" h="5">
                <a:moveTo>
                  <a:pt x="0" y="5"/>
                </a:moveTo>
                <a:lnTo>
                  <a:pt x="6" y="0"/>
                </a:lnTo>
                <a:lnTo>
                  <a:pt x="474" y="0"/>
                </a:lnTo>
              </a:path>
            </a:pathLst>
          </a:custGeom>
          <a:noFill/>
          <a:ln w="12700">
            <a:solidFill>
              <a:srgbClr val="0000CC"/>
            </a:solidFill>
            <a:round/>
            <a:headEnd/>
            <a:tailEnd/>
          </a:ln>
        </p:spPr>
        <p:txBody>
          <a:bodyPr/>
          <a:lstStyle/>
          <a:p>
            <a:endParaRPr lang="en-IN"/>
          </a:p>
        </p:txBody>
      </p:sp>
      <p:sp>
        <p:nvSpPr>
          <p:cNvPr id="16393" name="Freeform 10"/>
          <p:cNvSpPr>
            <a:spLocks/>
          </p:cNvSpPr>
          <p:nvPr/>
        </p:nvSpPr>
        <p:spPr bwMode="auto">
          <a:xfrm>
            <a:off x="1806575" y="3552825"/>
            <a:ext cx="6286500" cy="66675"/>
          </a:xfrm>
          <a:custGeom>
            <a:avLst/>
            <a:gdLst>
              <a:gd name="T0" fmla="*/ 0 w 474"/>
              <a:gd name="T1" fmla="*/ 5 h 5"/>
              <a:gd name="T2" fmla="*/ 6 w 474"/>
              <a:gd name="T3" fmla="*/ 0 h 5"/>
              <a:gd name="T4" fmla="*/ 474 w 474"/>
              <a:gd name="T5" fmla="*/ 0 h 5"/>
              <a:gd name="T6" fmla="*/ 0 60000 65536"/>
              <a:gd name="T7" fmla="*/ 0 60000 65536"/>
              <a:gd name="T8" fmla="*/ 0 60000 65536"/>
              <a:gd name="T9" fmla="*/ 0 w 474"/>
              <a:gd name="T10" fmla="*/ 0 h 5"/>
              <a:gd name="T11" fmla="*/ 474 w 474"/>
              <a:gd name="T12" fmla="*/ 5 h 5"/>
            </a:gdLst>
            <a:ahLst/>
            <a:cxnLst>
              <a:cxn ang="T6">
                <a:pos x="T0" y="T1"/>
              </a:cxn>
              <a:cxn ang="T7">
                <a:pos x="T2" y="T3"/>
              </a:cxn>
              <a:cxn ang="T8">
                <a:pos x="T4" y="T5"/>
              </a:cxn>
            </a:cxnLst>
            <a:rect l="T9" t="T10" r="T11" b="T12"/>
            <a:pathLst>
              <a:path w="474" h="5">
                <a:moveTo>
                  <a:pt x="0" y="5"/>
                </a:moveTo>
                <a:lnTo>
                  <a:pt x="6" y="0"/>
                </a:lnTo>
                <a:lnTo>
                  <a:pt x="474" y="0"/>
                </a:lnTo>
              </a:path>
            </a:pathLst>
          </a:custGeom>
          <a:noFill/>
          <a:ln w="12700">
            <a:solidFill>
              <a:srgbClr val="0000CC"/>
            </a:solidFill>
            <a:round/>
            <a:headEnd/>
            <a:tailEnd/>
          </a:ln>
        </p:spPr>
        <p:txBody>
          <a:bodyPr/>
          <a:lstStyle/>
          <a:p>
            <a:endParaRPr lang="en-IN"/>
          </a:p>
        </p:txBody>
      </p:sp>
      <p:sp>
        <p:nvSpPr>
          <p:cNvPr id="16394" name="Freeform 11"/>
          <p:cNvSpPr>
            <a:spLocks/>
          </p:cNvSpPr>
          <p:nvPr/>
        </p:nvSpPr>
        <p:spPr bwMode="auto">
          <a:xfrm>
            <a:off x="1806575" y="2982913"/>
            <a:ext cx="6286500" cy="66675"/>
          </a:xfrm>
          <a:custGeom>
            <a:avLst/>
            <a:gdLst>
              <a:gd name="T0" fmla="*/ 0 w 474"/>
              <a:gd name="T1" fmla="*/ 5 h 5"/>
              <a:gd name="T2" fmla="*/ 6 w 474"/>
              <a:gd name="T3" fmla="*/ 0 h 5"/>
              <a:gd name="T4" fmla="*/ 474 w 474"/>
              <a:gd name="T5" fmla="*/ 0 h 5"/>
              <a:gd name="T6" fmla="*/ 0 60000 65536"/>
              <a:gd name="T7" fmla="*/ 0 60000 65536"/>
              <a:gd name="T8" fmla="*/ 0 60000 65536"/>
              <a:gd name="T9" fmla="*/ 0 w 474"/>
              <a:gd name="T10" fmla="*/ 0 h 5"/>
              <a:gd name="T11" fmla="*/ 474 w 474"/>
              <a:gd name="T12" fmla="*/ 5 h 5"/>
            </a:gdLst>
            <a:ahLst/>
            <a:cxnLst>
              <a:cxn ang="T6">
                <a:pos x="T0" y="T1"/>
              </a:cxn>
              <a:cxn ang="T7">
                <a:pos x="T2" y="T3"/>
              </a:cxn>
              <a:cxn ang="T8">
                <a:pos x="T4" y="T5"/>
              </a:cxn>
            </a:cxnLst>
            <a:rect l="T9" t="T10" r="T11" b="T12"/>
            <a:pathLst>
              <a:path w="474" h="5">
                <a:moveTo>
                  <a:pt x="0" y="5"/>
                </a:moveTo>
                <a:lnTo>
                  <a:pt x="6" y="0"/>
                </a:lnTo>
                <a:lnTo>
                  <a:pt x="474" y="0"/>
                </a:lnTo>
              </a:path>
            </a:pathLst>
          </a:custGeom>
          <a:noFill/>
          <a:ln w="12700">
            <a:solidFill>
              <a:srgbClr val="0000CC"/>
            </a:solidFill>
            <a:round/>
            <a:headEnd/>
            <a:tailEnd/>
          </a:ln>
        </p:spPr>
        <p:txBody>
          <a:bodyPr/>
          <a:lstStyle/>
          <a:p>
            <a:endParaRPr lang="en-IN"/>
          </a:p>
        </p:txBody>
      </p:sp>
      <p:sp>
        <p:nvSpPr>
          <p:cNvPr id="16395" name="Freeform 12"/>
          <p:cNvSpPr>
            <a:spLocks/>
          </p:cNvSpPr>
          <p:nvPr/>
        </p:nvSpPr>
        <p:spPr bwMode="auto">
          <a:xfrm>
            <a:off x="1806575" y="2425700"/>
            <a:ext cx="6286500" cy="66675"/>
          </a:xfrm>
          <a:custGeom>
            <a:avLst/>
            <a:gdLst>
              <a:gd name="T0" fmla="*/ 0 w 474"/>
              <a:gd name="T1" fmla="*/ 5 h 5"/>
              <a:gd name="T2" fmla="*/ 6 w 474"/>
              <a:gd name="T3" fmla="*/ 0 h 5"/>
              <a:gd name="T4" fmla="*/ 474 w 474"/>
              <a:gd name="T5" fmla="*/ 0 h 5"/>
              <a:gd name="T6" fmla="*/ 0 60000 65536"/>
              <a:gd name="T7" fmla="*/ 0 60000 65536"/>
              <a:gd name="T8" fmla="*/ 0 60000 65536"/>
              <a:gd name="T9" fmla="*/ 0 w 474"/>
              <a:gd name="T10" fmla="*/ 0 h 5"/>
              <a:gd name="T11" fmla="*/ 474 w 474"/>
              <a:gd name="T12" fmla="*/ 5 h 5"/>
            </a:gdLst>
            <a:ahLst/>
            <a:cxnLst>
              <a:cxn ang="T6">
                <a:pos x="T0" y="T1"/>
              </a:cxn>
              <a:cxn ang="T7">
                <a:pos x="T2" y="T3"/>
              </a:cxn>
              <a:cxn ang="T8">
                <a:pos x="T4" y="T5"/>
              </a:cxn>
            </a:cxnLst>
            <a:rect l="T9" t="T10" r="T11" b="T12"/>
            <a:pathLst>
              <a:path w="474" h="5">
                <a:moveTo>
                  <a:pt x="0" y="5"/>
                </a:moveTo>
                <a:lnTo>
                  <a:pt x="6" y="0"/>
                </a:lnTo>
                <a:lnTo>
                  <a:pt x="474" y="0"/>
                </a:lnTo>
              </a:path>
            </a:pathLst>
          </a:custGeom>
          <a:noFill/>
          <a:ln w="12700">
            <a:solidFill>
              <a:srgbClr val="0000CC"/>
            </a:solidFill>
            <a:round/>
            <a:headEnd/>
            <a:tailEnd/>
          </a:ln>
        </p:spPr>
        <p:txBody>
          <a:bodyPr/>
          <a:lstStyle/>
          <a:p>
            <a:endParaRPr lang="en-IN"/>
          </a:p>
        </p:txBody>
      </p:sp>
      <p:sp>
        <p:nvSpPr>
          <p:cNvPr id="16396" name="Freeform 13"/>
          <p:cNvSpPr>
            <a:spLocks/>
          </p:cNvSpPr>
          <p:nvPr/>
        </p:nvSpPr>
        <p:spPr bwMode="auto">
          <a:xfrm>
            <a:off x="1806575" y="1870075"/>
            <a:ext cx="6286500" cy="65088"/>
          </a:xfrm>
          <a:custGeom>
            <a:avLst/>
            <a:gdLst>
              <a:gd name="T0" fmla="*/ 0 w 474"/>
              <a:gd name="T1" fmla="*/ 5 h 5"/>
              <a:gd name="T2" fmla="*/ 6 w 474"/>
              <a:gd name="T3" fmla="*/ 0 h 5"/>
              <a:gd name="T4" fmla="*/ 474 w 474"/>
              <a:gd name="T5" fmla="*/ 0 h 5"/>
              <a:gd name="T6" fmla="*/ 0 60000 65536"/>
              <a:gd name="T7" fmla="*/ 0 60000 65536"/>
              <a:gd name="T8" fmla="*/ 0 60000 65536"/>
              <a:gd name="T9" fmla="*/ 0 w 474"/>
              <a:gd name="T10" fmla="*/ 0 h 5"/>
              <a:gd name="T11" fmla="*/ 474 w 474"/>
              <a:gd name="T12" fmla="*/ 5 h 5"/>
            </a:gdLst>
            <a:ahLst/>
            <a:cxnLst>
              <a:cxn ang="T6">
                <a:pos x="T0" y="T1"/>
              </a:cxn>
              <a:cxn ang="T7">
                <a:pos x="T2" y="T3"/>
              </a:cxn>
              <a:cxn ang="T8">
                <a:pos x="T4" y="T5"/>
              </a:cxn>
            </a:cxnLst>
            <a:rect l="T9" t="T10" r="T11" b="T12"/>
            <a:pathLst>
              <a:path w="474" h="5">
                <a:moveTo>
                  <a:pt x="0" y="5"/>
                </a:moveTo>
                <a:lnTo>
                  <a:pt x="6" y="0"/>
                </a:lnTo>
                <a:lnTo>
                  <a:pt x="474" y="0"/>
                </a:lnTo>
              </a:path>
            </a:pathLst>
          </a:custGeom>
          <a:noFill/>
          <a:ln w="12700">
            <a:solidFill>
              <a:srgbClr val="0000CC"/>
            </a:solidFill>
            <a:round/>
            <a:headEnd/>
            <a:tailEnd/>
          </a:ln>
        </p:spPr>
        <p:txBody>
          <a:bodyPr/>
          <a:lstStyle/>
          <a:p>
            <a:endParaRPr lang="en-IN"/>
          </a:p>
        </p:txBody>
      </p:sp>
      <p:sp>
        <p:nvSpPr>
          <p:cNvPr id="16397" name="Freeform 14"/>
          <p:cNvSpPr>
            <a:spLocks/>
          </p:cNvSpPr>
          <p:nvPr/>
        </p:nvSpPr>
        <p:spPr bwMode="auto">
          <a:xfrm>
            <a:off x="1806575" y="1312863"/>
            <a:ext cx="6286500" cy="65087"/>
          </a:xfrm>
          <a:custGeom>
            <a:avLst/>
            <a:gdLst>
              <a:gd name="T0" fmla="*/ 0 w 474"/>
              <a:gd name="T1" fmla="*/ 5 h 5"/>
              <a:gd name="T2" fmla="*/ 6 w 474"/>
              <a:gd name="T3" fmla="*/ 0 h 5"/>
              <a:gd name="T4" fmla="*/ 474 w 474"/>
              <a:gd name="T5" fmla="*/ 0 h 5"/>
              <a:gd name="T6" fmla="*/ 0 60000 65536"/>
              <a:gd name="T7" fmla="*/ 0 60000 65536"/>
              <a:gd name="T8" fmla="*/ 0 60000 65536"/>
              <a:gd name="T9" fmla="*/ 0 w 474"/>
              <a:gd name="T10" fmla="*/ 0 h 5"/>
              <a:gd name="T11" fmla="*/ 474 w 474"/>
              <a:gd name="T12" fmla="*/ 5 h 5"/>
            </a:gdLst>
            <a:ahLst/>
            <a:cxnLst>
              <a:cxn ang="T6">
                <a:pos x="T0" y="T1"/>
              </a:cxn>
              <a:cxn ang="T7">
                <a:pos x="T2" y="T3"/>
              </a:cxn>
              <a:cxn ang="T8">
                <a:pos x="T4" y="T5"/>
              </a:cxn>
            </a:cxnLst>
            <a:rect l="T9" t="T10" r="T11" b="T12"/>
            <a:pathLst>
              <a:path w="474" h="5">
                <a:moveTo>
                  <a:pt x="0" y="5"/>
                </a:moveTo>
                <a:lnTo>
                  <a:pt x="6" y="0"/>
                </a:lnTo>
                <a:lnTo>
                  <a:pt x="474" y="0"/>
                </a:lnTo>
              </a:path>
            </a:pathLst>
          </a:custGeom>
          <a:noFill/>
          <a:ln w="12700">
            <a:solidFill>
              <a:srgbClr val="0000CC"/>
            </a:solidFill>
            <a:round/>
            <a:headEnd/>
            <a:tailEnd/>
          </a:ln>
        </p:spPr>
        <p:txBody>
          <a:bodyPr/>
          <a:lstStyle/>
          <a:p>
            <a:endParaRPr lang="en-IN"/>
          </a:p>
        </p:txBody>
      </p:sp>
      <p:sp>
        <p:nvSpPr>
          <p:cNvPr id="16398" name="Freeform 15"/>
          <p:cNvSpPr>
            <a:spLocks/>
          </p:cNvSpPr>
          <p:nvPr/>
        </p:nvSpPr>
        <p:spPr bwMode="auto">
          <a:xfrm>
            <a:off x="1806575" y="5224463"/>
            <a:ext cx="6286500" cy="66675"/>
          </a:xfrm>
          <a:custGeom>
            <a:avLst/>
            <a:gdLst>
              <a:gd name="T0" fmla="*/ 3960 w 3960"/>
              <a:gd name="T1" fmla="*/ 0 h 42"/>
              <a:gd name="T2" fmla="*/ 3909 w 3960"/>
              <a:gd name="T3" fmla="*/ 42 h 42"/>
              <a:gd name="T4" fmla="*/ 0 w 3960"/>
              <a:gd name="T5" fmla="*/ 42 h 42"/>
              <a:gd name="T6" fmla="*/ 50 w 3960"/>
              <a:gd name="T7" fmla="*/ 0 h 42"/>
              <a:gd name="T8" fmla="*/ 3960 w 3960"/>
              <a:gd name="T9" fmla="*/ 0 h 42"/>
              <a:gd name="T10" fmla="*/ 0 60000 65536"/>
              <a:gd name="T11" fmla="*/ 0 60000 65536"/>
              <a:gd name="T12" fmla="*/ 0 60000 65536"/>
              <a:gd name="T13" fmla="*/ 0 60000 65536"/>
              <a:gd name="T14" fmla="*/ 0 60000 65536"/>
              <a:gd name="T15" fmla="*/ 0 w 3960"/>
              <a:gd name="T16" fmla="*/ 0 h 42"/>
              <a:gd name="T17" fmla="*/ 3960 w 3960"/>
              <a:gd name="T18" fmla="*/ 42 h 42"/>
            </a:gdLst>
            <a:ahLst/>
            <a:cxnLst>
              <a:cxn ang="T10">
                <a:pos x="T0" y="T1"/>
              </a:cxn>
              <a:cxn ang="T11">
                <a:pos x="T2" y="T3"/>
              </a:cxn>
              <a:cxn ang="T12">
                <a:pos x="T4" y="T5"/>
              </a:cxn>
              <a:cxn ang="T13">
                <a:pos x="T6" y="T7"/>
              </a:cxn>
              <a:cxn ang="T14">
                <a:pos x="T8" y="T9"/>
              </a:cxn>
            </a:cxnLst>
            <a:rect l="T15" t="T16" r="T17" b="T18"/>
            <a:pathLst>
              <a:path w="3960" h="42">
                <a:moveTo>
                  <a:pt x="3960" y="0"/>
                </a:moveTo>
                <a:lnTo>
                  <a:pt x="3909" y="42"/>
                </a:lnTo>
                <a:lnTo>
                  <a:pt x="0" y="42"/>
                </a:lnTo>
                <a:lnTo>
                  <a:pt x="50" y="0"/>
                </a:lnTo>
                <a:lnTo>
                  <a:pt x="3960" y="0"/>
                </a:lnTo>
                <a:close/>
              </a:path>
            </a:pathLst>
          </a:custGeom>
          <a:noFill/>
          <a:ln w="12700">
            <a:solidFill>
              <a:srgbClr val="0000CC"/>
            </a:solidFill>
            <a:round/>
            <a:headEnd/>
            <a:tailEnd/>
          </a:ln>
        </p:spPr>
        <p:txBody>
          <a:bodyPr/>
          <a:lstStyle/>
          <a:p>
            <a:endParaRPr lang="en-IN"/>
          </a:p>
        </p:txBody>
      </p:sp>
      <p:sp>
        <p:nvSpPr>
          <p:cNvPr id="16399" name="Freeform 16"/>
          <p:cNvSpPr>
            <a:spLocks/>
          </p:cNvSpPr>
          <p:nvPr/>
        </p:nvSpPr>
        <p:spPr bwMode="auto">
          <a:xfrm>
            <a:off x="1806575" y="1312863"/>
            <a:ext cx="79375" cy="3978275"/>
          </a:xfrm>
          <a:custGeom>
            <a:avLst/>
            <a:gdLst>
              <a:gd name="T0" fmla="*/ 0 w 50"/>
              <a:gd name="T1" fmla="*/ 2506 h 2506"/>
              <a:gd name="T2" fmla="*/ 0 w 50"/>
              <a:gd name="T3" fmla="*/ 41 h 2506"/>
              <a:gd name="T4" fmla="*/ 50 w 50"/>
              <a:gd name="T5" fmla="*/ 0 h 2506"/>
              <a:gd name="T6" fmla="*/ 50 w 50"/>
              <a:gd name="T7" fmla="*/ 2464 h 2506"/>
              <a:gd name="T8" fmla="*/ 0 w 50"/>
              <a:gd name="T9" fmla="*/ 2506 h 2506"/>
              <a:gd name="T10" fmla="*/ 0 60000 65536"/>
              <a:gd name="T11" fmla="*/ 0 60000 65536"/>
              <a:gd name="T12" fmla="*/ 0 60000 65536"/>
              <a:gd name="T13" fmla="*/ 0 60000 65536"/>
              <a:gd name="T14" fmla="*/ 0 60000 65536"/>
              <a:gd name="T15" fmla="*/ 0 w 50"/>
              <a:gd name="T16" fmla="*/ 0 h 2506"/>
              <a:gd name="T17" fmla="*/ 50 w 50"/>
              <a:gd name="T18" fmla="*/ 2506 h 2506"/>
            </a:gdLst>
            <a:ahLst/>
            <a:cxnLst>
              <a:cxn ang="T10">
                <a:pos x="T0" y="T1"/>
              </a:cxn>
              <a:cxn ang="T11">
                <a:pos x="T2" y="T3"/>
              </a:cxn>
              <a:cxn ang="T12">
                <a:pos x="T4" y="T5"/>
              </a:cxn>
              <a:cxn ang="T13">
                <a:pos x="T6" y="T7"/>
              </a:cxn>
              <a:cxn ang="T14">
                <a:pos x="T8" y="T9"/>
              </a:cxn>
            </a:cxnLst>
            <a:rect l="T15" t="T16" r="T17" b="T18"/>
            <a:pathLst>
              <a:path w="50" h="2506">
                <a:moveTo>
                  <a:pt x="0" y="2506"/>
                </a:moveTo>
                <a:lnTo>
                  <a:pt x="0" y="41"/>
                </a:lnTo>
                <a:lnTo>
                  <a:pt x="50" y="0"/>
                </a:lnTo>
                <a:lnTo>
                  <a:pt x="50" y="2464"/>
                </a:lnTo>
                <a:lnTo>
                  <a:pt x="0" y="2506"/>
                </a:lnTo>
                <a:close/>
              </a:path>
            </a:pathLst>
          </a:custGeom>
          <a:noFill/>
          <a:ln w="12700">
            <a:solidFill>
              <a:srgbClr val="0000CC"/>
            </a:solidFill>
            <a:round/>
            <a:headEnd/>
            <a:tailEnd/>
          </a:ln>
        </p:spPr>
        <p:txBody>
          <a:bodyPr/>
          <a:lstStyle/>
          <a:p>
            <a:endParaRPr lang="en-IN"/>
          </a:p>
        </p:txBody>
      </p:sp>
      <p:sp>
        <p:nvSpPr>
          <p:cNvPr id="16400" name="Rectangle 17"/>
          <p:cNvSpPr>
            <a:spLocks noChangeArrowheads="1"/>
          </p:cNvSpPr>
          <p:nvPr/>
        </p:nvSpPr>
        <p:spPr bwMode="auto">
          <a:xfrm>
            <a:off x="1885950" y="1312863"/>
            <a:ext cx="6207125" cy="3911600"/>
          </a:xfrm>
          <a:prstGeom prst="rect">
            <a:avLst/>
          </a:prstGeom>
          <a:noFill/>
          <a:ln w="12700">
            <a:solidFill>
              <a:srgbClr val="0000CC"/>
            </a:solidFill>
            <a:miter lim="800000"/>
            <a:headEnd/>
            <a:tailEnd/>
          </a:ln>
        </p:spPr>
        <p:txBody>
          <a:bodyPr/>
          <a:lstStyle/>
          <a:p>
            <a:endParaRPr lang="en-IN"/>
          </a:p>
        </p:txBody>
      </p:sp>
      <p:sp>
        <p:nvSpPr>
          <p:cNvPr id="16401" name="Freeform 18"/>
          <p:cNvSpPr>
            <a:spLocks/>
          </p:cNvSpPr>
          <p:nvPr/>
        </p:nvSpPr>
        <p:spPr bwMode="auto">
          <a:xfrm>
            <a:off x="2244725" y="5092700"/>
            <a:ext cx="92075" cy="198438"/>
          </a:xfrm>
          <a:custGeom>
            <a:avLst/>
            <a:gdLst>
              <a:gd name="T0" fmla="*/ 0 w 58"/>
              <a:gd name="T1" fmla="*/ 125 h 125"/>
              <a:gd name="T2" fmla="*/ 0 w 58"/>
              <a:gd name="T3" fmla="*/ 33 h 125"/>
              <a:gd name="T4" fmla="*/ 58 w 58"/>
              <a:gd name="T5" fmla="*/ 0 h 125"/>
              <a:gd name="T6" fmla="*/ 58 w 58"/>
              <a:gd name="T7" fmla="*/ 83 h 125"/>
              <a:gd name="T8" fmla="*/ 0 w 58"/>
              <a:gd name="T9" fmla="*/ 125 h 125"/>
              <a:gd name="T10" fmla="*/ 0 60000 65536"/>
              <a:gd name="T11" fmla="*/ 0 60000 65536"/>
              <a:gd name="T12" fmla="*/ 0 60000 65536"/>
              <a:gd name="T13" fmla="*/ 0 60000 65536"/>
              <a:gd name="T14" fmla="*/ 0 60000 65536"/>
              <a:gd name="T15" fmla="*/ 0 w 58"/>
              <a:gd name="T16" fmla="*/ 0 h 125"/>
              <a:gd name="T17" fmla="*/ 58 w 58"/>
              <a:gd name="T18" fmla="*/ 125 h 125"/>
            </a:gdLst>
            <a:ahLst/>
            <a:cxnLst>
              <a:cxn ang="T10">
                <a:pos x="T0" y="T1"/>
              </a:cxn>
              <a:cxn ang="T11">
                <a:pos x="T2" y="T3"/>
              </a:cxn>
              <a:cxn ang="T12">
                <a:pos x="T4" y="T5"/>
              </a:cxn>
              <a:cxn ang="T13">
                <a:pos x="T6" y="T7"/>
              </a:cxn>
              <a:cxn ang="T14">
                <a:pos x="T8" y="T9"/>
              </a:cxn>
            </a:cxnLst>
            <a:rect l="T15" t="T16" r="T17" b="T18"/>
            <a:pathLst>
              <a:path w="58" h="125">
                <a:moveTo>
                  <a:pt x="0" y="125"/>
                </a:moveTo>
                <a:lnTo>
                  <a:pt x="0" y="33"/>
                </a:lnTo>
                <a:lnTo>
                  <a:pt x="58" y="0"/>
                </a:lnTo>
                <a:lnTo>
                  <a:pt x="58" y="83"/>
                </a:lnTo>
                <a:lnTo>
                  <a:pt x="0" y="125"/>
                </a:lnTo>
                <a:close/>
              </a:path>
            </a:pathLst>
          </a:custGeom>
          <a:solidFill>
            <a:srgbClr val="00664D"/>
          </a:solidFill>
          <a:ln w="12700">
            <a:solidFill>
              <a:srgbClr val="0000CC"/>
            </a:solidFill>
            <a:round/>
            <a:headEnd/>
            <a:tailEnd/>
          </a:ln>
        </p:spPr>
        <p:txBody>
          <a:bodyPr/>
          <a:lstStyle/>
          <a:p>
            <a:endParaRPr lang="en-IN"/>
          </a:p>
        </p:txBody>
      </p:sp>
      <p:sp>
        <p:nvSpPr>
          <p:cNvPr id="16402" name="Rectangle 19"/>
          <p:cNvSpPr>
            <a:spLocks noChangeArrowheads="1"/>
          </p:cNvSpPr>
          <p:nvPr/>
        </p:nvSpPr>
        <p:spPr bwMode="auto">
          <a:xfrm>
            <a:off x="1992313" y="5145088"/>
            <a:ext cx="252412" cy="146050"/>
          </a:xfrm>
          <a:prstGeom prst="rect">
            <a:avLst/>
          </a:prstGeom>
          <a:solidFill>
            <a:srgbClr val="00CC99"/>
          </a:solidFill>
          <a:ln w="12700">
            <a:solidFill>
              <a:srgbClr val="0000CC"/>
            </a:solidFill>
            <a:miter lim="800000"/>
            <a:headEnd/>
            <a:tailEnd/>
          </a:ln>
        </p:spPr>
        <p:txBody>
          <a:bodyPr/>
          <a:lstStyle/>
          <a:p>
            <a:endParaRPr lang="en-IN"/>
          </a:p>
        </p:txBody>
      </p:sp>
      <p:sp>
        <p:nvSpPr>
          <p:cNvPr id="16403" name="Freeform 20"/>
          <p:cNvSpPr>
            <a:spLocks/>
          </p:cNvSpPr>
          <p:nvPr/>
        </p:nvSpPr>
        <p:spPr bwMode="auto">
          <a:xfrm>
            <a:off x="1992313" y="5092700"/>
            <a:ext cx="344487" cy="52388"/>
          </a:xfrm>
          <a:custGeom>
            <a:avLst/>
            <a:gdLst>
              <a:gd name="T0" fmla="*/ 159 w 217"/>
              <a:gd name="T1" fmla="*/ 33 h 33"/>
              <a:gd name="T2" fmla="*/ 217 w 217"/>
              <a:gd name="T3" fmla="*/ 0 h 33"/>
              <a:gd name="T4" fmla="*/ 50 w 217"/>
              <a:gd name="T5" fmla="*/ 0 h 33"/>
              <a:gd name="T6" fmla="*/ 0 w 217"/>
              <a:gd name="T7" fmla="*/ 33 h 33"/>
              <a:gd name="T8" fmla="*/ 159 w 217"/>
              <a:gd name="T9" fmla="*/ 33 h 33"/>
              <a:gd name="T10" fmla="*/ 0 60000 65536"/>
              <a:gd name="T11" fmla="*/ 0 60000 65536"/>
              <a:gd name="T12" fmla="*/ 0 60000 65536"/>
              <a:gd name="T13" fmla="*/ 0 60000 65536"/>
              <a:gd name="T14" fmla="*/ 0 60000 65536"/>
              <a:gd name="T15" fmla="*/ 0 w 217"/>
              <a:gd name="T16" fmla="*/ 0 h 33"/>
              <a:gd name="T17" fmla="*/ 217 w 217"/>
              <a:gd name="T18" fmla="*/ 33 h 33"/>
            </a:gdLst>
            <a:ahLst/>
            <a:cxnLst>
              <a:cxn ang="T10">
                <a:pos x="T0" y="T1"/>
              </a:cxn>
              <a:cxn ang="T11">
                <a:pos x="T2" y="T3"/>
              </a:cxn>
              <a:cxn ang="T12">
                <a:pos x="T4" y="T5"/>
              </a:cxn>
              <a:cxn ang="T13">
                <a:pos x="T6" y="T7"/>
              </a:cxn>
              <a:cxn ang="T14">
                <a:pos x="T8" y="T9"/>
              </a:cxn>
            </a:cxnLst>
            <a:rect l="T15" t="T16" r="T17" b="T18"/>
            <a:pathLst>
              <a:path w="217" h="33">
                <a:moveTo>
                  <a:pt x="159" y="33"/>
                </a:moveTo>
                <a:lnTo>
                  <a:pt x="217" y="0"/>
                </a:lnTo>
                <a:lnTo>
                  <a:pt x="50" y="0"/>
                </a:lnTo>
                <a:lnTo>
                  <a:pt x="0" y="33"/>
                </a:lnTo>
                <a:lnTo>
                  <a:pt x="159" y="33"/>
                </a:lnTo>
                <a:close/>
              </a:path>
            </a:pathLst>
          </a:custGeom>
          <a:solidFill>
            <a:srgbClr val="009973"/>
          </a:solidFill>
          <a:ln w="12700">
            <a:solidFill>
              <a:srgbClr val="0000CC"/>
            </a:solidFill>
            <a:round/>
            <a:headEnd/>
            <a:tailEnd/>
          </a:ln>
        </p:spPr>
        <p:txBody>
          <a:bodyPr/>
          <a:lstStyle/>
          <a:p>
            <a:endParaRPr lang="en-IN"/>
          </a:p>
        </p:txBody>
      </p:sp>
      <p:sp>
        <p:nvSpPr>
          <p:cNvPr id="16404" name="Freeform 21"/>
          <p:cNvSpPr>
            <a:spLocks/>
          </p:cNvSpPr>
          <p:nvPr/>
        </p:nvSpPr>
        <p:spPr bwMode="auto">
          <a:xfrm>
            <a:off x="2497138" y="1736725"/>
            <a:ext cx="92075" cy="3554413"/>
          </a:xfrm>
          <a:custGeom>
            <a:avLst/>
            <a:gdLst>
              <a:gd name="T0" fmla="*/ 0 w 58"/>
              <a:gd name="T1" fmla="*/ 2239 h 2239"/>
              <a:gd name="T2" fmla="*/ 0 w 58"/>
              <a:gd name="T3" fmla="*/ 42 h 2239"/>
              <a:gd name="T4" fmla="*/ 58 w 58"/>
              <a:gd name="T5" fmla="*/ 0 h 2239"/>
              <a:gd name="T6" fmla="*/ 58 w 58"/>
              <a:gd name="T7" fmla="*/ 2197 h 2239"/>
              <a:gd name="T8" fmla="*/ 0 w 58"/>
              <a:gd name="T9" fmla="*/ 2239 h 2239"/>
              <a:gd name="T10" fmla="*/ 0 60000 65536"/>
              <a:gd name="T11" fmla="*/ 0 60000 65536"/>
              <a:gd name="T12" fmla="*/ 0 60000 65536"/>
              <a:gd name="T13" fmla="*/ 0 60000 65536"/>
              <a:gd name="T14" fmla="*/ 0 60000 65536"/>
              <a:gd name="T15" fmla="*/ 0 w 58"/>
              <a:gd name="T16" fmla="*/ 0 h 2239"/>
              <a:gd name="T17" fmla="*/ 58 w 58"/>
              <a:gd name="T18" fmla="*/ 2239 h 2239"/>
            </a:gdLst>
            <a:ahLst/>
            <a:cxnLst>
              <a:cxn ang="T10">
                <a:pos x="T0" y="T1"/>
              </a:cxn>
              <a:cxn ang="T11">
                <a:pos x="T2" y="T3"/>
              </a:cxn>
              <a:cxn ang="T12">
                <a:pos x="T4" y="T5"/>
              </a:cxn>
              <a:cxn ang="T13">
                <a:pos x="T6" y="T7"/>
              </a:cxn>
              <a:cxn ang="T14">
                <a:pos x="T8" y="T9"/>
              </a:cxn>
            </a:cxnLst>
            <a:rect l="T15" t="T16" r="T17" b="T18"/>
            <a:pathLst>
              <a:path w="58" h="2239">
                <a:moveTo>
                  <a:pt x="0" y="2239"/>
                </a:moveTo>
                <a:lnTo>
                  <a:pt x="0" y="42"/>
                </a:lnTo>
                <a:lnTo>
                  <a:pt x="58" y="0"/>
                </a:lnTo>
                <a:lnTo>
                  <a:pt x="58" y="2197"/>
                </a:lnTo>
                <a:lnTo>
                  <a:pt x="0" y="2239"/>
                </a:lnTo>
                <a:close/>
              </a:path>
            </a:pathLst>
          </a:custGeom>
          <a:solidFill>
            <a:srgbClr val="1A1A66"/>
          </a:solidFill>
          <a:ln w="12700">
            <a:solidFill>
              <a:srgbClr val="0000CC"/>
            </a:solidFill>
            <a:round/>
            <a:headEnd/>
            <a:tailEnd/>
          </a:ln>
        </p:spPr>
        <p:txBody>
          <a:bodyPr/>
          <a:lstStyle/>
          <a:p>
            <a:endParaRPr lang="en-IN"/>
          </a:p>
        </p:txBody>
      </p:sp>
      <p:sp>
        <p:nvSpPr>
          <p:cNvPr id="16405" name="Rectangle 22"/>
          <p:cNvSpPr>
            <a:spLocks noChangeArrowheads="1"/>
          </p:cNvSpPr>
          <p:nvPr/>
        </p:nvSpPr>
        <p:spPr bwMode="auto">
          <a:xfrm>
            <a:off x="2244725" y="1803400"/>
            <a:ext cx="252413" cy="3487738"/>
          </a:xfrm>
          <a:prstGeom prst="rect">
            <a:avLst/>
          </a:prstGeom>
          <a:solidFill>
            <a:srgbClr val="3333CC"/>
          </a:solidFill>
          <a:ln w="12700">
            <a:solidFill>
              <a:srgbClr val="0000CC"/>
            </a:solidFill>
            <a:miter lim="800000"/>
            <a:headEnd/>
            <a:tailEnd/>
          </a:ln>
        </p:spPr>
        <p:txBody>
          <a:bodyPr/>
          <a:lstStyle/>
          <a:p>
            <a:endParaRPr lang="en-IN"/>
          </a:p>
        </p:txBody>
      </p:sp>
      <p:sp>
        <p:nvSpPr>
          <p:cNvPr id="16406" name="Freeform 23"/>
          <p:cNvSpPr>
            <a:spLocks/>
          </p:cNvSpPr>
          <p:nvPr/>
        </p:nvSpPr>
        <p:spPr bwMode="auto">
          <a:xfrm>
            <a:off x="2244725" y="1736725"/>
            <a:ext cx="344488" cy="66675"/>
          </a:xfrm>
          <a:custGeom>
            <a:avLst/>
            <a:gdLst>
              <a:gd name="T0" fmla="*/ 159 w 217"/>
              <a:gd name="T1" fmla="*/ 42 h 42"/>
              <a:gd name="T2" fmla="*/ 217 w 217"/>
              <a:gd name="T3" fmla="*/ 0 h 42"/>
              <a:gd name="T4" fmla="*/ 58 w 217"/>
              <a:gd name="T5" fmla="*/ 0 h 42"/>
              <a:gd name="T6" fmla="*/ 0 w 217"/>
              <a:gd name="T7" fmla="*/ 42 h 42"/>
              <a:gd name="T8" fmla="*/ 159 w 217"/>
              <a:gd name="T9" fmla="*/ 42 h 42"/>
              <a:gd name="T10" fmla="*/ 0 60000 65536"/>
              <a:gd name="T11" fmla="*/ 0 60000 65536"/>
              <a:gd name="T12" fmla="*/ 0 60000 65536"/>
              <a:gd name="T13" fmla="*/ 0 60000 65536"/>
              <a:gd name="T14" fmla="*/ 0 60000 65536"/>
              <a:gd name="T15" fmla="*/ 0 w 217"/>
              <a:gd name="T16" fmla="*/ 0 h 42"/>
              <a:gd name="T17" fmla="*/ 217 w 217"/>
              <a:gd name="T18" fmla="*/ 42 h 42"/>
            </a:gdLst>
            <a:ahLst/>
            <a:cxnLst>
              <a:cxn ang="T10">
                <a:pos x="T0" y="T1"/>
              </a:cxn>
              <a:cxn ang="T11">
                <a:pos x="T2" y="T3"/>
              </a:cxn>
              <a:cxn ang="T12">
                <a:pos x="T4" y="T5"/>
              </a:cxn>
              <a:cxn ang="T13">
                <a:pos x="T6" y="T7"/>
              </a:cxn>
              <a:cxn ang="T14">
                <a:pos x="T8" y="T9"/>
              </a:cxn>
            </a:cxnLst>
            <a:rect l="T15" t="T16" r="T17" b="T18"/>
            <a:pathLst>
              <a:path w="217" h="42">
                <a:moveTo>
                  <a:pt x="159" y="42"/>
                </a:moveTo>
                <a:lnTo>
                  <a:pt x="217" y="0"/>
                </a:lnTo>
                <a:lnTo>
                  <a:pt x="58" y="0"/>
                </a:lnTo>
                <a:lnTo>
                  <a:pt x="0" y="42"/>
                </a:lnTo>
                <a:lnTo>
                  <a:pt x="159" y="42"/>
                </a:lnTo>
                <a:close/>
              </a:path>
            </a:pathLst>
          </a:custGeom>
          <a:solidFill>
            <a:srgbClr val="262699"/>
          </a:solidFill>
          <a:ln w="12700">
            <a:solidFill>
              <a:srgbClr val="0000CC"/>
            </a:solidFill>
            <a:round/>
            <a:headEnd/>
            <a:tailEnd/>
          </a:ln>
        </p:spPr>
        <p:txBody>
          <a:bodyPr/>
          <a:lstStyle/>
          <a:p>
            <a:endParaRPr lang="en-IN"/>
          </a:p>
        </p:txBody>
      </p:sp>
      <p:sp>
        <p:nvSpPr>
          <p:cNvPr id="16407" name="Freeform 24"/>
          <p:cNvSpPr>
            <a:spLocks/>
          </p:cNvSpPr>
          <p:nvPr/>
        </p:nvSpPr>
        <p:spPr bwMode="auto">
          <a:xfrm>
            <a:off x="3133725" y="5197475"/>
            <a:ext cx="79375" cy="93663"/>
          </a:xfrm>
          <a:custGeom>
            <a:avLst/>
            <a:gdLst>
              <a:gd name="T0" fmla="*/ 0 w 50"/>
              <a:gd name="T1" fmla="*/ 59 h 59"/>
              <a:gd name="T2" fmla="*/ 0 w 50"/>
              <a:gd name="T3" fmla="*/ 42 h 59"/>
              <a:gd name="T4" fmla="*/ 50 w 50"/>
              <a:gd name="T5" fmla="*/ 0 h 59"/>
              <a:gd name="T6" fmla="*/ 50 w 50"/>
              <a:gd name="T7" fmla="*/ 17 h 59"/>
              <a:gd name="T8" fmla="*/ 0 w 50"/>
              <a:gd name="T9" fmla="*/ 59 h 59"/>
              <a:gd name="T10" fmla="*/ 0 60000 65536"/>
              <a:gd name="T11" fmla="*/ 0 60000 65536"/>
              <a:gd name="T12" fmla="*/ 0 60000 65536"/>
              <a:gd name="T13" fmla="*/ 0 60000 65536"/>
              <a:gd name="T14" fmla="*/ 0 60000 65536"/>
              <a:gd name="T15" fmla="*/ 0 w 50"/>
              <a:gd name="T16" fmla="*/ 0 h 59"/>
              <a:gd name="T17" fmla="*/ 50 w 50"/>
              <a:gd name="T18" fmla="*/ 59 h 59"/>
            </a:gdLst>
            <a:ahLst/>
            <a:cxnLst>
              <a:cxn ang="T10">
                <a:pos x="T0" y="T1"/>
              </a:cxn>
              <a:cxn ang="T11">
                <a:pos x="T2" y="T3"/>
              </a:cxn>
              <a:cxn ang="T12">
                <a:pos x="T4" y="T5"/>
              </a:cxn>
              <a:cxn ang="T13">
                <a:pos x="T6" y="T7"/>
              </a:cxn>
              <a:cxn ang="T14">
                <a:pos x="T8" y="T9"/>
              </a:cxn>
            </a:cxnLst>
            <a:rect l="T15" t="T16" r="T17" b="T18"/>
            <a:pathLst>
              <a:path w="50" h="59">
                <a:moveTo>
                  <a:pt x="0" y="59"/>
                </a:moveTo>
                <a:lnTo>
                  <a:pt x="0" y="42"/>
                </a:lnTo>
                <a:lnTo>
                  <a:pt x="50" y="0"/>
                </a:lnTo>
                <a:lnTo>
                  <a:pt x="50" y="17"/>
                </a:lnTo>
                <a:lnTo>
                  <a:pt x="0" y="59"/>
                </a:lnTo>
                <a:close/>
              </a:path>
            </a:pathLst>
          </a:custGeom>
          <a:solidFill>
            <a:srgbClr val="00664D"/>
          </a:solidFill>
          <a:ln w="12700">
            <a:solidFill>
              <a:srgbClr val="0000CC"/>
            </a:solidFill>
            <a:round/>
            <a:headEnd/>
            <a:tailEnd/>
          </a:ln>
        </p:spPr>
        <p:txBody>
          <a:bodyPr/>
          <a:lstStyle/>
          <a:p>
            <a:endParaRPr lang="en-IN"/>
          </a:p>
        </p:txBody>
      </p:sp>
      <p:sp>
        <p:nvSpPr>
          <p:cNvPr id="16408" name="Rectangle 25"/>
          <p:cNvSpPr>
            <a:spLocks noChangeArrowheads="1"/>
          </p:cNvSpPr>
          <p:nvPr/>
        </p:nvSpPr>
        <p:spPr bwMode="auto">
          <a:xfrm>
            <a:off x="2881313" y="5264150"/>
            <a:ext cx="252412" cy="26988"/>
          </a:xfrm>
          <a:prstGeom prst="rect">
            <a:avLst/>
          </a:prstGeom>
          <a:solidFill>
            <a:srgbClr val="00CC99"/>
          </a:solidFill>
          <a:ln w="12700">
            <a:solidFill>
              <a:srgbClr val="0000CC"/>
            </a:solidFill>
            <a:miter lim="800000"/>
            <a:headEnd/>
            <a:tailEnd/>
          </a:ln>
        </p:spPr>
        <p:txBody>
          <a:bodyPr/>
          <a:lstStyle/>
          <a:p>
            <a:endParaRPr lang="en-IN"/>
          </a:p>
        </p:txBody>
      </p:sp>
      <p:sp>
        <p:nvSpPr>
          <p:cNvPr id="16409" name="Freeform 26"/>
          <p:cNvSpPr>
            <a:spLocks/>
          </p:cNvSpPr>
          <p:nvPr/>
        </p:nvSpPr>
        <p:spPr bwMode="auto">
          <a:xfrm>
            <a:off x="2881313" y="5197475"/>
            <a:ext cx="331787" cy="66675"/>
          </a:xfrm>
          <a:custGeom>
            <a:avLst/>
            <a:gdLst>
              <a:gd name="T0" fmla="*/ 159 w 209"/>
              <a:gd name="T1" fmla="*/ 42 h 42"/>
              <a:gd name="T2" fmla="*/ 209 w 209"/>
              <a:gd name="T3" fmla="*/ 0 h 42"/>
              <a:gd name="T4" fmla="*/ 50 w 209"/>
              <a:gd name="T5" fmla="*/ 0 h 42"/>
              <a:gd name="T6" fmla="*/ 0 w 209"/>
              <a:gd name="T7" fmla="*/ 42 h 42"/>
              <a:gd name="T8" fmla="*/ 159 w 209"/>
              <a:gd name="T9" fmla="*/ 42 h 42"/>
              <a:gd name="T10" fmla="*/ 0 60000 65536"/>
              <a:gd name="T11" fmla="*/ 0 60000 65536"/>
              <a:gd name="T12" fmla="*/ 0 60000 65536"/>
              <a:gd name="T13" fmla="*/ 0 60000 65536"/>
              <a:gd name="T14" fmla="*/ 0 60000 65536"/>
              <a:gd name="T15" fmla="*/ 0 w 209"/>
              <a:gd name="T16" fmla="*/ 0 h 42"/>
              <a:gd name="T17" fmla="*/ 209 w 209"/>
              <a:gd name="T18" fmla="*/ 42 h 42"/>
            </a:gdLst>
            <a:ahLst/>
            <a:cxnLst>
              <a:cxn ang="T10">
                <a:pos x="T0" y="T1"/>
              </a:cxn>
              <a:cxn ang="T11">
                <a:pos x="T2" y="T3"/>
              </a:cxn>
              <a:cxn ang="T12">
                <a:pos x="T4" y="T5"/>
              </a:cxn>
              <a:cxn ang="T13">
                <a:pos x="T6" y="T7"/>
              </a:cxn>
              <a:cxn ang="T14">
                <a:pos x="T8" y="T9"/>
              </a:cxn>
            </a:cxnLst>
            <a:rect l="T15" t="T16" r="T17" b="T18"/>
            <a:pathLst>
              <a:path w="209" h="42">
                <a:moveTo>
                  <a:pt x="159" y="42"/>
                </a:moveTo>
                <a:lnTo>
                  <a:pt x="209" y="0"/>
                </a:lnTo>
                <a:lnTo>
                  <a:pt x="50" y="0"/>
                </a:lnTo>
                <a:lnTo>
                  <a:pt x="0" y="42"/>
                </a:lnTo>
                <a:lnTo>
                  <a:pt x="159" y="42"/>
                </a:lnTo>
                <a:close/>
              </a:path>
            </a:pathLst>
          </a:custGeom>
          <a:solidFill>
            <a:srgbClr val="009973"/>
          </a:solidFill>
          <a:ln w="12700">
            <a:solidFill>
              <a:srgbClr val="0000CC"/>
            </a:solidFill>
            <a:round/>
            <a:headEnd/>
            <a:tailEnd/>
          </a:ln>
        </p:spPr>
        <p:txBody>
          <a:bodyPr/>
          <a:lstStyle/>
          <a:p>
            <a:endParaRPr lang="en-IN"/>
          </a:p>
        </p:txBody>
      </p:sp>
      <p:sp>
        <p:nvSpPr>
          <p:cNvPr id="16410" name="Freeform 27"/>
          <p:cNvSpPr>
            <a:spLocks/>
          </p:cNvSpPr>
          <p:nvPr/>
        </p:nvSpPr>
        <p:spPr bwMode="auto">
          <a:xfrm>
            <a:off x="3384550" y="4667250"/>
            <a:ext cx="93663" cy="623888"/>
          </a:xfrm>
          <a:custGeom>
            <a:avLst/>
            <a:gdLst>
              <a:gd name="T0" fmla="*/ 0 w 59"/>
              <a:gd name="T1" fmla="*/ 393 h 393"/>
              <a:gd name="T2" fmla="*/ 0 w 59"/>
              <a:gd name="T3" fmla="*/ 42 h 393"/>
              <a:gd name="T4" fmla="*/ 59 w 59"/>
              <a:gd name="T5" fmla="*/ 0 h 393"/>
              <a:gd name="T6" fmla="*/ 59 w 59"/>
              <a:gd name="T7" fmla="*/ 351 h 393"/>
              <a:gd name="T8" fmla="*/ 0 w 59"/>
              <a:gd name="T9" fmla="*/ 393 h 393"/>
              <a:gd name="T10" fmla="*/ 0 60000 65536"/>
              <a:gd name="T11" fmla="*/ 0 60000 65536"/>
              <a:gd name="T12" fmla="*/ 0 60000 65536"/>
              <a:gd name="T13" fmla="*/ 0 60000 65536"/>
              <a:gd name="T14" fmla="*/ 0 60000 65536"/>
              <a:gd name="T15" fmla="*/ 0 w 59"/>
              <a:gd name="T16" fmla="*/ 0 h 393"/>
              <a:gd name="T17" fmla="*/ 59 w 59"/>
              <a:gd name="T18" fmla="*/ 393 h 393"/>
            </a:gdLst>
            <a:ahLst/>
            <a:cxnLst>
              <a:cxn ang="T10">
                <a:pos x="T0" y="T1"/>
              </a:cxn>
              <a:cxn ang="T11">
                <a:pos x="T2" y="T3"/>
              </a:cxn>
              <a:cxn ang="T12">
                <a:pos x="T4" y="T5"/>
              </a:cxn>
              <a:cxn ang="T13">
                <a:pos x="T6" y="T7"/>
              </a:cxn>
              <a:cxn ang="T14">
                <a:pos x="T8" y="T9"/>
              </a:cxn>
            </a:cxnLst>
            <a:rect l="T15" t="T16" r="T17" b="T18"/>
            <a:pathLst>
              <a:path w="59" h="393">
                <a:moveTo>
                  <a:pt x="0" y="393"/>
                </a:moveTo>
                <a:lnTo>
                  <a:pt x="0" y="42"/>
                </a:lnTo>
                <a:lnTo>
                  <a:pt x="59" y="0"/>
                </a:lnTo>
                <a:lnTo>
                  <a:pt x="59" y="351"/>
                </a:lnTo>
                <a:lnTo>
                  <a:pt x="0" y="393"/>
                </a:lnTo>
                <a:close/>
              </a:path>
            </a:pathLst>
          </a:custGeom>
          <a:solidFill>
            <a:srgbClr val="1A1A66"/>
          </a:solidFill>
          <a:ln w="12700">
            <a:solidFill>
              <a:srgbClr val="0000CC"/>
            </a:solidFill>
            <a:round/>
            <a:headEnd/>
            <a:tailEnd/>
          </a:ln>
        </p:spPr>
        <p:txBody>
          <a:bodyPr/>
          <a:lstStyle/>
          <a:p>
            <a:endParaRPr lang="en-IN"/>
          </a:p>
        </p:txBody>
      </p:sp>
      <p:sp>
        <p:nvSpPr>
          <p:cNvPr id="16411" name="Rectangle 28"/>
          <p:cNvSpPr>
            <a:spLocks noChangeArrowheads="1"/>
          </p:cNvSpPr>
          <p:nvPr/>
        </p:nvSpPr>
        <p:spPr bwMode="auto">
          <a:xfrm>
            <a:off x="3133725" y="4733925"/>
            <a:ext cx="250825" cy="557213"/>
          </a:xfrm>
          <a:prstGeom prst="rect">
            <a:avLst/>
          </a:prstGeom>
          <a:solidFill>
            <a:srgbClr val="3333CC"/>
          </a:solidFill>
          <a:ln w="12700">
            <a:solidFill>
              <a:srgbClr val="0000CC"/>
            </a:solidFill>
            <a:miter lim="800000"/>
            <a:headEnd/>
            <a:tailEnd/>
          </a:ln>
        </p:spPr>
        <p:txBody>
          <a:bodyPr/>
          <a:lstStyle/>
          <a:p>
            <a:endParaRPr lang="en-IN"/>
          </a:p>
        </p:txBody>
      </p:sp>
      <p:sp>
        <p:nvSpPr>
          <p:cNvPr id="16412" name="Freeform 29"/>
          <p:cNvSpPr>
            <a:spLocks/>
          </p:cNvSpPr>
          <p:nvPr/>
        </p:nvSpPr>
        <p:spPr bwMode="auto">
          <a:xfrm>
            <a:off x="3133725" y="4667250"/>
            <a:ext cx="344488" cy="66675"/>
          </a:xfrm>
          <a:custGeom>
            <a:avLst/>
            <a:gdLst>
              <a:gd name="T0" fmla="*/ 158 w 217"/>
              <a:gd name="T1" fmla="*/ 42 h 42"/>
              <a:gd name="T2" fmla="*/ 217 w 217"/>
              <a:gd name="T3" fmla="*/ 0 h 42"/>
              <a:gd name="T4" fmla="*/ 50 w 217"/>
              <a:gd name="T5" fmla="*/ 0 h 42"/>
              <a:gd name="T6" fmla="*/ 0 w 217"/>
              <a:gd name="T7" fmla="*/ 42 h 42"/>
              <a:gd name="T8" fmla="*/ 158 w 217"/>
              <a:gd name="T9" fmla="*/ 42 h 42"/>
              <a:gd name="T10" fmla="*/ 0 60000 65536"/>
              <a:gd name="T11" fmla="*/ 0 60000 65536"/>
              <a:gd name="T12" fmla="*/ 0 60000 65536"/>
              <a:gd name="T13" fmla="*/ 0 60000 65536"/>
              <a:gd name="T14" fmla="*/ 0 60000 65536"/>
              <a:gd name="T15" fmla="*/ 0 w 217"/>
              <a:gd name="T16" fmla="*/ 0 h 42"/>
              <a:gd name="T17" fmla="*/ 217 w 217"/>
              <a:gd name="T18" fmla="*/ 42 h 42"/>
            </a:gdLst>
            <a:ahLst/>
            <a:cxnLst>
              <a:cxn ang="T10">
                <a:pos x="T0" y="T1"/>
              </a:cxn>
              <a:cxn ang="T11">
                <a:pos x="T2" y="T3"/>
              </a:cxn>
              <a:cxn ang="T12">
                <a:pos x="T4" y="T5"/>
              </a:cxn>
              <a:cxn ang="T13">
                <a:pos x="T6" y="T7"/>
              </a:cxn>
              <a:cxn ang="T14">
                <a:pos x="T8" y="T9"/>
              </a:cxn>
            </a:cxnLst>
            <a:rect l="T15" t="T16" r="T17" b="T18"/>
            <a:pathLst>
              <a:path w="217" h="42">
                <a:moveTo>
                  <a:pt x="158" y="42"/>
                </a:moveTo>
                <a:lnTo>
                  <a:pt x="217" y="0"/>
                </a:lnTo>
                <a:lnTo>
                  <a:pt x="50" y="0"/>
                </a:lnTo>
                <a:lnTo>
                  <a:pt x="0" y="42"/>
                </a:lnTo>
                <a:lnTo>
                  <a:pt x="158" y="42"/>
                </a:lnTo>
                <a:close/>
              </a:path>
            </a:pathLst>
          </a:custGeom>
          <a:solidFill>
            <a:srgbClr val="262699"/>
          </a:solidFill>
          <a:ln w="12700">
            <a:solidFill>
              <a:srgbClr val="0000CC"/>
            </a:solidFill>
            <a:round/>
            <a:headEnd/>
            <a:tailEnd/>
          </a:ln>
        </p:spPr>
        <p:txBody>
          <a:bodyPr/>
          <a:lstStyle/>
          <a:p>
            <a:endParaRPr lang="en-IN"/>
          </a:p>
        </p:txBody>
      </p:sp>
      <p:sp>
        <p:nvSpPr>
          <p:cNvPr id="16413" name="Freeform 30"/>
          <p:cNvSpPr>
            <a:spLocks/>
          </p:cNvSpPr>
          <p:nvPr/>
        </p:nvSpPr>
        <p:spPr bwMode="auto">
          <a:xfrm>
            <a:off x="4021138" y="5026025"/>
            <a:ext cx="79375" cy="265113"/>
          </a:xfrm>
          <a:custGeom>
            <a:avLst/>
            <a:gdLst>
              <a:gd name="T0" fmla="*/ 0 w 50"/>
              <a:gd name="T1" fmla="*/ 167 h 167"/>
              <a:gd name="T2" fmla="*/ 0 w 50"/>
              <a:gd name="T3" fmla="*/ 42 h 167"/>
              <a:gd name="T4" fmla="*/ 50 w 50"/>
              <a:gd name="T5" fmla="*/ 0 h 167"/>
              <a:gd name="T6" fmla="*/ 50 w 50"/>
              <a:gd name="T7" fmla="*/ 125 h 167"/>
              <a:gd name="T8" fmla="*/ 0 w 50"/>
              <a:gd name="T9" fmla="*/ 167 h 167"/>
              <a:gd name="T10" fmla="*/ 0 60000 65536"/>
              <a:gd name="T11" fmla="*/ 0 60000 65536"/>
              <a:gd name="T12" fmla="*/ 0 60000 65536"/>
              <a:gd name="T13" fmla="*/ 0 60000 65536"/>
              <a:gd name="T14" fmla="*/ 0 60000 65536"/>
              <a:gd name="T15" fmla="*/ 0 w 50"/>
              <a:gd name="T16" fmla="*/ 0 h 167"/>
              <a:gd name="T17" fmla="*/ 50 w 50"/>
              <a:gd name="T18" fmla="*/ 167 h 167"/>
            </a:gdLst>
            <a:ahLst/>
            <a:cxnLst>
              <a:cxn ang="T10">
                <a:pos x="T0" y="T1"/>
              </a:cxn>
              <a:cxn ang="T11">
                <a:pos x="T2" y="T3"/>
              </a:cxn>
              <a:cxn ang="T12">
                <a:pos x="T4" y="T5"/>
              </a:cxn>
              <a:cxn ang="T13">
                <a:pos x="T6" y="T7"/>
              </a:cxn>
              <a:cxn ang="T14">
                <a:pos x="T8" y="T9"/>
              </a:cxn>
            </a:cxnLst>
            <a:rect l="T15" t="T16" r="T17" b="T18"/>
            <a:pathLst>
              <a:path w="50" h="167">
                <a:moveTo>
                  <a:pt x="0" y="167"/>
                </a:moveTo>
                <a:lnTo>
                  <a:pt x="0" y="42"/>
                </a:lnTo>
                <a:lnTo>
                  <a:pt x="50" y="0"/>
                </a:lnTo>
                <a:lnTo>
                  <a:pt x="50" y="125"/>
                </a:lnTo>
                <a:lnTo>
                  <a:pt x="0" y="167"/>
                </a:lnTo>
                <a:close/>
              </a:path>
            </a:pathLst>
          </a:custGeom>
          <a:solidFill>
            <a:srgbClr val="00664D"/>
          </a:solidFill>
          <a:ln w="12700">
            <a:solidFill>
              <a:srgbClr val="0000CC"/>
            </a:solidFill>
            <a:round/>
            <a:headEnd/>
            <a:tailEnd/>
          </a:ln>
        </p:spPr>
        <p:txBody>
          <a:bodyPr/>
          <a:lstStyle/>
          <a:p>
            <a:endParaRPr lang="en-IN"/>
          </a:p>
        </p:txBody>
      </p:sp>
      <p:sp>
        <p:nvSpPr>
          <p:cNvPr id="16414" name="Rectangle 31"/>
          <p:cNvSpPr>
            <a:spLocks noChangeArrowheads="1"/>
          </p:cNvSpPr>
          <p:nvPr/>
        </p:nvSpPr>
        <p:spPr bwMode="auto">
          <a:xfrm>
            <a:off x="3768725" y="5092700"/>
            <a:ext cx="252413" cy="198438"/>
          </a:xfrm>
          <a:prstGeom prst="rect">
            <a:avLst/>
          </a:prstGeom>
          <a:solidFill>
            <a:srgbClr val="00CC99"/>
          </a:solidFill>
          <a:ln w="12700">
            <a:solidFill>
              <a:srgbClr val="0000CC"/>
            </a:solidFill>
            <a:miter lim="800000"/>
            <a:headEnd/>
            <a:tailEnd/>
          </a:ln>
        </p:spPr>
        <p:txBody>
          <a:bodyPr/>
          <a:lstStyle/>
          <a:p>
            <a:endParaRPr lang="en-IN"/>
          </a:p>
        </p:txBody>
      </p:sp>
      <p:sp>
        <p:nvSpPr>
          <p:cNvPr id="16415" name="Freeform 32"/>
          <p:cNvSpPr>
            <a:spLocks/>
          </p:cNvSpPr>
          <p:nvPr/>
        </p:nvSpPr>
        <p:spPr bwMode="auto">
          <a:xfrm>
            <a:off x="3768725" y="5026025"/>
            <a:ext cx="331788" cy="66675"/>
          </a:xfrm>
          <a:custGeom>
            <a:avLst/>
            <a:gdLst>
              <a:gd name="T0" fmla="*/ 159 w 209"/>
              <a:gd name="T1" fmla="*/ 42 h 42"/>
              <a:gd name="T2" fmla="*/ 209 w 209"/>
              <a:gd name="T3" fmla="*/ 0 h 42"/>
              <a:gd name="T4" fmla="*/ 51 w 209"/>
              <a:gd name="T5" fmla="*/ 0 h 42"/>
              <a:gd name="T6" fmla="*/ 0 w 209"/>
              <a:gd name="T7" fmla="*/ 42 h 42"/>
              <a:gd name="T8" fmla="*/ 159 w 209"/>
              <a:gd name="T9" fmla="*/ 42 h 42"/>
              <a:gd name="T10" fmla="*/ 0 60000 65536"/>
              <a:gd name="T11" fmla="*/ 0 60000 65536"/>
              <a:gd name="T12" fmla="*/ 0 60000 65536"/>
              <a:gd name="T13" fmla="*/ 0 60000 65536"/>
              <a:gd name="T14" fmla="*/ 0 60000 65536"/>
              <a:gd name="T15" fmla="*/ 0 w 209"/>
              <a:gd name="T16" fmla="*/ 0 h 42"/>
              <a:gd name="T17" fmla="*/ 209 w 209"/>
              <a:gd name="T18" fmla="*/ 42 h 42"/>
            </a:gdLst>
            <a:ahLst/>
            <a:cxnLst>
              <a:cxn ang="T10">
                <a:pos x="T0" y="T1"/>
              </a:cxn>
              <a:cxn ang="T11">
                <a:pos x="T2" y="T3"/>
              </a:cxn>
              <a:cxn ang="T12">
                <a:pos x="T4" y="T5"/>
              </a:cxn>
              <a:cxn ang="T13">
                <a:pos x="T6" y="T7"/>
              </a:cxn>
              <a:cxn ang="T14">
                <a:pos x="T8" y="T9"/>
              </a:cxn>
            </a:cxnLst>
            <a:rect l="T15" t="T16" r="T17" b="T18"/>
            <a:pathLst>
              <a:path w="209" h="42">
                <a:moveTo>
                  <a:pt x="159" y="42"/>
                </a:moveTo>
                <a:lnTo>
                  <a:pt x="209" y="0"/>
                </a:lnTo>
                <a:lnTo>
                  <a:pt x="51" y="0"/>
                </a:lnTo>
                <a:lnTo>
                  <a:pt x="0" y="42"/>
                </a:lnTo>
                <a:lnTo>
                  <a:pt x="159" y="42"/>
                </a:lnTo>
                <a:close/>
              </a:path>
            </a:pathLst>
          </a:custGeom>
          <a:solidFill>
            <a:srgbClr val="009973"/>
          </a:solidFill>
          <a:ln w="12700">
            <a:solidFill>
              <a:srgbClr val="0000CC"/>
            </a:solidFill>
            <a:round/>
            <a:headEnd/>
            <a:tailEnd/>
          </a:ln>
        </p:spPr>
        <p:txBody>
          <a:bodyPr/>
          <a:lstStyle/>
          <a:p>
            <a:endParaRPr lang="en-IN"/>
          </a:p>
        </p:txBody>
      </p:sp>
      <p:sp>
        <p:nvSpPr>
          <p:cNvPr id="16416" name="Freeform 33"/>
          <p:cNvSpPr>
            <a:spLocks/>
          </p:cNvSpPr>
          <p:nvPr/>
        </p:nvSpPr>
        <p:spPr bwMode="auto">
          <a:xfrm>
            <a:off x="4273550" y="4614863"/>
            <a:ext cx="79375" cy="676275"/>
          </a:xfrm>
          <a:custGeom>
            <a:avLst/>
            <a:gdLst>
              <a:gd name="T0" fmla="*/ 0 w 50"/>
              <a:gd name="T1" fmla="*/ 426 h 426"/>
              <a:gd name="T2" fmla="*/ 0 w 50"/>
              <a:gd name="T3" fmla="*/ 42 h 426"/>
              <a:gd name="T4" fmla="*/ 50 w 50"/>
              <a:gd name="T5" fmla="*/ 0 h 426"/>
              <a:gd name="T6" fmla="*/ 50 w 50"/>
              <a:gd name="T7" fmla="*/ 384 h 426"/>
              <a:gd name="T8" fmla="*/ 0 w 50"/>
              <a:gd name="T9" fmla="*/ 426 h 426"/>
              <a:gd name="T10" fmla="*/ 0 60000 65536"/>
              <a:gd name="T11" fmla="*/ 0 60000 65536"/>
              <a:gd name="T12" fmla="*/ 0 60000 65536"/>
              <a:gd name="T13" fmla="*/ 0 60000 65536"/>
              <a:gd name="T14" fmla="*/ 0 60000 65536"/>
              <a:gd name="T15" fmla="*/ 0 w 50"/>
              <a:gd name="T16" fmla="*/ 0 h 426"/>
              <a:gd name="T17" fmla="*/ 50 w 50"/>
              <a:gd name="T18" fmla="*/ 426 h 426"/>
            </a:gdLst>
            <a:ahLst/>
            <a:cxnLst>
              <a:cxn ang="T10">
                <a:pos x="T0" y="T1"/>
              </a:cxn>
              <a:cxn ang="T11">
                <a:pos x="T2" y="T3"/>
              </a:cxn>
              <a:cxn ang="T12">
                <a:pos x="T4" y="T5"/>
              </a:cxn>
              <a:cxn ang="T13">
                <a:pos x="T6" y="T7"/>
              </a:cxn>
              <a:cxn ang="T14">
                <a:pos x="T8" y="T9"/>
              </a:cxn>
            </a:cxnLst>
            <a:rect l="T15" t="T16" r="T17" b="T18"/>
            <a:pathLst>
              <a:path w="50" h="426">
                <a:moveTo>
                  <a:pt x="0" y="426"/>
                </a:moveTo>
                <a:lnTo>
                  <a:pt x="0" y="42"/>
                </a:lnTo>
                <a:lnTo>
                  <a:pt x="50" y="0"/>
                </a:lnTo>
                <a:lnTo>
                  <a:pt x="50" y="384"/>
                </a:lnTo>
                <a:lnTo>
                  <a:pt x="0" y="426"/>
                </a:lnTo>
                <a:close/>
              </a:path>
            </a:pathLst>
          </a:custGeom>
          <a:solidFill>
            <a:srgbClr val="1A1A66"/>
          </a:solidFill>
          <a:ln w="12700">
            <a:solidFill>
              <a:srgbClr val="0000CC"/>
            </a:solidFill>
            <a:round/>
            <a:headEnd/>
            <a:tailEnd/>
          </a:ln>
        </p:spPr>
        <p:txBody>
          <a:bodyPr/>
          <a:lstStyle/>
          <a:p>
            <a:endParaRPr lang="en-IN"/>
          </a:p>
        </p:txBody>
      </p:sp>
      <p:sp>
        <p:nvSpPr>
          <p:cNvPr id="16417" name="Rectangle 34"/>
          <p:cNvSpPr>
            <a:spLocks noChangeArrowheads="1"/>
          </p:cNvSpPr>
          <p:nvPr/>
        </p:nvSpPr>
        <p:spPr bwMode="auto">
          <a:xfrm>
            <a:off x="4021138" y="4681538"/>
            <a:ext cx="252412" cy="609600"/>
          </a:xfrm>
          <a:prstGeom prst="rect">
            <a:avLst/>
          </a:prstGeom>
          <a:solidFill>
            <a:srgbClr val="3333CC"/>
          </a:solidFill>
          <a:ln w="12700">
            <a:solidFill>
              <a:srgbClr val="0000CC"/>
            </a:solidFill>
            <a:miter lim="800000"/>
            <a:headEnd/>
            <a:tailEnd/>
          </a:ln>
        </p:spPr>
        <p:txBody>
          <a:bodyPr/>
          <a:lstStyle/>
          <a:p>
            <a:endParaRPr lang="en-IN"/>
          </a:p>
        </p:txBody>
      </p:sp>
      <p:sp>
        <p:nvSpPr>
          <p:cNvPr id="16418" name="Freeform 35"/>
          <p:cNvSpPr>
            <a:spLocks/>
          </p:cNvSpPr>
          <p:nvPr/>
        </p:nvSpPr>
        <p:spPr bwMode="auto">
          <a:xfrm>
            <a:off x="4021138" y="4614863"/>
            <a:ext cx="331787" cy="66675"/>
          </a:xfrm>
          <a:custGeom>
            <a:avLst/>
            <a:gdLst>
              <a:gd name="T0" fmla="*/ 159 w 209"/>
              <a:gd name="T1" fmla="*/ 42 h 42"/>
              <a:gd name="T2" fmla="*/ 209 w 209"/>
              <a:gd name="T3" fmla="*/ 0 h 42"/>
              <a:gd name="T4" fmla="*/ 50 w 209"/>
              <a:gd name="T5" fmla="*/ 0 h 42"/>
              <a:gd name="T6" fmla="*/ 0 w 209"/>
              <a:gd name="T7" fmla="*/ 42 h 42"/>
              <a:gd name="T8" fmla="*/ 159 w 209"/>
              <a:gd name="T9" fmla="*/ 42 h 42"/>
              <a:gd name="T10" fmla="*/ 0 60000 65536"/>
              <a:gd name="T11" fmla="*/ 0 60000 65536"/>
              <a:gd name="T12" fmla="*/ 0 60000 65536"/>
              <a:gd name="T13" fmla="*/ 0 60000 65536"/>
              <a:gd name="T14" fmla="*/ 0 60000 65536"/>
              <a:gd name="T15" fmla="*/ 0 w 209"/>
              <a:gd name="T16" fmla="*/ 0 h 42"/>
              <a:gd name="T17" fmla="*/ 209 w 209"/>
              <a:gd name="T18" fmla="*/ 42 h 42"/>
            </a:gdLst>
            <a:ahLst/>
            <a:cxnLst>
              <a:cxn ang="T10">
                <a:pos x="T0" y="T1"/>
              </a:cxn>
              <a:cxn ang="T11">
                <a:pos x="T2" y="T3"/>
              </a:cxn>
              <a:cxn ang="T12">
                <a:pos x="T4" y="T5"/>
              </a:cxn>
              <a:cxn ang="T13">
                <a:pos x="T6" y="T7"/>
              </a:cxn>
              <a:cxn ang="T14">
                <a:pos x="T8" y="T9"/>
              </a:cxn>
            </a:cxnLst>
            <a:rect l="T15" t="T16" r="T17" b="T18"/>
            <a:pathLst>
              <a:path w="209" h="42">
                <a:moveTo>
                  <a:pt x="159" y="42"/>
                </a:moveTo>
                <a:lnTo>
                  <a:pt x="209" y="0"/>
                </a:lnTo>
                <a:lnTo>
                  <a:pt x="50" y="0"/>
                </a:lnTo>
                <a:lnTo>
                  <a:pt x="0" y="42"/>
                </a:lnTo>
                <a:lnTo>
                  <a:pt x="159" y="42"/>
                </a:lnTo>
                <a:close/>
              </a:path>
            </a:pathLst>
          </a:custGeom>
          <a:solidFill>
            <a:srgbClr val="262699"/>
          </a:solidFill>
          <a:ln w="12700">
            <a:solidFill>
              <a:srgbClr val="0000CC"/>
            </a:solidFill>
            <a:round/>
            <a:headEnd/>
            <a:tailEnd/>
          </a:ln>
        </p:spPr>
        <p:txBody>
          <a:bodyPr/>
          <a:lstStyle/>
          <a:p>
            <a:endParaRPr lang="en-IN"/>
          </a:p>
        </p:txBody>
      </p:sp>
      <p:sp>
        <p:nvSpPr>
          <p:cNvPr id="16419" name="Freeform 36"/>
          <p:cNvSpPr>
            <a:spLocks/>
          </p:cNvSpPr>
          <p:nvPr/>
        </p:nvSpPr>
        <p:spPr bwMode="auto">
          <a:xfrm>
            <a:off x="4910138" y="4999038"/>
            <a:ext cx="79375" cy="292100"/>
          </a:xfrm>
          <a:custGeom>
            <a:avLst/>
            <a:gdLst>
              <a:gd name="T0" fmla="*/ 0 w 50"/>
              <a:gd name="T1" fmla="*/ 184 h 184"/>
              <a:gd name="T2" fmla="*/ 0 w 50"/>
              <a:gd name="T3" fmla="*/ 42 h 184"/>
              <a:gd name="T4" fmla="*/ 50 w 50"/>
              <a:gd name="T5" fmla="*/ 0 h 184"/>
              <a:gd name="T6" fmla="*/ 50 w 50"/>
              <a:gd name="T7" fmla="*/ 142 h 184"/>
              <a:gd name="T8" fmla="*/ 0 w 50"/>
              <a:gd name="T9" fmla="*/ 184 h 184"/>
              <a:gd name="T10" fmla="*/ 0 60000 65536"/>
              <a:gd name="T11" fmla="*/ 0 60000 65536"/>
              <a:gd name="T12" fmla="*/ 0 60000 65536"/>
              <a:gd name="T13" fmla="*/ 0 60000 65536"/>
              <a:gd name="T14" fmla="*/ 0 60000 65536"/>
              <a:gd name="T15" fmla="*/ 0 w 50"/>
              <a:gd name="T16" fmla="*/ 0 h 184"/>
              <a:gd name="T17" fmla="*/ 50 w 50"/>
              <a:gd name="T18" fmla="*/ 184 h 184"/>
            </a:gdLst>
            <a:ahLst/>
            <a:cxnLst>
              <a:cxn ang="T10">
                <a:pos x="T0" y="T1"/>
              </a:cxn>
              <a:cxn ang="T11">
                <a:pos x="T2" y="T3"/>
              </a:cxn>
              <a:cxn ang="T12">
                <a:pos x="T4" y="T5"/>
              </a:cxn>
              <a:cxn ang="T13">
                <a:pos x="T6" y="T7"/>
              </a:cxn>
              <a:cxn ang="T14">
                <a:pos x="T8" y="T9"/>
              </a:cxn>
            </a:cxnLst>
            <a:rect l="T15" t="T16" r="T17" b="T18"/>
            <a:pathLst>
              <a:path w="50" h="184">
                <a:moveTo>
                  <a:pt x="0" y="184"/>
                </a:moveTo>
                <a:lnTo>
                  <a:pt x="0" y="42"/>
                </a:lnTo>
                <a:lnTo>
                  <a:pt x="50" y="0"/>
                </a:lnTo>
                <a:lnTo>
                  <a:pt x="50" y="142"/>
                </a:lnTo>
                <a:lnTo>
                  <a:pt x="0" y="184"/>
                </a:lnTo>
                <a:close/>
              </a:path>
            </a:pathLst>
          </a:custGeom>
          <a:solidFill>
            <a:srgbClr val="00664D"/>
          </a:solidFill>
          <a:ln w="12700">
            <a:solidFill>
              <a:srgbClr val="0000CC"/>
            </a:solidFill>
            <a:round/>
            <a:headEnd/>
            <a:tailEnd/>
          </a:ln>
        </p:spPr>
        <p:txBody>
          <a:bodyPr/>
          <a:lstStyle/>
          <a:p>
            <a:endParaRPr lang="en-IN"/>
          </a:p>
        </p:txBody>
      </p:sp>
      <p:sp>
        <p:nvSpPr>
          <p:cNvPr id="16420" name="Rectangle 37"/>
          <p:cNvSpPr>
            <a:spLocks noChangeArrowheads="1"/>
          </p:cNvSpPr>
          <p:nvPr/>
        </p:nvSpPr>
        <p:spPr bwMode="auto">
          <a:xfrm>
            <a:off x="4657725" y="5065713"/>
            <a:ext cx="252413" cy="225425"/>
          </a:xfrm>
          <a:prstGeom prst="rect">
            <a:avLst/>
          </a:prstGeom>
          <a:solidFill>
            <a:srgbClr val="00CC99"/>
          </a:solidFill>
          <a:ln w="12700">
            <a:solidFill>
              <a:srgbClr val="0000CC"/>
            </a:solidFill>
            <a:miter lim="800000"/>
            <a:headEnd/>
            <a:tailEnd/>
          </a:ln>
        </p:spPr>
        <p:txBody>
          <a:bodyPr/>
          <a:lstStyle/>
          <a:p>
            <a:endParaRPr lang="en-IN"/>
          </a:p>
        </p:txBody>
      </p:sp>
      <p:sp>
        <p:nvSpPr>
          <p:cNvPr id="16421" name="Freeform 38"/>
          <p:cNvSpPr>
            <a:spLocks/>
          </p:cNvSpPr>
          <p:nvPr/>
        </p:nvSpPr>
        <p:spPr bwMode="auto">
          <a:xfrm>
            <a:off x="4657725" y="4999038"/>
            <a:ext cx="331788" cy="66675"/>
          </a:xfrm>
          <a:custGeom>
            <a:avLst/>
            <a:gdLst>
              <a:gd name="T0" fmla="*/ 159 w 209"/>
              <a:gd name="T1" fmla="*/ 42 h 42"/>
              <a:gd name="T2" fmla="*/ 209 w 209"/>
              <a:gd name="T3" fmla="*/ 0 h 42"/>
              <a:gd name="T4" fmla="*/ 50 w 209"/>
              <a:gd name="T5" fmla="*/ 0 h 42"/>
              <a:gd name="T6" fmla="*/ 0 w 209"/>
              <a:gd name="T7" fmla="*/ 42 h 42"/>
              <a:gd name="T8" fmla="*/ 159 w 209"/>
              <a:gd name="T9" fmla="*/ 42 h 42"/>
              <a:gd name="T10" fmla="*/ 0 60000 65536"/>
              <a:gd name="T11" fmla="*/ 0 60000 65536"/>
              <a:gd name="T12" fmla="*/ 0 60000 65536"/>
              <a:gd name="T13" fmla="*/ 0 60000 65536"/>
              <a:gd name="T14" fmla="*/ 0 60000 65536"/>
              <a:gd name="T15" fmla="*/ 0 w 209"/>
              <a:gd name="T16" fmla="*/ 0 h 42"/>
              <a:gd name="T17" fmla="*/ 209 w 209"/>
              <a:gd name="T18" fmla="*/ 42 h 42"/>
            </a:gdLst>
            <a:ahLst/>
            <a:cxnLst>
              <a:cxn ang="T10">
                <a:pos x="T0" y="T1"/>
              </a:cxn>
              <a:cxn ang="T11">
                <a:pos x="T2" y="T3"/>
              </a:cxn>
              <a:cxn ang="T12">
                <a:pos x="T4" y="T5"/>
              </a:cxn>
              <a:cxn ang="T13">
                <a:pos x="T6" y="T7"/>
              </a:cxn>
              <a:cxn ang="T14">
                <a:pos x="T8" y="T9"/>
              </a:cxn>
            </a:cxnLst>
            <a:rect l="T15" t="T16" r="T17" b="T18"/>
            <a:pathLst>
              <a:path w="209" h="42">
                <a:moveTo>
                  <a:pt x="159" y="42"/>
                </a:moveTo>
                <a:lnTo>
                  <a:pt x="209" y="0"/>
                </a:lnTo>
                <a:lnTo>
                  <a:pt x="50" y="0"/>
                </a:lnTo>
                <a:lnTo>
                  <a:pt x="0" y="42"/>
                </a:lnTo>
                <a:lnTo>
                  <a:pt x="159" y="42"/>
                </a:lnTo>
                <a:close/>
              </a:path>
            </a:pathLst>
          </a:custGeom>
          <a:solidFill>
            <a:srgbClr val="009973"/>
          </a:solidFill>
          <a:ln w="12700">
            <a:solidFill>
              <a:srgbClr val="0000CC"/>
            </a:solidFill>
            <a:round/>
            <a:headEnd/>
            <a:tailEnd/>
          </a:ln>
        </p:spPr>
        <p:txBody>
          <a:bodyPr/>
          <a:lstStyle/>
          <a:p>
            <a:endParaRPr lang="en-IN"/>
          </a:p>
        </p:txBody>
      </p:sp>
      <p:sp>
        <p:nvSpPr>
          <p:cNvPr id="16422" name="Freeform 39"/>
          <p:cNvSpPr>
            <a:spLocks/>
          </p:cNvSpPr>
          <p:nvPr/>
        </p:nvSpPr>
        <p:spPr bwMode="auto">
          <a:xfrm>
            <a:off x="5162550" y="4441825"/>
            <a:ext cx="79375" cy="849313"/>
          </a:xfrm>
          <a:custGeom>
            <a:avLst/>
            <a:gdLst>
              <a:gd name="T0" fmla="*/ 0 w 50"/>
              <a:gd name="T1" fmla="*/ 535 h 535"/>
              <a:gd name="T2" fmla="*/ 0 w 50"/>
              <a:gd name="T3" fmla="*/ 42 h 535"/>
              <a:gd name="T4" fmla="*/ 50 w 50"/>
              <a:gd name="T5" fmla="*/ 0 h 535"/>
              <a:gd name="T6" fmla="*/ 50 w 50"/>
              <a:gd name="T7" fmla="*/ 493 h 535"/>
              <a:gd name="T8" fmla="*/ 0 w 50"/>
              <a:gd name="T9" fmla="*/ 535 h 535"/>
              <a:gd name="T10" fmla="*/ 0 60000 65536"/>
              <a:gd name="T11" fmla="*/ 0 60000 65536"/>
              <a:gd name="T12" fmla="*/ 0 60000 65536"/>
              <a:gd name="T13" fmla="*/ 0 60000 65536"/>
              <a:gd name="T14" fmla="*/ 0 60000 65536"/>
              <a:gd name="T15" fmla="*/ 0 w 50"/>
              <a:gd name="T16" fmla="*/ 0 h 535"/>
              <a:gd name="T17" fmla="*/ 50 w 50"/>
              <a:gd name="T18" fmla="*/ 535 h 535"/>
            </a:gdLst>
            <a:ahLst/>
            <a:cxnLst>
              <a:cxn ang="T10">
                <a:pos x="T0" y="T1"/>
              </a:cxn>
              <a:cxn ang="T11">
                <a:pos x="T2" y="T3"/>
              </a:cxn>
              <a:cxn ang="T12">
                <a:pos x="T4" y="T5"/>
              </a:cxn>
              <a:cxn ang="T13">
                <a:pos x="T6" y="T7"/>
              </a:cxn>
              <a:cxn ang="T14">
                <a:pos x="T8" y="T9"/>
              </a:cxn>
            </a:cxnLst>
            <a:rect l="T15" t="T16" r="T17" b="T18"/>
            <a:pathLst>
              <a:path w="50" h="535">
                <a:moveTo>
                  <a:pt x="0" y="535"/>
                </a:moveTo>
                <a:lnTo>
                  <a:pt x="0" y="42"/>
                </a:lnTo>
                <a:lnTo>
                  <a:pt x="50" y="0"/>
                </a:lnTo>
                <a:lnTo>
                  <a:pt x="50" y="493"/>
                </a:lnTo>
                <a:lnTo>
                  <a:pt x="0" y="535"/>
                </a:lnTo>
                <a:close/>
              </a:path>
            </a:pathLst>
          </a:custGeom>
          <a:solidFill>
            <a:srgbClr val="1A1A66"/>
          </a:solidFill>
          <a:ln w="12700">
            <a:solidFill>
              <a:srgbClr val="0000CC"/>
            </a:solidFill>
            <a:round/>
            <a:headEnd/>
            <a:tailEnd/>
          </a:ln>
        </p:spPr>
        <p:txBody>
          <a:bodyPr/>
          <a:lstStyle/>
          <a:p>
            <a:endParaRPr lang="en-IN"/>
          </a:p>
        </p:txBody>
      </p:sp>
      <p:sp>
        <p:nvSpPr>
          <p:cNvPr id="16423" name="Rectangle 40"/>
          <p:cNvSpPr>
            <a:spLocks noChangeArrowheads="1"/>
          </p:cNvSpPr>
          <p:nvPr/>
        </p:nvSpPr>
        <p:spPr bwMode="auto">
          <a:xfrm>
            <a:off x="4910138" y="4508500"/>
            <a:ext cx="252412" cy="782638"/>
          </a:xfrm>
          <a:prstGeom prst="rect">
            <a:avLst/>
          </a:prstGeom>
          <a:solidFill>
            <a:srgbClr val="3333CC"/>
          </a:solidFill>
          <a:ln w="12700">
            <a:solidFill>
              <a:srgbClr val="0000CC"/>
            </a:solidFill>
            <a:miter lim="800000"/>
            <a:headEnd/>
            <a:tailEnd/>
          </a:ln>
        </p:spPr>
        <p:txBody>
          <a:bodyPr/>
          <a:lstStyle/>
          <a:p>
            <a:endParaRPr lang="en-IN"/>
          </a:p>
        </p:txBody>
      </p:sp>
      <p:sp>
        <p:nvSpPr>
          <p:cNvPr id="16424" name="Freeform 41"/>
          <p:cNvSpPr>
            <a:spLocks/>
          </p:cNvSpPr>
          <p:nvPr/>
        </p:nvSpPr>
        <p:spPr bwMode="auto">
          <a:xfrm>
            <a:off x="4910138" y="4441825"/>
            <a:ext cx="331787" cy="66675"/>
          </a:xfrm>
          <a:custGeom>
            <a:avLst/>
            <a:gdLst>
              <a:gd name="T0" fmla="*/ 159 w 209"/>
              <a:gd name="T1" fmla="*/ 42 h 42"/>
              <a:gd name="T2" fmla="*/ 209 w 209"/>
              <a:gd name="T3" fmla="*/ 0 h 42"/>
              <a:gd name="T4" fmla="*/ 50 w 209"/>
              <a:gd name="T5" fmla="*/ 0 h 42"/>
              <a:gd name="T6" fmla="*/ 0 w 209"/>
              <a:gd name="T7" fmla="*/ 42 h 42"/>
              <a:gd name="T8" fmla="*/ 159 w 209"/>
              <a:gd name="T9" fmla="*/ 42 h 42"/>
              <a:gd name="T10" fmla="*/ 0 60000 65536"/>
              <a:gd name="T11" fmla="*/ 0 60000 65536"/>
              <a:gd name="T12" fmla="*/ 0 60000 65536"/>
              <a:gd name="T13" fmla="*/ 0 60000 65536"/>
              <a:gd name="T14" fmla="*/ 0 60000 65536"/>
              <a:gd name="T15" fmla="*/ 0 w 209"/>
              <a:gd name="T16" fmla="*/ 0 h 42"/>
              <a:gd name="T17" fmla="*/ 209 w 209"/>
              <a:gd name="T18" fmla="*/ 42 h 42"/>
            </a:gdLst>
            <a:ahLst/>
            <a:cxnLst>
              <a:cxn ang="T10">
                <a:pos x="T0" y="T1"/>
              </a:cxn>
              <a:cxn ang="T11">
                <a:pos x="T2" y="T3"/>
              </a:cxn>
              <a:cxn ang="T12">
                <a:pos x="T4" y="T5"/>
              </a:cxn>
              <a:cxn ang="T13">
                <a:pos x="T6" y="T7"/>
              </a:cxn>
              <a:cxn ang="T14">
                <a:pos x="T8" y="T9"/>
              </a:cxn>
            </a:cxnLst>
            <a:rect l="T15" t="T16" r="T17" b="T18"/>
            <a:pathLst>
              <a:path w="209" h="42">
                <a:moveTo>
                  <a:pt x="159" y="42"/>
                </a:moveTo>
                <a:lnTo>
                  <a:pt x="209" y="0"/>
                </a:lnTo>
                <a:lnTo>
                  <a:pt x="50" y="0"/>
                </a:lnTo>
                <a:lnTo>
                  <a:pt x="0" y="42"/>
                </a:lnTo>
                <a:lnTo>
                  <a:pt x="159" y="42"/>
                </a:lnTo>
                <a:close/>
              </a:path>
            </a:pathLst>
          </a:custGeom>
          <a:solidFill>
            <a:srgbClr val="262699"/>
          </a:solidFill>
          <a:ln w="12700">
            <a:solidFill>
              <a:srgbClr val="0000CC"/>
            </a:solidFill>
            <a:round/>
            <a:headEnd/>
            <a:tailEnd/>
          </a:ln>
        </p:spPr>
        <p:txBody>
          <a:bodyPr/>
          <a:lstStyle/>
          <a:p>
            <a:endParaRPr lang="en-IN"/>
          </a:p>
        </p:txBody>
      </p:sp>
      <p:sp>
        <p:nvSpPr>
          <p:cNvPr id="16425" name="Freeform 42"/>
          <p:cNvSpPr>
            <a:spLocks/>
          </p:cNvSpPr>
          <p:nvPr/>
        </p:nvSpPr>
        <p:spPr bwMode="auto">
          <a:xfrm>
            <a:off x="5797550" y="4800600"/>
            <a:ext cx="80963" cy="490538"/>
          </a:xfrm>
          <a:custGeom>
            <a:avLst/>
            <a:gdLst>
              <a:gd name="T0" fmla="*/ 0 w 51"/>
              <a:gd name="T1" fmla="*/ 309 h 309"/>
              <a:gd name="T2" fmla="*/ 0 w 51"/>
              <a:gd name="T3" fmla="*/ 42 h 309"/>
              <a:gd name="T4" fmla="*/ 51 w 51"/>
              <a:gd name="T5" fmla="*/ 0 h 309"/>
              <a:gd name="T6" fmla="*/ 51 w 51"/>
              <a:gd name="T7" fmla="*/ 267 h 309"/>
              <a:gd name="T8" fmla="*/ 0 w 51"/>
              <a:gd name="T9" fmla="*/ 309 h 309"/>
              <a:gd name="T10" fmla="*/ 0 60000 65536"/>
              <a:gd name="T11" fmla="*/ 0 60000 65536"/>
              <a:gd name="T12" fmla="*/ 0 60000 65536"/>
              <a:gd name="T13" fmla="*/ 0 60000 65536"/>
              <a:gd name="T14" fmla="*/ 0 60000 65536"/>
              <a:gd name="T15" fmla="*/ 0 w 51"/>
              <a:gd name="T16" fmla="*/ 0 h 309"/>
              <a:gd name="T17" fmla="*/ 51 w 51"/>
              <a:gd name="T18" fmla="*/ 309 h 309"/>
            </a:gdLst>
            <a:ahLst/>
            <a:cxnLst>
              <a:cxn ang="T10">
                <a:pos x="T0" y="T1"/>
              </a:cxn>
              <a:cxn ang="T11">
                <a:pos x="T2" y="T3"/>
              </a:cxn>
              <a:cxn ang="T12">
                <a:pos x="T4" y="T5"/>
              </a:cxn>
              <a:cxn ang="T13">
                <a:pos x="T6" y="T7"/>
              </a:cxn>
              <a:cxn ang="T14">
                <a:pos x="T8" y="T9"/>
              </a:cxn>
            </a:cxnLst>
            <a:rect l="T15" t="T16" r="T17" b="T18"/>
            <a:pathLst>
              <a:path w="51" h="309">
                <a:moveTo>
                  <a:pt x="0" y="309"/>
                </a:moveTo>
                <a:lnTo>
                  <a:pt x="0" y="42"/>
                </a:lnTo>
                <a:lnTo>
                  <a:pt x="51" y="0"/>
                </a:lnTo>
                <a:lnTo>
                  <a:pt x="51" y="267"/>
                </a:lnTo>
                <a:lnTo>
                  <a:pt x="0" y="309"/>
                </a:lnTo>
                <a:close/>
              </a:path>
            </a:pathLst>
          </a:custGeom>
          <a:solidFill>
            <a:srgbClr val="00664D"/>
          </a:solidFill>
          <a:ln w="12700">
            <a:solidFill>
              <a:srgbClr val="0000CC"/>
            </a:solidFill>
            <a:round/>
            <a:headEnd/>
            <a:tailEnd/>
          </a:ln>
        </p:spPr>
        <p:txBody>
          <a:bodyPr/>
          <a:lstStyle/>
          <a:p>
            <a:endParaRPr lang="en-IN"/>
          </a:p>
        </p:txBody>
      </p:sp>
      <p:sp>
        <p:nvSpPr>
          <p:cNvPr id="16426" name="Rectangle 43"/>
          <p:cNvSpPr>
            <a:spLocks noChangeArrowheads="1"/>
          </p:cNvSpPr>
          <p:nvPr/>
        </p:nvSpPr>
        <p:spPr bwMode="auto">
          <a:xfrm>
            <a:off x="5546725" y="4867275"/>
            <a:ext cx="250825" cy="423863"/>
          </a:xfrm>
          <a:prstGeom prst="rect">
            <a:avLst/>
          </a:prstGeom>
          <a:solidFill>
            <a:srgbClr val="00CC99"/>
          </a:solidFill>
          <a:ln w="12700">
            <a:solidFill>
              <a:srgbClr val="0000CC"/>
            </a:solidFill>
            <a:miter lim="800000"/>
            <a:headEnd/>
            <a:tailEnd/>
          </a:ln>
        </p:spPr>
        <p:txBody>
          <a:bodyPr/>
          <a:lstStyle/>
          <a:p>
            <a:endParaRPr lang="en-IN"/>
          </a:p>
        </p:txBody>
      </p:sp>
      <p:sp>
        <p:nvSpPr>
          <p:cNvPr id="16427" name="Freeform 44"/>
          <p:cNvSpPr>
            <a:spLocks/>
          </p:cNvSpPr>
          <p:nvPr/>
        </p:nvSpPr>
        <p:spPr bwMode="auto">
          <a:xfrm>
            <a:off x="5546725" y="4800600"/>
            <a:ext cx="331788" cy="66675"/>
          </a:xfrm>
          <a:custGeom>
            <a:avLst/>
            <a:gdLst>
              <a:gd name="T0" fmla="*/ 158 w 209"/>
              <a:gd name="T1" fmla="*/ 42 h 42"/>
              <a:gd name="T2" fmla="*/ 209 w 209"/>
              <a:gd name="T3" fmla="*/ 0 h 42"/>
              <a:gd name="T4" fmla="*/ 50 w 209"/>
              <a:gd name="T5" fmla="*/ 0 h 42"/>
              <a:gd name="T6" fmla="*/ 0 w 209"/>
              <a:gd name="T7" fmla="*/ 42 h 42"/>
              <a:gd name="T8" fmla="*/ 158 w 209"/>
              <a:gd name="T9" fmla="*/ 42 h 42"/>
              <a:gd name="T10" fmla="*/ 0 60000 65536"/>
              <a:gd name="T11" fmla="*/ 0 60000 65536"/>
              <a:gd name="T12" fmla="*/ 0 60000 65536"/>
              <a:gd name="T13" fmla="*/ 0 60000 65536"/>
              <a:gd name="T14" fmla="*/ 0 60000 65536"/>
              <a:gd name="T15" fmla="*/ 0 w 209"/>
              <a:gd name="T16" fmla="*/ 0 h 42"/>
              <a:gd name="T17" fmla="*/ 209 w 209"/>
              <a:gd name="T18" fmla="*/ 42 h 42"/>
            </a:gdLst>
            <a:ahLst/>
            <a:cxnLst>
              <a:cxn ang="T10">
                <a:pos x="T0" y="T1"/>
              </a:cxn>
              <a:cxn ang="T11">
                <a:pos x="T2" y="T3"/>
              </a:cxn>
              <a:cxn ang="T12">
                <a:pos x="T4" y="T5"/>
              </a:cxn>
              <a:cxn ang="T13">
                <a:pos x="T6" y="T7"/>
              </a:cxn>
              <a:cxn ang="T14">
                <a:pos x="T8" y="T9"/>
              </a:cxn>
            </a:cxnLst>
            <a:rect l="T15" t="T16" r="T17" b="T18"/>
            <a:pathLst>
              <a:path w="209" h="42">
                <a:moveTo>
                  <a:pt x="158" y="42"/>
                </a:moveTo>
                <a:lnTo>
                  <a:pt x="209" y="0"/>
                </a:lnTo>
                <a:lnTo>
                  <a:pt x="50" y="0"/>
                </a:lnTo>
                <a:lnTo>
                  <a:pt x="0" y="42"/>
                </a:lnTo>
                <a:lnTo>
                  <a:pt x="158" y="42"/>
                </a:lnTo>
                <a:close/>
              </a:path>
            </a:pathLst>
          </a:custGeom>
          <a:solidFill>
            <a:srgbClr val="009973"/>
          </a:solidFill>
          <a:ln w="12700">
            <a:solidFill>
              <a:srgbClr val="0000CC"/>
            </a:solidFill>
            <a:round/>
            <a:headEnd/>
            <a:tailEnd/>
          </a:ln>
        </p:spPr>
        <p:txBody>
          <a:bodyPr/>
          <a:lstStyle/>
          <a:p>
            <a:endParaRPr lang="en-IN"/>
          </a:p>
        </p:txBody>
      </p:sp>
      <p:sp>
        <p:nvSpPr>
          <p:cNvPr id="16428" name="Freeform 45"/>
          <p:cNvSpPr>
            <a:spLocks/>
          </p:cNvSpPr>
          <p:nvPr/>
        </p:nvSpPr>
        <p:spPr bwMode="auto">
          <a:xfrm>
            <a:off x="6049963" y="4243388"/>
            <a:ext cx="79375" cy="1047750"/>
          </a:xfrm>
          <a:custGeom>
            <a:avLst/>
            <a:gdLst>
              <a:gd name="T0" fmla="*/ 0 w 50"/>
              <a:gd name="T1" fmla="*/ 660 h 660"/>
              <a:gd name="T2" fmla="*/ 0 w 50"/>
              <a:gd name="T3" fmla="*/ 42 h 660"/>
              <a:gd name="T4" fmla="*/ 50 w 50"/>
              <a:gd name="T5" fmla="*/ 0 h 660"/>
              <a:gd name="T6" fmla="*/ 50 w 50"/>
              <a:gd name="T7" fmla="*/ 618 h 660"/>
              <a:gd name="T8" fmla="*/ 0 w 50"/>
              <a:gd name="T9" fmla="*/ 660 h 660"/>
              <a:gd name="T10" fmla="*/ 0 60000 65536"/>
              <a:gd name="T11" fmla="*/ 0 60000 65536"/>
              <a:gd name="T12" fmla="*/ 0 60000 65536"/>
              <a:gd name="T13" fmla="*/ 0 60000 65536"/>
              <a:gd name="T14" fmla="*/ 0 60000 65536"/>
              <a:gd name="T15" fmla="*/ 0 w 50"/>
              <a:gd name="T16" fmla="*/ 0 h 660"/>
              <a:gd name="T17" fmla="*/ 50 w 50"/>
              <a:gd name="T18" fmla="*/ 660 h 660"/>
            </a:gdLst>
            <a:ahLst/>
            <a:cxnLst>
              <a:cxn ang="T10">
                <a:pos x="T0" y="T1"/>
              </a:cxn>
              <a:cxn ang="T11">
                <a:pos x="T2" y="T3"/>
              </a:cxn>
              <a:cxn ang="T12">
                <a:pos x="T4" y="T5"/>
              </a:cxn>
              <a:cxn ang="T13">
                <a:pos x="T6" y="T7"/>
              </a:cxn>
              <a:cxn ang="T14">
                <a:pos x="T8" y="T9"/>
              </a:cxn>
            </a:cxnLst>
            <a:rect l="T15" t="T16" r="T17" b="T18"/>
            <a:pathLst>
              <a:path w="50" h="660">
                <a:moveTo>
                  <a:pt x="0" y="660"/>
                </a:moveTo>
                <a:lnTo>
                  <a:pt x="0" y="42"/>
                </a:lnTo>
                <a:lnTo>
                  <a:pt x="50" y="0"/>
                </a:lnTo>
                <a:lnTo>
                  <a:pt x="50" y="618"/>
                </a:lnTo>
                <a:lnTo>
                  <a:pt x="0" y="660"/>
                </a:lnTo>
                <a:close/>
              </a:path>
            </a:pathLst>
          </a:custGeom>
          <a:solidFill>
            <a:srgbClr val="1A1A66"/>
          </a:solidFill>
          <a:ln w="12700">
            <a:solidFill>
              <a:srgbClr val="0000CC"/>
            </a:solidFill>
            <a:round/>
            <a:headEnd/>
            <a:tailEnd/>
          </a:ln>
        </p:spPr>
        <p:txBody>
          <a:bodyPr/>
          <a:lstStyle/>
          <a:p>
            <a:endParaRPr lang="en-IN"/>
          </a:p>
        </p:txBody>
      </p:sp>
      <p:sp>
        <p:nvSpPr>
          <p:cNvPr id="16429" name="Rectangle 46"/>
          <p:cNvSpPr>
            <a:spLocks noChangeArrowheads="1"/>
          </p:cNvSpPr>
          <p:nvPr/>
        </p:nvSpPr>
        <p:spPr bwMode="auto">
          <a:xfrm>
            <a:off x="5797550" y="4310063"/>
            <a:ext cx="252413" cy="981075"/>
          </a:xfrm>
          <a:prstGeom prst="rect">
            <a:avLst/>
          </a:prstGeom>
          <a:solidFill>
            <a:srgbClr val="3333CC"/>
          </a:solidFill>
          <a:ln w="12700">
            <a:solidFill>
              <a:srgbClr val="0000CC"/>
            </a:solidFill>
            <a:miter lim="800000"/>
            <a:headEnd/>
            <a:tailEnd/>
          </a:ln>
        </p:spPr>
        <p:txBody>
          <a:bodyPr/>
          <a:lstStyle/>
          <a:p>
            <a:endParaRPr lang="en-IN"/>
          </a:p>
        </p:txBody>
      </p:sp>
      <p:sp>
        <p:nvSpPr>
          <p:cNvPr id="16430" name="Freeform 47"/>
          <p:cNvSpPr>
            <a:spLocks/>
          </p:cNvSpPr>
          <p:nvPr/>
        </p:nvSpPr>
        <p:spPr bwMode="auto">
          <a:xfrm>
            <a:off x="5797550" y="4243388"/>
            <a:ext cx="331788" cy="66675"/>
          </a:xfrm>
          <a:custGeom>
            <a:avLst/>
            <a:gdLst>
              <a:gd name="T0" fmla="*/ 159 w 209"/>
              <a:gd name="T1" fmla="*/ 42 h 42"/>
              <a:gd name="T2" fmla="*/ 209 w 209"/>
              <a:gd name="T3" fmla="*/ 0 h 42"/>
              <a:gd name="T4" fmla="*/ 51 w 209"/>
              <a:gd name="T5" fmla="*/ 0 h 42"/>
              <a:gd name="T6" fmla="*/ 0 w 209"/>
              <a:gd name="T7" fmla="*/ 42 h 42"/>
              <a:gd name="T8" fmla="*/ 159 w 209"/>
              <a:gd name="T9" fmla="*/ 42 h 42"/>
              <a:gd name="T10" fmla="*/ 0 60000 65536"/>
              <a:gd name="T11" fmla="*/ 0 60000 65536"/>
              <a:gd name="T12" fmla="*/ 0 60000 65536"/>
              <a:gd name="T13" fmla="*/ 0 60000 65536"/>
              <a:gd name="T14" fmla="*/ 0 60000 65536"/>
              <a:gd name="T15" fmla="*/ 0 w 209"/>
              <a:gd name="T16" fmla="*/ 0 h 42"/>
              <a:gd name="T17" fmla="*/ 209 w 209"/>
              <a:gd name="T18" fmla="*/ 42 h 42"/>
            </a:gdLst>
            <a:ahLst/>
            <a:cxnLst>
              <a:cxn ang="T10">
                <a:pos x="T0" y="T1"/>
              </a:cxn>
              <a:cxn ang="T11">
                <a:pos x="T2" y="T3"/>
              </a:cxn>
              <a:cxn ang="T12">
                <a:pos x="T4" y="T5"/>
              </a:cxn>
              <a:cxn ang="T13">
                <a:pos x="T6" y="T7"/>
              </a:cxn>
              <a:cxn ang="T14">
                <a:pos x="T8" y="T9"/>
              </a:cxn>
            </a:cxnLst>
            <a:rect l="T15" t="T16" r="T17" b="T18"/>
            <a:pathLst>
              <a:path w="209" h="42">
                <a:moveTo>
                  <a:pt x="159" y="42"/>
                </a:moveTo>
                <a:lnTo>
                  <a:pt x="209" y="0"/>
                </a:lnTo>
                <a:lnTo>
                  <a:pt x="51" y="0"/>
                </a:lnTo>
                <a:lnTo>
                  <a:pt x="0" y="42"/>
                </a:lnTo>
                <a:lnTo>
                  <a:pt x="159" y="42"/>
                </a:lnTo>
                <a:close/>
              </a:path>
            </a:pathLst>
          </a:custGeom>
          <a:solidFill>
            <a:srgbClr val="262699"/>
          </a:solidFill>
          <a:ln w="12700">
            <a:solidFill>
              <a:srgbClr val="0000CC"/>
            </a:solidFill>
            <a:round/>
            <a:headEnd/>
            <a:tailEnd/>
          </a:ln>
        </p:spPr>
        <p:txBody>
          <a:bodyPr/>
          <a:lstStyle/>
          <a:p>
            <a:endParaRPr lang="en-IN"/>
          </a:p>
        </p:txBody>
      </p:sp>
      <p:sp>
        <p:nvSpPr>
          <p:cNvPr id="16431" name="Freeform 48"/>
          <p:cNvSpPr>
            <a:spLocks/>
          </p:cNvSpPr>
          <p:nvPr/>
        </p:nvSpPr>
        <p:spPr bwMode="auto">
          <a:xfrm>
            <a:off x="6686550" y="4694238"/>
            <a:ext cx="79375" cy="596900"/>
          </a:xfrm>
          <a:custGeom>
            <a:avLst/>
            <a:gdLst>
              <a:gd name="T0" fmla="*/ 0 w 50"/>
              <a:gd name="T1" fmla="*/ 376 h 376"/>
              <a:gd name="T2" fmla="*/ 0 w 50"/>
              <a:gd name="T3" fmla="*/ 42 h 376"/>
              <a:gd name="T4" fmla="*/ 50 w 50"/>
              <a:gd name="T5" fmla="*/ 0 h 376"/>
              <a:gd name="T6" fmla="*/ 50 w 50"/>
              <a:gd name="T7" fmla="*/ 334 h 376"/>
              <a:gd name="T8" fmla="*/ 0 w 50"/>
              <a:gd name="T9" fmla="*/ 376 h 376"/>
              <a:gd name="T10" fmla="*/ 0 60000 65536"/>
              <a:gd name="T11" fmla="*/ 0 60000 65536"/>
              <a:gd name="T12" fmla="*/ 0 60000 65536"/>
              <a:gd name="T13" fmla="*/ 0 60000 65536"/>
              <a:gd name="T14" fmla="*/ 0 60000 65536"/>
              <a:gd name="T15" fmla="*/ 0 w 50"/>
              <a:gd name="T16" fmla="*/ 0 h 376"/>
              <a:gd name="T17" fmla="*/ 50 w 50"/>
              <a:gd name="T18" fmla="*/ 376 h 376"/>
            </a:gdLst>
            <a:ahLst/>
            <a:cxnLst>
              <a:cxn ang="T10">
                <a:pos x="T0" y="T1"/>
              </a:cxn>
              <a:cxn ang="T11">
                <a:pos x="T2" y="T3"/>
              </a:cxn>
              <a:cxn ang="T12">
                <a:pos x="T4" y="T5"/>
              </a:cxn>
              <a:cxn ang="T13">
                <a:pos x="T6" y="T7"/>
              </a:cxn>
              <a:cxn ang="T14">
                <a:pos x="T8" y="T9"/>
              </a:cxn>
            </a:cxnLst>
            <a:rect l="T15" t="T16" r="T17" b="T18"/>
            <a:pathLst>
              <a:path w="50" h="376">
                <a:moveTo>
                  <a:pt x="0" y="376"/>
                </a:moveTo>
                <a:lnTo>
                  <a:pt x="0" y="42"/>
                </a:lnTo>
                <a:lnTo>
                  <a:pt x="50" y="0"/>
                </a:lnTo>
                <a:lnTo>
                  <a:pt x="50" y="334"/>
                </a:lnTo>
                <a:lnTo>
                  <a:pt x="0" y="376"/>
                </a:lnTo>
                <a:close/>
              </a:path>
            </a:pathLst>
          </a:custGeom>
          <a:solidFill>
            <a:srgbClr val="00664D"/>
          </a:solidFill>
          <a:ln w="12700">
            <a:solidFill>
              <a:srgbClr val="0000CC"/>
            </a:solidFill>
            <a:round/>
            <a:headEnd/>
            <a:tailEnd/>
          </a:ln>
        </p:spPr>
        <p:txBody>
          <a:bodyPr/>
          <a:lstStyle/>
          <a:p>
            <a:endParaRPr lang="en-IN"/>
          </a:p>
        </p:txBody>
      </p:sp>
      <p:sp>
        <p:nvSpPr>
          <p:cNvPr id="16432" name="Rectangle 49"/>
          <p:cNvSpPr>
            <a:spLocks noChangeArrowheads="1"/>
          </p:cNvSpPr>
          <p:nvPr/>
        </p:nvSpPr>
        <p:spPr bwMode="auto">
          <a:xfrm>
            <a:off x="6421438" y="4760913"/>
            <a:ext cx="265112" cy="530225"/>
          </a:xfrm>
          <a:prstGeom prst="rect">
            <a:avLst/>
          </a:prstGeom>
          <a:solidFill>
            <a:srgbClr val="00CC99"/>
          </a:solidFill>
          <a:ln w="12700">
            <a:solidFill>
              <a:srgbClr val="0000CC"/>
            </a:solidFill>
            <a:miter lim="800000"/>
            <a:headEnd/>
            <a:tailEnd/>
          </a:ln>
        </p:spPr>
        <p:txBody>
          <a:bodyPr/>
          <a:lstStyle/>
          <a:p>
            <a:endParaRPr lang="en-IN"/>
          </a:p>
        </p:txBody>
      </p:sp>
      <p:sp>
        <p:nvSpPr>
          <p:cNvPr id="16433" name="Freeform 50"/>
          <p:cNvSpPr>
            <a:spLocks/>
          </p:cNvSpPr>
          <p:nvPr/>
        </p:nvSpPr>
        <p:spPr bwMode="auto">
          <a:xfrm>
            <a:off x="6421438" y="4694238"/>
            <a:ext cx="344487" cy="66675"/>
          </a:xfrm>
          <a:custGeom>
            <a:avLst/>
            <a:gdLst>
              <a:gd name="T0" fmla="*/ 167 w 217"/>
              <a:gd name="T1" fmla="*/ 42 h 42"/>
              <a:gd name="T2" fmla="*/ 217 w 217"/>
              <a:gd name="T3" fmla="*/ 0 h 42"/>
              <a:gd name="T4" fmla="*/ 59 w 217"/>
              <a:gd name="T5" fmla="*/ 0 h 42"/>
              <a:gd name="T6" fmla="*/ 0 w 217"/>
              <a:gd name="T7" fmla="*/ 42 h 42"/>
              <a:gd name="T8" fmla="*/ 167 w 217"/>
              <a:gd name="T9" fmla="*/ 42 h 42"/>
              <a:gd name="T10" fmla="*/ 0 60000 65536"/>
              <a:gd name="T11" fmla="*/ 0 60000 65536"/>
              <a:gd name="T12" fmla="*/ 0 60000 65536"/>
              <a:gd name="T13" fmla="*/ 0 60000 65536"/>
              <a:gd name="T14" fmla="*/ 0 60000 65536"/>
              <a:gd name="T15" fmla="*/ 0 w 217"/>
              <a:gd name="T16" fmla="*/ 0 h 42"/>
              <a:gd name="T17" fmla="*/ 217 w 217"/>
              <a:gd name="T18" fmla="*/ 42 h 42"/>
            </a:gdLst>
            <a:ahLst/>
            <a:cxnLst>
              <a:cxn ang="T10">
                <a:pos x="T0" y="T1"/>
              </a:cxn>
              <a:cxn ang="T11">
                <a:pos x="T2" y="T3"/>
              </a:cxn>
              <a:cxn ang="T12">
                <a:pos x="T4" y="T5"/>
              </a:cxn>
              <a:cxn ang="T13">
                <a:pos x="T6" y="T7"/>
              </a:cxn>
              <a:cxn ang="T14">
                <a:pos x="T8" y="T9"/>
              </a:cxn>
            </a:cxnLst>
            <a:rect l="T15" t="T16" r="T17" b="T18"/>
            <a:pathLst>
              <a:path w="217" h="42">
                <a:moveTo>
                  <a:pt x="167" y="42"/>
                </a:moveTo>
                <a:lnTo>
                  <a:pt x="217" y="0"/>
                </a:lnTo>
                <a:lnTo>
                  <a:pt x="59" y="0"/>
                </a:lnTo>
                <a:lnTo>
                  <a:pt x="0" y="42"/>
                </a:lnTo>
                <a:lnTo>
                  <a:pt x="167" y="42"/>
                </a:lnTo>
                <a:close/>
              </a:path>
            </a:pathLst>
          </a:custGeom>
          <a:solidFill>
            <a:srgbClr val="009973"/>
          </a:solidFill>
          <a:ln w="12700">
            <a:solidFill>
              <a:srgbClr val="0000CC"/>
            </a:solidFill>
            <a:round/>
            <a:headEnd/>
            <a:tailEnd/>
          </a:ln>
        </p:spPr>
        <p:txBody>
          <a:bodyPr/>
          <a:lstStyle/>
          <a:p>
            <a:endParaRPr lang="en-IN"/>
          </a:p>
        </p:txBody>
      </p:sp>
      <p:sp>
        <p:nvSpPr>
          <p:cNvPr id="16434" name="Freeform 51"/>
          <p:cNvSpPr>
            <a:spLocks/>
          </p:cNvSpPr>
          <p:nvPr/>
        </p:nvSpPr>
        <p:spPr bwMode="auto">
          <a:xfrm>
            <a:off x="6938963" y="3832225"/>
            <a:ext cx="79375" cy="1458913"/>
          </a:xfrm>
          <a:custGeom>
            <a:avLst/>
            <a:gdLst>
              <a:gd name="T0" fmla="*/ 0 w 50"/>
              <a:gd name="T1" fmla="*/ 919 h 919"/>
              <a:gd name="T2" fmla="*/ 0 w 50"/>
              <a:gd name="T3" fmla="*/ 42 h 919"/>
              <a:gd name="T4" fmla="*/ 50 w 50"/>
              <a:gd name="T5" fmla="*/ 0 h 919"/>
              <a:gd name="T6" fmla="*/ 50 w 50"/>
              <a:gd name="T7" fmla="*/ 877 h 919"/>
              <a:gd name="T8" fmla="*/ 0 w 50"/>
              <a:gd name="T9" fmla="*/ 919 h 919"/>
              <a:gd name="T10" fmla="*/ 0 60000 65536"/>
              <a:gd name="T11" fmla="*/ 0 60000 65536"/>
              <a:gd name="T12" fmla="*/ 0 60000 65536"/>
              <a:gd name="T13" fmla="*/ 0 60000 65536"/>
              <a:gd name="T14" fmla="*/ 0 60000 65536"/>
              <a:gd name="T15" fmla="*/ 0 w 50"/>
              <a:gd name="T16" fmla="*/ 0 h 919"/>
              <a:gd name="T17" fmla="*/ 50 w 50"/>
              <a:gd name="T18" fmla="*/ 919 h 919"/>
            </a:gdLst>
            <a:ahLst/>
            <a:cxnLst>
              <a:cxn ang="T10">
                <a:pos x="T0" y="T1"/>
              </a:cxn>
              <a:cxn ang="T11">
                <a:pos x="T2" y="T3"/>
              </a:cxn>
              <a:cxn ang="T12">
                <a:pos x="T4" y="T5"/>
              </a:cxn>
              <a:cxn ang="T13">
                <a:pos x="T6" y="T7"/>
              </a:cxn>
              <a:cxn ang="T14">
                <a:pos x="T8" y="T9"/>
              </a:cxn>
            </a:cxnLst>
            <a:rect l="T15" t="T16" r="T17" b="T18"/>
            <a:pathLst>
              <a:path w="50" h="919">
                <a:moveTo>
                  <a:pt x="0" y="919"/>
                </a:moveTo>
                <a:lnTo>
                  <a:pt x="0" y="42"/>
                </a:lnTo>
                <a:lnTo>
                  <a:pt x="50" y="0"/>
                </a:lnTo>
                <a:lnTo>
                  <a:pt x="50" y="877"/>
                </a:lnTo>
                <a:lnTo>
                  <a:pt x="0" y="919"/>
                </a:lnTo>
                <a:close/>
              </a:path>
            </a:pathLst>
          </a:custGeom>
          <a:solidFill>
            <a:srgbClr val="1A1A66"/>
          </a:solidFill>
          <a:ln w="12700">
            <a:solidFill>
              <a:srgbClr val="0000CC"/>
            </a:solidFill>
            <a:round/>
            <a:headEnd/>
            <a:tailEnd/>
          </a:ln>
        </p:spPr>
        <p:txBody>
          <a:bodyPr/>
          <a:lstStyle/>
          <a:p>
            <a:endParaRPr lang="en-IN"/>
          </a:p>
        </p:txBody>
      </p:sp>
      <p:sp>
        <p:nvSpPr>
          <p:cNvPr id="16435" name="Rectangle 52"/>
          <p:cNvSpPr>
            <a:spLocks noChangeArrowheads="1"/>
          </p:cNvSpPr>
          <p:nvPr/>
        </p:nvSpPr>
        <p:spPr bwMode="auto">
          <a:xfrm>
            <a:off x="6686550" y="3898900"/>
            <a:ext cx="252413" cy="1392238"/>
          </a:xfrm>
          <a:prstGeom prst="rect">
            <a:avLst/>
          </a:prstGeom>
          <a:solidFill>
            <a:srgbClr val="3333CC"/>
          </a:solidFill>
          <a:ln w="12700">
            <a:solidFill>
              <a:srgbClr val="0000CC"/>
            </a:solidFill>
            <a:miter lim="800000"/>
            <a:headEnd/>
            <a:tailEnd/>
          </a:ln>
        </p:spPr>
        <p:txBody>
          <a:bodyPr/>
          <a:lstStyle/>
          <a:p>
            <a:endParaRPr lang="en-IN"/>
          </a:p>
        </p:txBody>
      </p:sp>
      <p:sp>
        <p:nvSpPr>
          <p:cNvPr id="16436" name="Freeform 53"/>
          <p:cNvSpPr>
            <a:spLocks/>
          </p:cNvSpPr>
          <p:nvPr/>
        </p:nvSpPr>
        <p:spPr bwMode="auto">
          <a:xfrm>
            <a:off x="6686550" y="3832225"/>
            <a:ext cx="331788" cy="66675"/>
          </a:xfrm>
          <a:custGeom>
            <a:avLst/>
            <a:gdLst>
              <a:gd name="T0" fmla="*/ 159 w 209"/>
              <a:gd name="T1" fmla="*/ 42 h 42"/>
              <a:gd name="T2" fmla="*/ 209 w 209"/>
              <a:gd name="T3" fmla="*/ 0 h 42"/>
              <a:gd name="T4" fmla="*/ 50 w 209"/>
              <a:gd name="T5" fmla="*/ 0 h 42"/>
              <a:gd name="T6" fmla="*/ 0 w 209"/>
              <a:gd name="T7" fmla="*/ 42 h 42"/>
              <a:gd name="T8" fmla="*/ 159 w 209"/>
              <a:gd name="T9" fmla="*/ 42 h 42"/>
              <a:gd name="T10" fmla="*/ 0 60000 65536"/>
              <a:gd name="T11" fmla="*/ 0 60000 65536"/>
              <a:gd name="T12" fmla="*/ 0 60000 65536"/>
              <a:gd name="T13" fmla="*/ 0 60000 65536"/>
              <a:gd name="T14" fmla="*/ 0 60000 65536"/>
              <a:gd name="T15" fmla="*/ 0 w 209"/>
              <a:gd name="T16" fmla="*/ 0 h 42"/>
              <a:gd name="T17" fmla="*/ 209 w 209"/>
              <a:gd name="T18" fmla="*/ 42 h 42"/>
            </a:gdLst>
            <a:ahLst/>
            <a:cxnLst>
              <a:cxn ang="T10">
                <a:pos x="T0" y="T1"/>
              </a:cxn>
              <a:cxn ang="T11">
                <a:pos x="T2" y="T3"/>
              </a:cxn>
              <a:cxn ang="T12">
                <a:pos x="T4" y="T5"/>
              </a:cxn>
              <a:cxn ang="T13">
                <a:pos x="T6" y="T7"/>
              </a:cxn>
              <a:cxn ang="T14">
                <a:pos x="T8" y="T9"/>
              </a:cxn>
            </a:cxnLst>
            <a:rect l="T15" t="T16" r="T17" b="T18"/>
            <a:pathLst>
              <a:path w="209" h="42">
                <a:moveTo>
                  <a:pt x="159" y="42"/>
                </a:moveTo>
                <a:lnTo>
                  <a:pt x="209" y="0"/>
                </a:lnTo>
                <a:lnTo>
                  <a:pt x="50" y="0"/>
                </a:lnTo>
                <a:lnTo>
                  <a:pt x="0" y="42"/>
                </a:lnTo>
                <a:lnTo>
                  <a:pt x="159" y="42"/>
                </a:lnTo>
                <a:close/>
              </a:path>
            </a:pathLst>
          </a:custGeom>
          <a:solidFill>
            <a:srgbClr val="262699"/>
          </a:solidFill>
          <a:ln w="12700">
            <a:solidFill>
              <a:srgbClr val="0000CC"/>
            </a:solidFill>
            <a:round/>
            <a:headEnd/>
            <a:tailEnd/>
          </a:ln>
        </p:spPr>
        <p:txBody>
          <a:bodyPr/>
          <a:lstStyle/>
          <a:p>
            <a:endParaRPr lang="en-IN"/>
          </a:p>
        </p:txBody>
      </p:sp>
      <p:sp>
        <p:nvSpPr>
          <p:cNvPr id="16437" name="Freeform 54"/>
          <p:cNvSpPr>
            <a:spLocks/>
          </p:cNvSpPr>
          <p:nvPr/>
        </p:nvSpPr>
        <p:spPr bwMode="auto">
          <a:xfrm>
            <a:off x="7561263" y="2425700"/>
            <a:ext cx="93662" cy="2865438"/>
          </a:xfrm>
          <a:custGeom>
            <a:avLst/>
            <a:gdLst>
              <a:gd name="T0" fmla="*/ 0 w 59"/>
              <a:gd name="T1" fmla="*/ 1805 h 1805"/>
              <a:gd name="T2" fmla="*/ 0 w 59"/>
              <a:gd name="T3" fmla="*/ 42 h 1805"/>
              <a:gd name="T4" fmla="*/ 59 w 59"/>
              <a:gd name="T5" fmla="*/ 0 h 1805"/>
              <a:gd name="T6" fmla="*/ 59 w 59"/>
              <a:gd name="T7" fmla="*/ 1763 h 1805"/>
              <a:gd name="T8" fmla="*/ 0 w 59"/>
              <a:gd name="T9" fmla="*/ 1805 h 1805"/>
              <a:gd name="T10" fmla="*/ 0 60000 65536"/>
              <a:gd name="T11" fmla="*/ 0 60000 65536"/>
              <a:gd name="T12" fmla="*/ 0 60000 65536"/>
              <a:gd name="T13" fmla="*/ 0 60000 65536"/>
              <a:gd name="T14" fmla="*/ 0 60000 65536"/>
              <a:gd name="T15" fmla="*/ 0 w 59"/>
              <a:gd name="T16" fmla="*/ 0 h 1805"/>
              <a:gd name="T17" fmla="*/ 59 w 59"/>
              <a:gd name="T18" fmla="*/ 1805 h 1805"/>
            </a:gdLst>
            <a:ahLst/>
            <a:cxnLst>
              <a:cxn ang="T10">
                <a:pos x="T0" y="T1"/>
              </a:cxn>
              <a:cxn ang="T11">
                <a:pos x="T2" y="T3"/>
              </a:cxn>
              <a:cxn ang="T12">
                <a:pos x="T4" y="T5"/>
              </a:cxn>
              <a:cxn ang="T13">
                <a:pos x="T6" y="T7"/>
              </a:cxn>
              <a:cxn ang="T14">
                <a:pos x="T8" y="T9"/>
              </a:cxn>
            </a:cxnLst>
            <a:rect l="T15" t="T16" r="T17" b="T18"/>
            <a:pathLst>
              <a:path w="59" h="1805">
                <a:moveTo>
                  <a:pt x="0" y="1805"/>
                </a:moveTo>
                <a:lnTo>
                  <a:pt x="0" y="42"/>
                </a:lnTo>
                <a:lnTo>
                  <a:pt x="59" y="0"/>
                </a:lnTo>
                <a:lnTo>
                  <a:pt x="59" y="1763"/>
                </a:lnTo>
                <a:lnTo>
                  <a:pt x="0" y="1805"/>
                </a:lnTo>
                <a:close/>
              </a:path>
            </a:pathLst>
          </a:custGeom>
          <a:solidFill>
            <a:srgbClr val="00664D"/>
          </a:solidFill>
          <a:ln w="12700">
            <a:solidFill>
              <a:srgbClr val="0000CC"/>
            </a:solidFill>
            <a:round/>
            <a:headEnd/>
            <a:tailEnd/>
          </a:ln>
        </p:spPr>
        <p:txBody>
          <a:bodyPr/>
          <a:lstStyle/>
          <a:p>
            <a:endParaRPr lang="en-IN"/>
          </a:p>
        </p:txBody>
      </p:sp>
      <p:sp>
        <p:nvSpPr>
          <p:cNvPr id="16438" name="Rectangle 55"/>
          <p:cNvSpPr>
            <a:spLocks noChangeArrowheads="1"/>
          </p:cNvSpPr>
          <p:nvPr/>
        </p:nvSpPr>
        <p:spPr bwMode="auto">
          <a:xfrm>
            <a:off x="7310438" y="2492375"/>
            <a:ext cx="250825" cy="2798763"/>
          </a:xfrm>
          <a:prstGeom prst="rect">
            <a:avLst/>
          </a:prstGeom>
          <a:solidFill>
            <a:srgbClr val="00CC99"/>
          </a:solidFill>
          <a:ln w="12700">
            <a:solidFill>
              <a:srgbClr val="0000CC"/>
            </a:solidFill>
            <a:miter lim="800000"/>
            <a:headEnd/>
            <a:tailEnd/>
          </a:ln>
        </p:spPr>
        <p:txBody>
          <a:bodyPr/>
          <a:lstStyle/>
          <a:p>
            <a:endParaRPr lang="en-IN"/>
          </a:p>
        </p:txBody>
      </p:sp>
      <p:sp>
        <p:nvSpPr>
          <p:cNvPr id="16439" name="Freeform 56"/>
          <p:cNvSpPr>
            <a:spLocks/>
          </p:cNvSpPr>
          <p:nvPr/>
        </p:nvSpPr>
        <p:spPr bwMode="auto">
          <a:xfrm>
            <a:off x="7310438" y="2425700"/>
            <a:ext cx="344487" cy="66675"/>
          </a:xfrm>
          <a:custGeom>
            <a:avLst/>
            <a:gdLst>
              <a:gd name="T0" fmla="*/ 158 w 217"/>
              <a:gd name="T1" fmla="*/ 42 h 42"/>
              <a:gd name="T2" fmla="*/ 217 w 217"/>
              <a:gd name="T3" fmla="*/ 0 h 42"/>
              <a:gd name="T4" fmla="*/ 58 w 217"/>
              <a:gd name="T5" fmla="*/ 0 h 42"/>
              <a:gd name="T6" fmla="*/ 0 w 217"/>
              <a:gd name="T7" fmla="*/ 42 h 42"/>
              <a:gd name="T8" fmla="*/ 158 w 217"/>
              <a:gd name="T9" fmla="*/ 42 h 42"/>
              <a:gd name="T10" fmla="*/ 0 60000 65536"/>
              <a:gd name="T11" fmla="*/ 0 60000 65536"/>
              <a:gd name="T12" fmla="*/ 0 60000 65536"/>
              <a:gd name="T13" fmla="*/ 0 60000 65536"/>
              <a:gd name="T14" fmla="*/ 0 60000 65536"/>
              <a:gd name="T15" fmla="*/ 0 w 217"/>
              <a:gd name="T16" fmla="*/ 0 h 42"/>
              <a:gd name="T17" fmla="*/ 217 w 217"/>
              <a:gd name="T18" fmla="*/ 42 h 42"/>
            </a:gdLst>
            <a:ahLst/>
            <a:cxnLst>
              <a:cxn ang="T10">
                <a:pos x="T0" y="T1"/>
              </a:cxn>
              <a:cxn ang="T11">
                <a:pos x="T2" y="T3"/>
              </a:cxn>
              <a:cxn ang="T12">
                <a:pos x="T4" y="T5"/>
              </a:cxn>
              <a:cxn ang="T13">
                <a:pos x="T6" y="T7"/>
              </a:cxn>
              <a:cxn ang="T14">
                <a:pos x="T8" y="T9"/>
              </a:cxn>
            </a:cxnLst>
            <a:rect l="T15" t="T16" r="T17" b="T18"/>
            <a:pathLst>
              <a:path w="217" h="42">
                <a:moveTo>
                  <a:pt x="158" y="42"/>
                </a:moveTo>
                <a:lnTo>
                  <a:pt x="217" y="0"/>
                </a:lnTo>
                <a:lnTo>
                  <a:pt x="58" y="0"/>
                </a:lnTo>
                <a:lnTo>
                  <a:pt x="0" y="42"/>
                </a:lnTo>
                <a:lnTo>
                  <a:pt x="158" y="42"/>
                </a:lnTo>
                <a:close/>
              </a:path>
            </a:pathLst>
          </a:custGeom>
          <a:solidFill>
            <a:srgbClr val="009973"/>
          </a:solidFill>
          <a:ln w="12700">
            <a:solidFill>
              <a:srgbClr val="0000CC"/>
            </a:solidFill>
            <a:round/>
            <a:headEnd/>
            <a:tailEnd/>
          </a:ln>
        </p:spPr>
        <p:txBody>
          <a:bodyPr/>
          <a:lstStyle/>
          <a:p>
            <a:endParaRPr lang="en-IN"/>
          </a:p>
        </p:txBody>
      </p:sp>
      <p:sp>
        <p:nvSpPr>
          <p:cNvPr id="16440" name="Freeform 57"/>
          <p:cNvSpPr>
            <a:spLocks/>
          </p:cNvSpPr>
          <p:nvPr/>
        </p:nvSpPr>
        <p:spPr bwMode="auto">
          <a:xfrm>
            <a:off x="7826375" y="3128963"/>
            <a:ext cx="80963" cy="2162175"/>
          </a:xfrm>
          <a:custGeom>
            <a:avLst/>
            <a:gdLst>
              <a:gd name="T0" fmla="*/ 0 w 51"/>
              <a:gd name="T1" fmla="*/ 1362 h 1362"/>
              <a:gd name="T2" fmla="*/ 0 w 51"/>
              <a:gd name="T3" fmla="*/ 42 h 1362"/>
              <a:gd name="T4" fmla="*/ 51 w 51"/>
              <a:gd name="T5" fmla="*/ 0 h 1362"/>
              <a:gd name="T6" fmla="*/ 51 w 51"/>
              <a:gd name="T7" fmla="*/ 1320 h 1362"/>
              <a:gd name="T8" fmla="*/ 0 w 51"/>
              <a:gd name="T9" fmla="*/ 1362 h 1362"/>
              <a:gd name="T10" fmla="*/ 0 60000 65536"/>
              <a:gd name="T11" fmla="*/ 0 60000 65536"/>
              <a:gd name="T12" fmla="*/ 0 60000 65536"/>
              <a:gd name="T13" fmla="*/ 0 60000 65536"/>
              <a:gd name="T14" fmla="*/ 0 60000 65536"/>
              <a:gd name="T15" fmla="*/ 0 w 51"/>
              <a:gd name="T16" fmla="*/ 0 h 1362"/>
              <a:gd name="T17" fmla="*/ 51 w 51"/>
              <a:gd name="T18" fmla="*/ 1362 h 1362"/>
            </a:gdLst>
            <a:ahLst/>
            <a:cxnLst>
              <a:cxn ang="T10">
                <a:pos x="T0" y="T1"/>
              </a:cxn>
              <a:cxn ang="T11">
                <a:pos x="T2" y="T3"/>
              </a:cxn>
              <a:cxn ang="T12">
                <a:pos x="T4" y="T5"/>
              </a:cxn>
              <a:cxn ang="T13">
                <a:pos x="T6" y="T7"/>
              </a:cxn>
              <a:cxn ang="T14">
                <a:pos x="T8" y="T9"/>
              </a:cxn>
            </a:cxnLst>
            <a:rect l="T15" t="T16" r="T17" b="T18"/>
            <a:pathLst>
              <a:path w="51" h="1362">
                <a:moveTo>
                  <a:pt x="0" y="1362"/>
                </a:moveTo>
                <a:lnTo>
                  <a:pt x="0" y="42"/>
                </a:lnTo>
                <a:lnTo>
                  <a:pt x="51" y="0"/>
                </a:lnTo>
                <a:lnTo>
                  <a:pt x="51" y="1320"/>
                </a:lnTo>
                <a:lnTo>
                  <a:pt x="0" y="1362"/>
                </a:lnTo>
                <a:close/>
              </a:path>
            </a:pathLst>
          </a:custGeom>
          <a:solidFill>
            <a:srgbClr val="1A1A66"/>
          </a:solidFill>
          <a:ln w="12700">
            <a:solidFill>
              <a:srgbClr val="0000CC"/>
            </a:solidFill>
            <a:round/>
            <a:headEnd/>
            <a:tailEnd/>
          </a:ln>
        </p:spPr>
        <p:txBody>
          <a:bodyPr/>
          <a:lstStyle/>
          <a:p>
            <a:endParaRPr lang="en-IN"/>
          </a:p>
        </p:txBody>
      </p:sp>
      <p:sp>
        <p:nvSpPr>
          <p:cNvPr id="16441" name="Rectangle 58"/>
          <p:cNvSpPr>
            <a:spLocks noChangeArrowheads="1"/>
          </p:cNvSpPr>
          <p:nvPr/>
        </p:nvSpPr>
        <p:spPr bwMode="auto">
          <a:xfrm>
            <a:off x="7561263" y="3195638"/>
            <a:ext cx="265112" cy="2095500"/>
          </a:xfrm>
          <a:prstGeom prst="rect">
            <a:avLst/>
          </a:prstGeom>
          <a:solidFill>
            <a:srgbClr val="3333CC"/>
          </a:solidFill>
          <a:ln w="12700">
            <a:solidFill>
              <a:srgbClr val="0000CC"/>
            </a:solidFill>
            <a:miter lim="800000"/>
            <a:headEnd/>
            <a:tailEnd/>
          </a:ln>
        </p:spPr>
        <p:txBody>
          <a:bodyPr/>
          <a:lstStyle/>
          <a:p>
            <a:endParaRPr lang="en-IN"/>
          </a:p>
        </p:txBody>
      </p:sp>
      <p:sp>
        <p:nvSpPr>
          <p:cNvPr id="16442" name="Freeform 59"/>
          <p:cNvSpPr>
            <a:spLocks/>
          </p:cNvSpPr>
          <p:nvPr/>
        </p:nvSpPr>
        <p:spPr bwMode="auto">
          <a:xfrm>
            <a:off x="7561263" y="3128963"/>
            <a:ext cx="346075" cy="66675"/>
          </a:xfrm>
          <a:custGeom>
            <a:avLst/>
            <a:gdLst>
              <a:gd name="T0" fmla="*/ 167 w 218"/>
              <a:gd name="T1" fmla="*/ 42 h 42"/>
              <a:gd name="T2" fmla="*/ 218 w 218"/>
              <a:gd name="T3" fmla="*/ 0 h 42"/>
              <a:gd name="T4" fmla="*/ 59 w 218"/>
              <a:gd name="T5" fmla="*/ 0 h 42"/>
              <a:gd name="T6" fmla="*/ 0 w 218"/>
              <a:gd name="T7" fmla="*/ 42 h 42"/>
              <a:gd name="T8" fmla="*/ 167 w 218"/>
              <a:gd name="T9" fmla="*/ 42 h 42"/>
              <a:gd name="T10" fmla="*/ 0 60000 65536"/>
              <a:gd name="T11" fmla="*/ 0 60000 65536"/>
              <a:gd name="T12" fmla="*/ 0 60000 65536"/>
              <a:gd name="T13" fmla="*/ 0 60000 65536"/>
              <a:gd name="T14" fmla="*/ 0 60000 65536"/>
              <a:gd name="T15" fmla="*/ 0 w 218"/>
              <a:gd name="T16" fmla="*/ 0 h 42"/>
              <a:gd name="T17" fmla="*/ 218 w 218"/>
              <a:gd name="T18" fmla="*/ 42 h 42"/>
            </a:gdLst>
            <a:ahLst/>
            <a:cxnLst>
              <a:cxn ang="T10">
                <a:pos x="T0" y="T1"/>
              </a:cxn>
              <a:cxn ang="T11">
                <a:pos x="T2" y="T3"/>
              </a:cxn>
              <a:cxn ang="T12">
                <a:pos x="T4" y="T5"/>
              </a:cxn>
              <a:cxn ang="T13">
                <a:pos x="T6" y="T7"/>
              </a:cxn>
              <a:cxn ang="T14">
                <a:pos x="T8" y="T9"/>
              </a:cxn>
            </a:cxnLst>
            <a:rect l="T15" t="T16" r="T17" b="T18"/>
            <a:pathLst>
              <a:path w="218" h="42">
                <a:moveTo>
                  <a:pt x="167" y="42"/>
                </a:moveTo>
                <a:lnTo>
                  <a:pt x="218" y="0"/>
                </a:lnTo>
                <a:lnTo>
                  <a:pt x="59" y="0"/>
                </a:lnTo>
                <a:lnTo>
                  <a:pt x="0" y="42"/>
                </a:lnTo>
                <a:lnTo>
                  <a:pt x="167" y="42"/>
                </a:lnTo>
                <a:close/>
              </a:path>
            </a:pathLst>
          </a:custGeom>
          <a:solidFill>
            <a:srgbClr val="262699"/>
          </a:solidFill>
          <a:ln w="12700">
            <a:solidFill>
              <a:srgbClr val="0000CC"/>
            </a:solidFill>
            <a:round/>
            <a:headEnd/>
            <a:tailEnd/>
          </a:ln>
        </p:spPr>
        <p:txBody>
          <a:bodyPr/>
          <a:lstStyle/>
          <a:p>
            <a:endParaRPr lang="en-IN"/>
          </a:p>
        </p:txBody>
      </p:sp>
      <p:sp>
        <p:nvSpPr>
          <p:cNvPr id="16443" name="Line 60"/>
          <p:cNvSpPr>
            <a:spLocks noChangeShapeType="1"/>
          </p:cNvSpPr>
          <p:nvPr/>
        </p:nvSpPr>
        <p:spPr bwMode="auto">
          <a:xfrm flipV="1">
            <a:off x="1806575" y="1377950"/>
            <a:ext cx="1588" cy="3913188"/>
          </a:xfrm>
          <a:prstGeom prst="line">
            <a:avLst/>
          </a:prstGeom>
          <a:noFill/>
          <a:ln w="12700">
            <a:solidFill>
              <a:srgbClr val="0000CC"/>
            </a:solidFill>
            <a:round/>
            <a:headEnd/>
            <a:tailEnd/>
          </a:ln>
        </p:spPr>
        <p:txBody>
          <a:bodyPr/>
          <a:lstStyle/>
          <a:p>
            <a:endParaRPr lang="en-IN"/>
          </a:p>
        </p:txBody>
      </p:sp>
      <p:sp>
        <p:nvSpPr>
          <p:cNvPr id="16444" name="Line 61"/>
          <p:cNvSpPr>
            <a:spLocks noChangeShapeType="1"/>
          </p:cNvSpPr>
          <p:nvPr/>
        </p:nvSpPr>
        <p:spPr bwMode="auto">
          <a:xfrm flipH="1">
            <a:off x="1739900" y="5291138"/>
            <a:ext cx="66675" cy="1587"/>
          </a:xfrm>
          <a:prstGeom prst="line">
            <a:avLst/>
          </a:prstGeom>
          <a:noFill/>
          <a:ln w="12700">
            <a:solidFill>
              <a:srgbClr val="0000CC"/>
            </a:solidFill>
            <a:round/>
            <a:headEnd/>
            <a:tailEnd/>
          </a:ln>
        </p:spPr>
        <p:txBody>
          <a:bodyPr/>
          <a:lstStyle/>
          <a:p>
            <a:endParaRPr lang="en-IN"/>
          </a:p>
        </p:txBody>
      </p:sp>
      <p:sp>
        <p:nvSpPr>
          <p:cNvPr id="16445" name="Line 62"/>
          <p:cNvSpPr>
            <a:spLocks noChangeShapeType="1"/>
          </p:cNvSpPr>
          <p:nvPr/>
        </p:nvSpPr>
        <p:spPr bwMode="auto">
          <a:xfrm flipH="1">
            <a:off x="1739900" y="4733925"/>
            <a:ext cx="66675" cy="1588"/>
          </a:xfrm>
          <a:prstGeom prst="line">
            <a:avLst/>
          </a:prstGeom>
          <a:noFill/>
          <a:ln w="12700">
            <a:solidFill>
              <a:srgbClr val="0000CC"/>
            </a:solidFill>
            <a:round/>
            <a:headEnd/>
            <a:tailEnd/>
          </a:ln>
        </p:spPr>
        <p:txBody>
          <a:bodyPr/>
          <a:lstStyle/>
          <a:p>
            <a:endParaRPr lang="en-IN"/>
          </a:p>
        </p:txBody>
      </p:sp>
      <p:sp>
        <p:nvSpPr>
          <p:cNvPr id="16446" name="Line 63"/>
          <p:cNvSpPr>
            <a:spLocks noChangeShapeType="1"/>
          </p:cNvSpPr>
          <p:nvPr/>
        </p:nvSpPr>
        <p:spPr bwMode="auto">
          <a:xfrm flipH="1">
            <a:off x="1739900" y="4176713"/>
            <a:ext cx="66675" cy="1587"/>
          </a:xfrm>
          <a:prstGeom prst="line">
            <a:avLst/>
          </a:prstGeom>
          <a:noFill/>
          <a:ln w="12700">
            <a:solidFill>
              <a:srgbClr val="0000CC"/>
            </a:solidFill>
            <a:round/>
            <a:headEnd/>
            <a:tailEnd/>
          </a:ln>
        </p:spPr>
        <p:txBody>
          <a:bodyPr/>
          <a:lstStyle/>
          <a:p>
            <a:endParaRPr lang="en-IN"/>
          </a:p>
        </p:txBody>
      </p:sp>
      <p:sp>
        <p:nvSpPr>
          <p:cNvPr id="16447" name="Line 64"/>
          <p:cNvSpPr>
            <a:spLocks noChangeShapeType="1"/>
          </p:cNvSpPr>
          <p:nvPr/>
        </p:nvSpPr>
        <p:spPr bwMode="auto">
          <a:xfrm flipH="1">
            <a:off x="1739900" y="3619500"/>
            <a:ext cx="66675" cy="1588"/>
          </a:xfrm>
          <a:prstGeom prst="line">
            <a:avLst/>
          </a:prstGeom>
          <a:noFill/>
          <a:ln w="12700">
            <a:solidFill>
              <a:srgbClr val="0000CC"/>
            </a:solidFill>
            <a:round/>
            <a:headEnd/>
            <a:tailEnd/>
          </a:ln>
        </p:spPr>
        <p:txBody>
          <a:bodyPr/>
          <a:lstStyle/>
          <a:p>
            <a:endParaRPr lang="en-IN"/>
          </a:p>
        </p:txBody>
      </p:sp>
      <p:sp>
        <p:nvSpPr>
          <p:cNvPr id="16448" name="Line 65"/>
          <p:cNvSpPr>
            <a:spLocks noChangeShapeType="1"/>
          </p:cNvSpPr>
          <p:nvPr/>
        </p:nvSpPr>
        <p:spPr bwMode="auto">
          <a:xfrm flipH="1">
            <a:off x="1739900" y="3049588"/>
            <a:ext cx="66675" cy="1587"/>
          </a:xfrm>
          <a:prstGeom prst="line">
            <a:avLst/>
          </a:prstGeom>
          <a:noFill/>
          <a:ln w="12700">
            <a:solidFill>
              <a:srgbClr val="0000CC"/>
            </a:solidFill>
            <a:round/>
            <a:headEnd/>
            <a:tailEnd/>
          </a:ln>
        </p:spPr>
        <p:txBody>
          <a:bodyPr/>
          <a:lstStyle/>
          <a:p>
            <a:endParaRPr lang="en-IN"/>
          </a:p>
        </p:txBody>
      </p:sp>
      <p:sp>
        <p:nvSpPr>
          <p:cNvPr id="16449" name="Line 66"/>
          <p:cNvSpPr>
            <a:spLocks noChangeShapeType="1"/>
          </p:cNvSpPr>
          <p:nvPr/>
        </p:nvSpPr>
        <p:spPr bwMode="auto">
          <a:xfrm flipH="1">
            <a:off x="1739900" y="2492375"/>
            <a:ext cx="66675" cy="1588"/>
          </a:xfrm>
          <a:prstGeom prst="line">
            <a:avLst/>
          </a:prstGeom>
          <a:noFill/>
          <a:ln w="12700">
            <a:solidFill>
              <a:srgbClr val="0000CC"/>
            </a:solidFill>
            <a:round/>
            <a:headEnd/>
            <a:tailEnd/>
          </a:ln>
        </p:spPr>
        <p:txBody>
          <a:bodyPr/>
          <a:lstStyle/>
          <a:p>
            <a:endParaRPr lang="en-IN"/>
          </a:p>
        </p:txBody>
      </p:sp>
      <p:sp>
        <p:nvSpPr>
          <p:cNvPr id="16450" name="Line 67"/>
          <p:cNvSpPr>
            <a:spLocks noChangeShapeType="1"/>
          </p:cNvSpPr>
          <p:nvPr/>
        </p:nvSpPr>
        <p:spPr bwMode="auto">
          <a:xfrm flipH="1">
            <a:off x="1739900" y="1935163"/>
            <a:ext cx="66675" cy="1587"/>
          </a:xfrm>
          <a:prstGeom prst="line">
            <a:avLst/>
          </a:prstGeom>
          <a:noFill/>
          <a:ln w="12700">
            <a:solidFill>
              <a:srgbClr val="0000CC"/>
            </a:solidFill>
            <a:round/>
            <a:headEnd/>
            <a:tailEnd/>
          </a:ln>
        </p:spPr>
        <p:txBody>
          <a:bodyPr/>
          <a:lstStyle/>
          <a:p>
            <a:endParaRPr lang="en-IN"/>
          </a:p>
        </p:txBody>
      </p:sp>
      <p:sp>
        <p:nvSpPr>
          <p:cNvPr id="16451" name="Line 68"/>
          <p:cNvSpPr>
            <a:spLocks noChangeShapeType="1"/>
          </p:cNvSpPr>
          <p:nvPr/>
        </p:nvSpPr>
        <p:spPr bwMode="auto">
          <a:xfrm flipH="1">
            <a:off x="1739900" y="1377950"/>
            <a:ext cx="66675" cy="1588"/>
          </a:xfrm>
          <a:prstGeom prst="line">
            <a:avLst/>
          </a:prstGeom>
          <a:noFill/>
          <a:ln w="12700">
            <a:solidFill>
              <a:srgbClr val="0000CC"/>
            </a:solidFill>
            <a:round/>
            <a:headEnd/>
            <a:tailEnd/>
          </a:ln>
        </p:spPr>
        <p:txBody>
          <a:bodyPr/>
          <a:lstStyle/>
          <a:p>
            <a:endParaRPr lang="en-IN"/>
          </a:p>
        </p:txBody>
      </p:sp>
      <p:sp>
        <p:nvSpPr>
          <p:cNvPr id="16452" name="Rectangle 69"/>
          <p:cNvSpPr>
            <a:spLocks noChangeArrowheads="1"/>
          </p:cNvSpPr>
          <p:nvPr/>
        </p:nvSpPr>
        <p:spPr bwMode="auto">
          <a:xfrm>
            <a:off x="1541463" y="5118100"/>
            <a:ext cx="3048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0</a:t>
            </a:r>
            <a:endParaRPr lang="en-US"/>
          </a:p>
        </p:txBody>
      </p:sp>
      <p:sp>
        <p:nvSpPr>
          <p:cNvPr id="16453" name="Rectangle 70"/>
          <p:cNvSpPr>
            <a:spLocks noChangeArrowheads="1"/>
          </p:cNvSpPr>
          <p:nvPr/>
        </p:nvSpPr>
        <p:spPr bwMode="auto">
          <a:xfrm>
            <a:off x="1541463" y="4560888"/>
            <a:ext cx="3048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2</a:t>
            </a:r>
            <a:endParaRPr lang="en-US"/>
          </a:p>
        </p:txBody>
      </p:sp>
      <p:sp>
        <p:nvSpPr>
          <p:cNvPr id="16454" name="Rectangle 71"/>
          <p:cNvSpPr>
            <a:spLocks noChangeArrowheads="1"/>
          </p:cNvSpPr>
          <p:nvPr/>
        </p:nvSpPr>
        <p:spPr bwMode="auto">
          <a:xfrm>
            <a:off x="1541463" y="4005263"/>
            <a:ext cx="3048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4</a:t>
            </a:r>
            <a:endParaRPr lang="en-US"/>
          </a:p>
        </p:txBody>
      </p:sp>
      <p:sp>
        <p:nvSpPr>
          <p:cNvPr id="16455" name="Rectangle 72"/>
          <p:cNvSpPr>
            <a:spLocks noChangeArrowheads="1"/>
          </p:cNvSpPr>
          <p:nvPr/>
        </p:nvSpPr>
        <p:spPr bwMode="auto">
          <a:xfrm>
            <a:off x="1541463" y="3448050"/>
            <a:ext cx="3048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6</a:t>
            </a:r>
            <a:endParaRPr lang="en-US"/>
          </a:p>
        </p:txBody>
      </p:sp>
      <p:sp>
        <p:nvSpPr>
          <p:cNvPr id="16456" name="Rectangle 73"/>
          <p:cNvSpPr>
            <a:spLocks noChangeArrowheads="1"/>
          </p:cNvSpPr>
          <p:nvPr/>
        </p:nvSpPr>
        <p:spPr bwMode="auto">
          <a:xfrm>
            <a:off x="1541463" y="2876550"/>
            <a:ext cx="3048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8</a:t>
            </a:r>
            <a:endParaRPr lang="en-US"/>
          </a:p>
        </p:txBody>
      </p:sp>
      <p:sp>
        <p:nvSpPr>
          <p:cNvPr id="16457" name="Rectangle 74"/>
          <p:cNvSpPr>
            <a:spLocks noChangeArrowheads="1"/>
          </p:cNvSpPr>
          <p:nvPr/>
        </p:nvSpPr>
        <p:spPr bwMode="auto">
          <a:xfrm>
            <a:off x="1382713" y="2320925"/>
            <a:ext cx="46355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10</a:t>
            </a:r>
            <a:endParaRPr lang="en-US"/>
          </a:p>
        </p:txBody>
      </p:sp>
      <p:sp>
        <p:nvSpPr>
          <p:cNvPr id="16458" name="Rectangle 75"/>
          <p:cNvSpPr>
            <a:spLocks noChangeArrowheads="1"/>
          </p:cNvSpPr>
          <p:nvPr/>
        </p:nvSpPr>
        <p:spPr bwMode="auto">
          <a:xfrm>
            <a:off x="1382713" y="1763713"/>
            <a:ext cx="46355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12</a:t>
            </a:r>
            <a:endParaRPr lang="en-US"/>
          </a:p>
        </p:txBody>
      </p:sp>
      <p:sp>
        <p:nvSpPr>
          <p:cNvPr id="16459" name="Rectangle 76"/>
          <p:cNvSpPr>
            <a:spLocks noChangeArrowheads="1"/>
          </p:cNvSpPr>
          <p:nvPr/>
        </p:nvSpPr>
        <p:spPr bwMode="auto">
          <a:xfrm>
            <a:off x="1382713" y="1206500"/>
            <a:ext cx="46355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14</a:t>
            </a:r>
            <a:endParaRPr lang="en-US"/>
          </a:p>
        </p:txBody>
      </p:sp>
      <p:sp>
        <p:nvSpPr>
          <p:cNvPr id="16460" name="Rectangle 77"/>
          <p:cNvSpPr>
            <a:spLocks noChangeArrowheads="1"/>
          </p:cNvSpPr>
          <p:nvPr/>
        </p:nvSpPr>
        <p:spPr bwMode="auto">
          <a:xfrm>
            <a:off x="-9525" y="2970213"/>
            <a:ext cx="1550988" cy="450850"/>
          </a:xfrm>
          <a:prstGeom prst="rect">
            <a:avLst/>
          </a:prstGeom>
          <a:noFill/>
          <a:ln w="9525">
            <a:noFill/>
            <a:miter lim="800000"/>
            <a:headEnd/>
            <a:tailEnd/>
          </a:ln>
        </p:spPr>
        <p:txBody>
          <a:bodyPr wrap="none" lIns="0" tIns="0" rIns="0" bIns="0">
            <a:spAutoFit/>
          </a:bodyPr>
          <a:lstStyle/>
          <a:p>
            <a:r>
              <a:rPr lang="en-US" sz="2500" b="1">
                <a:solidFill>
                  <a:srgbClr val="0000CC"/>
                </a:solidFill>
              </a:rPr>
              <a:t>Deaths in </a:t>
            </a:r>
            <a:endParaRPr lang="en-US"/>
          </a:p>
        </p:txBody>
      </p:sp>
      <p:sp>
        <p:nvSpPr>
          <p:cNvPr id="16461" name="Rectangle 78"/>
          <p:cNvSpPr>
            <a:spLocks noChangeArrowheads="1"/>
          </p:cNvSpPr>
          <p:nvPr/>
        </p:nvSpPr>
        <p:spPr bwMode="auto">
          <a:xfrm>
            <a:off x="96838" y="3368675"/>
            <a:ext cx="1260475" cy="450850"/>
          </a:xfrm>
          <a:prstGeom prst="rect">
            <a:avLst/>
          </a:prstGeom>
          <a:noFill/>
          <a:ln w="9525">
            <a:noFill/>
            <a:miter lim="800000"/>
            <a:headEnd/>
            <a:tailEnd/>
          </a:ln>
        </p:spPr>
        <p:txBody>
          <a:bodyPr wrap="none" lIns="0" tIns="0" rIns="0" bIns="0">
            <a:spAutoFit/>
          </a:bodyPr>
          <a:lstStyle/>
          <a:p>
            <a:r>
              <a:rPr lang="en-US" sz="2500" b="1">
                <a:solidFill>
                  <a:srgbClr val="0000CC"/>
                </a:solidFill>
              </a:rPr>
              <a:t>millions</a:t>
            </a:r>
            <a:endParaRPr lang="en-US"/>
          </a:p>
        </p:txBody>
      </p:sp>
      <p:sp>
        <p:nvSpPr>
          <p:cNvPr id="16462" name="Line 79"/>
          <p:cNvSpPr>
            <a:spLocks noChangeShapeType="1"/>
          </p:cNvSpPr>
          <p:nvPr/>
        </p:nvSpPr>
        <p:spPr bwMode="auto">
          <a:xfrm>
            <a:off x="1806575" y="5291138"/>
            <a:ext cx="6205538" cy="1587"/>
          </a:xfrm>
          <a:prstGeom prst="line">
            <a:avLst/>
          </a:prstGeom>
          <a:noFill/>
          <a:ln w="12700">
            <a:solidFill>
              <a:srgbClr val="0000CC"/>
            </a:solidFill>
            <a:round/>
            <a:headEnd/>
            <a:tailEnd/>
          </a:ln>
        </p:spPr>
        <p:txBody>
          <a:bodyPr/>
          <a:lstStyle/>
          <a:p>
            <a:endParaRPr lang="en-IN"/>
          </a:p>
        </p:txBody>
      </p:sp>
      <p:sp>
        <p:nvSpPr>
          <p:cNvPr id="16463" name="Line 80"/>
          <p:cNvSpPr>
            <a:spLocks noChangeShapeType="1"/>
          </p:cNvSpPr>
          <p:nvPr/>
        </p:nvSpPr>
        <p:spPr bwMode="auto">
          <a:xfrm>
            <a:off x="1806575" y="5291138"/>
            <a:ext cx="1588" cy="66675"/>
          </a:xfrm>
          <a:prstGeom prst="line">
            <a:avLst/>
          </a:prstGeom>
          <a:noFill/>
          <a:ln w="12700">
            <a:solidFill>
              <a:srgbClr val="0000CC"/>
            </a:solidFill>
            <a:round/>
            <a:headEnd/>
            <a:tailEnd/>
          </a:ln>
        </p:spPr>
        <p:txBody>
          <a:bodyPr/>
          <a:lstStyle/>
          <a:p>
            <a:endParaRPr lang="en-IN"/>
          </a:p>
        </p:txBody>
      </p:sp>
      <p:sp>
        <p:nvSpPr>
          <p:cNvPr id="16464" name="Line 81"/>
          <p:cNvSpPr>
            <a:spLocks noChangeShapeType="1"/>
          </p:cNvSpPr>
          <p:nvPr/>
        </p:nvSpPr>
        <p:spPr bwMode="auto">
          <a:xfrm>
            <a:off x="2682875" y="5291138"/>
            <a:ext cx="1588" cy="66675"/>
          </a:xfrm>
          <a:prstGeom prst="line">
            <a:avLst/>
          </a:prstGeom>
          <a:noFill/>
          <a:ln w="12700">
            <a:solidFill>
              <a:srgbClr val="0000CC"/>
            </a:solidFill>
            <a:round/>
            <a:headEnd/>
            <a:tailEnd/>
          </a:ln>
        </p:spPr>
        <p:txBody>
          <a:bodyPr/>
          <a:lstStyle/>
          <a:p>
            <a:endParaRPr lang="en-IN"/>
          </a:p>
        </p:txBody>
      </p:sp>
      <p:sp>
        <p:nvSpPr>
          <p:cNvPr id="16465" name="Line 82"/>
          <p:cNvSpPr>
            <a:spLocks noChangeShapeType="1"/>
          </p:cNvSpPr>
          <p:nvPr/>
        </p:nvSpPr>
        <p:spPr bwMode="auto">
          <a:xfrm>
            <a:off x="3570288" y="5291138"/>
            <a:ext cx="1587" cy="66675"/>
          </a:xfrm>
          <a:prstGeom prst="line">
            <a:avLst/>
          </a:prstGeom>
          <a:noFill/>
          <a:ln w="12700">
            <a:solidFill>
              <a:srgbClr val="0000CC"/>
            </a:solidFill>
            <a:round/>
            <a:headEnd/>
            <a:tailEnd/>
          </a:ln>
        </p:spPr>
        <p:txBody>
          <a:bodyPr/>
          <a:lstStyle/>
          <a:p>
            <a:endParaRPr lang="en-IN"/>
          </a:p>
        </p:txBody>
      </p:sp>
      <p:sp>
        <p:nvSpPr>
          <p:cNvPr id="16466" name="Line 83"/>
          <p:cNvSpPr>
            <a:spLocks noChangeShapeType="1"/>
          </p:cNvSpPr>
          <p:nvPr/>
        </p:nvSpPr>
        <p:spPr bwMode="auto">
          <a:xfrm>
            <a:off x="4459288" y="5291138"/>
            <a:ext cx="1587" cy="66675"/>
          </a:xfrm>
          <a:prstGeom prst="line">
            <a:avLst/>
          </a:prstGeom>
          <a:noFill/>
          <a:ln w="12700">
            <a:solidFill>
              <a:srgbClr val="0000CC"/>
            </a:solidFill>
            <a:round/>
            <a:headEnd/>
            <a:tailEnd/>
          </a:ln>
        </p:spPr>
        <p:txBody>
          <a:bodyPr/>
          <a:lstStyle/>
          <a:p>
            <a:endParaRPr lang="en-IN"/>
          </a:p>
        </p:txBody>
      </p:sp>
      <p:sp>
        <p:nvSpPr>
          <p:cNvPr id="16467" name="Line 84"/>
          <p:cNvSpPr>
            <a:spLocks noChangeShapeType="1"/>
          </p:cNvSpPr>
          <p:nvPr/>
        </p:nvSpPr>
        <p:spPr bwMode="auto">
          <a:xfrm>
            <a:off x="5346700" y="5291138"/>
            <a:ext cx="1588" cy="66675"/>
          </a:xfrm>
          <a:prstGeom prst="line">
            <a:avLst/>
          </a:prstGeom>
          <a:noFill/>
          <a:ln w="12700">
            <a:solidFill>
              <a:srgbClr val="0000CC"/>
            </a:solidFill>
            <a:round/>
            <a:headEnd/>
            <a:tailEnd/>
          </a:ln>
        </p:spPr>
        <p:txBody>
          <a:bodyPr/>
          <a:lstStyle/>
          <a:p>
            <a:endParaRPr lang="en-IN"/>
          </a:p>
        </p:txBody>
      </p:sp>
      <p:sp>
        <p:nvSpPr>
          <p:cNvPr id="16468" name="Line 85"/>
          <p:cNvSpPr>
            <a:spLocks noChangeShapeType="1"/>
          </p:cNvSpPr>
          <p:nvPr/>
        </p:nvSpPr>
        <p:spPr bwMode="auto">
          <a:xfrm>
            <a:off x="6235700" y="5291138"/>
            <a:ext cx="1588" cy="66675"/>
          </a:xfrm>
          <a:prstGeom prst="line">
            <a:avLst/>
          </a:prstGeom>
          <a:noFill/>
          <a:ln w="12700">
            <a:solidFill>
              <a:srgbClr val="0000CC"/>
            </a:solidFill>
            <a:round/>
            <a:headEnd/>
            <a:tailEnd/>
          </a:ln>
        </p:spPr>
        <p:txBody>
          <a:bodyPr/>
          <a:lstStyle/>
          <a:p>
            <a:endParaRPr lang="en-IN"/>
          </a:p>
        </p:txBody>
      </p:sp>
      <p:sp>
        <p:nvSpPr>
          <p:cNvPr id="16469" name="Line 86"/>
          <p:cNvSpPr>
            <a:spLocks noChangeShapeType="1"/>
          </p:cNvSpPr>
          <p:nvPr/>
        </p:nvSpPr>
        <p:spPr bwMode="auto">
          <a:xfrm>
            <a:off x="7124700" y="5291138"/>
            <a:ext cx="1588" cy="66675"/>
          </a:xfrm>
          <a:prstGeom prst="line">
            <a:avLst/>
          </a:prstGeom>
          <a:noFill/>
          <a:ln w="12700">
            <a:solidFill>
              <a:srgbClr val="0000CC"/>
            </a:solidFill>
            <a:round/>
            <a:headEnd/>
            <a:tailEnd/>
          </a:ln>
        </p:spPr>
        <p:txBody>
          <a:bodyPr/>
          <a:lstStyle/>
          <a:p>
            <a:endParaRPr lang="en-IN"/>
          </a:p>
        </p:txBody>
      </p:sp>
      <p:sp>
        <p:nvSpPr>
          <p:cNvPr id="16470" name="Line 87"/>
          <p:cNvSpPr>
            <a:spLocks noChangeShapeType="1"/>
          </p:cNvSpPr>
          <p:nvPr/>
        </p:nvSpPr>
        <p:spPr bwMode="auto">
          <a:xfrm>
            <a:off x="8012113" y="5291138"/>
            <a:ext cx="1587" cy="66675"/>
          </a:xfrm>
          <a:prstGeom prst="line">
            <a:avLst/>
          </a:prstGeom>
          <a:noFill/>
          <a:ln w="12700">
            <a:solidFill>
              <a:srgbClr val="0000CC"/>
            </a:solidFill>
            <a:round/>
            <a:headEnd/>
            <a:tailEnd/>
          </a:ln>
        </p:spPr>
        <p:txBody>
          <a:bodyPr/>
          <a:lstStyle/>
          <a:p>
            <a:endParaRPr lang="en-IN"/>
          </a:p>
        </p:txBody>
      </p:sp>
      <p:sp>
        <p:nvSpPr>
          <p:cNvPr id="16471" name="Rectangle 88"/>
          <p:cNvSpPr>
            <a:spLocks noChangeArrowheads="1"/>
          </p:cNvSpPr>
          <p:nvPr/>
        </p:nvSpPr>
        <p:spPr bwMode="auto">
          <a:xfrm>
            <a:off x="2032000" y="5437188"/>
            <a:ext cx="5842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0-4</a:t>
            </a:r>
            <a:endParaRPr lang="en-US"/>
          </a:p>
        </p:txBody>
      </p:sp>
      <p:sp>
        <p:nvSpPr>
          <p:cNvPr id="16472" name="Rectangle 89"/>
          <p:cNvSpPr>
            <a:spLocks noChangeArrowheads="1"/>
          </p:cNvSpPr>
          <p:nvPr/>
        </p:nvSpPr>
        <p:spPr bwMode="auto">
          <a:xfrm>
            <a:off x="2787650" y="5437188"/>
            <a:ext cx="849313" cy="450850"/>
          </a:xfrm>
          <a:prstGeom prst="rect">
            <a:avLst/>
          </a:prstGeom>
          <a:noFill/>
          <a:ln w="9525">
            <a:noFill/>
            <a:miter lim="800000"/>
            <a:headEnd/>
            <a:tailEnd/>
          </a:ln>
        </p:spPr>
        <p:txBody>
          <a:bodyPr wrap="none" lIns="0" tIns="0" rIns="0" bIns="0">
            <a:spAutoFit/>
          </a:bodyPr>
          <a:lstStyle/>
          <a:p>
            <a:r>
              <a:rPr lang="en-US" sz="2500" b="1">
                <a:solidFill>
                  <a:srgbClr val="0000CC"/>
                </a:solidFill>
              </a:rPr>
              <a:t>5--14</a:t>
            </a:r>
            <a:endParaRPr lang="en-US"/>
          </a:p>
        </p:txBody>
      </p:sp>
      <p:sp>
        <p:nvSpPr>
          <p:cNvPr id="16473" name="Rectangle 90"/>
          <p:cNvSpPr>
            <a:spLocks noChangeArrowheads="1"/>
          </p:cNvSpPr>
          <p:nvPr/>
        </p:nvSpPr>
        <p:spPr bwMode="auto">
          <a:xfrm>
            <a:off x="3649663" y="5437188"/>
            <a:ext cx="9144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15-29</a:t>
            </a:r>
            <a:endParaRPr lang="en-US"/>
          </a:p>
        </p:txBody>
      </p:sp>
      <p:sp>
        <p:nvSpPr>
          <p:cNvPr id="16474" name="Rectangle 91"/>
          <p:cNvSpPr>
            <a:spLocks noChangeArrowheads="1"/>
          </p:cNvSpPr>
          <p:nvPr/>
        </p:nvSpPr>
        <p:spPr bwMode="auto">
          <a:xfrm>
            <a:off x="4538663" y="5437188"/>
            <a:ext cx="9144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30-44</a:t>
            </a:r>
            <a:endParaRPr lang="en-US"/>
          </a:p>
        </p:txBody>
      </p:sp>
      <p:sp>
        <p:nvSpPr>
          <p:cNvPr id="16475" name="Rectangle 92"/>
          <p:cNvSpPr>
            <a:spLocks noChangeArrowheads="1"/>
          </p:cNvSpPr>
          <p:nvPr/>
        </p:nvSpPr>
        <p:spPr bwMode="auto">
          <a:xfrm>
            <a:off x="5427663" y="5437188"/>
            <a:ext cx="9144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45-59</a:t>
            </a:r>
            <a:endParaRPr lang="en-US"/>
          </a:p>
        </p:txBody>
      </p:sp>
      <p:sp>
        <p:nvSpPr>
          <p:cNvPr id="16476" name="Rectangle 93"/>
          <p:cNvSpPr>
            <a:spLocks noChangeArrowheads="1"/>
          </p:cNvSpPr>
          <p:nvPr/>
        </p:nvSpPr>
        <p:spPr bwMode="auto">
          <a:xfrm>
            <a:off x="6315075" y="5437188"/>
            <a:ext cx="914400" cy="450850"/>
          </a:xfrm>
          <a:prstGeom prst="rect">
            <a:avLst/>
          </a:prstGeom>
          <a:noFill/>
          <a:ln w="9525">
            <a:noFill/>
            <a:miter lim="800000"/>
            <a:headEnd/>
            <a:tailEnd/>
          </a:ln>
        </p:spPr>
        <p:txBody>
          <a:bodyPr wrap="none" lIns="0" tIns="0" rIns="0" bIns="0">
            <a:spAutoFit/>
          </a:bodyPr>
          <a:lstStyle/>
          <a:p>
            <a:r>
              <a:rPr lang="en-US" sz="2500" b="1">
                <a:solidFill>
                  <a:srgbClr val="0000CC"/>
                </a:solidFill>
              </a:rPr>
              <a:t>60-69</a:t>
            </a:r>
            <a:endParaRPr lang="en-US"/>
          </a:p>
        </p:txBody>
      </p:sp>
      <p:sp>
        <p:nvSpPr>
          <p:cNvPr id="16477" name="Rectangle 94"/>
          <p:cNvSpPr>
            <a:spLocks noChangeArrowheads="1"/>
          </p:cNvSpPr>
          <p:nvPr/>
        </p:nvSpPr>
        <p:spPr bwMode="auto">
          <a:xfrm>
            <a:off x="7310438" y="5437188"/>
            <a:ext cx="649287" cy="450850"/>
          </a:xfrm>
          <a:prstGeom prst="rect">
            <a:avLst/>
          </a:prstGeom>
          <a:noFill/>
          <a:ln w="9525">
            <a:noFill/>
            <a:miter lim="800000"/>
            <a:headEnd/>
            <a:tailEnd/>
          </a:ln>
        </p:spPr>
        <p:txBody>
          <a:bodyPr wrap="none" lIns="0" tIns="0" rIns="0" bIns="0">
            <a:spAutoFit/>
          </a:bodyPr>
          <a:lstStyle/>
          <a:p>
            <a:r>
              <a:rPr lang="en-US" sz="2500" b="1">
                <a:solidFill>
                  <a:srgbClr val="0000CC"/>
                </a:solidFill>
              </a:rPr>
              <a:t>&gt;70</a:t>
            </a:r>
            <a:endParaRPr lang="en-US"/>
          </a:p>
        </p:txBody>
      </p:sp>
      <p:sp>
        <p:nvSpPr>
          <p:cNvPr id="16478" name="Rectangle 95"/>
          <p:cNvSpPr>
            <a:spLocks noChangeArrowheads="1"/>
          </p:cNvSpPr>
          <p:nvPr/>
        </p:nvSpPr>
        <p:spPr bwMode="auto">
          <a:xfrm>
            <a:off x="3624263" y="5940425"/>
            <a:ext cx="2811462" cy="450850"/>
          </a:xfrm>
          <a:prstGeom prst="rect">
            <a:avLst/>
          </a:prstGeom>
          <a:noFill/>
          <a:ln w="9525">
            <a:noFill/>
            <a:miter lim="800000"/>
            <a:headEnd/>
            <a:tailEnd/>
          </a:ln>
        </p:spPr>
        <p:txBody>
          <a:bodyPr wrap="none" lIns="0" tIns="0" rIns="0" bIns="0">
            <a:spAutoFit/>
          </a:bodyPr>
          <a:lstStyle/>
          <a:p>
            <a:r>
              <a:rPr lang="en-US" sz="2500" b="1">
                <a:solidFill>
                  <a:srgbClr val="0000CC"/>
                </a:solidFill>
              </a:rPr>
              <a:t>Age group in years</a:t>
            </a:r>
            <a:endParaRPr lang="en-US"/>
          </a:p>
        </p:txBody>
      </p:sp>
      <p:sp>
        <p:nvSpPr>
          <p:cNvPr id="16479" name="Rectangle 96"/>
          <p:cNvSpPr>
            <a:spLocks noChangeArrowheads="1"/>
          </p:cNvSpPr>
          <p:nvPr/>
        </p:nvSpPr>
        <p:spPr bwMode="auto">
          <a:xfrm>
            <a:off x="6934200" y="5884863"/>
            <a:ext cx="1935163" cy="820737"/>
          </a:xfrm>
          <a:prstGeom prst="rect">
            <a:avLst/>
          </a:prstGeom>
          <a:noFill/>
          <a:ln w="12700">
            <a:solidFill>
              <a:srgbClr val="0000CC"/>
            </a:solidFill>
            <a:miter lim="800000"/>
            <a:headEnd/>
            <a:tailEnd/>
          </a:ln>
        </p:spPr>
        <p:txBody>
          <a:bodyPr/>
          <a:lstStyle/>
          <a:p>
            <a:endParaRPr lang="en-IN"/>
          </a:p>
        </p:txBody>
      </p:sp>
      <p:sp>
        <p:nvSpPr>
          <p:cNvPr id="16480" name="Rectangle 97"/>
          <p:cNvSpPr>
            <a:spLocks noChangeArrowheads="1"/>
          </p:cNvSpPr>
          <p:nvPr/>
        </p:nvSpPr>
        <p:spPr bwMode="auto">
          <a:xfrm>
            <a:off x="7010400" y="5999163"/>
            <a:ext cx="173038" cy="173037"/>
          </a:xfrm>
          <a:prstGeom prst="rect">
            <a:avLst/>
          </a:prstGeom>
          <a:solidFill>
            <a:srgbClr val="00CC99"/>
          </a:solidFill>
          <a:ln w="12700">
            <a:solidFill>
              <a:srgbClr val="0000CC"/>
            </a:solidFill>
            <a:miter lim="800000"/>
            <a:headEnd/>
            <a:tailEnd/>
          </a:ln>
        </p:spPr>
        <p:txBody>
          <a:bodyPr/>
          <a:lstStyle/>
          <a:p>
            <a:endParaRPr lang="en-IN"/>
          </a:p>
        </p:txBody>
      </p:sp>
      <p:sp>
        <p:nvSpPr>
          <p:cNvPr id="16481" name="Rectangle 98"/>
          <p:cNvSpPr>
            <a:spLocks noChangeArrowheads="1"/>
          </p:cNvSpPr>
          <p:nvPr/>
        </p:nvSpPr>
        <p:spPr bwMode="auto">
          <a:xfrm>
            <a:off x="7351713" y="5867400"/>
            <a:ext cx="1411287" cy="381000"/>
          </a:xfrm>
          <a:prstGeom prst="rect">
            <a:avLst/>
          </a:prstGeom>
          <a:noFill/>
          <a:ln w="9525">
            <a:noFill/>
            <a:miter lim="800000"/>
            <a:headEnd/>
            <a:tailEnd/>
          </a:ln>
        </p:spPr>
        <p:txBody>
          <a:bodyPr wrap="none" lIns="0" tIns="0" rIns="0" bIns="0">
            <a:spAutoFit/>
          </a:bodyPr>
          <a:lstStyle/>
          <a:p>
            <a:r>
              <a:rPr lang="en-US" sz="2500" b="1">
                <a:solidFill>
                  <a:srgbClr val="0000CC"/>
                </a:solidFill>
              </a:rPr>
              <a:t>Developed</a:t>
            </a:r>
            <a:endParaRPr lang="en-US"/>
          </a:p>
        </p:txBody>
      </p:sp>
      <p:sp>
        <p:nvSpPr>
          <p:cNvPr id="16482" name="Rectangle 99"/>
          <p:cNvSpPr>
            <a:spLocks noChangeArrowheads="1"/>
          </p:cNvSpPr>
          <p:nvPr/>
        </p:nvSpPr>
        <p:spPr bwMode="auto">
          <a:xfrm>
            <a:off x="7010400" y="6400800"/>
            <a:ext cx="173038" cy="173038"/>
          </a:xfrm>
          <a:prstGeom prst="rect">
            <a:avLst/>
          </a:prstGeom>
          <a:solidFill>
            <a:srgbClr val="3333CC"/>
          </a:solidFill>
          <a:ln w="12700">
            <a:solidFill>
              <a:srgbClr val="0000CC"/>
            </a:solidFill>
            <a:miter lim="800000"/>
            <a:headEnd/>
            <a:tailEnd/>
          </a:ln>
        </p:spPr>
        <p:txBody>
          <a:bodyPr/>
          <a:lstStyle/>
          <a:p>
            <a:endParaRPr lang="en-IN"/>
          </a:p>
        </p:txBody>
      </p:sp>
      <p:sp>
        <p:nvSpPr>
          <p:cNvPr id="16483" name="Rectangle 100"/>
          <p:cNvSpPr>
            <a:spLocks noChangeArrowheads="1"/>
          </p:cNvSpPr>
          <p:nvPr/>
        </p:nvSpPr>
        <p:spPr bwMode="auto">
          <a:xfrm>
            <a:off x="7321550" y="6324600"/>
            <a:ext cx="1517650" cy="381000"/>
          </a:xfrm>
          <a:prstGeom prst="rect">
            <a:avLst/>
          </a:prstGeom>
          <a:noFill/>
          <a:ln w="9525">
            <a:noFill/>
            <a:miter lim="800000"/>
            <a:headEnd/>
            <a:tailEnd/>
          </a:ln>
        </p:spPr>
        <p:txBody>
          <a:bodyPr wrap="none" lIns="0" tIns="0" rIns="0" bIns="0">
            <a:spAutoFit/>
          </a:bodyPr>
          <a:lstStyle/>
          <a:p>
            <a:r>
              <a:rPr lang="en-US" sz="2500" b="1">
                <a:solidFill>
                  <a:srgbClr val="0000CC"/>
                </a:solidFill>
              </a:rPr>
              <a:t>Developing</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026"/>
          <p:cNvSpPr>
            <a:spLocks noGrp="1" noChangeArrowheads="1"/>
          </p:cNvSpPr>
          <p:nvPr>
            <p:ph type="title"/>
          </p:nvPr>
        </p:nvSpPr>
        <p:spPr>
          <a:xfrm>
            <a:off x="685800" y="76200"/>
            <a:ext cx="7772400" cy="1143000"/>
          </a:xfrm>
          <a:noFill/>
        </p:spPr>
        <p:txBody>
          <a:bodyPr lIns="92075" tIns="46038" rIns="92075" bIns="46038"/>
          <a:lstStyle/>
          <a:p>
            <a:r>
              <a:rPr lang="en-US" sz="3600" b="1"/>
              <a:t>Distribution of 12 million deaths in under 5 in developing countries, 1993</a:t>
            </a:r>
          </a:p>
        </p:txBody>
      </p:sp>
      <p:sp>
        <p:nvSpPr>
          <p:cNvPr id="1028" name="Rectangle 1027"/>
          <p:cNvSpPr>
            <a:spLocks noGrp="1" noChangeArrowheads="1"/>
          </p:cNvSpPr>
          <p:nvPr>
            <p:ph type="body" sz="half" idx="2"/>
          </p:nvPr>
        </p:nvSpPr>
        <p:spPr>
          <a:xfrm>
            <a:off x="5105400" y="2133600"/>
            <a:ext cx="3810000" cy="4114800"/>
          </a:xfrm>
          <a:noFill/>
        </p:spPr>
        <p:txBody>
          <a:bodyPr lIns="92075" tIns="46038" rIns="92075" bIns="46038"/>
          <a:lstStyle/>
          <a:p>
            <a:r>
              <a:rPr lang="en-US" sz="2800" b="1"/>
              <a:t>~10% disease burden could be avoided by access to safe water</a:t>
            </a:r>
          </a:p>
          <a:p>
            <a:r>
              <a:rPr lang="en-US" sz="2800" b="1"/>
              <a:t>~20% disease burden could be avoided by eliminating malnutrition</a:t>
            </a:r>
            <a:endParaRPr lang="en-US" sz="2800"/>
          </a:p>
        </p:txBody>
      </p:sp>
      <p:graphicFrame>
        <p:nvGraphicFramePr>
          <p:cNvPr id="1026" name="Object 1028"/>
          <p:cNvGraphicFramePr>
            <a:graphicFrameLocks noGrp="1"/>
          </p:cNvGraphicFramePr>
          <p:nvPr>
            <p:ph type="chart" sz="half" idx="1"/>
          </p:nvPr>
        </p:nvGraphicFramePr>
        <p:xfrm>
          <a:off x="457200" y="1219200"/>
          <a:ext cx="5029200" cy="5638800"/>
        </p:xfrm>
        <a:graphic>
          <a:graphicData uri="http://schemas.openxmlformats.org/presentationml/2006/ole">
            <mc:AlternateContent xmlns:mc="http://schemas.openxmlformats.org/markup-compatibility/2006">
              <mc:Choice xmlns:v="urn:schemas-microsoft-com:vml" Requires="v">
                <p:oleObj spid="_x0000_s1028" name="Chart" r:id="rId4" imgW="3810361" imgH="4438891" progId="MSGraph.Chart.8">
                  <p:embed followColorScheme="full"/>
                </p:oleObj>
              </mc:Choice>
              <mc:Fallback>
                <p:oleObj name="Chart" r:id="rId4" imgW="3810361" imgH="4438891" progId="MSGraph.Chart.8">
                  <p:embed followColorScheme="full"/>
                  <p:pic>
                    <p:nvPicPr>
                      <p:cNvPr id="0" name="Object 102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219200"/>
                        <a:ext cx="5029200" cy="563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026" descr="pie"/>
          <p:cNvPicPr>
            <a:picLocks noChangeAspect="1" noChangeArrowheads="1"/>
          </p:cNvPicPr>
          <p:nvPr/>
        </p:nvPicPr>
        <p:blipFill>
          <a:blip r:embed="rId4"/>
          <a:srcRect/>
          <a:stretch>
            <a:fillRect/>
          </a:stretch>
        </p:blipFill>
        <p:spPr bwMode="auto">
          <a:xfrm>
            <a:off x="0" y="0"/>
            <a:ext cx="9144000" cy="3879850"/>
          </a:xfrm>
          <a:prstGeom prst="rect">
            <a:avLst/>
          </a:prstGeom>
          <a:noFill/>
          <a:ln w="9525">
            <a:noFill/>
            <a:miter lim="800000"/>
            <a:headEnd/>
            <a:tailEnd/>
          </a:ln>
        </p:spPr>
      </p:pic>
      <p:pic>
        <p:nvPicPr>
          <p:cNvPr id="17411" name="Picture 1027" descr="pie2"/>
          <p:cNvPicPr>
            <a:picLocks noChangeAspect="1" noChangeArrowheads="1"/>
          </p:cNvPicPr>
          <p:nvPr/>
        </p:nvPicPr>
        <p:blipFill>
          <a:blip r:embed="rId5"/>
          <a:srcRect/>
          <a:stretch>
            <a:fillRect/>
          </a:stretch>
        </p:blipFill>
        <p:spPr bwMode="auto">
          <a:xfrm>
            <a:off x="0" y="3846513"/>
            <a:ext cx="7251700" cy="3038475"/>
          </a:xfrm>
          <a:prstGeom prst="rect">
            <a:avLst/>
          </a:prstGeom>
          <a:noFill/>
          <a:ln w="9525">
            <a:noFill/>
            <a:miter lim="800000"/>
            <a:headEnd/>
            <a:tailEnd/>
          </a:ln>
        </p:spPr>
      </p:pic>
      <p:sp>
        <p:nvSpPr>
          <p:cNvPr id="17412" name="Text Box 1028"/>
          <p:cNvSpPr txBox="1">
            <a:spLocks noChangeArrowheads="1"/>
          </p:cNvSpPr>
          <p:nvPr/>
        </p:nvSpPr>
        <p:spPr bwMode="auto">
          <a:xfrm>
            <a:off x="6248400" y="4876800"/>
            <a:ext cx="914400" cy="519113"/>
          </a:xfrm>
          <a:prstGeom prst="rect">
            <a:avLst/>
          </a:prstGeom>
          <a:noFill/>
          <a:ln w="9525">
            <a:noFill/>
            <a:miter lim="800000"/>
            <a:headEnd/>
            <a:tailEnd/>
          </a:ln>
        </p:spPr>
        <p:txBody>
          <a:bodyPr>
            <a:spAutoFit/>
          </a:bodyPr>
          <a:lstStyle/>
          <a:p>
            <a:pPr>
              <a:spcBef>
                <a:spcPct val="50000"/>
              </a:spcBef>
            </a:pPr>
            <a:r>
              <a:rPr lang="en-US" sz="2800" b="1"/>
              <a:t>2020</a:t>
            </a:r>
          </a:p>
        </p:txBody>
      </p:sp>
      <p:sp>
        <p:nvSpPr>
          <p:cNvPr id="17413" name="Text Box 1029"/>
          <p:cNvSpPr txBox="1">
            <a:spLocks noChangeArrowheads="1"/>
          </p:cNvSpPr>
          <p:nvPr/>
        </p:nvSpPr>
        <p:spPr bwMode="auto">
          <a:xfrm>
            <a:off x="1660525" y="1184275"/>
            <a:ext cx="793750" cy="457200"/>
          </a:xfrm>
          <a:prstGeom prst="rect">
            <a:avLst/>
          </a:prstGeom>
          <a:noFill/>
          <a:ln w="9525">
            <a:noFill/>
            <a:miter lim="800000"/>
            <a:headEnd/>
            <a:tailEnd/>
          </a:ln>
        </p:spPr>
        <p:txBody>
          <a:bodyPr wrap="none">
            <a:spAutoFit/>
          </a:bodyPr>
          <a:lstStyle/>
          <a:p>
            <a:r>
              <a:rPr lang="en-US" sz="2400" b="1"/>
              <a:t>1990</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85800" y="76200"/>
            <a:ext cx="7772400" cy="1143000"/>
          </a:xfrm>
        </p:spPr>
        <p:txBody>
          <a:bodyPr/>
          <a:lstStyle/>
          <a:p>
            <a:r>
              <a:rPr lang="en-US" sz="4000" b="1"/>
              <a:t>Distribution of deaths from three groups of causes, by region: 1990</a:t>
            </a:r>
            <a:endParaRPr lang="en-US" b="1"/>
          </a:p>
        </p:txBody>
      </p:sp>
      <p:graphicFrame>
        <p:nvGraphicFramePr>
          <p:cNvPr id="2050" name="Object 3"/>
          <p:cNvGraphicFramePr>
            <a:graphicFrameLocks noGrp="1" noChangeAspect="1"/>
          </p:cNvGraphicFramePr>
          <p:nvPr>
            <p:ph type="chart" idx="1"/>
          </p:nvPr>
        </p:nvGraphicFramePr>
        <p:xfrm>
          <a:off x="-457200" y="1219200"/>
          <a:ext cx="9677400" cy="5124450"/>
        </p:xfrm>
        <a:graphic>
          <a:graphicData uri="http://schemas.openxmlformats.org/presentationml/2006/ole">
            <mc:AlternateContent xmlns:mc="http://schemas.openxmlformats.org/markup-compatibility/2006">
              <mc:Choice xmlns:v="urn:schemas-microsoft-com:vml" Requires="v">
                <p:oleObj spid="_x0000_s2052" name="Chart" r:id="rId4" imgW="7772761" imgH="4115162" progId="MSGraph.Chart.8">
                  <p:embed followColorScheme="full"/>
                </p:oleObj>
              </mc:Choice>
              <mc:Fallback>
                <p:oleObj name="Chart" r:id="rId4" imgW="7772761" imgH="411516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219200"/>
                        <a:ext cx="9677400" cy="5124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2" name="Text Box 4"/>
          <p:cNvSpPr txBox="1">
            <a:spLocks noChangeArrowheads="1"/>
          </p:cNvSpPr>
          <p:nvPr/>
        </p:nvSpPr>
        <p:spPr bwMode="auto">
          <a:xfrm>
            <a:off x="5111750" y="6172200"/>
            <a:ext cx="3956050" cy="519113"/>
          </a:xfrm>
          <a:prstGeom prst="rect">
            <a:avLst/>
          </a:prstGeom>
          <a:noFill/>
          <a:ln w="9525">
            <a:noFill/>
            <a:miter lim="800000"/>
            <a:headEnd/>
            <a:tailEnd/>
          </a:ln>
        </p:spPr>
        <p:txBody>
          <a:bodyPr wrap="none">
            <a:spAutoFit/>
          </a:bodyPr>
          <a:lstStyle/>
          <a:p>
            <a:r>
              <a:rPr lang="en-US" sz="2800" b="1"/>
              <a:t>Murray and Lopez, 1994</a:t>
            </a:r>
            <a:endParaRPr lang="en-US" sz="40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026"/>
          <p:cNvSpPr>
            <a:spLocks noGrp="1" noChangeArrowheads="1"/>
          </p:cNvSpPr>
          <p:nvPr>
            <p:ph type="title"/>
          </p:nvPr>
        </p:nvSpPr>
        <p:spPr>
          <a:xfrm>
            <a:off x="685800" y="76200"/>
            <a:ext cx="7772400" cy="1143000"/>
          </a:xfrm>
        </p:spPr>
        <p:txBody>
          <a:bodyPr/>
          <a:lstStyle/>
          <a:p>
            <a:r>
              <a:rPr lang="en-US" sz="4000" b="1"/>
              <a:t>Probability of death in males 0-14 years from three groups of causes</a:t>
            </a:r>
            <a:endParaRPr lang="en-US" b="1"/>
          </a:p>
        </p:txBody>
      </p:sp>
      <p:graphicFrame>
        <p:nvGraphicFramePr>
          <p:cNvPr id="3074" name="Object 1027"/>
          <p:cNvGraphicFramePr>
            <a:graphicFrameLocks noGrp="1" noChangeAspect="1"/>
          </p:cNvGraphicFramePr>
          <p:nvPr>
            <p:ph type="chart" idx="1"/>
          </p:nvPr>
        </p:nvGraphicFramePr>
        <p:xfrm>
          <a:off x="-76200" y="1254125"/>
          <a:ext cx="9144000" cy="4841875"/>
        </p:xfrm>
        <a:graphic>
          <a:graphicData uri="http://schemas.openxmlformats.org/presentationml/2006/ole">
            <mc:AlternateContent xmlns:mc="http://schemas.openxmlformats.org/markup-compatibility/2006">
              <mc:Choice xmlns:v="urn:schemas-microsoft-com:vml" Requires="v">
                <p:oleObj spid="_x0000_s3076" name="Chart" r:id="rId4" imgW="7772761" imgH="4115162" progId="MSGraph.Chart.8">
                  <p:embed followColorScheme="full"/>
                </p:oleObj>
              </mc:Choice>
              <mc:Fallback>
                <p:oleObj name="Chart" r:id="rId4" imgW="7772761" imgH="4115162" progId="MSGraph.Chart.8">
                  <p:embed followColorScheme="full"/>
                  <p:pic>
                    <p:nvPicPr>
                      <p:cNvPr id="0" name="Object 10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1254125"/>
                        <a:ext cx="9144000" cy="484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Text Box 1028"/>
          <p:cNvSpPr txBox="1">
            <a:spLocks noChangeArrowheads="1"/>
          </p:cNvSpPr>
          <p:nvPr/>
        </p:nvSpPr>
        <p:spPr bwMode="auto">
          <a:xfrm>
            <a:off x="4800600" y="6172200"/>
            <a:ext cx="3956050" cy="519113"/>
          </a:xfrm>
          <a:prstGeom prst="rect">
            <a:avLst/>
          </a:prstGeom>
          <a:noFill/>
          <a:ln w="9525">
            <a:noFill/>
            <a:miter lim="800000"/>
            <a:headEnd/>
            <a:tailEnd/>
          </a:ln>
        </p:spPr>
        <p:txBody>
          <a:bodyPr wrap="none">
            <a:spAutoFit/>
          </a:bodyPr>
          <a:lstStyle/>
          <a:p>
            <a:r>
              <a:rPr lang="en-US" sz="2800" b="1"/>
              <a:t>Murray and Lopez, 1994</a:t>
            </a:r>
            <a:endParaRPr lang="en-US" sz="40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52400" y="228600"/>
            <a:ext cx="8915400" cy="1219200"/>
          </a:xfrm>
        </p:spPr>
        <p:txBody>
          <a:bodyPr/>
          <a:lstStyle/>
          <a:p>
            <a:r>
              <a:rPr lang="en-US" b="1"/>
              <a:t>Top causes of death in 1990 </a:t>
            </a:r>
            <a:br>
              <a:rPr lang="en-US" b="1"/>
            </a:br>
            <a:r>
              <a:rPr lang="en-US" b="1"/>
              <a:t>and 2020</a:t>
            </a:r>
            <a:endParaRPr lang="en-US"/>
          </a:p>
        </p:txBody>
      </p:sp>
      <p:graphicFrame>
        <p:nvGraphicFramePr>
          <p:cNvPr id="4098" name="Object 3"/>
          <p:cNvGraphicFramePr>
            <a:graphicFrameLocks noGrp="1" noChangeAspect="1"/>
          </p:cNvGraphicFramePr>
          <p:nvPr>
            <p:ph type="tbl" idx="1"/>
          </p:nvPr>
        </p:nvGraphicFramePr>
        <p:xfrm>
          <a:off x="304800" y="1674813"/>
          <a:ext cx="8839200" cy="4878387"/>
        </p:xfrm>
        <a:graphic>
          <a:graphicData uri="http://schemas.openxmlformats.org/presentationml/2006/ole">
            <mc:AlternateContent xmlns:mc="http://schemas.openxmlformats.org/markup-compatibility/2006">
              <mc:Choice xmlns:v="urn:schemas-microsoft-com:vml" Requires="v">
                <p:oleObj spid="_x0000_s4100" name="Document" r:id="rId4" imgW="7890480" imgH="4355280" progId="Word.Document.8">
                  <p:embed/>
                </p:oleObj>
              </mc:Choice>
              <mc:Fallback>
                <p:oleObj name="Document" r:id="rId4" imgW="7890480" imgH="435528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674813"/>
                        <a:ext cx="8839200" cy="4878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85800" y="76200"/>
            <a:ext cx="7772400" cy="1143000"/>
          </a:xfrm>
        </p:spPr>
        <p:txBody>
          <a:bodyPr/>
          <a:lstStyle/>
          <a:p>
            <a:r>
              <a:rPr lang="en-US" b="1"/>
              <a:t>Top causes of death in 1990 </a:t>
            </a:r>
            <a:br>
              <a:rPr lang="en-US" b="1"/>
            </a:br>
            <a:r>
              <a:rPr lang="en-US" b="1"/>
              <a:t>and 2020</a:t>
            </a:r>
            <a:endParaRPr lang="en-US"/>
          </a:p>
        </p:txBody>
      </p:sp>
      <p:graphicFrame>
        <p:nvGraphicFramePr>
          <p:cNvPr id="5122" name="Object 0"/>
          <p:cNvGraphicFramePr>
            <a:graphicFrameLocks noGrp="1" noChangeAspect="1"/>
          </p:cNvGraphicFramePr>
          <p:nvPr>
            <p:ph type="tbl" idx="1"/>
          </p:nvPr>
        </p:nvGraphicFramePr>
        <p:xfrm>
          <a:off x="152400" y="1498600"/>
          <a:ext cx="8953500" cy="5016500"/>
        </p:xfrm>
        <a:graphic>
          <a:graphicData uri="http://schemas.openxmlformats.org/presentationml/2006/ole">
            <mc:AlternateContent xmlns:mc="http://schemas.openxmlformats.org/markup-compatibility/2006">
              <mc:Choice xmlns:v="urn:schemas-microsoft-com:vml" Requires="v">
                <p:oleObj spid="_x0000_s5124" name="Document" r:id="rId4" imgW="7759080" imgH="4355280" progId="Word.Document.8">
                  <p:embed/>
                </p:oleObj>
              </mc:Choice>
              <mc:Fallback>
                <p:oleObj name="Document" r:id="rId4" imgW="7759080" imgH="4355280" progId="Word.Document.8">
                  <p:embed/>
                  <p:pic>
                    <p:nvPicPr>
                      <p:cNvPr id="0" name="Object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498600"/>
                        <a:ext cx="8953500" cy="5016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76200"/>
            <a:ext cx="7772400" cy="1143000"/>
          </a:xfrm>
        </p:spPr>
        <p:txBody>
          <a:bodyPr/>
          <a:lstStyle/>
          <a:p>
            <a:r>
              <a:rPr lang="en-US" sz="4000" b="1"/>
              <a:t>Health Care in India</a:t>
            </a:r>
            <a:endParaRPr lang="en-US" sz="4000"/>
          </a:p>
        </p:txBody>
      </p:sp>
      <p:sp>
        <p:nvSpPr>
          <p:cNvPr id="18435" name="Rectangle 3"/>
          <p:cNvSpPr>
            <a:spLocks noGrp="1" noChangeArrowheads="1"/>
          </p:cNvSpPr>
          <p:nvPr>
            <p:ph type="body" idx="1"/>
          </p:nvPr>
        </p:nvSpPr>
        <p:spPr>
          <a:xfrm>
            <a:off x="228600" y="762000"/>
            <a:ext cx="8839200" cy="4876800"/>
          </a:xfrm>
        </p:spPr>
        <p:txBody>
          <a:bodyPr/>
          <a:lstStyle/>
          <a:p>
            <a:pPr>
              <a:lnSpc>
                <a:spcPct val="170000"/>
              </a:lnSpc>
            </a:pPr>
            <a:r>
              <a:rPr lang="en-US" sz="2700" b="1"/>
              <a:t>India has 48 doctors per 100,000 persons                           which is fewer than in developed nations</a:t>
            </a:r>
          </a:p>
          <a:p>
            <a:pPr>
              <a:lnSpc>
                <a:spcPct val="170000"/>
              </a:lnSpc>
            </a:pPr>
            <a:r>
              <a:rPr lang="en-US" sz="2700" b="1"/>
              <a:t>Wide urban-rural gap in the availability of medical services: Inequity</a:t>
            </a:r>
          </a:p>
          <a:p>
            <a:pPr>
              <a:lnSpc>
                <a:spcPct val="170000"/>
              </a:lnSpc>
            </a:pPr>
            <a:r>
              <a:rPr lang="en-US" sz="2700" b="1"/>
              <a:t>Poor facilities even in large Government institutions compared to corporate hospitals (Lack of funds, poor management, political and bureaucratic interference, lack of leadership in medical community)</a:t>
            </a:r>
            <a:r>
              <a:rPr lang="en-US" sz="280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day_in_the_hospital_small"/>
          <p:cNvPicPr>
            <a:picLocks noChangeAspect="1" noChangeArrowheads="1"/>
          </p:cNvPicPr>
          <p:nvPr/>
        </p:nvPicPr>
        <p:blipFill>
          <a:blip r:embed="rId3"/>
          <a:srcRect/>
          <a:stretch>
            <a:fillRect/>
          </a:stretch>
        </p:blipFill>
        <p:spPr bwMode="auto">
          <a:xfrm>
            <a:off x="0" y="2185988"/>
            <a:ext cx="9378950" cy="4672012"/>
          </a:xfrm>
          <a:prstGeom prst="rect">
            <a:avLst/>
          </a:prstGeom>
          <a:noFill/>
          <a:ln w="9525">
            <a:noFill/>
            <a:miter lim="800000"/>
            <a:headEnd/>
            <a:tailEnd/>
          </a:ln>
        </p:spPr>
      </p:pic>
      <p:sp>
        <p:nvSpPr>
          <p:cNvPr id="19459" name="Rectangle 3"/>
          <p:cNvSpPr>
            <a:spLocks noGrp="1" noChangeArrowheads="1"/>
          </p:cNvSpPr>
          <p:nvPr>
            <p:ph type="title"/>
          </p:nvPr>
        </p:nvSpPr>
        <p:spPr/>
        <p:txBody>
          <a:bodyPr/>
          <a:lstStyle/>
          <a:p>
            <a:r>
              <a:rPr lang="en-US" b="1"/>
              <a:t>A day in hospital:</a:t>
            </a:r>
            <a:br>
              <a:rPr lang="en-US" b="1"/>
            </a:b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848600" cy="1295400"/>
          </a:xfrm>
        </p:spPr>
        <p:txBody>
          <a:bodyPr/>
          <a:lstStyle/>
          <a:p>
            <a:r>
              <a:rPr lang="en-US" sz="4000" b="1"/>
              <a:t>Health Care in India:</a:t>
            </a:r>
            <a:br>
              <a:rPr lang="en-US" sz="4000" b="1"/>
            </a:br>
            <a:r>
              <a:rPr lang="en-US" sz="4000" b="1"/>
              <a:t> Curative Health Services</a:t>
            </a:r>
            <a:endParaRPr lang="en-US" sz="4000"/>
          </a:p>
        </p:txBody>
      </p:sp>
      <p:sp>
        <p:nvSpPr>
          <p:cNvPr id="20483" name="Rectangle 3"/>
          <p:cNvSpPr>
            <a:spLocks noGrp="1" noChangeArrowheads="1"/>
          </p:cNvSpPr>
          <p:nvPr>
            <p:ph type="body" idx="1"/>
          </p:nvPr>
        </p:nvSpPr>
        <p:spPr>
          <a:xfrm>
            <a:off x="533400" y="1066800"/>
            <a:ext cx="8839200" cy="3962400"/>
          </a:xfrm>
        </p:spPr>
        <p:txBody>
          <a:bodyPr/>
          <a:lstStyle/>
          <a:p>
            <a:pPr>
              <a:lnSpc>
                <a:spcPct val="160000"/>
              </a:lnSpc>
            </a:pPr>
            <a:r>
              <a:rPr lang="en-US" sz="3000" b="1"/>
              <a:t>Increasing cost of curative medical services</a:t>
            </a:r>
          </a:p>
          <a:p>
            <a:pPr>
              <a:lnSpc>
                <a:spcPct val="160000"/>
              </a:lnSpc>
            </a:pPr>
            <a:r>
              <a:rPr lang="en-US" sz="3000" b="1"/>
              <a:t>High tech curative services not free even in government hospitals</a:t>
            </a:r>
          </a:p>
          <a:p>
            <a:pPr>
              <a:lnSpc>
                <a:spcPct val="160000"/>
              </a:lnSpc>
            </a:pPr>
            <a:r>
              <a:rPr lang="en-US" sz="3000" b="1"/>
              <a:t>Limited health benefits to employees</a:t>
            </a:r>
          </a:p>
          <a:p>
            <a:pPr>
              <a:lnSpc>
                <a:spcPct val="160000"/>
              </a:lnSpc>
            </a:pPr>
            <a:r>
              <a:rPr lang="en-US" sz="3000" b="1"/>
              <a:t>Health insurance expensive</a:t>
            </a:r>
          </a:p>
          <a:p>
            <a:pPr>
              <a:lnSpc>
                <a:spcPct val="160000"/>
              </a:lnSpc>
            </a:pPr>
            <a:r>
              <a:rPr lang="en-US" sz="3000" b="1"/>
              <a:t>Curative health services not accessible                     to rural populations</a:t>
            </a:r>
            <a:endParaRPr lang="en-US" sz="24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8600" y="-76200"/>
            <a:ext cx="8458200" cy="1143000"/>
          </a:xfrm>
        </p:spPr>
        <p:txBody>
          <a:bodyPr/>
          <a:lstStyle/>
          <a:p>
            <a:r>
              <a:rPr lang="en-US" sz="4000" b="1"/>
              <a:t>The challenge of caring for a billion</a:t>
            </a:r>
            <a:endParaRPr lang="en-US" sz="4000"/>
          </a:p>
        </p:txBody>
      </p:sp>
      <p:sp>
        <p:nvSpPr>
          <p:cNvPr id="8195" name="Rectangle 3"/>
          <p:cNvSpPr>
            <a:spLocks noGrp="1" noChangeArrowheads="1"/>
          </p:cNvSpPr>
          <p:nvPr>
            <p:ph type="body" idx="1"/>
          </p:nvPr>
        </p:nvSpPr>
        <p:spPr>
          <a:xfrm>
            <a:off x="152400" y="762000"/>
            <a:ext cx="9067800" cy="3810000"/>
          </a:xfrm>
        </p:spPr>
        <p:txBody>
          <a:bodyPr/>
          <a:lstStyle/>
          <a:p>
            <a:pPr>
              <a:lnSpc>
                <a:spcPct val="160000"/>
              </a:lnSpc>
            </a:pPr>
            <a:r>
              <a:rPr lang="en-US" sz="3400" b="1"/>
              <a:t>India is the second most populous            country in the world</a:t>
            </a:r>
          </a:p>
          <a:p>
            <a:pPr>
              <a:lnSpc>
                <a:spcPct val="160000"/>
              </a:lnSpc>
            </a:pPr>
            <a:r>
              <a:rPr lang="en-US" sz="3000" b="1"/>
              <a:t>The death rate has declined but birth rates         continue to be high in most of the states.</a:t>
            </a:r>
          </a:p>
          <a:p>
            <a:pPr>
              <a:lnSpc>
                <a:spcPct val="160000"/>
              </a:lnSpc>
            </a:pPr>
            <a:r>
              <a:rPr lang="en-US" sz="3000" b="1"/>
              <a:t>Health care structure in the country is over-burdened by increasing population</a:t>
            </a:r>
          </a:p>
          <a:p>
            <a:pPr>
              <a:lnSpc>
                <a:spcPct val="160000"/>
              </a:lnSpc>
            </a:pPr>
            <a:r>
              <a:rPr lang="en-US" sz="3000" b="1"/>
              <a:t>Family planning programs need to be (re)activated</a:t>
            </a:r>
            <a:r>
              <a:rPr lang="en-US" sz="3100" b="1"/>
              <a:t> </a:t>
            </a:r>
            <a:endParaRPr lang="en-US"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76200"/>
            <a:ext cx="7772400" cy="1143000"/>
          </a:xfrm>
        </p:spPr>
        <p:txBody>
          <a:bodyPr/>
          <a:lstStyle/>
          <a:p>
            <a:r>
              <a:rPr lang="en-US" sz="4000" b="1"/>
              <a:t>Health Care in India</a:t>
            </a:r>
            <a:endParaRPr lang="en-US" sz="4000"/>
          </a:p>
        </p:txBody>
      </p:sp>
      <p:sp>
        <p:nvSpPr>
          <p:cNvPr id="21507" name="Rectangle 3"/>
          <p:cNvSpPr>
            <a:spLocks noGrp="1" noChangeArrowheads="1"/>
          </p:cNvSpPr>
          <p:nvPr>
            <p:ph type="body" idx="1"/>
          </p:nvPr>
        </p:nvSpPr>
        <p:spPr>
          <a:xfrm>
            <a:off x="304800" y="838200"/>
            <a:ext cx="8839200" cy="4572000"/>
          </a:xfrm>
        </p:spPr>
        <p:txBody>
          <a:bodyPr/>
          <a:lstStyle/>
          <a:p>
            <a:pPr>
              <a:lnSpc>
                <a:spcPct val="140000"/>
              </a:lnSpc>
            </a:pPr>
            <a:r>
              <a:rPr lang="en-US" sz="3000" b="1"/>
              <a:t>Private practitioners and hospitals major providers of health care in India</a:t>
            </a:r>
          </a:p>
          <a:p>
            <a:pPr>
              <a:lnSpc>
                <a:spcPct val="140000"/>
              </a:lnSpc>
            </a:pPr>
            <a:r>
              <a:rPr lang="en-US" sz="3000" b="1"/>
              <a:t>Practitioners of alternate systems of medicine        also play a major role</a:t>
            </a:r>
          </a:p>
          <a:p>
            <a:pPr>
              <a:lnSpc>
                <a:spcPct val="140000"/>
              </a:lnSpc>
            </a:pPr>
            <a:r>
              <a:rPr lang="en-US" sz="3000" b="1"/>
              <a:t>Concerns regarding ethics, medical negligence, commercialization of medicine, and incompetence</a:t>
            </a:r>
          </a:p>
          <a:p>
            <a:pPr>
              <a:lnSpc>
                <a:spcPct val="140000"/>
              </a:lnSpc>
            </a:pPr>
            <a:r>
              <a:rPr lang="en-US" sz="3000" b="1"/>
              <a:t>Increasing cost of medical care and threat to healthy doctor patient relationship</a:t>
            </a:r>
            <a:r>
              <a:rPr lang="en-US" sz="24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a0000d60"/>
          <p:cNvPicPr>
            <a:picLocks noChangeAspect="1" noChangeArrowheads="1"/>
          </p:cNvPicPr>
          <p:nvPr/>
        </p:nvPicPr>
        <p:blipFill>
          <a:blip r:embed="rId2"/>
          <a:srcRect/>
          <a:stretch>
            <a:fillRect/>
          </a:stretch>
        </p:blipFill>
        <p:spPr bwMode="auto">
          <a:xfrm>
            <a:off x="0" y="0"/>
            <a:ext cx="5640388" cy="6858000"/>
          </a:xfrm>
          <a:prstGeom prst="rect">
            <a:avLst/>
          </a:prstGeom>
          <a:noFill/>
          <a:ln w="9525">
            <a:noFill/>
            <a:miter lim="800000"/>
            <a:headEnd/>
            <a:tailEnd/>
          </a:ln>
        </p:spPr>
      </p:pic>
      <p:sp>
        <p:nvSpPr>
          <p:cNvPr id="22531" name="Text Box 3"/>
          <p:cNvSpPr txBox="1">
            <a:spLocks noChangeArrowheads="1"/>
          </p:cNvSpPr>
          <p:nvPr/>
        </p:nvSpPr>
        <p:spPr bwMode="auto">
          <a:xfrm>
            <a:off x="5715000" y="1600200"/>
            <a:ext cx="3048000" cy="2041525"/>
          </a:xfrm>
          <a:prstGeom prst="rect">
            <a:avLst/>
          </a:prstGeom>
          <a:noFill/>
          <a:ln w="9525">
            <a:noFill/>
            <a:miter lim="800000"/>
            <a:headEnd/>
            <a:tailEnd/>
          </a:ln>
        </p:spPr>
        <p:txBody>
          <a:bodyPr>
            <a:spAutoFit/>
          </a:bodyPr>
          <a:lstStyle/>
          <a:p>
            <a:pPr>
              <a:spcBef>
                <a:spcPct val="50000"/>
              </a:spcBef>
            </a:pPr>
            <a:r>
              <a:rPr lang="en-US" sz="3200" b="1"/>
              <a:t>There is a marked shortage of trained nurses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228600"/>
            <a:ext cx="7772400" cy="1143000"/>
          </a:xfrm>
        </p:spPr>
        <p:txBody>
          <a:bodyPr/>
          <a:lstStyle/>
          <a:p>
            <a:r>
              <a:rPr lang="en-US" sz="4000" b="1"/>
              <a:t>Health Care in India</a:t>
            </a:r>
            <a:endParaRPr lang="en-US" sz="4000"/>
          </a:p>
        </p:txBody>
      </p:sp>
      <p:sp>
        <p:nvSpPr>
          <p:cNvPr id="23555" name="Rectangle 3"/>
          <p:cNvSpPr>
            <a:spLocks noGrp="1" noChangeArrowheads="1"/>
          </p:cNvSpPr>
          <p:nvPr>
            <p:ph type="body" idx="1"/>
          </p:nvPr>
        </p:nvSpPr>
        <p:spPr>
          <a:xfrm>
            <a:off x="304800" y="533400"/>
            <a:ext cx="8534400" cy="4267200"/>
          </a:xfrm>
        </p:spPr>
        <p:txBody>
          <a:bodyPr/>
          <a:lstStyle/>
          <a:p>
            <a:pPr>
              <a:lnSpc>
                <a:spcPct val="160000"/>
              </a:lnSpc>
            </a:pPr>
            <a:r>
              <a:rPr lang="en-US" sz="3000" b="1"/>
              <a:t>Prevention, and early diagnosis and treatment,          if feasible, are the most cost-effective strategies for most diseases</a:t>
            </a:r>
          </a:p>
          <a:p>
            <a:pPr>
              <a:lnSpc>
                <a:spcPct val="160000"/>
              </a:lnSpc>
            </a:pPr>
            <a:r>
              <a:rPr lang="en-US" sz="3000" b="1"/>
              <a:t>Promoting healthy life style from early life is a ‘no cost’ intervention which needs to be incorporated in school curricula. There is need for increasing public awareness of the benefits of healthy life style</a:t>
            </a:r>
            <a:r>
              <a:rPr lang="en-US" sz="240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76200"/>
            <a:ext cx="7772400" cy="1143000"/>
          </a:xfrm>
        </p:spPr>
        <p:txBody>
          <a:bodyPr/>
          <a:lstStyle/>
          <a:p>
            <a:r>
              <a:rPr lang="en-US" sz="4000" b="1"/>
              <a:t>Components of healthy life style</a:t>
            </a:r>
          </a:p>
        </p:txBody>
      </p:sp>
      <p:sp>
        <p:nvSpPr>
          <p:cNvPr id="24579" name="Rectangle 3"/>
          <p:cNvSpPr>
            <a:spLocks noGrp="1" noChangeArrowheads="1"/>
          </p:cNvSpPr>
          <p:nvPr>
            <p:ph type="body" idx="1"/>
          </p:nvPr>
        </p:nvSpPr>
        <p:spPr>
          <a:xfrm>
            <a:off x="762000" y="914400"/>
            <a:ext cx="8458200" cy="4495800"/>
          </a:xfrm>
        </p:spPr>
        <p:txBody>
          <a:bodyPr/>
          <a:lstStyle/>
          <a:p>
            <a:pPr>
              <a:lnSpc>
                <a:spcPct val="150000"/>
              </a:lnSpc>
            </a:pPr>
            <a:r>
              <a:rPr lang="en-US" sz="3100" b="1"/>
              <a:t>Abstinence from tobacco use</a:t>
            </a:r>
          </a:p>
          <a:p>
            <a:pPr>
              <a:lnSpc>
                <a:spcPct val="150000"/>
              </a:lnSpc>
            </a:pPr>
            <a:r>
              <a:rPr lang="en-US" sz="3100" b="1"/>
              <a:t>Regular physical exercise</a:t>
            </a:r>
          </a:p>
          <a:p>
            <a:pPr>
              <a:lnSpc>
                <a:spcPct val="150000"/>
              </a:lnSpc>
            </a:pPr>
            <a:r>
              <a:rPr lang="en-US" sz="3100" b="1"/>
              <a:t>Balanced nutritious diet rich in vegetables          and fruits, and low in fats and refined sugar</a:t>
            </a:r>
          </a:p>
          <a:p>
            <a:pPr>
              <a:lnSpc>
                <a:spcPct val="150000"/>
              </a:lnSpc>
            </a:pPr>
            <a:r>
              <a:rPr lang="en-US" sz="3100" b="1"/>
              <a:t>Avoidance of pre and extramarital sex</a:t>
            </a:r>
          </a:p>
          <a:p>
            <a:pPr>
              <a:lnSpc>
                <a:spcPct val="150000"/>
              </a:lnSpc>
            </a:pPr>
            <a:r>
              <a:rPr lang="en-US" sz="3100" b="1"/>
              <a:t>Yoga and meditation </a:t>
            </a:r>
          </a:p>
          <a:p>
            <a:pPr>
              <a:lnSpc>
                <a:spcPct val="150000"/>
              </a:lnSpc>
            </a:pPr>
            <a:r>
              <a:rPr lang="en-US" sz="3100" b="1"/>
              <a:t>Avoidance of alcohol and substance abuse</a:t>
            </a:r>
            <a:endParaRPr lang="en-US"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76200"/>
            <a:ext cx="8458200" cy="1219200"/>
          </a:xfrm>
        </p:spPr>
        <p:txBody>
          <a:bodyPr/>
          <a:lstStyle/>
          <a:p>
            <a:r>
              <a:rPr lang="en-US" sz="3400" b="1"/>
              <a:t>Physical activity and Health Report of the Surgeon General, 1996</a:t>
            </a:r>
            <a:endParaRPr lang="en-US" sz="3000" b="1"/>
          </a:p>
        </p:txBody>
      </p:sp>
      <p:sp>
        <p:nvSpPr>
          <p:cNvPr id="25603" name="Rectangle 3"/>
          <p:cNvSpPr>
            <a:spLocks noGrp="1" noChangeArrowheads="1"/>
          </p:cNvSpPr>
          <p:nvPr>
            <p:ph type="body" idx="1"/>
          </p:nvPr>
        </p:nvSpPr>
        <p:spPr>
          <a:xfrm>
            <a:off x="304800" y="990600"/>
            <a:ext cx="8839200" cy="5105400"/>
          </a:xfrm>
        </p:spPr>
        <p:txBody>
          <a:bodyPr/>
          <a:lstStyle/>
          <a:p>
            <a:r>
              <a:rPr lang="en-US" sz="2700" b="1"/>
              <a:t>All people benefit from regular physical activity</a:t>
            </a:r>
          </a:p>
          <a:p>
            <a:r>
              <a:rPr lang="en-US" sz="2700" b="1"/>
              <a:t>Moderate physical activity for 30-45 minutes on all days of the week is required</a:t>
            </a:r>
          </a:p>
          <a:p>
            <a:r>
              <a:rPr lang="en-US" sz="2700" b="1"/>
              <a:t>Additional benefits can be gained from more strenuous activity for longer periods </a:t>
            </a:r>
          </a:p>
          <a:p>
            <a:r>
              <a:rPr lang="en-US" sz="2700" b="1"/>
              <a:t>Physical activity reduces the risk of premature death, CAD, hypertension, diabetes and colon cancer. It also improves mental health.</a:t>
            </a:r>
          </a:p>
          <a:p>
            <a:r>
              <a:rPr lang="en-US" sz="2700" b="1"/>
              <a:t>A large number of adults including youths are not regularly physically active</a:t>
            </a:r>
          </a:p>
          <a:p>
            <a:r>
              <a:rPr lang="en-US" sz="2700" b="1"/>
              <a:t>Certain interventions to promote physical activity in schools, work site and health care settings have been found to be beneficial</a:t>
            </a:r>
            <a:endParaRPr lang="en-US"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050"/>
          <p:cNvSpPr>
            <a:spLocks noGrp="1" noChangeArrowheads="1"/>
          </p:cNvSpPr>
          <p:nvPr>
            <p:ph type="title"/>
          </p:nvPr>
        </p:nvSpPr>
        <p:spPr/>
        <p:txBody>
          <a:bodyPr/>
          <a:lstStyle/>
          <a:p>
            <a:r>
              <a:rPr lang="en-US" sz="3600" b="1"/>
              <a:t>Interventions with a large potential impact on health outcomes</a:t>
            </a:r>
            <a:endParaRPr lang="en-US"/>
          </a:p>
        </p:txBody>
      </p:sp>
      <p:sp>
        <p:nvSpPr>
          <p:cNvPr id="26627" name="Rectangle 2051"/>
          <p:cNvSpPr>
            <a:spLocks noGrp="1" noChangeArrowheads="1"/>
          </p:cNvSpPr>
          <p:nvPr>
            <p:ph type="body" sz="half" idx="1"/>
          </p:nvPr>
        </p:nvSpPr>
        <p:spPr>
          <a:xfrm>
            <a:off x="228600" y="2209800"/>
            <a:ext cx="4343400" cy="4038600"/>
          </a:xfrm>
        </p:spPr>
        <p:txBody>
          <a:bodyPr/>
          <a:lstStyle/>
          <a:p>
            <a:r>
              <a:rPr lang="en-US" b="1"/>
              <a:t>Immunization (EPI plus)</a:t>
            </a:r>
          </a:p>
          <a:p>
            <a:r>
              <a:rPr lang="en-US" b="1"/>
              <a:t>DOTs for tuberculosis</a:t>
            </a:r>
          </a:p>
          <a:p>
            <a:r>
              <a:rPr lang="en-US" b="1"/>
              <a:t>Maternal health and safe motherhood interventions</a:t>
            </a:r>
          </a:p>
          <a:p>
            <a:r>
              <a:rPr lang="en-US" b="1"/>
              <a:t>Family planning</a:t>
            </a:r>
          </a:p>
          <a:p>
            <a:r>
              <a:rPr lang="en-US" b="1"/>
              <a:t>School health interventions</a:t>
            </a:r>
          </a:p>
          <a:p>
            <a:endParaRPr lang="en-US" b="1"/>
          </a:p>
        </p:txBody>
      </p:sp>
      <p:sp>
        <p:nvSpPr>
          <p:cNvPr id="26628" name="Rectangle 2052"/>
          <p:cNvSpPr>
            <a:spLocks noGrp="1" noChangeArrowheads="1"/>
          </p:cNvSpPr>
          <p:nvPr>
            <p:ph type="body" sz="half" idx="2"/>
          </p:nvPr>
        </p:nvSpPr>
        <p:spPr>
          <a:xfrm>
            <a:off x="4724400" y="2209800"/>
            <a:ext cx="4495800" cy="4114800"/>
          </a:xfrm>
        </p:spPr>
        <p:txBody>
          <a:bodyPr/>
          <a:lstStyle/>
          <a:p>
            <a:r>
              <a:rPr lang="en-US" b="1"/>
              <a:t>HIV/AIDS prevention</a:t>
            </a:r>
          </a:p>
          <a:p>
            <a:r>
              <a:rPr lang="en-US" b="1"/>
              <a:t>Integrated management of childhood illnesses</a:t>
            </a:r>
          </a:p>
          <a:p>
            <a:r>
              <a:rPr lang="en-US" b="1"/>
              <a:t>Treatment of STD</a:t>
            </a:r>
          </a:p>
          <a:p>
            <a:r>
              <a:rPr lang="en-US" b="1"/>
              <a:t>Malaria control</a:t>
            </a:r>
          </a:p>
          <a:p>
            <a:r>
              <a:rPr lang="en-US" b="1"/>
              <a:t>Tobacco control</a:t>
            </a:r>
          </a:p>
          <a:p>
            <a:endParaRPr lang="en-US" b="1"/>
          </a:p>
          <a:p>
            <a:endParaRPr lang="en-US"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smallpox"/>
          <p:cNvPicPr>
            <a:picLocks noChangeAspect="1" noChangeArrowheads="1"/>
          </p:cNvPicPr>
          <p:nvPr/>
        </p:nvPicPr>
        <p:blipFill>
          <a:blip r:embed="rId2"/>
          <a:srcRect/>
          <a:stretch>
            <a:fillRect/>
          </a:stretch>
        </p:blipFill>
        <p:spPr bwMode="auto">
          <a:xfrm>
            <a:off x="1720850" y="0"/>
            <a:ext cx="5721350" cy="68580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026" descr="polio"/>
          <p:cNvPicPr>
            <a:picLocks noChangeAspect="1" noChangeArrowheads="1"/>
          </p:cNvPicPr>
          <p:nvPr/>
        </p:nvPicPr>
        <p:blipFill>
          <a:blip r:embed="rId2"/>
          <a:srcRect/>
          <a:stretch>
            <a:fillRect/>
          </a:stretch>
        </p:blipFill>
        <p:spPr bwMode="auto">
          <a:xfrm>
            <a:off x="457200" y="0"/>
            <a:ext cx="8218488" cy="5713413"/>
          </a:xfrm>
          <a:prstGeom prst="rect">
            <a:avLst/>
          </a:prstGeom>
          <a:noFill/>
          <a:ln w="9525">
            <a:noFill/>
            <a:miter lim="800000"/>
            <a:headEnd/>
            <a:tailEnd/>
          </a:ln>
        </p:spPr>
      </p:pic>
      <p:sp>
        <p:nvSpPr>
          <p:cNvPr id="28675" name="Text Box 1028"/>
          <p:cNvSpPr txBox="1">
            <a:spLocks noChangeArrowheads="1"/>
          </p:cNvSpPr>
          <p:nvPr/>
        </p:nvSpPr>
        <p:spPr bwMode="auto">
          <a:xfrm>
            <a:off x="1295400" y="5715000"/>
            <a:ext cx="6553200" cy="1066800"/>
          </a:xfrm>
          <a:prstGeom prst="rect">
            <a:avLst/>
          </a:prstGeom>
          <a:noFill/>
          <a:ln w="9525">
            <a:noFill/>
            <a:miter lim="800000"/>
            <a:headEnd/>
            <a:tailEnd/>
          </a:ln>
        </p:spPr>
        <p:txBody>
          <a:bodyPr>
            <a:spAutoFit/>
          </a:bodyPr>
          <a:lstStyle/>
          <a:p>
            <a:pPr>
              <a:spcBef>
                <a:spcPct val="50000"/>
              </a:spcBef>
            </a:pPr>
            <a:r>
              <a:rPr lang="en-US" sz="3200" b="1"/>
              <a:t>Polio may soon be eradicated from India and the globe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685800" y="76200"/>
            <a:ext cx="7772400" cy="1143000"/>
          </a:xfrm>
        </p:spPr>
        <p:txBody>
          <a:bodyPr/>
          <a:lstStyle/>
          <a:p>
            <a:r>
              <a:rPr lang="en-US" sz="4000"/>
              <a:t>Available vaccines against some human pathogens</a:t>
            </a:r>
            <a:endParaRPr lang="en-US"/>
          </a:p>
        </p:txBody>
      </p:sp>
      <p:sp>
        <p:nvSpPr>
          <p:cNvPr id="29699" name="Rectangle 1027"/>
          <p:cNvSpPr>
            <a:spLocks noGrp="1" noChangeArrowheads="1"/>
          </p:cNvSpPr>
          <p:nvPr>
            <p:ph type="body" sz="half" idx="1"/>
          </p:nvPr>
        </p:nvSpPr>
        <p:spPr>
          <a:xfrm>
            <a:off x="685800" y="1447800"/>
            <a:ext cx="3810000" cy="4114800"/>
          </a:xfrm>
        </p:spPr>
        <p:txBody>
          <a:bodyPr/>
          <a:lstStyle/>
          <a:p>
            <a:pPr>
              <a:lnSpc>
                <a:spcPct val="90000"/>
              </a:lnSpc>
            </a:pPr>
            <a:r>
              <a:rPr lang="en-US" b="1"/>
              <a:t>Whooping cough</a:t>
            </a:r>
          </a:p>
          <a:p>
            <a:pPr>
              <a:lnSpc>
                <a:spcPct val="90000"/>
              </a:lnSpc>
            </a:pPr>
            <a:r>
              <a:rPr lang="en-US" b="1"/>
              <a:t>Tetanus</a:t>
            </a:r>
          </a:p>
          <a:p>
            <a:pPr>
              <a:lnSpc>
                <a:spcPct val="90000"/>
              </a:lnSpc>
            </a:pPr>
            <a:r>
              <a:rPr lang="en-US" b="1"/>
              <a:t>Diphtheria</a:t>
            </a:r>
          </a:p>
          <a:p>
            <a:pPr>
              <a:lnSpc>
                <a:spcPct val="90000"/>
              </a:lnSpc>
            </a:pPr>
            <a:r>
              <a:rPr lang="en-US" b="1"/>
              <a:t>Polio</a:t>
            </a:r>
          </a:p>
          <a:p>
            <a:pPr>
              <a:lnSpc>
                <a:spcPct val="90000"/>
              </a:lnSpc>
            </a:pPr>
            <a:r>
              <a:rPr lang="en-US" b="1"/>
              <a:t>Measles, rubella</a:t>
            </a:r>
          </a:p>
          <a:p>
            <a:pPr>
              <a:lnSpc>
                <a:spcPct val="90000"/>
              </a:lnSpc>
            </a:pPr>
            <a:r>
              <a:rPr lang="en-US" b="1"/>
              <a:t>Cholera</a:t>
            </a:r>
          </a:p>
          <a:p>
            <a:pPr>
              <a:lnSpc>
                <a:spcPct val="90000"/>
              </a:lnSpc>
            </a:pPr>
            <a:r>
              <a:rPr lang="en-US" b="1"/>
              <a:t>Tuberculosis ?</a:t>
            </a:r>
          </a:p>
          <a:p>
            <a:pPr>
              <a:lnSpc>
                <a:spcPct val="90000"/>
              </a:lnSpc>
            </a:pPr>
            <a:r>
              <a:rPr lang="en-US" b="1" i="1"/>
              <a:t>S typhi</a:t>
            </a:r>
          </a:p>
          <a:p>
            <a:pPr>
              <a:lnSpc>
                <a:spcPct val="90000"/>
              </a:lnSpc>
            </a:pPr>
            <a:r>
              <a:rPr lang="en-US" b="1" i="1"/>
              <a:t>N meningitidis </a:t>
            </a:r>
            <a:r>
              <a:rPr lang="en-US" b="1"/>
              <a:t>C</a:t>
            </a:r>
            <a:endParaRPr lang="en-US" b="1" i="1"/>
          </a:p>
          <a:p>
            <a:pPr>
              <a:lnSpc>
                <a:spcPct val="90000"/>
              </a:lnSpc>
            </a:pPr>
            <a:r>
              <a:rPr lang="en-US" b="1"/>
              <a:t>Smallpox</a:t>
            </a:r>
          </a:p>
          <a:p>
            <a:pPr>
              <a:lnSpc>
                <a:spcPct val="90000"/>
              </a:lnSpc>
            </a:pPr>
            <a:r>
              <a:rPr lang="en-US" b="1"/>
              <a:t>Anthrax</a:t>
            </a:r>
            <a:endParaRPr lang="en-US" sz="3200"/>
          </a:p>
        </p:txBody>
      </p:sp>
      <p:sp>
        <p:nvSpPr>
          <p:cNvPr id="29700" name="Rectangle 1028"/>
          <p:cNvSpPr>
            <a:spLocks noGrp="1" noChangeArrowheads="1"/>
          </p:cNvSpPr>
          <p:nvPr>
            <p:ph type="body" sz="half" idx="2"/>
          </p:nvPr>
        </p:nvSpPr>
        <p:spPr>
          <a:xfrm>
            <a:off x="5105400" y="1676400"/>
            <a:ext cx="3810000" cy="4114800"/>
          </a:xfrm>
        </p:spPr>
        <p:txBody>
          <a:bodyPr/>
          <a:lstStyle/>
          <a:p>
            <a:r>
              <a:rPr lang="en-US" b="1" i="1"/>
              <a:t>Strep pneumoniae</a:t>
            </a:r>
          </a:p>
          <a:p>
            <a:r>
              <a:rPr lang="en-US" b="1" i="1"/>
              <a:t>H influenzae</a:t>
            </a:r>
          </a:p>
          <a:p>
            <a:r>
              <a:rPr lang="en-US" b="1"/>
              <a:t>Hepatitis A and B</a:t>
            </a:r>
            <a:endParaRPr lang="en-US" b="1" i="1"/>
          </a:p>
          <a:p>
            <a:r>
              <a:rPr lang="en-US" b="1"/>
              <a:t>Jap encephalitis</a:t>
            </a:r>
          </a:p>
          <a:p>
            <a:r>
              <a:rPr lang="en-US" b="1"/>
              <a:t>Mumps</a:t>
            </a:r>
          </a:p>
          <a:p>
            <a:r>
              <a:rPr lang="en-US" b="1"/>
              <a:t>Rabies</a:t>
            </a:r>
          </a:p>
          <a:p>
            <a:r>
              <a:rPr lang="en-US" b="1"/>
              <a:t>Yellow fever</a:t>
            </a:r>
          </a:p>
          <a:p>
            <a:r>
              <a:rPr lang="en-US" b="1"/>
              <a:t>Varicella-zoster</a:t>
            </a:r>
          </a:p>
          <a:p>
            <a:r>
              <a:rPr lang="en-US" b="1"/>
              <a:t>Influenza A</a:t>
            </a:r>
            <a:endParaRPr lang="en-US" sz="3200" i="1"/>
          </a:p>
          <a:p>
            <a:endParaRPr lang="en-US" sz="3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050"/>
          <p:cNvSpPr>
            <a:spLocks noGrp="1" noChangeArrowheads="1"/>
          </p:cNvSpPr>
          <p:nvPr>
            <p:ph type="title"/>
          </p:nvPr>
        </p:nvSpPr>
        <p:spPr/>
        <p:txBody>
          <a:bodyPr/>
          <a:lstStyle/>
          <a:p>
            <a:r>
              <a:rPr lang="en-US" b="1"/>
              <a:t>Vaccines undergoing phase 3 clinical trials*</a:t>
            </a:r>
          </a:p>
        </p:txBody>
      </p:sp>
      <p:sp>
        <p:nvSpPr>
          <p:cNvPr id="30723" name="Rectangle 2051"/>
          <p:cNvSpPr>
            <a:spLocks noGrp="1" noChangeArrowheads="1"/>
          </p:cNvSpPr>
          <p:nvPr>
            <p:ph type="body" idx="1"/>
          </p:nvPr>
        </p:nvSpPr>
        <p:spPr/>
        <p:txBody>
          <a:bodyPr/>
          <a:lstStyle/>
          <a:p>
            <a:r>
              <a:rPr lang="en-US" b="1"/>
              <a:t>Leprosy</a:t>
            </a:r>
          </a:p>
          <a:p>
            <a:r>
              <a:rPr lang="en-US" b="1"/>
              <a:t>Leishmania</a:t>
            </a:r>
          </a:p>
          <a:p>
            <a:r>
              <a:rPr lang="en-US" b="1" i="1"/>
              <a:t>S typhi</a:t>
            </a:r>
            <a:endParaRPr lang="en-US" b="1"/>
          </a:p>
          <a:p>
            <a:r>
              <a:rPr lang="en-US" b="1" i="1"/>
              <a:t>N meningitidis</a:t>
            </a:r>
            <a:r>
              <a:rPr lang="en-US" b="1"/>
              <a:t> B</a:t>
            </a:r>
          </a:p>
          <a:p>
            <a:r>
              <a:rPr lang="en-US" b="1"/>
              <a:t>Influenza B</a:t>
            </a:r>
          </a:p>
          <a:p>
            <a:r>
              <a:rPr lang="en-US" b="1"/>
              <a:t>Rotavirus</a:t>
            </a:r>
          </a:p>
          <a:p>
            <a:endParaRPr lang="en-US" b="1"/>
          </a:p>
        </p:txBody>
      </p:sp>
      <p:sp>
        <p:nvSpPr>
          <p:cNvPr id="30724" name="Text Box 2053"/>
          <p:cNvSpPr txBox="1">
            <a:spLocks noChangeArrowheads="1"/>
          </p:cNvSpPr>
          <p:nvPr/>
        </p:nvSpPr>
        <p:spPr bwMode="auto">
          <a:xfrm>
            <a:off x="2133600" y="5791200"/>
            <a:ext cx="7010400" cy="579438"/>
          </a:xfrm>
          <a:prstGeom prst="rect">
            <a:avLst/>
          </a:prstGeom>
          <a:noFill/>
          <a:ln w="9525">
            <a:noFill/>
            <a:miter lim="800000"/>
            <a:headEnd/>
            <a:tailEnd/>
          </a:ln>
        </p:spPr>
        <p:txBody>
          <a:bodyPr>
            <a:spAutoFit/>
          </a:bodyPr>
          <a:lstStyle/>
          <a:p>
            <a:pPr>
              <a:spcBef>
                <a:spcPct val="50000"/>
              </a:spcBef>
            </a:pPr>
            <a:r>
              <a:rPr lang="en-US" sz="2800"/>
              <a:t>* </a:t>
            </a:r>
            <a:r>
              <a:rPr lang="en-US" sz="3200" b="1" i="1"/>
              <a:t>expected to be available in 5-10 years</a:t>
            </a:r>
            <a:endParaRPr 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152400"/>
            <a:ext cx="7772400" cy="1143000"/>
          </a:xfrm>
        </p:spPr>
        <p:txBody>
          <a:bodyPr/>
          <a:lstStyle/>
          <a:p>
            <a:r>
              <a:rPr lang="en-US" sz="4000" b="1"/>
              <a:t>Challenge: Burden of Disease</a:t>
            </a:r>
            <a:br>
              <a:rPr lang="en-US" sz="4000" b="1"/>
            </a:br>
            <a:r>
              <a:rPr lang="en-US" sz="4000" b="1"/>
              <a:t>in the new millenium</a:t>
            </a:r>
          </a:p>
        </p:txBody>
      </p:sp>
      <p:sp>
        <p:nvSpPr>
          <p:cNvPr id="9219" name="Text Box 3"/>
          <p:cNvSpPr txBox="1">
            <a:spLocks noChangeArrowheads="1"/>
          </p:cNvSpPr>
          <p:nvPr/>
        </p:nvSpPr>
        <p:spPr bwMode="auto">
          <a:xfrm>
            <a:off x="838200" y="1338263"/>
            <a:ext cx="7620000" cy="5214937"/>
          </a:xfrm>
          <a:prstGeom prst="rect">
            <a:avLst/>
          </a:prstGeom>
          <a:noFill/>
          <a:ln w="9525">
            <a:noFill/>
            <a:miter lim="800000"/>
            <a:headEnd/>
            <a:tailEnd/>
          </a:ln>
        </p:spPr>
        <p:txBody>
          <a:bodyPr>
            <a:spAutoFit/>
          </a:bodyPr>
          <a:lstStyle/>
          <a:p>
            <a:pPr>
              <a:lnSpc>
                <a:spcPct val="150000"/>
              </a:lnSpc>
            </a:pPr>
            <a:r>
              <a:rPr lang="en-US" sz="3200" b="1"/>
              <a:t>India faces the twin epidemic of continuing/emerging infectious diseases           as well as chronic degenerative diseases.</a:t>
            </a:r>
          </a:p>
          <a:p>
            <a:pPr>
              <a:lnSpc>
                <a:spcPct val="150000"/>
              </a:lnSpc>
            </a:pPr>
            <a:r>
              <a:rPr lang="en-US" sz="3200" b="1"/>
              <a:t>The former is related to poor implementation of the public health programs, and the latter to demographic transition with increase in life expectancy.</a:t>
            </a:r>
            <a:endParaRPr lang="en-US" sz="2400" b="1"/>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vaccine1"/>
          <p:cNvPicPr preferRelativeResize="0">
            <a:picLocks noChangeArrowheads="1"/>
          </p:cNvPicPr>
          <p:nvPr/>
        </p:nvPicPr>
        <p:blipFill>
          <a:blip r:embed="rId2"/>
          <a:srcRect/>
          <a:stretch>
            <a:fillRect/>
          </a:stretch>
        </p:blipFill>
        <p:spPr bwMode="auto">
          <a:xfrm>
            <a:off x="0" y="0"/>
            <a:ext cx="3352800" cy="6681788"/>
          </a:xfrm>
          <a:prstGeom prst="rect">
            <a:avLst/>
          </a:prstGeom>
          <a:noFill/>
          <a:ln w="9525">
            <a:noFill/>
            <a:miter lim="800000"/>
            <a:headEnd/>
            <a:tailEnd/>
          </a:ln>
        </p:spPr>
      </p:pic>
      <p:sp>
        <p:nvSpPr>
          <p:cNvPr id="31747" name="Text Box 5"/>
          <p:cNvSpPr txBox="1">
            <a:spLocks noChangeArrowheads="1"/>
          </p:cNvSpPr>
          <p:nvPr/>
        </p:nvSpPr>
        <p:spPr bwMode="auto">
          <a:xfrm>
            <a:off x="3733800" y="141288"/>
            <a:ext cx="5410200" cy="6640512"/>
          </a:xfrm>
          <a:prstGeom prst="rect">
            <a:avLst/>
          </a:prstGeom>
          <a:noFill/>
          <a:ln w="9525">
            <a:noFill/>
            <a:miter lim="800000"/>
            <a:headEnd/>
            <a:tailEnd/>
          </a:ln>
        </p:spPr>
        <p:txBody>
          <a:bodyPr>
            <a:spAutoFit/>
          </a:bodyPr>
          <a:lstStyle/>
          <a:p>
            <a:pPr>
              <a:spcBef>
                <a:spcPct val="50000"/>
              </a:spcBef>
            </a:pPr>
            <a:r>
              <a:rPr lang="en-US" sz="2600" b="1"/>
              <a:t>Vaccination coverage in India continues to be low, and falls short of the target of 90%. Recommended vaccinations under EPI include DPT, polio, BCG, measles. It is proposed to add Hepatitis B and </a:t>
            </a:r>
            <a:r>
              <a:rPr lang="en-US" sz="2600" b="1" i="1"/>
              <a:t>H influenzae</a:t>
            </a:r>
            <a:r>
              <a:rPr lang="en-US" sz="2600" b="1"/>
              <a:t> type b to this list.</a:t>
            </a:r>
          </a:p>
          <a:p>
            <a:pPr>
              <a:spcBef>
                <a:spcPct val="50000"/>
              </a:spcBef>
            </a:pPr>
            <a:r>
              <a:rPr lang="en-US" sz="2600" b="1"/>
              <a:t>Measles continues to cause 30% of all vaccine preventable deaths, mostly in developing countries.</a:t>
            </a:r>
          </a:p>
          <a:p>
            <a:pPr>
              <a:spcBef>
                <a:spcPct val="50000"/>
              </a:spcBef>
            </a:pPr>
            <a:r>
              <a:rPr lang="en-US" sz="2600" b="1"/>
              <a:t>Challenge is to increase the immunization coverage to the desired level.</a:t>
            </a:r>
          </a:p>
          <a:p>
            <a:pPr>
              <a:spcBef>
                <a:spcPct val="50000"/>
              </a:spcBef>
            </a:pPr>
            <a:r>
              <a:rPr lang="en-US" sz="2600" b="1"/>
              <a:t>Also to develop newer vaccines and new modes of delivery.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srcRect/>
          <a:stretch>
            <a:fillRect/>
          </a:stretch>
        </p:blipFill>
        <p:spPr bwMode="auto">
          <a:xfrm>
            <a:off x="0" y="1087438"/>
            <a:ext cx="9144000" cy="5770562"/>
          </a:xfrm>
          <a:prstGeom prst="rect">
            <a:avLst/>
          </a:prstGeom>
          <a:noFill/>
          <a:ln w="9525">
            <a:noFill/>
            <a:miter lim="800000"/>
            <a:headEnd/>
            <a:tailEnd/>
          </a:ln>
        </p:spPr>
      </p:pic>
      <p:sp>
        <p:nvSpPr>
          <p:cNvPr id="32771" name="Text Box 3"/>
          <p:cNvSpPr txBox="1">
            <a:spLocks noChangeArrowheads="1"/>
          </p:cNvSpPr>
          <p:nvPr/>
        </p:nvSpPr>
        <p:spPr bwMode="auto">
          <a:xfrm>
            <a:off x="304800" y="152400"/>
            <a:ext cx="8229600" cy="825500"/>
          </a:xfrm>
          <a:prstGeom prst="rect">
            <a:avLst/>
          </a:prstGeom>
          <a:noFill/>
          <a:ln w="9525">
            <a:noFill/>
            <a:miter lim="800000"/>
            <a:headEnd/>
            <a:tailEnd/>
          </a:ln>
        </p:spPr>
        <p:txBody>
          <a:bodyPr>
            <a:spAutoFit/>
          </a:bodyPr>
          <a:lstStyle/>
          <a:p>
            <a:pPr>
              <a:lnSpc>
                <a:spcPct val="50000"/>
              </a:lnSpc>
              <a:spcBef>
                <a:spcPct val="50000"/>
              </a:spcBef>
            </a:pPr>
            <a:r>
              <a:rPr lang="en-US" sz="2400" b="1"/>
              <a:t>               </a:t>
            </a:r>
            <a:r>
              <a:rPr lang="en-US" sz="3200" b="1"/>
              <a:t>Number of deaths from pneumonia </a:t>
            </a:r>
          </a:p>
          <a:p>
            <a:pPr>
              <a:lnSpc>
                <a:spcPct val="50000"/>
              </a:lnSpc>
              <a:spcBef>
                <a:spcPct val="50000"/>
              </a:spcBef>
            </a:pPr>
            <a:r>
              <a:rPr lang="en-US" sz="3200" b="1"/>
              <a:t>              per 100,000 children &lt;15 years in US</a:t>
            </a:r>
          </a:p>
        </p:txBody>
      </p:sp>
      <p:sp>
        <p:nvSpPr>
          <p:cNvPr id="32772" name="Text Box 4"/>
          <p:cNvSpPr txBox="1">
            <a:spLocks noChangeArrowheads="1"/>
          </p:cNvSpPr>
          <p:nvPr/>
        </p:nvSpPr>
        <p:spPr bwMode="auto">
          <a:xfrm>
            <a:off x="3429000" y="2667000"/>
            <a:ext cx="4495800" cy="947738"/>
          </a:xfrm>
          <a:prstGeom prst="rect">
            <a:avLst/>
          </a:prstGeom>
          <a:noFill/>
          <a:ln w="9525">
            <a:noFill/>
            <a:miter lim="800000"/>
            <a:headEnd/>
            <a:tailEnd/>
          </a:ln>
        </p:spPr>
        <p:txBody>
          <a:bodyPr>
            <a:spAutoFit/>
          </a:bodyPr>
          <a:lstStyle/>
          <a:p>
            <a:pPr>
              <a:lnSpc>
                <a:spcPct val="75000"/>
              </a:lnSpc>
              <a:spcBef>
                <a:spcPct val="50000"/>
              </a:spcBef>
            </a:pPr>
            <a:r>
              <a:rPr lang="en-US" sz="2800" b="1"/>
              <a:t>Vaccination is not the only</a:t>
            </a:r>
          </a:p>
          <a:p>
            <a:pPr>
              <a:lnSpc>
                <a:spcPct val="75000"/>
              </a:lnSpc>
              <a:spcBef>
                <a:spcPct val="50000"/>
              </a:spcBef>
            </a:pPr>
            <a:r>
              <a:rPr lang="en-US" sz="2800" b="1"/>
              <a:t>                  answer!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1143000"/>
          </a:xfrm>
        </p:spPr>
        <p:txBody>
          <a:bodyPr/>
          <a:lstStyle/>
          <a:p>
            <a:r>
              <a:rPr lang="en-US" sz="4000" b="1"/>
              <a:t>Rational use of diagnostic tests</a:t>
            </a:r>
          </a:p>
        </p:txBody>
      </p:sp>
      <p:sp>
        <p:nvSpPr>
          <p:cNvPr id="33795" name="Rectangle 3"/>
          <p:cNvSpPr>
            <a:spLocks noGrp="1" noChangeArrowheads="1"/>
          </p:cNvSpPr>
          <p:nvPr>
            <p:ph type="body" idx="1"/>
          </p:nvPr>
        </p:nvSpPr>
        <p:spPr>
          <a:xfrm>
            <a:off x="0" y="762000"/>
            <a:ext cx="9448800" cy="4495800"/>
          </a:xfrm>
        </p:spPr>
        <p:txBody>
          <a:bodyPr/>
          <a:lstStyle/>
          <a:p>
            <a:pPr>
              <a:lnSpc>
                <a:spcPct val="190000"/>
              </a:lnSpc>
            </a:pPr>
            <a:r>
              <a:rPr lang="en-US" sz="3000" b="1"/>
              <a:t>Inappropriate and irrational use of high tech and expensive diagnostic tests is widely prevalent in developing countries (CT, serology for TB)</a:t>
            </a:r>
          </a:p>
          <a:p>
            <a:pPr>
              <a:lnSpc>
                <a:spcPct val="190000"/>
              </a:lnSpc>
            </a:pPr>
            <a:r>
              <a:rPr lang="en-US" sz="2900" b="1"/>
              <a:t>Market forces, misinformation, desire to do something</a:t>
            </a:r>
            <a:endParaRPr lang="en-US" sz="3000" b="1"/>
          </a:p>
          <a:p>
            <a:pPr>
              <a:lnSpc>
                <a:spcPct val="190000"/>
              </a:lnSpc>
            </a:pPr>
            <a:r>
              <a:rPr lang="en-US" sz="3000" b="1"/>
              <a:t>Governmental regulation not feasible; improved diagnostic reasoning required</a:t>
            </a:r>
            <a:r>
              <a:rPr lang="en-US" sz="2400" b="1"/>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782"/>
          <p:cNvPicPr>
            <a:picLocks noChangeAspect="1" noChangeArrowheads="1"/>
          </p:cNvPicPr>
          <p:nvPr/>
        </p:nvPicPr>
        <p:blipFill>
          <a:blip r:embed="rId2"/>
          <a:srcRect/>
          <a:stretch>
            <a:fillRect/>
          </a:stretch>
        </p:blipFill>
        <p:spPr bwMode="auto">
          <a:xfrm>
            <a:off x="-304800" y="0"/>
            <a:ext cx="5621338" cy="6858000"/>
          </a:xfrm>
          <a:prstGeom prst="rect">
            <a:avLst/>
          </a:prstGeom>
          <a:noFill/>
          <a:ln w="9525">
            <a:noFill/>
            <a:miter lim="800000"/>
            <a:headEnd/>
            <a:tailEnd/>
          </a:ln>
        </p:spPr>
      </p:pic>
      <p:sp>
        <p:nvSpPr>
          <p:cNvPr id="34819" name="Rectangle 3"/>
          <p:cNvSpPr>
            <a:spLocks noGrp="1" noChangeArrowheads="1"/>
          </p:cNvSpPr>
          <p:nvPr>
            <p:ph type="body" sz="half" idx="4294967295"/>
          </p:nvPr>
        </p:nvSpPr>
        <p:spPr>
          <a:xfrm>
            <a:off x="5334000" y="304800"/>
            <a:ext cx="3810000" cy="6172200"/>
          </a:xfrm>
        </p:spPr>
        <p:txBody>
          <a:bodyPr/>
          <a:lstStyle/>
          <a:p>
            <a:r>
              <a:rPr lang="en-US" sz="2800" b="1"/>
              <a:t>There has been an explosion of high tech diagnostic, therapeutic and preventive interventions in the field of medicine and surgery</a:t>
            </a:r>
          </a:p>
          <a:p>
            <a:pPr>
              <a:buFontTx/>
              <a:buNone/>
            </a:pPr>
            <a:endParaRPr lang="en-US" sz="2800" b="1"/>
          </a:p>
          <a:p>
            <a:r>
              <a:rPr lang="en-US" sz="2800" b="1"/>
              <a:t>This has resulted in physicians spending less time in history taking and physical examination.</a:t>
            </a:r>
            <a:endParaRPr lang="en-US" sz="2400" b="1"/>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art of medicine1"/>
          <p:cNvPicPr>
            <a:picLocks noChangeAspect="1" noChangeArrowheads="1"/>
          </p:cNvPicPr>
          <p:nvPr/>
        </p:nvPicPr>
        <p:blipFill>
          <a:blip r:embed="rId2"/>
          <a:srcRect/>
          <a:stretch>
            <a:fillRect/>
          </a:stretch>
        </p:blipFill>
        <p:spPr bwMode="auto">
          <a:xfrm>
            <a:off x="0" y="-31750"/>
            <a:ext cx="9551988" cy="688975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3400" y="228600"/>
            <a:ext cx="7772400" cy="1143000"/>
          </a:xfrm>
        </p:spPr>
        <p:txBody>
          <a:bodyPr/>
          <a:lstStyle/>
          <a:p>
            <a:r>
              <a:rPr lang="en-US" sz="4000" b="1"/>
              <a:t>Rational Drug Use</a:t>
            </a:r>
            <a:endParaRPr lang="en-US" sz="4000"/>
          </a:p>
        </p:txBody>
      </p:sp>
      <p:sp>
        <p:nvSpPr>
          <p:cNvPr id="36867" name="Rectangle 3"/>
          <p:cNvSpPr>
            <a:spLocks noGrp="1" noChangeArrowheads="1"/>
          </p:cNvSpPr>
          <p:nvPr>
            <p:ph type="body" idx="1"/>
          </p:nvPr>
        </p:nvSpPr>
        <p:spPr>
          <a:xfrm>
            <a:off x="381000" y="1143000"/>
            <a:ext cx="8458200" cy="4419600"/>
          </a:xfrm>
        </p:spPr>
        <p:txBody>
          <a:bodyPr/>
          <a:lstStyle/>
          <a:p>
            <a:pPr>
              <a:lnSpc>
                <a:spcPct val="160000"/>
              </a:lnSpc>
            </a:pPr>
            <a:r>
              <a:rPr lang="en-US" sz="3000" b="1"/>
              <a:t>Can prevent emergence of anti-microbial drug resistance, and reduce drug toxicity, adverse drug reactions, and the cost of treatment</a:t>
            </a:r>
          </a:p>
          <a:p>
            <a:pPr>
              <a:lnSpc>
                <a:spcPct val="160000"/>
              </a:lnSpc>
            </a:pPr>
            <a:r>
              <a:rPr lang="en-US" sz="3000" b="1"/>
              <a:t>Requires coordinated approach: Patient and physician education, antibiotic policy, hospital infection control team, regional and national antibiotic resistance surveillance</a:t>
            </a:r>
            <a:endParaRPr lang="en-US" sz="3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52400" y="-76200"/>
            <a:ext cx="9601200" cy="1143000"/>
          </a:xfrm>
        </p:spPr>
        <p:txBody>
          <a:bodyPr/>
          <a:lstStyle/>
          <a:p>
            <a:r>
              <a:rPr lang="en-US" sz="3600" b="1"/>
              <a:t>Emergence of antibiotic resistant bacteria</a:t>
            </a:r>
            <a:endParaRPr lang="en-US"/>
          </a:p>
        </p:txBody>
      </p:sp>
      <p:pic>
        <p:nvPicPr>
          <p:cNvPr id="37891" name="Picture 3"/>
          <p:cNvPicPr>
            <a:picLocks noChangeAspect="1" noChangeArrowheads="1"/>
          </p:cNvPicPr>
          <p:nvPr/>
        </p:nvPicPr>
        <p:blipFill>
          <a:blip r:embed="rId3"/>
          <a:srcRect/>
          <a:stretch>
            <a:fillRect/>
          </a:stretch>
        </p:blipFill>
        <p:spPr bwMode="auto">
          <a:xfrm>
            <a:off x="76200" y="1231900"/>
            <a:ext cx="9144000" cy="4635500"/>
          </a:xfrm>
          <a:prstGeom prst="rect">
            <a:avLst/>
          </a:prstGeom>
          <a:noFill/>
          <a:ln w="9525">
            <a:noFill/>
            <a:miter lim="800000"/>
            <a:headEnd/>
            <a:tailEnd/>
          </a:ln>
        </p:spPr>
      </p:pic>
      <p:sp>
        <p:nvSpPr>
          <p:cNvPr id="37892" name="Text Box 4"/>
          <p:cNvSpPr txBox="1">
            <a:spLocks noChangeArrowheads="1"/>
          </p:cNvSpPr>
          <p:nvPr/>
        </p:nvSpPr>
        <p:spPr bwMode="auto">
          <a:xfrm>
            <a:off x="4114800" y="6248400"/>
            <a:ext cx="7391400" cy="457200"/>
          </a:xfrm>
          <a:prstGeom prst="rect">
            <a:avLst/>
          </a:prstGeom>
          <a:noFill/>
          <a:ln w="9525">
            <a:noFill/>
            <a:miter lim="800000"/>
            <a:headEnd/>
            <a:tailEnd/>
          </a:ln>
        </p:spPr>
        <p:txBody>
          <a:bodyPr>
            <a:spAutoFit/>
          </a:bodyPr>
          <a:lstStyle/>
          <a:p>
            <a:pPr>
              <a:spcBef>
                <a:spcPct val="50000"/>
              </a:spcBef>
            </a:pPr>
            <a:r>
              <a:rPr lang="en-US" sz="2400" b="1">
                <a:solidFill>
                  <a:srgbClr val="FFFF00"/>
                </a:solidFill>
                <a:latin typeface="Arial" charset="0"/>
              </a:rPr>
              <a:t>Cohen;Science 1992;257:1050</a:t>
            </a:r>
          </a:p>
        </p:txBody>
      </p:sp>
    </p:spTree>
  </p:cSld>
  <p:clrMapOvr>
    <a:overrideClrMapping bg1="dk2" tx1="lt1" bg2="dk1"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914" name="Text Box 1026"/>
          <p:cNvSpPr txBox="1">
            <a:spLocks noChangeArrowheads="1"/>
          </p:cNvSpPr>
          <p:nvPr/>
        </p:nvSpPr>
        <p:spPr bwMode="auto">
          <a:xfrm>
            <a:off x="1162050" y="-76200"/>
            <a:ext cx="6991350" cy="1190625"/>
          </a:xfrm>
          <a:prstGeom prst="rect">
            <a:avLst/>
          </a:prstGeom>
          <a:noFill/>
          <a:ln w="9525">
            <a:noFill/>
            <a:miter lim="800000"/>
            <a:headEnd/>
            <a:tailEnd/>
          </a:ln>
        </p:spPr>
        <p:txBody>
          <a:bodyPr wrap="none">
            <a:spAutoFit/>
          </a:bodyPr>
          <a:lstStyle/>
          <a:p>
            <a:pPr algn="ctr"/>
            <a:r>
              <a:rPr lang="en-US" sz="3600" b="1">
                <a:solidFill>
                  <a:srgbClr val="FFFF00"/>
                </a:solidFill>
              </a:rPr>
              <a:t>Pneumococcal Resistance Among </a:t>
            </a:r>
          </a:p>
          <a:p>
            <a:pPr algn="ctr"/>
            <a:r>
              <a:rPr lang="en-US" sz="3600" b="1">
                <a:solidFill>
                  <a:srgbClr val="FFFF00"/>
                </a:solidFill>
              </a:rPr>
              <a:t>4,634 Invasive Isolates, U.S. 1995-6</a:t>
            </a:r>
            <a:endParaRPr lang="en-US" sz="2400" b="1"/>
          </a:p>
        </p:txBody>
      </p:sp>
      <p:sp>
        <p:nvSpPr>
          <p:cNvPr id="38915" name="Text Box 1027"/>
          <p:cNvSpPr txBox="1">
            <a:spLocks noChangeArrowheads="1"/>
          </p:cNvSpPr>
          <p:nvPr/>
        </p:nvSpPr>
        <p:spPr bwMode="auto">
          <a:xfrm>
            <a:off x="3108325" y="6324600"/>
            <a:ext cx="4587875" cy="457200"/>
          </a:xfrm>
          <a:prstGeom prst="rect">
            <a:avLst/>
          </a:prstGeom>
          <a:noFill/>
          <a:ln w="9525">
            <a:noFill/>
            <a:miter lim="800000"/>
            <a:headEnd/>
            <a:tailEnd/>
          </a:ln>
        </p:spPr>
        <p:txBody>
          <a:bodyPr wrap="none">
            <a:spAutoFit/>
          </a:bodyPr>
          <a:lstStyle/>
          <a:p>
            <a:r>
              <a:rPr lang="en-US" sz="2400" b="1">
                <a:solidFill>
                  <a:srgbClr val="FFFF00"/>
                </a:solidFill>
              </a:rPr>
              <a:t>Cetron;ASM 1997;abstract C-283</a:t>
            </a:r>
            <a:endParaRPr lang="en-US" sz="3600" b="1"/>
          </a:p>
        </p:txBody>
      </p:sp>
      <p:pic>
        <p:nvPicPr>
          <p:cNvPr id="38916" name="Picture 1028"/>
          <p:cNvPicPr>
            <a:picLocks noChangeAspect="1" noChangeArrowheads="1"/>
          </p:cNvPicPr>
          <p:nvPr/>
        </p:nvPicPr>
        <p:blipFill>
          <a:blip r:embed="rId3"/>
          <a:srcRect/>
          <a:stretch>
            <a:fillRect/>
          </a:stretch>
        </p:blipFill>
        <p:spPr bwMode="auto">
          <a:xfrm>
            <a:off x="0" y="914400"/>
            <a:ext cx="9829800" cy="5256213"/>
          </a:xfrm>
          <a:prstGeom prst="rect">
            <a:avLst/>
          </a:prstGeom>
          <a:noFill/>
          <a:ln w="9525">
            <a:noFill/>
            <a:miter lim="800000"/>
            <a:headEnd/>
            <a:tailEnd/>
          </a:ln>
        </p:spPr>
      </p:pic>
      <p:grpSp>
        <p:nvGrpSpPr>
          <p:cNvPr id="38917" name="Group 1029"/>
          <p:cNvGrpSpPr>
            <a:grpSpLocks/>
          </p:cNvGrpSpPr>
          <p:nvPr/>
        </p:nvGrpSpPr>
        <p:grpSpPr bwMode="auto">
          <a:xfrm>
            <a:off x="7848600" y="6096000"/>
            <a:ext cx="809625" cy="382588"/>
            <a:chOff x="2241" y="1830"/>
            <a:chExt cx="1278" cy="659"/>
          </a:xfrm>
        </p:grpSpPr>
        <p:sp>
          <p:nvSpPr>
            <p:cNvPr id="38918" name="Freeform 1030"/>
            <p:cNvSpPr>
              <a:spLocks/>
            </p:cNvSpPr>
            <p:nvPr/>
          </p:nvSpPr>
          <p:spPr bwMode="auto">
            <a:xfrm>
              <a:off x="2275" y="2348"/>
              <a:ext cx="44" cy="16"/>
            </a:xfrm>
            <a:custGeom>
              <a:avLst/>
              <a:gdLst>
                <a:gd name="T0" fmla="*/ 0 w 88"/>
                <a:gd name="T1" fmla="*/ 33 h 33"/>
                <a:gd name="T2" fmla="*/ 3 w 88"/>
                <a:gd name="T3" fmla="*/ 24 h 33"/>
                <a:gd name="T4" fmla="*/ 9 w 88"/>
                <a:gd name="T5" fmla="*/ 15 h 33"/>
                <a:gd name="T6" fmla="*/ 16 w 88"/>
                <a:gd name="T7" fmla="*/ 9 h 33"/>
                <a:gd name="T8" fmla="*/ 24 w 88"/>
                <a:gd name="T9" fmla="*/ 4 h 33"/>
                <a:gd name="T10" fmla="*/ 34 w 88"/>
                <a:gd name="T11" fmla="*/ 2 h 33"/>
                <a:gd name="T12" fmla="*/ 45 w 88"/>
                <a:gd name="T13" fmla="*/ 0 h 33"/>
                <a:gd name="T14" fmla="*/ 55 w 88"/>
                <a:gd name="T15" fmla="*/ 2 h 33"/>
                <a:gd name="T16" fmla="*/ 63 w 88"/>
                <a:gd name="T17" fmla="*/ 3 h 33"/>
                <a:gd name="T18" fmla="*/ 70 w 88"/>
                <a:gd name="T19" fmla="*/ 5 h 33"/>
                <a:gd name="T20" fmla="*/ 77 w 88"/>
                <a:gd name="T21" fmla="*/ 11 h 33"/>
                <a:gd name="T22" fmla="*/ 81 w 88"/>
                <a:gd name="T23" fmla="*/ 15 h 33"/>
                <a:gd name="T24" fmla="*/ 85 w 88"/>
                <a:gd name="T25" fmla="*/ 22 h 33"/>
                <a:gd name="T26" fmla="*/ 86 w 88"/>
                <a:gd name="T27" fmla="*/ 28 h 33"/>
                <a:gd name="T28" fmla="*/ 88 w 88"/>
                <a:gd name="T29" fmla="*/ 33 h 33"/>
                <a:gd name="T30" fmla="*/ 74 w 88"/>
                <a:gd name="T31" fmla="*/ 33 h 33"/>
                <a:gd name="T32" fmla="*/ 70 w 88"/>
                <a:gd name="T33" fmla="*/ 24 h 33"/>
                <a:gd name="T34" fmla="*/ 62 w 88"/>
                <a:gd name="T35" fmla="*/ 17 h 33"/>
                <a:gd name="T36" fmla="*/ 54 w 88"/>
                <a:gd name="T37" fmla="*/ 14 h 33"/>
                <a:gd name="T38" fmla="*/ 45 w 88"/>
                <a:gd name="T39" fmla="*/ 12 h 33"/>
                <a:gd name="T40" fmla="*/ 31 w 88"/>
                <a:gd name="T41" fmla="*/ 15 h 33"/>
                <a:gd name="T42" fmla="*/ 20 w 88"/>
                <a:gd name="T43" fmla="*/ 22 h 33"/>
                <a:gd name="T44" fmla="*/ 15 w 88"/>
                <a:gd name="T45" fmla="*/ 33 h 33"/>
                <a:gd name="T46" fmla="*/ 0 w 88"/>
                <a:gd name="T47" fmla="*/ 33 h 33"/>
                <a:gd name="T48" fmla="*/ 0 w 88"/>
                <a:gd name="T49" fmla="*/ 33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8"/>
                <a:gd name="T76" fmla="*/ 0 h 33"/>
                <a:gd name="T77" fmla="*/ 88 w 88"/>
                <a:gd name="T78" fmla="*/ 33 h 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8" h="33">
                  <a:moveTo>
                    <a:pt x="0" y="33"/>
                  </a:moveTo>
                  <a:lnTo>
                    <a:pt x="3" y="24"/>
                  </a:lnTo>
                  <a:lnTo>
                    <a:pt x="9" y="15"/>
                  </a:lnTo>
                  <a:lnTo>
                    <a:pt x="16" y="9"/>
                  </a:lnTo>
                  <a:lnTo>
                    <a:pt x="24" y="4"/>
                  </a:lnTo>
                  <a:lnTo>
                    <a:pt x="34" y="2"/>
                  </a:lnTo>
                  <a:lnTo>
                    <a:pt x="45" y="0"/>
                  </a:lnTo>
                  <a:lnTo>
                    <a:pt x="55" y="2"/>
                  </a:lnTo>
                  <a:lnTo>
                    <a:pt x="63" y="3"/>
                  </a:lnTo>
                  <a:lnTo>
                    <a:pt x="70" y="5"/>
                  </a:lnTo>
                  <a:lnTo>
                    <a:pt x="77" y="11"/>
                  </a:lnTo>
                  <a:lnTo>
                    <a:pt x="81" y="15"/>
                  </a:lnTo>
                  <a:lnTo>
                    <a:pt x="85" y="22"/>
                  </a:lnTo>
                  <a:lnTo>
                    <a:pt x="86" y="28"/>
                  </a:lnTo>
                  <a:lnTo>
                    <a:pt x="88" y="33"/>
                  </a:lnTo>
                  <a:lnTo>
                    <a:pt x="74" y="33"/>
                  </a:lnTo>
                  <a:lnTo>
                    <a:pt x="70" y="24"/>
                  </a:lnTo>
                  <a:lnTo>
                    <a:pt x="62" y="17"/>
                  </a:lnTo>
                  <a:lnTo>
                    <a:pt x="54" y="14"/>
                  </a:lnTo>
                  <a:lnTo>
                    <a:pt x="45" y="12"/>
                  </a:lnTo>
                  <a:lnTo>
                    <a:pt x="31" y="15"/>
                  </a:lnTo>
                  <a:lnTo>
                    <a:pt x="20" y="22"/>
                  </a:lnTo>
                  <a:lnTo>
                    <a:pt x="15" y="33"/>
                  </a:lnTo>
                  <a:lnTo>
                    <a:pt x="0" y="33"/>
                  </a:lnTo>
                  <a:close/>
                </a:path>
              </a:pathLst>
            </a:custGeom>
            <a:solidFill>
              <a:srgbClr val="FFFF00"/>
            </a:solidFill>
            <a:ln w="9525">
              <a:noFill/>
              <a:round/>
              <a:headEnd/>
              <a:tailEnd/>
            </a:ln>
          </p:spPr>
          <p:txBody>
            <a:bodyPr/>
            <a:lstStyle/>
            <a:p>
              <a:endParaRPr lang="en-IN"/>
            </a:p>
          </p:txBody>
        </p:sp>
        <p:sp>
          <p:nvSpPr>
            <p:cNvPr id="38919" name="Freeform 1031"/>
            <p:cNvSpPr>
              <a:spLocks/>
            </p:cNvSpPr>
            <p:nvPr/>
          </p:nvSpPr>
          <p:spPr bwMode="auto">
            <a:xfrm>
              <a:off x="2328" y="2349"/>
              <a:ext cx="38" cy="15"/>
            </a:xfrm>
            <a:custGeom>
              <a:avLst/>
              <a:gdLst>
                <a:gd name="T0" fmla="*/ 0 w 77"/>
                <a:gd name="T1" fmla="*/ 30 h 30"/>
                <a:gd name="T2" fmla="*/ 0 w 77"/>
                <a:gd name="T3" fmla="*/ 0 h 30"/>
                <a:gd name="T4" fmla="*/ 77 w 77"/>
                <a:gd name="T5" fmla="*/ 0 h 30"/>
                <a:gd name="T6" fmla="*/ 77 w 77"/>
                <a:gd name="T7" fmla="*/ 12 h 30"/>
                <a:gd name="T8" fmla="*/ 13 w 77"/>
                <a:gd name="T9" fmla="*/ 12 h 30"/>
                <a:gd name="T10" fmla="*/ 13 w 77"/>
                <a:gd name="T11" fmla="*/ 30 h 30"/>
                <a:gd name="T12" fmla="*/ 0 w 77"/>
                <a:gd name="T13" fmla="*/ 30 h 30"/>
                <a:gd name="T14" fmla="*/ 0 w 77"/>
                <a:gd name="T15" fmla="*/ 30 h 30"/>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0"/>
                <a:gd name="T26" fmla="*/ 77 w 77"/>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0">
                  <a:moveTo>
                    <a:pt x="0" y="30"/>
                  </a:moveTo>
                  <a:lnTo>
                    <a:pt x="0" y="0"/>
                  </a:lnTo>
                  <a:lnTo>
                    <a:pt x="77" y="0"/>
                  </a:lnTo>
                  <a:lnTo>
                    <a:pt x="77" y="12"/>
                  </a:lnTo>
                  <a:lnTo>
                    <a:pt x="13" y="12"/>
                  </a:lnTo>
                  <a:lnTo>
                    <a:pt x="13" y="30"/>
                  </a:lnTo>
                  <a:lnTo>
                    <a:pt x="0" y="30"/>
                  </a:lnTo>
                  <a:close/>
                </a:path>
              </a:pathLst>
            </a:custGeom>
            <a:solidFill>
              <a:srgbClr val="FFFF00"/>
            </a:solidFill>
            <a:ln w="9525">
              <a:noFill/>
              <a:round/>
              <a:headEnd/>
              <a:tailEnd/>
            </a:ln>
          </p:spPr>
          <p:txBody>
            <a:bodyPr/>
            <a:lstStyle/>
            <a:p>
              <a:endParaRPr lang="en-IN"/>
            </a:p>
          </p:txBody>
        </p:sp>
        <p:sp>
          <p:nvSpPr>
            <p:cNvPr id="38920" name="Freeform 1032"/>
            <p:cNvSpPr>
              <a:spLocks/>
            </p:cNvSpPr>
            <p:nvPr/>
          </p:nvSpPr>
          <p:spPr bwMode="auto">
            <a:xfrm>
              <a:off x="2375" y="2349"/>
              <a:ext cx="18" cy="15"/>
            </a:xfrm>
            <a:custGeom>
              <a:avLst/>
              <a:gdLst>
                <a:gd name="T0" fmla="*/ 0 w 36"/>
                <a:gd name="T1" fmla="*/ 30 h 30"/>
                <a:gd name="T2" fmla="*/ 0 w 36"/>
                <a:gd name="T3" fmla="*/ 0 h 30"/>
                <a:gd name="T4" fmla="*/ 16 w 36"/>
                <a:gd name="T5" fmla="*/ 0 h 30"/>
                <a:gd name="T6" fmla="*/ 36 w 36"/>
                <a:gd name="T7" fmla="*/ 30 h 30"/>
                <a:gd name="T8" fmla="*/ 20 w 36"/>
                <a:gd name="T9" fmla="*/ 30 h 30"/>
                <a:gd name="T10" fmla="*/ 14 w 36"/>
                <a:gd name="T11" fmla="*/ 21 h 30"/>
                <a:gd name="T12" fmla="*/ 14 w 36"/>
                <a:gd name="T13" fmla="*/ 21 h 30"/>
                <a:gd name="T14" fmla="*/ 14 w 36"/>
                <a:gd name="T15" fmla="*/ 30 h 30"/>
                <a:gd name="T16" fmla="*/ 0 w 36"/>
                <a:gd name="T17" fmla="*/ 30 h 30"/>
                <a:gd name="T18" fmla="*/ 0 w 36"/>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30"/>
                <a:gd name="T32" fmla="*/ 36 w 3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30">
                  <a:moveTo>
                    <a:pt x="0" y="30"/>
                  </a:moveTo>
                  <a:lnTo>
                    <a:pt x="0" y="0"/>
                  </a:lnTo>
                  <a:lnTo>
                    <a:pt x="16" y="0"/>
                  </a:lnTo>
                  <a:lnTo>
                    <a:pt x="36" y="30"/>
                  </a:lnTo>
                  <a:lnTo>
                    <a:pt x="20" y="30"/>
                  </a:lnTo>
                  <a:lnTo>
                    <a:pt x="14" y="21"/>
                  </a:lnTo>
                  <a:lnTo>
                    <a:pt x="14" y="30"/>
                  </a:lnTo>
                  <a:lnTo>
                    <a:pt x="0" y="30"/>
                  </a:lnTo>
                  <a:close/>
                </a:path>
              </a:pathLst>
            </a:custGeom>
            <a:solidFill>
              <a:srgbClr val="FFFF00"/>
            </a:solidFill>
            <a:ln w="9525">
              <a:noFill/>
              <a:round/>
              <a:headEnd/>
              <a:tailEnd/>
            </a:ln>
          </p:spPr>
          <p:txBody>
            <a:bodyPr/>
            <a:lstStyle/>
            <a:p>
              <a:endParaRPr lang="en-IN"/>
            </a:p>
          </p:txBody>
        </p:sp>
        <p:sp>
          <p:nvSpPr>
            <p:cNvPr id="38921" name="Freeform 1033"/>
            <p:cNvSpPr>
              <a:spLocks/>
            </p:cNvSpPr>
            <p:nvPr/>
          </p:nvSpPr>
          <p:spPr bwMode="auto">
            <a:xfrm>
              <a:off x="2410" y="2349"/>
              <a:ext cx="7" cy="15"/>
            </a:xfrm>
            <a:custGeom>
              <a:avLst/>
              <a:gdLst>
                <a:gd name="T0" fmla="*/ 0 w 13"/>
                <a:gd name="T1" fmla="*/ 30 h 30"/>
                <a:gd name="T2" fmla="*/ 0 w 13"/>
                <a:gd name="T3" fmla="*/ 0 h 30"/>
                <a:gd name="T4" fmla="*/ 13 w 13"/>
                <a:gd name="T5" fmla="*/ 0 h 30"/>
                <a:gd name="T6" fmla="*/ 13 w 13"/>
                <a:gd name="T7" fmla="*/ 30 h 30"/>
                <a:gd name="T8" fmla="*/ 0 w 13"/>
                <a:gd name="T9" fmla="*/ 30 h 30"/>
                <a:gd name="T10" fmla="*/ 0 w 13"/>
                <a:gd name="T11" fmla="*/ 30 h 30"/>
                <a:gd name="T12" fmla="*/ 0 60000 65536"/>
                <a:gd name="T13" fmla="*/ 0 60000 65536"/>
                <a:gd name="T14" fmla="*/ 0 60000 65536"/>
                <a:gd name="T15" fmla="*/ 0 60000 65536"/>
                <a:gd name="T16" fmla="*/ 0 60000 65536"/>
                <a:gd name="T17" fmla="*/ 0 60000 65536"/>
                <a:gd name="T18" fmla="*/ 0 w 13"/>
                <a:gd name="T19" fmla="*/ 0 h 30"/>
                <a:gd name="T20" fmla="*/ 13 w 13"/>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13" h="30">
                  <a:moveTo>
                    <a:pt x="0" y="30"/>
                  </a:moveTo>
                  <a:lnTo>
                    <a:pt x="0" y="0"/>
                  </a:lnTo>
                  <a:lnTo>
                    <a:pt x="13" y="0"/>
                  </a:lnTo>
                  <a:lnTo>
                    <a:pt x="13" y="30"/>
                  </a:lnTo>
                  <a:lnTo>
                    <a:pt x="0" y="30"/>
                  </a:lnTo>
                  <a:close/>
                </a:path>
              </a:pathLst>
            </a:custGeom>
            <a:solidFill>
              <a:srgbClr val="FFFF00"/>
            </a:solidFill>
            <a:ln w="9525">
              <a:noFill/>
              <a:round/>
              <a:headEnd/>
              <a:tailEnd/>
            </a:ln>
          </p:spPr>
          <p:txBody>
            <a:bodyPr/>
            <a:lstStyle/>
            <a:p>
              <a:endParaRPr lang="en-IN"/>
            </a:p>
          </p:txBody>
        </p:sp>
        <p:sp>
          <p:nvSpPr>
            <p:cNvPr id="38922" name="Freeform 1034"/>
            <p:cNvSpPr>
              <a:spLocks/>
            </p:cNvSpPr>
            <p:nvPr/>
          </p:nvSpPr>
          <p:spPr bwMode="auto">
            <a:xfrm>
              <a:off x="2422" y="2349"/>
              <a:ext cx="43" cy="15"/>
            </a:xfrm>
            <a:custGeom>
              <a:avLst/>
              <a:gdLst>
                <a:gd name="T0" fmla="*/ 37 w 87"/>
                <a:gd name="T1" fmla="*/ 30 h 30"/>
                <a:gd name="T2" fmla="*/ 37 w 87"/>
                <a:gd name="T3" fmla="*/ 12 h 30"/>
                <a:gd name="T4" fmla="*/ 0 w 87"/>
                <a:gd name="T5" fmla="*/ 12 h 30"/>
                <a:gd name="T6" fmla="*/ 0 w 87"/>
                <a:gd name="T7" fmla="*/ 0 h 30"/>
                <a:gd name="T8" fmla="*/ 87 w 87"/>
                <a:gd name="T9" fmla="*/ 0 h 30"/>
                <a:gd name="T10" fmla="*/ 87 w 87"/>
                <a:gd name="T11" fmla="*/ 12 h 30"/>
                <a:gd name="T12" fmla="*/ 52 w 87"/>
                <a:gd name="T13" fmla="*/ 12 h 30"/>
                <a:gd name="T14" fmla="*/ 52 w 87"/>
                <a:gd name="T15" fmla="*/ 30 h 30"/>
                <a:gd name="T16" fmla="*/ 37 w 87"/>
                <a:gd name="T17" fmla="*/ 30 h 30"/>
                <a:gd name="T18" fmla="*/ 37 w 87"/>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7"/>
                <a:gd name="T31" fmla="*/ 0 h 30"/>
                <a:gd name="T32" fmla="*/ 87 w 87"/>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7" h="30">
                  <a:moveTo>
                    <a:pt x="37" y="30"/>
                  </a:moveTo>
                  <a:lnTo>
                    <a:pt x="37" y="12"/>
                  </a:lnTo>
                  <a:lnTo>
                    <a:pt x="0" y="12"/>
                  </a:lnTo>
                  <a:lnTo>
                    <a:pt x="0" y="0"/>
                  </a:lnTo>
                  <a:lnTo>
                    <a:pt x="87" y="0"/>
                  </a:lnTo>
                  <a:lnTo>
                    <a:pt x="87" y="12"/>
                  </a:lnTo>
                  <a:lnTo>
                    <a:pt x="52" y="12"/>
                  </a:lnTo>
                  <a:lnTo>
                    <a:pt x="52" y="30"/>
                  </a:lnTo>
                  <a:lnTo>
                    <a:pt x="37" y="30"/>
                  </a:lnTo>
                  <a:close/>
                </a:path>
              </a:pathLst>
            </a:custGeom>
            <a:solidFill>
              <a:srgbClr val="FFFF00"/>
            </a:solidFill>
            <a:ln w="9525">
              <a:noFill/>
              <a:round/>
              <a:headEnd/>
              <a:tailEnd/>
            </a:ln>
          </p:spPr>
          <p:txBody>
            <a:bodyPr/>
            <a:lstStyle/>
            <a:p>
              <a:endParaRPr lang="en-IN"/>
            </a:p>
          </p:txBody>
        </p:sp>
        <p:sp>
          <p:nvSpPr>
            <p:cNvPr id="38923" name="Freeform 1035"/>
            <p:cNvSpPr>
              <a:spLocks/>
            </p:cNvSpPr>
            <p:nvPr/>
          </p:nvSpPr>
          <p:spPr bwMode="auto">
            <a:xfrm>
              <a:off x="2471" y="2349"/>
              <a:ext cx="39" cy="15"/>
            </a:xfrm>
            <a:custGeom>
              <a:avLst/>
              <a:gdLst>
                <a:gd name="T0" fmla="*/ 0 w 78"/>
                <a:gd name="T1" fmla="*/ 30 h 30"/>
                <a:gd name="T2" fmla="*/ 0 w 78"/>
                <a:gd name="T3" fmla="*/ 0 h 30"/>
                <a:gd name="T4" fmla="*/ 78 w 78"/>
                <a:gd name="T5" fmla="*/ 0 h 30"/>
                <a:gd name="T6" fmla="*/ 78 w 78"/>
                <a:gd name="T7" fmla="*/ 12 h 30"/>
                <a:gd name="T8" fmla="*/ 14 w 78"/>
                <a:gd name="T9" fmla="*/ 12 h 30"/>
                <a:gd name="T10" fmla="*/ 14 w 78"/>
                <a:gd name="T11" fmla="*/ 30 h 30"/>
                <a:gd name="T12" fmla="*/ 0 w 78"/>
                <a:gd name="T13" fmla="*/ 30 h 30"/>
                <a:gd name="T14" fmla="*/ 0 w 78"/>
                <a:gd name="T15" fmla="*/ 30 h 30"/>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30"/>
                <a:gd name="T26" fmla="*/ 78 w 78"/>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30">
                  <a:moveTo>
                    <a:pt x="0" y="30"/>
                  </a:moveTo>
                  <a:lnTo>
                    <a:pt x="0" y="0"/>
                  </a:lnTo>
                  <a:lnTo>
                    <a:pt x="78" y="0"/>
                  </a:lnTo>
                  <a:lnTo>
                    <a:pt x="78" y="12"/>
                  </a:lnTo>
                  <a:lnTo>
                    <a:pt x="14" y="12"/>
                  </a:lnTo>
                  <a:lnTo>
                    <a:pt x="14" y="30"/>
                  </a:lnTo>
                  <a:lnTo>
                    <a:pt x="0" y="30"/>
                  </a:lnTo>
                  <a:close/>
                </a:path>
              </a:pathLst>
            </a:custGeom>
            <a:solidFill>
              <a:srgbClr val="FFFF00"/>
            </a:solidFill>
            <a:ln w="9525">
              <a:noFill/>
              <a:round/>
              <a:headEnd/>
              <a:tailEnd/>
            </a:ln>
          </p:spPr>
          <p:txBody>
            <a:bodyPr/>
            <a:lstStyle/>
            <a:p>
              <a:endParaRPr lang="en-IN"/>
            </a:p>
          </p:txBody>
        </p:sp>
        <p:sp>
          <p:nvSpPr>
            <p:cNvPr id="38924" name="Freeform 1036"/>
            <p:cNvSpPr>
              <a:spLocks/>
            </p:cNvSpPr>
            <p:nvPr/>
          </p:nvSpPr>
          <p:spPr bwMode="auto">
            <a:xfrm>
              <a:off x="2518" y="2349"/>
              <a:ext cx="43" cy="15"/>
            </a:xfrm>
            <a:custGeom>
              <a:avLst/>
              <a:gdLst>
                <a:gd name="T0" fmla="*/ 0 w 85"/>
                <a:gd name="T1" fmla="*/ 30 h 30"/>
                <a:gd name="T2" fmla="*/ 0 w 85"/>
                <a:gd name="T3" fmla="*/ 0 h 30"/>
                <a:gd name="T4" fmla="*/ 51 w 85"/>
                <a:gd name="T5" fmla="*/ 0 h 30"/>
                <a:gd name="T6" fmla="*/ 62 w 85"/>
                <a:gd name="T7" fmla="*/ 1 h 30"/>
                <a:gd name="T8" fmla="*/ 74 w 85"/>
                <a:gd name="T9" fmla="*/ 6 h 30"/>
                <a:gd name="T10" fmla="*/ 82 w 85"/>
                <a:gd name="T11" fmla="*/ 14 h 30"/>
                <a:gd name="T12" fmla="*/ 85 w 85"/>
                <a:gd name="T13" fmla="*/ 27 h 30"/>
                <a:gd name="T14" fmla="*/ 85 w 85"/>
                <a:gd name="T15" fmla="*/ 30 h 30"/>
                <a:gd name="T16" fmla="*/ 69 w 85"/>
                <a:gd name="T17" fmla="*/ 30 h 30"/>
                <a:gd name="T18" fmla="*/ 69 w 85"/>
                <a:gd name="T19" fmla="*/ 29 h 30"/>
                <a:gd name="T20" fmla="*/ 68 w 85"/>
                <a:gd name="T21" fmla="*/ 19 h 30"/>
                <a:gd name="T22" fmla="*/ 62 w 85"/>
                <a:gd name="T23" fmla="*/ 15 h 30"/>
                <a:gd name="T24" fmla="*/ 55 w 85"/>
                <a:gd name="T25" fmla="*/ 12 h 30"/>
                <a:gd name="T26" fmla="*/ 51 w 85"/>
                <a:gd name="T27" fmla="*/ 12 h 30"/>
                <a:gd name="T28" fmla="*/ 16 w 85"/>
                <a:gd name="T29" fmla="*/ 12 h 30"/>
                <a:gd name="T30" fmla="*/ 16 w 85"/>
                <a:gd name="T31" fmla="*/ 30 h 30"/>
                <a:gd name="T32" fmla="*/ 0 w 85"/>
                <a:gd name="T33" fmla="*/ 30 h 30"/>
                <a:gd name="T34" fmla="*/ 0 w 85"/>
                <a:gd name="T35" fmla="*/ 3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5"/>
                <a:gd name="T55" fmla="*/ 0 h 30"/>
                <a:gd name="T56" fmla="*/ 85 w 85"/>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5" h="30">
                  <a:moveTo>
                    <a:pt x="0" y="30"/>
                  </a:moveTo>
                  <a:lnTo>
                    <a:pt x="0" y="0"/>
                  </a:lnTo>
                  <a:lnTo>
                    <a:pt x="51" y="0"/>
                  </a:lnTo>
                  <a:lnTo>
                    <a:pt x="62" y="1"/>
                  </a:lnTo>
                  <a:lnTo>
                    <a:pt x="74" y="6"/>
                  </a:lnTo>
                  <a:lnTo>
                    <a:pt x="82" y="14"/>
                  </a:lnTo>
                  <a:lnTo>
                    <a:pt x="85" y="27"/>
                  </a:lnTo>
                  <a:lnTo>
                    <a:pt x="85" y="30"/>
                  </a:lnTo>
                  <a:lnTo>
                    <a:pt x="69" y="30"/>
                  </a:lnTo>
                  <a:lnTo>
                    <a:pt x="69" y="29"/>
                  </a:lnTo>
                  <a:lnTo>
                    <a:pt x="68" y="19"/>
                  </a:lnTo>
                  <a:lnTo>
                    <a:pt x="62" y="15"/>
                  </a:lnTo>
                  <a:lnTo>
                    <a:pt x="55" y="12"/>
                  </a:lnTo>
                  <a:lnTo>
                    <a:pt x="51" y="12"/>
                  </a:lnTo>
                  <a:lnTo>
                    <a:pt x="16" y="12"/>
                  </a:lnTo>
                  <a:lnTo>
                    <a:pt x="16" y="30"/>
                  </a:lnTo>
                  <a:lnTo>
                    <a:pt x="0" y="30"/>
                  </a:lnTo>
                  <a:close/>
                </a:path>
              </a:pathLst>
            </a:custGeom>
            <a:solidFill>
              <a:srgbClr val="FFFF00"/>
            </a:solidFill>
            <a:ln w="9525">
              <a:noFill/>
              <a:round/>
              <a:headEnd/>
              <a:tailEnd/>
            </a:ln>
          </p:spPr>
          <p:txBody>
            <a:bodyPr/>
            <a:lstStyle/>
            <a:p>
              <a:endParaRPr lang="en-IN"/>
            </a:p>
          </p:txBody>
        </p:sp>
        <p:sp>
          <p:nvSpPr>
            <p:cNvPr id="38925" name="Freeform 1037"/>
            <p:cNvSpPr>
              <a:spLocks/>
            </p:cNvSpPr>
            <p:nvPr/>
          </p:nvSpPr>
          <p:spPr bwMode="auto">
            <a:xfrm>
              <a:off x="2570" y="2348"/>
              <a:ext cx="38" cy="16"/>
            </a:xfrm>
            <a:custGeom>
              <a:avLst/>
              <a:gdLst>
                <a:gd name="T0" fmla="*/ 0 w 77"/>
                <a:gd name="T1" fmla="*/ 33 h 33"/>
                <a:gd name="T2" fmla="*/ 0 w 77"/>
                <a:gd name="T3" fmla="*/ 32 h 33"/>
                <a:gd name="T4" fmla="*/ 1 w 77"/>
                <a:gd name="T5" fmla="*/ 21 h 33"/>
                <a:gd name="T6" fmla="*/ 8 w 77"/>
                <a:gd name="T7" fmla="*/ 10 h 33"/>
                <a:gd name="T8" fmla="*/ 19 w 77"/>
                <a:gd name="T9" fmla="*/ 3 h 33"/>
                <a:gd name="T10" fmla="*/ 35 w 77"/>
                <a:gd name="T11" fmla="*/ 0 h 33"/>
                <a:gd name="T12" fmla="*/ 48 w 77"/>
                <a:gd name="T13" fmla="*/ 2 h 33"/>
                <a:gd name="T14" fmla="*/ 58 w 77"/>
                <a:gd name="T15" fmla="*/ 4 h 33"/>
                <a:gd name="T16" fmla="*/ 65 w 77"/>
                <a:gd name="T17" fmla="*/ 7 h 33"/>
                <a:gd name="T18" fmla="*/ 70 w 77"/>
                <a:gd name="T19" fmla="*/ 12 h 33"/>
                <a:gd name="T20" fmla="*/ 73 w 77"/>
                <a:gd name="T21" fmla="*/ 18 h 33"/>
                <a:gd name="T22" fmla="*/ 76 w 77"/>
                <a:gd name="T23" fmla="*/ 24 h 33"/>
                <a:gd name="T24" fmla="*/ 77 w 77"/>
                <a:gd name="T25" fmla="*/ 29 h 33"/>
                <a:gd name="T26" fmla="*/ 77 w 77"/>
                <a:gd name="T27" fmla="*/ 33 h 33"/>
                <a:gd name="T28" fmla="*/ 63 w 77"/>
                <a:gd name="T29" fmla="*/ 33 h 33"/>
                <a:gd name="T30" fmla="*/ 61 w 77"/>
                <a:gd name="T31" fmla="*/ 24 h 33"/>
                <a:gd name="T32" fmla="*/ 55 w 77"/>
                <a:gd name="T33" fmla="*/ 17 h 33"/>
                <a:gd name="T34" fmla="*/ 47 w 77"/>
                <a:gd name="T35" fmla="*/ 14 h 33"/>
                <a:gd name="T36" fmla="*/ 38 w 77"/>
                <a:gd name="T37" fmla="*/ 12 h 33"/>
                <a:gd name="T38" fmla="*/ 31 w 77"/>
                <a:gd name="T39" fmla="*/ 12 h 33"/>
                <a:gd name="T40" fmla="*/ 21 w 77"/>
                <a:gd name="T41" fmla="*/ 15 h 33"/>
                <a:gd name="T42" fmla="*/ 17 w 77"/>
                <a:gd name="T43" fmla="*/ 21 h 33"/>
                <a:gd name="T44" fmla="*/ 13 w 77"/>
                <a:gd name="T45" fmla="*/ 30 h 33"/>
                <a:gd name="T46" fmla="*/ 13 w 77"/>
                <a:gd name="T47" fmla="*/ 33 h 33"/>
                <a:gd name="T48" fmla="*/ 0 w 77"/>
                <a:gd name="T49" fmla="*/ 33 h 33"/>
                <a:gd name="T50" fmla="*/ 0 w 77"/>
                <a:gd name="T51" fmla="*/ 33 h 3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3"/>
                <a:gd name="T80" fmla="*/ 77 w 77"/>
                <a:gd name="T81" fmla="*/ 33 h 3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3">
                  <a:moveTo>
                    <a:pt x="0" y="33"/>
                  </a:moveTo>
                  <a:lnTo>
                    <a:pt x="0" y="32"/>
                  </a:lnTo>
                  <a:lnTo>
                    <a:pt x="1" y="21"/>
                  </a:lnTo>
                  <a:lnTo>
                    <a:pt x="8" y="10"/>
                  </a:lnTo>
                  <a:lnTo>
                    <a:pt x="19" y="3"/>
                  </a:lnTo>
                  <a:lnTo>
                    <a:pt x="35" y="0"/>
                  </a:lnTo>
                  <a:lnTo>
                    <a:pt x="48" y="2"/>
                  </a:lnTo>
                  <a:lnTo>
                    <a:pt x="58" y="4"/>
                  </a:lnTo>
                  <a:lnTo>
                    <a:pt x="65" y="7"/>
                  </a:lnTo>
                  <a:lnTo>
                    <a:pt x="70" y="12"/>
                  </a:lnTo>
                  <a:lnTo>
                    <a:pt x="73" y="18"/>
                  </a:lnTo>
                  <a:lnTo>
                    <a:pt x="76" y="24"/>
                  </a:lnTo>
                  <a:lnTo>
                    <a:pt x="77" y="29"/>
                  </a:lnTo>
                  <a:lnTo>
                    <a:pt x="77" y="33"/>
                  </a:lnTo>
                  <a:lnTo>
                    <a:pt x="63" y="33"/>
                  </a:lnTo>
                  <a:lnTo>
                    <a:pt x="61" y="24"/>
                  </a:lnTo>
                  <a:lnTo>
                    <a:pt x="55" y="17"/>
                  </a:lnTo>
                  <a:lnTo>
                    <a:pt x="47" y="14"/>
                  </a:lnTo>
                  <a:lnTo>
                    <a:pt x="38" y="12"/>
                  </a:lnTo>
                  <a:lnTo>
                    <a:pt x="31" y="12"/>
                  </a:lnTo>
                  <a:lnTo>
                    <a:pt x="21" y="15"/>
                  </a:lnTo>
                  <a:lnTo>
                    <a:pt x="17" y="21"/>
                  </a:lnTo>
                  <a:lnTo>
                    <a:pt x="13" y="30"/>
                  </a:lnTo>
                  <a:lnTo>
                    <a:pt x="13" y="33"/>
                  </a:lnTo>
                  <a:lnTo>
                    <a:pt x="0" y="33"/>
                  </a:lnTo>
                  <a:close/>
                </a:path>
              </a:pathLst>
            </a:custGeom>
            <a:solidFill>
              <a:srgbClr val="FFFF00"/>
            </a:solidFill>
            <a:ln w="9525">
              <a:noFill/>
              <a:round/>
              <a:headEnd/>
              <a:tailEnd/>
            </a:ln>
          </p:spPr>
          <p:txBody>
            <a:bodyPr/>
            <a:lstStyle/>
            <a:p>
              <a:endParaRPr lang="en-IN"/>
            </a:p>
          </p:txBody>
        </p:sp>
        <p:sp>
          <p:nvSpPr>
            <p:cNvPr id="38926" name="Freeform 1038"/>
            <p:cNvSpPr>
              <a:spLocks/>
            </p:cNvSpPr>
            <p:nvPr/>
          </p:nvSpPr>
          <p:spPr bwMode="auto">
            <a:xfrm>
              <a:off x="2648" y="2349"/>
              <a:ext cx="36" cy="15"/>
            </a:xfrm>
            <a:custGeom>
              <a:avLst/>
              <a:gdLst>
                <a:gd name="T0" fmla="*/ 0 w 73"/>
                <a:gd name="T1" fmla="*/ 30 h 30"/>
                <a:gd name="T2" fmla="*/ 0 w 73"/>
                <a:gd name="T3" fmla="*/ 0 h 30"/>
                <a:gd name="T4" fmla="*/ 73 w 73"/>
                <a:gd name="T5" fmla="*/ 0 h 30"/>
                <a:gd name="T6" fmla="*/ 73 w 73"/>
                <a:gd name="T7" fmla="*/ 12 h 30"/>
                <a:gd name="T8" fmla="*/ 14 w 73"/>
                <a:gd name="T9" fmla="*/ 12 h 30"/>
                <a:gd name="T10" fmla="*/ 14 w 73"/>
                <a:gd name="T11" fmla="*/ 30 h 30"/>
                <a:gd name="T12" fmla="*/ 0 w 73"/>
                <a:gd name="T13" fmla="*/ 30 h 30"/>
                <a:gd name="T14" fmla="*/ 0 w 73"/>
                <a:gd name="T15" fmla="*/ 30 h 30"/>
                <a:gd name="T16" fmla="*/ 0 60000 65536"/>
                <a:gd name="T17" fmla="*/ 0 60000 65536"/>
                <a:gd name="T18" fmla="*/ 0 60000 65536"/>
                <a:gd name="T19" fmla="*/ 0 60000 65536"/>
                <a:gd name="T20" fmla="*/ 0 60000 65536"/>
                <a:gd name="T21" fmla="*/ 0 60000 65536"/>
                <a:gd name="T22" fmla="*/ 0 60000 65536"/>
                <a:gd name="T23" fmla="*/ 0 60000 65536"/>
                <a:gd name="T24" fmla="*/ 0 w 73"/>
                <a:gd name="T25" fmla="*/ 0 h 30"/>
                <a:gd name="T26" fmla="*/ 73 w 73"/>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 h="30">
                  <a:moveTo>
                    <a:pt x="0" y="30"/>
                  </a:moveTo>
                  <a:lnTo>
                    <a:pt x="0" y="0"/>
                  </a:lnTo>
                  <a:lnTo>
                    <a:pt x="73" y="0"/>
                  </a:lnTo>
                  <a:lnTo>
                    <a:pt x="73" y="12"/>
                  </a:lnTo>
                  <a:lnTo>
                    <a:pt x="14" y="12"/>
                  </a:lnTo>
                  <a:lnTo>
                    <a:pt x="14" y="30"/>
                  </a:lnTo>
                  <a:lnTo>
                    <a:pt x="0" y="30"/>
                  </a:lnTo>
                  <a:close/>
                </a:path>
              </a:pathLst>
            </a:custGeom>
            <a:solidFill>
              <a:srgbClr val="FFFF00"/>
            </a:solidFill>
            <a:ln w="9525">
              <a:noFill/>
              <a:round/>
              <a:headEnd/>
              <a:tailEnd/>
            </a:ln>
          </p:spPr>
          <p:txBody>
            <a:bodyPr/>
            <a:lstStyle/>
            <a:p>
              <a:endParaRPr lang="en-IN"/>
            </a:p>
          </p:txBody>
        </p:sp>
        <p:sp>
          <p:nvSpPr>
            <p:cNvPr id="38927" name="Freeform 1039"/>
            <p:cNvSpPr>
              <a:spLocks/>
            </p:cNvSpPr>
            <p:nvPr/>
          </p:nvSpPr>
          <p:spPr bwMode="auto">
            <a:xfrm>
              <a:off x="2690" y="2348"/>
              <a:ext cx="46" cy="16"/>
            </a:xfrm>
            <a:custGeom>
              <a:avLst/>
              <a:gdLst>
                <a:gd name="T0" fmla="*/ 0 w 94"/>
                <a:gd name="T1" fmla="*/ 33 h 33"/>
                <a:gd name="T2" fmla="*/ 1 w 94"/>
                <a:gd name="T3" fmla="*/ 28 h 33"/>
                <a:gd name="T4" fmla="*/ 7 w 94"/>
                <a:gd name="T5" fmla="*/ 19 h 33"/>
                <a:gd name="T6" fmla="*/ 14 w 94"/>
                <a:gd name="T7" fmla="*/ 11 h 33"/>
                <a:gd name="T8" fmla="*/ 22 w 94"/>
                <a:gd name="T9" fmla="*/ 5 h 33"/>
                <a:gd name="T10" fmla="*/ 34 w 94"/>
                <a:gd name="T11" fmla="*/ 2 h 33"/>
                <a:gd name="T12" fmla="*/ 47 w 94"/>
                <a:gd name="T13" fmla="*/ 0 h 33"/>
                <a:gd name="T14" fmla="*/ 61 w 94"/>
                <a:gd name="T15" fmla="*/ 2 h 33"/>
                <a:gd name="T16" fmla="*/ 72 w 94"/>
                <a:gd name="T17" fmla="*/ 5 h 33"/>
                <a:gd name="T18" fmla="*/ 80 w 94"/>
                <a:gd name="T19" fmla="*/ 11 h 33"/>
                <a:gd name="T20" fmla="*/ 87 w 94"/>
                <a:gd name="T21" fmla="*/ 19 h 33"/>
                <a:gd name="T22" fmla="*/ 92 w 94"/>
                <a:gd name="T23" fmla="*/ 28 h 33"/>
                <a:gd name="T24" fmla="*/ 94 w 94"/>
                <a:gd name="T25" fmla="*/ 33 h 33"/>
                <a:gd name="T26" fmla="*/ 79 w 94"/>
                <a:gd name="T27" fmla="*/ 33 h 33"/>
                <a:gd name="T28" fmla="*/ 75 w 94"/>
                <a:gd name="T29" fmla="*/ 25 h 33"/>
                <a:gd name="T30" fmla="*/ 62 w 94"/>
                <a:gd name="T31" fmla="*/ 15 h 33"/>
                <a:gd name="T32" fmla="*/ 47 w 94"/>
                <a:gd name="T33" fmla="*/ 12 h 33"/>
                <a:gd name="T34" fmla="*/ 31 w 94"/>
                <a:gd name="T35" fmla="*/ 15 h 33"/>
                <a:gd name="T36" fmla="*/ 21 w 94"/>
                <a:gd name="T37" fmla="*/ 25 h 33"/>
                <a:gd name="T38" fmla="*/ 16 w 94"/>
                <a:gd name="T39" fmla="*/ 33 h 33"/>
                <a:gd name="T40" fmla="*/ 0 w 94"/>
                <a:gd name="T41" fmla="*/ 33 h 33"/>
                <a:gd name="T42" fmla="*/ 0 w 94"/>
                <a:gd name="T43" fmla="*/ 33 h 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4"/>
                <a:gd name="T67" fmla="*/ 0 h 33"/>
                <a:gd name="T68" fmla="*/ 94 w 94"/>
                <a:gd name="T69" fmla="*/ 33 h 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4" h="33">
                  <a:moveTo>
                    <a:pt x="0" y="33"/>
                  </a:moveTo>
                  <a:lnTo>
                    <a:pt x="1" y="28"/>
                  </a:lnTo>
                  <a:lnTo>
                    <a:pt x="7" y="19"/>
                  </a:lnTo>
                  <a:lnTo>
                    <a:pt x="14" y="11"/>
                  </a:lnTo>
                  <a:lnTo>
                    <a:pt x="22" y="5"/>
                  </a:lnTo>
                  <a:lnTo>
                    <a:pt x="34" y="2"/>
                  </a:lnTo>
                  <a:lnTo>
                    <a:pt x="47" y="0"/>
                  </a:lnTo>
                  <a:lnTo>
                    <a:pt x="61" y="2"/>
                  </a:lnTo>
                  <a:lnTo>
                    <a:pt x="72" y="5"/>
                  </a:lnTo>
                  <a:lnTo>
                    <a:pt x="80" y="11"/>
                  </a:lnTo>
                  <a:lnTo>
                    <a:pt x="87" y="19"/>
                  </a:lnTo>
                  <a:lnTo>
                    <a:pt x="92" y="28"/>
                  </a:lnTo>
                  <a:lnTo>
                    <a:pt x="94" y="33"/>
                  </a:lnTo>
                  <a:lnTo>
                    <a:pt x="79" y="33"/>
                  </a:lnTo>
                  <a:lnTo>
                    <a:pt x="75" y="25"/>
                  </a:lnTo>
                  <a:lnTo>
                    <a:pt x="62" y="15"/>
                  </a:lnTo>
                  <a:lnTo>
                    <a:pt x="47" y="12"/>
                  </a:lnTo>
                  <a:lnTo>
                    <a:pt x="31" y="15"/>
                  </a:lnTo>
                  <a:lnTo>
                    <a:pt x="21" y="25"/>
                  </a:lnTo>
                  <a:lnTo>
                    <a:pt x="16" y="33"/>
                  </a:lnTo>
                  <a:lnTo>
                    <a:pt x="0" y="33"/>
                  </a:lnTo>
                  <a:close/>
                </a:path>
              </a:pathLst>
            </a:custGeom>
            <a:solidFill>
              <a:srgbClr val="FFFF00"/>
            </a:solidFill>
            <a:ln w="9525">
              <a:noFill/>
              <a:round/>
              <a:headEnd/>
              <a:tailEnd/>
            </a:ln>
          </p:spPr>
          <p:txBody>
            <a:bodyPr/>
            <a:lstStyle/>
            <a:p>
              <a:endParaRPr lang="en-IN"/>
            </a:p>
          </p:txBody>
        </p:sp>
        <p:sp>
          <p:nvSpPr>
            <p:cNvPr id="38928" name="Freeform 1040"/>
            <p:cNvSpPr>
              <a:spLocks/>
            </p:cNvSpPr>
            <p:nvPr/>
          </p:nvSpPr>
          <p:spPr bwMode="auto">
            <a:xfrm>
              <a:off x="2746" y="2349"/>
              <a:ext cx="42" cy="15"/>
            </a:xfrm>
            <a:custGeom>
              <a:avLst/>
              <a:gdLst>
                <a:gd name="T0" fmla="*/ 0 w 84"/>
                <a:gd name="T1" fmla="*/ 30 h 30"/>
                <a:gd name="T2" fmla="*/ 0 w 84"/>
                <a:gd name="T3" fmla="*/ 0 h 30"/>
                <a:gd name="T4" fmla="*/ 50 w 84"/>
                <a:gd name="T5" fmla="*/ 0 h 30"/>
                <a:gd name="T6" fmla="*/ 62 w 84"/>
                <a:gd name="T7" fmla="*/ 1 h 30"/>
                <a:gd name="T8" fmla="*/ 74 w 84"/>
                <a:gd name="T9" fmla="*/ 6 h 30"/>
                <a:gd name="T10" fmla="*/ 82 w 84"/>
                <a:gd name="T11" fmla="*/ 14 h 30"/>
                <a:gd name="T12" fmla="*/ 84 w 84"/>
                <a:gd name="T13" fmla="*/ 27 h 30"/>
                <a:gd name="T14" fmla="*/ 84 w 84"/>
                <a:gd name="T15" fmla="*/ 30 h 30"/>
                <a:gd name="T16" fmla="*/ 69 w 84"/>
                <a:gd name="T17" fmla="*/ 30 h 30"/>
                <a:gd name="T18" fmla="*/ 69 w 84"/>
                <a:gd name="T19" fmla="*/ 29 h 30"/>
                <a:gd name="T20" fmla="*/ 68 w 84"/>
                <a:gd name="T21" fmla="*/ 19 h 30"/>
                <a:gd name="T22" fmla="*/ 62 w 84"/>
                <a:gd name="T23" fmla="*/ 15 h 30"/>
                <a:gd name="T24" fmla="*/ 55 w 84"/>
                <a:gd name="T25" fmla="*/ 12 h 30"/>
                <a:gd name="T26" fmla="*/ 50 w 84"/>
                <a:gd name="T27" fmla="*/ 12 h 30"/>
                <a:gd name="T28" fmla="*/ 15 w 84"/>
                <a:gd name="T29" fmla="*/ 12 h 30"/>
                <a:gd name="T30" fmla="*/ 15 w 84"/>
                <a:gd name="T31" fmla="*/ 30 h 30"/>
                <a:gd name="T32" fmla="*/ 0 w 84"/>
                <a:gd name="T33" fmla="*/ 30 h 30"/>
                <a:gd name="T34" fmla="*/ 0 w 84"/>
                <a:gd name="T35" fmla="*/ 3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4"/>
                <a:gd name="T55" fmla="*/ 0 h 30"/>
                <a:gd name="T56" fmla="*/ 84 w 84"/>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4" h="30">
                  <a:moveTo>
                    <a:pt x="0" y="30"/>
                  </a:moveTo>
                  <a:lnTo>
                    <a:pt x="0" y="0"/>
                  </a:lnTo>
                  <a:lnTo>
                    <a:pt x="50" y="0"/>
                  </a:lnTo>
                  <a:lnTo>
                    <a:pt x="62" y="1"/>
                  </a:lnTo>
                  <a:lnTo>
                    <a:pt x="74" y="6"/>
                  </a:lnTo>
                  <a:lnTo>
                    <a:pt x="82" y="14"/>
                  </a:lnTo>
                  <a:lnTo>
                    <a:pt x="84" y="27"/>
                  </a:lnTo>
                  <a:lnTo>
                    <a:pt x="84" y="30"/>
                  </a:lnTo>
                  <a:lnTo>
                    <a:pt x="69" y="30"/>
                  </a:lnTo>
                  <a:lnTo>
                    <a:pt x="69" y="29"/>
                  </a:lnTo>
                  <a:lnTo>
                    <a:pt x="68" y="19"/>
                  </a:lnTo>
                  <a:lnTo>
                    <a:pt x="62" y="15"/>
                  </a:lnTo>
                  <a:lnTo>
                    <a:pt x="55" y="12"/>
                  </a:lnTo>
                  <a:lnTo>
                    <a:pt x="50" y="12"/>
                  </a:lnTo>
                  <a:lnTo>
                    <a:pt x="15" y="12"/>
                  </a:lnTo>
                  <a:lnTo>
                    <a:pt x="15" y="30"/>
                  </a:lnTo>
                  <a:lnTo>
                    <a:pt x="0" y="30"/>
                  </a:lnTo>
                  <a:close/>
                </a:path>
              </a:pathLst>
            </a:custGeom>
            <a:solidFill>
              <a:srgbClr val="FFFF00"/>
            </a:solidFill>
            <a:ln w="9525">
              <a:noFill/>
              <a:round/>
              <a:headEnd/>
              <a:tailEnd/>
            </a:ln>
          </p:spPr>
          <p:txBody>
            <a:bodyPr/>
            <a:lstStyle/>
            <a:p>
              <a:endParaRPr lang="en-IN"/>
            </a:p>
          </p:txBody>
        </p:sp>
        <p:sp>
          <p:nvSpPr>
            <p:cNvPr id="38929" name="Freeform 1041"/>
            <p:cNvSpPr>
              <a:spLocks/>
            </p:cNvSpPr>
            <p:nvPr/>
          </p:nvSpPr>
          <p:spPr bwMode="auto">
            <a:xfrm>
              <a:off x="2827" y="2349"/>
              <a:ext cx="42" cy="15"/>
            </a:xfrm>
            <a:custGeom>
              <a:avLst/>
              <a:gdLst>
                <a:gd name="T0" fmla="*/ 0 w 83"/>
                <a:gd name="T1" fmla="*/ 30 h 30"/>
                <a:gd name="T2" fmla="*/ 0 w 83"/>
                <a:gd name="T3" fmla="*/ 0 h 30"/>
                <a:gd name="T4" fmla="*/ 41 w 83"/>
                <a:gd name="T5" fmla="*/ 0 h 30"/>
                <a:gd name="T6" fmla="*/ 50 w 83"/>
                <a:gd name="T7" fmla="*/ 1 h 30"/>
                <a:gd name="T8" fmla="*/ 58 w 83"/>
                <a:gd name="T9" fmla="*/ 4 h 30"/>
                <a:gd name="T10" fmla="*/ 66 w 83"/>
                <a:gd name="T11" fmla="*/ 8 h 30"/>
                <a:gd name="T12" fmla="*/ 73 w 83"/>
                <a:gd name="T13" fmla="*/ 14 h 30"/>
                <a:gd name="T14" fmla="*/ 78 w 83"/>
                <a:gd name="T15" fmla="*/ 22 h 30"/>
                <a:gd name="T16" fmla="*/ 83 w 83"/>
                <a:gd name="T17" fmla="*/ 30 h 30"/>
                <a:gd name="T18" fmla="*/ 83 w 83"/>
                <a:gd name="T19" fmla="*/ 30 h 30"/>
                <a:gd name="T20" fmla="*/ 66 w 83"/>
                <a:gd name="T21" fmla="*/ 30 h 30"/>
                <a:gd name="T22" fmla="*/ 63 w 83"/>
                <a:gd name="T23" fmla="*/ 22 h 30"/>
                <a:gd name="T24" fmla="*/ 53 w 83"/>
                <a:gd name="T25" fmla="*/ 15 h 30"/>
                <a:gd name="T26" fmla="*/ 39 w 83"/>
                <a:gd name="T27" fmla="*/ 12 h 30"/>
                <a:gd name="T28" fmla="*/ 13 w 83"/>
                <a:gd name="T29" fmla="*/ 12 h 30"/>
                <a:gd name="T30" fmla="*/ 13 w 83"/>
                <a:gd name="T31" fmla="*/ 30 h 30"/>
                <a:gd name="T32" fmla="*/ 0 w 83"/>
                <a:gd name="T33" fmla="*/ 30 h 30"/>
                <a:gd name="T34" fmla="*/ 0 w 83"/>
                <a:gd name="T35" fmla="*/ 3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30"/>
                <a:gd name="T56" fmla="*/ 83 w 83"/>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30">
                  <a:moveTo>
                    <a:pt x="0" y="30"/>
                  </a:moveTo>
                  <a:lnTo>
                    <a:pt x="0" y="0"/>
                  </a:lnTo>
                  <a:lnTo>
                    <a:pt x="41" y="0"/>
                  </a:lnTo>
                  <a:lnTo>
                    <a:pt x="50" y="1"/>
                  </a:lnTo>
                  <a:lnTo>
                    <a:pt x="58" y="4"/>
                  </a:lnTo>
                  <a:lnTo>
                    <a:pt x="66" y="8"/>
                  </a:lnTo>
                  <a:lnTo>
                    <a:pt x="73" y="14"/>
                  </a:lnTo>
                  <a:lnTo>
                    <a:pt x="78" y="22"/>
                  </a:lnTo>
                  <a:lnTo>
                    <a:pt x="83" y="30"/>
                  </a:lnTo>
                  <a:lnTo>
                    <a:pt x="66" y="30"/>
                  </a:lnTo>
                  <a:lnTo>
                    <a:pt x="63" y="22"/>
                  </a:lnTo>
                  <a:lnTo>
                    <a:pt x="53" y="15"/>
                  </a:lnTo>
                  <a:lnTo>
                    <a:pt x="39" y="12"/>
                  </a:lnTo>
                  <a:lnTo>
                    <a:pt x="13" y="12"/>
                  </a:lnTo>
                  <a:lnTo>
                    <a:pt x="13" y="30"/>
                  </a:lnTo>
                  <a:lnTo>
                    <a:pt x="0" y="30"/>
                  </a:lnTo>
                  <a:close/>
                </a:path>
              </a:pathLst>
            </a:custGeom>
            <a:solidFill>
              <a:srgbClr val="FFFF00"/>
            </a:solidFill>
            <a:ln w="9525">
              <a:noFill/>
              <a:round/>
              <a:headEnd/>
              <a:tailEnd/>
            </a:ln>
          </p:spPr>
          <p:txBody>
            <a:bodyPr/>
            <a:lstStyle/>
            <a:p>
              <a:endParaRPr lang="en-IN"/>
            </a:p>
          </p:txBody>
        </p:sp>
        <p:sp>
          <p:nvSpPr>
            <p:cNvPr id="38930" name="Freeform 1042"/>
            <p:cNvSpPr>
              <a:spLocks/>
            </p:cNvSpPr>
            <p:nvPr/>
          </p:nvSpPr>
          <p:spPr bwMode="auto">
            <a:xfrm>
              <a:off x="2880" y="2349"/>
              <a:ext cx="7" cy="15"/>
            </a:xfrm>
            <a:custGeom>
              <a:avLst/>
              <a:gdLst>
                <a:gd name="T0" fmla="*/ 0 w 14"/>
                <a:gd name="T1" fmla="*/ 30 h 30"/>
                <a:gd name="T2" fmla="*/ 0 w 14"/>
                <a:gd name="T3" fmla="*/ 0 h 30"/>
                <a:gd name="T4" fmla="*/ 14 w 14"/>
                <a:gd name="T5" fmla="*/ 0 h 30"/>
                <a:gd name="T6" fmla="*/ 14 w 14"/>
                <a:gd name="T7" fmla="*/ 30 h 30"/>
                <a:gd name="T8" fmla="*/ 0 w 14"/>
                <a:gd name="T9" fmla="*/ 30 h 30"/>
                <a:gd name="T10" fmla="*/ 0 w 14"/>
                <a:gd name="T11" fmla="*/ 30 h 30"/>
                <a:gd name="T12" fmla="*/ 0 60000 65536"/>
                <a:gd name="T13" fmla="*/ 0 60000 65536"/>
                <a:gd name="T14" fmla="*/ 0 60000 65536"/>
                <a:gd name="T15" fmla="*/ 0 60000 65536"/>
                <a:gd name="T16" fmla="*/ 0 60000 65536"/>
                <a:gd name="T17" fmla="*/ 0 60000 65536"/>
                <a:gd name="T18" fmla="*/ 0 w 14"/>
                <a:gd name="T19" fmla="*/ 0 h 30"/>
                <a:gd name="T20" fmla="*/ 14 w 14"/>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14" h="30">
                  <a:moveTo>
                    <a:pt x="0" y="30"/>
                  </a:moveTo>
                  <a:lnTo>
                    <a:pt x="0" y="0"/>
                  </a:lnTo>
                  <a:lnTo>
                    <a:pt x="14" y="0"/>
                  </a:lnTo>
                  <a:lnTo>
                    <a:pt x="14" y="30"/>
                  </a:lnTo>
                  <a:lnTo>
                    <a:pt x="0" y="30"/>
                  </a:lnTo>
                  <a:close/>
                </a:path>
              </a:pathLst>
            </a:custGeom>
            <a:solidFill>
              <a:srgbClr val="FFFF00"/>
            </a:solidFill>
            <a:ln w="9525">
              <a:noFill/>
              <a:round/>
              <a:headEnd/>
              <a:tailEnd/>
            </a:ln>
          </p:spPr>
          <p:txBody>
            <a:bodyPr/>
            <a:lstStyle/>
            <a:p>
              <a:endParaRPr lang="en-IN"/>
            </a:p>
          </p:txBody>
        </p:sp>
        <p:sp>
          <p:nvSpPr>
            <p:cNvPr id="38931" name="Freeform 1043"/>
            <p:cNvSpPr>
              <a:spLocks/>
            </p:cNvSpPr>
            <p:nvPr/>
          </p:nvSpPr>
          <p:spPr bwMode="auto">
            <a:xfrm>
              <a:off x="2897" y="2348"/>
              <a:ext cx="39" cy="16"/>
            </a:xfrm>
            <a:custGeom>
              <a:avLst/>
              <a:gdLst>
                <a:gd name="T0" fmla="*/ 0 w 77"/>
                <a:gd name="T1" fmla="*/ 33 h 33"/>
                <a:gd name="T2" fmla="*/ 0 w 77"/>
                <a:gd name="T3" fmla="*/ 32 h 33"/>
                <a:gd name="T4" fmla="*/ 1 w 77"/>
                <a:gd name="T5" fmla="*/ 21 h 33"/>
                <a:gd name="T6" fmla="*/ 8 w 77"/>
                <a:gd name="T7" fmla="*/ 10 h 33"/>
                <a:gd name="T8" fmla="*/ 20 w 77"/>
                <a:gd name="T9" fmla="*/ 3 h 33"/>
                <a:gd name="T10" fmla="*/ 36 w 77"/>
                <a:gd name="T11" fmla="*/ 0 h 33"/>
                <a:gd name="T12" fmla="*/ 48 w 77"/>
                <a:gd name="T13" fmla="*/ 2 h 33"/>
                <a:gd name="T14" fmla="*/ 58 w 77"/>
                <a:gd name="T15" fmla="*/ 4 h 33"/>
                <a:gd name="T16" fmla="*/ 65 w 77"/>
                <a:gd name="T17" fmla="*/ 7 h 33"/>
                <a:gd name="T18" fmla="*/ 70 w 77"/>
                <a:gd name="T19" fmla="*/ 12 h 33"/>
                <a:gd name="T20" fmla="*/ 73 w 77"/>
                <a:gd name="T21" fmla="*/ 18 h 33"/>
                <a:gd name="T22" fmla="*/ 76 w 77"/>
                <a:gd name="T23" fmla="*/ 24 h 33"/>
                <a:gd name="T24" fmla="*/ 77 w 77"/>
                <a:gd name="T25" fmla="*/ 29 h 33"/>
                <a:gd name="T26" fmla="*/ 77 w 77"/>
                <a:gd name="T27" fmla="*/ 33 h 33"/>
                <a:gd name="T28" fmla="*/ 63 w 77"/>
                <a:gd name="T29" fmla="*/ 33 h 33"/>
                <a:gd name="T30" fmla="*/ 61 w 77"/>
                <a:gd name="T31" fmla="*/ 24 h 33"/>
                <a:gd name="T32" fmla="*/ 55 w 77"/>
                <a:gd name="T33" fmla="*/ 17 h 33"/>
                <a:gd name="T34" fmla="*/ 47 w 77"/>
                <a:gd name="T35" fmla="*/ 14 h 33"/>
                <a:gd name="T36" fmla="*/ 37 w 77"/>
                <a:gd name="T37" fmla="*/ 12 h 33"/>
                <a:gd name="T38" fmla="*/ 30 w 77"/>
                <a:gd name="T39" fmla="*/ 12 h 33"/>
                <a:gd name="T40" fmla="*/ 22 w 77"/>
                <a:gd name="T41" fmla="*/ 15 h 33"/>
                <a:gd name="T42" fmla="*/ 16 w 77"/>
                <a:gd name="T43" fmla="*/ 21 h 33"/>
                <a:gd name="T44" fmla="*/ 14 w 77"/>
                <a:gd name="T45" fmla="*/ 30 h 33"/>
                <a:gd name="T46" fmla="*/ 14 w 77"/>
                <a:gd name="T47" fmla="*/ 33 h 33"/>
                <a:gd name="T48" fmla="*/ 0 w 77"/>
                <a:gd name="T49" fmla="*/ 33 h 33"/>
                <a:gd name="T50" fmla="*/ 0 w 77"/>
                <a:gd name="T51" fmla="*/ 33 h 3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3"/>
                <a:gd name="T80" fmla="*/ 77 w 77"/>
                <a:gd name="T81" fmla="*/ 33 h 3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3">
                  <a:moveTo>
                    <a:pt x="0" y="33"/>
                  </a:moveTo>
                  <a:lnTo>
                    <a:pt x="0" y="32"/>
                  </a:lnTo>
                  <a:lnTo>
                    <a:pt x="1" y="21"/>
                  </a:lnTo>
                  <a:lnTo>
                    <a:pt x="8" y="10"/>
                  </a:lnTo>
                  <a:lnTo>
                    <a:pt x="20" y="3"/>
                  </a:lnTo>
                  <a:lnTo>
                    <a:pt x="36" y="0"/>
                  </a:lnTo>
                  <a:lnTo>
                    <a:pt x="48" y="2"/>
                  </a:lnTo>
                  <a:lnTo>
                    <a:pt x="58" y="4"/>
                  </a:lnTo>
                  <a:lnTo>
                    <a:pt x="65" y="7"/>
                  </a:lnTo>
                  <a:lnTo>
                    <a:pt x="70" y="12"/>
                  </a:lnTo>
                  <a:lnTo>
                    <a:pt x="73" y="18"/>
                  </a:lnTo>
                  <a:lnTo>
                    <a:pt x="76" y="24"/>
                  </a:lnTo>
                  <a:lnTo>
                    <a:pt x="77" y="29"/>
                  </a:lnTo>
                  <a:lnTo>
                    <a:pt x="77" y="33"/>
                  </a:lnTo>
                  <a:lnTo>
                    <a:pt x="63" y="33"/>
                  </a:lnTo>
                  <a:lnTo>
                    <a:pt x="61" y="24"/>
                  </a:lnTo>
                  <a:lnTo>
                    <a:pt x="55" y="17"/>
                  </a:lnTo>
                  <a:lnTo>
                    <a:pt x="47" y="14"/>
                  </a:lnTo>
                  <a:lnTo>
                    <a:pt x="37" y="12"/>
                  </a:lnTo>
                  <a:lnTo>
                    <a:pt x="30" y="12"/>
                  </a:lnTo>
                  <a:lnTo>
                    <a:pt x="22" y="15"/>
                  </a:lnTo>
                  <a:lnTo>
                    <a:pt x="16" y="21"/>
                  </a:lnTo>
                  <a:lnTo>
                    <a:pt x="14" y="30"/>
                  </a:lnTo>
                  <a:lnTo>
                    <a:pt x="14" y="33"/>
                  </a:lnTo>
                  <a:lnTo>
                    <a:pt x="0" y="33"/>
                  </a:lnTo>
                  <a:close/>
                </a:path>
              </a:pathLst>
            </a:custGeom>
            <a:solidFill>
              <a:srgbClr val="FFFF00"/>
            </a:solidFill>
            <a:ln w="9525">
              <a:noFill/>
              <a:round/>
              <a:headEnd/>
              <a:tailEnd/>
            </a:ln>
          </p:spPr>
          <p:txBody>
            <a:bodyPr/>
            <a:lstStyle/>
            <a:p>
              <a:endParaRPr lang="en-IN"/>
            </a:p>
          </p:txBody>
        </p:sp>
        <p:sp>
          <p:nvSpPr>
            <p:cNvPr id="38932" name="Freeform 1044"/>
            <p:cNvSpPr>
              <a:spLocks/>
            </p:cNvSpPr>
            <p:nvPr/>
          </p:nvSpPr>
          <p:spPr bwMode="auto">
            <a:xfrm>
              <a:off x="2945" y="2349"/>
              <a:ext cx="39" cy="15"/>
            </a:xfrm>
            <a:custGeom>
              <a:avLst/>
              <a:gdLst>
                <a:gd name="T0" fmla="*/ 0 w 77"/>
                <a:gd name="T1" fmla="*/ 30 h 30"/>
                <a:gd name="T2" fmla="*/ 0 w 77"/>
                <a:gd name="T3" fmla="*/ 0 h 30"/>
                <a:gd name="T4" fmla="*/ 77 w 77"/>
                <a:gd name="T5" fmla="*/ 0 h 30"/>
                <a:gd name="T6" fmla="*/ 77 w 77"/>
                <a:gd name="T7" fmla="*/ 12 h 30"/>
                <a:gd name="T8" fmla="*/ 14 w 77"/>
                <a:gd name="T9" fmla="*/ 12 h 30"/>
                <a:gd name="T10" fmla="*/ 14 w 77"/>
                <a:gd name="T11" fmla="*/ 30 h 30"/>
                <a:gd name="T12" fmla="*/ 0 w 77"/>
                <a:gd name="T13" fmla="*/ 30 h 30"/>
                <a:gd name="T14" fmla="*/ 0 w 77"/>
                <a:gd name="T15" fmla="*/ 30 h 30"/>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0"/>
                <a:gd name="T26" fmla="*/ 77 w 77"/>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0">
                  <a:moveTo>
                    <a:pt x="0" y="30"/>
                  </a:moveTo>
                  <a:lnTo>
                    <a:pt x="0" y="0"/>
                  </a:lnTo>
                  <a:lnTo>
                    <a:pt x="77" y="0"/>
                  </a:lnTo>
                  <a:lnTo>
                    <a:pt x="77" y="12"/>
                  </a:lnTo>
                  <a:lnTo>
                    <a:pt x="14" y="12"/>
                  </a:lnTo>
                  <a:lnTo>
                    <a:pt x="14" y="30"/>
                  </a:lnTo>
                  <a:lnTo>
                    <a:pt x="0" y="30"/>
                  </a:lnTo>
                  <a:close/>
                </a:path>
              </a:pathLst>
            </a:custGeom>
            <a:solidFill>
              <a:srgbClr val="FFFF00"/>
            </a:solidFill>
            <a:ln w="9525">
              <a:noFill/>
              <a:round/>
              <a:headEnd/>
              <a:tailEnd/>
            </a:ln>
          </p:spPr>
          <p:txBody>
            <a:bodyPr/>
            <a:lstStyle/>
            <a:p>
              <a:endParaRPr lang="en-IN"/>
            </a:p>
          </p:txBody>
        </p:sp>
        <p:sp>
          <p:nvSpPr>
            <p:cNvPr id="38933" name="Freeform 1045"/>
            <p:cNvSpPr>
              <a:spLocks/>
            </p:cNvSpPr>
            <p:nvPr/>
          </p:nvSpPr>
          <p:spPr bwMode="auto">
            <a:xfrm>
              <a:off x="3002" y="2349"/>
              <a:ext cx="19" cy="15"/>
            </a:xfrm>
            <a:custGeom>
              <a:avLst/>
              <a:gdLst>
                <a:gd name="T0" fmla="*/ 0 w 39"/>
                <a:gd name="T1" fmla="*/ 30 h 30"/>
                <a:gd name="T2" fmla="*/ 11 w 39"/>
                <a:gd name="T3" fmla="*/ 0 h 30"/>
                <a:gd name="T4" fmla="*/ 27 w 39"/>
                <a:gd name="T5" fmla="*/ 0 h 30"/>
                <a:gd name="T6" fmla="*/ 39 w 39"/>
                <a:gd name="T7" fmla="*/ 30 h 30"/>
                <a:gd name="T8" fmla="*/ 25 w 39"/>
                <a:gd name="T9" fmla="*/ 30 h 30"/>
                <a:gd name="T10" fmla="*/ 19 w 39"/>
                <a:gd name="T11" fmla="*/ 15 h 30"/>
                <a:gd name="T12" fmla="*/ 18 w 39"/>
                <a:gd name="T13" fmla="*/ 15 h 30"/>
                <a:gd name="T14" fmla="*/ 12 w 39"/>
                <a:gd name="T15" fmla="*/ 30 h 30"/>
                <a:gd name="T16" fmla="*/ 0 w 39"/>
                <a:gd name="T17" fmla="*/ 30 h 30"/>
                <a:gd name="T18" fmla="*/ 0 w 39"/>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
                <a:gd name="T31" fmla="*/ 0 h 30"/>
                <a:gd name="T32" fmla="*/ 39 w 39"/>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 h="30">
                  <a:moveTo>
                    <a:pt x="0" y="30"/>
                  </a:moveTo>
                  <a:lnTo>
                    <a:pt x="11" y="0"/>
                  </a:lnTo>
                  <a:lnTo>
                    <a:pt x="27" y="0"/>
                  </a:lnTo>
                  <a:lnTo>
                    <a:pt x="39" y="30"/>
                  </a:lnTo>
                  <a:lnTo>
                    <a:pt x="25" y="30"/>
                  </a:lnTo>
                  <a:lnTo>
                    <a:pt x="19" y="15"/>
                  </a:lnTo>
                  <a:lnTo>
                    <a:pt x="18" y="15"/>
                  </a:lnTo>
                  <a:lnTo>
                    <a:pt x="12" y="30"/>
                  </a:lnTo>
                  <a:lnTo>
                    <a:pt x="0" y="30"/>
                  </a:lnTo>
                  <a:close/>
                </a:path>
              </a:pathLst>
            </a:custGeom>
            <a:solidFill>
              <a:srgbClr val="FFFF00"/>
            </a:solidFill>
            <a:ln w="9525">
              <a:noFill/>
              <a:round/>
              <a:headEnd/>
              <a:tailEnd/>
            </a:ln>
          </p:spPr>
          <p:txBody>
            <a:bodyPr/>
            <a:lstStyle/>
            <a:p>
              <a:endParaRPr lang="en-IN"/>
            </a:p>
          </p:txBody>
        </p:sp>
        <p:sp>
          <p:nvSpPr>
            <p:cNvPr id="38934" name="Freeform 1046"/>
            <p:cNvSpPr>
              <a:spLocks/>
            </p:cNvSpPr>
            <p:nvPr/>
          </p:nvSpPr>
          <p:spPr bwMode="auto">
            <a:xfrm>
              <a:off x="3040" y="2348"/>
              <a:ext cx="38" cy="16"/>
            </a:xfrm>
            <a:custGeom>
              <a:avLst/>
              <a:gdLst>
                <a:gd name="T0" fmla="*/ 0 w 77"/>
                <a:gd name="T1" fmla="*/ 33 h 33"/>
                <a:gd name="T2" fmla="*/ 0 w 77"/>
                <a:gd name="T3" fmla="*/ 32 h 33"/>
                <a:gd name="T4" fmla="*/ 1 w 77"/>
                <a:gd name="T5" fmla="*/ 21 h 33"/>
                <a:gd name="T6" fmla="*/ 8 w 77"/>
                <a:gd name="T7" fmla="*/ 10 h 33"/>
                <a:gd name="T8" fmla="*/ 19 w 77"/>
                <a:gd name="T9" fmla="*/ 3 h 33"/>
                <a:gd name="T10" fmla="*/ 35 w 77"/>
                <a:gd name="T11" fmla="*/ 0 h 33"/>
                <a:gd name="T12" fmla="*/ 48 w 77"/>
                <a:gd name="T13" fmla="*/ 2 h 33"/>
                <a:gd name="T14" fmla="*/ 59 w 77"/>
                <a:gd name="T15" fmla="*/ 4 h 33"/>
                <a:gd name="T16" fmla="*/ 65 w 77"/>
                <a:gd name="T17" fmla="*/ 7 h 33"/>
                <a:gd name="T18" fmla="*/ 70 w 77"/>
                <a:gd name="T19" fmla="*/ 12 h 33"/>
                <a:gd name="T20" fmla="*/ 73 w 77"/>
                <a:gd name="T21" fmla="*/ 18 h 33"/>
                <a:gd name="T22" fmla="*/ 76 w 77"/>
                <a:gd name="T23" fmla="*/ 24 h 33"/>
                <a:gd name="T24" fmla="*/ 77 w 77"/>
                <a:gd name="T25" fmla="*/ 29 h 33"/>
                <a:gd name="T26" fmla="*/ 77 w 77"/>
                <a:gd name="T27" fmla="*/ 33 h 33"/>
                <a:gd name="T28" fmla="*/ 63 w 77"/>
                <a:gd name="T29" fmla="*/ 33 h 33"/>
                <a:gd name="T30" fmla="*/ 61 w 77"/>
                <a:gd name="T31" fmla="*/ 24 h 33"/>
                <a:gd name="T32" fmla="*/ 55 w 77"/>
                <a:gd name="T33" fmla="*/ 17 h 33"/>
                <a:gd name="T34" fmla="*/ 47 w 77"/>
                <a:gd name="T35" fmla="*/ 14 h 33"/>
                <a:gd name="T36" fmla="*/ 38 w 77"/>
                <a:gd name="T37" fmla="*/ 12 h 33"/>
                <a:gd name="T38" fmla="*/ 31 w 77"/>
                <a:gd name="T39" fmla="*/ 12 h 33"/>
                <a:gd name="T40" fmla="*/ 22 w 77"/>
                <a:gd name="T41" fmla="*/ 15 h 33"/>
                <a:gd name="T42" fmla="*/ 17 w 77"/>
                <a:gd name="T43" fmla="*/ 21 h 33"/>
                <a:gd name="T44" fmla="*/ 14 w 77"/>
                <a:gd name="T45" fmla="*/ 30 h 33"/>
                <a:gd name="T46" fmla="*/ 14 w 77"/>
                <a:gd name="T47" fmla="*/ 33 h 33"/>
                <a:gd name="T48" fmla="*/ 0 w 77"/>
                <a:gd name="T49" fmla="*/ 33 h 33"/>
                <a:gd name="T50" fmla="*/ 0 w 77"/>
                <a:gd name="T51" fmla="*/ 33 h 3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7"/>
                <a:gd name="T79" fmla="*/ 0 h 33"/>
                <a:gd name="T80" fmla="*/ 77 w 77"/>
                <a:gd name="T81" fmla="*/ 33 h 3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7" h="33">
                  <a:moveTo>
                    <a:pt x="0" y="33"/>
                  </a:moveTo>
                  <a:lnTo>
                    <a:pt x="0" y="32"/>
                  </a:lnTo>
                  <a:lnTo>
                    <a:pt x="1" y="21"/>
                  </a:lnTo>
                  <a:lnTo>
                    <a:pt x="8" y="10"/>
                  </a:lnTo>
                  <a:lnTo>
                    <a:pt x="19" y="3"/>
                  </a:lnTo>
                  <a:lnTo>
                    <a:pt x="35" y="0"/>
                  </a:lnTo>
                  <a:lnTo>
                    <a:pt x="48" y="2"/>
                  </a:lnTo>
                  <a:lnTo>
                    <a:pt x="59" y="4"/>
                  </a:lnTo>
                  <a:lnTo>
                    <a:pt x="65" y="7"/>
                  </a:lnTo>
                  <a:lnTo>
                    <a:pt x="70" y="12"/>
                  </a:lnTo>
                  <a:lnTo>
                    <a:pt x="73" y="18"/>
                  </a:lnTo>
                  <a:lnTo>
                    <a:pt x="76" y="24"/>
                  </a:lnTo>
                  <a:lnTo>
                    <a:pt x="77" y="29"/>
                  </a:lnTo>
                  <a:lnTo>
                    <a:pt x="77" y="33"/>
                  </a:lnTo>
                  <a:lnTo>
                    <a:pt x="63" y="33"/>
                  </a:lnTo>
                  <a:lnTo>
                    <a:pt x="61" y="24"/>
                  </a:lnTo>
                  <a:lnTo>
                    <a:pt x="55" y="17"/>
                  </a:lnTo>
                  <a:lnTo>
                    <a:pt x="47" y="14"/>
                  </a:lnTo>
                  <a:lnTo>
                    <a:pt x="38" y="12"/>
                  </a:lnTo>
                  <a:lnTo>
                    <a:pt x="31" y="12"/>
                  </a:lnTo>
                  <a:lnTo>
                    <a:pt x="22" y="15"/>
                  </a:lnTo>
                  <a:lnTo>
                    <a:pt x="17" y="21"/>
                  </a:lnTo>
                  <a:lnTo>
                    <a:pt x="14" y="30"/>
                  </a:lnTo>
                  <a:lnTo>
                    <a:pt x="14" y="33"/>
                  </a:lnTo>
                  <a:lnTo>
                    <a:pt x="0" y="33"/>
                  </a:lnTo>
                  <a:close/>
                </a:path>
              </a:pathLst>
            </a:custGeom>
            <a:solidFill>
              <a:srgbClr val="FFFF00"/>
            </a:solidFill>
            <a:ln w="9525">
              <a:noFill/>
              <a:round/>
              <a:headEnd/>
              <a:tailEnd/>
            </a:ln>
          </p:spPr>
          <p:txBody>
            <a:bodyPr/>
            <a:lstStyle/>
            <a:p>
              <a:endParaRPr lang="en-IN"/>
            </a:p>
          </p:txBody>
        </p:sp>
        <p:sp>
          <p:nvSpPr>
            <p:cNvPr id="38935" name="Freeform 1047"/>
            <p:cNvSpPr>
              <a:spLocks/>
            </p:cNvSpPr>
            <p:nvPr/>
          </p:nvSpPr>
          <p:spPr bwMode="auto">
            <a:xfrm>
              <a:off x="3088" y="2349"/>
              <a:ext cx="39" cy="15"/>
            </a:xfrm>
            <a:custGeom>
              <a:avLst/>
              <a:gdLst>
                <a:gd name="T0" fmla="*/ 0 w 77"/>
                <a:gd name="T1" fmla="*/ 30 h 30"/>
                <a:gd name="T2" fmla="*/ 0 w 77"/>
                <a:gd name="T3" fmla="*/ 0 h 30"/>
                <a:gd name="T4" fmla="*/ 77 w 77"/>
                <a:gd name="T5" fmla="*/ 0 h 30"/>
                <a:gd name="T6" fmla="*/ 77 w 77"/>
                <a:gd name="T7" fmla="*/ 12 h 30"/>
                <a:gd name="T8" fmla="*/ 13 w 77"/>
                <a:gd name="T9" fmla="*/ 12 h 30"/>
                <a:gd name="T10" fmla="*/ 13 w 77"/>
                <a:gd name="T11" fmla="*/ 30 h 30"/>
                <a:gd name="T12" fmla="*/ 0 w 77"/>
                <a:gd name="T13" fmla="*/ 30 h 30"/>
                <a:gd name="T14" fmla="*/ 0 w 77"/>
                <a:gd name="T15" fmla="*/ 30 h 30"/>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0"/>
                <a:gd name="T26" fmla="*/ 77 w 77"/>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0">
                  <a:moveTo>
                    <a:pt x="0" y="30"/>
                  </a:moveTo>
                  <a:lnTo>
                    <a:pt x="0" y="0"/>
                  </a:lnTo>
                  <a:lnTo>
                    <a:pt x="77" y="0"/>
                  </a:lnTo>
                  <a:lnTo>
                    <a:pt x="77" y="12"/>
                  </a:lnTo>
                  <a:lnTo>
                    <a:pt x="13" y="12"/>
                  </a:lnTo>
                  <a:lnTo>
                    <a:pt x="13" y="30"/>
                  </a:lnTo>
                  <a:lnTo>
                    <a:pt x="0" y="30"/>
                  </a:lnTo>
                  <a:close/>
                </a:path>
              </a:pathLst>
            </a:custGeom>
            <a:solidFill>
              <a:srgbClr val="FFFF00"/>
            </a:solidFill>
            <a:ln w="9525">
              <a:noFill/>
              <a:round/>
              <a:headEnd/>
              <a:tailEnd/>
            </a:ln>
          </p:spPr>
          <p:txBody>
            <a:bodyPr/>
            <a:lstStyle/>
            <a:p>
              <a:endParaRPr lang="en-IN"/>
            </a:p>
          </p:txBody>
        </p:sp>
        <p:sp>
          <p:nvSpPr>
            <p:cNvPr id="38936" name="Freeform 1048"/>
            <p:cNvSpPr>
              <a:spLocks/>
            </p:cNvSpPr>
            <p:nvPr/>
          </p:nvSpPr>
          <p:spPr bwMode="auto">
            <a:xfrm>
              <a:off x="3164" y="2348"/>
              <a:ext cx="44" cy="16"/>
            </a:xfrm>
            <a:custGeom>
              <a:avLst/>
              <a:gdLst>
                <a:gd name="T0" fmla="*/ 0 w 89"/>
                <a:gd name="T1" fmla="*/ 33 h 33"/>
                <a:gd name="T2" fmla="*/ 5 w 89"/>
                <a:gd name="T3" fmla="*/ 24 h 33"/>
                <a:gd name="T4" fmla="*/ 10 w 89"/>
                <a:gd name="T5" fmla="*/ 15 h 33"/>
                <a:gd name="T6" fmla="*/ 17 w 89"/>
                <a:gd name="T7" fmla="*/ 9 h 33"/>
                <a:gd name="T8" fmla="*/ 26 w 89"/>
                <a:gd name="T9" fmla="*/ 4 h 33"/>
                <a:gd name="T10" fmla="*/ 35 w 89"/>
                <a:gd name="T11" fmla="*/ 2 h 33"/>
                <a:gd name="T12" fmla="*/ 47 w 89"/>
                <a:gd name="T13" fmla="*/ 0 h 33"/>
                <a:gd name="T14" fmla="*/ 56 w 89"/>
                <a:gd name="T15" fmla="*/ 2 h 33"/>
                <a:gd name="T16" fmla="*/ 64 w 89"/>
                <a:gd name="T17" fmla="*/ 3 h 33"/>
                <a:gd name="T18" fmla="*/ 71 w 89"/>
                <a:gd name="T19" fmla="*/ 5 h 33"/>
                <a:gd name="T20" fmla="*/ 78 w 89"/>
                <a:gd name="T21" fmla="*/ 11 h 33"/>
                <a:gd name="T22" fmla="*/ 82 w 89"/>
                <a:gd name="T23" fmla="*/ 15 h 33"/>
                <a:gd name="T24" fmla="*/ 86 w 89"/>
                <a:gd name="T25" fmla="*/ 22 h 33"/>
                <a:gd name="T26" fmla="*/ 88 w 89"/>
                <a:gd name="T27" fmla="*/ 28 h 33"/>
                <a:gd name="T28" fmla="*/ 89 w 89"/>
                <a:gd name="T29" fmla="*/ 33 h 33"/>
                <a:gd name="T30" fmla="*/ 75 w 89"/>
                <a:gd name="T31" fmla="*/ 33 h 33"/>
                <a:gd name="T32" fmla="*/ 71 w 89"/>
                <a:gd name="T33" fmla="*/ 24 h 33"/>
                <a:gd name="T34" fmla="*/ 63 w 89"/>
                <a:gd name="T35" fmla="*/ 17 h 33"/>
                <a:gd name="T36" fmla="*/ 55 w 89"/>
                <a:gd name="T37" fmla="*/ 14 h 33"/>
                <a:gd name="T38" fmla="*/ 47 w 89"/>
                <a:gd name="T39" fmla="*/ 12 h 33"/>
                <a:gd name="T40" fmla="*/ 33 w 89"/>
                <a:gd name="T41" fmla="*/ 15 h 33"/>
                <a:gd name="T42" fmla="*/ 21 w 89"/>
                <a:gd name="T43" fmla="*/ 22 h 33"/>
                <a:gd name="T44" fmla="*/ 15 w 89"/>
                <a:gd name="T45" fmla="*/ 33 h 33"/>
                <a:gd name="T46" fmla="*/ 0 w 89"/>
                <a:gd name="T47" fmla="*/ 33 h 33"/>
                <a:gd name="T48" fmla="*/ 0 w 89"/>
                <a:gd name="T49" fmla="*/ 33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9"/>
                <a:gd name="T76" fmla="*/ 0 h 33"/>
                <a:gd name="T77" fmla="*/ 89 w 89"/>
                <a:gd name="T78" fmla="*/ 33 h 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9" h="33">
                  <a:moveTo>
                    <a:pt x="0" y="33"/>
                  </a:moveTo>
                  <a:lnTo>
                    <a:pt x="5" y="24"/>
                  </a:lnTo>
                  <a:lnTo>
                    <a:pt x="10" y="15"/>
                  </a:lnTo>
                  <a:lnTo>
                    <a:pt x="17" y="9"/>
                  </a:lnTo>
                  <a:lnTo>
                    <a:pt x="26" y="4"/>
                  </a:lnTo>
                  <a:lnTo>
                    <a:pt x="35" y="2"/>
                  </a:lnTo>
                  <a:lnTo>
                    <a:pt x="47" y="0"/>
                  </a:lnTo>
                  <a:lnTo>
                    <a:pt x="56" y="2"/>
                  </a:lnTo>
                  <a:lnTo>
                    <a:pt x="64" y="3"/>
                  </a:lnTo>
                  <a:lnTo>
                    <a:pt x="71" y="5"/>
                  </a:lnTo>
                  <a:lnTo>
                    <a:pt x="78" y="11"/>
                  </a:lnTo>
                  <a:lnTo>
                    <a:pt x="82" y="15"/>
                  </a:lnTo>
                  <a:lnTo>
                    <a:pt x="86" y="22"/>
                  </a:lnTo>
                  <a:lnTo>
                    <a:pt x="88" y="28"/>
                  </a:lnTo>
                  <a:lnTo>
                    <a:pt x="89" y="33"/>
                  </a:lnTo>
                  <a:lnTo>
                    <a:pt x="75" y="33"/>
                  </a:lnTo>
                  <a:lnTo>
                    <a:pt x="71" y="24"/>
                  </a:lnTo>
                  <a:lnTo>
                    <a:pt x="63" y="17"/>
                  </a:lnTo>
                  <a:lnTo>
                    <a:pt x="55" y="14"/>
                  </a:lnTo>
                  <a:lnTo>
                    <a:pt x="47" y="12"/>
                  </a:lnTo>
                  <a:lnTo>
                    <a:pt x="33" y="15"/>
                  </a:lnTo>
                  <a:lnTo>
                    <a:pt x="21" y="22"/>
                  </a:lnTo>
                  <a:lnTo>
                    <a:pt x="15" y="33"/>
                  </a:lnTo>
                  <a:lnTo>
                    <a:pt x="0" y="33"/>
                  </a:lnTo>
                  <a:close/>
                </a:path>
              </a:pathLst>
            </a:custGeom>
            <a:solidFill>
              <a:srgbClr val="FFFF00"/>
            </a:solidFill>
            <a:ln w="9525">
              <a:noFill/>
              <a:round/>
              <a:headEnd/>
              <a:tailEnd/>
            </a:ln>
          </p:spPr>
          <p:txBody>
            <a:bodyPr/>
            <a:lstStyle/>
            <a:p>
              <a:endParaRPr lang="en-IN"/>
            </a:p>
          </p:txBody>
        </p:sp>
        <p:sp>
          <p:nvSpPr>
            <p:cNvPr id="38937" name="Freeform 1049"/>
            <p:cNvSpPr>
              <a:spLocks/>
            </p:cNvSpPr>
            <p:nvPr/>
          </p:nvSpPr>
          <p:spPr bwMode="auto">
            <a:xfrm>
              <a:off x="3216" y="2348"/>
              <a:ext cx="47" cy="16"/>
            </a:xfrm>
            <a:custGeom>
              <a:avLst/>
              <a:gdLst>
                <a:gd name="T0" fmla="*/ 0 w 95"/>
                <a:gd name="T1" fmla="*/ 33 h 33"/>
                <a:gd name="T2" fmla="*/ 1 w 95"/>
                <a:gd name="T3" fmla="*/ 28 h 33"/>
                <a:gd name="T4" fmla="*/ 7 w 95"/>
                <a:gd name="T5" fmla="*/ 19 h 33"/>
                <a:gd name="T6" fmla="*/ 14 w 95"/>
                <a:gd name="T7" fmla="*/ 11 h 33"/>
                <a:gd name="T8" fmla="*/ 22 w 95"/>
                <a:gd name="T9" fmla="*/ 5 h 33"/>
                <a:gd name="T10" fmla="*/ 34 w 95"/>
                <a:gd name="T11" fmla="*/ 2 h 33"/>
                <a:gd name="T12" fmla="*/ 47 w 95"/>
                <a:gd name="T13" fmla="*/ 0 h 33"/>
                <a:gd name="T14" fmla="*/ 61 w 95"/>
                <a:gd name="T15" fmla="*/ 2 h 33"/>
                <a:gd name="T16" fmla="*/ 72 w 95"/>
                <a:gd name="T17" fmla="*/ 5 h 33"/>
                <a:gd name="T18" fmla="*/ 81 w 95"/>
                <a:gd name="T19" fmla="*/ 11 h 33"/>
                <a:gd name="T20" fmla="*/ 88 w 95"/>
                <a:gd name="T21" fmla="*/ 19 h 33"/>
                <a:gd name="T22" fmla="*/ 92 w 95"/>
                <a:gd name="T23" fmla="*/ 28 h 33"/>
                <a:gd name="T24" fmla="*/ 95 w 95"/>
                <a:gd name="T25" fmla="*/ 33 h 33"/>
                <a:gd name="T26" fmla="*/ 79 w 95"/>
                <a:gd name="T27" fmla="*/ 33 h 33"/>
                <a:gd name="T28" fmla="*/ 75 w 95"/>
                <a:gd name="T29" fmla="*/ 25 h 33"/>
                <a:gd name="T30" fmla="*/ 62 w 95"/>
                <a:gd name="T31" fmla="*/ 15 h 33"/>
                <a:gd name="T32" fmla="*/ 47 w 95"/>
                <a:gd name="T33" fmla="*/ 12 h 33"/>
                <a:gd name="T34" fmla="*/ 32 w 95"/>
                <a:gd name="T35" fmla="*/ 15 h 33"/>
                <a:gd name="T36" fmla="*/ 21 w 95"/>
                <a:gd name="T37" fmla="*/ 25 h 33"/>
                <a:gd name="T38" fmla="*/ 16 w 95"/>
                <a:gd name="T39" fmla="*/ 33 h 33"/>
                <a:gd name="T40" fmla="*/ 0 w 95"/>
                <a:gd name="T41" fmla="*/ 33 h 33"/>
                <a:gd name="T42" fmla="*/ 0 w 95"/>
                <a:gd name="T43" fmla="*/ 33 h 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5"/>
                <a:gd name="T67" fmla="*/ 0 h 33"/>
                <a:gd name="T68" fmla="*/ 95 w 95"/>
                <a:gd name="T69" fmla="*/ 33 h 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5" h="33">
                  <a:moveTo>
                    <a:pt x="0" y="33"/>
                  </a:moveTo>
                  <a:lnTo>
                    <a:pt x="1" y="28"/>
                  </a:lnTo>
                  <a:lnTo>
                    <a:pt x="7" y="19"/>
                  </a:lnTo>
                  <a:lnTo>
                    <a:pt x="14" y="11"/>
                  </a:lnTo>
                  <a:lnTo>
                    <a:pt x="22" y="5"/>
                  </a:lnTo>
                  <a:lnTo>
                    <a:pt x="34" y="2"/>
                  </a:lnTo>
                  <a:lnTo>
                    <a:pt x="47" y="0"/>
                  </a:lnTo>
                  <a:lnTo>
                    <a:pt x="61" y="2"/>
                  </a:lnTo>
                  <a:lnTo>
                    <a:pt x="72" y="5"/>
                  </a:lnTo>
                  <a:lnTo>
                    <a:pt x="81" y="11"/>
                  </a:lnTo>
                  <a:lnTo>
                    <a:pt x="88" y="19"/>
                  </a:lnTo>
                  <a:lnTo>
                    <a:pt x="92" y="28"/>
                  </a:lnTo>
                  <a:lnTo>
                    <a:pt x="95" y="33"/>
                  </a:lnTo>
                  <a:lnTo>
                    <a:pt x="79" y="33"/>
                  </a:lnTo>
                  <a:lnTo>
                    <a:pt x="75" y="25"/>
                  </a:lnTo>
                  <a:lnTo>
                    <a:pt x="62" y="15"/>
                  </a:lnTo>
                  <a:lnTo>
                    <a:pt x="47" y="12"/>
                  </a:lnTo>
                  <a:lnTo>
                    <a:pt x="32" y="15"/>
                  </a:lnTo>
                  <a:lnTo>
                    <a:pt x="21" y="25"/>
                  </a:lnTo>
                  <a:lnTo>
                    <a:pt x="16" y="33"/>
                  </a:lnTo>
                  <a:lnTo>
                    <a:pt x="0" y="33"/>
                  </a:lnTo>
                  <a:close/>
                </a:path>
              </a:pathLst>
            </a:custGeom>
            <a:solidFill>
              <a:srgbClr val="FFFF00"/>
            </a:solidFill>
            <a:ln w="9525">
              <a:noFill/>
              <a:round/>
              <a:headEnd/>
              <a:tailEnd/>
            </a:ln>
          </p:spPr>
          <p:txBody>
            <a:bodyPr/>
            <a:lstStyle/>
            <a:p>
              <a:endParaRPr lang="en-IN"/>
            </a:p>
          </p:txBody>
        </p:sp>
        <p:sp>
          <p:nvSpPr>
            <p:cNvPr id="38938" name="Freeform 1050"/>
            <p:cNvSpPr>
              <a:spLocks/>
            </p:cNvSpPr>
            <p:nvPr/>
          </p:nvSpPr>
          <p:spPr bwMode="auto">
            <a:xfrm>
              <a:off x="3271" y="2349"/>
              <a:ext cx="18" cy="15"/>
            </a:xfrm>
            <a:custGeom>
              <a:avLst/>
              <a:gdLst>
                <a:gd name="T0" fmla="*/ 0 w 36"/>
                <a:gd name="T1" fmla="*/ 30 h 30"/>
                <a:gd name="T2" fmla="*/ 0 w 36"/>
                <a:gd name="T3" fmla="*/ 0 h 30"/>
                <a:gd name="T4" fmla="*/ 17 w 36"/>
                <a:gd name="T5" fmla="*/ 0 h 30"/>
                <a:gd name="T6" fmla="*/ 36 w 36"/>
                <a:gd name="T7" fmla="*/ 30 h 30"/>
                <a:gd name="T8" fmla="*/ 20 w 36"/>
                <a:gd name="T9" fmla="*/ 30 h 30"/>
                <a:gd name="T10" fmla="*/ 14 w 36"/>
                <a:gd name="T11" fmla="*/ 21 h 30"/>
                <a:gd name="T12" fmla="*/ 14 w 36"/>
                <a:gd name="T13" fmla="*/ 21 h 30"/>
                <a:gd name="T14" fmla="*/ 14 w 36"/>
                <a:gd name="T15" fmla="*/ 30 h 30"/>
                <a:gd name="T16" fmla="*/ 0 w 36"/>
                <a:gd name="T17" fmla="*/ 30 h 30"/>
                <a:gd name="T18" fmla="*/ 0 w 36"/>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30"/>
                <a:gd name="T32" fmla="*/ 36 w 3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30">
                  <a:moveTo>
                    <a:pt x="0" y="30"/>
                  </a:moveTo>
                  <a:lnTo>
                    <a:pt x="0" y="0"/>
                  </a:lnTo>
                  <a:lnTo>
                    <a:pt x="17" y="0"/>
                  </a:lnTo>
                  <a:lnTo>
                    <a:pt x="36" y="30"/>
                  </a:lnTo>
                  <a:lnTo>
                    <a:pt x="20" y="30"/>
                  </a:lnTo>
                  <a:lnTo>
                    <a:pt x="14" y="21"/>
                  </a:lnTo>
                  <a:lnTo>
                    <a:pt x="14" y="30"/>
                  </a:lnTo>
                  <a:lnTo>
                    <a:pt x="0" y="30"/>
                  </a:lnTo>
                  <a:close/>
                </a:path>
              </a:pathLst>
            </a:custGeom>
            <a:solidFill>
              <a:srgbClr val="FFFF00"/>
            </a:solidFill>
            <a:ln w="9525">
              <a:noFill/>
              <a:round/>
              <a:headEnd/>
              <a:tailEnd/>
            </a:ln>
          </p:spPr>
          <p:txBody>
            <a:bodyPr/>
            <a:lstStyle/>
            <a:p>
              <a:endParaRPr lang="en-IN"/>
            </a:p>
          </p:txBody>
        </p:sp>
        <p:sp>
          <p:nvSpPr>
            <p:cNvPr id="38939" name="Freeform 1051"/>
            <p:cNvSpPr>
              <a:spLocks/>
            </p:cNvSpPr>
            <p:nvPr/>
          </p:nvSpPr>
          <p:spPr bwMode="auto">
            <a:xfrm>
              <a:off x="3307" y="2349"/>
              <a:ext cx="6" cy="15"/>
            </a:xfrm>
            <a:custGeom>
              <a:avLst/>
              <a:gdLst>
                <a:gd name="T0" fmla="*/ 0 w 13"/>
                <a:gd name="T1" fmla="*/ 30 h 30"/>
                <a:gd name="T2" fmla="*/ 0 w 13"/>
                <a:gd name="T3" fmla="*/ 0 h 30"/>
                <a:gd name="T4" fmla="*/ 13 w 13"/>
                <a:gd name="T5" fmla="*/ 0 h 30"/>
                <a:gd name="T6" fmla="*/ 13 w 13"/>
                <a:gd name="T7" fmla="*/ 30 h 30"/>
                <a:gd name="T8" fmla="*/ 0 w 13"/>
                <a:gd name="T9" fmla="*/ 30 h 30"/>
                <a:gd name="T10" fmla="*/ 0 w 13"/>
                <a:gd name="T11" fmla="*/ 30 h 30"/>
                <a:gd name="T12" fmla="*/ 0 60000 65536"/>
                <a:gd name="T13" fmla="*/ 0 60000 65536"/>
                <a:gd name="T14" fmla="*/ 0 60000 65536"/>
                <a:gd name="T15" fmla="*/ 0 60000 65536"/>
                <a:gd name="T16" fmla="*/ 0 60000 65536"/>
                <a:gd name="T17" fmla="*/ 0 60000 65536"/>
                <a:gd name="T18" fmla="*/ 0 w 13"/>
                <a:gd name="T19" fmla="*/ 0 h 30"/>
                <a:gd name="T20" fmla="*/ 13 w 13"/>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13" h="30">
                  <a:moveTo>
                    <a:pt x="0" y="30"/>
                  </a:moveTo>
                  <a:lnTo>
                    <a:pt x="0" y="0"/>
                  </a:lnTo>
                  <a:lnTo>
                    <a:pt x="13" y="0"/>
                  </a:lnTo>
                  <a:lnTo>
                    <a:pt x="13" y="30"/>
                  </a:lnTo>
                  <a:lnTo>
                    <a:pt x="0" y="30"/>
                  </a:lnTo>
                  <a:close/>
                </a:path>
              </a:pathLst>
            </a:custGeom>
            <a:solidFill>
              <a:srgbClr val="FFFF00"/>
            </a:solidFill>
            <a:ln w="9525">
              <a:noFill/>
              <a:round/>
              <a:headEnd/>
              <a:tailEnd/>
            </a:ln>
          </p:spPr>
          <p:txBody>
            <a:bodyPr/>
            <a:lstStyle/>
            <a:p>
              <a:endParaRPr lang="en-IN"/>
            </a:p>
          </p:txBody>
        </p:sp>
        <p:sp>
          <p:nvSpPr>
            <p:cNvPr id="38940" name="Freeform 1052"/>
            <p:cNvSpPr>
              <a:spLocks/>
            </p:cNvSpPr>
            <p:nvPr/>
          </p:nvSpPr>
          <p:spPr bwMode="auto">
            <a:xfrm>
              <a:off x="3319" y="2349"/>
              <a:ext cx="42" cy="15"/>
            </a:xfrm>
            <a:custGeom>
              <a:avLst/>
              <a:gdLst>
                <a:gd name="T0" fmla="*/ 36 w 86"/>
                <a:gd name="T1" fmla="*/ 30 h 30"/>
                <a:gd name="T2" fmla="*/ 36 w 86"/>
                <a:gd name="T3" fmla="*/ 12 h 30"/>
                <a:gd name="T4" fmla="*/ 0 w 86"/>
                <a:gd name="T5" fmla="*/ 12 h 30"/>
                <a:gd name="T6" fmla="*/ 0 w 86"/>
                <a:gd name="T7" fmla="*/ 0 h 30"/>
                <a:gd name="T8" fmla="*/ 86 w 86"/>
                <a:gd name="T9" fmla="*/ 0 h 30"/>
                <a:gd name="T10" fmla="*/ 86 w 86"/>
                <a:gd name="T11" fmla="*/ 12 h 30"/>
                <a:gd name="T12" fmla="*/ 51 w 86"/>
                <a:gd name="T13" fmla="*/ 12 h 30"/>
                <a:gd name="T14" fmla="*/ 51 w 86"/>
                <a:gd name="T15" fmla="*/ 30 h 30"/>
                <a:gd name="T16" fmla="*/ 36 w 86"/>
                <a:gd name="T17" fmla="*/ 30 h 30"/>
                <a:gd name="T18" fmla="*/ 36 w 86"/>
                <a:gd name="T19" fmla="*/ 30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6"/>
                <a:gd name="T31" fmla="*/ 0 h 30"/>
                <a:gd name="T32" fmla="*/ 86 w 8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6" h="30">
                  <a:moveTo>
                    <a:pt x="36" y="30"/>
                  </a:moveTo>
                  <a:lnTo>
                    <a:pt x="36" y="12"/>
                  </a:lnTo>
                  <a:lnTo>
                    <a:pt x="0" y="12"/>
                  </a:lnTo>
                  <a:lnTo>
                    <a:pt x="0" y="0"/>
                  </a:lnTo>
                  <a:lnTo>
                    <a:pt x="86" y="0"/>
                  </a:lnTo>
                  <a:lnTo>
                    <a:pt x="86" y="12"/>
                  </a:lnTo>
                  <a:lnTo>
                    <a:pt x="51" y="12"/>
                  </a:lnTo>
                  <a:lnTo>
                    <a:pt x="51" y="30"/>
                  </a:lnTo>
                  <a:lnTo>
                    <a:pt x="36" y="30"/>
                  </a:lnTo>
                  <a:close/>
                </a:path>
              </a:pathLst>
            </a:custGeom>
            <a:solidFill>
              <a:srgbClr val="FFFF00"/>
            </a:solidFill>
            <a:ln w="9525">
              <a:noFill/>
              <a:round/>
              <a:headEnd/>
              <a:tailEnd/>
            </a:ln>
          </p:spPr>
          <p:txBody>
            <a:bodyPr/>
            <a:lstStyle/>
            <a:p>
              <a:endParaRPr lang="en-IN"/>
            </a:p>
          </p:txBody>
        </p:sp>
        <p:sp>
          <p:nvSpPr>
            <p:cNvPr id="38941" name="Freeform 1053"/>
            <p:cNvSpPr>
              <a:spLocks/>
            </p:cNvSpPr>
            <p:nvPr/>
          </p:nvSpPr>
          <p:spPr bwMode="auto">
            <a:xfrm>
              <a:off x="3368" y="2349"/>
              <a:ext cx="42" cy="15"/>
            </a:xfrm>
            <a:custGeom>
              <a:avLst/>
              <a:gdLst>
                <a:gd name="T0" fmla="*/ 0 w 84"/>
                <a:gd name="T1" fmla="*/ 30 h 30"/>
                <a:gd name="T2" fmla="*/ 0 w 84"/>
                <a:gd name="T3" fmla="*/ 0 h 30"/>
                <a:gd name="T4" fmla="*/ 50 w 84"/>
                <a:gd name="T5" fmla="*/ 0 h 30"/>
                <a:gd name="T6" fmla="*/ 63 w 84"/>
                <a:gd name="T7" fmla="*/ 1 h 30"/>
                <a:gd name="T8" fmla="*/ 74 w 84"/>
                <a:gd name="T9" fmla="*/ 6 h 30"/>
                <a:gd name="T10" fmla="*/ 82 w 84"/>
                <a:gd name="T11" fmla="*/ 14 h 30"/>
                <a:gd name="T12" fmla="*/ 84 w 84"/>
                <a:gd name="T13" fmla="*/ 27 h 30"/>
                <a:gd name="T14" fmla="*/ 84 w 84"/>
                <a:gd name="T15" fmla="*/ 30 h 30"/>
                <a:gd name="T16" fmla="*/ 69 w 84"/>
                <a:gd name="T17" fmla="*/ 30 h 30"/>
                <a:gd name="T18" fmla="*/ 69 w 84"/>
                <a:gd name="T19" fmla="*/ 29 h 30"/>
                <a:gd name="T20" fmla="*/ 68 w 84"/>
                <a:gd name="T21" fmla="*/ 19 h 30"/>
                <a:gd name="T22" fmla="*/ 63 w 84"/>
                <a:gd name="T23" fmla="*/ 15 h 30"/>
                <a:gd name="T24" fmla="*/ 56 w 84"/>
                <a:gd name="T25" fmla="*/ 12 h 30"/>
                <a:gd name="T26" fmla="*/ 50 w 84"/>
                <a:gd name="T27" fmla="*/ 12 h 30"/>
                <a:gd name="T28" fmla="*/ 15 w 84"/>
                <a:gd name="T29" fmla="*/ 12 h 30"/>
                <a:gd name="T30" fmla="*/ 15 w 84"/>
                <a:gd name="T31" fmla="*/ 30 h 30"/>
                <a:gd name="T32" fmla="*/ 0 w 84"/>
                <a:gd name="T33" fmla="*/ 30 h 30"/>
                <a:gd name="T34" fmla="*/ 0 w 84"/>
                <a:gd name="T35" fmla="*/ 3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4"/>
                <a:gd name="T55" fmla="*/ 0 h 30"/>
                <a:gd name="T56" fmla="*/ 84 w 84"/>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4" h="30">
                  <a:moveTo>
                    <a:pt x="0" y="30"/>
                  </a:moveTo>
                  <a:lnTo>
                    <a:pt x="0" y="0"/>
                  </a:lnTo>
                  <a:lnTo>
                    <a:pt x="50" y="0"/>
                  </a:lnTo>
                  <a:lnTo>
                    <a:pt x="63" y="1"/>
                  </a:lnTo>
                  <a:lnTo>
                    <a:pt x="74" y="6"/>
                  </a:lnTo>
                  <a:lnTo>
                    <a:pt x="82" y="14"/>
                  </a:lnTo>
                  <a:lnTo>
                    <a:pt x="84" y="27"/>
                  </a:lnTo>
                  <a:lnTo>
                    <a:pt x="84" y="30"/>
                  </a:lnTo>
                  <a:lnTo>
                    <a:pt x="69" y="30"/>
                  </a:lnTo>
                  <a:lnTo>
                    <a:pt x="69" y="29"/>
                  </a:lnTo>
                  <a:lnTo>
                    <a:pt x="68" y="19"/>
                  </a:lnTo>
                  <a:lnTo>
                    <a:pt x="63" y="15"/>
                  </a:lnTo>
                  <a:lnTo>
                    <a:pt x="56" y="12"/>
                  </a:lnTo>
                  <a:lnTo>
                    <a:pt x="50" y="12"/>
                  </a:lnTo>
                  <a:lnTo>
                    <a:pt x="15" y="12"/>
                  </a:lnTo>
                  <a:lnTo>
                    <a:pt x="15" y="30"/>
                  </a:lnTo>
                  <a:lnTo>
                    <a:pt x="0" y="30"/>
                  </a:lnTo>
                  <a:close/>
                </a:path>
              </a:pathLst>
            </a:custGeom>
            <a:solidFill>
              <a:srgbClr val="FFFF00"/>
            </a:solidFill>
            <a:ln w="9525">
              <a:noFill/>
              <a:round/>
              <a:headEnd/>
              <a:tailEnd/>
            </a:ln>
          </p:spPr>
          <p:txBody>
            <a:bodyPr/>
            <a:lstStyle/>
            <a:p>
              <a:endParaRPr lang="en-IN"/>
            </a:p>
          </p:txBody>
        </p:sp>
        <p:sp>
          <p:nvSpPr>
            <p:cNvPr id="38942" name="Freeform 1054"/>
            <p:cNvSpPr>
              <a:spLocks/>
            </p:cNvSpPr>
            <p:nvPr/>
          </p:nvSpPr>
          <p:spPr bwMode="auto">
            <a:xfrm>
              <a:off x="3417" y="2348"/>
              <a:ext cx="47" cy="16"/>
            </a:xfrm>
            <a:custGeom>
              <a:avLst/>
              <a:gdLst>
                <a:gd name="T0" fmla="*/ 0 w 95"/>
                <a:gd name="T1" fmla="*/ 33 h 33"/>
                <a:gd name="T2" fmla="*/ 1 w 95"/>
                <a:gd name="T3" fmla="*/ 28 h 33"/>
                <a:gd name="T4" fmla="*/ 7 w 95"/>
                <a:gd name="T5" fmla="*/ 19 h 33"/>
                <a:gd name="T6" fmla="*/ 14 w 95"/>
                <a:gd name="T7" fmla="*/ 11 h 33"/>
                <a:gd name="T8" fmla="*/ 22 w 95"/>
                <a:gd name="T9" fmla="*/ 5 h 33"/>
                <a:gd name="T10" fmla="*/ 34 w 95"/>
                <a:gd name="T11" fmla="*/ 2 h 33"/>
                <a:gd name="T12" fmla="*/ 48 w 95"/>
                <a:gd name="T13" fmla="*/ 0 h 33"/>
                <a:gd name="T14" fmla="*/ 61 w 95"/>
                <a:gd name="T15" fmla="*/ 2 h 33"/>
                <a:gd name="T16" fmla="*/ 73 w 95"/>
                <a:gd name="T17" fmla="*/ 5 h 33"/>
                <a:gd name="T18" fmla="*/ 81 w 95"/>
                <a:gd name="T19" fmla="*/ 11 h 33"/>
                <a:gd name="T20" fmla="*/ 88 w 95"/>
                <a:gd name="T21" fmla="*/ 19 h 33"/>
                <a:gd name="T22" fmla="*/ 94 w 95"/>
                <a:gd name="T23" fmla="*/ 28 h 33"/>
                <a:gd name="T24" fmla="*/ 95 w 95"/>
                <a:gd name="T25" fmla="*/ 33 h 33"/>
                <a:gd name="T26" fmla="*/ 80 w 95"/>
                <a:gd name="T27" fmla="*/ 33 h 33"/>
                <a:gd name="T28" fmla="*/ 75 w 95"/>
                <a:gd name="T29" fmla="*/ 25 h 33"/>
                <a:gd name="T30" fmla="*/ 63 w 95"/>
                <a:gd name="T31" fmla="*/ 15 h 33"/>
                <a:gd name="T32" fmla="*/ 48 w 95"/>
                <a:gd name="T33" fmla="*/ 12 h 33"/>
                <a:gd name="T34" fmla="*/ 33 w 95"/>
                <a:gd name="T35" fmla="*/ 15 h 33"/>
                <a:gd name="T36" fmla="*/ 21 w 95"/>
                <a:gd name="T37" fmla="*/ 25 h 33"/>
                <a:gd name="T38" fmla="*/ 18 w 95"/>
                <a:gd name="T39" fmla="*/ 33 h 33"/>
                <a:gd name="T40" fmla="*/ 0 w 95"/>
                <a:gd name="T41" fmla="*/ 33 h 33"/>
                <a:gd name="T42" fmla="*/ 0 w 95"/>
                <a:gd name="T43" fmla="*/ 33 h 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5"/>
                <a:gd name="T67" fmla="*/ 0 h 33"/>
                <a:gd name="T68" fmla="*/ 95 w 95"/>
                <a:gd name="T69" fmla="*/ 33 h 3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5" h="33">
                  <a:moveTo>
                    <a:pt x="0" y="33"/>
                  </a:moveTo>
                  <a:lnTo>
                    <a:pt x="1" y="28"/>
                  </a:lnTo>
                  <a:lnTo>
                    <a:pt x="7" y="19"/>
                  </a:lnTo>
                  <a:lnTo>
                    <a:pt x="14" y="11"/>
                  </a:lnTo>
                  <a:lnTo>
                    <a:pt x="22" y="5"/>
                  </a:lnTo>
                  <a:lnTo>
                    <a:pt x="34" y="2"/>
                  </a:lnTo>
                  <a:lnTo>
                    <a:pt x="48" y="0"/>
                  </a:lnTo>
                  <a:lnTo>
                    <a:pt x="61" y="2"/>
                  </a:lnTo>
                  <a:lnTo>
                    <a:pt x="73" y="5"/>
                  </a:lnTo>
                  <a:lnTo>
                    <a:pt x="81" y="11"/>
                  </a:lnTo>
                  <a:lnTo>
                    <a:pt x="88" y="19"/>
                  </a:lnTo>
                  <a:lnTo>
                    <a:pt x="94" y="28"/>
                  </a:lnTo>
                  <a:lnTo>
                    <a:pt x="95" y="33"/>
                  </a:lnTo>
                  <a:lnTo>
                    <a:pt x="80" y="33"/>
                  </a:lnTo>
                  <a:lnTo>
                    <a:pt x="75" y="25"/>
                  </a:lnTo>
                  <a:lnTo>
                    <a:pt x="63" y="15"/>
                  </a:lnTo>
                  <a:lnTo>
                    <a:pt x="48" y="12"/>
                  </a:lnTo>
                  <a:lnTo>
                    <a:pt x="33" y="15"/>
                  </a:lnTo>
                  <a:lnTo>
                    <a:pt x="21" y="25"/>
                  </a:lnTo>
                  <a:lnTo>
                    <a:pt x="18" y="33"/>
                  </a:lnTo>
                  <a:lnTo>
                    <a:pt x="0" y="33"/>
                  </a:lnTo>
                  <a:close/>
                </a:path>
              </a:pathLst>
            </a:custGeom>
            <a:solidFill>
              <a:srgbClr val="FFFF00"/>
            </a:solidFill>
            <a:ln w="9525">
              <a:noFill/>
              <a:round/>
              <a:headEnd/>
              <a:tailEnd/>
            </a:ln>
          </p:spPr>
          <p:txBody>
            <a:bodyPr/>
            <a:lstStyle/>
            <a:p>
              <a:endParaRPr lang="en-IN"/>
            </a:p>
          </p:txBody>
        </p:sp>
        <p:sp>
          <p:nvSpPr>
            <p:cNvPr id="38943" name="Freeform 1055"/>
            <p:cNvSpPr>
              <a:spLocks/>
            </p:cNvSpPr>
            <p:nvPr/>
          </p:nvSpPr>
          <p:spPr bwMode="auto">
            <a:xfrm>
              <a:off x="3473" y="2349"/>
              <a:ext cx="6" cy="15"/>
            </a:xfrm>
            <a:custGeom>
              <a:avLst/>
              <a:gdLst>
                <a:gd name="T0" fmla="*/ 0 w 14"/>
                <a:gd name="T1" fmla="*/ 30 h 30"/>
                <a:gd name="T2" fmla="*/ 0 w 14"/>
                <a:gd name="T3" fmla="*/ 0 h 30"/>
                <a:gd name="T4" fmla="*/ 14 w 14"/>
                <a:gd name="T5" fmla="*/ 0 h 30"/>
                <a:gd name="T6" fmla="*/ 14 w 14"/>
                <a:gd name="T7" fmla="*/ 30 h 30"/>
                <a:gd name="T8" fmla="*/ 0 w 14"/>
                <a:gd name="T9" fmla="*/ 30 h 30"/>
                <a:gd name="T10" fmla="*/ 0 w 14"/>
                <a:gd name="T11" fmla="*/ 30 h 30"/>
                <a:gd name="T12" fmla="*/ 0 60000 65536"/>
                <a:gd name="T13" fmla="*/ 0 60000 65536"/>
                <a:gd name="T14" fmla="*/ 0 60000 65536"/>
                <a:gd name="T15" fmla="*/ 0 60000 65536"/>
                <a:gd name="T16" fmla="*/ 0 60000 65536"/>
                <a:gd name="T17" fmla="*/ 0 60000 65536"/>
                <a:gd name="T18" fmla="*/ 0 w 14"/>
                <a:gd name="T19" fmla="*/ 0 h 30"/>
                <a:gd name="T20" fmla="*/ 14 w 14"/>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14" h="30">
                  <a:moveTo>
                    <a:pt x="0" y="30"/>
                  </a:moveTo>
                  <a:lnTo>
                    <a:pt x="0" y="0"/>
                  </a:lnTo>
                  <a:lnTo>
                    <a:pt x="14" y="0"/>
                  </a:lnTo>
                  <a:lnTo>
                    <a:pt x="14" y="30"/>
                  </a:lnTo>
                  <a:lnTo>
                    <a:pt x="0" y="30"/>
                  </a:lnTo>
                  <a:close/>
                </a:path>
              </a:pathLst>
            </a:custGeom>
            <a:solidFill>
              <a:srgbClr val="FFFF00"/>
            </a:solidFill>
            <a:ln w="9525">
              <a:noFill/>
              <a:round/>
              <a:headEnd/>
              <a:tailEnd/>
            </a:ln>
          </p:spPr>
          <p:txBody>
            <a:bodyPr/>
            <a:lstStyle/>
            <a:p>
              <a:endParaRPr lang="en-IN"/>
            </a:p>
          </p:txBody>
        </p:sp>
        <p:sp>
          <p:nvSpPr>
            <p:cNvPr id="38944" name="Freeform 1056"/>
            <p:cNvSpPr>
              <a:spLocks/>
            </p:cNvSpPr>
            <p:nvPr/>
          </p:nvSpPr>
          <p:spPr bwMode="auto">
            <a:xfrm>
              <a:off x="2579" y="2435"/>
              <a:ext cx="22" cy="19"/>
            </a:xfrm>
            <a:custGeom>
              <a:avLst/>
              <a:gdLst>
                <a:gd name="T0" fmla="*/ 0 w 45"/>
                <a:gd name="T1" fmla="*/ 38 h 38"/>
                <a:gd name="T2" fmla="*/ 15 w 45"/>
                <a:gd name="T3" fmla="*/ 0 h 38"/>
                <a:gd name="T4" fmla="*/ 31 w 45"/>
                <a:gd name="T5" fmla="*/ 0 h 38"/>
                <a:gd name="T6" fmla="*/ 45 w 45"/>
                <a:gd name="T7" fmla="*/ 38 h 38"/>
                <a:gd name="T8" fmla="*/ 31 w 45"/>
                <a:gd name="T9" fmla="*/ 38 h 38"/>
                <a:gd name="T10" fmla="*/ 23 w 45"/>
                <a:gd name="T11" fmla="*/ 15 h 38"/>
                <a:gd name="T12" fmla="*/ 22 w 45"/>
                <a:gd name="T13" fmla="*/ 15 h 38"/>
                <a:gd name="T14" fmla="*/ 14 w 45"/>
                <a:gd name="T15" fmla="*/ 38 h 38"/>
                <a:gd name="T16" fmla="*/ 0 w 45"/>
                <a:gd name="T17" fmla="*/ 38 h 38"/>
                <a:gd name="T18" fmla="*/ 0 w 45"/>
                <a:gd name="T19" fmla="*/ 38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38"/>
                <a:gd name="T32" fmla="*/ 45 w 45"/>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38">
                  <a:moveTo>
                    <a:pt x="0" y="38"/>
                  </a:moveTo>
                  <a:lnTo>
                    <a:pt x="15" y="0"/>
                  </a:lnTo>
                  <a:lnTo>
                    <a:pt x="31" y="0"/>
                  </a:lnTo>
                  <a:lnTo>
                    <a:pt x="45" y="38"/>
                  </a:lnTo>
                  <a:lnTo>
                    <a:pt x="31" y="38"/>
                  </a:lnTo>
                  <a:lnTo>
                    <a:pt x="23" y="15"/>
                  </a:lnTo>
                  <a:lnTo>
                    <a:pt x="22" y="15"/>
                  </a:lnTo>
                  <a:lnTo>
                    <a:pt x="14" y="38"/>
                  </a:lnTo>
                  <a:lnTo>
                    <a:pt x="0" y="38"/>
                  </a:lnTo>
                  <a:close/>
                </a:path>
              </a:pathLst>
            </a:custGeom>
            <a:solidFill>
              <a:srgbClr val="FFFF00"/>
            </a:solidFill>
            <a:ln w="9525">
              <a:noFill/>
              <a:round/>
              <a:headEnd/>
              <a:tailEnd/>
            </a:ln>
          </p:spPr>
          <p:txBody>
            <a:bodyPr/>
            <a:lstStyle/>
            <a:p>
              <a:endParaRPr lang="en-IN"/>
            </a:p>
          </p:txBody>
        </p:sp>
        <p:sp>
          <p:nvSpPr>
            <p:cNvPr id="38945" name="Freeform 1057"/>
            <p:cNvSpPr>
              <a:spLocks/>
            </p:cNvSpPr>
            <p:nvPr/>
          </p:nvSpPr>
          <p:spPr bwMode="auto">
            <a:xfrm>
              <a:off x="2619" y="2435"/>
              <a:ext cx="20" cy="19"/>
            </a:xfrm>
            <a:custGeom>
              <a:avLst/>
              <a:gdLst>
                <a:gd name="T0" fmla="*/ 0 w 41"/>
                <a:gd name="T1" fmla="*/ 38 h 38"/>
                <a:gd name="T2" fmla="*/ 0 w 41"/>
                <a:gd name="T3" fmla="*/ 0 h 38"/>
                <a:gd name="T4" fmla="*/ 18 w 41"/>
                <a:gd name="T5" fmla="*/ 0 h 38"/>
                <a:gd name="T6" fmla="*/ 41 w 41"/>
                <a:gd name="T7" fmla="*/ 38 h 38"/>
                <a:gd name="T8" fmla="*/ 26 w 41"/>
                <a:gd name="T9" fmla="*/ 38 h 38"/>
                <a:gd name="T10" fmla="*/ 14 w 41"/>
                <a:gd name="T11" fmla="*/ 21 h 38"/>
                <a:gd name="T12" fmla="*/ 14 w 41"/>
                <a:gd name="T13" fmla="*/ 21 h 38"/>
                <a:gd name="T14" fmla="*/ 14 w 41"/>
                <a:gd name="T15" fmla="*/ 38 h 38"/>
                <a:gd name="T16" fmla="*/ 0 w 41"/>
                <a:gd name="T17" fmla="*/ 38 h 38"/>
                <a:gd name="T18" fmla="*/ 0 w 41"/>
                <a:gd name="T19" fmla="*/ 38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
                <a:gd name="T31" fmla="*/ 0 h 38"/>
                <a:gd name="T32" fmla="*/ 41 w 41"/>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 h="38">
                  <a:moveTo>
                    <a:pt x="0" y="38"/>
                  </a:moveTo>
                  <a:lnTo>
                    <a:pt x="0" y="0"/>
                  </a:lnTo>
                  <a:lnTo>
                    <a:pt x="18" y="0"/>
                  </a:lnTo>
                  <a:lnTo>
                    <a:pt x="41" y="38"/>
                  </a:lnTo>
                  <a:lnTo>
                    <a:pt x="26" y="38"/>
                  </a:lnTo>
                  <a:lnTo>
                    <a:pt x="14" y="21"/>
                  </a:lnTo>
                  <a:lnTo>
                    <a:pt x="14" y="38"/>
                  </a:lnTo>
                  <a:lnTo>
                    <a:pt x="0" y="38"/>
                  </a:lnTo>
                  <a:close/>
                </a:path>
              </a:pathLst>
            </a:custGeom>
            <a:solidFill>
              <a:srgbClr val="FFFF00"/>
            </a:solidFill>
            <a:ln w="9525">
              <a:noFill/>
              <a:round/>
              <a:headEnd/>
              <a:tailEnd/>
            </a:ln>
          </p:spPr>
          <p:txBody>
            <a:bodyPr/>
            <a:lstStyle/>
            <a:p>
              <a:endParaRPr lang="en-IN"/>
            </a:p>
          </p:txBody>
        </p:sp>
        <p:sp>
          <p:nvSpPr>
            <p:cNvPr id="38946" name="Freeform 1058"/>
            <p:cNvSpPr>
              <a:spLocks/>
            </p:cNvSpPr>
            <p:nvPr/>
          </p:nvSpPr>
          <p:spPr bwMode="auto">
            <a:xfrm>
              <a:off x="2654" y="2435"/>
              <a:ext cx="6" cy="19"/>
            </a:xfrm>
            <a:custGeom>
              <a:avLst/>
              <a:gdLst>
                <a:gd name="T0" fmla="*/ 0 w 11"/>
                <a:gd name="T1" fmla="*/ 38 h 38"/>
                <a:gd name="T2" fmla="*/ 0 w 11"/>
                <a:gd name="T3" fmla="*/ 0 h 38"/>
                <a:gd name="T4" fmla="*/ 11 w 11"/>
                <a:gd name="T5" fmla="*/ 0 h 38"/>
                <a:gd name="T6" fmla="*/ 11 w 11"/>
                <a:gd name="T7" fmla="*/ 38 h 38"/>
                <a:gd name="T8" fmla="*/ 0 w 11"/>
                <a:gd name="T9" fmla="*/ 38 h 38"/>
                <a:gd name="T10" fmla="*/ 0 w 11"/>
                <a:gd name="T11" fmla="*/ 38 h 38"/>
                <a:gd name="T12" fmla="*/ 0 60000 65536"/>
                <a:gd name="T13" fmla="*/ 0 60000 65536"/>
                <a:gd name="T14" fmla="*/ 0 60000 65536"/>
                <a:gd name="T15" fmla="*/ 0 60000 65536"/>
                <a:gd name="T16" fmla="*/ 0 60000 65536"/>
                <a:gd name="T17" fmla="*/ 0 60000 65536"/>
                <a:gd name="T18" fmla="*/ 0 w 11"/>
                <a:gd name="T19" fmla="*/ 0 h 38"/>
                <a:gd name="T20" fmla="*/ 11 w 11"/>
                <a:gd name="T21" fmla="*/ 38 h 38"/>
              </a:gdLst>
              <a:ahLst/>
              <a:cxnLst>
                <a:cxn ang="T12">
                  <a:pos x="T0" y="T1"/>
                </a:cxn>
                <a:cxn ang="T13">
                  <a:pos x="T2" y="T3"/>
                </a:cxn>
                <a:cxn ang="T14">
                  <a:pos x="T4" y="T5"/>
                </a:cxn>
                <a:cxn ang="T15">
                  <a:pos x="T6" y="T7"/>
                </a:cxn>
                <a:cxn ang="T16">
                  <a:pos x="T8" y="T9"/>
                </a:cxn>
                <a:cxn ang="T17">
                  <a:pos x="T10" y="T11"/>
                </a:cxn>
              </a:cxnLst>
              <a:rect l="T18" t="T19" r="T20" b="T21"/>
              <a:pathLst>
                <a:path w="11" h="38">
                  <a:moveTo>
                    <a:pt x="0" y="38"/>
                  </a:moveTo>
                  <a:lnTo>
                    <a:pt x="0" y="0"/>
                  </a:lnTo>
                  <a:lnTo>
                    <a:pt x="11" y="0"/>
                  </a:lnTo>
                  <a:lnTo>
                    <a:pt x="11" y="38"/>
                  </a:lnTo>
                  <a:lnTo>
                    <a:pt x="0" y="38"/>
                  </a:lnTo>
                  <a:close/>
                </a:path>
              </a:pathLst>
            </a:custGeom>
            <a:solidFill>
              <a:srgbClr val="FFFF00"/>
            </a:solidFill>
            <a:ln w="9525">
              <a:noFill/>
              <a:round/>
              <a:headEnd/>
              <a:tailEnd/>
            </a:ln>
          </p:spPr>
          <p:txBody>
            <a:bodyPr/>
            <a:lstStyle/>
            <a:p>
              <a:endParaRPr lang="en-IN"/>
            </a:p>
          </p:txBody>
        </p:sp>
        <p:sp>
          <p:nvSpPr>
            <p:cNvPr id="38947" name="Freeform 1059"/>
            <p:cNvSpPr>
              <a:spLocks/>
            </p:cNvSpPr>
            <p:nvPr/>
          </p:nvSpPr>
          <p:spPr bwMode="auto">
            <a:xfrm>
              <a:off x="2672" y="2435"/>
              <a:ext cx="42" cy="19"/>
            </a:xfrm>
            <a:custGeom>
              <a:avLst/>
              <a:gdLst>
                <a:gd name="T0" fmla="*/ 0 w 85"/>
                <a:gd name="T1" fmla="*/ 38 h 38"/>
                <a:gd name="T2" fmla="*/ 0 w 85"/>
                <a:gd name="T3" fmla="*/ 0 h 38"/>
                <a:gd name="T4" fmla="*/ 42 w 85"/>
                <a:gd name="T5" fmla="*/ 0 h 38"/>
                <a:gd name="T6" fmla="*/ 51 w 85"/>
                <a:gd name="T7" fmla="*/ 1 h 38"/>
                <a:gd name="T8" fmla="*/ 59 w 85"/>
                <a:gd name="T9" fmla="*/ 4 h 38"/>
                <a:gd name="T10" fmla="*/ 67 w 85"/>
                <a:gd name="T11" fmla="*/ 8 h 38"/>
                <a:gd name="T12" fmla="*/ 74 w 85"/>
                <a:gd name="T13" fmla="*/ 14 h 38"/>
                <a:gd name="T14" fmla="*/ 79 w 85"/>
                <a:gd name="T15" fmla="*/ 22 h 38"/>
                <a:gd name="T16" fmla="*/ 83 w 85"/>
                <a:gd name="T17" fmla="*/ 30 h 38"/>
                <a:gd name="T18" fmla="*/ 85 w 85"/>
                <a:gd name="T19" fmla="*/ 38 h 38"/>
                <a:gd name="T20" fmla="*/ 70 w 85"/>
                <a:gd name="T21" fmla="*/ 38 h 38"/>
                <a:gd name="T22" fmla="*/ 70 w 85"/>
                <a:gd name="T23" fmla="*/ 35 h 38"/>
                <a:gd name="T24" fmla="*/ 64 w 85"/>
                <a:gd name="T25" fmla="*/ 22 h 38"/>
                <a:gd name="T26" fmla="*/ 53 w 85"/>
                <a:gd name="T27" fmla="*/ 15 h 38"/>
                <a:gd name="T28" fmla="*/ 40 w 85"/>
                <a:gd name="T29" fmla="*/ 12 h 38"/>
                <a:gd name="T30" fmla="*/ 14 w 85"/>
                <a:gd name="T31" fmla="*/ 12 h 38"/>
                <a:gd name="T32" fmla="*/ 14 w 85"/>
                <a:gd name="T33" fmla="*/ 38 h 38"/>
                <a:gd name="T34" fmla="*/ 0 w 85"/>
                <a:gd name="T35" fmla="*/ 38 h 38"/>
                <a:gd name="T36" fmla="*/ 0 w 85"/>
                <a:gd name="T37" fmla="*/ 38 h 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38"/>
                <a:gd name="T59" fmla="*/ 85 w 85"/>
                <a:gd name="T60" fmla="*/ 38 h 3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38">
                  <a:moveTo>
                    <a:pt x="0" y="38"/>
                  </a:moveTo>
                  <a:lnTo>
                    <a:pt x="0" y="0"/>
                  </a:lnTo>
                  <a:lnTo>
                    <a:pt x="42" y="0"/>
                  </a:lnTo>
                  <a:lnTo>
                    <a:pt x="51" y="1"/>
                  </a:lnTo>
                  <a:lnTo>
                    <a:pt x="59" y="4"/>
                  </a:lnTo>
                  <a:lnTo>
                    <a:pt x="67" y="8"/>
                  </a:lnTo>
                  <a:lnTo>
                    <a:pt x="74" y="14"/>
                  </a:lnTo>
                  <a:lnTo>
                    <a:pt x="79" y="22"/>
                  </a:lnTo>
                  <a:lnTo>
                    <a:pt x="83" y="30"/>
                  </a:lnTo>
                  <a:lnTo>
                    <a:pt x="85" y="38"/>
                  </a:lnTo>
                  <a:lnTo>
                    <a:pt x="70" y="38"/>
                  </a:lnTo>
                  <a:lnTo>
                    <a:pt x="70" y="35"/>
                  </a:lnTo>
                  <a:lnTo>
                    <a:pt x="64" y="22"/>
                  </a:lnTo>
                  <a:lnTo>
                    <a:pt x="53" y="15"/>
                  </a:lnTo>
                  <a:lnTo>
                    <a:pt x="40" y="12"/>
                  </a:lnTo>
                  <a:lnTo>
                    <a:pt x="14" y="12"/>
                  </a:lnTo>
                  <a:lnTo>
                    <a:pt x="14" y="38"/>
                  </a:lnTo>
                  <a:lnTo>
                    <a:pt x="0" y="38"/>
                  </a:lnTo>
                  <a:close/>
                </a:path>
              </a:pathLst>
            </a:custGeom>
            <a:solidFill>
              <a:srgbClr val="FFFF00"/>
            </a:solidFill>
            <a:ln w="9525">
              <a:noFill/>
              <a:round/>
              <a:headEnd/>
              <a:tailEnd/>
            </a:ln>
          </p:spPr>
          <p:txBody>
            <a:bodyPr/>
            <a:lstStyle/>
            <a:p>
              <a:endParaRPr lang="en-IN"/>
            </a:p>
          </p:txBody>
        </p:sp>
        <p:sp>
          <p:nvSpPr>
            <p:cNvPr id="38948" name="Freeform 1060"/>
            <p:cNvSpPr>
              <a:spLocks/>
            </p:cNvSpPr>
            <p:nvPr/>
          </p:nvSpPr>
          <p:spPr bwMode="auto">
            <a:xfrm>
              <a:off x="2752" y="2435"/>
              <a:ext cx="40" cy="19"/>
            </a:xfrm>
            <a:custGeom>
              <a:avLst/>
              <a:gdLst>
                <a:gd name="T0" fmla="*/ 0 w 78"/>
                <a:gd name="T1" fmla="*/ 38 h 38"/>
                <a:gd name="T2" fmla="*/ 0 w 78"/>
                <a:gd name="T3" fmla="*/ 0 h 38"/>
                <a:gd name="T4" fmla="*/ 47 w 78"/>
                <a:gd name="T5" fmla="*/ 0 h 38"/>
                <a:gd name="T6" fmla="*/ 61 w 78"/>
                <a:gd name="T7" fmla="*/ 2 h 38"/>
                <a:gd name="T8" fmla="*/ 70 w 78"/>
                <a:gd name="T9" fmla="*/ 8 h 38"/>
                <a:gd name="T10" fmla="*/ 76 w 78"/>
                <a:gd name="T11" fmla="*/ 17 h 38"/>
                <a:gd name="T12" fmla="*/ 78 w 78"/>
                <a:gd name="T13" fmla="*/ 29 h 38"/>
                <a:gd name="T14" fmla="*/ 77 w 78"/>
                <a:gd name="T15" fmla="*/ 38 h 38"/>
                <a:gd name="T16" fmla="*/ 62 w 78"/>
                <a:gd name="T17" fmla="*/ 38 h 38"/>
                <a:gd name="T18" fmla="*/ 63 w 78"/>
                <a:gd name="T19" fmla="*/ 29 h 38"/>
                <a:gd name="T20" fmla="*/ 62 w 78"/>
                <a:gd name="T21" fmla="*/ 21 h 38"/>
                <a:gd name="T22" fmla="*/ 57 w 78"/>
                <a:gd name="T23" fmla="*/ 16 h 38"/>
                <a:gd name="T24" fmla="*/ 50 w 78"/>
                <a:gd name="T25" fmla="*/ 14 h 38"/>
                <a:gd name="T26" fmla="*/ 42 w 78"/>
                <a:gd name="T27" fmla="*/ 12 h 38"/>
                <a:gd name="T28" fmla="*/ 14 w 78"/>
                <a:gd name="T29" fmla="*/ 12 h 38"/>
                <a:gd name="T30" fmla="*/ 14 w 78"/>
                <a:gd name="T31" fmla="*/ 38 h 38"/>
                <a:gd name="T32" fmla="*/ 0 w 78"/>
                <a:gd name="T33" fmla="*/ 38 h 38"/>
                <a:gd name="T34" fmla="*/ 0 w 78"/>
                <a:gd name="T35" fmla="*/ 38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8"/>
                <a:gd name="T55" fmla="*/ 0 h 38"/>
                <a:gd name="T56" fmla="*/ 78 w 78"/>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8" h="38">
                  <a:moveTo>
                    <a:pt x="0" y="38"/>
                  </a:moveTo>
                  <a:lnTo>
                    <a:pt x="0" y="0"/>
                  </a:lnTo>
                  <a:lnTo>
                    <a:pt x="47" y="0"/>
                  </a:lnTo>
                  <a:lnTo>
                    <a:pt x="61" y="2"/>
                  </a:lnTo>
                  <a:lnTo>
                    <a:pt x="70" y="8"/>
                  </a:lnTo>
                  <a:lnTo>
                    <a:pt x="76" y="17"/>
                  </a:lnTo>
                  <a:lnTo>
                    <a:pt x="78" y="29"/>
                  </a:lnTo>
                  <a:lnTo>
                    <a:pt x="77" y="38"/>
                  </a:lnTo>
                  <a:lnTo>
                    <a:pt x="62" y="38"/>
                  </a:lnTo>
                  <a:lnTo>
                    <a:pt x="63" y="29"/>
                  </a:lnTo>
                  <a:lnTo>
                    <a:pt x="62" y="21"/>
                  </a:lnTo>
                  <a:lnTo>
                    <a:pt x="57" y="16"/>
                  </a:lnTo>
                  <a:lnTo>
                    <a:pt x="50" y="14"/>
                  </a:lnTo>
                  <a:lnTo>
                    <a:pt x="42" y="12"/>
                  </a:lnTo>
                  <a:lnTo>
                    <a:pt x="14" y="12"/>
                  </a:lnTo>
                  <a:lnTo>
                    <a:pt x="14" y="38"/>
                  </a:lnTo>
                  <a:lnTo>
                    <a:pt x="0" y="38"/>
                  </a:lnTo>
                  <a:close/>
                </a:path>
              </a:pathLst>
            </a:custGeom>
            <a:solidFill>
              <a:srgbClr val="FFFF00"/>
            </a:solidFill>
            <a:ln w="9525">
              <a:noFill/>
              <a:round/>
              <a:headEnd/>
              <a:tailEnd/>
            </a:ln>
          </p:spPr>
          <p:txBody>
            <a:bodyPr/>
            <a:lstStyle/>
            <a:p>
              <a:endParaRPr lang="en-IN"/>
            </a:p>
          </p:txBody>
        </p:sp>
        <p:sp>
          <p:nvSpPr>
            <p:cNvPr id="38949" name="Freeform 1061"/>
            <p:cNvSpPr>
              <a:spLocks/>
            </p:cNvSpPr>
            <p:nvPr/>
          </p:nvSpPr>
          <p:spPr bwMode="auto">
            <a:xfrm>
              <a:off x="2800" y="2435"/>
              <a:ext cx="42" cy="19"/>
            </a:xfrm>
            <a:custGeom>
              <a:avLst/>
              <a:gdLst>
                <a:gd name="T0" fmla="*/ 0 w 85"/>
                <a:gd name="T1" fmla="*/ 38 h 38"/>
                <a:gd name="T2" fmla="*/ 0 w 85"/>
                <a:gd name="T3" fmla="*/ 0 h 38"/>
                <a:gd name="T4" fmla="*/ 50 w 85"/>
                <a:gd name="T5" fmla="*/ 0 h 38"/>
                <a:gd name="T6" fmla="*/ 63 w 85"/>
                <a:gd name="T7" fmla="*/ 1 h 38"/>
                <a:gd name="T8" fmla="*/ 73 w 85"/>
                <a:gd name="T9" fmla="*/ 5 h 38"/>
                <a:gd name="T10" fmla="*/ 82 w 85"/>
                <a:gd name="T11" fmla="*/ 14 h 38"/>
                <a:gd name="T12" fmla="*/ 85 w 85"/>
                <a:gd name="T13" fmla="*/ 28 h 38"/>
                <a:gd name="T14" fmla="*/ 83 w 85"/>
                <a:gd name="T15" fmla="*/ 38 h 38"/>
                <a:gd name="T16" fmla="*/ 83 w 85"/>
                <a:gd name="T17" fmla="*/ 38 h 38"/>
                <a:gd name="T18" fmla="*/ 68 w 85"/>
                <a:gd name="T19" fmla="*/ 38 h 38"/>
                <a:gd name="T20" fmla="*/ 70 w 85"/>
                <a:gd name="T21" fmla="*/ 29 h 38"/>
                <a:gd name="T22" fmla="*/ 68 w 85"/>
                <a:gd name="T23" fmla="*/ 19 h 38"/>
                <a:gd name="T24" fmla="*/ 63 w 85"/>
                <a:gd name="T25" fmla="*/ 15 h 38"/>
                <a:gd name="T26" fmla="*/ 56 w 85"/>
                <a:gd name="T27" fmla="*/ 12 h 38"/>
                <a:gd name="T28" fmla="*/ 50 w 85"/>
                <a:gd name="T29" fmla="*/ 12 h 38"/>
                <a:gd name="T30" fmla="*/ 15 w 85"/>
                <a:gd name="T31" fmla="*/ 12 h 38"/>
                <a:gd name="T32" fmla="*/ 15 w 85"/>
                <a:gd name="T33" fmla="*/ 38 h 38"/>
                <a:gd name="T34" fmla="*/ 0 w 85"/>
                <a:gd name="T35" fmla="*/ 38 h 38"/>
                <a:gd name="T36" fmla="*/ 0 w 85"/>
                <a:gd name="T37" fmla="*/ 38 h 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38"/>
                <a:gd name="T59" fmla="*/ 85 w 85"/>
                <a:gd name="T60" fmla="*/ 38 h 3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38">
                  <a:moveTo>
                    <a:pt x="0" y="38"/>
                  </a:moveTo>
                  <a:lnTo>
                    <a:pt x="0" y="0"/>
                  </a:lnTo>
                  <a:lnTo>
                    <a:pt x="50" y="0"/>
                  </a:lnTo>
                  <a:lnTo>
                    <a:pt x="63" y="1"/>
                  </a:lnTo>
                  <a:lnTo>
                    <a:pt x="73" y="5"/>
                  </a:lnTo>
                  <a:lnTo>
                    <a:pt x="82" y="14"/>
                  </a:lnTo>
                  <a:lnTo>
                    <a:pt x="85" y="28"/>
                  </a:lnTo>
                  <a:lnTo>
                    <a:pt x="83" y="38"/>
                  </a:lnTo>
                  <a:lnTo>
                    <a:pt x="68" y="38"/>
                  </a:lnTo>
                  <a:lnTo>
                    <a:pt x="70" y="29"/>
                  </a:lnTo>
                  <a:lnTo>
                    <a:pt x="68" y="19"/>
                  </a:lnTo>
                  <a:lnTo>
                    <a:pt x="63" y="15"/>
                  </a:lnTo>
                  <a:lnTo>
                    <a:pt x="56" y="12"/>
                  </a:lnTo>
                  <a:lnTo>
                    <a:pt x="50" y="12"/>
                  </a:lnTo>
                  <a:lnTo>
                    <a:pt x="15" y="12"/>
                  </a:lnTo>
                  <a:lnTo>
                    <a:pt x="15" y="38"/>
                  </a:lnTo>
                  <a:lnTo>
                    <a:pt x="0" y="38"/>
                  </a:lnTo>
                  <a:close/>
                </a:path>
              </a:pathLst>
            </a:custGeom>
            <a:solidFill>
              <a:srgbClr val="FFFF00"/>
            </a:solidFill>
            <a:ln w="9525">
              <a:noFill/>
              <a:round/>
              <a:headEnd/>
              <a:tailEnd/>
            </a:ln>
          </p:spPr>
          <p:txBody>
            <a:bodyPr/>
            <a:lstStyle/>
            <a:p>
              <a:endParaRPr lang="en-IN"/>
            </a:p>
          </p:txBody>
        </p:sp>
        <p:sp>
          <p:nvSpPr>
            <p:cNvPr id="38950" name="Freeform 1062"/>
            <p:cNvSpPr>
              <a:spLocks/>
            </p:cNvSpPr>
            <p:nvPr/>
          </p:nvSpPr>
          <p:spPr bwMode="auto">
            <a:xfrm>
              <a:off x="2852" y="2435"/>
              <a:ext cx="39" cy="19"/>
            </a:xfrm>
            <a:custGeom>
              <a:avLst/>
              <a:gdLst>
                <a:gd name="T0" fmla="*/ 0 w 77"/>
                <a:gd name="T1" fmla="*/ 38 h 38"/>
                <a:gd name="T2" fmla="*/ 0 w 77"/>
                <a:gd name="T3" fmla="*/ 0 h 38"/>
                <a:gd name="T4" fmla="*/ 77 w 77"/>
                <a:gd name="T5" fmla="*/ 0 h 38"/>
                <a:gd name="T6" fmla="*/ 77 w 77"/>
                <a:gd name="T7" fmla="*/ 12 h 38"/>
                <a:gd name="T8" fmla="*/ 14 w 77"/>
                <a:gd name="T9" fmla="*/ 12 h 38"/>
                <a:gd name="T10" fmla="*/ 14 w 77"/>
                <a:gd name="T11" fmla="*/ 38 h 38"/>
                <a:gd name="T12" fmla="*/ 0 w 77"/>
                <a:gd name="T13" fmla="*/ 38 h 38"/>
                <a:gd name="T14" fmla="*/ 0 w 77"/>
                <a:gd name="T15" fmla="*/ 38 h 38"/>
                <a:gd name="T16" fmla="*/ 0 60000 65536"/>
                <a:gd name="T17" fmla="*/ 0 60000 65536"/>
                <a:gd name="T18" fmla="*/ 0 60000 65536"/>
                <a:gd name="T19" fmla="*/ 0 60000 65536"/>
                <a:gd name="T20" fmla="*/ 0 60000 65536"/>
                <a:gd name="T21" fmla="*/ 0 60000 65536"/>
                <a:gd name="T22" fmla="*/ 0 60000 65536"/>
                <a:gd name="T23" fmla="*/ 0 60000 65536"/>
                <a:gd name="T24" fmla="*/ 0 w 77"/>
                <a:gd name="T25" fmla="*/ 0 h 38"/>
                <a:gd name="T26" fmla="*/ 77 w 77"/>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7" h="38">
                  <a:moveTo>
                    <a:pt x="0" y="38"/>
                  </a:moveTo>
                  <a:lnTo>
                    <a:pt x="0" y="0"/>
                  </a:lnTo>
                  <a:lnTo>
                    <a:pt x="77" y="0"/>
                  </a:lnTo>
                  <a:lnTo>
                    <a:pt x="77" y="12"/>
                  </a:lnTo>
                  <a:lnTo>
                    <a:pt x="14" y="12"/>
                  </a:lnTo>
                  <a:lnTo>
                    <a:pt x="14" y="38"/>
                  </a:lnTo>
                  <a:lnTo>
                    <a:pt x="0" y="38"/>
                  </a:lnTo>
                  <a:close/>
                </a:path>
              </a:pathLst>
            </a:custGeom>
            <a:solidFill>
              <a:srgbClr val="FFFF00"/>
            </a:solidFill>
            <a:ln w="9525">
              <a:noFill/>
              <a:round/>
              <a:headEnd/>
              <a:tailEnd/>
            </a:ln>
          </p:spPr>
          <p:txBody>
            <a:bodyPr/>
            <a:lstStyle/>
            <a:p>
              <a:endParaRPr lang="en-IN"/>
            </a:p>
          </p:txBody>
        </p:sp>
        <p:sp>
          <p:nvSpPr>
            <p:cNvPr id="38951" name="Freeform 1063"/>
            <p:cNvSpPr>
              <a:spLocks/>
            </p:cNvSpPr>
            <p:nvPr/>
          </p:nvSpPr>
          <p:spPr bwMode="auto">
            <a:xfrm>
              <a:off x="2895" y="2435"/>
              <a:ext cx="14" cy="19"/>
            </a:xfrm>
            <a:custGeom>
              <a:avLst/>
              <a:gdLst>
                <a:gd name="T0" fmla="*/ 14 w 29"/>
                <a:gd name="T1" fmla="*/ 38 h 38"/>
                <a:gd name="T2" fmla="*/ 0 w 29"/>
                <a:gd name="T3" fmla="*/ 0 h 38"/>
                <a:gd name="T4" fmla="*/ 18 w 29"/>
                <a:gd name="T5" fmla="*/ 0 h 38"/>
                <a:gd name="T6" fmla="*/ 29 w 29"/>
                <a:gd name="T7" fmla="*/ 38 h 38"/>
                <a:gd name="T8" fmla="*/ 14 w 29"/>
                <a:gd name="T9" fmla="*/ 38 h 38"/>
                <a:gd name="T10" fmla="*/ 14 w 29"/>
                <a:gd name="T11" fmla="*/ 38 h 38"/>
                <a:gd name="T12" fmla="*/ 0 60000 65536"/>
                <a:gd name="T13" fmla="*/ 0 60000 65536"/>
                <a:gd name="T14" fmla="*/ 0 60000 65536"/>
                <a:gd name="T15" fmla="*/ 0 60000 65536"/>
                <a:gd name="T16" fmla="*/ 0 60000 65536"/>
                <a:gd name="T17" fmla="*/ 0 60000 65536"/>
                <a:gd name="T18" fmla="*/ 0 w 29"/>
                <a:gd name="T19" fmla="*/ 0 h 38"/>
                <a:gd name="T20" fmla="*/ 29 w 29"/>
                <a:gd name="T21" fmla="*/ 38 h 38"/>
              </a:gdLst>
              <a:ahLst/>
              <a:cxnLst>
                <a:cxn ang="T12">
                  <a:pos x="T0" y="T1"/>
                </a:cxn>
                <a:cxn ang="T13">
                  <a:pos x="T2" y="T3"/>
                </a:cxn>
                <a:cxn ang="T14">
                  <a:pos x="T4" y="T5"/>
                </a:cxn>
                <a:cxn ang="T15">
                  <a:pos x="T6" y="T7"/>
                </a:cxn>
                <a:cxn ang="T16">
                  <a:pos x="T8" y="T9"/>
                </a:cxn>
                <a:cxn ang="T17">
                  <a:pos x="T10" y="T11"/>
                </a:cxn>
              </a:cxnLst>
              <a:rect l="T18" t="T19" r="T20" b="T21"/>
              <a:pathLst>
                <a:path w="29" h="38">
                  <a:moveTo>
                    <a:pt x="14" y="38"/>
                  </a:moveTo>
                  <a:lnTo>
                    <a:pt x="0" y="0"/>
                  </a:lnTo>
                  <a:lnTo>
                    <a:pt x="18" y="0"/>
                  </a:lnTo>
                  <a:lnTo>
                    <a:pt x="29" y="38"/>
                  </a:lnTo>
                  <a:lnTo>
                    <a:pt x="14" y="38"/>
                  </a:lnTo>
                  <a:close/>
                </a:path>
              </a:pathLst>
            </a:custGeom>
            <a:solidFill>
              <a:srgbClr val="FFFF00"/>
            </a:solidFill>
            <a:ln w="9525">
              <a:noFill/>
              <a:round/>
              <a:headEnd/>
              <a:tailEnd/>
            </a:ln>
          </p:spPr>
          <p:txBody>
            <a:bodyPr/>
            <a:lstStyle/>
            <a:p>
              <a:endParaRPr lang="en-IN"/>
            </a:p>
          </p:txBody>
        </p:sp>
        <p:sp>
          <p:nvSpPr>
            <p:cNvPr id="38952" name="Freeform 1064"/>
            <p:cNvSpPr>
              <a:spLocks/>
            </p:cNvSpPr>
            <p:nvPr/>
          </p:nvSpPr>
          <p:spPr bwMode="auto">
            <a:xfrm>
              <a:off x="2926" y="2435"/>
              <a:ext cx="15" cy="19"/>
            </a:xfrm>
            <a:custGeom>
              <a:avLst/>
              <a:gdLst>
                <a:gd name="T0" fmla="*/ 0 w 30"/>
                <a:gd name="T1" fmla="*/ 38 h 38"/>
                <a:gd name="T2" fmla="*/ 12 w 30"/>
                <a:gd name="T3" fmla="*/ 0 h 38"/>
                <a:gd name="T4" fmla="*/ 30 w 30"/>
                <a:gd name="T5" fmla="*/ 0 h 38"/>
                <a:gd name="T6" fmla="*/ 16 w 30"/>
                <a:gd name="T7" fmla="*/ 38 h 38"/>
                <a:gd name="T8" fmla="*/ 0 w 30"/>
                <a:gd name="T9" fmla="*/ 38 h 38"/>
                <a:gd name="T10" fmla="*/ 0 w 30"/>
                <a:gd name="T11" fmla="*/ 38 h 38"/>
                <a:gd name="T12" fmla="*/ 0 60000 65536"/>
                <a:gd name="T13" fmla="*/ 0 60000 65536"/>
                <a:gd name="T14" fmla="*/ 0 60000 65536"/>
                <a:gd name="T15" fmla="*/ 0 60000 65536"/>
                <a:gd name="T16" fmla="*/ 0 60000 65536"/>
                <a:gd name="T17" fmla="*/ 0 60000 65536"/>
                <a:gd name="T18" fmla="*/ 0 w 30"/>
                <a:gd name="T19" fmla="*/ 0 h 38"/>
                <a:gd name="T20" fmla="*/ 30 w 30"/>
                <a:gd name="T21" fmla="*/ 38 h 38"/>
              </a:gdLst>
              <a:ahLst/>
              <a:cxnLst>
                <a:cxn ang="T12">
                  <a:pos x="T0" y="T1"/>
                </a:cxn>
                <a:cxn ang="T13">
                  <a:pos x="T2" y="T3"/>
                </a:cxn>
                <a:cxn ang="T14">
                  <a:pos x="T4" y="T5"/>
                </a:cxn>
                <a:cxn ang="T15">
                  <a:pos x="T6" y="T7"/>
                </a:cxn>
                <a:cxn ang="T16">
                  <a:pos x="T8" y="T9"/>
                </a:cxn>
                <a:cxn ang="T17">
                  <a:pos x="T10" y="T11"/>
                </a:cxn>
              </a:cxnLst>
              <a:rect l="T18" t="T19" r="T20" b="T21"/>
              <a:pathLst>
                <a:path w="30" h="38">
                  <a:moveTo>
                    <a:pt x="0" y="38"/>
                  </a:moveTo>
                  <a:lnTo>
                    <a:pt x="12" y="0"/>
                  </a:lnTo>
                  <a:lnTo>
                    <a:pt x="30" y="0"/>
                  </a:lnTo>
                  <a:lnTo>
                    <a:pt x="16" y="38"/>
                  </a:lnTo>
                  <a:lnTo>
                    <a:pt x="0" y="38"/>
                  </a:lnTo>
                  <a:close/>
                </a:path>
              </a:pathLst>
            </a:custGeom>
            <a:solidFill>
              <a:srgbClr val="FFFF00"/>
            </a:solidFill>
            <a:ln w="9525">
              <a:noFill/>
              <a:round/>
              <a:headEnd/>
              <a:tailEnd/>
            </a:ln>
          </p:spPr>
          <p:txBody>
            <a:bodyPr/>
            <a:lstStyle/>
            <a:p>
              <a:endParaRPr lang="en-IN"/>
            </a:p>
          </p:txBody>
        </p:sp>
        <p:sp>
          <p:nvSpPr>
            <p:cNvPr id="38953" name="Freeform 1065"/>
            <p:cNvSpPr>
              <a:spLocks/>
            </p:cNvSpPr>
            <p:nvPr/>
          </p:nvSpPr>
          <p:spPr bwMode="auto">
            <a:xfrm>
              <a:off x="2947" y="2435"/>
              <a:ext cx="39" cy="19"/>
            </a:xfrm>
            <a:custGeom>
              <a:avLst/>
              <a:gdLst>
                <a:gd name="T0" fmla="*/ 0 w 79"/>
                <a:gd name="T1" fmla="*/ 38 h 38"/>
                <a:gd name="T2" fmla="*/ 0 w 79"/>
                <a:gd name="T3" fmla="*/ 0 h 38"/>
                <a:gd name="T4" fmla="*/ 79 w 79"/>
                <a:gd name="T5" fmla="*/ 0 h 38"/>
                <a:gd name="T6" fmla="*/ 79 w 79"/>
                <a:gd name="T7" fmla="*/ 12 h 38"/>
                <a:gd name="T8" fmla="*/ 14 w 79"/>
                <a:gd name="T9" fmla="*/ 12 h 38"/>
                <a:gd name="T10" fmla="*/ 14 w 79"/>
                <a:gd name="T11" fmla="*/ 38 h 38"/>
                <a:gd name="T12" fmla="*/ 0 w 79"/>
                <a:gd name="T13" fmla="*/ 38 h 38"/>
                <a:gd name="T14" fmla="*/ 0 w 79"/>
                <a:gd name="T15" fmla="*/ 38 h 38"/>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38"/>
                <a:gd name="T26" fmla="*/ 79 w 79"/>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38">
                  <a:moveTo>
                    <a:pt x="0" y="38"/>
                  </a:moveTo>
                  <a:lnTo>
                    <a:pt x="0" y="0"/>
                  </a:lnTo>
                  <a:lnTo>
                    <a:pt x="79" y="0"/>
                  </a:lnTo>
                  <a:lnTo>
                    <a:pt x="79" y="12"/>
                  </a:lnTo>
                  <a:lnTo>
                    <a:pt x="14" y="12"/>
                  </a:lnTo>
                  <a:lnTo>
                    <a:pt x="14" y="38"/>
                  </a:lnTo>
                  <a:lnTo>
                    <a:pt x="0" y="38"/>
                  </a:lnTo>
                  <a:close/>
                </a:path>
              </a:pathLst>
            </a:custGeom>
            <a:solidFill>
              <a:srgbClr val="FFFF00"/>
            </a:solidFill>
            <a:ln w="9525">
              <a:noFill/>
              <a:round/>
              <a:headEnd/>
              <a:tailEnd/>
            </a:ln>
          </p:spPr>
          <p:txBody>
            <a:bodyPr/>
            <a:lstStyle/>
            <a:p>
              <a:endParaRPr lang="en-IN"/>
            </a:p>
          </p:txBody>
        </p:sp>
        <p:sp>
          <p:nvSpPr>
            <p:cNvPr id="38954" name="Freeform 1066"/>
            <p:cNvSpPr>
              <a:spLocks/>
            </p:cNvSpPr>
            <p:nvPr/>
          </p:nvSpPr>
          <p:spPr bwMode="auto">
            <a:xfrm>
              <a:off x="2994" y="2435"/>
              <a:ext cx="21" cy="19"/>
            </a:xfrm>
            <a:custGeom>
              <a:avLst/>
              <a:gdLst>
                <a:gd name="T0" fmla="*/ 0 w 40"/>
                <a:gd name="T1" fmla="*/ 38 h 38"/>
                <a:gd name="T2" fmla="*/ 0 w 40"/>
                <a:gd name="T3" fmla="*/ 0 h 38"/>
                <a:gd name="T4" fmla="*/ 16 w 40"/>
                <a:gd name="T5" fmla="*/ 0 h 38"/>
                <a:gd name="T6" fmla="*/ 40 w 40"/>
                <a:gd name="T7" fmla="*/ 38 h 38"/>
                <a:gd name="T8" fmla="*/ 25 w 40"/>
                <a:gd name="T9" fmla="*/ 38 h 38"/>
                <a:gd name="T10" fmla="*/ 14 w 40"/>
                <a:gd name="T11" fmla="*/ 21 h 38"/>
                <a:gd name="T12" fmla="*/ 14 w 40"/>
                <a:gd name="T13" fmla="*/ 21 h 38"/>
                <a:gd name="T14" fmla="*/ 14 w 40"/>
                <a:gd name="T15" fmla="*/ 38 h 38"/>
                <a:gd name="T16" fmla="*/ 0 w 40"/>
                <a:gd name="T17" fmla="*/ 38 h 38"/>
                <a:gd name="T18" fmla="*/ 0 w 40"/>
                <a:gd name="T19" fmla="*/ 38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
                <a:gd name="T31" fmla="*/ 0 h 38"/>
                <a:gd name="T32" fmla="*/ 40 w 40"/>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 h="38">
                  <a:moveTo>
                    <a:pt x="0" y="38"/>
                  </a:moveTo>
                  <a:lnTo>
                    <a:pt x="0" y="0"/>
                  </a:lnTo>
                  <a:lnTo>
                    <a:pt x="16" y="0"/>
                  </a:lnTo>
                  <a:lnTo>
                    <a:pt x="40" y="38"/>
                  </a:lnTo>
                  <a:lnTo>
                    <a:pt x="25" y="38"/>
                  </a:lnTo>
                  <a:lnTo>
                    <a:pt x="14" y="21"/>
                  </a:lnTo>
                  <a:lnTo>
                    <a:pt x="14" y="38"/>
                  </a:lnTo>
                  <a:lnTo>
                    <a:pt x="0" y="38"/>
                  </a:lnTo>
                  <a:close/>
                </a:path>
              </a:pathLst>
            </a:custGeom>
            <a:solidFill>
              <a:srgbClr val="FFFF00"/>
            </a:solidFill>
            <a:ln w="9525">
              <a:noFill/>
              <a:round/>
              <a:headEnd/>
              <a:tailEnd/>
            </a:ln>
          </p:spPr>
          <p:txBody>
            <a:bodyPr/>
            <a:lstStyle/>
            <a:p>
              <a:endParaRPr lang="en-IN"/>
            </a:p>
          </p:txBody>
        </p:sp>
        <p:sp>
          <p:nvSpPr>
            <p:cNvPr id="38955" name="Freeform 1067"/>
            <p:cNvSpPr>
              <a:spLocks/>
            </p:cNvSpPr>
            <p:nvPr/>
          </p:nvSpPr>
          <p:spPr bwMode="auto">
            <a:xfrm>
              <a:off x="3030" y="2435"/>
              <a:ext cx="6" cy="19"/>
            </a:xfrm>
            <a:custGeom>
              <a:avLst/>
              <a:gdLst>
                <a:gd name="T0" fmla="*/ 0 w 13"/>
                <a:gd name="T1" fmla="*/ 38 h 38"/>
                <a:gd name="T2" fmla="*/ 0 w 13"/>
                <a:gd name="T3" fmla="*/ 0 h 38"/>
                <a:gd name="T4" fmla="*/ 13 w 13"/>
                <a:gd name="T5" fmla="*/ 0 h 38"/>
                <a:gd name="T6" fmla="*/ 13 w 13"/>
                <a:gd name="T7" fmla="*/ 38 h 38"/>
                <a:gd name="T8" fmla="*/ 0 w 13"/>
                <a:gd name="T9" fmla="*/ 38 h 38"/>
                <a:gd name="T10" fmla="*/ 0 w 13"/>
                <a:gd name="T11" fmla="*/ 38 h 38"/>
                <a:gd name="T12" fmla="*/ 0 60000 65536"/>
                <a:gd name="T13" fmla="*/ 0 60000 65536"/>
                <a:gd name="T14" fmla="*/ 0 60000 65536"/>
                <a:gd name="T15" fmla="*/ 0 60000 65536"/>
                <a:gd name="T16" fmla="*/ 0 60000 65536"/>
                <a:gd name="T17" fmla="*/ 0 60000 65536"/>
                <a:gd name="T18" fmla="*/ 0 w 13"/>
                <a:gd name="T19" fmla="*/ 0 h 38"/>
                <a:gd name="T20" fmla="*/ 13 w 13"/>
                <a:gd name="T21" fmla="*/ 38 h 38"/>
              </a:gdLst>
              <a:ahLst/>
              <a:cxnLst>
                <a:cxn ang="T12">
                  <a:pos x="T0" y="T1"/>
                </a:cxn>
                <a:cxn ang="T13">
                  <a:pos x="T2" y="T3"/>
                </a:cxn>
                <a:cxn ang="T14">
                  <a:pos x="T4" y="T5"/>
                </a:cxn>
                <a:cxn ang="T15">
                  <a:pos x="T6" y="T7"/>
                </a:cxn>
                <a:cxn ang="T16">
                  <a:pos x="T8" y="T9"/>
                </a:cxn>
                <a:cxn ang="T17">
                  <a:pos x="T10" y="T11"/>
                </a:cxn>
              </a:cxnLst>
              <a:rect l="T18" t="T19" r="T20" b="T21"/>
              <a:pathLst>
                <a:path w="13" h="38">
                  <a:moveTo>
                    <a:pt x="0" y="38"/>
                  </a:moveTo>
                  <a:lnTo>
                    <a:pt x="0" y="0"/>
                  </a:lnTo>
                  <a:lnTo>
                    <a:pt x="13" y="0"/>
                  </a:lnTo>
                  <a:lnTo>
                    <a:pt x="13" y="38"/>
                  </a:lnTo>
                  <a:lnTo>
                    <a:pt x="0" y="38"/>
                  </a:lnTo>
                  <a:close/>
                </a:path>
              </a:pathLst>
            </a:custGeom>
            <a:solidFill>
              <a:srgbClr val="FFFF00"/>
            </a:solidFill>
            <a:ln w="9525">
              <a:noFill/>
              <a:round/>
              <a:headEnd/>
              <a:tailEnd/>
            </a:ln>
          </p:spPr>
          <p:txBody>
            <a:bodyPr/>
            <a:lstStyle/>
            <a:p>
              <a:endParaRPr lang="en-IN"/>
            </a:p>
          </p:txBody>
        </p:sp>
        <p:sp>
          <p:nvSpPr>
            <p:cNvPr id="38956" name="Freeform 1068"/>
            <p:cNvSpPr>
              <a:spLocks/>
            </p:cNvSpPr>
            <p:nvPr/>
          </p:nvSpPr>
          <p:spPr bwMode="auto">
            <a:xfrm>
              <a:off x="3042" y="2435"/>
              <a:ext cx="42" cy="19"/>
            </a:xfrm>
            <a:custGeom>
              <a:avLst/>
              <a:gdLst>
                <a:gd name="T0" fmla="*/ 36 w 85"/>
                <a:gd name="T1" fmla="*/ 38 h 38"/>
                <a:gd name="T2" fmla="*/ 36 w 85"/>
                <a:gd name="T3" fmla="*/ 12 h 38"/>
                <a:gd name="T4" fmla="*/ 0 w 85"/>
                <a:gd name="T5" fmla="*/ 12 h 38"/>
                <a:gd name="T6" fmla="*/ 0 w 85"/>
                <a:gd name="T7" fmla="*/ 0 h 38"/>
                <a:gd name="T8" fmla="*/ 85 w 85"/>
                <a:gd name="T9" fmla="*/ 0 h 38"/>
                <a:gd name="T10" fmla="*/ 85 w 85"/>
                <a:gd name="T11" fmla="*/ 12 h 38"/>
                <a:gd name="T12" fmla="*/ 51 w 85"/>
                <a:gd name="T13" fmla="*/ 12 h 38"/>
                <a:gd name="T14" fmla="*/ 51 w 85"/>
                <a:gd name="T15" fmla="*/ 38 h 38"/>
                <a:gd name="T16" fmla="*/ 36 w 85"/>
                <a:gd name="T17" fmla="*/ 38 h 38"/>
                <a:gd name="T18" fmla="*/ 36 w 85"/>
                <a:gd name="T19" fmla="*/ 38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38"/>
                <a:gd name="T32" fmla="*/ 85 w 85"/>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38">
                  <a:moveTo>
                    <a:pt x="36" y="38"/>
                  </a:moveTo>
                  <a:lnTo>
                    <a:pt x="36" y="12"/>
                  </a:lnTo>
                  <a:lnTo>
                    <a:pt x="0" y="12"/>
                  </a:lnTo>
                  <a:lnTo>
                    <a:pt x="0" y="0"/>
                  </a:lnTo>
                  <a:lnTo>
                    <a:pt x="85" y="0"/>
                  </a:lnTo>
                  <a:lnTo>
                    <a:pt x="85" y="12"/>
                  </a:lnTo>
                  <a:lnTo>
                    <a:pt x="51" y="12"/>
                  </a:lnTo>
                  <a:lnTo>
                    <a:pt x="51" y="38"/>
                  </a:lnTo>
                  <a:lnTo>
                    <a:pt x="36" y="38"/>
                  </a:lnTo>
                  <a:close/>
                </a:path>
              </a:pathLst>
            </a:custGeom>
            <a:solidFill>
              <a:srgbClr val="FFFF00"/>
            </a:solidFill>
            <a:ln w="9525">
              <a:noFill/>
              <a:round/>
              <a:headEnd/>
              <a:tailEnd/>
            </a:ln>
          </p:spPr>
          <p:txBody>
            <a:bodyPr/>
            <a:lstStyle/>
            <a:p>
              <a:endParaRPr lang="en-IN"/>
            </a:p>
          </p:txBody>
        </p:sp>
        <p:sp>
          <p:nvSpPr>
            <p:cNvPr id="38957" name="Freeform 1069"/>
            <p:cNvSpPr>
              <a:spLocks/>
            </p:cNvSpPr>
            <p:nvPr/>
          </p:nvSpPr>
          <p:spPr bwMode="auto">
            <a:xfrm>
              <a:off x="3091" y="2435"/>
              <a:ext cx="7" cy="19"/>
            </a:xfrm>
            <a:custGeom>
              <a:avLst/>
              <a:gdLst>
                <a:gd name="T0" fmla="*/ 0 w 14"/>
                <a:gd name="T1" fmla="*/ 38 h 38"/>
                <a:gd name="T2" fmla="*/ 0 w 14"/>
                <a:gd name="T3" fmla="*/ 0 h 38"/>
                <a:gd name="T4" fmla="*/ 14 w 14"/>
                <a:gd name="T5" fmla="*/ 0 h 38"/>
                <a:gd name="T6" fmla="*/ 14 w 14"/>
                <a:gd name="T7" fmla="*/ 38 h 38"/>
                <a:gd name="T8" fmla="*/ 0 w 14"/>
                <a:gd name="T9" fmla="*/ 38 h 38"/>
                <a:gd name="T10" fmla="*/ 0 w 14"/>
                <a:gd name="T11" fmla="*/ 38 h 38"/>
                <a:gd name="T12" fmla="*/ 0 60000 65536"/>
                <a:gd name="T13" fmla="*/ 0 60000 65536"/>
                <a:gd name="T14" fmla="*/ 0 60000 65536"/>
                <a:gd name="T15" fmla="*/ 0 60000 65536"/>
                <a:gd name="T16" fmla="*/ 0 60000 65536"/>
                <a:gd name="T17" fmla="*/ 0 60000 65536"/>
                <a:gd name="T18" fmla="*/ 0 w 14"/>
                <a:gd name="T19" fmla="*/ 0 h 38"/>
                <a:gd name="T20" fmla="*/ 14 w 14"/>
                <a:gd name="T21" fmla="*/ 38 h 38"/>
              </a:gdLst>
              <a:ahLst/>
              <a:cxnLst>
                <a:cxn ang="T12">
                  <a:pos x="T0" y="T1"/>
                </a:cxn>
                <a:cxn ang="T13">
                  <a:pos x="T2" y="T3"/>
                </a:cxn>
                <a:cxn ang="T14">
                  <a:pos x="T4" y="T5"/>
                </a:cxn>
                <a:cxn ang="T15">
                  <a:pos x="T6" y="T7"/>
                </a:cxn>
                <a:cxn ang="T16">
                  <a:pos x="T8" y="T9"/>
                </a:cxn>
                <a:cxn ang="T17">
                  <a:pos x="T10" y="T11"/>
                </a:cxn>
              </a:cxnLst>
              <a:rect l="T18" t="T19" r="T20" b="T21"/>
              <a:pathLst>
                <a:path w="14" h="38">
                  <a:moveTo>
                    <a:pt x="0" y="38"/>
                  </a:moveTo>
                  <a:lnTo>
                    <a:pt x="0" y="0"/>
                  </a:lnTo>
                  <a:lnTo>
                    <a:pt x="14" y="0"/>
                  </a:lnTo>
                  <a:lnTo>
                    <a:pt x="14" y="38"/>
                  </a:lnTo>
                  <a:lnTo>
                    <a:pt x="0" y="38"/>
                  </a:lnTo>
                  <a:close/>
                </a:path>
              </a:pathLst>
            </a:custGeom>
            <a:solidFill>
              <a:srgbClr val="FFFF00"/>
            </a:solidFill>
            <a:ln w="9525">
              <a:noFill/>
              <a:round/>
              <a:headEnd/>
              <a:tailEnd/>
            </a:ln>
          </p:spPr>
          <p:txBody>
            <a:bodyPr/>
            <a:lstStyle/>
            <a:p>
              <a:endParaRPr lang="en-IN"/>
            </a:p>
          </p:txBody>
        </p:sp>
        <p:sp>
          <p:nvSpPr>
            <p:cNvPr id="38958" name="Freeform 1070"/>
            <p:cNvSpPr>
              <a:spLocks/>
            </p:cNvSpPr>
            <p:nvPr/>
          </p:nvSpPr>
          <p:spPr bwMode="auto">
            <a:xfrm>
              <a:off x="3106" y="2433"/>
              <a:ext cx="50" cy="21"/>
            </a:xfrm>
            <a:custGeom>
              <a:avLst/>
              <a:gdLst>
                <a:gd name="T0" fmla="*/ 0 w 100"/>
                <a:gd name="T1" fmla="*/ 41 h 41"/>
                <a:gd name="T2" fmla="*/ 3 w 100"/>
                <a:gd name="T3" fmla="*/ 38 h 41"/>
                <a:gd name="T4" fmla="*/ 5 w 100"/>
                <a:gd name="T5" fmla="*/ 27 h 41"/>
                <a:gd name="T6" fmla="*/ 11 w 100"/>
                <a:gd name="T7" fmla="*/ 19 h 41"/>
                <a:gd name="T8" fmla="*/ 18 w 100"/>
                <a:gd name="T9" fmla="*/ 11 h 41"/>
                <a:gd name="T10" fmla="*/ 26 w 100"/>
                <a:gd name="T11" fmla="*/ 5 h 41"/>
                <a:gd name="T12" fmla="*/ 37 w 100"/>
                <a:gd name="T13" fmla="*/ 1 h 41"/>
                <a:gd name="T14" fmla="*/ 51 w 100"/>
                <a:gd name="T15" fmla="*/ 0 h 41"/>
                <a:gd name="T16" fmla="*/ 65 w 100"/>
                <a:gd name="T17" fmla="*/ 1 h 41"/>
                <a:gd name="T18" fmla="*/ 75 w 100"/>
                <a:gd name="T19" fmla="*/ 5 h 41"/>
                <a:gd name="T20" fmla="*/ 83 w 100"/>
                <a:gd name="T21" fmla="*/ 11 h 41"/>
                <a:gd name="T22" fmla="*/ 90 w 100"/>
                <a:gd name="T23" fmla="*/ 19 h 41"/>
                <a:gd name="T24" fmla="*/ 96 w 100"/>
                <a:gd name="T25" fmla="*/ 27 h 41"/>
                <a:gd name="T26" fmla="*/ 99 w 100"/>
                <a:gd name="T27" fmla="*/ 38 h 41"/>
                <a:gd name="T28" fmla="*/ 100 w 100"/>
                <a:gd name="T29" fmla="*/ 41 h 41"/>
                <a:gd name="T30" fmla="*/ 86 w 100"/>
                <a:gd name="T31" fmla="*/ 41 h 41"/>
                <a:gd name="T32" fmla="*/ 86 w 100"/>
                <a:gd name="T33" fmla="*/ 39 h 41"/>
                <a:gd name="T34" fmla="*/ 79 w 100"/>
                <a:gd name="T35" fmla="*/ 25 h 41"/>
                <a:gd name="T36" fmla="*/ 66 w 100"/>
                <a:gd name="T37" fmla="*/ 15 h 41"/>
                <a:gd name="T38" fmla="*/ 51 w 100"/>
                <a:gd name="T39" fmla="*/ 12 h 41"/>
                <a:gd name="T40" fmla="*/ 35 w 100"/>
                <a:gd name="T41" fmla="*/ 15 h 41"/>
                <a:gd name="T42" fmla="*/ 24 w 100"/>
                <a:gd name="T43" fmla="*/ 25 h 41"/>
                <a:gd name="T44" fmla="*/ 18 w 100"/>
                <a:gd name="T45" fmla="*/ 39 h 41"/>
                <a:gd name="T46" fmla="*/ 18 w 100"/>
                <a:gd name="T47" fmla="*/ 41 h 41"/>
                <a:gd name="T48" fmla="*/ 0 w 100"/>
                <a:gd name="T49" fmla="*/ 41 h 41"/>
                <a:gd name="T50" fmla="*/ 0 w 100"/>
                <a:gd name="T51" fmla="*/ 41 h 4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0"/>
                <a:gd name="T79" fmla="*/ 0 h 41"/>
                <a:gd name="T80" fmla="*/ 100 w 100"/>
                <a:gd name="T81" fmla="*/ 41 h 4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0" h="41">
                  <a:moveTo>
                    <a:pt x="0" y="41"/>
                  </a:moveTo>
                  <a:lnTo>
                    <a:pt x="3" y="38"/>
                  </a:lnTo>
                  <a:lnTo>
                    <a:pt x="5" y="27"/>
                  </a:lnTo>
                  <a:lnTo>
                    <a:pt x="11" y="19"/>
                  </a:lnTo>
                  <a:lnTo>
                    <a:pt x="18" y="11"/>
                  </a:lnTo>
                  <a:lnTo>
                    <a:pt x="26" y="5"/>
                  </a:lnTo>
                  <a:lnTo>
                    <a:pt x="37" y="1"/>
                  </a:lnTo>
                  <a:lnTo>
                    <a:pt x="51" y="0"/>
                  </a:lnTo>
                  <a:lnTo>
                    <a:pt x="65" y="1"/>
                  </a:lnTo>
                  <a:lnTo>
                    <a:pt x="75" y="5"/>
                  </a:lnTo>
                  <a:lnTo>
                    <a:pt x="83" y="11"/>
                  </a:lnTo>
                  <a:lnTo>
                    <a:pt x="90" y="19"/>
                  </a:lnTo>
                  <a:lnTo>
                    <a:pt x="96" y="27"/>
                  </a:lnTo>
                  <a:lnTo>
                    <a:pt x="99" y="38"/>
                  </a:lnTo>
                  <a:lnTo>
                    <a:pt x="100" y="41"/>
                  </a:lnTo>
                  <a:lnTo>
                    <a:pt x="86" y="41"/>
                  </a:lnTo>
                  <a:lnTo>
                    <a:pt x="86" y="39"/>
                  </a:lnTo>
                  <a:lnTo>
                    <a:pt x="79" y="25"/>
                  </a:lnTo>
                  <a:lnTo>
                    <a:pt x="66" y="15"/>
                  </a:lnTo>
                  <a:lnTo>
                    <a:pt x="51" y="12"/>
                  </a:lnTo>
                  <a:lnTo>
                    <a:pt x="35" y="15"/>
                  </a:lnTo>
                  <a:lnTo>
                    <a:pt x="24" y="25"/>
                  </a:lnTo>
                  <a:lnTo>
                    <a:pt x="18" y="39"/>
                  </a:lnTo>
                  <a:lnTo>
                    <a:pt x="18" y="41"/>
                  </a:lnTo>
                  <a:lnTo>
                    <a:pt x="0" y="41"/>
                  </a:lnTo>
                  <a:close/>
                </a:path>
              </a:pathLst>
            </a:custGeom>
            <a:solidFill>
              <a:srgbClr val="FFFF00"/>
            </a:solidFill>
            <a:ln w="9525">
              <a:noFill/>
              <a:round/>
              <a:headEnd/>
              <a:tailEnd/>
            </a:ln>
          </p:spPr>
          <p:txBody>
            <a:bodyPr/>
            <a:lstStyle/>
            <a:p>
              <a:endParaRPr lang="en-IN"/>
            </a:p>
          </p:txBody>
        </p:sp>
        <p:sp>
          <p:nvSpPr>
            <p:cNvPr id="38959" name="Freeform 1071"/>
            <p:cNvSpPr>
              <a:spLocks/>
            </p:cNvSpPr>
            <p:nvPr/>
          </p:nvSpPr>
          <p:spPr bwMode="auto">
            <a:xfrm>
              <a:off x="3164" y="2435"/>
              <a:ext cx="20" cy="19"/>
            </a:xfrm>
            <a:custGeom>
              <a:avLst/>
              <a:gdLst>
                <a:gd name="T0" fmla="*/ 0 w 41"/>
                <a:gd name="T1" fmla="*/ 38 h 38"/>
                <a:gd name="T2" fmla="*/ 0 w 41"/>
                <a:gd name="T3" fmla="*/ 0 h 38"/>
                <a:gd name="T4" fmla="*/ 17 w 41"/>
                <a:gd name="T5" fmla="*/ 0 h 38"/>
                <a:gd name="T6" fmla="*/ 41 w 41"/>
                <a:gd name="T7" fmla="*/ 38 h 38"/>
                <a:gd name="T8" fmla="*/ 26 w 41"/>
                <a:gd name="T9" fmla="*/ 38 h 38"/>
                <a:gd name="T10" fmla="*/ 14 w 41"/>
                <a:gd name="T11" fmla="*/ 21 h 38"/>
                <a:gd name="T12" fmla="*/ 14 w 41"/>
                <a:gd name="T13" fmla="*/ 21 h 38"/>
                <a:gd name="T14" fmla="*/ 14 w 41"/>
                <a:gd name="T15" fmla="*/ 38 h 38"/>
                <a:gd name="T16" fmla="*/ 0 w 41"/>
                <a:gd name="T17" fmla="*/ 38 h 38"/>
                <a:gd name="T18" fmla="*/ 0 w 41"/>
                <a:gd name="T19" fmla="*/ 38 h 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
                <a:gd name="T31" fmla="*/ 0 h 38"/>
                <a:gd name="T32" fmla="*/ 41 w 41"/>
                <a:gd name="T33" fmla="*/ 38 h 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 h="38">
                  <a:moveTo>
                    <a:pt x="0" y="38"/>
                  </a:moveTo>
                  <a:lnTo>
                    <a:pt x="0" y="0"/>
                  </a:lnTo>
                  <a:lnTo>
                    <a:pt x="17" y="0"/>
                  </a:lnTo>
                  <a:lnTo>
                    <a:pt x="41" y="38"/>
                  </a:lnTo>
                  <a:lnTo>
                    <a:pt x="26" y="38"/>
                  </a:lnTo>
                  <a:lnTo>
                    <a:pt x="14" y="21"/>
                  </a:lnTo>
                  <a:lnTo>
                    <a:pt x="14" y="38"/>
                  </a:lnTo>
                  <a:lnTo>
                    <a:pt x="0" y="38"/>
                  </a:lnTo>
                  <a:close/>
                </a:path>
              </a:pathLst>
            </a:custGeom>
            <a:solidFill>
              <a:srgbClr val="FFFF00"/>
            </a:solidFill>
            <a:ln w="9525">
              <a:noFill/>
              <a:round/>
              <a:headEnd/>
              <a:tailEnd/>
            </a:ln>
          </p:spPr>
          <p:txBody>
            <a:bodyPr/>
            <a:lstStyle/>
            <a:p>
              <a:endParaRPr lang="en-IN"/>
            </a:p>
          </p:txBody>
        </p:sp>
        <p:sp>
          <p:nvSpPr>
            <p:cNvPr id="38960" name="Freeform 1072"/>
            <p:cNvSpPr>
              <a:spLocks/>
            </p:cNvSpPr>
            <p:nvPr/>
          </p:nvSpPr>
          <p:spPr bwMode="auto">
            <a:xfrm>
              <a:off x="3199" y="2435"/>
              <a:ext cx="6" cy="19"/>
            </a:xfrm>
            <a:custGeom>
              <a:avLst/>
              <a:gdLst>
                <a:gd name="T0" fmla="*/ 0 w 12"/>
                <a:gd name="T1" fmla="*/ 38 h 38"/>
                <a:gd name="T2" fmla="*/ 0 w 12"/>
                <a:gd name="T3" fmla="*/ 0 h 38"/>
                <a:gd name="T4" fmla="*/ 12 w 12"/>
                <a:gd name="T5" fmla="*/ 0 h 38"/>
                <a:gd name="T6" fmla="*/ 12 w 12"/>
                <a:gd name="T7" fmla="*/ 38 h 38"/>
                <a:gd name="T8" fmla="*/ 0 w 12"/>
                <a:gd name="T9" fmla="*/ 38 h 38"/>
                <a:gd name="T10" fmla="*/ 0 w 12"/>
                <a:gd name="T11" fmla="*/ 38 h 38"/>
                <a:gd name="T12" fmla="*/ 0 60000 65536"/>
                <a:gd name="T13" fmla="*/ 0 60000 65536"/>
                <a:gd name="T14" fmla="*/ 0 60000 65536"/>
                <a:gd name="T15" fmla="*/ 0 60000 65536"/>
                <a:gd name="T16" fmla="*/ 0 60000 65536"/>
                <a:gd name="T17" fmla="*/ 0 60000 65536"/>
                <a:gd name="T18" fmla="*/ 0 w 12"/>
                <a:gd name="T19" fmla="*/ 0 h 38"/>
                <a:gd name="T20" fmla="*/ 12 w 12"/>
                <a:gd name="T21" fmla="*/ 38 h 38"/>
              </a:gdLst>
              <a:ahLst/>
              <a:cxnLst>
                <a:cxn ang="T12">
                  <a:pos x="T0" y="T1"/>
                </a:cxn>
                <a:cxn ang="T13">
                  <a:pos x="T2" y="T3"/>
                </a:cxn>
                <a:cxn ang="T14">
                  <a:pos x="T4" y="T5"/>
                </a:cxn>
                <a:cxn ang="T15">
                  <a:pos x="T6" y="T7"/>
                </a:cxn>
                <a:cxn ang="T16">
                  <a:pos x="T8" y="T9"/>
                </a:cxn>
                <a:cxn ang="T17">
                  <a:pos x="T10" y="T11"/>
                </a:cxn>
              </a:cxnLst>
              <a:rect l="T18" t="T19" r="T20" b="T21"/>
              <a:pathLst>
                <a:path w="12" h="38">
                  <a:moveTo>
                    <a:pt x="0" y="38"/>
                  </a:moveTo>
                  <a:lnTo>
                    <a:pt x="0" y="0"/>
                  </a:lnTo>
                  <a:lnTo>
                    <a:pt x="12" y="0"/>
                  </a:lnTo>
                  <a:lnTo>
                    <a:pt x="12" y="38"/>
                  </a:lnTo>
                  <a:lnTo>
                    <a:pt x="0" y="38"/>
                  </a:lnTo>
                  <a:close/>
                </a:path>
              </a:pathLst>
            </a:custGeom>
            <a:solidFill>
              <a:srgbClr val="FFFF00"/>
            </a:solidFill>
            <a:ln w="9525">
              <a:noFill/>
              <a:round/>
              <a:headEnd/>
              <a:tailEnd/>
            </a:ln>
          </p:spPr>
          <p:txBody>
            <a:bodyPr/>
            <a:lstStyle/>
            <a:p>
              <a:endParaRPr lang="en-IN"/>
            </a:p>
          </p:txBody>
        </p:sp>
        <p:sp>
          <p:nvSpPr>
            <p:cNvPr id="38961" name="Freeform 1073"/>
            <p:cNvSpPr>
              <a:spLocks/>
            </p:cNvSpPr>
            <p:nvPr/>
          </p:nvSpPr>
          <p:spPr bwMode="auto">
            <a:xfrm>
              <a:off x="2273" y="2364"/>
              <a:ext cx="47" cy="40"/>
            </a:xfrm>
            <a:custGeom>
              <a:avLst/>
              <a:gdLst>
                <a:gd name="T0" fmla="*/ 4 w 93"/>
                <a:gd name="T1" fmla="*/ 0 h 79"/>
                <a:gd name="T2" fmla="*/ 4 w 93"/>
                <a:gd name="T3" fmla="*/ 0 h 79"/>
                <a:gd name="T4" fmla="*/ 2 w 93"/>
                <a:gd name="T5" fmla="*/ 10 h 79"/>
                <a:gd name="T6" fmla="*/ 0 w 93"/>
                <a:gd name="T7" fmla="*/ 23 h 79"/>
                <a:gd name="T8" fmla="*/ 2 w 93"/>
                <a:gd name="T9" fmla="*/ 37 h 79"/>
                <a:gd name="T10" fmla="*/ 5 w 93"/>
                <a:gd name="T11" fmla="*/ 48 h 79"/>
                <a:gd name="T12" fmla="*/ 9 w 93"/>
                <a:gd name="T13" fmla="*/ 58 h 79"/>
                <a:gd name="T14" fmla="*/ 16 w 93"/>
                <a:gd name="T15" fmla="*/ 65 h 79"/>
                <a:gd name="T16" fmla="*/ 23 w 93"/>
                <a:gd name="T17" fmla="*/ 72 h 79"/>
                <a:gd name="T18" fmla="*/ 31 w 93"/>
                <a:gd name="T19" fmla="*/ 76 h 79"/>
                <a:gd name="T20" fmla="*/ 39 w 93"/>
                <a:gd name="T21" fmla="*/ 78 h 79"/>
                <a:gd name="T22" fmla="*/ 47 w 93"/>
                <a:gd name="T23" fmla="*/ 79 h 79"/>
                <a:gd name="T24" fmla="*/ 52 w 93"/>
                <a:gd name="T25" fmla="*/ 79 h 79"/>
                <a:gd name="T26" fmla="*/ 58 w 93"/>
                <a:gd name="T27" fmla="*/ 78 h 79"/>
                <a:gd name="T28" fmla="*/ 65 w 93"/>
                <a:gd name="T29" fmla="*/ 76 h 79"/>
                <a:gd name="T30" fmla="*/ 72 w 93"/>
                <a:gd name="T31" fmla="*/ 73 h 79"/>
                <a:gd name="T32" fmla="*/ 78 w 93"/>
                <a:gd name="T33" fmla="*/ 68 h 79"/>
                <a:gd name="T34" fmla="*/ 85 w 93"/>
                <a:gd name="T35" fmla="*/ 60 h 79"/>
                <a:gd name="T36" fmla="*/ 90 w 93"/>
                <a:gd name="T37" fmla="*/ 50 h 79"/>
                <a:gd name="T38" fmla="*/ 93 w 93"/>
                <a:gd name="T39" fmla="*/ 37 h 79"/>
                <a:gd name="T40" fmla="*/ 80 w 93"/>
                <a:gd name="T41" fmla="*/ 37 h 79"/>
                <a:gd name="T42" fmla="*/ 74 w 93"/>
                <a:gd name="T43" fmla="*/ 52 h 79"/>
                <a:gd name="T44" fmla="*/ 67 w 93"/>
                <a:gd name="T45" fmla="*/ 60 h 79"/>
                <a:gd name="T46" fmla="*/ 58 w 93"/>
                <a:gd name="T47" fmla="*/ 64 h 79"/>
                <a:gd name="T48" fmla="*/ 49 w 93"/>
                <a:gd name="T49" fmla="*/ 65 h 79"/>
                <a:gd name="T50" fmla="*/ 34 w 93"/>
                <a:gd name="T51" fmla="*/ 62 h 79"/>
                <a:gd name="T52" fmla="*/ 23 w 93"/>
                <a:gd name="T53" fmla="*/ 53 h 79"/>
                <a:gd name="T54" fmla="*/ 16 w 93"/>
                <a:gd name="T55" fmla="*/ 39 h 79"/>
                <a:gd name="T56" fmla="*/ 14 w 93"/>
                <a:gd name="T57" fmla="*/ 20 h 79"/>
                <a:gd name="T58" fmla="*/ 17 w 93"/>
                <a:gd name="T59" fmla="*/ 3 h 79"/>
                <a:gd name="T60" fmla="*/ 19 w 93"/>
                <a:gd name="T61" fmla="*/ 0 h 79"/>
                <a:gd name="T62" fmla="*/ 4 w 93"/>
                <a:gd name="T63" fmla="*/ 0 h 79"/>
                <a:gd name="T64" fmla="*/ 4 w 93"/>
                <a:gd name="T65" fmla="*/ 0 h 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3"/>
                <a:gd name="T100" fmla="*/ 0 h 79"/>
                <a:gd name="T101" fmla="*/ 93 w 93"/>
                <a:gd name="T102" fmla="*/ 79 h 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3" h="79">
                  <a:moveTo>
                    <a:pt x="4" y="0"/>
                  </a:moveTo>
                  <a:lnTo>
                    <a:pt x="4" y="0"/>
                  </a:lnTo>
                  <a:lnTo>
                    <a:pt x="2" y="10"/>
                  </a:lnTo>
                  <a:lnTo>
                    <a:pt x="0" y="23"/>
                  </a:lnTo>
                  <a:lnTo>
                    <a:pt x="2" y="37"/>
                  </a:lnTo>
                  <a:lnTo>
                    <a:pt x="5" y="48"/>
                  </a:lnTo>
                  <a:lnTo>
                    <a:pt x="9" y="58"/>
                  </a:lnTo>
                  <a:lnTo>
                    <a:pt x="16" y="65"/>
                  </a:lnTo>
                  <a:lnTo>
                    <a:pt x="23" y="72"/>
                  </a:lnTo>
                  <a:lnTo>
                    <a:pt x="31" y="76"/>
                  </a:lnTo>
                  <a:lnTo>
                    <a:pt x="39" y="78"/>
                  </a:lnTo>
                  <a:lnTo>
                    <a:pt x="47" y="79"/>
                  </a:lnTo>
                  <a:lnTo>
                    <a:pt x="52" y="79"/>
                  </a:lnTo>
                  <a:lnTo>
                    <a:pt x="58" y="78"/>
                  </a:lnTo>
                  <a:lnTo>
                    <a:pt x="65" y="76"/>
                  </a:lnTo>
                  <a:lnTo>
                    <a:pt x="72" y="73"/>
                  </a:lnTo>
                  <a:lnTo>
                    <a:pt x="78" y="68"/>
                  </a:lnTo>
                  <a:lnTo>
                    <a:pt x="85" y="60"/>
                  </a:lnTo>
                  <a:lnTo>
                    <a:pt x="90" y="50"/>
                  </a:lnTo>
                  <a:lnTo>
                    <a:pt x="93" y="37"/>
                  </a:lnTo>
                  <a:lnTo>
                    <a:pt x="80" y="37"/>
                  </a:lnTo>
                  <a:lnTo>
                    <a:pt x="74" y="52"/>
                  </a:lnTo>
                  <a:lnTo>
                    <a:pt x="67" y="60"/>
                  </a:lnTo>
                  <a:lnTo>
                    <a:pt x="58" y="64"/>
                  </a:lnTo>
                  <a:lnTo>
                    <a:pt x="49" y="65"/>
                  </a:lnTo>
                  <a:lnTo>
                    <a:pt x="34" y="62"/>
                  </a:lnTo>
                  <a:lnTo>
                    <a:pt x="23" y="53"/>
                  </a:lnTo>
                  <a:lnTo>
                    <a:pt x="16" y="39"/>
                  </a:lnTo>
                  <a:lnTo>
                    <a:pt x="14" y="20"/>
                  </a:lnTo>
                  <a:lnTo>
                    <a:pt x="17" y="3"/>
                  </a:lnTo>
                  <a:lnTo>
                    <a:pt x="19" y="0"/>
                  </a:lnTo>
                  <a:lnTo>
                    <a:pt x="4" y="0"/>
                  </a:lnTo>
                  <a:close/>
                </a:path>
              </a:pathLst>
            </a:custGeom>
            <a:solidFill>
              <a:srgbClr val="FFFF00"/>
            </a:solidFill>
            <a:ln w="9525">
              <a:noFill/>
              <a:round/>
              <a:headEnd/>
              <a:tailEnd/>
            </a:ln>
          </p:spPr>
          <p:txBody>
            <a:bodyPr/>
            <a:lstStyle/>
            <a:p>
              <a:endParaRPr lang="en-IN"/>
            </a:p>
          </p:txBody>
        </p:sp>
        <p:sp>
          <p:nvSpPr>
            <p:cNvPr id="38962" name="Freeform 1074"/>
            <p:cNvSpPr>
              <a:spLocks/>
            </p:cNvSpPr>
            <p:nvPr/>
          </p:nvSpPr>
          <p:spPr bwMode="auto">
            <a:xfrm>
              <a:off x="2312" y="2364"/>
              <a:ext cx="7" cy="2"/>
            </a:xfrm>
            <a:custGeom>
              <a:avLst/>
              <a:gdLst>
                <a:gd name="T0" fmla="*/ 0 w 14"/>
                <a:gd name="T1" fmla="*/ 0 h 2"/>
                <a:gd name="T2" fmla="*/ 0 w 14"/>
                <a:gd name="T3" fmla="*/ 2 h 2"/>
                <a:gd name="T4" fmla="*/ 14 w 14"/>
                <a:gd name="T5" fmla="*/ 2 h 2"/>
                <a:gd name="T6" fmla="*/ 14 w 14"/>
                <a:gd name="T7" fmla="*/ 0 h 2"/>
                <a:gd name="T8" fmla="*/ 0 w 14"/>
                <a:gd name="T9" fmla="*/ 0 h 2"/>
                <a:gd name="T10" fmla="*/ 0 w 14"/>
                <a:gd name="T11" fmla="*/ 0 h 2"/>
                <a:gd name="T12" fmla="*/ 0 60000 65536"/>
                <a:gd name="T13" fmla="*/ 0 60000 65536"/>
                <a:gd name="T14" fmla="*/ 0 60000 65536"/>
                <a:gd name="T15" fmla="*/ 0 60000 65536"/>
                <a:gd name="T16" fmla="*/ 0 60000 65536"/>
                <a:gd name="T17" fmla="*/ 0 60000 65536"/>
                <a:gd name="T18" fmla="*/ 0 w 14"/>
                <a:gd name="T19" fmla="*/ 0 h 2"/>
                <a:gd name="T20" fmla="*/ 14 w 14"/>
                <a:gd name="T21" fmla="*/ 2 h 2"/>
              </a:gdLst>
              <a:ahLst/>
              <a:cxnLst>
                <a:cxn ang="T12">
                  <a:pos x="T0" y="T1"/>
                </a:cxn>
                <a:cxn ang="T13">
                  <a:pos x="T2" y="T3"/>
                </a:cxn>
                <a:cxn ang="T14">
                  <a:pos x="T4" y="T5"/>
                </a:cxn>
                <a:cxn ang="T15">
                  <a:pos x="T6" y="T7"/>
                </a:cxn>
                <a:cxn ang="T16">
                  <a:pos x="T8" y="T9"/>
                </a:cxn>
                <a:cxn ang="T17">
                  <a:pos x="T10" y="T11"/>
                </a:cxn>
              </a:cxnLst>
              <a:rect l="T18" t="T19" r="T20" b="T21"/>
              <a:pathLst>
                <a:path w="14" h="2">
                  <a:moveTo>
                    <a:pt x="0" y="0"/>
                  </a:moveTo>
                  <a:lnTo>
                    <a:pt x="0" y="2"/>
                  </a:lnTo>
                  <a:lnTo>
                    <a:pt x="14" y="2"/>
                  </a:lnTo>
                  <a:lnTo>
                    <a:pt x="14" y="0"/>
                  </a:lnTo>
                  <a:lnTo>
                    <a:pt x="0" y="0"/>
                  </a:lnTo>
                  <a:close/>
                </a:path>
              </a:pathLst>
            </a:custGeom>
            <a:solidFill>
              <a:srgbClr val="FFFF00"/>
            </a:solidFill>
            <a:ln w="9525">
              <a:noFill/>
              <a:round/>
              <a:headEnd/>
              <a:tailEnd/>
            </a:ln>
          </p:spPr>
          <p:txBody>
            <a:bodyPr/>
            <a:lstStyle/>
            <a:p>
              <a:endParaRPr lang="en-IN"/>
            </a:p>
          </p:txBody>
        </p:sp>
        <p:sp>
          <p:nvSpPr>
            <p:cNvPr id="38963" name="Freeform 1075"/>
            <p:cNvSpPr>
              <a:spLocks/>
            </p:cNvSpPr>
            <p:nvPr/>
          </p:nvSpPr>
          <p:spPr bwMode="auto">
            <a:xfrm>
              <a:off x="2328" y="2364"/>
              <a:ext cx="38" cy="38"/>
            </a:xfrm>
            <a:custGeom>
              <a:avLst/>
              <a:gdLst>
                <a:gd name="T0" fmla="*/ 0 w 77"/>
                <a:gd name="T1" fmla="*/ 0 h 75"/>
                <a:gd name="T2" fmla="*/ 0 w 77"/>
                <a:gd name="T3" fmla="*/ 75 h 75"/>
                <a:gd name="T4" fmla="*/ 77 w 77"/>
                <a:gd name="T5" fmla="*/ 75 h 75"/>
                <a:gd name="T6" fmla="*/ 77 w 77"/>
                <a:gd name="T7" fmla="*/ 62 h 75"/>
                <a:gd name="T8" fmla="*/ 13 w 77"/>
                <a:gd name="T9" fmla="*/ 62 h 75"/>
                <a:gd name="T10" fmla="*/ 13 w 77"/>
                <a:gd name="T11" fmla="*/ 26 h 75"/>
                <a:gd name="T12" fmla="*/ 72 w 77"/>
                <a:gd name="T13" fmla="*/ 26 h 75"/>
                <a:gd name="T14" fmla="*/ 72 w 77"/>
                <a:gd name="T15" fmla="*/ 14 h 75"/>
                <a:gd name="T16" fmla="*/ 13 w 77"/>
                <a:gd name="T17" fmla="*/ 14 h 75"/>
                <a:gd name="T18" fmla="*/ 13 w 77"/>
                <a:gd name="T19" fmla="*/ 0 h 75"/>
                <a:gd name="T20" fmla="*/ 0 w 77"/>
                <a:gd name="T21" fmla="*/ 0 h 75"/>
                <a:gd name="T22" fmla="*/ 0 w 77"/>
                <a:gd name="T23" fmla="*/ 0 h 7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
                <a:gd name="T37" fmla="*/ 0 h 75"/>
                <a:gd name="T38" fmla="*/ 77 w 77"/>
                <a:gd name="T39" fmla="*/ 75 h 7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 h="75">
                  <a:moveTo>
                    <a:pt x="0" y="0"/>
                  </a:moveTo>
                  <a:lnTo>
                    <a:pt x="0" y="75"/>
                  </a:lnTo>
                  <a:lnTo>
                    <a:pt x="77" y="75"/>
                  </a:lnTo>
                  <a:lnTo>
                    <a:pt x="77" y="62"/>
                  </a:lnTo>
                  <a:lnTo>
                    <a:pt x="13" y="62"/>
                  </a:lnTo>
                  <a:lnTo>
                    <a:pt x="13" y="26"/>
                  </a:lnTo>
                  <a:lnTo>
                    <a:pt x="72" y="26"/>
                  </a:lnTo>
                  <a:lnTo>
                    <a:pt x="72" y="14"/>
                  </a:lnTo>
                  <a:lnTo>
                    <a:pt x="13" y="14"/>
                  </a:lnTo>
                  <a:lnTo>
                    <a:pt x="13" y="0"/>
                  </a:lnTo>
                  <a:lnTo>
                    <a:pt x="0" y="0"/>
                  </a:lnTo>
                  <a:close/>
                </a:path>
              </a:pathLst>
            </a:custGeom>
            <a:solidFill>
              <a:srgbClr val="FFFF00"/>
            </a:solidFill>
            <a:ln w="9525">
              <a:noFill/>
              <a:round/>
              <a:headEnd/>
              <a:tailEnd/>
            </a:ln>
          </p:spPr>
          <p:txBody>
            <a:bodyPr/>
            <a:lstStyle/>
            <a:p>
              <a:endParaRPr lang="en-IN"/>
            </a:p>
          </p:txBody>
        </p:sp>
        <p:sp>
          <p:nvSpPr>
            <p:cNvPr id="38964" name="Freeform 1076"/>
            <p:cNvSpPr>
              <a:spLocks/>
            </p:cNvSpPr>
            <p:nvPr/>
          </p:nvSpPr>
          <p:spPr bwMode="auto">
            <a:xfrm>
              <a:off x="2375" y="2364"/>
              <a:ext cx="7" cy="38"/>
            </a:xfrm>
            <a:custGeom>
              <a:avLst/>
              <a:gdLst>
                <a:gd name="T0" fmla="*/ 0 w 14"/>
                <a:gd name="T1" fmla="*/ 0 h 75"/>
                <a:gd name="T2" fmla="*/ 0 w 14"/>
                <a:gd name="T3" fmla="*/ 75 h 75"/>
                <a:gd name="T4" fmla="*/ 14 w 14"/>
                <a:gd name="T5" fmla="*/ 75 h 75"/>
                <a:gd name="T6" fmla="*/ 14 w 14"/>
                <a:gd name="T7" fmla="*/ 0 h 75"/>
                <a:gd name="T8" fmla="*/ 0 w 14"/>
                <a:gd name="T9" fmla="*/ 0 h 75"/>
                <a:gd name="T10" fmla="*/ 0 w 14"/>
                <a:gd name="T11" fmla="*/ 0 h 75"/>
                <a:gd name="T12" fmla="*/ 0 60000 65536"/>
                <a:gd name="T13" fmla="*/ 0 60000 65536"/>
                <a:gd name="T14" fmla="*/ 0 60000 65536"/>
                <a:gd name="T15" fmla="*/ 0 60000 65536"/>
                <a:gd name="T16" fmla="*/ 0 60000 65536"/>
                <a:gd name="T17" fmla="*/ 0 60000 65536"/>
                <a:gd name="T18" fmla="*/ 0 w 14"/>
                <a:gd name="T19" fmla="*/ 0 h 75"/>
                <a:gd name="T20" fmla="*/ 14 w 14"/>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4" h="75">
                  <a:moveTo>
                    <a:pt x="0" y="0"/>
                  </a:moveTo>
                  <a:lnTo>
                    <a:pt x="0" y="75"/>
                  </a:lnTo>
                  <a:lnTo>
                    <a:pt x="14" y="75"/>
                  </a:lnTo>
                  <a:lnTo>
                    <a:pt x="14" y="0"/>
                  </a:lnTo>
                  <a:lnTo>
                    <a:pt x="0" y="0"/>
                  </a:lnTo>
                  <a:close/>
                </a:path>
              </a:pathLst>
            </a:custGeom>
            <a:solidFill>
              <a:srgbClr val="FFFF00"/>
            </a:solidFill>
            <a:ln w="9525">
              <a:noFill/>
              <a:round/>
              <a:headEnd/>
              <a:tailEnd/>
            </a:ln>
          </p:spPr>
          <p:txBody>
            <a:bodyPr/>
            <a:lstStyle/>
            <a:p>
              <a:endParaRPr lang="en-IN"/>
            </a:p>
          </p:txBody>
        </p:sp>
        <p:sp>
          <p:nvSpPr>
            <p:cNvPr id="38965" name="Freeform 1077"/>
            <p:cNvSpPr>
              <a:spLocks/>
            </p:cNvSpPr>
            <p:nvPr/>
          </p:nvSpPr>
          <p:spPr bwMode="auto">
            <a:xfrm>
              <a:off x="2385" y="2364"/>
              <a:ext cx="32" cy="38"/>
            </a:xfrm>
            <a:custGeom>
              <a:avLst/>
              <a:gdLst>
                <a:gd name="T0" fmla="*/ 0 w 63"/>
                <a:gd name="T1" fmla="*/ 0 h 75"/>
                <a:gd name="T2" fmla="*/ 48 w 63"/>
                <a:gd name="T3" fmla="*/ 75 h 75"/>
                <a:gd name="T4" fmla="*/ 63 w 63"/>
                <a:gd name="T5" fmla="*/ 75 h 75"/>
                <a:gd name="T6" fmla="*/ 63 w 63"/>
                <a:gd name="T7" fmla="*/ 0 h 75"/>
                <a:gd name="T8" fmla="*/ 50 w 63"/>
                <a:gd name="T9" fmla="*/ 0 h 75"/>
                <a:gd name="T10" fmla="*/ 50 w 63"/>
                <a:gd name="T11" fmla="*/ 54 h 75"/>
                <a:gd name="T12" fmla="*/ 49 w 63"/>
                <a:gd name="T13" fmla="*/ 54 h 75"/>
                <a:gd name="T14" fmla="*/ 16 w 63"/>
                <a:gd name="T15" fmla="*/ 0 h 75"/>
                <a:gd name="T16" fmla="*/ 0 w 63"/>
                <a:gd name="T17" fmla="*/ 0 h 75"/>
                <a:gd name="T18" fmla="*/ 0 w 63"/>
                <a:gd name="T19" fmla="*/ 0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75"/>
                <a:gd name="T32" fmla="*/ 63 w 63"/>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75">
                  <a:moveTo>
                    <a:pt x="0" y="0"/>
                  </a:moveTo>
                  <a:lnTo>
                    <a:pt x="48" y="75"/>
                  </a:lnTo>
                  <a:lnTo>
                    <a:pt x="63" y="75"/>
                  </a:lnTo>
                  <a:lnTo>
                    <a:pt x="63" y="0"/>
                  </a:lnTo>
                  <a:lnTo>
                    <a:pt x="50" y="0"/>
                  </a:lnTo>
                  <a:lnTo>
                    <a:pt x="50" y="54"/>
                  </a:lnTo>
                  <a:lnTo>
                    <a:pt x="49" y="54"/>
                  </a:lnTo>
                  <a:lnTo>
                    <a:pt x="16" y="0"/>
                  </a:lnTo>
                  <a:lnTo>
                    <a:pt x="0" y="0"/>
                  </a:lnTo>
                  <a:close/>
                </a:path>
              </a:pathLst>
            </a:custGeom>
            <a:solidFill>
              <a:srgbClr val="FFFF00"/>
            </a:solidFill>
            <a:ln w="9525">
              <a:noFill/>
              <a:round/>
              <a:headEnd/>
              <a:tailEnd/>
            </a:ln>
          </p:spPr>
          <p:txBody>
            <a:bodyPr/>
            <a:lstStyle/>
            <a:p>
              <a:endParaRPr lang="en-IN"/>
            </a:p>
          </p:txBody>
        </p:sp>
        <p:sp>
          <p:nvSpPr>
            <p:cNvPr id="38966" name="Freeform 1078"/>
            <p:cNvSpPr>
              <a:spLocks/>
            </p:cNvSpPr>
            <p:nvPr/>
          </p:nvSpPr>
          <p:spPr bwMode="auto">
            <a:xfrm>
              <a:off x="2440" y="2364"/>
              <a:ext cx="8" cy="38"/>
            </a:xfrm>
            <a:custGeom>
              <a:avLst/>
              <a:gdLst>
                <a:gd name="T0" fmla="*/ 0 w 15"/>
                <a:gd name="T1" fmla="*/ 0 h 75"/>
                <a:gd name="T2" fmla="*/ 0 w 15"/>
                <a:gd name="T3" fmla="*/ 75 h 75"/>
                <a:gd name="T4" fmla="*/ 15 w 15"/>
                <a:gd name="T5" fmla="*/ 75 h 75"/>
                <a:gd name="T6" fmla="*/ 15 w 15"/>
                <a:gd name="T7" fmla="*/ 0 h 75"/>
                <a:gd name="T8" fmla="*/ 0 w 15"/>
                <a:gd name="T9" fmla="*/ 0 h 75"/>
                <a:gd name="T10" fmla="*/ 0 w 15"/>
                <a:gd name="T11" fmla="*/ 0 h 75"/>
                <a:gd name="T12" fmla="*/ 0 60000 65536"/>
                <a:gd name="T13" fmla="*/ 0 60000 65536"/>
                <a:gd name="T14" fmla="*/ 0 60000 65536"/>
                <a:gd name="T15" fmla="*/ 0 60000 65536"/>
                <a:gd name="T16" fmla="*/ 0 60000 65536"/>
                <a:gd name="T17" fmla="*/ 0 60000 65536"/>
                <a:gd name="T18" fmla="*/ 0 w 15"/>
                <a:gd name="T19" fmla="*/ 0 h 75"/>
                <a:gd name="T20" fmla="*/ 15 w 15"/>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5" h="75">
                  <a:moveTo>
                    <a:pt x="0" y="0"/>
                  </a:moveTo>
                  <a:lnTo>
                    <a:pt x="0" y="75"/>
                  </a:lnTo>
                  <a:lnTo>
                    <a:pt x="15" y="75"/>
                  </a:lnTo>
                  <a:lnTo>
                    <a:pt x="15" y="0"/>
                  </a:lnTo>
                  <a:lnTo>
                    <a:pt x="0" y="0"/>
                  </a:lnTo>
                  <a:close/>
                </a:path>
              </a:pathLst>
            </a:custGeom>
            <a:solidFill>
              <a:srgbClr val="FFFF00"/>
            </a:solidFill>
            <a:ln w="9525">
              <a:noFill/>
              <a:round/>
              <a:headEnd/>
              <a:tailEnd/>
            </a:ln>
          </p:spPr>
          <p:txBody>
            <a:bodyPr/>
            <a:lstStyle/>
            <a:p>
              <a:endParaRPr lang="en-IN"/>
            </a:p>
          </p:txBody>
        </p:sp>
        <p:sp>
          <p:nvSpPr>
            <p:cNvPr id="38967" name="Freeform 1079"/>
            <p:cNvSpPr>
              <a:spLocks/>
            </p:cNvSpPr>
            <p:nvPr/>
          </p:nvSpPr>
          <p:spPr bwMode="auto">
            <a:xfrm>
              <a:off x="2471" y="2364"/>
              <a:ext cx="39" cy="38"/>
            </a:xfrm>
            <a:custGeom>
              <a:avLst/>
              <a:gdLst>
                <a:gd name="T0" fmla="*/ 0 w 78"/>
                <a:gd name="T1" fmla="*/ 0 h 75"/>
                <a:gd name="T2" fmla="*/ 0 w 78"/>
                <a:gd name="T3" fmla="*/ 75 h 75"/>
                <a:gd name="T4" fmla="*/ 78 w 78"/>
                <a:gd name="T5" fmla="*/ 75 h 75"/>
                <a:gd name="T6" fmla="*/ 78 w 78"/>
                <a:gd name="T7" fmla="*/ 62 h 75"/>
                <a:gd name="T8" fmla="*/ 14 w 78"/>
                <a:gd name="T9" fmla="*/ 62 h 75"/>
                <a:gd name="T10" fmla="*/ 14 w 78"/>
                <a:gd name="T11" fmla="*/ 26 h 75"/>
                <a:gd name="T12" fmla="*/ 72 w 78"/>
                <a:gd name="T13" fmla="*/ 26 h 75"/>
                <a:gd name="T14" fmla="*/ 72 w 78"/>
                <a:gd name="T15" fmla="*/ 14 h 75"/>
                <a:gd name="T16" fmla="*/ 14 w 78"/>
                <a:gd name="T17" fmla="*/ 14 h 75"/>
                <a:gd name="T18" fmla="*/ 14 w 78"/>
                <a:gd name="T19" fmla="*/ 0 h 75"/>
                <a:gd name="T20" fmla="*/ 0 w 78"/>
                <a:gd name="T21" fmla="*/ 0 h 75"/>
                <a:gd name="T22" fmla="*/ 0 w 78"/>
                <a:gd name="T23" fmla="*/ 0 h 7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
                <a:gd name="T37" fmla="*/ 0 h 75"/>
                <a:gd name="T38" fmla="*/ 78 w 78"/>
                <a:gd name="T39" fmla="*/ 75 h 7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 h="75">
                  <a:moveTo>
                    <a:pt x="0" y="0"/>
                  </a:moveTo>
                  <a:lnTo>
                    <a:pt x="0" y="75"/>
                  </a:lnTo>
                  <a:lnTo>
                    <a:pt x="78" y="75"/>
                  </a:lnTo>
                  <a:lnTo>
                    <a:pt x="78" y="62"/>
                  </a:lnTo>
                  <a:lnTo>
                    <a:pt x="14" y="62"/>
                  </a:lnTo>
                  <a:lnTo>
                    <a:pt x="14" y="26"/>
                  </a:lnTo>
                  <a:lnTo>
                    <a:pt x="72" y="26"/>
                  </a:lnTo>
                  <a:lnTo>
                    <a:pt x="72" y="14"/>
                  </a:lnTo>
                  <a:lnTo>
                    <a:pt x="14" y="14"/>
                  </a:lnTo>
                  <a:lnTo>
                    <a:pt x="14" y="0"/>
                  </a:lnTo>
                  <a:lnTo>
                    <a:pt x="0" y="0"/>
                  </a:lnTo>
                  <a:close/>
                </a:path>
              </a:pathLst>
            </a:custGeom>
            <a:solidFill>
              <a:srgbClr val="FFFF00"/>
            </a:solidFill>
            <a:ln w="9525">
              <a:noFill/>
              <a:round/>
              <a:headEnd/>
              <a:tailEnd/>
            </a:ln>
          </p:spPr>
          <p:txBody>
            <a:bodyPr/>
            <a:lstStyle/>
            <a:p>
              <a:endParaRPr lang="en-IN"/>
            </a:p>
          </p:txBody>
        </p:sp>
        <p:sp>
          <p:nvSpPr>
            <p:cNvPr id="38968" name="Freeform 1080"/>
            <p:cNvSpPr>
              <a:spLocks/>
            </p:cNvSpPr>
            <p:nvPr/>
          </p:nvSpPr>
          <p:spPr bwMode="auto">
            <a:xfrm>
              <a:off x="2518" y="2364"/>
              <a:ext cx="45" cy="38"/>
            </a:xfrm>
            <a:custGeom>
              <a:avLst/>
              <a:gdLst>
                <a:gd name="T0" fmla="*/ 0 w 89"/>
                <a:gd name="T1" fmla="*/ 0 h 75"/>
                <a:gd name="T2" fmla="*/ 0 w 89"/>
                <a:gd name="T3" fmla="*/ 75 h 75"/>
                <a:gd name="T4" fmla="*/ 16 w 89"/>
                <a:gd name="T5" fmla="*/ 75 h 75"/>
                <a:gd name="T6" fmla="*/ 16 w 89"/>
                <a:gd name="T7" fmla="*/ 30 h 75"/>
                <a:gd name="T8" fmla="*/ 51 w 89"/>
                <a:gd name="T9" fmla="*/ 30 h 75"/>
                <a:gd name="T10" fmla="*/ 60 w 89"/>
                <a:gd name="T11" fmla="*/ 31 h 75"/>
                <a:gd name="T12" fmla="*/ 66 w 89"/>
                <a:gd name="T13" fmla="*/ 37 h 75"/>
                <a:gd name="T14" fmla="*/ 68 w 89"/>
                <a:gd name="T15" fmla="*/ 41 h 75"/>
                <a:gd name="T16" fmla="*/ 68 w 89"/>
                <a:gd name="T17" fmla="*/ 48 h 75"/>
                <a:gd name="T18" fmla="*/ 68 w 89"/>
                <a:gd name="T19" fmla="*/ 54 h 75"/>
                <a:gd name="T20" fmla="*/ 68 w 89"/>
                <a:gd name="T21" fmla="*/ 61 h 75"/>
                <a:gd name="T22" fmla="*/ 69 w 89"/>
                <a:gd name="T23" fmla="*/ 68 h 75"/>
                <a:gd name="T24" fmla="*/ 71 w 89"/>
                <a:gd name="T25" fmla="*/ 75 h 75"/>
                <a:gd name="T26" fmla="*/ 89 w 89"/>
                <a:gd name="T27" fmla="*/ 75 h 75"/>
                <a:gd name="T28" fmla="*/ 89 w 89"/>
                <a:gd name="T29" fmla="*/ 72 h 75"/>
                <a:gd name="T30" fmla="*/ 86 w 89"/>
                <a:gd name="T31" fmla="*/ 71 h 75"/>
                <a:gd name="T32" fmla="*/ 85 w 89"/>
                <a:gd name="T33" fmla="*/ 69 h 75"/>
                <a:gd name="T34" fmla="*/ 83 w 89"/>
                <a:gd name="T35" fmla="*/ 66 h 75"/>
                <a:gd name="T36" fmla="*/ 83 w 89"/>
                <a:gd name="T37" fmla="*/ 62 h 75"/>
                <a:gd name="T38" fmla="*/ 82 w 89"/>
                <a:gd name="T39" fmla="*/ 43 h 75"/>
                <a:gd name="T40" fmla="*/ 81 w 89"/>
                <a:gd name="T41" fmla="*/ 33 h 75"/>
                <a:gd name="T42" fmla="*/ 78 w 89"/>
                <a:gd name="T43" fmla="*/ 27 h 75"/>
                <a:gd name="T44" fmla="*/ 74 w 89"/>
                <a:gd name="T45" fmla="*/ 25 h 75"/>
                <a:gd name="T46" fmla="*/ 69 w 89"/>
                <a:gd name="T47" fmla="*/ 24 h 75"/>
                <a:gd name="T48" fmla="*/ 75 w 89"/>
                <a:gd name="T49" fmla="*/ 19 h 75"/>
                <a:gd name="T50" fmla="*/ 79 w 89"/>
                <a:gd name="T51" fmla="*/ 16 h 75"/>
                <a:gd name="T52" fmla="*/ 83 w 89"/>
                <a:gd name="T53" fmla="*/ 9 h 75"/>
                <a:gd name="T54" fmla="*/ 85 w 89"/>
                <a:gd name="T55" fmla="*/ 0 h 75"/>
                <a:gd name="T56" fmla="*/ 69 w 89"/>
                <a:gd name="T57" fmla="*/ 0 h 75"/>
                <a:gd name="T58" fmla="*/ 68 w 89"/>
                <a:gd name="T59" fmla="*/ 9 h 75"/>
                <a:gd name="T60" fmla="*/ 62 w 89"/>
                <a:gd name="T61" fmla="*/ 14 h 75"/>
                <a:gd name="T62" fmla="*/ 55 w 89"/>
                <a:gd name="T63" fmla="*/ 17 h 75"/>
                <a:gd name="T64" fmla="*/ 47 w 89"/>
                <a:gd name="T65" fmla="*/ 18 h 75"/>
                <a:gd name="T66" fmla="*/ 16 w 89"/>
                <a:gd name="T67" fmla="*/ 18 h 75"/>
                <a:gd name="T68" fmla="*/ 16 w 89"/>
                <a:gd name="T69" fmla="*/ 0 h 75"/>
                <a:gd name="T70" fmla="*/ 0 w 89"/>
                <a:gd name="T71" fmla="*/ 0 h 75"/>
                <a:gd name="T72" fmla="*/ 0 w 89"/>
                <a:gd name="T73" fmla="*/ 0 h 7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9"/>
                <a:gd name="T112" fmla="*/ 0 h 75"/>
                <a:gd name="T113" fmla="*/ 89 w 89"/>
                <a:gd name="T114" fmla="*/ 75 h 7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9" h="75">
                  <a:moveTo>
                    <a:pt x="0" y="0"/>
                  </a:moveTo>
                  <a:lnTo>
                    <a:pt x="0" y="75"/>
                  </a:lnTo>
                  <a:lnTo>
                    <a:pt x="16" y="75"/>
                  </a:lnTo>
                  <a:lnTo>
                    <a:pt x="16" y="30"/>
                  </a:lnTo>
                  <a:lnTo>
                    <a:pt x="51" y="30"/>
                  </a:lnTo>
                  <a:lnTo>
                    <a:pt x="60" y="31"/>
                  </a:lnTo>
                  <a:lnTo>
                    <a:pt x="66" y="37"/>
                  </a:lnTo>
                  <a:lnTo>
                    <a:pt x="68" y="41"/>
                  </a:lnTo>
                  <a:lnTo>
                    <a:pt x="68" y="48"/>
                  </a:lnTo>
                  <a:lnTo>
                    <a:pt x="68" y="54"/>
                  </a:lnTo>
                  <a:lnTo>
                    <a:pt x="68" y="61"/>
                  </a:lnTo>
                  <a:lnTo>
                    <a:pt x="69" y="68"/>
                  </a:lnTo>
                  <a:lnTo>
                    <a:pt x="71" y="75"/>
                  </a:lnTo>
                  <a:lnTo>
                    <a:pt x="89" y="75"/>
                  </a:lnTo>
                  <a:lnTo>
                    <a:pt x="89" y="72"/>
                  </a:lnTo>
                  <a:lnTo>
                    <a:pt x="86" y="71"/>
                  </a:lnTo>
                  <a:lnTo>
                    <a:pt x="85" y="69"/>
                  </a:lnTo>
                  <a:lnTo>
                    <a:pt x="83" y="66"/>
                  </a:lnTo>
                  <a:lnTo>
                    <a:pt x="83" y="62"/>
                  </a:lnTo>
                  <a:lnTo>
                    <a:pt x="82" y="43"/>
                  </a:lnTo>
                  <a:lnTo>
                    <a:pt x="81" y="33"/>
                  </a:lnTo>
                  <a:lnTo>
                    <a:pt x="78" y="27"/>
                  </a:lnTo>
                  <a:lnTo>
                    <a:pt x="74" y="25"/>
                  </a:lnTo>
                  <a:lnTo>
                    <a:pt x="69" y="24"/>
                  </a:lnTo>
                  <a:lnTo>
                    <a:pt x="75" y="19"/>
                  </a:lnTo>
                  <a:lnTo>
                    <a:pt x="79" y="16"/>
                  </a:lnTo>
                  <a:lnTo>
                    <a:pt x="83" y="9"/>
                  </a:lnTo>
                  <a:lnTo>
                    <a:pt x="85" y="0"/>
                  </a:lnTo>
                  <a:lnTo>
                    <a:pt x="69" y="0"/>
                  </a:lnTo>
                  <a:lnTo>
                    <a:pt x="68" y="9"/>
                  </a:lnTo>
                  <a:lnTo>
                    <a:pt x="62" y="14"/>
                  </a:lnTo>
                  <a:lnTo>
                    <a:pt x="55" y="17"/>
                  </a:lnTo>
                  <a:lnTo>
                    <a:pt x="47" y="18"/>
                  </a:lnTo>
                  <a:lnTo>
                    <a:pt x="16" y="18"/>
                  </a:lnTo>
                  <a:lnTo>
                    <a:pt x="16" y="0"/>
                  </a:lnTo>
                  <a:lnTo>
                    <a:pt x="0" y="0"/>
                  </a:lnTo>
                  <a:close/>
                </a:path>
              </a:pathLst>
            </a:custGeom>
            <a:solidFill>
              <a:srgbClr val="FFFF00"/>
            </a:solidFill>
            <a:ln w="9525">
              <a:noFill/>
              <a:round/>
              <a:headEnd/>
              <a:tailEnd/>
            </a:ln>
          </p:spPr>
          <p:txBody>
            <a:bodyPr/>
            <a:lstStyle/>
            <a:p>
              <a:endParaRPr lang="en-IN"/>
            </a:p>
          </p:txBody>
        </p:sp>
        <p:sp>
          <p:nvSpPr>
            <p:cNvPr id="38969" name="Freeform 1081"/>
            <p:cNvSpPr>
              <a:spLocks/>
            </p:cNvSpPr>
            <p:nvPr/>
          </p:nvSpPr>
          <p:spPr bwMode="auto">
            <a:xfrm>
              <a:off x="2568" y="2364"/>
              <a:ext cx="42" cy="40"/>
            </a:xfrm>
            <a:custGeom>
              <a:avLst/>
              <a:gdLst>
                <a:gd name="T0" fmla="*/ 4 w 84"/>
                <a:gd name="T1" fmla="*/ 0 h 79"/>
                <a:gd name="T2" fmla="*/ 7 w 84"/>
                <a:gd name="T3" fmla="*/ 11 h 79"/>
                <a:gd name="T4" fmla="*/ 12 w 84"/>
                <a:gd name="T5" fmla="*/ 18 h 79"/>
                <a:gd name="T6" fmla="*/ 19 w 84"/>
                <a:gd name="T7" fmla="*/ 23 h 79"/>
                <a:gd name="T8" fmla="*/ 25 w 84"/>
                <a:gd name="T9" fmla="*/ 24 h 79"/>
                <a:gd name="T10" fmla="*/ 48 w 84"/>
                <a:gd name="T11" fmla="*/ 30 h 79"/>
                <a:gd name="T12" fmla="*/ 59 w 84"/>
                <a:gd name="T13" fmla="*/ 32 h 79"/>
                <a:gd name="T14" fmla="*/ 66 w 84"/>
                <a:gd name="T15" fmla="*/ 37 h 79"/>
                <a:gd name="T16" fmla="*/ 69 w 84"/>
                <a:gd name="T17" fmla="*/ 40 h 79"/>
                <a:gd name="T18" fmla="*/ 70 w 84"/>
                <a:gd name="T19" fmla="*/ 47 h 79"/>
                <a:gd name="T20" fmla="*/ 67 w 84"/>
                <a:gd name="T21" fmla="*/ 57 h 79"/>
                <a:gd name="T22" fmla="*/ 60 w 84"/>
                <a:gd name="T23" fmla="*/ 62 h 79"/>
                <a:gd name="T24" fmla="*/ 51 w 84"/>
                <a:gd name="T25" fmla="*/ 65 h 79"/>
                <a:gd name="T26" fmla="*/ 43 w 84"/>
                <a:gd name="T27" fmla="*/ 65 h 79"/>
                <a:gd name="T28" fmla="*/ 32 w 84"/>
                <a:gd name="T29" fmla="*/ 64 h 79"/>
                <a:gd name="T30" fmla="*/ 23 w 84"/>
                <a:gd name="T31" fmla="*/ 60 h 79"/>
                <a:gd name="T32" fmla="*/ 16 w 84"/>
                <a:gd name="T33" fmla="*/ 53 h 79"/>
                <a:gd name="T34" fmla="*/ 14 w 84"/>
                <a:gd name="T35" fmla="*/ 40 h 79"/>
                <a:gd name="T36" fmla="*/ 0 w 84"/>
                <a:gd name="T37" fmla="*/ 40 h 79"/>
                <a:gd name="T38" fmla="*/ 0 w 84"/>
                <a:gd name="T39" fmla="*/ 48 h 79"/>
                <a:gd name="T40" fmla="*/ 1 w 84"/>
                <a:gd name="T41" fmla="*/ 55 h 79"/>
                <a:gd name="T42" fmla="*/ 5 w 84"/>
                <a:gd name="T43" fmla="*/ 61 h 79"/>
                <a:gd name="T44" fmla="*/ 10 w 84"/>
                <a:gd name="T45" fmla="*/ 68 h 79"/>
                <a:gd name="T46" fmla="*/ 15 w 84"/>
                <a:gd name="T47" fmla="*/ 72 h 79"/>
                <a:gd name="T48" fmla="*/ 21 w 84"/>
                <a:gd name="T49" fmla="*/ 75 h 79"/>
                <a:gd name="T50" fmla="*/ 30 w 84"/>
                <a:gd name="T51" fmla="*/ 78 h 79"/>
                <a:gd name="T52" fmla="*/ 43 w 84"/>
                <a:gd name="T53" fmla="*/ 79 h 79"/>
                <a:gd name="T54" fmla="*/ 50 w 84"/>
                <a:gd name="T55" fmla="*/ 79 h 79"/>
                <a:gd name="T56" fmla="*/ 57 w 84"/>
                <a:gd name="T57" fmla="*/ 78 h 79"/>
                <a:gd name="T58" fmla="*/ 63 w 84"/>
                <a:gd name="T59" fmla="*/ 75 h 79"/>
                <a:gd name="T60" fmla="*/ 70 w 84"/>
                <a:gd name="T61" fmla="*/ 72 h 79"/>
                <a:gd name="T62" fmla="*/ 76 w 84"/>
                <a:gd name="T63" fmla="*/ 68 h 79"/>
                <a:gd name="T64" fmla="*/ 80 w 84"/>
                <a:gd name="T65" fmla="*/ 61 h 79"/>
                <a:gd name="T66" fmla="*/ 83 w 84"/>
                <a:gd name="T67" fmla="*/ 54 h 79"/>
                <a:gd name="T68" fmla="*/ 84 w 84"/>
                <a:gd name="T69" fmla="*/ 46 h 79"/>
                <a:gd name="T70" fmla="*/ 83 w 84"/>
                <a:gd name="T71" fmla="*/ 34 h 79"/>
                <a:gd name="T72" fmla="*/ 77 w 84"/>
                <a:gd name="T73" fmla="*/ 26 h 79"/>
                <a:gd name="T74" fmla="*/ 69 w 84"/>
                <a:gd name="T75" fmla="*/ 20 h 79"/>
                <a:gd name="T76" fmla="*/ 59 w 84"/>
                <a:gd name="T77" fmla="*/ 18 h 79"/>
                <a:gd name="T78" fmla="*/ 30 w 84"/>
                <a:gd name="T79" fmla="*/ 11 h 79"/>
                <a:gd name="T80" fmla="*/ 24 w 84"/>
                <a:gd name="T81" fmla="*/ 10 h 79"/>
                <a:gd name="T82" fmla="*/ 22 w 84"/>
                <a:gd name="T83" fmla="*/ 7 h 79"/>
                <a:gd name="T84" fmla="*/ 19 w 84"/>
                <a:gd name="T85" fmla="*/ 3 h 79"/>
                <a:gd name="T86" fmla="*/ 17 w 84"/>
                <a:gd name="T87" fmla="*/ 0 h 79"/>
                <a:gd name="T88" fmla="*/ 4 w 84"/>
                <a:gd name="T89" fmla="*/ 0 h 79"/>
                <a:gd name="T90" fmla="*/ 4 w 84"/>
                <a:gd name="T91" fmla="*/ 0 h 7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4"/>
                <a:gd name="T139" fmla="*/ 0 h 79"/>
                <a:gd name="T140" fmla="*/ 84 w 84"/>
                <a:gd name="T141" fmla="*/ 79 h 7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4" h="79">
                  <a:moveTo>
                    <a:pt x="4" y="0"/>
                  </a:moveTo>
                  <a:lnTo>
                    <a:pt x="7" y="11"/>
                  </a:lnTo>
                  <a:lnTo>
                    <a:pt x="12" y="18"/>
                  </a:lnTo>
                  <a:lnTo>
                    <a:pt x="19" y="23"/>
                  </a:lnTo>
                  <a:lnTo>
                    <a:pt x="25" y="24"/>
                  </a:lnTo>
                  <a:lnTo>
                    <a:pt x="48" y="30"/>
                  </a:lnTo>
                  <a:lnTo>
                    <a:pt x="59" y="32"/>
                  </a:lnTo>
                  <a:lnTo>
                    <a:pt x="66" y="37"/>
                  </a:lnTo>
                  <a:lnTo>
                    <a:pt x="69" y="40"/>
                  </a:lnTo>
                  <a:lnTo>
                    <a:pt x="70" y="47"/>
                  </a:lnTo>
                  <a:lnTo>
                    <a:pt x="67" y="57"/>
                  </a:lnTo>
                  <a:lnTo>
                    <a:pt x="60" y="62"/>
                  </a:lnTo>
                  <a:lnTo>
                    <a:pt x="51" y="65"/>
                  </a:lnTo>
                  <a:lnTo>
                    <a:pt x="43" y="65"/>
                  </a:lnTo>
                  <a:lnTo>
                    <a:pt x="32" y="64"/>
                  </a:lnTo>
                  <a:lnTo>
                    <a:pt x="23" y="60"/>
                  </a:lnTo>
                  <a:lnTo>
                    <a:pt x="16" y="53"/>
                  </a:lnTo>
                  <a:lnTo>
                    <a:pt x="14" y="40"/>
                  </a:lnTo>
                  <a:lnTo>
                    <a:pt x="0" y="40"/>
                  </a:lnTo>
                  <a:lnTo>
                    <a:pt x="0" y="48"/>
                  </a:lnTo>
                  <a:lnTo>
                    <a:pt x="1" y="55"/>
                  </a:lnTo>
                  <a:lnTo>
                    <a:pt x="5" y="61"/>
                  </a:lnTo>
                  <a:lnTo>
                    <a:pt x="10" y="68"/>
                  </a:lnTo>
                  <a:lnTo>
                    <a:pt x="15" y="72"/>
                  </a:lnTo>
                  <a:lnTo>
                    <a:pt x="21" y="75"/>
                  </a:lnTo>
                  <a:lnTo>
                    <a:pt x="30" y="78"/>
                  </a:lnTo>
                  <a:lnTo>
                    <a:pt x="43" y="79"/>
                  </a:lnTo>
                  <a:lnTo>
                    <a:pt x="50" y="79"/>
                  </a:lnTo>
                  <a:lnTo>
                    <a:pt x="57" y="78"/>
                  </a:lnTo>
                  <a:lnTo>
                    <a:pt x="63" y="75"/>
                  </a:lnTo>
                  <a:lnTo>
                    <a:pt x="70" y="72"/>
                  </a:lnTo>
                  <a:lnTo>
                    <a:pt x="76" y="68"/>
                  </a:lnTo>
                  <a:lnTo>
                    <a:pt x="80" y="61"/>
                  </a:lnTo>
                  <a:lnTo>
                    <a:pt x="83" y="54"/>
                  </a:lnTo>
                  <a:lnTo>
                    <a:pt x="84" y="46"/>
                  </a:lnTo>
                  <a:lnTo>
                    <a:pt x="83" y="34"/>
                  </a:lnTo>
                  <a:lnTo>
                    <a:pt x="77" y="26"/>
                  </a:lnTo>
                  <a:lnTo>
                    <a:pt x="69" y="20"/>
                  </a:lnTo>
                  <a:lnTo>
                    <a:pt x="59" y="18"/>
                  </a:lnTo>
                  <a:lnTo>
                    <a:pt x="30" y="11"/>
                  </a:lnTo>
                  <a:lnTo>
                    <a:pt x="24" y="10"/>
                  </a:lnTo>
                  <a:lnTo>
                    <a:pt x="22" y="7"/>
                  </a:lnTo>
                  <a:lnTo>
                    <a:pt x="19" y="3"/>
                  </a:lnTo>
                  <a:lnTo>
                    <a:pt x="17" y="0"/>
                  </a:lnTo>
                  <a:lnTo>
                    <a:pt x="4" y="0"/>
                  </a:lnTo>
                  <a:close/>
                </a:path>
              </a:pathLst>
            </a:custGeom>
            <a:solidFill>
              <a:srgbClr val="FFFF00"/>
            </a:solidFill>
            <a:ln w="9525">
              <a:noFill/>
              <a:round/>
              <a:headEnd/>
              <a:tailEnd/>
            </a:ln>
          </p:spPr>
          <p:txBody>
            <a:bodyPr/>
            <a:lstStyle/>
            <a:p>
              <a:endParaRPr lang="en-IN"/>
            </a:p>
          </p:txBody>
        </p:sp>
        <p:sp>
          <p:nvSpPr>
            <p:cNvPr id="38970" name="Freeform 1082"/>
            <p:cNvSpPr>
              <a:spLocks/>
            </p:cNvSpPr>
            <p:nvPr/>
          </p:nvSpPr>
          <p:spPr bwMode="auto">
            <a:xfrm>
              <a:off x="2648" y="2364"/>
              <a:ext cx="32" cy="38"/>
            </a:xfrm>
            <a:custGeom>
              <a:avLst/>
              <a:gdLst>
                <a:gd name="T0" fmla="*/ 0 w 66"/>
                <a:gd name="T1" fmla="*/ 0 h 75"/>
                <a:gd name="T2" fmla="*/ 0 w 66"/>
                <a:gd name="T3" fmla="*/ 75 h 75"/>
                <a:gd name="T4" fmla="*/ 14 w 66"/>
                <a:gd name="T5" fmla="*/ 75 h 75"/>
                <a:gd name="T6" fmla="*/ 14 w 66"/>
                <a:gd name="T7" fmla="*/ 26 h 75"/>
                <a:gd name="T8" fmla="*/ 66 w 66"/>
                <a:gd name="T9" fmla="*/ 26 h 75"/>
                <a:gd name="T10" fmla="*/ 66 w 66"/>
                <a:gd name="T11" fmla="*/ 14 h 75"/>
                <a:gd name="T12" fmla="*/ 14 w 66"/>
                <a:gd name="T13" fmla="*/ 14 h 75"/>
                <a:gd name="T14" fmla="*/ 14 w 66"/>
                <a:gd name="T15" fmla="*/ 0 h 75"/>
                <a:gd name="T16" fmla="*/ 0 w 66"/>
                <a:gd name="T17" fmla="*/ 0 h 75"/>
                <a:gd name="T18" fmla="*/ 0 w 66"/>
                <a:gd name="T19" fmla="*/ 0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75"/>
                <a:gd name="T32" fmla="*/ 66 w 66"/>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75">
                  <a:moveTo>
                    <a:pt x="0" y="0"/>
                  </a:moveTo>
                  <a:lnTo>
                    <a:pt x="0" y="75"/>
                  </a:lnTo>
                  <a:lnTo>
                    <a:pt x="14" y="75"/>
                  </a:lnTo>
                  <a:lnTo>
                    <a:pt x="14" y="26"/>
                  </a:lnTo>
                  <a:lnTo>
                    <a:pt x="66" y="26"/>
                  </a:lnTo>
                  <a:lnTo>
                    <a:pt x="66" y="14"/>
                  </a:lnTo>
                  <a:lnTo>
                    <a:pt x="14" y="14"/>
                  </a:lnTo>
                  <a:lnTo>
                    <a:pt x="14" y="0"/>
                  </a:lnTo>
                  <a:lnTo>
                    <a:pt x="0" y="0"/>
                  </a:lnTo>
                  <a:close/>
                </a:path>
              </a:pathLst>
            </a:custGeom>
            <a:solidFill>
              <a:srgbClr val="FFFF00"/>
            </a:solidFill>
            <a:ln w="9525">
              <a:noFill/>
              <a:round/>
              <a:headEnd/>
              <a:tailEnd/>
            </a:ln>
          </p:spPr>
          <p:txBody>
            <a:bodyPr/>
            <a:lstStyle/>
            <a:p>
              <a:endParaRPr lang="en-IN"/>
            </a:p>
          </p:txBody>
        </p:sp>
        <p:sp>
          <p:nvSpPr>
            <p:cNvPr id="38971" name="Freeform 1083"/>
            <p:cNvSpPr>
              <a:spLocks/>
            </p:cNvSpPr>
            <p:nvPr/>
          </p:nvSpPr>
          <p:spPr bwMode="auto">
            <a:xfrm>
              <a:off x="2687" y="2364"/>
              <a:ext cx="52" cy="40"/>
            </a:xfrm>
            <a:custGeom>
              <a:avLst/>
              <a:gdLst>
                <a:gd name="T0" fmla="*/ 4 w 102"/>
                <a:gd name="T1" fmla="*/ 0 h 79"/>
                <a:gd name="T2" fmla="*/ 3 w 102"/>
                <a:gd name="T3" fmla="*/ 4 h 79"/>
                <a:gd name="T4" fmla="*/ 0 w 102"/>
                <a:gd name="T5" fmla="*/ 14 h 79"/>
                <a:gd name="T6" fmla="*/ 0 w 102"/>
                <a:gd name="T7" fmla="*/ 23 h 79"/>
                <a:gd name="T8" fmla="*/ 0 w 102"/>
                <a:gd name="T9" fmla="*/ 31 h 79"/>
                <a:gd name="T10" fmla="*/ 3 w 102"/>
                <a:gd name="T11" fmla="*/ 40 h 79"/>
                <a:gd name="T12" fmla="*/ 5 w 102"/>
                <a:gd name="T13" fmla="*/ 50 h 79"/>
                <a:gd name="T14" fmla="*/ 11 w 102"/>
                <a:gd name="T15" fmla="*/ 58 h 79"/>
                <a:gd name="T16" fmla="*/ 18 w 102"/>
                <a:gd name="T17" fmla="*/ 66 h 79"/>
                <a:gd name="T18" fmla="*/ 26 w 102"/>
                <a:gd name="T19" fmla="*/ 73 h 79"/>
                <a:gd name="T20" fmla="*/ 38 w 102"/>
                <a:gd name="T21" fmla="*/ 78 h 79"/>
                <a:gd name="T22" fmla="*/ 51 w 102"/>
                <a:gd name="T23" fmla="*/ 79 h 79"/>
                <a:gd name="T24" fmla="*/ 65 w 102"/>
                <a:gd name="T25" fmla="*/ 78 h 79"/>
                <a:gd name="T26" fmla="*/ 76 w 102"/>
                <a:gd name="T27" fmla="*/ 73 h 79"/>
                <a:gd name="T28" fmla="*/ 84 w 102"/>
                <a:gd name="T29" fmla="*/ 66 h 79"/>
                <a:gd name="T30" fmla="*/ 91 w 102"/>
                <a:gd name="T31" fmla="*/ 58 h 79"/>
                <a:gd name="T32" fmla="*/ 96 w 102"/>
                <a:gd name="T33" fmla="*/ 50 h 79"/>
                <a:gd name="T34" fmla="*/ 100 w 102"/>
                <a:gd name="T35" fmla="*/ 40 h 79"/>
                <a:gd name="T36" fmla="*/ 102 w 102"/>
                <a:gd name="T37" fmla="*/ 31 h 79"/>
                <a:gd name="T38" fmla="*/ 102 w 102"/>
                <a:gd name="T39" fmla="*/ 23 h 79"/>
                <a:gd name="T40" fmla="*/ 102 w 102"/>
                <a:gd name="T41" fmla="*/ 14 h 79"/>
                <a:gd name="T42" fmla="*/ 100 w 102"/>
                <a:gd name="T43" fmla="*/ 4 h 79"/>
                <a:gd name="T44" fmla="*/ 98 w 102"/>
                <a:gd name="T45" fmla="*/ 0 h 79"/>
                <a:gd name="T46" fmla="*/ 83 w 102"/>
                <a:gd name="T47" fmla="*/ 0 h 79"/>
                <a:gd name="T48" fmla="*/ 86 w 102"/>
                <a:gd name="T49" fmla="*/ 5 h 79"/>
                <a:gd name="T50" fmla="*/ 88 w 102"/>
                <a:gd name="T51" fmla="*/ 23 h 79"/>
                <a:gd name="T52" fmla="*/ 86 w 102"/>
                <a:gd name="T53" fmla="*/ 39 h 79"/>
                <a:gd name="T54" fmla="*/ 79 w 102"/>
                <a:gd name="T55" fmla="*/ 53 h 79"/>
                <a:gd name="T56" fmla="*/ 66 w 102"/>
                <a:gd name="T57" fmla="*/ 62 h 79"/>
                <a:gd name="T58" fmla="*/ 51 w 102"/>
                <a:gd name="T59" fmla="*/ 65 h 79"/>
                <a:gd name="T60" fmla="*/ 35 w 102"/>
                <a:gd name="T61" fmla="*/ 62 h 79"/>
                <a:gd name="T62" fmla="*/ 25 w 102"/>
                <a:gd name="T63" fmla="*/ 53 h 79"/>
                <a:gd name="T64" fmla="*/ 18 w 102"/>
                <a:gd name="T65" fmla="*/ 39 h 79"/>
                <a:gd name="T66" fmla="*/ 15 w 102"/>
                <a:gd name="T67" fmla="*/ 23 h 79"/>
                <a:gd name="T68" fmla="*/ 18 w 102"/>
                <a:gd name="T69" fmla="*/ 5 h 79"/>
                <a:gd name="T70" fmla="*/ 20 w 102"/>
                <a:gd name="T71" fmla="*/ 0 h 79"/>
                <a:gd name="T72" fmla="*/ 4 w 102"/>
                <a:gd name="T73" fmla="*/ 0 h 79"/>
                <a:gd name="T74" fmla="*/ 4 w 102"/>
                <a:gd name="T75" fmla="*/ 0 h 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2"/>
                <a:gd name="T115" fmla="*/ 0 h 79"/>
                <a:gd name="T116" fmla="*/ 102 w 102"/>
                <a:gd name="T117" fmla="*/ 79 h 7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2" h="79">
                  <a:moveTo>
                    <a:pt x="4" y="0"/>
                  </a:moveTo>
                  <a:lnTo>
                    <a:pt x="3" y="4"/>
                  </a:lnTo>
                  <a:lnTo>
                    <a:pt x="0" y="14"/>
                  </a:lnTo>
                  <a:lnTo>
                    <a:pt x="0" y="23"/>
                  </a:lnTo>
                  <a:lnTo>
                    <a:pt x="0" y="31"/>
                  </a:lnTo>
                  <a:lnTo>
                    <a:pt x="3" y="40"/>
                  </a:lnTo>
                  <a:lnTo>
                    <a:pt x="5" y="50"/>
                  </a:lnTo>
                  <a:lnTo>
                    <a:pt x="11" y="58"/>
                  </a:lnTo>
                  <a:lnTo>
                    <a:pt x="18" y="66"/>
                  </a:lnTo>
                  <a:lnTo>
                    <a:pt x="26" y="73"/>
                  </a:lnTo>
                  <a:lnTo>
                    <a:pt x="38" y="78"/>
                  </a:lnTo>
                  <a:lnTo>
                    <a:pt x="51" y="79"/>
                  </a:lnTo>
                  <a:lnTo>
                    <a:pt x="65" y="78"/>
                  </a:lnTo>
                  <a:lnTo>
                    <a:pt x="76" y="73"/>
                  </a:lnTo>
                  <a:lnTo>
                    <a:pt x="84" y="66"/>
                  </a:lnTo>
                  <a:lnTo>
                    <a:pt x="91" y="58"/>
                  </a:lnTo>
                  <a:lnTo>
                    <a:pt x="96" y="50"/>
                  </a:lnTo>
                  <a:lnTo>
                    <a:pt x="100" y="40"/>
                  </a:lnTo>
                  <a:lnTo>
                    <a:pt x="102" y="31"/>
                  </a:lnTo>
                  <a:lnTo>
                    <a:pt x="102" y="23"/>
                  </a:lnTo>
                  <a:lnTo>
                    <a:pt x="102" y="14"/>
                  </a:lnTo>
                  <a:lnTo>
                    <a:pt x="100" y="4"/>
                  </a:lnTo>
                  <a:lnTo>
                    <a:pt x="98" y="0"/>
                  </a:lnTo>
                  <a:lnTo>
                    <a:pt x="83" y="0"/>
                  </a:lnTo>
                  <a:lnTo>
                    <a:pt x="86" y="5"/>
                  </a:lnTo>
                  <a:lnTo>
                    <a:pt x="88" y="23"/>
                  </a:lnTo>
                  <a:lnTo>
                    <a:pt x="86" y="39"/>
                  </a:lnTo>
                  <a:lnTo>
                    <a:pt x="79" y="53"/>
                  </a:lnTo>
                  <a:lnTo>
                    <a:pt x="66" y="62"/>
                  </a:lnTo>
                  <a:lnTo>
                    <a:pt x="51" y="65"/>
                  </a:lnTo>
                  <a:lnTo>
                    <a:pt x="35" y="62"/>
                  </a:lnTo>
                  <a:lnTo>
                    <a:pt x="25" y="53"/>
                  </a:lnTo>
                  <a:lnTo>
                    <a:pt x="18" y="39"/>
                  </a:lnTo>
                  <a:lnTo>
                    <a:pt x="15" y="23"/>
                  </a:lnTo>
                  <a:lnTo>
                    <a:pt x="18" y="5"/>
                  </a:lnTo>
                  <a:lnTo>
                    <a:pt x="20" y="0"/>
                  </a:lnTo>
                  <a:lnTo>
                    <a:pt x="4" y="0"/>
                  </a:lnTo>
                  <a:close/>
                </a:path>
              </a:pathLst>
            </a:custGeom>
            <a:solidFill>
              <a:srgbClr val="FFFF00"/>
            </a:solidFill>
            <a:ln w="9525">
              <a:noFill/>
              <a:round/>
              <a:headEnd/>
              <a:tailEnd/>
            </a:ln>
          </p:spPr>
          <p:txBody>
            <a:bodyPr/>
            <a:lstStyle/>
            <a:p>
              <a:endParaRPr lang="en-IN"/>
            </a:p>
          </p:txBody>
        </p:sp>
        <p:sp>
          <p:nvSpPr>
            <p:cNvPr id="38972" name="Freeform 1084"/>
            <p:cNvSpPr>
              <a:spLocks/>
            </p:cNvSpPr>
            <p:nvPr/>
          </p:nvSpPr>
          <p:spPr bwMode="auto">
            <a:xfrm>
              <a:off x="2746" y="2364"/>
              <a:ext cx="44" cy="38"/>
            </a:xfrm>
            <a:custGeom>
              <a:avLst/>
              <a:gdLst>
                <a:gd name="T0" fmla="*/ 0 w 89"/>
                <a:gd name="T1" fmla="*/ 0 h 75"/>
                <a:gd name="T2" fmla="*/ 0 w 89"/>
                <a:gd name="T3" fmla="*/ 75 h 75"/>
                <a:gd name="T4" fmla="*/ 15 w 89"/>
                <a:gd name="T5" fmla="*/ 75 h 75"/>
                <a:gd name="T6" fmla="*/ 15 w 89"/>
                <a:gd name="T7" fmla="*/ 30 h 75"/>
                <a:gd name="T8" fmla="*/ 50 w 89"/>
                <a:gd name="T9" fmla="*/ 30 h 75"/>
                <a:gd name="T10" fmla="*/ 60 w 89"/>
                <a:gd name="T11" fmla="*/ 31 h 75"/>
                <a:gd name="T12" fmla="*/ 66 w 89"/>
                <a:gd name="T13" fmla="*/ 37 h 75"/>
                <a:gd name="T14" fmla="*/ 68 w 89"/>
                <a:gd name="T15" fmla="*/ 41 h 75"/>
                <a:gd name="T16" fmla="*/ 68 w 89"/>
                <a:gd name="T17" fmla="*/ 48 h 75"/>
                <a:gd name="T18" fmla="*/ 68 w 89"/>
                <a:gd name="T19" fmla="*/ 54 h 75"/>
                <a:gd name="T20" fmla="*/ 68 w 89"/>
                <a:gd name="T21" fmla="*/ 61 h 75"/>
                <a:gd name="T22" fmla="*/ 69 w 89"/>
                <a:gd name="T23" fmla="*/ 68 h 75"/>
                <a:gd name="T24" fmla="*/ 70 w 89"/>
                <a:gd name="T25" fmla="*/ 75 h 75"/>
                <a:gd name="T26" fmla="*/ 89 w 89"/>
                <a:gd name="T27" fmla="*/ 75 h 75"/>
                <a:gd name="T28" fmla="*/ 89 w 89"/>
                <a:gd name="T29" fmla="*/ 72 h 75"/>
                <a:gd name="T30" fmla="*/ 87 w 89"/>
                <a:gd name="T31" fmla="*/ 71 h 75"/>
                <a:gd name="T32" fmla="*/ 84 w 89"/>
                <a:gd name="T33" fmla="*/ 69 h 75"/>
                <a:gd name="T34" fmla="*/ 83 w 89"/>
                <a:gd name="T35" fmla="*/ 66 h 75"/>
                <a:gd name="T36" fmla="*/ 83 w 89"/>
                <a:gd name="T37" fmla="*/ 62 h 75"/>
                <a:gd name="T38" fmla="*/ 82 w 89"/>
                <a:gd name="T39" fmla="*/ 43 h 75"/>
                <a:gd name="T40" fmla="*/ 81 w 89"/>
                <a:gd name="T41" fmla="*/ 33 h 75"/>
                <a:gd name="T42" fmla="*/ 77 w 89"/>
                <a:gd name="T43" fmla="*/ 27 h 75"/>
                <a:gd name="T44" fmla="*/ 74 w 89"/>
                <a:gd name="T45" fmla="*/ 25 h 75"/>
                <a:gd name="T46" fmla="*/ 69 w 89"/>
                <a:gd name="T47" fmla="*/ 24 h 75"/>
                <a:gd name="T48" fmla="*/ 75 w 89"/>
                <a:gd name="T49" fmla="*/ 19 h 75"/>
                <a:gd name="T50" fmla="*/ 80 w 89"/>
                <a:gd name="T51" fmla="*/ 16 h 75"/>
                <a:gd name="T52" fmla="*/ 83 w 89"/>
                <a:gd name="T53" fmla="*/ 9 h 75"/>
                <a:gd name="T54" fmla="*/ 84 w 89"/>
                <a:gd name="T55" fmla="*/ 0 h 75"/>
                <a:gd name="T56" fmla="*/ 69 w 89"/>
                <a:gd name="T57" fmla="*/ 0 h 75"/>
                <a:gd name="T58" fmla="*/ 68 w 89"/>
                <a:gd name="T59" fmla="*/ 9 h 75"/>
                <a:gd name="T60" fmla="*/ 62 w 89"/>
                <a:gd name="T61" fmla="*/ 14 h 75"/>
                <a:gd name="T62" fmla="*/ 55 w 89"/>
                <a:gd name="T63" fmla="*/ 17 h 75"/>
                <a:gd name="T64" fmla="*/ 47 w 89"/>
                <a:gd name="T65" fmla="*/ 18 h 75"/>
                <a:gd name="T66" fmla="*/ 15 w 89"/>
                <a:gd name="T67" fmla="*/ 18 h 75"/>
                <a:gd name="T68" fmla="*/ 15 w 89"/>
                <a:gd name="T69" fmla="*/ 0 h 75"/>
                <a:gd name="T70" fmla="*/ 0 w 89"/>
                <a:gd name="T71" fmla="*/ 0 h 75"/>
                <a:gd name="T72" fmla="*/ 0 w 89"/>
                <a:gd name="T73" fmla="*/ 0 h 7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9"/>
                <a:gd name="T112" fmla="*/ 0 h 75"/>
                <a:gd name="T113" fmla="*/ 89 w 89"/>
                <a:gd name="T114" fmla="*/ 75 h 7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9" h="75">
                  <a:moveTo>
                    <a:pt x="0" y="0"/>
                  </a:moveTo>
                  <a:lnTo>
                    <a:pt x="0" y="75"/>
                  </a:lnTo>
                  <a:lnTo>
                    <a:pt x="15" y="75"/>
                  </a:lnTo>
                  <a:lnTo>
                    <a:pt x="15" y="30"/>
                  </a:lnTo>
                  <a:lnTo>
                    <a:pt x="50" y="30"/>
                  </a:lnTo>
                  <a:lnTo>
                    <a:pt x="60" y="31"/>
                  </a:lnTo>
                  <a:lnTo>
                    <a:pt x="66" y="37"/>
                  </a:lnTo>
                  <a:lnTo>
                    <a:pt x="68" y="41"/>
                  </a:lnTo>
                  <a:lnTo>
                    <a:pt x="68" y="48"/>
                  </a:lnTo>
                  <a:lnTo>
                    <a:pt x="68" y="54"/>
                  </a:lnTo>
                  <a:lnTo>
                    <a:pt x="68" y="61"/>
                  </a:lnTo>
                  <a:lnTo>
                    <a:pt x="69" y="68"/>
                  </a:lnTo>
                  <a:lnTo>
                    <a:pt x="70" y="75"/>
                  </a:lnTo>
                  <a:lnTo>
                    <a:pt x="89" y="75"/>
                  </a:lnTo>
                  <a:lnTo>
                    <a:pt x="89" y="72"/>
                  </a:lnTo>
                  <a:lnTo>
                    <a:pt x="87" y="71"/>
                  </a:lnTo>
                  <a:lnTo>
                    <a:pt x="84" y="69"/>
                  </a:lnTo>
                  <a:lnTo>
                    <a:pt x="83" y="66"/>
                  </a:lnTo>
                  <a:lnTo>
                    <a:pt x="83" y="62"/>
                  </a:lnTo>
                  <a:lnTo>
                    <a:pt x="82" y="43"/>
                  </a:lnTo>
                  <a:lnTo>
                    <a:pt x="81" y="33"/>
                  </a:lnTo>
                  <a:lnTo>
                    <a:pt x="77" y="27"/>
                  </a:lnTo>
                  <a:lnTo>
                    <a:pt x="74" y="25"/>
                  </a:lnTo>
                  <a:lnTo>
                    <a:pt x="69" y="24"/>
                  </a:lnTo>
                  <a:lnTo>
                    <a:pt x="75" y="19"/>
                  </a:lnTo>
                  <a:lnTo>
                    <a:pt x="80" y="16"/>
                  </a:lnTo>
                  <a:lnTo>
                    <a:pt x="83" y="9"/>
                  </a:lnTo>
                  <a:lnTo>
                    <a:pt x="84" y="0"/>
                  </a:lnTo>
                  <a:lnTo>
                    <a:pt x="69" y="0"/>
                  </a:lnTo>
                  <a:lnTo>
                    <a:pt x="68" y="9"/>
                  </a:lnTo>
                  <a:lnTo>
                    <a:pt x="62" y="14"/>
                  </a:lnTo>
                  <a:lnTo>
                    <a:pt x="55" y="17"/>
                  </a:lnTo>
                  <a:lnTo>
                    <a:pt x="47" y="18"/>
                  </a:lnTo>
                  <a:lnTo>
                    <a:pt x="15" y="18"/>
                  </a:lnTo>
                  <a:lnTo>
                    <a:pt x="15" y="0"/>
                  </a:lnTo>
                  <a:lnTo>
                    <a:pt x="0" y="0"/>
                  </a:lnTo>
                  <a:close/>
                </a:path>
              </a:pathLst>
            </a:custGeom>
            <a:solidFill>
              <a:srgbClr val="FFFF00"/>
            </a:solidFill>
            <a:ln w="9525">
              <a:noFill/>
              <a:round/>
              <a:headEnd/>
              <a:tailEnd/>
            </a:ln>
          </p:spPr>
          <p:txBody>
            <a:bodyPr/>
            <a:lstStyle/>
            <a:p>
              <a:endParaRPr lang="en-IN"/>
            </a:p>
          </p:txBody>
        </p:sp>
        <p:sp>
          <p:nvSpPr>
            <p:cNvPr id="38973" name="Freeform 1085"/>
            <p:cNvSpPr>
              <a:spLocks/>
            </p:cNvSpPr>
            <p:nvPr/>
          </p:nvSpPr>
          <p:spPr bwMode="auto">
            <a:xfrm>
              <a:off x="2827" y="2364"/>
              <a:ext cx="43" cy="38"/>
            </a:xfrm>
            <a:custGeom>
              <a:avLst/>
              <a:gdLst>
                <a:gd name="T0" fmla="*/ 0 w 85"/>
                <a:gd name="T1" fmla="*/ 0 h 75"/>
                <a:gd name="T2" fmla="*/ 0 w 85"/>
                <a:gd name="T3" fmla="*/ 75 h 75"/>
                <a:gd name="T4" fmla="*/ 41 w 85"/>
                <a:gd name="T5" fmla="*/ 75 h 75"/>
                <a:gd name="T6" fmla="*/ 53 w 85"/>
                <a:gd name="T7" fmla="*/ 73 h 75"/>
                <a:gd name="T8" fmla="*/ 63 w 85"/>
                <a:gd name="T9" fmla="*/ 69 h 75"/>
                <a:gd name="T10" fmla="*/ 70 w 85"/>
                <a:gd name="T11" fmla="*/ 64 h 75"/>
                <a:gd name="T12" fmla="*/ 76 w 85"/>
                <a:gd name="T13" fmla="*/ 57 h 75"/>
                <a:gd name="T14" fmla="*/ 79 w 85"/>
                <a:gd name="T15" fmla="*/ 48 h 75"/>
                <a:gd name="T16" fmla="*/ 84 w 85"/>
                <a:gd name="T17" fmla="*/ 39 h 75"/>
                <a:gd name="T18" fmla="*/ 85 w 85"/>
                <a:gd name="T19" fmla="*/ 31 h 75"/>
                <a:gd name="T20" fmla="*/ 85 w 85"/>
                <a:gd name="T21" fmla="*/ 20 h 75"/>
                <a:gd name="T22" fmla="*/ 84 w 85"/>
                <a:gd name="T23" fmla="*/ 10 h 75"/>
                <a:gd name="T24" fmla="*/ 83 w 85"/>
                <a:gd name="T25" fmla="*/ 0 h 75"/>
                <a:gd name="T26" fmla="*/ 66 w 85"/>
                <a:gd name="T27" fmla="*/ 0 h 75"/>
                <a:gd name="T28" fmla="*/ 69 w 85"/>
                <a:gd name="T29" fmla="*/ 4 h 75"/>
                <a:gd name="T30" fmla="*/ 71 w 85"/>
                <a:gd name="T31" fmla="*/ 23 h 75"/>
                <a:gd name="T32" fmla="*/ 69 w 85"/>
                <a:gd name="T33" fmla="*/ 40 h 75"/>
                <a:gd name="T34" fmla="*/ 63 w 85"/>
                <a:gd name="T35" fmla="*/ 53 h 75"/>
                <a:gd name="T36" fmla="*/ 53 w 85"/>
                <a:gd name="T37" fmla="*/ 60 h 75"/>
                <a:gd name="T38" fmla="*/ 41 w 85"/>
                <a:gd name="T39" fmla="*/ 62 h 75"/>
                <a:gd name="T40" fmla="*/ 13 w 85"/>
                <a:gd name="T41" fmla="*/ 62 h 75"/>
                <a:gd name="T42" fmla="*/ 13 w 85"/>
                <a:gd name="T43" fmla="*/ 0 h 75"/>
                <a:gd name="T44" fmla="*/ 0 w 85"/>
                <a:gd name="T45" fmla="*/ 0 h 75"/>
                <a:gd name="T46" fmla="*/ 0 w 85"/>
                <a:gd name="T47" fmla="*/ 0 h 7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5"/>
                <a:gd name="T73" fmla="*/ 0 h 75"/>
                <a:gd name="T74" fmla="*/ 85 w 85"/>
                <a:gd name="T75" fmla="*/ 75 h 7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5" h="75">
                  <a:moveTo>
                    <a:pt x="0" y="0"/>
                  </a:moveTo>
                  <a:lnTo>
                    <a:pt x="0" y="75"/>
                  </a:lnTo>
                  <a:lnTo>
                    <a:pt x="41" y="75"/>
                  </a:lnTo>
                  <a:lnTo>
                    <a:pt x="53" y="73"/>
                  </a:lnTo>
                  <a:lnTo>
                    <a:pt x="63" y="69"/>
                  </a:lnTo>
                  <a:lnTo>
                    <a:pt x="70" y="64"/>
                  </a:lnTo>
                  <a:lnTo>
                    <a:pt x="76" y="57"/>
                  </a:lnTo>
                  <a:lnTo>
                    <a:pt x="79" y="48"/>
                  </a:lnTo>
                  <a:lnTo>
                    <a:pt x="84" y="39"/>
                  </a:lnTo>
                  <a:lnTo>
                    <a:pt x="85" y="31"/>
                  </a:lnTo>
                  <a:lnTo>
                    <a:pt x="85" y="20"/>
                  </a:lnTo>
                  <a:lnTo>
                    <a:pt x="84" y="10"/>
                  </a:lnTo>
                  <a:lnTo>
                    <a:pt x="83" y="0"/>
                  </a:lnTo>
                  <a:lnTo>
                    <a:pt x="66" y="0"/>
                  </a:lnTo>
                  <a:lnTo>
                    <a:pt x="69" y="4"/>
                  </a:lnTo>
                  <a:lnTo>
                    <a:pt x="71" y="23"/>
                  </a:lnTo>
                  <a:lnTo>
                    <a:pt x="69" y="40"/>
                  </a:lnTo>
                  <a:lnTo>
                    <a:pt x="63" y="53"/>
                  </a:lnTo>
                  <a:lnTo>
                    <a:pt x="53" y="60"/>
                  </a:lnTo>
                  <a:lnTo>
                    <a:pt x="41" y="62"/>
                  </a:lnTo>
                  <a:lnTo>
                    <a:pt x="13" y="62"/>
                  </a:lnTo>
                  <a:lnTo>
                    <a:pt x="13" y="0"/>
                  </a:lnTo>
                  <a:lnTo>
                    <a:pt x="0" y="0"/>
                  </a:lnTo>
                  <a:close/>
                </a:path>
              </a:pathLst>
            </a:custGeom>
            <a:solidFill>
              <a:srgbClr val="FFFF00"/>
            </a:solidFill>
            <a:ln w="9525">
              <a:noFill/>
              <a:round/>
              <a:headEnd/>
              <a:tailEnd/>
            </a:ln>
          </p:spPr>
          <p:txBody>
            <a:bodyPr/>
            <a:lstStyle/>
            <a:p>
              <a:endParaRPr lang="en-IN"/>
            </a:p>
          </p:txBody>
        </p:sp>
        <p:sp>
          <p:nvSpPr>
            <p:cNvPr id="38974" name="Freeform 1086"/>
            <p:cNvSpPr>
              <a:spLocks/>
            </p:cNvSpPr>
            <p:nvPr/>
          </p:nvSpPr>
          <p:spPr bwMode="auto">
            <a:xfrm>
              <a:off x="2880" y="2364"/>
              <a:ext cx="7" cy="38"/>
            </a:xfrm>
            <a:custGeom>
              <a:avLst/>
              <a:gdLst>
                <a:gd name="T0" fmla="*/ 0 w 14"/>
                <a:gd name="T1" fmla="*/ 0 h 75"/>
                <a:gd name="T2" fmla="*/ 0 w 14"/>
                <a:gd name="T3" fmla="*/ 75 h 75"/>
                <a:gd name="T4" fmla="*/ 14 w 14"/>
                <a:gd name="T5" fmla="*/ 75 h 75"/>
                <a:gd name="T6" fmla="*/ 14 w 14"/>
                <a:gd name="T7" fmla="*/ 0 h 75"/>
                <a:gd name="T8" fmla="*/ 0 w 14"/>
                <a:gd name="T9" fmla="*/ 0 h 75"/>
                <a:gd name="T10" fmla="*/ 0 w 14"/>
                <a:gd name="T11" fmla="*/ 0 h 75"/>
                <a:gd name="T12" fmla="*/ 0 60000 65536"/>
                <a:gd name="T13" fmla="*/ 0 60000 65536"/>
                <a:gd name="T14" fmla="*/ 0 60000 65536"/>
                <a:gd name="T15" fmla="*/ 0 60000 65536"/>
                <a:gd name="T16" fmla="*/ 0 60000 65536"/>
                <a:gd name="T17" fmla="*/ 0 60000 65536"/>
                <a:gd name="T18" fmla="*/ 0 w 14"/>
                <a:gd name="T19" fmla="*/ 0 h 75"/>
                <a:gd name="T20" fmla="*/ 14 w 14"/>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4" h="75">
                  <a:moveTo>
                    <a:pt x="0" y="0"/>
                  </a:moveTo>
                  <a:lnTo>
                    <a:pt x="0" y="75"/>
                  </a:lnTo>
                  <a:lnTo>
                    <a:pt x="14" y="75"/>
                  </a:lnTo>
                  <a:lnTo>
                    <a:pt x="14" y="0"/>
                  </a:lnTo>
                  <a:lnTo>
                    <a:pt x="0" y="0"/>
                  </a:lnTo>
                  <a:close/>
                </a:path>
              </a:pathLst>
            </a:custGeom>
            <a:solidFill>
              <a:srgbClr val="FFFF00"/>
            </a:solidFill>
            <a:ln w="9525">
              <a:noFill/>
              <a:round/>
              <a:headEnd/>
              <a:tailEnd/>
            </a:ln>
          </p:spPr>
          <p:txBody>
            <a:bodyPr/>
            <a:lstStyle/>
            <a:p>
              <a:endParaRPr lang="en-IN"/>
            </a:p>
          </p:txBody>
        </p:sp>
        <p:sp>
          <p:nvSpPr>
            <p:cNvPr id="38975" name="Freeform 1087"/>
            <p:cNvSpPr>
              <a:spLocks/>
            </p:cNvSpPr>
            <p:nvPr/>
          </p:nvSpPr>
          <p:spPr bwMode="auto">
            <a:xfrm>
              <a:off x="2895" y="2364"/>
              <a:ext cx="42" cy="40"/>
            </a:xfrm>
            <a:custGeom>
              <a:avLst/>
              <a:gdLst>
                <a:gd name="T0" fmla="*/ 5 w 84"/>
                <a:gd name="T1" fmla="*/ 0 h 79"/>
                <a:gd name="T2" fmla="*/ 7 w 84"/>
                <a:gd name="T3" fmla="*/ 11 h 79"/>
                <a:gd name="T4" fmla="*/ 13 w 84"/>
                <a:gd name="T5" fmla="*/ 18 h 79"/>
                <a:gd name="T6" fmla="*/ 20 w 84"/>
                <a:gd name="T7" fmla="*/ 23 h 79"/>
                <a:gd name="T8" fmla="*/ 27 w 84"/>
                <a:gd name="T9" fmla="*/ 24 h 79"/>
                <a:gd name="T10" fmla="*/ 49 w 84"/>
                <a:gd name="T11" fmla="*/ 30 h 79"/>
                <a:gd name="T12" fmla="*/ 60 w 84"/>
                <a:gd name="T13" fmla="*/ 32 h 79"/>
                <a:gd name="T14" fmla="*/ 67 w 84"/>
                <a:gd name="T15" fmla="*/ 37 h 79"/>
                <a:gd name="T16" fmla="*/ 70 w 84"/>
                <a:gd name="T17" fmla="*/ 40 h 79"/>
                <a:gd name="T18" fmla="*/ 71 w 84"/>
                <a:gd name="T19" fmla="*/ 47 h 79"/>
                <a:gd name="T20" fmla="*/ 68 w 84"/>
                <a:gd name="T21" fmla="*/ 57 h 79"/>
                <a:gd name="T22" fmla="*/ 61 w 84"/>
                <a:gd name="T23" fmla="*/ 62 h 79"/>
                <a:gd name="T24" fmla="*/ 52 w 84"/>
                <a:gd name="T25" fmla="*/ 65 h 79"/>
                <a:gd name="T26" fmla="*/ 43 w 84"/>
                <a:gd name="T27" fmla="*/ 65 h 79"/>
                <a:gd name="T28" fmla="*/ 34 w 84"/>
                <a:gd name="T29" fmla="*/ 64 h 79"/>
                <a:gd name="T30" fmla="*/ 25 w 84"/>
                <a:gd name="T31" fmla="*/ 60 h 79"/>
                <a:gd name="T32" fmla="*/ 18 w 84"/>
                <a:gd name="T33" fmla="*/ 53 h 79"/>
                <a:gd name="T34" fmla="*/ 14 w 84"/>
                <a:gd name="T35" fmla="*/ 40 h 79"/>
                <a:gd name="T36" fmla="*/ 0 w 84"/>
                <a:gd name="T37" fmla="*/ 40 h 79"/>
                <a:gd name="T38" fmla="*/ 0 w 84"/>
                <a:gd name="T39" fmla="*/ 48 h 79"/>
                <a:gd name="T40" fmla="*/ 2 w 84"/>
                <a:gd name="T41" fmla="*/ 55 h 79"/>
                <a:gd name="T42" fmla="*/ 6 w 84"/>
                <a:gd name="T43" fmla="*/ 61 h 79"/>
                <a:gd name="T44" fmla="*/ 12 w 84"/>
                <a:gd name="T45" fmla="*/ 68 h 79"/>
                <a:gd name="T46" fmla="*/ 15 w 84"/>
                <a:gd name="T47" fmla="*/ 72 h 79"/>
                <a:gd name="T48" fmla="*/ 21 w 84"/>
                <a:gd name="T49" fmla="*/ 75 h 79"/>
                <a:gd name="T50" fmla="*/ 31 w 84"/>
                <a:gd name="T51" fmla="*/ 78 h 79"/>
                <a:gd name="T52" fmla="*/ 43 w 84"/>
                <a:gd name="T53" fmla="*/ 79 h 79"/>
                <a:gd name="T54" fmla="*/ 50 w 84"/>
                <a:gd name="T55" fmla="*/ 79 h 79"/>
                <a:gd name="T56" fmla="*/ 57 w 84"/>
                <a:gd name="T57" fmla="*/ 78 h 79"/>
                <a:gd name="T58" fmla="*/ 64 w 84"/>
                <a:gd name="T59" fmla="*/ 75 h 79"/>
                <a:gd name="T60" fmla="*/ 71 w 84"/>
                <a:gd name="T61" fmla="*/ 72 h 79"/>
                <a:gd name="T62" fmla="*/ 76 w 84"/>
                <a:gd name="T63" fmla="*/ 68 h 79"/>
                <a:gd name="T64" fmla="*/ 81 w 84"/>
                <a:gd name="T65" fmla="*/ 61 h 79"/>
                <a:gd name="T66" fmla="*/ 83 w 84"/>
                <a:gd name="T67" fmla="*/ 54 h 79"/>
                <a:gd name="T68" fmla="*/ 84 w 84"/>
                <a:gd name="T69" fmla="*/ 46 h 79"/>
                <a:gd name="T70" fmla="*/ 83 w 84"/>
                <a:gd name="T71" fmla="*/ 34 h 79"/>
                <a:gd name="T72" fmla="*/ 78 w 84"/>
                <a:gd name="T73" fmla="*/ 26 h 79"/>
                <a:gd name="T74" fmla="*/ 70 w 84"/>
                <a:gd name="T75" fmla="*/ 20 h 79"/>
                <a:gd name="T76" fmla="*/ 60 w 84"/>
                <a:gd name="T77" fmla="*/ 18 h 79"/>
                <a:gd name="T78" fmla="*/ 31 w 84"/>
                <a:gd name="T79" fmla="*/ 11 h 79"/>
                <a:gd name="T80" fmla="*/ 26 w 84"/>
                <a:gd name="T81" fmla="*/ 10 h 79"/>
                <a:gd name="T82" fmla="*/ 22 w 84"/>
                <a:gd name="T83" fmla="*/ 7 h 79"/>
                <a:gd name="T84" fmla="*/ 20 w 84"/>
                <a:gd name="T85" fmla="*/ 3 h 79"/>
                <a:gd name="T86" fmla="*/ 19 w 84"/>
                <a:gd name="T87" fmla="*/ 0 h 79"/>
                <a:gd name="T88" fmla="*/ 5 w 84"/>
                <a:gd name="T89" fmla="*/ 0 h 79"/>
                <a:gd name="T90" fmla="*/ 5 w 84"/>
                <a:gd name="T91" fmla="*/ 0 h 7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4"/>
                <a:gd name="T139" fmla="*/ 0 h 79"/>
                <a:gd name="T140" fmla="*/ 84 w 84"/>
                <a:gd name="T141" fmla="*/ 79 h 7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4" h="79">
                  <a:moveTo>
                    <a:pt x="5" y="0"/>
                  </a:moveTo>
                  <a:lnTo>
                    <a:pt x="7" y="11"/>
                  </a:lnTo>
                  <a:lnTo>
                    <a:pt x="13" y="18"/>
                  </a:lnTo>
                  <a:lnTo>
                    <a:pt x="20" y="23"/>
                  </a:lnTo>
                  <a:lnTo>
                    <a:pt x="27" y="24"/>
                  </a:lnTo>
                  <a:lnTo>
                    <a:pt x="49" y="30"/>
                  </a:lnTo>
                  <a:lnTo>
                    <a:pt x="60" y="32"/>
                  </a:lnTo>
                  <a:lnTo>
                    <a:pt x="67" y="37"/>
                  </a:lnTo>
                  <a:lnTo>
                    <a:pt x="70" y="40"/>
                  </a:lnTo>
                  <a:lnTo>
                    <a:pt x="71" y="47"/>
                  </a:lnTo>
                  <a:lnTo>
                    <a:pt x="68" y="57"/>
                  </a:lnTo>
                  <a:lnTo>
                    <a:pt x="61" y="62"/>
                  </a:lnTo>
                  <a:lnTo>
                    <a:pt x="52" y="65"/>
                  </a:lnTo>
                  <a:lnTo>
                    <a:pt x="43" y="65"/>
                  </a:lnTo>
                  <a:lnTo>
                    <a:pt x="34" y="64"/>
                  </a:lnTo>
                  <a:lnTo>
                    <a:pt x="25" y="60"/>
                  </a:lnTo>
                  <a:lnTo>
                    <a:pt x="18" y="53"/>
                  </a:lnTo>
                  <a:lnTo>
                    <a:pt x="14" y="40"/>
                  </a:lnTo>
                  <a:lnTo>
                    <a:pt x="0" y="40"/>
                  </a:lnTo>
                  <a:lnTo>
                    <a:pt x="0" y="48"/>
                  </a:lnTo>
                  <a:lnTo>
                    <a:pt x="2" y="55"/>
                  </a:lnTo>
                  <a:lnTo>
                    <a:pt x="6" y="61"/>
                  </a:lnTo>
                  <a:lnTo>
                    <a:pt x="12" y="68"/>
                  </a:lnTo>
                  <a:lnTo>
                    <a:pt x="15" y="72"/>
                  </a:lnTo>
                  <a:lnTo>
                    <a:pt x="21" y="75"/>
                  </a:lnTo>
                  <a:lnTo>
                    <a:pt x="31" y="78"/>
                  </a:lnTo>
                  <a:lnTo>
                    <a:pt x="43" y="79"/>
                  </a:lnTo>
                  <a:lnTo>
                    <a:pt x="50" y="79"/>
                  </a:lnTo>
                  <a:lnTo>
                    <a:pt x="57" y="78"/>
                  </a:lnTo>
                  <a:lnTo>
                    <a:pt x="64" y="75"/>
                  </a:lnTo>
                  <a:lnTo>
                    <a:pt x="71" y="72"/>
                  </a:lnTo>
                  <a:lnTo>
                    <a:pt x="76" y="68"/>
                  </a:lnTo>
                  <a:lnTo>
                    <a:pt x="81" y="61"/>
                  </a:lnTo>
                  <a:lnTo>
                    <a:pt x="83" y="54"/>
                  </a:lnTo>
                  <a:lnTo>
                    <a:pt x="84" y="46"/>
                  </a:lnTo>
                  <a:lnTo>
                    <a:pt x="83" y="34"/>
                  </a:lnTo>
                  <a:lnTo>
                    <a:pt x="78" y="26"/>
                  </a:lnTo>
                  <a:lnTo>
                    <a:pt x="70" y="20"/>
                  </a:lnTo>
                  <a:lnTo>
                    <a:pt x="60" y="18"/>
                  </a:lnTo>
                  <a:lnTo>
                    <a:pt x="31" y="11"/>
                  </a:lnTo>
                  <a:lnTo>
                    <a:pt x="26" y="10"/>
                  </a:lnTo>
                  <a:lnTo>
                    <a:pt x="22" y="7"/>
                  </a:lnTo>
                  <a:lnTo>
                    <a:pt x="20" y="3"/>
                  </a:lnTo>
                  <a:lnTo>
                    <a:pt x="19" y="0"/>
                  </a:lnTo>
                  <a:lnTo>
                    <a:pt x="5" y="0"/>
                  </a:lnTo>
                  <a:close/>
                </a:path>
              </a:pathLst>
            </a:custGeom>
            <a:solidFill>
              <a:srgbClr val="FFFF00"/>
            </a:solidFill>
            <a:ln w="9525">
              <a:noFill/>
              <a:round/>
              <a:headEnd/>
              <a:tailEnd/>
            </a:ln>
          </p:spPr>
          <p:txBody>
            <a:bodyPr/>
            <a:lstStyle/>
            <a:p>
              <a:endParaRPr lang="en-IN"/>
            </a:p>
          </p:txBody>
        </p:sp>
        <p:sp>
          <p:nvSpPr>
            <p:cNvPr id="38976" name="Freeform 1088"/>
            <p:cNvSpPr>
              <a:spLocks/>
            </p:cNvSpPr>
            <p:nvPr/>
          </p:nvSpPr>
          <p:spPr bwMode="auto">
            <a:xfrm>
              <a:off x="2945" y="2364"/>
              <a:ext cx="39" cy="38"/>
            </a:xfrm>
            <a:custGeom>
              <a:avLst/>
              <a:gdLst>
                <a:gd name="T0" fmla="*/ 0 w 77"/>
                <a:gd name="T1" fmla="*/ 0 h 75"/>
                <a:gd name="T2" fmla="*/ 0 w 77"/>
                <a:gd name="T3" fmla="*/ 75 h 75"/>
                <a:gd name="T4" fmla="*/ 77 w 77"/>
                <a:gd name="T5" fmla="*/ 75 h 75"/>
                <a:gd name="T6" fmla="*/ 77 w 77"/>
                <a:gd name="T7" fmla="*/ 62 h 75"/>
                <a:gd name="T8" fmla="*/ 14 w 77"/>
                <a:gd name="T9" fmla="*/ 62 h 75"/>
                <a:gd name="T10" fmla="*/ 14 w 77"/>
                <a:gd name="T11" fmla="*/ 26 h 75"/>
                <a:gd name="T12" fmla="*/ 71 w 77"/>
                <a:gd name="T13" fmla="*/ 26 h 75"/>
                <a:gd name="T14" fmla="*/ 71 w 77"/>
                <a:gd name="T15" fmla="*/ 14 h 75"/>
                <a:gd name="T16" fmla="*/ 14 w 77"/>
                <a:gd name="T17" fmla="*/ 14 h 75"/>
                <a:gd name="T18" fmla="*/ 14 w 77"/>
                <a:gd name="T19" fmla="*/ 0 h 75"/>
                <a:gd name="T20" fmla="*/ 0 w 77"/>
                <a:gd name="T21" fmla="*/ 0 h 75"/>
                <a:gd name="T22" fmla="*/ 0 w 77"/>
                <a:gd name="T23" fmla="*/ 0 h 7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
                <a:gd name="T37" fmla="*/ 0 h 75"/>
                <a:gd name="T38" fmla="*/ 77 w 77"/>
                <a:gd name="T39" fmla="*/ 75 h 7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 h="75">
                  <a:moveTo>
                    <a:pt x="0" y="0"/>
                  </a:moveTo>
                  <a:lnTo>
                    <a:pt x="0" y="75"/>
                  </a:lnTo>
                  <a:lnTo>
                    <a:pt x="77" y="75"/>
                  </a:lnTo>
                  <a:lnTo>
                    <a:pt x="77" y="62"/>
                  </a:lnTo>
                  <a:lnTo>
                    <a:pt x="14" y="62"/>
                  </a:lnTo>
                  <a:lnTo>
                    <a:pt x="14" y="26"/>
                  </a:lnTo>
                  <a:lnTo>
                    <a:pt x="71" y="26"/>
                  </a:lnTo>
                  <a:lnTo>
                    <a:pt x="71" y="14"/>
                  </a:lnTo>
                  <a:lnTo>
                    <a:pt x="14" y="14"/>
                  </a:lnTo>
                  <a:lnTo>
                    <a:pt x="14" y="0"/>
                  </a:lnTo>
                  <a:lnTo>
                    <a:pt x="0" y="0"/>
                  </a:lnTo>
                  <a:close/>
                </a:path>
              </a:pathLst>
            </a:custGeom>
            <a:solidFill>
              <a:srgbClr val="FFFF00"/>
            </a:solidFill>
            <a:ln w="9525">
              <a:noFill/>
              <a:round/>
              <a:headEnd/>
              <a:tailEnd/>
            </a:ln>
          </p:spPr>
          <p:txBody>
            <a:bodyPr/>
            <a:lstStyle/>
            <a:p>
              <a:endParaRPr lang="en-IN"/>
            </a:p>
          </p:txBody>
        </p:sp>
        <p:sp>
          <p:nvSpPr>
            <p:cNvPr id="38977" name="Freeform 1089"/>
            <p:cNvSpPr>
              <a:spLocks/>
            </p:cNvSpPr>
            <p:nvPr/>
          </p:nvSpPr>
          <p:spPr bwMode="auto">
            <a:xfrm>
              <a:off x="2987" y="2364"/>
              <a:ext cx="48" cy="38"/>
            </a:xfrm>
            <a:custGeom>
              <a:avLst/>
              <a:gdLst>
                <a:gd name="T0" fmla="*/ 29 w 94"/>
                <a:gd name="T1" fmla="*/ 0 h 75"/>
                <a:gd name="T2" fmla="*/ 0 w 94"/>
                <a:gd name="T3" fmla="*/ 75 h 75"/>
                <a:gd name="T4" fmla="*/ 15 w 94"/>
                <a:gd name="T5" fmla="*/ 75 h 75"/>
                <a:gd name="T6" fmla="*/ 26 w 94"/>
                <a:gd name="T7" fmla="*/ 45 h 75"/>
                <a:gd name="T8" fmla="*/ 69 w 94"/>
                <a:gd name="T9" fmla="*/ 45 h 75"/>
                <a:gd name="T10" fmla="*/ 78 w 94"/>
                <a:gd name="T11" fmla="*/ 75 h 75"/>
                <a:gd name="T12" fmla="*/ 94 w 94"/>
                <a:gd name="T13" fmla="*/ 75 h 75"/>
                <a:gd name="T14" fmla="*/ 68 w 94"/>
                <a:gd name="T15" fmla="*/ 0 h 75"/>
                <a:gd name="T16" fmla="*/ 54 w 94"/>
                <a:gd name="T17" fmla="*/ 0 h 75"/>
                <a:gd name="T18" fmla="*/ 63 w 94"/>
                <a:gd name="T19" fmla="*/ 32 h 75"/>
                <a:gd name="T20" fmla="*/ 30 w 94"/>
                <a:gd name="T21" fmla="*/ 32 h 75"/>
                <a:gd name="T22" fmla="*/ 41 w 94"/>
                <a:gd name="T23" fmla="*/ 0 h 75"/>
                <a:gd name="T24" fmla="*/ 29 w 94"/>
                <a:gd name="T25" fmla="*/ 0 h 75"/>
                <a:gd name="T26" fmla="*/ 29 w 94"/>
                <a:gd name="T27" fmla="*/ 0 h 7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4"/>
                <a:gd name="T43" fmla="*/ 0 h 75"/>
                <a:gd name="T44" fmla="*/ 94 w 94"/>
                <a:gd name="T45" fmla="*/ 75 h 7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4" h="75">
                  <a:moveTo>
                    <a:pt x="29" y="0"/>
                  </a:moveTo>
                  <a:lnTo>
                    <a:pt x="0" y="75"/>
                  </a:lnTo>
                  <a:lnTo>
                    <a:pt x="15" y="75"/>
                  </a:lnTo>
                  <a:lnTo>
                    <a:pt x="26" y="45"/>
                  </a:lnTo>
                  <a:lnTo>
                    <a:pt x="69" y="45"/>
                  </a:lnTo>
                  <a:lnTo>
                    <a:pt x="78" y="75"/>
                  </a:lnTo>
                  <a:lnTo>
                    <a:pt x="94" y="75"/>
                  </a:lnTo>
                  <a:lnTo>
                    <a:pt x="68" y="0"/>
                  </a:lnTo>
                  <a:lnTo>
                    <a:pt x="54" y="0"/>
                  </a:lnTo>
                  <a:lnTo>
                    <a:pt x="63" y="32"/>
                  </a:lnTo>
                  <a:lnTo>
                    <a:pt x="30" y="32"/>
                  </a:lnTo>
                  <a:lnTo>
                    <a:pt x="41" y="0"/>
                  </a:lnTo>
                  <a:lnTo>
                    <a:pt x="29" y="0"/>
                  </a:lnTo>
                  <a:close/>
                </a:path>
              </a:pathLst>
            </a:custGeom>
            <a:solidFill>
              <a:srgbClr val="FFFF00"/>
            </a:solidFill>
            <a:ln w="9525">
              <a:noFill/>
              <a:round/>
              <a:headEnd/>
              <a:tailEnd/>
            </a:ln>
          </p:spPr>
          <p:txBody>
            <a:bodyPr/>
            <a:lstStyle/>
            <a:p>
              <a:endParaRPr lang="en-IN"/>
            </a:p>
          </p:txBody>
        </p:sp>
        <p:sp>
          <p:nvSpPr>
            <p:cNvPr id="38978" name="Freeform 1090"/>
            <p:cNvSpPr>
              <a:spLocks/>
            </p:cNvSpPr>
            <p:nvPr/>
          </p:nvSpPr>
          <p:spPr bwMode="auto">
            <a:xfrm>
              <a:off x="3038" y="2364"/>
              <a:ext cx="42" cy="40"/>
            </a:xfrm>
            <a:custGeom>
              <a:avLst/>
              <a:gdLst>
                <a:gd name="T0" fmla="*/ 4 w 84"/>
                <a:gd name="T1" fmla="*/ 0 h 79"/>
                <a:gd name="T2" fmla="*/ 7 w 84"/>
                <a:gd name="T3" fmla="*/ 11 h 79"/>
                <a:gd name="T4" fmla="*/ 12 w 84"/>
                <a:gd name="T5" fmla="*/ 18 h 79"/>
                <a:gd name="T6" fmla="*/ 19 w 84"/>
                <a:gd name="T7" fmla="*/ 23 h 79"/>
                <a:gd name="T8" fmla="*/ 26 w 84"/>
                <a:gd name="T9" fmla="*/ 24 h 79"/>
                <a:gd name="T10" fmla="*/ 49 w 84"/>
                <a:gd name="T11" fmla="*/ 30 h 79"/>
                <a:gd name="T12" fmla="*/ 59 w 84"/>
                <a:gd name="T13" fmla="*/ 32 h 79"/>
                <a:gd name="T14" fmla="*/ 66 w 84"/>
                <a:gd name="T15" fmla="*/ 37 h 79"/>
                <a:gd name="T16" fmla="*/ 69 w 84"/>
                <a:gd name="T17" fmla="*/ 40 h 79"/>
                <a:gd name="T18" fmla="*/ 71 w 84"/>
                <a:gd name="T19" fmla="*/ 47 h 79"/>
                <a:gd name="T20" fmla="*/ 67 w 84"/>
                <a:gd name="T21" fmla="*/ 57 h 79"/>
                <a:gd name="T22" fmla="*/ 60 w 84"/>
                <a:gd name="T23" fmla="*/ 62 h 79"/>
                <a:gd name="T24" fmla="*/ 51 w 84"/>
                <a:gd name="T25" fmla="*/ 65 h 79"/>
                <a:gd name="T26" fmla="*/ 43 w 84"/>
                <a:gd name="T27" fmla="*/ 65 h 79"/>
                <a:gd name="T28" fmla="*/ 33 w 84"/>
                <a:gd name="T29" fmla="*/ 64 h 79"/>
                <a:gd name="T30" fmla="*/ 23 w 84"/>
                <a:gd name="T31" fmla="*/ 60 h 79"/>
                <a:gd name="T32" fmla="*/ 16 w 84"/>
                <a:gd name="T33" fmla="*/ 53 h 79"/>
                <a:gd name="T34" fmla="*/ 14 w 84"/>
                <a:gd name="T35" fmla="*/ 40 h 79"/>
                <a:gd name="T36" fmla="*/ 0 w 84"/>
                <a:gd name="T37" fmla="*/ 40 h 79"/>
                <a:gd name="T38" fmla="*/ 0 w 84"/>
                <a:gd name="T39" fmla="*/ 48 h 79"/>
                <a:gd name="T40" fmla="*/ 1 w 84"/>
                <a:gd name="T41" fmla="*/ 55 h 79"/>
                <a:gd name="T42" fmla="*/ 5 w 84"/>
                <a:gd name="T43" fmla="*/ 61 h 79"/>
                <a:gd name="T44" fmla="*/ 11 w 84"/>
                <a:gd name="T45" fmla="*/ 68 h 79"/>
                <a:gd name="T46" fmla="*/ 15 w 84"/>
                <a:gd name="T47" fmla="*/ 72 h 79"/>
                <a:gd name="T48" fmla="*/ 21 w 84"/>
                <a:gd name="T49" fmla="*/ 75 h 79"/>
                <a:gd name="T50" fmla="*/ 30 w 84"/>
                <a:gd name="T51" fmla="*/ 78 h 79"/>
                <a:gd name="T52" fmla="*/ 43 w 84"/>
                <a:gd name="T53" fmla="*/ 79 h 79"/>
                <a:gd name="T54" fmla="*/ 50 w 84"/>
                <a:gd name="T55" fmla="*/ 79 h 79"/>
                <a:gd name="T56" fmla="*/ 57 w 84"/>
                <a:gd name="T57" fmla="*/ 78 h 79"/>
                <a:gd name="T58" fmla="*/ 64 w 84"/>
                <a:gd name="T59" fmla="*/ 75 h 79"/>
                <a:gd name="T60" fmla="*/ 71 w 84"/>
                <a:gd name="T61" fmla="*/ 72 h 79"/>
                <a:gd name="T62" fmla="*/ 76 w 84"/>
                <a:gd name="T63" fmla="*/ 68 h 79"/>
                <a:gd name="T64" fmla="*/ 80 w 84"/>
                <a:gd name="T65" fmla="*/ 61 h 79"/>
                <a:gd name="T66" fmla="*/ 83 w 84"/>
                <a:gd name="T67" fmla="*/ 54 h 79"/>
                <a:gd name="T68" fmla="*/ 84 w 84"/>
                <a:gd name="T69" fmla="*/ 46 h 79"/>
                <a:gd name="T70" fmla="*/ 83 w 84"/>
                <a:gd name="T71" fmla="*/ 34 h 79"/>
                <a:gd name="T72" fmla="*/ 77 w 84"/>
                <a:gd name="T73" fmla="*/ 26 h 79"/>
                <a:gd name="T74" fmla="*/ 69 w 84"/>
                <a:gd name="T75" fmla="*/ 20 h 79"/>
                <a:gd name="T76" fmla="*/ 59 w 84"/>
                <a:gd name="T77" fmla="*/ 18 h 79"/>
                <a:gd name="T78" fmla="*/ 30 w 84"/>
                <a:gd name="T79" fmla="*/ 11 h 79"/>
                <a:gd name="T80" fmla="*/ 24 w 84"/>
                <a:gd name="T81" fmla="*/ 10 h 79"/>
                <a:gd name="T82" fmla="*/ 22 w 84"/>
                <a:gd name="T83" fmla="*/ 7 h 79"/>
                <a:gd name="T84" fmla="*/ 19 w 84"/>
                <a:gd name="T85" fmla="*/ 3 h 79"/>
                <a:gd name="T86" fmla="*/ 18 w 84"/>
                <a:gd name="T87" fmla="*/ 0 h 79"/>
                <a:gd name="T88" fmla="*/ 4 w 84"/>
                <a:gd name="T89" fmla="*/ 0 h 79"/>
                <a:gd name="T90" fmla="*/ 4 w 84"/>
                <a:gd name="T91" fmla="*/ 0 h 7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4"/>
                <a:gd name="T139" fmla="*/ 0 h 79"/>
                <a:gd name="T140" fmla="*/ 84 w 84"/>
                <a:gd name="T141" fmla="*/ 79 h 7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4" h="79">
                  <a:moveTo>
                    <a:pt x="4" y="0"/>
                  </a:moveTo>
                  <a:lnTo>
                    <a:pt x="7" y="11"/>
                  </a:lnTo>
                  <a:lnTo>
                    <a:pt x="12" y="18"/>
                  </a:lnTo>
                  <a:lnTo>
                    <a:pt x="19" y="23"/>
                  </a:lnTo>
                  <a:lnTo>
                    <a:pt x="26" y="24"/>
                  </a:lnTo>
                  <a:lnTo>
                    <a:pt x="49" y="30"/>
                  </a:lnTo>
                  <a:lnTo>
                    <a:pt x="59" y="32"/>
                  </a:lnTo>
                  <a:lnTo>
                    <a:pt x="66" y="37"/>
                  </a:lnTo>
                  <a:lnTo>
                    <a:pt x="69" y="40"/>
                  </a:lnTo>
                  <a:lnTo>
                    <a:pt x="71" y="47"/>
                  </a:lnTo>
                  <a:lnTo>
                    <a:pt x="67" y="57"/>
                  </a:lnTo>
                  <a:lnTo>
                    <a:pt x="60" y="62"/>
                  </a:lnTo>
                  <a:lnTo>
                    <a:pt x="51" y="65"/>
                  </a:lnTo>
                  <a:lnTo>
                    <a:pt x="43" y="65"/>
                  </a:lnTo>
                  <a:lnTo>
                    <a:pt x="33" y="64"/>
                  </a:lnTo>
                  <a:lnTo>
                    <a:pt x="23" y="60"/>
                  </a:lnTo>
                  <a:lnTo>
                    <a:pt x="16" y="53"/>
                  </a:lnTo>
                  <a:lnTo>
                    <a:pt x="14" y="40"/>
                  </a:lnTo>
                  <a:lnTo>
                    <a:pt x="0" y="40"/>
                  </a:lnTo>
                  <a:lnTo>
                    <a:pt x="0" y="48"/>
                  </a:lnTo>
                  <a:lnTo>
                    <a:pt x="1" y="55"/>
                  </a:lnTo>
                  <a:lnTo>
                    <a:pt x="5" y="61"/>
                  </a:lnTo>
                  <a:lnTo>
                    <a:pt x="11" y="68"/>
                  </a:lnTo>
                  <a:lnTo>
                    <a:pt x="15" y="72"/>
                  </a:lnTo>
                  <a:lnTo>
                    <a:pt x="21" y="75"/>
                  </a:lnTo>
                  <a:lnTo>
                    <a:pt x="30" y="78"/>
                  </a:lnTo>
                  <a:lnTo>
                    <a:pt x="43" y="79"/>
                  </a:lnTo>
                  <a:lnTo>
                    <a:pt x="50" y="79"/>
                  </a:lnTo>
                  <a:lnTo>
                    <a:pt x="57" y="78"/>
                  </a:lnTo>
                  <a:lnTo>
                    <a:pt x="64" y="75"/>
                  </a:lnTo>
                  <a:lnTo>
                    <a:pt x="71" y="72"/>
                  </a:lnTo>
                  <a:lnTo>
                    <a:pt x="76" y="68"/>
                  </a:lnTo>
                  <a:lnTo>
                    <a:pt x="80" y="61"/>
                  </a:lnTo>
                  <a:lnTo>
                    <a:pt x="83" y="54"/>
                  </a:lnTo>
                  <a:lnTo>
                    <a:pt x="84" y="46"/>
                  </a:lnTo>
                  <a:lnTo>
                    <a:pt x="83" y="34"/>
                  </a:lnTo>
                  <a:lnTo>
                    <a:pt x="77" y="26"/>
                  </a:lnTo>
                  <a:lnTo>
                    <a:pt x="69" y="20"/>
                  </a:lnTo>
                  <a:lnTo>
                    <a:pt x="59" y="18"/>
                  </a:lnTo>
                  <a:lnTo>
                    <a:pt x="30" y="11"/>
                  </a:lnTo>
                  <a:lnTo>
                    <a:pt x="24" y="10"/>
                  </a:lnTo>
                  <a:lnTo>
                    <a:pt x="22" y="7"/>
                  </a:lnTo>
                  <a:lnTo>
                    <a:pt x="19" y="3"/>
                  </a:lnTo>
                  <a:lnTo>
                    <a:pt x="18" y="0"/>
                  </a:lnTo>
                  <a:lnTo>
                    <a:pt x="4" y="0"/>
                  </a:lnTo>
                  <a:close/>
                </a:path>
              </a:pathLst>
            </a:custGeom>
            <a:solidFill>
              <a:srgbClr val="FFFF00"/>
            </a:solidFill>
            <a:ln w="9525">
              <a:noFill/>
              <a:round/>
              <a:headEnd/>
              <a:tailEnd/>
            </a:ln>
          </p:spPr>
          <p:txBody>
            <a:bodyPr/>
            <a:lstStyle/>
            <a:p>
              <a:endParaRPr lang="en-IN"/>
            </a:p>
          </p:txBody>
        </p:sp>
        <p:sp>
          <p:nvSpPr>
            <p:cNvPr id="38979" name="Freeform 1091"/>
            <p:cNvSpPr>
              <a:spLocks/>
            </p:cNvSpPr>
            <p:nvPr/>
          </p:nvSpPr>
          <p:spPr bwMode="auto">
            <a:xfrm>
              <a:off x="3088" y="2364"/>
              <a:ext cx="39" cy="38"/>
            </a:xfrm>
            <a:custGeom>
              <a:avLst/>
              <a:gdLst>
                <a:gd name="T0" fmla="*/ 0 w 77"/>
                <a:gd name="T1" fmla="*/ 0 h 75"/>
                <a:gd name="T2" fmla="*/ 0 w 77"/>
                <a:gd name="T3" fmla="*/ 75 h 75"/>
                <a:gd name="T4" fmla="*/ 77 w 77"/>
                <a:gd name="T5" fmla="*/ 75 h 75"/>
                <a:gd name="T6" fmla="*/ 77 w 77"/>
                <a:gd name="T7" fmla="*/ 62 h 75"/>
                <a:gd name="T8" fmla="*/ 13 w 77"/>
                <a:gd name="T9" fmla="*/ 62 h 75"/>
                <a:gd name="T10" fmla="*/ 13 w 77"/>
                <a:gd name="T11" fmla="*/ 26 h 75"/>
                <a:gd name="T12" fmla="*/ 72 w 77"/>
                <a:gd name="T13" fmla="*/ 26 h 75"/>
                <a:gd name="T14" fmla="*/ 72 w 77"/>
                <a:gd name="T15" fmla="*/ 14 h 75"/>
                <a:gd name="T16" fmla="*/ 13 w 77"/>
                <a:gd name="T17" fmla="*/ 14 h 75"/>
                <a:gd name="T18" fmla="*/ 13 w 77"/>
                <a:gd name="T19" fmla="*/ 0 h 75"/>
                <a:gd name="T20" fmla="*/ 0 w 77"/>
                <a:gd name="T21" fmla="*/ 0 h 75"/>
                <a:gd name="T22" fmla="*/ 0 w 77"/>
                <a:gd name="T23" fmla="*/ 0 h 7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
                <a:gd name="T37" fmla="*/ 0 h 75"/>
                <a:gd name="T38" fmla="*/ 77 w 77"/>
                <a:gd name="T39" fmla="*/ 75 h 7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 h="75">
                  <a:moveTo>
                    <a:pt x="0" y="0"/>
                  </a:moveTo>
                  <a:lnTo>
                    <a:pt x="0" y="75"/>
                  </a:lnTo>
                  <a:lnTo>
                    <a:pt x="77" y="75"/>
                  </a:lnTo>
                  <a:lnTo>
                    <a:pt x="77" y="62"/>
                  </a:lnTo>
                  <a:lnTo>
                    <a:pt x="13" y="62"/>
                  </a:lnTo>
                  <a:lnTo>
                    <a:pt x="13" y="26"/>
                  </a:lnTo>
                  <a:lnTo>
                    <a:pt x="72" y="26"/>
                  </a:lnTo>
                  <a:lnTo>
                    <a:pt x="72" y="14"/>
                  </a:lnTo>
                  <a:lnTo>
                    <a:pt x="13" y="14"/>
                  </a:lnTo>
                  <a:lnTo>
                    <a:pt x="13" y="0"/>
                  </a:lnTo>
                  <a:lnTo>
                    <a:pt x="0" y="0"/>
                  </a:lnTo>
                  <a:close/>
                </a:path>
              </a:pathLst>
            </a:custGeom>
            <a:solidFill>
              <a:srgbClr val="FFFF00"/>
            </a:solidFill>
            <a:ln w="9525">
              <a:noFill/>
              <a:round/>
              <a:headEnd/>
              <a:tailEnd/>
            </a:ln>
          </p:spPr>
          <p:txBody>
            <a:bodyPr/>
            <a:lstStyle/>
            <a:p>
              <a:endParaRPr lang="en-IN"/>
            </a:p>
          </p:txBody>
        </p:sp>
        <p:sp>
          <p:nvSpPr>
            <p:cNvPr id="38980" name="Freeform 1092"/>
            <p:cNvSpPr>
              <a:spLocks/>
            </p:cNvSpPr>
            <p:nvPr/>
          </p:nvSpPr>
          <p:spPr bwMode="auto">
            <a:xfrm>
              <a:off x="3163" y="2364"/>
              <a:ext cx="46" cy="40"/>
            </a:xfrm>
            <a:custGeom>
              <a:avLst/>
              <a:gdLst>
                <a:gd name="T0" fmla="*/ 2 w 92"/>
                <a:gd name="T1" fmla="*/ 0 h 79"/>
                <a:gd name="T2" fmla="*/ 2 w 92"/>
                <a:gd name="T3" fmla="*/ 0 h 79"/>
                <a:gd name="T4" fmla="*/ 1 w 92"/>
                <a:gd name="T5" fmla="*/ 10 h 79"/>
                <a:gd name="T6" fmla="*/ 0 w 92"/>
                <a:gd name="T7" fmla="*/ 23 h 79"/>
                <a:gd name="T8" fmla="*/ 1 w 92"/>
                <a:gd name="T9" fmla="*/ 37 h 79"/>
                <a:gd name="T10" fmla="*/ 4 w 92"/>
                <a:gd name="T11" fmla="*/ 48 h 79"/>
                <a:gd name="T12" fmla="*/ 8 w 92"/>
                <a:gd name="T13" fmla="*/ 58 h 79"/>
                <a:gd name="T14" fmla="*/ 15 w 92"/>
                <a:gd name="T15" fmla="*/ 65 h 79"/>
                <a:gd name="T16" fmla="*/ 22 w 92"/>
                <a:gd name="T17" fmla="*/ 72 h 79"/>
                <a:gd name="T18" fmla="*/ 30 w 92"/>
                <a:gd name="T19" fmla="*/ 76 h 79"/>
                <a:gd name="T20" fmla="*/ 38 w 92"/>
                <a:gd name="T21" fmla="*/ 78 h 79"/>
                <a:gd name="T22" fmla="*/ 46 w 92"/>
                <a:gd name="T23" fmla="*/ 79 h 79"/>
                <a:gd name="T24" fmla="*/ 51 w 92"/>
                <a:gd name="T25" fmla="*/ 79 h 79"/>
                <a:gd name="T26" fmla="*/ 57 w 92"/>
                <a:gd name="T27" fmla="*/ 78 h 79"/>
                <a:gd name="T28" fmla="*/ 64 w 92"/>
                <a:gd name="T29" fmla="*/ 76 h 79"/>
                <a:gd name="T30" fmla="*/ 70 w 92"/>
                <a:gd name="T31" fmla="*/ 73 h 79"/>
                <a:gd name="T32" fmla="*/ 77 w 92"/>
                <a:gd name="T33" fmla="*/ 68 h 79"/>
                <a:gd name="T34" fmla="*/ 84 w 92"/>
                <a:gd name="T35" fmla="*/ 60 h 79"/>
                <a:gd name="T36" fmla="*/ 90 w 92"/>
                <a:gd name="T37" fmla="*/ 50 h 79"/>
                <a:gd name="T38" fmla="*/ 92 w 92"/>
                <a:gd name="T39" fmla="*/ 37 h 79"/>
                <a:gd name="T40" fmla="*/ 79 w 92"/>
                <a:gd name="T41" fmla="*/ 37 h 79"/>
                <a:gd name="T42" fmla="*/ 73 w 92"/>
                <a:gd name="T43" fmla="*/ 52 h 79"/>
                <a:gd name="T44" fmla="*/ 66 w 92"/>
                <a:gd name="T45" fmla="*/ 60 h 79"/>
                <a:gd name="T46" fmla="*/ 57 w 92"/>
                <a:gd name="T47" fmla="*/ 64 h 79"/>
                <a:gd name="T48" fmla="*/ 49 w 92"/>
                <a:gd name="T49" fmla="*/ 65 h 79"/>
                <a:gd name="T50" fmla="*/ 32 w 92"/>
                <a:gd name="T51" fmla="*/ 62 h 79"/>
                <a:gd name="T52" fmla="*/ 22 w 92"/>
                <a:gd name="T53" fmla="*/ 53 h 79"/>
                <a:gd name="T54" fmla="*/ 15 w 92"/>
                <a:gd name="T55" fmla="*/ 39 h 79"/>
                <a:gd name="T56" fmla="*/ 14 w 92"/>
                <a:gd name="T57" fmla="*/ 20 h 79"/>
                <a:gd name="T58" fmla="*/ 16 w 92"/>
                <a:gd name="T59" fmla="*/ 3 h 79"/>
                <a:gd name="T60" fmla="*/ 17 w 92"/>
                <a:gd name="T61" fmla="*/ 0 h 79"/>
                <a:gd name="T62" fmla="*/ 2 w 92"/>
                <a:gd name="T63" fmla="*/ 0 h 79"/>
                <a:gd name="T64" fmla="*/ 2 w 92"/>
                <a:gd name="T65" fmla="*/ 0 h 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2"/>
                <a:gd name="T100" fmla="*/ 0 h 79"/>
                <a:gd name="T101" fmla="*/ 92 w 92"/>
                <a:gd name="T102" fmla="*/ 79 h 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2" h="79">
                  <a:moveTo>
                    <a:pt x="2" y="0"/>
                  </a:moveTo>
                  <a:lnTo>
                    <a:pt x="2" y="0"/>
                  </a:lnTo>
                  <a:lnTo>
                    <a:pt x="1" y="10"/>
                  </a:lnTo>
                  <a:lnTo>
                    <a:pt x="0" y="23"/>
                  </a:lnTo>
                  <a:lnTo>
                    <a:pt x="1" y="37"/>
                  </a:lnTo>
                  <a:lnTo>
                    <a:pt x="4" y="48"/>
                  </a:lnTo>
                  <a:lnTo>
                    <a:pt x="8" y="58"/>
                  </a:lnTo>
                  <a:lnTo>
                    <a:pt x="15" y="65"/>
                  </a:lnTo>
                  <a:lnTo>
                    <a:pt x="22" y="72"/>
                  </a:lnTo>
                  <a:lnTo>
                    <a:pt x="30" y="76"/>
                  </a:lnTo>
                  <a:lnTo>
                    <a:pt x="38" y="78"/>
                  </a:lnTo>
                  <a:lnTo>
                    <a:pt x="46" y="79"/>
                  </a:lnTo>
                  <a:lnTo>
                    <a:pt x="51" y="79"/>
                  </a:lnTo>
                  <a:lnTo>
                    <a:pt x="57" y="78"/>
                  </a:lnTo>
                  <a:lnTo>
                    <a:pt x="64" y="76"/>
                  </a:lnTo>
                  <a:lnTo>
                    <a:pt x="70" y="73"/>
                  </a:lnTo>
                  <a:lnTo>
                    <a:pt x="77" y="68"/>
                  </a:lnTo>
                  <a:lnTo>
                    <a:pt x="84" y="60"/>
                  </a:lnTo>
                  <a:lnTo>
                    <a:pt x="90" y="50"/>
                  </a:lnTo>
                  <a:lnTo>
                    <a:pt x="92" y="37"/>
                  </a:lnTo>
                  <a:lnTo>
                    <a:pt x="79" y="37"/>
                  </a:lnTo>
                  <a:lnTo>
                    <a:pt x="73" y="52"/>
                  </a:lnTo>
                  <a:lnTo>
                    <a:pt x="66" y="60"/>
                  </a:lnTo>
                  <a:lnTo>
                    <a:pt x="57" y="64"/>
                  </a:lnTo>
                  <a:lnTo>
                    <a:pt x="49" y="65"/>
                  </a:lnTo>
                  <a:lnTo>
                    <a:pt x="32" y="62"/>
                  </a:lnTo>
                  <a:lnTo>
                    <a:pt x="22" y="53"/>
                  </a:lnTo>
                  <a:lnTo>
                    <a:pt x="15" y="39"/>
                  </a:lnTo>
                  <a:lnTo>
                    <a:pt x="14" y="20"/>
                  </a:lnTo>
                  <a:lnTo>
                    <a:pt x="16" y="3"/>
                  </a:lnTo>
                  <a:lnTo>
                    <a:pt x="17" y="0"/>
                  </a:lnTo>
                  <a:lnTo>
                    <a:pt x="2" y="0"/>
                  </a:lnTo>
                  <a:close/>
                </a:path>
              </a:pathLst>
            </a:custGeom>
            <a:solidFill>
              <a:srgbClr val="FFFF00"/>
            </a:solidFill>
            <a:ln w="9525">
              <a:noFill/>
              <a:round/>
              <a:headEnd/>
              <a:tailEnd/>
            </a:ln>
          </p:spPr>
          <p:txBody>
            <a:bodyPr/>
            <a:lstStyle/>
            <a:p>
              <a:endParaRPr lang="en-IN"/>
            </a:p>
          </p:txBody>
        </p:sp>
        <p:sp>
          <p:nvSpPr>
            <p:cNvPr id="38981" name="Freeform 1093"/>
            <p:cNvSpPr>
              <a:spLocks/>
            </p:cNvSpPr>
            <p:nvPr/>
          </p:nvSpPr>
          <p:spPr bwMode="auto">
            <a:xfrm>
              <a:off x="3201" y="2364"/>
              <a:ext cx="7" cy="2"/>
            </a:xfrm>
            <a:custGeom>
              <a:avLst/>
              <a:gdLst>
                <a:gd name="T0" fmla="*/ 0 w 14"/>
                <a:gd name="T1" fmla="*/ 0 h 2"/>
                <a:gd name="T2" fmla="*/ 0 w 14"/>
                <a:gd name="T3" fmla="*/ 2 h 2"/>
                <a:gd name="T4" fmla="*/ 14 w 14"/>
                <a:gd name="T5" fmla="*/ 2 h 2"/>
                <a:gd name="T6" fmla="*/ 14 w 14"/>
                <a:gd name="T7" fmla="*/ 0 h 2"/>
                <a:gd name="T8" fmla="*/ 0 w 14"/>
                <a:gd name="T9" fmla="*/ 0 h 2"/>
                <a:gd name="T10" fmla="*/ 0 w 14"/>
                <a:gd name="T11" fmla="*/ 0 h 2"/>
                <a:gd name="T12" fmla="*/ 0 60000 65536"/>
                <a:gd name="T13" fmla="*/ 0 60000 65536"/>
                <a:gd name="T14" fmla="*/ 0 60000 65536"/>
                <a:gd name="T15" fmla="*/ 0 60000 65536"/>
                <a:gd name="T16" fmla="*/ 0 60000 65536"/>
                <a:gd name="T17" fmla="*/ 0 60000 65536"/>
                <a:gd name="T18" fmla="*/ 0 w 14"/>
                <a:gd name="T19" fmla="*/ 0 h 2"/>
                <a:gd name="T20" fmla="*/ 14 w 14"/>
                <a:gd name="T21" fmla="*/ 2 h 2"/>
              </a:gdLst>
              <a:ahLst/>
              <a:cxnLst>
                <a:cxn ang="T12">
                  <a:pos x="T0" y="T1"/>
                </a:cxn>
                <a:cxn ang="T13">
                  <a:pos x="T2" y="T3"/>
                </a:cxn>
                <a:cxn ang="T14">
                  <a:pos x="T4" y="T5"/>
                </a:cxn>
                <a:cxn ang="T15">
                  <a:pos x="T6" y="T7"/>
                </a:cxn>
                <a:cxn ang="T16">
                  <a:pos x="T8" y="T9"/>
                </a:cxn>
                <a:cxn ang="T17">
                  <a:pos x="T10" y="T11"/>
                </a:cxn>
              </a:cxnLst>
              <a:rect l="T18" t="T19" r="T20" b="T21"/>
              <a:pathLst>
                <a:path w="14" h="2">
                  <a:moveTo>
                    <a:pt x="0" y="0"/>
                  </a:moveTo>
                  <a:lnTo>
                    <a:pt x="0" y="2"/>
                  </a:lnTo>
                  <a:lnTo>
                    <a:pt x="14" y="2"/>
                  </a:lnTo>
                  <a:lnTo>
                    <a:pt x="14" y="0"/>
                  </a:lnTo>
                  <a:lnTo>
                    <a:pt x="0" y="0"/>
                  </a:lnTo>
                  <a:close/>
                </a:path>
              </a:pathLst>
            </a:custGeom>
            <a:solidFill>
              <a:srgbClr val="FFFF00"/>
            </a:solidFill>
            <a:ln w="9525">
              <a:noFill/>
              <a:round/>
              <a:headEnd/>
              <a:tailEnd/>
            </a:ln>
          </p:spPr>
          <p:txBody>
            <a:bodyPr/>
            <a:lstStyle/>
            <a:p>
              <a:endParaRPr lang="en-IN"/>
            </a:p>
          </p:txBody>
        </p:sp>
        <p:sp>
          <p:nvSpPr>
            <p:cNvPr id="38982" name="Freeform 1094"/>
            <p:cNvSpPr>
              <a:spLocks/>
            </p:cNvSpPr>
            <p:nvPr/>
          </p:nvSpPr>
          <p:spPr bwMode="auto">
            <a:xfrm>
              <a:off x="3213" y="2364"/>
              <a:ext cx="52" cy="40"/>
            </a:xfrm>
            <a:custGeom>
              <a:avLst/>
              <a:gdLst>
                <a:gd name="T0" fmla="*/ 4 w 102"/>
                <a:gd name="T1" fmla="*/ 0 h 79"/>
                <a:gd name="T2" fmla="*/ 3 w 102"/>
                <a:gd name="T3" fmla="*/ 4 h 79"/>
                <a:gd name="T4" fmla="*/ 0 w 102"/>
                <a:gd name="T5" fmla="*/ 14 h 79"/>
                <a:gd name="T6" fmla="*/ 0 w 102"/>
                <a:gd name="T7" fmla="*/ 23 h 79"/>
                <a:gd name="T8" fmla="*/ 0 w 102"/>
                <a:gd name="T9" fmla="*/ 31 h 79"/>
                <a:gd name="T10" fmla="*/ 3 w 102"/>
                <a:gd name="T11" fmla="*/ 40 h 79"/>
                <a:gd name="T12" fmla="*/ 5 w 102"/>
                <a:gd name="T13" fmla="*/ 50 h 79"/>
                <a:gd name="T14" fmla="*/ 11 w 102"/>
                <a:gd name="T15" fmla="*/ 58 h 79"/>
                <a:gd name="T16" fmla="*/ 18 w 102"/>
                <a:gd name="T17" fmla="*/ 66 h 79"/>
                <a:gd name="T18" fmla="*/ 26 w 102"/>
                <a:gd name="T19" fmla="*/ 73 h 79"/>
                <a:gd name="T20" fmla="*/ 38 w 102"/>
                <a:gd name="T21" fmla="*/ 78 h 79"/>
                <a:gd name="T22" fmla="*/ 51 w 102"/>
                <a:gd name="T23" fmla="*/ 79 h 79"/>
                <a:gd name="T24" fmla="*/ 65 w 102"/>
                <a:gd name="T25" fmla="*/ 78 h 79"/>
                <a:gd name="T26" fmla="*/ 76 w 102"/>
                <a:gd name="T27" fmla="*/ 73 h 79"/>
                <a:gd name="T28" fmla="*/ 85 w 102"/>
                <a:gd name="T29" fmla="*/ 66 h 79"/>
                <a:gd name="T30" fmla="*/ 92 w 102"/>
                <a:gd name="T31" fmla="*/ 58 h 79"/>
                <a:gd name="T32" fmla="*/ 96 w 102"/>
                <a:gd name="T33" fmla="*/ 50 h 79"/>
                <a:gd name="T34" fmla="*/ 100 w 102"/>
                <a:gd name="T35" fmla="*/ 40 h 79"/>
                <a:gd name="T36" fmla="*/ 102 w 102"/>
                <a:gd name="T37" fmla="*/ 31 h 79"/>
                <a:gd name="T38" fmla="*/ 102 w 102"/>
                <a:gd name="T39" fmla="*/ 23 h 79"/>
                <a:gd name="T40" fmla="*/ 102 w 102"/>
                <a:gd name="T41" fmla="*/ 14 h 79"/>
                <a:gd name="T42" fmla="*/ 100 w 102"/>
                <a:gd name="T43" fmla="*/ 4 h 79"/>
                <a:gd name="T44" fmla="*/ 99 w 102"/>
                <a:gd name="T45" fmla="*/ 0 h 79"/>
                <a:gd name="T46" fmla="*/ 83 w 102"/>
                <a:gd name="T47" fmla="*/ 0 h 79"/>
                <a:gd name="T48" fmla="*/ 86 w 102"/>
                <a:gd name="T49" fmla="*/ 5 h 79"/>
                <a:gd name="T50" fmla="*/ 88 w 102"/>
                <a:gd name="T51" fmla="*/ 23 h 79"/>
                <a:gd name="T52" fmla="*/ 86 w 102"/>
                <a:gd name="T53" fmla="*/ 39 h 79"/>
                <a:gd name="T54" fmla="*/ 79 w 102"/>
                <a:gd name="T55" fmla="*/ 53 h 79"/>
                <a:gd name="T56" fmla="*/ 66 w 102"/>
                <a:gd name="T57" fmla="*/ 62 h 79"/>
                <a:gd name="T58" fmla="*/ 51 w 102"/>
                <a:gd name="T59" fmla="*/ 65 h 79"/>
                <a:gd name="T60" fmla="*/ 36 w 102"/>
                <a:gd name="T61" fmla="*/ 62 h 79"/>
                <a:gd name="T62" fmla="*/ 25 w 102"/>
                <a:gd name="T63" fmla="*/ 53 h 79"/>
                <a:gd name="T64" fmla="*/ 18 w 102"/>
                <a:gd name="T65" fmla="*/ 39 h 79"/>
                <a:gd name="T66" fmla="*/ 16 w 102"/>
                <a:gd name="T67" fmla="*/ 23 h 79"/>
                <a:gd name="T68" fmla="*/ 18 w 102"/>
                <a:gd name="T69" fmla="*/ 5 h 79"/>
                <a:gd name="T70" fmla="*/ 20 w 102"/>
                <a:gd name="T71" fmla="*/ 0 h 79"/>
                <a:gd name="T72" fmla="*/ 4 w 102"/>
                <a:gd name="T73" fmla="*/ 0 h 79"/>
                <a:gd name="T74" fmla="*/ 4 w 102"/>
                <a:gd name="T75" fmla="*/ 0 h 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2"/>
                <a:gd name="T115" fmla="*/ 0 h 79"/>
                <a:gd name="T116" fmla="*/ 102 w 102"/>
                <a:gd name="T117" fmla="*/ 79 h 7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2" h="79">
                  <a:moveTo>
                    <a:pt x="4" y="0"/>
                  </a:moveTo>
                  <a:lnTo>
                    <a:pt x="3" y="4"/>
                  </a:lnTo>
                  <a:lnTo>
                    <a:pt x="0" y="14"/>
                  </a:lnTo>
                  <a:lnTo>
                    <a:pt x="0" y="23"/>
                  </a:lnTo>
                  <a:lnTo>
                    <a:pt x="0" y="31"/>
                  </a:lnTo>
                  <a:lnTo>
                    <a:pt x="3" y="40"/>
                  </a:lnTo>
                  <a:lnTo>
                    <a:pt x="5" y="50"/>
                  </a:lnTo>
                  <a:lnTo>
                    <a:pt x="11" y="58"/>
                  </a:lnTo>
                  <a:lnTo>
                    <a:pt x="18" y="66"/>
                  </a:lnTo>
                  <a:lnTo>
                    <a:pt x="26" y="73"/>
                  </a:lnTo>
                  <a:lnTo>
                    <a:pt x="38" y="78"/>
                  </a:lnTo>
                  <a:lnTo>
                    <a:pt x="51" y="79"/>
                  </a:lnTo>
                  <a:lnTo>
                    <a:pt x="65" y="78"/>
                  </a:lnTo>
                  <a:lnTo>
                    <a:pt x="76" y="73"/>
                  </a:lnTo>
                  <a:lnTo>
                    <a:pt x="85" y="66"/>
                  </a:lnTo>
                  <a:lnTo>
                    <a:pt x="92" y="58"/>
                  </a:lnTo>
                  <a:lnTo>
                    <a:pt x="96" y="50"/>
                  </a:lnTo>
                  <a:lnTo>
                    <a:pt x="100" y="40"/>
                  </a:lnTo>
                  <a:lnTo>
                    <a:pt x="102" y="31"/>
                  </a:lnTo>
                  <a:lnTo>
                    <a:pt x="102" y="23"/>
                  </a:lnTo>
                  <a:lnTo>
                    <a:pt x="102" y="14"/>
                  </a:lnTo>
                  <a:lnTo>
                    <a:pt x="100" y="4"/>
                  </a:lnTo>
                  <a:lnTo>
                    <a:pt x="99" y="0"/>
                  </a:lnTo>
                  <a:lnTo>
                    <a:pt x="83" y="0"/>
                  </a:lnTo>
                  <a:lnTo>
                    <a:pt x="86" y="5"/>
                  </a:lnTo>
                  <a:lnTo>
                    <a:pt x="88" y="23"/>
                  </a:lnTo>
                  <a:lnTo>
                    <a:pt x="86" y="39"/>
                  </a:lnTo>
                  <a:lnTo>
                    <a:pt x="79" y="53"/>
                  </a:lnTo>
                  <a:lnTo>
                    <a:pt x="66" y="62"/>
                  </a:lnTo>
                  <a:lnTo>
                    <a:pt x="51" y="65"/>
                  </a:lnTo>
                  <a:lnTo>
                    <a:pt x="36" y="62"/>
                  </a:lnTo>
                  <a:lnTo>
                    <a:pt x="25" y="53"/>
                  </a:lnTo>
                  <a:lnTo>
                    <a:pt x="18" y="39"/>
                  </a:lnTo>
                  <a:lnTo>
                    <a:pt x="16" y="23"/>
                  </a:lnTo>
                  <a:lnTo>
                    <a:pt x="18" y="5"/>
                  </a:lnTo>
                  <a:lnTo>
                    <a:pt x="20" y="0"/>
                  </a:lnTo>
                  <a:lnTo>
                    <a:pt x="4" y="0"/>
                  </a:lnTo>
                  <a:close/>
                </a:path>
              </a:pathLst>
            </a:custGeom>
            <a:solidFill>
              <a:srgbClr val="FFFF00"/>
            </a:solidFill>
            <a:ln w="9525">
              <a:noFill/>
              <a:round/>
              <a:headEnd/>
              <a:tailEnd/>
            </a:ln>
          </p:spPr>
          <p:txBody>
            <a:bodyPr/>
            <a:lstStyle/>
            <a:p>
              <a:endParaRPr lang="en-IN"/>
            </a:p>
          </p:txBody>
        </p:sp>
        <p:sp>
          <p:nvSpPr>
            <p:cNvPr id="38983" name="Freeform 1095"/>
            <p:cNvSpPr>
              <a:spLocks/>
            </p:cNvSpPr>
            <p:nvPr/>
          </p:nvSpPr>
          <p:spPr bwMode="auto">
            <a:xfrm>
              <a:off x="3271" y="2364"/>
              <a:ext cx="7" cy="38"/>
            </a:xfrm>
            <a:custGeom>
              <a:avLst/>
              <a:gdLst>
                <a:gd name="T0" fmla="*/ 0 w 14"/>
                <a:gd name="T1" fmla="*/ 0 h 75"/>
                <a:gd name="T2" fmla="*/ 0 w 14"/>
                <a:gd name="T3" fmla="*/ 75 h 75"/>
                <a:gd name="T4" fmla="*/ 14 w 14"/>
                <a:gd name="T5" fmla="*/ 75 h 75"/>
                <a:gd name="T6" fmla="*/ 14 w 14"/>
                <a:gd name="T7" fmla="*/ 0 h 75"/>
                <a:gd name="T8" fmla="*/ 0 w 14"/>
                <a:gd name="T9" fmla="*/ 0 h 75"/>
                <a:gd name="T10" fmla="*/ 0 w 14"/>
                <a:gd name="T11" fmla="*/ 0 h 75"/>
                <a:gd name="T12" fmla="*/ 0 60000 65536"/>
                <a:gd name="T13" fmla="*/ 0 60000 65536"/>
                <a:gd name="T14" fmla="*/ 0 60000 65536"/>
                <a:gd name="T15" fmla="*/ 0 60000 65536"/>
                <a:gd name="T16" fmla="*/ 0 60000 65536"/>
                <a:gd name="T17" fmla="*/ 0 60000 65536"/>
                <a:gd name="T18" fmla="*/ 0 w 14"/>
                <a:gd name="T19" fmla="*/ 0 h 75"/>
                <a:gd name="T20" fmla="*/ 14 w 14"/>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4" h="75">
                  <a:moveTo>
                    <a:pt x="0" y="0"/>
                  </a:moveTo>
                  <a:lnTo>
                    <a:pt x="0" y="75"/>
                  </a:lnTo>
                  <a:lnTo>
                    <a:pt x="14" y="75"/>
                  </a:lnTo>
                  <a:lnTo>
                    <a:pt x="14" y="0"/>
                  </a:lnTo>
                  <a:lnTo>
                    <a:pt x="0" y="0"/>
                  </a:lnTo>
                  <a:close/>
                </a:path>
              </a:pathLst>
            </a:custGeom>
            <a:solidFill>
              <a:srgbClr val="FFFF00"/>
            </a:solidFill>
            <a:ln w="9525">
              <a:noFill/>
              <a:round/>
              <a:headEnd/>
              <a:tailEnd/>
            </a:ln>
          </p:spPr>
          <p:txBody>
            <a:bodyPr/>
            <a:lstStyle/>
            <a:p>
              <a:endParaRPr lang="en-IN"/>
            </a:p>
          </p:txBody>
        </p:sp>
        <p:sp>
          <p:nvSpPr>
            <p:cNvPr id="38984" name="Freeform 1096"/>
            <p:cNvSpPr>
              <a:spLocks/>
            </p:cNvSpPr>
            <p:nvPr/>
          </p:nvSpPr>
          <p:spPr bwMode="auto">
            <a:xfrm>
              <a:off x="3281" y="2364"/>
              <a:ext cx="32" cy="38"/>
            </a:xfrm>
            <a:custGeom>
              <a:avLst/>
              <a:gdLst>
                <a:gd name="T0" fmla="*/ 0 w 63"/>
                <a:gd name="T1" fmla="*/ 0 h 75"/>
                <a:gd name="T2" fmla="*/ 48 w 63"/>
                <a:gd name="T3" fmla="*/ 75 h 75"/>
                <a:gd name="T4" fmla="*/ 63 w 63"/>
                <a:gd name="T5" fmla="*/ 75 h 75"/>
                <a:gd name="T6" fmla="*/ 63 w 63"/>
                <a:gd name="T7" fmla="*/ 0 h 75"/>
                <a:gd name="T8" fmla="*/ 50 w 63"/>
                <a:gd name="T9" fmla="*/ 0 h 75"/>
                <a:gd name="T10" fmla="*/ 50 w 63"/>
                <a:gd name="T11" fmla="*/ 54 h 75"/>
                <a:gd name="T12" fmla="*/ 49 w 63"/>
                <a:gd name="T13" fmla="*/ 54 h 75"/>
                <a:gd name="T14" fmla="*/ 16 w 63"/>
                <a:gd name="T15" fmla="*/ 0 h 75"/>
                <a:gd name="T16" fmla="*/ 0 w 63"/>
                <a:gd name="T17" fmla="*/ 0 h 75"/>
                <a:gd name="T18" fmla="*/ 0 w 63"/>
                <a:gd name="T19" fmla="*/ 0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75"/>
                <a:gd name="T32" fmla="*/ 63 w 63"/>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75">
                  <a:moveTo>
                    <a:pt x="0" y="0"/>
                  </a:moveTo>
                  <a:lnTo>
                    <a:pt x="48" y="75"/>
                  </a:lnTo>
                  <a:lnTo>
                    <a:pt x="63" y="75"/>
                  </a:lnTo>
                  <a:lnTo>
                    <a:pt x="63" y="0"/>
                  </a:lnTo>
                  <a:lnTo>
                    <a:pt x="50" y="0"/>
                  </a:lnTo>
                  <a:lnTo>
                    <a:pt x="50" y="54"/>
                  </a:lnTo>
                  <a:lnTo>
                    <a:pt x="49" y="54"/>
                  </a:lnTo>
                  <a:lnTo>
                    <a:pt x="16" y="0"/>
                  </a:lnTo>
                  <a:lnTo>
                    <a:pt x="0" y="0"/>
                  </a:lnTo>
                  <a:close/>
                </a:path>
              </a:pathLst>
            </a:custGeom>
            <a:solidFill>
              <a:srgbClr val="FFFF00"/>
            </a:solidFill>
            <a:ln w="9525">
              <a:noFill/>
              <a:round/>
              <a:headEnd/>
              <a:tailEnd/>
            </a:ln>
          </p:spPr>
          <p:txBody>
            <a:bodyPr/>
            <a:lstStyle/>
            <a:p>
              <a:endParaRPr lang="en-IN"/>
            </a:p>
          </p:txBody>
        </p:sp>
        <p:sp>
          <p:nvSpPr>
            <p:cNvPr id="38985" name="Freeform 1097"/>
            <p:cNvSpPr>
              <a:spLocks/>
            </p:cNvSpPr>
            <p:nvPr/>
          </p:nvSpPr>
          <p:spPr bwMode="auto">
            <a:xfrm>
              <a:off x="3337" y="2364"/>
              <a:ext cx="7" cy="38"/>
            </a:xfrm>
            <a:custGeom>
              <a:avLst/>
              <a:gdLst>
                <a:gd name="T0" fmla="*/ 0 w 15"/>
                <a:gd name="T1" fmla="*/ 0 h 75"/>
                <a:gd name="T2" fmla="*/ 0 w 15"/>
                <a:gd name="T3" fmla="*/ 75 h 75"/>
                <a:gd name="T4" fmla="*/ 15 w 15"/>
                <a:gd name="T5" fmla="*/ 75 h 75"/>
                <a:gd name="T6" fmla="*/ 15 w 15"/>
                <a:gd name="T7" fmla="*/ 0 h 75"/>
                <a:gd name="T8" fmla="*/ 0 w 15"/>
                <a:gd name="T9" fmla="*/ 0 h 75"/>
                <a:gd name="T10" fmla="*/ 0 w 15"/>
                <a:gd name="T11" fmla="*/ 0 h 75"/>
                <a:gd name="T12" fmla="*/ 0 60000 65536"/>
                <a:gd name="T13" fmla="*/ 0 60000 65536"/>
                <a:gd name="T14" fmla="*/ 0 60000 65536"/>
                <a:gd name="T15" fmla="*/ 0 60000 65536"/>
                <a:gd name="T16" fmla="*/ 0 60000 65536"/>
                <a:gd name="T17" fmla="*/ 0 60000 65536"/>
                <a:gd name="T18" fmla="*/ 0 w 15"/>
                <a:gd name="T19" fmla="*/ 0 h 75"/>
                <a:gd name="T20" fmla="*/ 15 w 15"/>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5" h="75">
                  <a:moveTo>
                    <a:pt x="0" y="0"/>
                  </a:moveTo>
                  <a:lnTo>
                    <a:pt x="0" y="75"/>
                  </a:lnTo>
                  <a:lnTo>
                    <a:pt x="15" y="75"/>
                  </a:lnTo>
                  <a:lnTo>
                    <a:pt x="15" y="0"/>
                  </a:lnTo>
                  <a:lnTo>
                    <a:pt x="0" y="0"/>
                  </a:lnTo>
                  <a:close/>
                </a:path>
              </a:pathLst>
            </a:custGeom>
            <a:solidFill>
              <a:srgbClr val="FFFF00"/>
            </a:solidFill>
            <a:ln w="9525">
              <a:noFill/>
              <a:round/>
              <a:headEnd/>
              <a:tailEnd/>
            </a:ln>
          </p:spPr>
          <p:txBody>
            <a:bodyPr/>
            <a:lstStyle/>
            <a:p>
              <a:endParaRPr lang="en-IN"/>
            </a:p>
          </p:txBody>
        </p:sp>
        <p:sp>
          <p:nvSpPr>
            <p:cNvPr id="38986" name="Freeform 1098"/>
            <p:cNvSpPr>
              <a:spLocks/>
            </p:cNvSpPr>
            <p:nvPr/>
          </p:nvSpPr>
          <p:spPr bwMode="auto">
            <a:xfrm>
              <a:off x="3368" y="2364"/>
              <a:ext cx="44" cy="38"/>
            </a:xfrm>
            <a:custGeom>
              <a:avLst/>
              <a:gdLst>
                <a:gd name="T0" fmla="*/ 0 w 89"/>
                <a:gd name="T1" fmla="*/ 0 h 75"/>
                <a:gd name="T2" fmla="*/ 0 w 89"/>
                <a:gd name="T3" fmla="*/ 75 h 75"/>
                <a:gd name="T4" fmla="*/ 15 w 89"/>
                <a:gd name="T5" fmla="*/ 75 h 75"/>
                <a:gd name="T6" fmla="*/ 15 w 89"/>
                <a:gd name="T7" fmla="*/ 30 h 75"/>
                <a:gd name="T8" fmla="*/ 50 w 89"/>
                <a:gd name="T9" fmla="*/ 30 h 75"/>
                <a:gd name="T10" fmla="*/ 60 w 89"/>
                <a:gd name="T11" fmla="*/ 31 h 75"/>
                <a:gd name="T12" fmla="*/ 65 w 89"/>
                <a:gd name="T13" fmla="*/ 37 h 75"/>
                <a:gd name="T14" fmla="*/ 68 w 89"/>
                <a:gd name="T15" fmla="*/ 41 h 75"/>
                <a:gd name="T16" fmla="*/ 68 w 89"/>
                <a:gd name="T17" fmla="*/ 48 h 75"/>
                <a:gd name="T18" fmla="*/ 68 w 89"/>
                <a:gd name="T19" fmla="*/ 54 h 75"/>
                <a:gd name="T20" fmla="*/ 68 w 89"/>
                <a:gd name="T21" fmla="*/ 61 h 75"/>
                <a:gd name="T22" fmla="*/ 69 w 89"/>
                <a:gd name="T23" fmla="*/ 68 h 75"/>
                <a:gd name="T24" fmla="*/ 71 w 89"/>
                <a:gd name="T25" fmla="*/ 75 h 75"/>
                <a:gd name="T26" fmla="*/ 89 w 89"/>
                <a:gd name="T27" fmla="*/ 75 h 75"/>
                <a:gd name="T28" fmla="*/ 89 w 89"/>
                <a:gd name="T29" fmla="*/ 72 h 75"/>
                <a:gd name="T30" fmla="*/ 86 w 89"/>
                <a:gd name="T31" fmla="*/ 71 h 75"/>
                <a:gd name="T32" fmla="*/ 84 w 89"/>
                <a:gd name="T33" fmla="*/ 69 h 75"/>
                <a:gd name="T34" fmla="*/ 83 w 89"/>
                <a:gd name="T35" fmla="*/ 66 h 75"/>
                <a:gd name="T36" fmla="*/ 83 w 89"/>
                <a:gd name="T37" fmla="*/ 62 h 75"/>
                <a:gd name="T38" fmla="*/ 82 w 89"/>
                <a:gd name="T39" fmla="*/ 43 h 75"/>
                <a:gd name="T40" fmla="*/ 81 w 89"/>
                <a:gd name="T41" fmla="*/ 33 h 75"/>
                <a:gd name="T42" fmla="*/ 78 w 89"/>
                <a:gd name="T43" fmla="*/ 27 h 75"/>
                <a:gd name="T44" fmla="*/ 74 w 89"/>
                <a:gd name="T45" fmla="*/ 25 h 75"/>
                <a:gd name="T46" fmla="*/ 69 w 89"/>
                <a:gd name="T47" fmla="*/ 24 h 75"/>
                <a:gd name="T48" fmla="*/ 75 w 89"/>
                <a:gd name="T49" fmla="*/ 19 h 75"/>
                <a:gd name="T50" fmla="*/ 79 w 89"/>
                <a:gd name="T51" fmla="*/ 16 h 75"/>
                <a:gd name="T52" fmla="*/ 83 w 89"/>
                <a:gd name="T53" fmla="*/ 9 h 75"/>
                <a:gd name="T54" fmla="*/ 84 w 89"/>
                <a:gd name="T55" fmla="*/ 0 h 75"/>
                <a:gd name="T56" fmla="*/ 69 w 89"/>
                <a:gd name="T57" fmla="*/ 0 h 75"/>
                <a:gd name="T58" fmla="*/ 68 w 89"/>
                <a:gd name="T59" fmla="*/ 9 h 75"/>
                <a:gd name="T60" fmla="*/ 63 w 89"/>
                <a:gd name="T61" fmla="*/ 14 h 75"/>
                <a:gd name="T62" fmla="*/ 56 w 89"/>
                <a:gd name="T63" fmla="*/ 17 h 75"/>
                <a:gd name="T64" fmla="*/ 48 w 89"/>
                <a:gd name="T65" fmla="*/ 18 h 75"/>
                <a:gd name="T66" fmla="*/ 15 w 89"/>
                <a:gd name="T67" fmla="*/ 18 h 75"/>
                <a:gd name="T68" fmla="*/ 15 w 89"/>
                <a:gd name="T69" fmla="*/ 0 h 75"/>
                <a:gd name="T70" fmla="*/ 0 w 89"/>
                <a:gd name="T71" fmla="*/ 0 h 75"/>
                <a:gd name="T72" fmla="*/ 0 w 89"/>
                <a:gd name="T73" fmla="*/ 0 h 7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9"/>
                <a:gd name="T112" fmla="*/ 0 h 75"/>
                <a:gd name="T113" fmla="*/ 89 w 89"/>
                <a:gd name="T114" fmla="*/ 75 h 7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9" h="75">
                  <a:moveTo>
                    <a:pt x="0" y="0"/>
                  </a:moveTo>
                  <a:lnTo>
                    <a:pt x="0" y="75"/>
                  </a:lnTo>
                  <a:lnTo>
                    <a:pt x="15" y="75"/>
                  </a:lnTo>
                  <a:lnTo>
                    <a:pt x="15" y="30"/>
                  </a:lnTo>
                  <a:lnTo>
                    <a:pt x="50" y="30"/>
                  </a:lnTo>
                  <a:lnTo>
                    <a:pt x="60" y="31"/>
                  </a:lnTo>
                  <a:lnTo>
                    <a:pt x="65" y="37"/>
                  </a:lnTo>
                  <a:lnTo>
                    <a:pt x="68" y="41"/>
                  </a:lnTo>
                  <a:lnTo>
                    <a:pt x="68" y="48"/>
                  </a:lnTo>
                  <a:lnTo>
                    <a:pt x="68" y="54"/>
                  </a:lnTo>
                  <a:lnTo>
                    <a:pt x="68" y="61"/>
                  </a:lnTo>
                  <a:lnTo>
                    <a:pt x="69" y="68"/>
                  </a:lnTo>
                  <a:lnTo>
                    <a:pt x="71" y="75"/>
                  </a:lnTo>
                  <a:lnTo>
                    <a:pt x="89" y="75"/>
                  </a:lnTo>
                  <a:lnTo>
                    <a:pt x="89" y="72"/>
                  </a:lnTo>
                  <a:lnTo>
                    <a:pt x="86" y="71"/>
                  </a:lnTo>
                  <a:lnTo>
                    <a:pt x="84" y="69"/>
                  </a:lnTo>
                  <a:lnTo>
                    <a:pt x="83" y="66"/>
                  </a:lnTo>
                  <a:lnTo>
                    <a:pt x="83" y="62"/>
                  </a:lnTo>
                  <a:lnTo>
                    <a:pt x="82" y="43"/>
                  </a:lnTo>
                  <a:lnTo>
                    <a:pt x="81" y="33"/>
                  </a:lnTo>
                  <a:lnTo>
                    <a:pt x="78" y="27"/>
                  </a:lnTo>
                  <a:lnTo>
                    <a:pt x="74" y="25"/>
                  </a:lnTo>
                  <a:lnTo>
                    <a:pt x="69" y="24"/>
                  </a:lnTo>
                  <a:lnTo>
                    <a:pt x="75" y="19"/>
                  </a:lnTo>
                  <a:lnTo>
                    <a:pt x="79" y="16"/>
                  </a:lnTo>
                  <a:lnTo>
                    <a:pt x="83" y="9"/>
                  </a:lnTo>
                  <a:lnTo>
                    <a:pt x="84" y="0"/>
                  </a:lnTo>
                  <a:lnTo>
                    <a:pt x="69" y="0"/>
                  </a:lnTo>
                  <a:lnTo>
                    <a:pt x="68" y="9"/>
                  </a:lnTo>
                  <a:lnTo>
                    <a:pt x="63" y="14"/>
                  </a:lnTo>
                  <a:lnTo>
                    <a:pt x="56" y="17"/>
                  </a:lnTo>
                  <a:lnTo>
                    <a:pt x="48" y="18"/>
                  </a:lnTo>
                  <a:lnTo>
                    <a:pt x="15" y="18"/>
                  </a:lnTo>
                  <a:lnTo>
                    <a:pt x="15" y="0"/>
                  </a:lnTo>
                  <a:lnTo>
                    <a:pt x="0" y="0"/>
                  </a:lnTo>
                  <a:close/>
                </a:path>
              </a:pathLst>
            </a:custGeom>
            <a:solidFill>
              <a:srgbClr val="FFFF00"/>
            </a:solidFill>
            <a:ln w="9525">
              <a:noFill/>
              <a:round/>
              <a:headEnd/>
              <a:tailEnd/>
            </a:ln>
          </p:spPr>
          <p:txBody>
            <a:bodyPr/>
            <a:lstStyle/>
            <a:p>
              <a:endParaRPr lang="en-IN"/>
            </a:p>
          </p:txBody>
        </p:sp>
        <p:sp>
          <p:nvSpPr>
            <p:cNvPr id="38987" name="Freeform 1099"/>
            <p:cNvSpPr>
              <a:spLocks/>
            </p:cNvSpPr>
            <p:nvPr/>
          </p:nvSpPr>
          <p:spPr bwMode="auto">
            <a:xfrm>
              <a:off x="3415" y="2364"/>
              <a:ext cx="51" cy="40"/>
            </a:xfrm>
            <a:custGeom>
              <a:avLst/>
              <a:gdLst>
                <a:gd name="T0" fmla="*/ 3 w 101"/>
                <a:gd name="T1" fmla="*/ 0 h 79"/>
                <a:gd name="T2" fmla="*/ 2 w 101"/>
                <a:gd name="T3" fmla="*/ 4 h 79"/>
                <a:gd name="T4" fmla="*/ 0 w 101"/>
                <a:gd name="T5" fmla="*/ 14 h 79"/>
                <a:gd name="T6" fmla="*/ 0 w 101"/>
                <a:gd name="T7" fmla="*/ 23 h 79"/>
                <a:gd name="T8" fmla="*/ 0 w 101"/>
                <a:gd name="T9" fmla="*/ 31 h 79"/>
                <a:gd name="T10" fmla="*/ 2 w 101"/>
                <a:gd name="T11" fmla="*/ 40 h 79"/>
                <a:gd name="T12" fmla="*/ 4 w 101"/>
                <a:gd name="T13" fmla="*/ 50 h 79"/>
                <a:gd name="T14" fmla="*/ 10 w 101"/>
                <a:gd name="T15" fmla="*/ 58 h 79"/>
                <a:gd name="T16" fmla="*/ 17 w 101"/>
                <a:gd name="T17" fmla="*/ 66 h 79"/>
                <a:gd name="T18" fmla="*/ 25 w 101"/>
                <a:gd name="T19" fmla="*/ 73 h 79"/>
                <a:gd name="T20" fmla="*/ 37 w 101"/>
                <a:gd name="T21" fmla="*/ 78 h 79"/>
                <a:gd name="T22" fmla="*/ 51 w 101"/>
                <a:gd name="T23" fmla="*/ 79 h 79"/>
                <a:gd name="T24" fmla="*/ 64 w 101"/>
                <a:gd name="T25" fmla="*/ 78 h 79"/>
                <a:gd name="T26" fmla="*/ 76 w 101"/>
                <a:gd name="T27" fmla="*/ 73 h 79"/>
                <a:gd name="T28" fmla="*/ 84 w 101"/>
                <a:gd name="T29" fmla="*/ 66 h 79"/>
                <a:gd name="T30" fmla="*/ 91 w 101"/>
                <a:gd name="T31" fmla="*/ 58 h 79"/>
                <a:gd name="T32" fmla="*/ 97 w 101"/>
                <a:gd name="T33" fmla="*/ 50 h 79"/>
                <a:gd name="T34" fmla="*/ 99 w 101"/>
                <a:gd name="T35" fmla="*/ 40 h 79"/>
                <a:gd name="T36" fmla="*/ 101 w 101"/>
                <a:gd name="T37" fmla="*/ 31 h 79"/>
                <a:gd name="T38" fmla="*/ 101 w 101"/>
                <a:gd name="T39" fmla="*/ 23 h 79"/>
                <a:gd name="T40" fmla="*/ 101 w 101"/>
                <a:gd name="T41" fmla="*/ 14 h 79"/>
                <a:gd name="T42" fmla="*/ 99 w 101"/>
                <a:gd name="T43" fmla="*/ 4 h 79"/>
                <a:gd name="T44" fmla="*/ 98 w 101"/>
                <a:gd name="T45" fmla="*/ 0 h 79"/>
                <a:gd name="T46" fmla="*/ 83 w 101"/>
                <a:gd name="T47" fmla="*/ 0 h 79"/>
                <a:gd name="T48" fmla="*/ 85 w 101"/>
                <a:gd name="T49" fmla="*/ 5 h 79"/>
                <a:gd name="T50" fmla="*/ 87 w 101"/>
                <a:gd name="T51" fmla="*/ 23 h 79"/>
                <a:gd name="T52" fmla="*/ 85 w 101"/>
                <a:gd name="T53" fmla="*/ 39 h 79"/>
                <a:gd name="T54" fmla="*/ 78 w 101"/>
                <a:gd name="T55" fmla="*/ 53 h 79"/>
                <a:gd name="T56" fmla="*/ 66 w 101"/>
                <a:gd name="T57" fmla="*/ 62 h 79"/>
                <a:gd name="T58" fmla="*/ 51 w 101"/>
                <a:gd name="T59" fmla="*/ 65 h 79"/>
                <a:gd name="T60" fmla="*/ 36 w 101"/>
                <a:gd name="T61" fmla="*/ 62 h 79"/>
                <a:gd name="T62" fmla="*/ 24 w 101"/>
                <a:gd name="T63" fmla="*/ 53 h 79"/>
                <a:gd name="T64" fmla="*/ 17 w 101"/>
                <a:gd name="T65" fmla="*/ 39 h 79"/>
                <a:gd name="T66" fmla="*/ 15 w 101"/>
                <a:gd name="T67" fmla="*/ 23 h 79"/>
                <a:gd name="T68" fmla="*/ 17 w 101"/>
                <a:gd name="T69" fmla="*/ 5 h 79"/>
                <a:gd name="T70" fmla="*/ 21 w 101"/>
                <a:gd name="T71" fmla="*/ 0 h 79"/>
                <a:gd name="T72" fmla="*/ 3 w 101"/>
                <a:gd name="T73" fmla="*/ 0 h 79"/>
                <a:gd name="T74" fmla="*/ 3 w 101"/>
                <a:gd name="T75" fmla="*/ 0 h 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1"/>
                <a:gd name="T115" fmla="*/ 0 h 79"/>
                <a:gd name="T116" fmla="*/ 101 w 101"/>
                <a:gd name="T117" fmla="*/ 79 h 7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1" h="79">
                  <a:moveTo>
                    <a:pt x="3" y="0"/>
                  </a:moveTo>
                  <a:lnTo>
                    <a:pt x="2" y="4"/>
                  </a:lnTo>
                  <a:lnTo>
                    <a:pt x="0" y="14"/>
                  </a:lnTo>
                  <a:lnTo>
                    <a:pt x="0" y="23"/>
                  </a:lnTo>
                  <a:lnTo>
                    <a:pt x="0" y="31"/>
                  </a:lnTo>
                  <a:lnTo>
                    <a:pt x="2" y="40"/>
                  </a:lnTo>
                  <a:lnTo>
                    <a:pt x="4" y="50"/>
                  </a:lnTo>
                  <a:lnTo>
                    <a:pt x="10" y="58"/>
                  </a:lnTo>
                  <a:lnTo>
                    <a:pt x="17" y="66"/>
                  </a:lnTo>
                  <a:lnTo>
                    <a:pt x="25" y="73"/>
                  </a:lnTo>
                  <a:lnTo>
                    <a:pt x="37" y="78"/>
                  </a:lnTo>
                  <a:lnTo>
                    <a:pt x="51" y="79"/>
                  </a:lnTo>
                  <a:lnTo>
                    <a:pt x="64" y="78"/>
                  </a:lnTo>
                  <a:lnTo>
                    <a:pt x="76" y="73"/>
                  </a:lnTo>
                  <a:lnTo>
                    <a:pt x="84" y="66"/>
                  </a:lnTo>
                  <a:lnTo>
                    <a:pt x="91" y="58"/>
                  </a:lnTo>
                  <a:lnTo>
                    <a:pt x="97" y="50"/>
                  </a:lnTo>
                  <a:lnTo>
                    <a:pt x="99" y="40"/>
                  </a:lnTo>
                  <a:lnTo>
                    <a:pt x="101" y="31"/>
                  </a:lnTo>
                  <a:lnTo>
                    <a:pt x="101" y="23"/>
                  </a:lnTo>
                  <a:lnTo>
                    <a:pt x="101" y="14"/>
                  </a:lnTo>
                  <a:lnTo>
                    <a:pt x="99" y="4"/>
                  </a:lnTo>
                  <a:lnTo>
                    <a:pt x="98" y="0"/>
                  </a:lnTo>
                  <a:lnTo>
                    <a:pt x="83" y="0"/>
                  </a:lnTo>
                  <a:lnTo>
                    <a:pt x="85" y="5"/>
                  </a:lnTo>
                  <a:lnTo>
                    <a:pt x="87" y="23"/>
                  </a:lnTo>
                  <a:lnTo>
                    <a:pt x="85" y="39"/>
                  </a:lnTo>
                  <a:lnTo>
                    <a:pt x="78" y="53"/>
                  </a:lnTo>
                  <a:lnTo>
                    <a:pt x="66" y="62"/>
                  </a:lnTo>
                  <a:lnTo>
                    <a:pt x="51" y="65"/>
                  </a:lnTo>
                  <a:lnTo>
                    <a:pt x="36" y="62"/>
                  </a:lnTo>
                  <a:lnTo>
                    <a:pt x="24" y="53"/>
                  </a:lnTo>
                  <a:lnTo>
                    <a:pt x="17" y="39"/>
                  </a:lnTo>
                  <a:lnTo>
                    <a:pt x="15" y="23"/>
                  </a:lnTo>
                  <a:lnTo>
                    <a:pt x="17" y="5"/>
                  </a:lnTo>
                  <a:lnTo>
                    <a:pt x="21" y="0"/>
                  </a:lnTo>
                  <a:lnTo>
                    <a:pt x="3" y="0"/>
                  </a:lnTo>
                  <a:close/>
                </a:path>
              </a:pathLst>
            </a:custGeom>
            <a:solidFill>
              <a:srgbClr val="FFFF00"/>
            </a:solidFill>
            <a:ln w="9525">
              <a:noFill/>
              <a:round/>
              <a:headEnd/>
              <a:tailEnd/>
            </a:ln>
          </p:spPr>
          <p:txBody>
            <a:bodyPr/>
            <a:lstStyle/>
            <a:p>
              <a:endParaRPr lang="en-IN"/>
            </a:p>
          </p:txBody>
        </p:sp>
        <p:sp>
          <p:nvSpPr>
            <p:cNvPr id="38988" name="Freeform 1100"/>
            <p:cNvSpPr>
              <a:spLocks/>
            </p:cNvSpPr>
            <p:nvPr/>
          </p:nvSpPr>
          <p:spPr bwMode="auto">
            <a:xfrm>
              <a:off x="3473" y="2364"/>
              <a:ext cx="34" cy="38"/>
            </a:xfrm>
            <a:custGeom>
              <a:avLst/>
              <a:gdLst>
                <a:gd name="T0" fmla="*/ 0 w 68"/>
                <a:gd name="T1" fmla="*/ 0 h 75"/>
                <a:gd name="T2" fmla="*/ 0 w 68"/>
                <a:gd name="T3" fmla="*/ 75 h 75"/>
                <a:gd name="T4" fmla="*/ 68 w 68"/>
                <a:gd name="T5" fmla="*/ 75 h 75"/>
                <a:gd name="T6" fmla="*/ 68 w 68"/>
                <a:gd name="T7" fmla="*/ 62 h 75"/>
                <a:gd name="T8" fmla="*/ 14 w 68"/>
                <a:gd name="T9" fmla="*/ 62 h 75"/>
                <a:gd name="T10" fmla="*/ 14 w 68"/>
                <a:gd name="T11" fmla="*/ 0 h 75"/>
                <a:gd name="T12" fmla="*/ 0 w 68"/>
                <a:gd name="T13" fmla="*/ 0 h 75"/>
                <a:gd name="T14" fmla="*/ 0 w 68"/>
                <a:gd name="T15" fmla="*/ 0 h 75"/>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75"/>
                <a:gd name="T26" fmla="*/ 68 w 68"/>
                <a:gd name="T27" fmla="*/ 75 h 7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75">
                  <a:moveTo>
                    <a:pt x="0" y="0"/>
                  </a:moveTo>
                  <a:lnTo>
                    <a:pt x="0" y="75"/>
                  </a:lnTo>
                  <a:lnTo>
                    <a:pt x="68" y="75"/>
                  </a:lnTo>
                  <a:lnTo>
                    <a:pt x="68" y="62"/>
                  </a:lnTo>
                  <a:lnTo>
                    <a:pt x="14" y="62"/>
                  </a:lnTo>
                  <a:lnTo>
                    <a:pt x="14" y="0"/>
                  </a:lnTo>
                  <a:lnTo>
                    <a:pt x="0" y="0"/>
                  </a:lnTo>
                  <a:close/>
                </a:path>
              </a:pathLst>
            </a:custGeom>
            <a:solidFill>
              <a:srgbClr val="FFFF00"/>
            </a:solidFill>
            <a:ln w="9525">
              <a:noFill/>
              <a:round/>
              <a:headEnd/>
              <a:tailEnd/>
            </a:ln>
          </p:spPr>
          <p:txBody>
            <a:bodyPr/>
            <a:lstStyle/>
            <a:p>
              <a:endParaRPr lang="en-IN"/>
            </a:p>
          </p:txBody>
        </p:sp>
        <p:sp>
          <p:nvSpPr>
            <p:cNvPr id="38989" name="Freeform 1101"/>
            <p:cNvSpPr>
              <a:spLocks/>
            </p:cNvSpPr>
            <p:nvPr/>
          </p:nvSpPr>
          <p:spPr bwMode="auto">
            <a:xfrm>
              <a:off x="2566" y="2454"/>
              <a:ext cx="48" cy="33"/>
            </a:xfrm>
            <a:custGeom>
              <a:avLst/>
              <a:gdLst>
                <a:gd name="T0" fmla="*/ 25 w 94"/>
                <a:gd name="T1" fmla="*/ 0 h 67"/>
                <a:gd name="T2" fmla="*/ 0 w 94"/>
                <a:gd name="T3" fmla="*/ 67 h 67"/>
                <a:gd name="T4" fmla="*/ 15 w 94"/>
                <a:gd name="T5" fmla="*/ 67 h 67"/>
                <a:gd name="T6" fmla="*/ 26 w 94"/>
                <a:gd name="T7" fmla="*/ 36 h 67"/>
                <a:gd name="T8" fmla="*/ 69 w 94"/>
                <a:gd name="T9" fmla="*/ 36 h 67"/>
                <a:gd name="T10" fmla="*/ 79 w 94"/>
                <a:gd name="T11" fmla="*/ 67 h 67"/>
                <a:gd name="T12" fmla="*/ 94 w 94"/>
                <a:gd name="T13" fmla="*/ 67 h 67"/>
                <a:gd name="T14" fmla="*/ 70 w 94"/>
                <a:gd name="T15" fmla="*/ 0 h 67"/>
                <a:gd name="T16" fmla="*/ 56 w 94"/>
                <a:gd name="T17" fmla="*/ 0 h 67"/>
                <a:gd name="T18" fmla="*/ 63 w 94"/>
                <a:gd name="T19" fmla="*/ 24 h 67"/>
                <a:gd name="T20" fmla="*/ 31 w 94"/>
                <a:gd name="T21" fmla="*/ 24 h 67"/>
                <a:gd name="T22" fmla="*/ 39 w 94"/>
                <a:gd name="T23" fmla="*/ 0 h 67"/>
                <a:gd name="T24" fmla="*/ 25 w 94"/>
                <a:gd name="T25" fmla="*/ 0 h 67"/>
                <a:gd name="T26" fmla="*/ 25 w 94"/>
                <a:gd name="T27" fmla="*/ 0 h 6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4"/>
                <a:gd name="T43" fmla="*/ 0 h 67"/>
                <a:gd name="T44" fmla="*/ 94 w 94"/>
                <a:gd name="T45" fmla="*/ 67 h 6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4" h="67">
                  <a:moveTo>
                    <a:pt x="25" y="0"/>
                  </a:moveTo>
                  <a:lnTo>
                    <a:pt x="0" y="67"/>
                  </a:lnTo>
                  <a:lnTo>
                    <a:pt x="15" y="67"/>
                  </a:lnTo>
                  <a:lnTo>
                    <a:pt x="26" y="36"/>
                  </a:lnTo>
                  <a:lnTo>
                    <a:pt x="69" y="36"/>
                  </a:lnTo>
                  <a:lnTo>
                    <a:pt x="79" y="67"/>
                  </a:lnTo>
                  <a:lnTo>
                    <a:pt x="94" y="67"/>
                  </a:lnTo>
                  <a:lnTo>
                    <a:pt x="70" y="0"/>
                  </a:lnTo>
                  <a:lnTo>
                    <a:pt x="56" y="0"/>
                  </a:lnTo>
                  <a:lnTo>
                    <a:pt x="63" y="24"/>
                  </a:lnTo>
                  <a:lnTo>
                    <a:pt x="31" y="24"/>
                  </a:lnTo>
                  <a:lnTo>
                    <a:pt x="39" y="0"/>
                  </a:lnTo>
                  <a:lnTo>
                    <a:pt x="25" y="0"/>
                  </a:lnTo>
                  <a:close/>
                </a:path>
              </a:pathLst>
            </a:custGeom>
            <a:solidFill>
              <a:srgbClr val="FFFF00"/>
            </a:solidFill>
            <a:ln w="9525">
              <a:noFill/>
              <a:round/>
              <a:headEnd/>
              <a:tailEnd/>
            </a:ln>
          </p:spPr>
          <p:txBody>
            <a:bodyPr/>
            <a:lstStyle/>
            <a:p>
              <a:endParaRPr lang="en-IN"/>
            </a:p>
          </p:txBody>
        </p:sp>
        <p:sp>
          <p:nvSpPr>
            <p:cNvPr id="38990" name="Freeform 1102"/>
            <p:cNvSpPr>
              <a:spLocks/>
            </p:cNvSpPr>
            <p:nvPr/>
          </p:nvSpPr>
          <p:spPr bwMode="auto">
            <a:xfrm>
              <a:off x="2619" y="2454"/>
              <a:ext cx="7" cy="33"/>
            </a:xfrm>
            <a:custGeom>
              <a:avLst/>
              <a:gdLst>
                <a:gd name="T0" fmla="*/ 0 w 14"/>
                <a:gd name="T1" fmla="*/ 0 h 67"/>
                <a:gd name="T2" fmla="*/ 0 w 14"/>
                <a:gd name="T3" fmla="*/ 67 h 67"/>
                <a:gd name="T4" fmla="*/ 14 w 14"/>
                <a:gd name="T5" fmla="*/ 67 h 67"/>
                <a:gd name="T6" fmla="*/ 14 w 14"/>
                <a:gd name="T7" fmla="*/ 0 h 67"/>
                <a:gd name="T8" fmla="*/ 0 w 14"/>
                <a:gd name="T9" fmla="*/ 0 h 67"/>
                <a:gd name="T10" fmla="*/ 0 w 14"/>
                <a:gd name="T11" fmla="*/ 0 h 67"/>
                <a:gd name="T12" fmla="*/ 0 60000 65536"/>
                <a:gd name="T13" fmla="*/ 0 60000 65536"/>
                <a:gd name="T14" fmla="*/ 0 60000 65536"/>
                <a:gd name="T15" fmla="*/ 0 60000 65536"/>
                <a:gd name="T16" fmla="*/ 0 60000 65536"/>
                <a:gd name="T17" fmla="*/ 0 60000 65536"/>
                <a:gd name="T18" fmla="*/ 0 w 14"/>
                <a:gd name="T19" fmla="*/ 0 h 67"/>
                <a:gd name="T20" fmla="*/ 14 w 14"/>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4" h="67">
                  <a:moveTo>
                    <a:pt x="0" y="0"/>
                  </a:moveTo>
                  <a:lnTo>
                    <a:pt x="0" y="67"/>
                  </a:lnTo>
                  <a:lnTo>
                    <a:pt x="14" y="67"/>
                  </a:lnTo>
                  <a:lnTo>
                    <a:pt x="14" y="0"/>
                  </a:lnTo>
                  <a:lnTo>
                    <a:pt x="0" y="0"/>
                  </a:lnTo>
                  <a:close/>
                </a:path>
              </a:pathLst>
            </a:custGeom>
            <a:solidFill>
              <a:srgbClr val="FFFF00"/>
            </a:solidFill>
            <a:ln w="9525">
              <a:noFill/>
              <a:round/>
              <a:headEnd/>
              <a:tailEnd/>
            </a:ln>
          </p:spPr>
          <p:txBody>
            <a:bodyPr/>
            <a:lstStyle/>
            <a:p>
              <a:endParaRPr lang="en-IN"/>
            </a:p>
          </p:txBody>
        </p:sp>
        <p:sp>
          <p:nvSpPr>
            <p:cNvPr id="38991" name="Freeform 1103"/>
            <p:cNvSpPr>
              <a:spLocks/>
            </p:cNvSpPr>
            <p:nvPr/>
          </p:nvSpPr>
          <p:spPr bwMode="auto">
            <a:xfrm>
              <a:off x="2631" y="2454"/>
              <a:ext cx="29" cy="33"/>
            </a:xfrm>
            <a:custGeom>
              <a:avLst/>
              <a:gdLst>
                <a:gd name="T0" fmla="*/ 0 w 57"/>
                <a:gd name="T1" fmla="*/ 0 h 67"/>
                <a:gd name="T2" fmla="*/ 42 w 57"/>
                <a:gd name="T3" fmla="*/ 67 h 67"/>
                <a:gd name="T4" fmla="*/ 57 w 57"/>
                <a:gd name="T5" fmla="*/ 67 h 67"/>
                <a:gd name="T6" fmla="*/ 57 w 57"/>
                <a:gd name="T7" fmla="*/ 0 h 67"/>
                <a:gd name="T8" fmla="*/ 46 w 57"/>
                <a:gd name="T9" fmla="*/ 0 h 67"/>
                <a:gd name="T10" fmla="*/ 46 w 57"/>
                <a:gd name="T11" fmla="*/ 46 h 67"/>
                <a:gd name="T12" fmla="*/ 44 w 57"/>
                <a:gd name="T13" fmla="*/ 46 h 67"/>
                <a:gd name="T14" fmla="*/ 15 w 57"/>
                <a:gd name="T15" fmla="*/ 0 h 67"/>
                <a:gd name="T16" fmla="*/ 0 w 57"/>
                <a:gd name="T17" fmla="*/ 0 h 67"/>
                <a:gd name="T18" fmla="*/ 0 w 57"/>
                <a:gd name="T19" fmla="*/ 0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67"/>
                <a:gd name="T32" fmla="*/ 57 w 57"/>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67">
                  <a:moveTo>
                    <a:pt x="0" y="0"/>
                  </a:moveTo>
                  <a:lnTo>
                    <a:pt x="42" y="67"/>
                  </a:lnTo>
                  <a:lnTo>
                    <a:pt x="57" y="67"/>
                  </a:lnTo>
                  <a:lnTo>
                    <a:pt x="57" y="0"/>
                  </a:lnTo>
                  <a:lnTo>
                    <a:pt x="46" y="0"/>
                  </a:lnTo>
                  <a:lnTo>
                    <a:pt x="46" y="46"/>
                  </a:lnTo>
                  <a:lnTo>
                    <a:pt x="44" y="46"/>
                  </a:lnTo>
                  <a:lnTo>
                    <a:pt x="15" y="0"/>
                  </a:lnTo>
                  <a:lnTo>
                    <a:pt x="0" y="0"/>
                  </a:lnTo>
                  <a:close/>
                </a:path>
              </a:pathLst>
            </a:custGeom>
            <a:solidFill>
              <a:srgbClr val="FFFF00"/>
            </a:solidFill>
            <a:ln w="9525">
              <a:noFill/>
              <a:round/>
              <a:headEnd/>
              <a:tailEnd/>
            </a:ln>
          </p:spPr>
          <p:txBody>
            <a:bodyPr/>
            <a:lstStyle/>
            <a:p>
              <a:endParaRPr lang="en-IN"/>
            </a:p>
          </p:txBody>
        </p:sp>
        <p:sp>
          <p:nvSpPr>
            <p:cNvPr id="38992" name="Freeform 1104"/>
            <p:cNvSpPr>
              <a:spLocks/>
            </p:cNvSpPr>
            <p:nvPr/>
          </p:nvSpPr>
          <p:spPr bwMode="auto">
            <a:xfrm>
              <a:off x="2672" y="2454"/>
              <a:ext cx="42" cy="33"/>
            </a:xfrm>
            <a:custGeom>
              <a:avLst/>
              <a:gdLst>
                <a:gd name="T0" fmla="*/ 0 w 86"/>
                <a:gd name="T1" fmla="*/ 0 h 67"/>
                <a:gd name="T2" fmla="*/ 0 w 86"/>
                <a:gd name="T3" fmla="*/ 67 h 67"/>
                <a:gd name="T4" fmla="*/ 42 w 86"/>
                <a:gd name="T5" fmla="*/ 67 h 67"/>
                <a:gd name="T6" fmla="*/ 53 w 86"/>
                <a:gd name="T7" fmla="*/ 66 h 67"/>
                <a:gd name="T8" fmla="*/ 64 w 86"/>
                <a:gd name="T9" fmla="*/ 61 h 67"/>
                <a:gd name="T10" fmla="*/ 71 w 86"/>
                <a:gd name="T11" fmla="*/ 55 h 67"/>
                <a:gd name="T12" fmla="*/ 77 w 86"/>
                <a:gd name="T13" fmla="*/ 48 h 67"/>
                <a:gd name="T14" fmla="*/ 80 w 86"/>
                <a:gd name="T15" fmla="*/ 40 h 67"/>
                <a:gd name="T16" fmla="*/ 85 w 86"/>
                <a:gd name="T17" fmla="*/ 31 h 67"/>
                <a:gd name="T18" fmla="*/ 86 w 86"/>
                <a:gd name="T19" fmla="*/ 22 h 67"/>
                <a:gd name="T20" fmla="*/ 86 w 86"/>
                <a:gd name="T21" fmla="*/ 13 h 67"/>
                <a:gd name="T22" fmla="*/ 85 w 86"/>
                <a:gd name="T23" fmla="*/ 1 h 67"/>
                <a:gd name="T24" fmla="*/ 85 w 86"/>
                <a:gd name="T25" fmla="*/ 0 h 67"/>
                <a:gd name="T26" fmla="*/ 70 w 86"/>
                <a:gd name="T27" fmla="*/ 0 h 67"/>
                <a:gd name="T28" fmla="*/ 72 w 86"/>
                <a:gd name="T29" fmla="*/ 14 h 67"/>
                <a:gd name="T30" fmla="*/ 70 w 86"/>
                <a:gd name="T31" fmla="*/ 32 h 67"/>
                <a:gd name="T32" fmla="*/ 64 w 86"/>
                <a:gd name="T33" fmla="*/ 45 h 67"/>
                <a:gd name="T34" fmla="*/ 53 w 86"/>
                <a:gd name="T35" fmla="*/ 52 h 67"/>
                <a:gd name="T36" fmla="*/ 42 w 86"/>
                <a:gd name="T37" fmla="*/ 54 h 67"/>
                <a:gd name="T38" fmla="*/ 14 w 86"/>
                <a:gd name="T39" fmla="*/ 54 h 67"/>
                <a:gd name="T40" fmla="*/ 14 w 86"/>
                <a:gd name="T41" fmla="*/ 0 h 67"/>
                <a:gd name="T42" fmla="*/ 0 w 86"/>
                <a:gd name="T43" fmla="*/ 0 h 67"/>
                <a:gd name="T44" fmla="*/ 0 w 86"/>
                <a:gd name="T45" fmla="*/ 0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6"/>
                <a:gd name="T70" fmla="*/ 0 h 67"/>
                <a:gd name="T71" fmla="*/ 86 w 86"/>
                <a:gd name="T72" fmla="*/ 67 h 6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6" h="67">
                  <a:moveTo>
                    <a:pt x="0" y="0"/>
                  </a:moveTo>
                  <a:lnTo>
                    <a:pt x="0" y="67"/>
                  </a:lnTo>
                  <a:lnTo>
                    <a:pt x="42" y="67"/>
                  </a:lnTo>
                  <a:lnTo>
                    <a:pt x="53" y="66"/>
                  </a:lnTo>
                  <a:lnTo>
                    <a:pt x="64" y="61"/>
                  </a:lnTo>
                  <a:lnTo>
                    <a:pt x="71" y="55"/>
                  </a:lnTo>
                  <a:lnTo>
                    <a:pt x="77" y="48"/>
                  </a:lnTo>
                  <a:lnTo>
                    <a:pt x="80" y="40"/>
                  </a:lnTo>
                  <a:lnTo>
                    <a:pt x="85" y="31"/>
                  </a:lnTo>
                  <a:lnTo>
                    <a:pt x="86" y="22"/>
                  </a:lnTo>
                  <a:lnTo>
                    <a:pt x="86" y="13"/>
                  </a:lnTo>
                  <a:lnTo>
                    <a:pt x="85" y="1"/>
                  </a:lnTo>
                  <a:lnTo>
                    <a:pt x="85" y="0"/>
                  </a:lnTo>
                  <a:lnTo>
                    <a:pt x="70" y="0"/>
                  </a:lnTo>
                  <a:lnTo>
                    <a:pt x="72" y="14"/>
                  </a:lnTo>
                  <a:lnTo>
                    <a:pt x="70" y="32"/>
                  </a:lnTo>
                  <a:lnTo>
                    <a:pt x="64" y="45"/>
                  </a:lnTo>
                  <a:lnTo>
                    <a:pt x="53" y="52"/>
                  </a:lnTo>
                  <a:lnTo>
                    <a:pt x="42" y="54"/>
                  </a:lnTo>
                  <a:lnTo>
                    <a:pt x="14" y="54"/>
                  </a:lnTo>
                  <a:lnTo>
                    <a:pt x="14" y="0"/>
                  </a:lnTo>
                  <a:lnTo>
                    <a:pt x="0" y="0"/>
                  </a:lnTo>
                  <a:close/>
                </a:path>
              </a:pathLst>
            </a:custGeom>
            <a:solidFill>
              <a:srgbClr val="FFFF00"/>
            </a:solidFill>
            <a:ln w="9525">
              <a:noFill/>
              <a:round/>
              <a:headEnd/>
              <a:tailEnd/>
            </a:ln>
          </p:spPr>
          <p:txBody>
            <a:bodyPr/>
            <a:lstStyle/>
            <a:p>
              <a:endParaRPr lang="en-IN"/>
            </a:p>
          </p:txBody>
        </p:sp>
        <p:sp>
          <p:nvSpPr>
            <p:cNvPr id="38993" name="Freeform 1105"/>
            <p:cNvSpPr>
              <a:spLocks/>
            </p:cNvSpPr>
            <p:nvPr/>
          </p:nvSpPr>
          <p:spPr bwMode="auto">
            <a:xfrm>
              <a:off x="2752" y="2454"/>
              <a:ext cx="39" cy="33"/>
            </a:xfrm>
            <a:custGeom>
              <a:avLst/>
              <a:gdLst>
                <a:gd name="T0" fmla="*/ 0 w 77"/>
                <a:gd name="T1" fmla="*/ 0 h 67"/>
                <a:gd name="T2" fmla="*/ 0 w 77"/>
                <a:gd name="T3" fmla="*/ 67 h 67"/>
                <a:gd name="T4" fmla="*/ 14 w 77"/>
                <a:gd name="T5" fmla="*/ 67 h 67"/>
                <a:gd name="T6" fmla="*/ 14 w 77"/>
                <a:gd name="T7" fmla="*/ 22 h 67"/>
                <a:gd name="T8" fmla="*/ 47 w 77"/>
                <a:gd name="T9" fmla="*/ 22 h 67"/>
                <a:gd name="T10" fmla="*/ 62 w 77"/>
                <a:gd name="T11" fmla="*/ 20 h 67"/>
                <a:gd name="T12" fmla="*/ 71 w 77"/>
                <a:gd name="T13" fmla="*/ 13 h 67"/>
                <a:gd name="T14" fmla="*/ 77 w 77"/>
                <a:gd name="T15" fmla="*/ 1 h 67"/>
                <a:gd name="T16" fmla="*/ 77 w 77"/>
                <a:gd name="T17" fmla="*/ 0 h 67"/>
                <a:gd name="T18" fmla="*/ 62 w 77"/>
                <a:gd name="T19" fmla="*/ 0 h 67"/>
                <a:gd name="T20" fmla="*/ 62 w 77"/>
                <a:gd name="T21" fmla="*/ 0 h 67"/>
                <a:gd name="T22" fmla="*/ 57 w 77"/>
                <a:gd name="T23" fmla="*/ 6 h 67"/>
                <a:gd name="T24" fmla="*/ 50 w 77"/>
                <a:gd name="T25" fmla="*/ 8 h 67"/>
                <a:gd name="T26" fmla="*/ 42 w 77"/>
                <a:gd name="T27" fmla="*/ 10 h 67"/>
                <a:gd name="T28" fmla="*/ 14 w 77"/>
                <a:gd name="T29" fmla="*/ 10 h 67"/>
                <a:gd name="T30" fmla="*/ 14 w 77"/>
                <a:gd name="T31" fmla="*/ 0 h 67"/>
                <a:gd name="T32" fmla="*/ 0 w 77"/>
                <a:gd name="T33" fmla="*/ 0 h 67"/>
                <a:gd name="T34" fmla="*/ 0 w 77"/>
                <a:gd name="T35" fmla="*/ 0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7"/>
                <a:gd name="T55" fmla="*/ 0 h 67"/>
                <a:gd name="T56" fmla="*/ 77 w 77"/>
                <a:gd name="T57" fmla="*/ 67 h 6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7" h="67">
                  <a:moveTo>
                    <a:pt x="0" y="0"/>
                  </a:moveTo>
                  <a:lnTo>
                    <a:pt x="0" y="67"/>
                  </a:lnTo>
                  <a:lnTo>
                    <a:pt x="14" y="67"/>
                  </a:lnTo>
                  <a:lnTo>
                    <a:pt x="14" y="22"/>
                  </a:lnTo>
                  <a:lnTo>
                    <a:pt x="47" y="22"/>
                  </a:lnTo>
                  <a:lnTo>
                    <a:pt x="62" y="20"/>
                  </a:lnTo>
                  <a:lnTo>
                    <a:pt x="71" y="13"/>
                  </a:lnTo>
                  <a:lnTo>
                    <a:pt x="77" y="1"/>
                  </a:lnTo>
                  <a:lnTo>
                    <a:pt x="77" y="0"/>
                  </a:lnTo>
                  <a:lnTo>
                    <a:pt x="62" y="0"/>
                  </a:lnTo>
                  <a:lnTo>
                    <a:pt x="57" y="6"/>
                  </a:lnTo>
                  <a:lnTo>
                    <a:pt x="50" y="8"/>
                  </a:lnTo>
                  <a:lnTo>
                    <a:pt x="42" y="10"/>
                  </a:lnTo>
                  <a:lnTo>
                    <a:pt x="14" y="10"/>
                  </a:lnTo>
                  <a:lnTo>
                    <a:pt x="14" y="0"/>
                  </a:lnTo>
                  <a:lnTo>
                    <a:pt x="0" y="0"/>
                  </a:lnTo>
                  <a:close/>
                </a:path>
              </a:pathLst>
            </a:custGeom>
            <a:solidFill>
              <a:srgbClr val="FFFF00"/>
            </a:solidFill>
            <a:ln w="9525">
              <a:noFill/>
              <a:round/>
              <a:headEnd/>
              <a:tailEnd/>
            </a:ln>
          </p:spPr>
          <p:txBody>
            <a:bodyPr/>
            <a:lstStyle/>
            <a:p>
              <a:endParaRPr lang="en-IN"/>
            </a:p>
          </p:txBody>
        </p:sp>
        <p:sp>
          <p:nvSpPr>
            <p:cNvPr id="38994" name="Freeform 1106"/>
            <p:cNvSpPr>
              <a:spLocks/>
            </p:cNvSpPr>
            <p:nvPr/>
          </p:nvSpPr>
          <p:spPr bwMode="auto">
            <a:xfrm>
              <a:off x="2800" y="2454"/>
              <a:ext cx="45" cy="33"/>
            </a:xfrm>
            <a:custGeom>
              <a:avLst/>
              <a:gdLst>
                <a:gd name="T0" fmla="*/ 0 w 89"/>
                <a:gd name="T1" fmla="*/ 0 h 67"/>
                <a:gd name="T2" fmla="*/ 0 w 89"/>
                <a:gd name="T3" fmla="*/ 67 h 67"/>
                <a:gd name="T4" fmla="*/ 15 w 89"/>
                <a:gd name="T5" fmla="*/ 67 h 67"/>
                <a:gd name="T6" fmla="*/ 15 w 89"/>
                <a:gd name="T7" fmla="*/ 21 h 67"/>
                <a:gd name="T8" fmla="*/ 50 w 89"/>
                <a:gd name="T9" fmla="*/ 21 h 67"/>
                <a:gd name="T10" fmla="*/ 59 w 89"/>
                <a:gd name="T11" fmla="*/ 22 h 67"/>
                <a:gd name="T12" fmla="*/ 65 w 89"/>
                <a:gd name="T13" fmla="*/ 28 h 67"/>
                <a:gd name="T14" fmla="*/ 68 w 89"/>
                <a:gd name="T15" fmla="*/ 33 h 67"/>
                <a:gd name="T16" fmla="*/ 68 w 89"/>
                <a:gd name="T17" fmla="*/ 40 h 67"/>
                <a:gd name="T18" fmla="*/ 68 w 89"/>
                <a:gd name="T19" fmla="*/ 46 h 67"/>
                <a:gd name="T20" fmla="*/ 68 w 89"/>
                <a:gd name="T21" fmla="*/ 53 h 67"/>
                <a:gd name="T22" fmla="*/ 70 w 89"/>
                <a:gd name="T23" fmla="*/ 60 h 67"/>
                <a:gd name="T24" fmla="*/ 71 w 89"/>
                <a:gd name="T25" fmla="*/ 67 h 67"/>
                <a:gd name="T26" fmla="*/ 89 w 89"/>
                <a:gd name="T27" fmla="*/ 67 h 67"/>
                <a:gd name="T28" fmla="*/ 89 w 89"/>
                <a:gd name="T29" fmla="*/ 63 h 67"/>
                <a:gd name="T30" fmla="*/ 86 w 89"/>
                <a:gd name="T31" fmla="*/ 62 h 67"/>
                <a:gd name="T32" fmla="*/ 85 w 89"/>
                <a:gd name="T33" fmla="*/ 61 h 67"/>
                <a:gd name="T34" fmla="*/ 83 w 89"/>
                <a:gd name="T35" fmla="*/ 59 h 67"/>
                <a:gd name="T36" fmla="*/ 83 w 89"/>
                <a:gd name="T37" fmla="*/ 54 h 67"/>
                <a:gd name="T38" fmla="*/ 82 w 89"/>
                <a:gd name="T39" fmla="*/ 35 h 67"/>
                <a:gd name="T40" fmla="*/ 80 w 89"/>
                <a:gd name="T41" fmla="*/ 25 h 67"/>
                <a:gd name="T42" fmla="*/ 78 w 89"/>
                <a:gd name="T43" fmla="*/ 20 h 67"/>
                <a:gd name="T44" fmla="*/ 73 w 89"/>
                <a:gd name="T45" fmla="*/ 17 h 67"/>
                <a:gd name="T46" fmla="*/ 70 w 89"/>
                <a:gd name="T47" fmla="*/ 15 h 67"/>
                <a:gd name="T48" fmla="*/ 75 w 89"/>
                <a:gd name="T49" fmla="*/ 12 h 67"/>
                <a:gd name="T50" fmla="*/ 79 w 89"/>
                <a:gd name="T51" fmla="*/ 7 h 67"/>
                <a:gd name="T52" fmla="*/ 83 w 89"/>
                <a:gd name="T53" fmla="*/ 0 h 67"/>
                <a:gd name="T54" fmla="*/ 68 w 89"/>
                <a:gd name="T55" fmla="*/ 0 h 67"/>
                <a:gd name="T56" fmla="*/ 68 w 89"/>
                <a:gd name="T57" fmla="*/ 0 h 67"/>
                <a:gd name="T58" fmla="*/ 63 w 89"/>
                <a:gd name="T59" fmla="*/ 6 h 67"/>
                <a:gd name="T60" fmla="*/ 56 w 89"/>
                <a:gd name="T61" fmla="*/ 8 h 67"/>
                <a:gd name="T62" fmla="*/ 48 w 89"/>
                <a:gd name="T63" fmla="*/ 10 h 67"/>
                <a:gd name="T64" fmla="*/ 15 w 89"/>
                <a:gd name="T65" fmla="*/ 10 h 67"/>
                <a:gd name="T66" fmla="*/ 15 w 89"/>
                <a:gd name="T67" fmla="*/ 0 h 67"/>
                <a:gd name="T68" fmla="*/ 0 w 89"/>
                <a:gd name="T69" fmla="*/ 0 h 67"/>
                <a:gd name="T70" fmla="*/ 0 w 89"/>
                <a:gd name="T71" fmla="*/ 0 h 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9"/>
                <a:gd name="T109" fmla="*/ 0 h 67"/>
                <a:gd name="T110" fmla="*/ 89 w 89"/>
                <a:gd name="T111" fmla="*/ 67 h 6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9" h="67">
                  <a:moveTo>
                    <a:pt x="0" y="0"/>
                  </a:moveTo>
                  <a:lnTo>
                    <a:pt x="0" y="67"/>
                  </a:lnTo>
                  <a:lnTo>
                    <a:pt x="15" y="67"/>
                  </a:lnTo>
                  <a:lnTo>
                    <a:pt x="15" y="21"/>
                  </a:lnTo>
                  <a:lnTo>
                    <a:pt x="50" y="21"/>
                  </a:lnTo>
                  <a:lnTo>
                    <a:pt x="59" y="22"/>
                  </a:lnTo>
                  <a:lnTo>
                    <a:pt x="65" y="28"/>
                  </a:lnTo>
                  <a:lnTo>
                    <a:pt x="68" y="33"/>
                  </a:lnTo>
                  <a:lnTo>
                    <a:pt x="68" y="40"/>
                  </a:lnTo>
                  <a:lnTo>
                    <a:pt x="68" y="46"/>
                  </a:lnTo>
                  <a:lnTo>
                    <a:pt x="68" y="53"/>
                  </a:lnTo>
                  <a:lnTo>
                    <a:pt x="70" y="60"/>
                  </a:lnTo>
                  <a:lnTo>
                    <a:pt x="71" y="67"/>
                  </a:lnTo>
                  <a:lnTo>
                    <a:pt x="89" y="67"/>
                  </a:lnTo>
                  <a:lnTo>
                    <a:pt x="89" y="63"/>
                  </a:lnTo>
                  <a:lnTo>
                    <a:pt x="86" y="62"/>
                  </a:lnTo>
                  <a:lnTo>
                    <a:pt x="85" y="61"/>
                  </a:lnTo>
                  <a:lnTo>
                    <a:pt x="83" y="59"/>
                  </a:lnTo>
                  <a:lnTo>
                    <a:pt x="83" y="54"/>
                  </a:lnTo>
                  <a:lnTo>
                    <a:pt x="82" y="35"/>
                  </a:lnTo>
                  <a:lnTo>
                    <a:pt x="80" y="25"/>
                  </a:lnTo>
                  <a:lnTo>
                    <a:pt x="78" y="20"/>
                  </a:lnTo>
                  <a:lnTo>
                    <a:pt x="73" y="17"/>
                  </a:lnTo>
                  <a:lnTo>
                    <a:pt x="70" y="15"/>
                  </a:lnTo>
                  <a:lnTo>
                    <a:pt x="75" y="12"/>
                  </a:lnTo>
                  <a:lnTo>
                    <a:pt x="79" y="7"/>
                  </a:lnTo>
                  <a:lnTo>
                    <a:pt x="83" y="0"/>
                  </a:lnTo>
                  <a:lnTo>
                    <a:pt x="68" y="0"/>
                  </a:lnTo>
                  <a:lnTo>
                    <a:pt x="63" y="6"/>
                  </a:lnTo>
                  <a:lnTo>
                    <a:pt x="56" y="8"/>
                  </a:lnTo>
                  <a:lnTo>
                    <a:pt x="48" y="10"/>
                  </a:lnTo>
                  <a:lnTo>
                    <a:pt x="15" y="10"/>
                  </a:lnTo>
                  <a:lnTo>
                    <a:pt x="15" y="0"/>
                  </a:lnTo>
                  <a:lnTo>
                    <a:pt x="0" y="0"/>
                  </a:lnTo>
                  <a:close/>
                </a:path>
              </a:pathLst>
            </a:custGeom>
            <a:solidFill>
              <a:srgbClr val="FFFF00"/>
            </a:solidFill>
            <a:ln w="9525">
              <a:noFill/>
              <a:round/>
              <a:headEnd/>
              <a:tailEnd/>
            </a:ln>
          </p:spPr>
          <p:txBody>
            <a:bodyPr/>
            <a:lstStyle/>
            <a:p>
              <a:endParaRPr lang="en-IN"/>
            </a:p>
          </p:txBody>
        </p:sp>
        <p:sp>
          <p:nvSpPr>
            <p:cNvPr id="38995" name="Freeform 1107"/>
            <p:cNvSpPr>
              <a:spLocks/>
            </p:cNvSpPr>
            <p:nvPr/>
          </p:nvSpPr>
          <p:spPr bwMode="auto">
            <a:xfrm>
              <a:off x="2852" y="2454"/>
              <a:ext cx="39" cy="33"/>
            </a:xfrm>
            <a:custGeom>
              <a:avLst/>
              <a:gdLst>
                <a:gd name="T0" fmla="*/ 0 w 77"/>
                <a:gd name="T1" fmla="*/ 0 h 67"/>
                <a:gd name="T2" fmla="*/ 0 w 77"/>
                <a:gd name="T3" fmla="*/ 67 h 67"/>
                <a:gd name="T4" fmla="*/ 77 w 77"/>
                <a:gd name="T5" fmla="*/ 67 h 67"/>
                <a:gd name="T6" fmla="*/ 77 w 77"/>
                <a:gd name="T7" fmla="*/ 54 h 67"/>
                <a:gd name="T8" fmla="*/ 14 w 77"/>
                <a:gd name="T9" fmla="*/ 54 h 67"/>
                <a:gd name="T10" fmla="*/ 14 w 77"/>
                <a:gd name="T11" fmla="*/ 19 h 67"/>
                <a:gd name="T12" fmla="*/ 72 w 77"/>
                <a:gd name="T13" fmla="*/ 19 h 67"/>
                <a:gd name="T14" fmla="*/ 72 w 77"/>
                <a:gd name="T15" fmla="*/ 6 h 67"/>
                <a:gd name="T16" fmla="*/ 14 w 77"/>
                <a:gd name="T17" fmla="*/ 6 h 67"/>
                <a:gd name="T18" fmla="*/ 14 w 77"/>
                <a:gd name="T19" fmla="*/ 0 h 67"/>
                <a:gd name="T20" fmla="*/ 0 w 77"/>
                <a:gd name="T21" fmla="*/ 0 h 67"/>
                <a:gd name="T22" fmla="*/ 0 w 77"/>
                <a:gd name="T23" fmla="*/ 0 h 6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7"/>
                <a:gd name="T37" fmla="*/ 0 h 67"/>
                <a:gd name="T38" fmla="*/ 77 w 77"/>
                <a:gd name="T39" fmla="*/ 67 h 6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7" h="67">
                  <a:moveTo>
                    <a:pt x="0" y="0"/>
                  </a:moveTo>
                  <a:lnTo>
                    <a:pt x="0" y="67"/>
                  </a:lnTo>
                  <a:lnTo>
                    <a:pt x="77" y="67"/>
                  </a:lnTo>
                  <a:lnTo>
                    <a:pt x="77" y="54"/>
                  </a:lnTo>
                  <a:lnTo>
                    <a:pt x="14" y="54"/>
                  </a:lnTo>
                  <a:lnTo>
                    <a:pt x="14" y="19"/>
                  </a:lnTo>
                  <a:lnTo>
                    <a:pt x="72" y="19"/>
                  </a:lnTo>
                  <a:lnTo>
                    <a:pt x="72" y="6"/>
                  </a:lnTo>
                  <a:lnTo>
                    <a:pt x="14" y="6"/>
                  </a:lnTo>
                  <a:lnTo>
                    <a:pt x="14" y="0"/>
                  </a:lnTo>
                  <a:lnTo>
                    <a:pt x="0" y="0"/>
                  </a:lnTo>
                  <a:close/>
                </a:path>
              </a:pathLst>
            </a:custGeom>
            <a:solidFill>
              <a:srgbClr val="FFFF00"/>
            </a:solidFill>
            <a:ln w="9525">
              <a:noFill/>
              <a:round/>
              <a:headEnd/>
              <a:tailEnd/>
            </a:ln>
          </p:spPr>
          <p:txBody>
            <a:bodyPr/>
            <a:lstStyle/>
            <a:p>
              <a:endParaRPr lang="en-IN"/>
            </a:p>
          </p:txBody>
        </p:sp>
        <p:sp>
          <p:nvSpPr>
            <p:cNvPr id="38996" name="Freeform 1108"/>
            <p:cNvSpPr>
              <a:spLocks/>
            </p:cNvSpPr>
            <p:nvPr/>
          </p:nvSpPr>
          <p:spPr bwMode="auto">
            <a:xfrm>
              <a:off x="2902" y="2454"/>
              <a:ext cx="32" cy="33"/>
            </a:xfrm>
            <a:custGeom>
              <a:avLst/>
              <a:gdLst>
                <a:gd name="T0" fmla="*/ 0 w 66"/>
                <a:gd name="T1" fmla="*/ 0 h 67"/>
                <a:gd name="T2" fmla="*/ 26 w 66"/>
                <a:gd name="T3" fmla="*/ 67 h 67"/>
                <a:gd name="T4" fmla="*/ 41 w 66"/>
                <a:gd name="T5" fmla="*/ 67 h 67"/>
                <a:gd name="T6" fmla="*/ 66 w 66"/>
                <a:gd name="T7" fmla="*/ 0 h 67"/>
                <a:gd name="T8" fmla="*/ 50 w 66"/>
                <a:gd name="T9" fmla="*/ 0 h 67"/>
                <a:gd name="T10" fmla="*/ 34 w 66"/>
                <a:gd name="T11" fmla="*/ 52 h 67"/>
                <a:gd name="T12" fmla="*/ 32 w 66"/>
                <a:gd name="T13" fmla="*/ 52 h 67"/>
                <a:gd name="T14" fmla="*/ 15 w 66"/>
                <a:gd name="T15" fmla="*/ 0 h 67"/>
                <a:gd name="T16" fmla="*/ 0 w 66"/>
                <a:gd name="T17" fmla="*/ 0 h 67"/>
                <a:gd name="T18" fmla="*/ 0 w 66"/>
                <a:gd name="T19" fmla="*/ 0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67"/>
                <a:gd name="T32" fmla="*/ 66 w 66"/>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67">
                  <a:moveTo>
                    <a:pt x="0" y="0"/>
                  </a:moveTo>
                  <a:lnTo>
                    <a:pt x="26" y="67"/>
                  </a:lnTo>
                  <a:lnTo>
                    <a:pt x="41" y="67"/>
                  </a:lnTo>
                  <a:lnTo>
                    <a:pt x="66" y="0"/>
                  </a:lnTo>
                  <a:lnTo>
                    <a:pt x="50" y="0"/>
                  </a:lnTo>
                  <a:lnTo>
                    <a:pt x="34" y="52"/>
                  </a:lnTo>
                  <a:lnTo>
                    <a:pt x="32" y="52"/>
                  </a:lnTo>
                  <a:lnTo>
                    <a:pt x="15" y="0"/>
                  </a:lnTo>
                  <a:lnTo>
                    <a:pt x="0" y="0"/>
                  </a:lnTo>
                  <a:close/>
                </a:path>
              </a:pathLst>
            </a:custGeom>
            <a:solidFill>
              <a:srgbClr val="FFFF00"/>
            </a:solidFill>
            <a:ln w="9525">
              <a:noFill/>
              <a:round/>
              <a:headEnd/>
              <a:tailEnd/>
            </a:ln>
          </p:spPr>
          <p:txBody>
            <a:bodyPr/>
            <a:lstStyle/>
            <a:p>
              <a:endParaRPr lang="en-IN"/>
            </a:p>
          </p:txBody>
        </p:sp>
        <p:sp>
          <p:nvSpPr>
            <p:cNvPr id="38997" name="Freeform 1109"/>
            <p:cNvSpPr>
              <a:spLocks/>
            </p:cNvSpPr>
            <p:nvPr/>
          </p:nvSpPr>
          <p:spPr bwMode="auto">
            <a:xfrm>
              <a:off x="2947" y="2454"/>
              <a:ext cx="39" cy="33"/>
            </a:xfrm>
            <a:custGeom>
              <a:avLst/>
              <a:gdLst>
                <a:gd name="T0" fmla="*/ 0 w 79"/>
                <a:gd name="T1" fmla="*/ 0 h 67"/>
                <a:gd name="T2" fmla="*/ 0 w 79"/>
                <a:gd name="T3" fmla="*/ 67 h 67"/>
                <a:gd name="T4" fmla="*/ 79 w 79"/>
                <a:gd name="T5" fmla="*/ 67 h 67"/>
                <a:gd name="T6" fmla="*/ 79 w 79"/>
                <a:gd name="T7" fmla="*/ 54 h 67"/>
                <a:gd name="T8" fmla="*/ 14 w 79"/>
                <a:gd name="T9" fmla="*/ 54 h 67"/>
                <a:gd name="T10" fmla="*/ 14 w 79"/>
                <a:gd name="T11" fmla="*/ 19 h 67"/>
                <a:gd name="T12" fmla="*/ 73 w 79"/>
                <a:gd name="T13" fmla="*/ 19 h 67"/>
                <a:gd name="T14" fmla="*/ 73 w 79"/>
                <a:gd name="T15" fmla="*/ 6 h 67"/>
                <a:gd name="T16" fmla="*/ 14 w 79"/>
                <a:gd name="T17" fmla="*/ 6 h 67"/>
                <a:gd name="T18" fmla="*/ 14 w 79"/>
                <a:gd name="T19" fmla="*/ 0 h 67"/>
                <a:gd name="T20" fmla="*/ 0 w 79"/>
                <a:gd name="T21" fmla="*/ 0 h 67"/>
                <a:gd name="T22" fmla="*/ 0 w 79"/>
                <a:gd name="T23" fmla="*/ 0 h 6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9"/>
                <a:gd name="T37" fmla="*/ 0 h 67"/>
                <a:gd name="T38" fmla="*/ 79 w 79"/>
                <a:gd name="T39" fmla="*/ 67 h 6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9" h="67">
                  <a:moveTo>
                    <a:pt x="0" y="0"/>
                  </a:moveTo>
                  <a:lnTo>
                    <a:pt x="0" y="67"/>
                  </a:lnTo>
                  <a:lnTo>
                    <a:pt x="79" y="67"/>
                  </a:lnTo>
                  <a:lnTo>
                    <a:pt x="79" y="54"/>
                  </a:lnTo>
                  <a:lnTo>
                    <a:pt x="14" y="54"/>
                  </a:lnTo>
                  <a:lnTo>
                    <a:pt x="14" y="19"/>
                  </a:lnTo>
                  <a:lnTo>
                    <a:pt x="73" y="19"/>
                  </a:lnTo>
                  <a:lnTo>
                    <a:pt x="73" y="6"/>
                  </a:lnTo>
                  <a:lnTo>
                    <a:pt x="14" y="6"/>
                  </a:lnTo>
                  <a:lnTo>
                    <a:pt x="14" y="0"/>
                  </a:lnTo>
                  <a:lnTo>
                    <a:pt x="0" y="0"/>
                  </a:lnTo>
                  <a:close/>
                </a:path>
              </a:pathLst>
            </a:custGeom>
            <a:solidFill>
              <a:srgbClr val="FFFF00"/>
            </a:solidFill>
            <a:ln w="9525">
              <a:noFill/>
              <a:round/>
              <a:headEnd/>
              <a:tailEnd/>
            </a:ln>
          </p:spPr>
          <p:txBody>
            <a:bodyPr/>
            <a:lstStyle/>
            <a:p>
              <a:endParaRPr lang="en-IN"/>
            </a:p>
          </p:txBody>
        </p:sp>
        <p:sp>
          <p:nvSpPr>
            <p:cNvPr id="38998" name="Freeform 1110"/>
            <p:cNvSpPr>
              <a:spLocks/>
            </p:cNvSpPr>
            <p:nvPr/>
          </p:nvSpPr>
          <p:spPr bwMode="auto">
            <a:xfrm>
              <a:off x="2994" y="2454"/>
              <a:ext cx="7" cy="33"/>
            </a:xfrm>
            <a:custGeom>
              <a:avLst/>
              <a:gdLst>
                <a:gd name="T0" fmla="*/ 0 w 14"/>
                <a:gd name="T1" fmla="*/ 0 h 67"/>
                <a:gd name="T2" fmla="*/ 0 w 14"/>
                <a:gd name="T3" fmla="*/ 67 h 67"/>
                <a:gd name="T4" fmla="*/ 14 w 14"/>
                <a:gd name="T5" fmla="*/ 67 h 67"/>
                <a:gd name="T6" fmla="*/ 14 w 14"/>
                <a:gd name="T7" fmla="*/ 0 h 67"/>
                <a:gd name="T8" fmla="*/ 0 w 14"/>
                <a:gd name="T9" fmla="*/ 0 h 67"/>
                <a:gd name="T10" fmla="*/ 0 w 14"/>
                <a:gd name="T11" fmla="*/ 0 h 67"/>
                <a:gd name="T12" fmla="*/ 0 60000 65536"/>
                <a:gd name="T13" fmla="*/ 0 60000 65536"/>
                <a:gd name="T14" fmla="*/ 0 60000 65536"/>
                <a:gd name="T15" fmla="*/ 0 60000 65536"/>
                <a:gd name="T16" fmla="*/ 0 60000 65536"/>
                <a:gd name="T17" fmla="*/ 0 60000 65536"/>
                <a:gd name="T18" fmla="*/ 0 w 14"/>
                <a:gd name="T19" fmla="*/ 0 h 67"/>
                <a:gd name="T20" fmla="*/ 14 w 14"/>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4" h="67">
                  <a:moveTo>
                    <a:pt x="0" y="0"/>
                  </a:moveTo>
                  <a:lnTo>
                    <a:pt x="0" y="67"/>
                  </a:lnTo>
                  <a:lnTo>
                    <a:pt x="14" y="67"/>
                  </a:lnTo>
                  <a:lnTo>
                    <a:pt x="14" y="0"/>
                  </a:lnTo>
                  <a:lnTo>
                    <a:pt x="0" y="0"/>
                  </a:lnTo>
                  <a:close/>
                </a:path>
              </a:pathLst>
            </a:custGeom>
            <a:solidFill>
              <a:srgbClr val="FFFF00"/>
            </a:solidFill>
            <a:ln w="9525">
              <a:noFill/>
              <a:round/>
              <a:headEnd/>
              <a:tailEnd/>
            </a:ln>
          </p:spPr>
          <p:txBody>
            <a:bodyPr/>
            <a:lstStyle/>
            <a:p>
              <a:endParaRPr lang="en-IN"/>
            </a:p>
          </p:txBody>
        </p:sp>
        <p:sp>
          <p:nvSpPr>
            <p:cNvPr id="38999" name="Freeform 1111"/>
            <p:cNvSpPr>
              <a:spLocks/>
            </p:cNvSpPr>
            <p:nvPr/>
          </p:nvSpPr>
          <p:spPr bwMode="auto">
            <a:xfrm>
              <a:off x="3007" y="2454"/>
              <a:ext cx="29" cy="33"/>
            </a:xfrm>
            <a:custGeom>
              <a:avLst/>
              <a:gdLst>
                <a:gd name="T0" fmla="*/ 0 w 58"/>
                <a:gd name="T1" fmla="*/ 0 h 67"/>
                <a:gd name="T2" fmla="*/ 43 w 58"/>
                <a:gd name="T3" fmla="*/ 67 h 67"/>
                <a:gd name="T4" fmla="*/ 58 w 58"/>
                <a:gd name="T5" fmla="*/ 67 h 67"/>
                <a:gd name="T6" fmla="*/ 58 w 58"/>
                <a:gd name="T7" fmla="*/ 0 h 67"/>
                <a:gd name="T8" fmla="*/ 45 w 58"/>
                <a:gd name="T9" fmla="*/ 0 h 67"/>
                <a:gd name="T10" fmla="*/ 45 w 58"/>
                <a:gd name="T11" fmla="*/ 46 h 67"/>
                <a:gd name="T12" fmla="*/ 44 w 58"/>
                <a:gd name="T13" fmla="*/ 46 h 67"/>
                <a:gd name="T14" fmla="*/ 15 w 58"/>
                <a:gd name="T15" fmla="*/ 0 h 67"/>
                <a:gd name="T16" fmla="*/ 0 w 58"/>
                <a:gd name="T17" fmla="*/ 0 h 67"/>
                <a:gd name="T18" fmla="*/ 0 w 58"/>
                <a:gd name="T19" fmla="*/ 0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67"/>
                <a:gd name="T32" fmla="*/ 58 w 58"/>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67">
                  <a:moveTo>
                    <a:pt x="0" y="0"/>
                  </a:moveTo>
                  <a:lnTo>
                    <a:pt x="43" y="67"/>
                  </a:lnTo>
                  <a:lnTo>
                    <a:pt x="58" y="67"/>
                  </a:lnTo>
                  <a:lnTo>
                    <a:pt x="58" y="0"/>
                  </a:lnTo>
                  <a:lnTo>
                    <a:pt x="45" y="0"/>
                  </a:lnTo>
                  <a:lnTo>
                    <a:pt x="45" y="46"/>
                  </a:lnTo>
                  <a:lnTo>
                    <a:pt x="44" y="46"/>
                  </a:lnTo>
                  <a:lnTo>
                    <a:pt x="15" y="0"/>
                  </a:lnTo>
                  <a:lnTo>
                    <a:pt x="0" y="0"/>
                  </a:lnTo>
                  <a:close/>
                </a:path>
              </a:pathLst>
            </a:custGeom>
            <a:solidFill>
              <a:srgbClr val="FFFF00"/>
            </a:solidFill>
            <a:ln w="9525">
              <a:noFill/>
              <a:round/>
              <a:headEnd/>
              <a:tailEnd/>
            </a:ln>
          </p:spPr>
          <p:txBody>
            <a:bodyPr/>
            <a:lstStyle/>
            <a:p>
              <a:endParaRPr lang="en-IN"/>
            </a:p>
          </p:txBody>
        </p:sp>
        <p:sp>
          <p:nvSpPr>
            <p:cNvPr id="39000" name="Freeform 1112"/>
            <p:cNvSpPr>
              <a:spLocks/>
            </p:cNvSpPr>
            <p:nvPr/>
          </p:nvSpPr>
          <p:spPr bwMode="auto">
            <a:xfrm>
              <a:off x="3059" y="2454"/>
              <a:ext cx="8" cy="33"/>
            </a:xfrm>
            <a:custGeom>
              <a:avLst/>
              <a:gdLst>
                <a:gd name="T0" fmla="*/ 0 w 15"/>
                <a:gd name="T1" fmla="*/ 0 h 67"/>
                <a:gd name="T2" fmla="*/ 0 w 15"/>
                <a:gd name="T3" fmla="*/ 67 h 67"/>
                <a:gd name="T4" fmla="*/ 15 w 15"/>
                <a:gd name="T5" fmla="*/ 67 h 67"/>
                <a:gd name="T6" fmla="*/ 15 w 15"/>
                <a:gd name="T7" fmla="*/ 0 h 67"/>
                <a:gd name="T8" fmla="*/ 0 w 15"/>
                <a:gd name="T9" fmla="*/ 0 h 67"/>
                <a:gd name="T10" fmla="*/ 0 w 15"/>
                <a:gd name="T11" fmla="*/ 0 h 67"/>
                <a:gd name="T12" fmla="*/ 0 60000 65536"/>
                <a:gd name="T13" fmla="*/ 0 60000 65536"/>
                <a:gd name="T14" fmla="*/ 0 60000 65536"/>
                <a:gd name="T15" fmla="*/ 0 60000 65536"/>
                <a:gd name="T16" fmla="*/ 0 60000 65536"/>
                <a:gd name="T17" fmla="*/ 0 60000 65536"/>
                <a:gd name="T18" fmla="*/ 0 w 15"/>
                <a:gd name="T19" fmla="*/ 0 h 67"/>
                <a:gd name="T20" fmla="*/ 15 w 15"/>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5" h="67">
                  <a:moveTo>
                    <a:pt x="0" y="0"/>
                  </a:moveTo>
                  <a:lnTo>
                    <a:pt x="0" y="67"/>
                  </a:lnTo>
                  <a:lnTo>
                    <a:pt x="15" y="67"/>
                  </a:lnTo>
                  <a:lnTo>
                    <a:pt x="15" y="0"/>
                  </a:lnTo>
                  <a:lnTo>
                    <a:pt x="0" y="0"/>
                  </a:lnTo>
                  <a:close/>
                </a:path>
              </a:pathLst>
            </a:custGeom>
            <a:solidFill>
              <a:srgbClr val="FFFF00"/>
            </a:solidFill>
            <a:ln w="9525">
              <a:noFill/>
              <a:round/>
              <a:headEnd/>
              <a:tailEnd/>
            </a:ln>
          </p:spPr>
          <p:txBody>
            <a:bodyPr/>
            <a:lstStyle/>
            <a:p>
              <a:endParaRPr lang="en-IN"/>
            </a:p>
          </p:txBody>
        </p:sp>
        <p:sp>
          <p:nvSpPr>
            <p:cNvPr id="39001" name="Freeform 1113"/>
            <p:cNvSpPr>
              <a:spLocks/>
            </p:cNvSpPr>
            <p:nvPr/>
          </p:nvSpPr>
          <p:spPr bwMode="auto">
            <a:xfrm>
              <a:off x="3091" y="2454"/>
              <a:ext cx="7" cy="33"/>
            </a:xfrm>
            <a:custGeom>
              <a:avLst/>
              <a:gdLst>
                <a:gd name="T0" fmla="*/ 0 w 14"/>
                <a:gd name="T1" fmla="*/ 0 h 67"/>
                <a:gd name="T2" fmla="*/ 0 w 14"/>
                <a:gd name="T3" fmla="*/ 67 h 67"/>
                <a:gd name="T4" fmla="*/ 14 w 14"/>
                <a:gd name="T5" fmla="*/ 67 h 67"/>
                <a:gd name="T6" fmla="*/ 14 w 14"/>
                <a:gd name="T7" fmla="*/ 0 h 67"/>
                <a:gd name="T8" fmla="*/ 0 w 14"/>
                <a:gd name="T9" fmla="*/ 0 h 67"/>
                <a:gd name="T10" fmla="*/ 0 w 14"/>
                <a:gd name="T11" fmla="*/ 0 h 67"/>
                <a:gd name="T12" fmla="*/ 0 60000 65536"/>
                <a:gd name="T13" fmla="*/ 0 60000 65536"/>
                <a:gd name="T14" fmla="*/ 0 60000 65536"/>
                <a:gd name="T15" fmla="*/ 0 60000 65536"/>
                <a:gd name="T16" fmla="*/ 0 60000 65536"/>
                <a:gd name="T17" fmla="*/ 0 60000 65536"/>
                <a:gd name="T18" fmla="*/ 0 w 14"/>
                <a:gd name="T19" fmla="*/ 0 h 67"/>
                <a:gd name="T20" fmla="*/ 14 w 14"/>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4" h="67">
                  <a:moveTo>
                    <a:pt x="0" y="0"/>
                  </a:moveTo>
                  <a:lnTo>
                    <a:pt x="0" y="67"/>
                  </a:lnTo>
                  <a:lnTo>
                    <a:pt x="14" y="67"/>
                  </a:lnTo>
                  <a:lnTo>
                    <a:pt x="14" y="0"/>
                  </a:lnTo>
                  <a:lnTo>
                    <a:pt x="0" y="0"/>
                  </a:lnTo>
                  <a:close/>
                </a:path>
              </a:pathLst>
            </a:custGeom>
            <a:solidFill>
              <a:srgbClr val="FFFF00"/>
            </a:solidFill>
            <a:ln w="9525">
              <a:noFill/>
              <a:round/>
              <a:headEnd/>
              <a:tailEnd/>
            </a:ln>
          </p:spPr>
          <p:txBody>
            <a:bodyPr/>
            <a:lstStyle/>
            <a:p>
              <a:endParaRPr lang="en-IN"/>
            </a:p>
          </p:txBody>
        </p:sp>
        <p:sp>
          <p:nvSpPr>
            <p:cNvPr id="39002" name="Freeform 1114"/>
            <p:cNvSpPr>
              <a:spLocks/>
            </p:cNvSpPr>
            <p:nvPr/>
          </p:nvSpPr>
          <p:spPr bwMode="auto">
            <a:xfrm>
              <a:off x="3106" y="2454"/>
              <a:ext cx="51" cy="35"/>
            </a:xfrm>
            <a:custGeom>
              <a:avLst/>
              <a:gdLst>
                <a:gd name="T0" fmla="*/ 1 w 103"/>
                <a:gd name="T1" fmla="*/ 0 h 70"/>
                <a:gd name="T2" fmla="*/ 0 w 103"/>
                <a:gd name="T3" fmla="*/ 6 h 70"/>
                <a:gd name="T4" fmla="*/ 0 w 103"/>
                <a:gd name="T5" fmla="*/ 14 h 70"/>
                <a:gd name="T6" fmla="*/ 0 w 103"/>
                <a:gd name="T7" fmla="*/ 22 h 70"/>
                <a:gd name="T8" fmla="*/ 4 w 103"/>
                <a:gd name="T9" fmla="*/ 32 h 70"/>
                <a:gd name="T10" fmla="*/ 6 w 103"/>
                <a:gd name="T11" fmla="*/ 42 h 70"/>
                <a:gd name="T12" fmla="*/ 12 w 103"/>
                <a:gd name="T13" fmla="*/ 50 h 70"/>
                <a:gd name="T14" fmla="*/ 19 w 103"/>
                <a:gd name="T15" fmla="*/ 59 h 70"/>
                <a:gd name="T16" fmla="*/ 27 w 103"/>
                <a:gd name="T17" fmla="*/ 66 h 70"/>
                <a:gd name="T18" fmla="*/ 38 w 103"/>
                <a:gd name="T19" fmla="*/ 69 h 70"/>
                <a:gd name="T20" fmla="*/ 52 w 103"/>
                <a:gd name="T21" fmla="*/ 70 h 70"/>
                <a:gd name="T22" fmla="*/ 66 w 103"/>
                <a:gd name="T23" fmla="*/ 69 h 70"/>
                <a:gd name="T24" fmla="*/ 76 w 103"/>
                <a:gd name="T25" fmla="*/ 66 h 70"/>
                <a:gd name="T26" fmla="*/ 84 w 103"/>
                <a:gd name="T27" fmla="*/ 59 h 70"/>
                <a:gd name="T28" fmla="*/ 91 w 103"/>
                <a:gd name="T29" fmla="*/ 50 h 70"/>
                <a:gd name="T30" fmla="*/ 97 w 103"/>
                <a:gd name="T31" fmla="*/ 42 h 70"/>
                <a:gd name="T32" fmla="*/ 100 w 103"/>
                <a:gd name="T33" fmla="*/ 32 h 70"/>
                <a:gd name="T34" fmla="*/ 103 w 103"/>
                <a:gd name="T35" fmla="*/ 22 h 70"/>
                <a:gd name="T36" fmla="*/ 103 w 103"/>
                <a:gd name="T37" fmla="*/ 14 h 70"/>
                <a:gd name="T38" fmla="*/ 103 w 103"/>
                <a:gd name="T39" fmla="*/ 6 h 70"/>
                <a:gd name="T40" fmla="*/ 101 w 103"/>
                <a:gd name="T41" fmla="*/ 0 h 70"/>
                <a:gd name="T42" fmla="*/ 87 w 103"/>
                <a:gd name="T43" fmla="*/ 0 h 70"/>
                <a:gd name="T44" fmla="*/ 89 w 103"/>
                <a:gd name="T45" fmla="*/ 14 h 70"/>
                <a:gd name="T46" fmla="*/ 87 w 103"/>
                <a:gd name="T47" fmla="*/ 31 h 70"/>
                <a:gd name="T48" fmla="*/ 80 w 103"/>
                <a:gd name="T49" fmla="*/ 45 h 70"/>
                <a:gd name="T50" fmla="*/ 67 w 103"/>
                <a:gd name="T51" fmla="*/ 54 h 70"/>
                <a:gd name="T52" fmla="*/ 52 w 103"/>
                <a:gd name="T53" fmla="*/ 56 h 70"/>
                <a:gd name="T54" fmla="*/ 36 w 103"/>
                <a:gd name="T55" fmla="*/ 54 h 70"/>
                <a:gd name="T56" fmla="*/ 25 w 103"/>
                <a:gd name="T57" fmla="*/ 45 h 70"/>
                <a:gd name="T58" fmla="*/ 19 w 103"/>
                <a:gd name="T59" fmla="*/ 31 h 70"/>
                <a:gd name="T60" fmla="*/ 15 w 103"/>
                <a:gd name="T61" fmla="*/ 14 h 70"/>
                <a:gd name="T62" fmla="*/ 19 w 103"/>
                <a:gd name="T63" fmla="*/ 0 h 70"/>
                <a:gd name="T64" fmla="*/ 1 w 103"/>
                <a:gd name="T65" fmla="*/ 0 h 70"/>
                <a:gd name="T66" fmla="*/ 1 w 103"/>
                <a:gd name="T67" fmla="*/ 0 h 7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3"/>
                <a:gd name="T103" fmla="*/ 0 h 70"/>
                <a:gd name="T104" fmla="*/ 103 w 103"/>
                <a:gd name="T105" fmla="*/ 70 h 7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3" h="70">
                  <a:moveTo>
                    <a:pt x="1" y="0"/>
                  </a:moveTo>
                  <a:lnTo>
                    <a:pt x="0" y="6"/>
                  </a:lnTo>
                  <a:lnTo>
                    <a:pt x="0" y="14"/>
                  </a:lnTo>
                  <a:lnTo>
                    <a:pt x="0" y="22"/>
                  </a:lnTo>
                  <a:lnTo>
                    <a:pt x="4" y="32"/>
                  </a:lnTo>
                  <a:lnTo>
                    <a:pt x="6" y="42"/>
                  </a:lnTo>
                  <a:lnTo>
                    <a:pt x="12" y="50"/>
                  </a:lnTo>
                  <a:lnTo>
                    <a:pt x="19" y="59"/>
                  </a:lnTo>
                  <a:lnTo>
                    <a:pt x="27" y="66"/>
                  </a:lnTo>
                  <a:lnTo>
                    <a:pt x="38" y="69"/>
                  </a:lnTo>
                  <a:lnTo>
                    <a:pt x="52" y="70"/>
                  </a:lnTo>
                  <a:lnTo>
                    <a:pt x="66" y="69"/>
                  </a:lnTo>
                  <a:lnTo>
                    <a:pt x="76" y="66"/>
                  </a:lnTo>
                  <a:lnTo>
                    <a:pt x="84" y="59"/>
                  </a:lnTo>
                  <a:lnTo>
                    <a:pt x="91" y="50"/>
                  </a:lnTo>
                  <a:lnTo>
                    <a:pt x="97" y="42"/>
                  </a:lnTo>
                  <a:lnTo>
                    <a:pt x="100" y="32"/>
                  </a:lnTo>
                  <a:lnTo>
                    <a:pt x="103" y="22"/>
                  </a:lnTo>
                  <a:lnTo>
                    <a:pt x="103" y="14"/>
                  </a:lnTo>
                  <a:lnTo>
                    <a:pt x="103" y="6"/>
                  </a:lnTo>
                  <a:lnTo>
                    <a:pt x="101" y="0"/>
                  </a:lnTo>
                  <a:lnTo>
                    <a:pt x="87" y="0"/>
                  </a:lnTo>
                  <a:lnTo>
                    <a:pt x="89" y="14"/>
                  </a:lnTo>
                  <a:lnTo>
                    <a:pt x="87" y="31"/>
                  </a:lnTo>
                  <a:lnTo>
                    <a:pt x="80" y="45"/>
                  </a:lnTo>
                  <a:lnTo>
                    <a:pt x="67" y="54"/>
                  </a:lnTo>
                  <a:lnTo>
                    <a:pt x="52" y="56"/>
                  </a:lnTo>
                  <a:lnTo>
                    <a:pt x="36" y="54"/>
                  </a:lnTo>
                  <a:lnTo>
                    <a:pt x="25" y="45"/>
                  </a:lnTo>
                  <a:lnTo>
                    <a:pt x="19" y="31"/>
                  </a:lnTo>
                  <a:lnTo>
                    <a:pt x="15" y="14"/>
                  </a:lnTo>
                  <a:lnTo>
                    <a:pt x="19" y="0"/>
                  </a:lnTo>
                  <a:lnTo>
                    <a:pt x="1" y="0"/>
                  </a:lnTo>
                  <a:close/>
                </a:path>
              </a:pathLst>
            </a:custGeom>
            <a:solidFill>
              <a:srgbClr val="FFFF00"/>
            </a:solidFill>
            <a:ln w="9525">
              <a:noFill/>
              <a:round/>
              <a:headEnd/>
              <a:tailEnd/>
            </a:ln>
          </p:spPr>
          <p:txBody>
            <a:bodyPr/>
            <a:lstStyle/>
            <a:p>
              <a:endParaRPr lang="en-IN"/>
            </a:p>
          </p:txBody>
        </p:sp>
        <p:sp>
          <p:nvSpPr>
            <p:cNvPr id="39003" name="Freeform 1115"/>
            <p:cNvSpPr>
              <a:spLocks/>
            </p:cNvSpPr>
            <p:nvPr/>
          </p:nvSpPr>
          <p:spPr bwMode="auto">
            <a:xfrm>
              <a:off x="3164" y="2454"/>
              <a:ext cx="7" cy="33"/>
            </a:xfrm>
            <a:custGeom>
              <a:avLst/>
              <a:gdLst>
                <a:gd name="T0" fmla="*/ 0 w 14"/>
                <a:gd name="T1" fmla="*/ 0 h 67"/>
                <a:gd name="T2" fmla="*/ 0 w 14"/>
                <a:gd name="T3" fmla="*/ 67 h 67"/>
                <a:gd name="T4" fmla="*/ 14 w 14"/>
                <a:gd name="T5" fmla="*/ 67 h 67"/>
                <a:gd name="T6" fmla="*/ 14 w 14"/>
                <a:gd name="T7" fmla="*/ 0 h 67"/>
                <a:gd name="T8" fmla="*/ 0 w 14"/>
                <a:gd name="T9" fmla="*/ 0 h 67"/>
                <a:gd name="T10" fmla="*/ 0 w 14"/>
                <a:gd name="T11" fmla="*/ 0 h 67"/>
                <a:gd name="T12" fmla="*/ 0 60000 65536"/>
                <a:gd name="T13" fmla="*/ 0 60000 65536"/>
                <a:gd name="T14" fmla="*/ 0 60000 65536"/>
                <a:gd name="T15" fmla="*/ 0 60000 65536"/>
                <a:gd name="T16" fmla="*/ 0 60000 65536"/>
                <a:gd name="T17" fmla="*/ 0 60000 65536"/>
                <a:gd name="T18" fmla="*/ 0 w 14"/>
                <a:gd name="T19" fmla="*/ 0 h 67"/>
                <a:gd name="T20" fmla="*/ 14 w 14"/>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14" h="67">
                  <a:moveTo>
                    <a:pt x="0" y="0"/>
                  </a:moveTo>
                  <a:lnTo>
                    <a:pt x="0" y="67"/>
                  </a:lnTo>
                  <a:lnTo>
                    <a:pt x="14" y="67"/>
                  </a:lnTo>
                  <a:lnTo>
                    <a:pt x="14" y="0"/>
                  </a:lnTo>
                  <a:lnTo>
                    <a:pt x="0" y="0"/>
                  </a:lnTo>
                  <a:close/>
                </a:path>
              </a:pathLst>
            </a:custGeom>
            <a:solidFill>
              <a:srgbClr val="FFFF00"/>
            </a:solidFill>
            <a:ln w="9525">
              <a:noFill/>
              <a:round/>
              <a:headEnd/>
              <a:tailEnd/>
            </a:ln>
          </p:spPr>
          <p:txBody>
            <a:bodyPr/>
            <a:lstStyle/>
            <a:p>
              <a:endParaRPr lang="en-IN"/>
            </a:p>
          </p:txBody>
        </p:sp>
        <p:sp>
          <p:nvSpPr>
            <p:cNvPr id="39004" name="Freeform 1116"/>
            <p:cNvSpPr>
              <a:spLocks/>
            </p:cNvSpPr>
            <p:nvPr/>
          </p:nvSpPr>
          <p:spPr bwMode="auto">
            <a:xfrm>
              <a:off x="3176" y="2454"/>
              <a:ext cx="29" cy="33"/>
            </a:xfrm>
            <a:custGeom>
              <a:avLst/>
              <a:gdLst>
                <a:gd name="T0" fmla="*/ 0 w 57"/>
                <a:gd name="T1" fmla="*/ 0 h 67"/>
                <a:gd name="T2" fmla="*/ 42 w 57"/>
                <a:gd name="T3" fmla="*/ 67 h 67"/>
                <a:gd name="T4" fmla="*/ 57 w 57"/>
                <a:gd name="T5" fmla="*/ 67 h 67"/>
                <a:gd name="T6" fmla="*/ 57 w 57"/>
                <a:gd name="T7" fmla="*/ 0 h 67"/>
                <a:gd name="T8" fmla="*/ 45 w 57"/>
                <a:gd name="T9" fmla="*/ 0 h 67"/>
                <a:gd name="T10" fmla="*/ 45 w 57"/>
                <a:gd name="T11" fmla="*/ 46 h 67"/>
                <a:gd name="T12" fmla="*/ 44 w 57"/>
                <a:gd name="T13" fmla="*/ 46 h 67"/>
                <a:gd name="T14" fmla="*/ 15 w 57"/>
                <a:gd name="T15" fmla="*/ 0 h 67"/>
                <a:gd name="T16" fmla="*/ 0 w 57"/>
                <a:gd name="T17" fmla="*/ 0 h 67"/>
                <a:gd name="T18" fmla="*/ 0 w 57"/>
                <a:gd name="T19" fmla="*/ 0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67"/>
                <a:gd name="T32" fmla="*/ 57 w 57"/>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67">
                  <a:moveTo>
                    <a:pt x="0" y="0"/>
                  </a:moveTo>
                  <a:lnTo>
                    <a:pt x="42" y="67"/>
                  </a:lnTo>
                  <a:lnTo>
                    <a:pt x="57" y="67"/>
                  </a:lnTo>
                  <a:lnTo>
                    <a:pt x="57" y="0"/>
                  </a:lnTo>
                  <a:lnTo>
                    <a:pt x="45" y="0"/>
                  </a:lnTo>
                  <a:lnTo>
                    <a:pt x="45" y="46"/>
                  </a:lnTo>
                  <a:lnTo>
                    <a:pt x="44" y="46"/>
                  </a:lnTo>
                  <a:lnTo>
                    <a:pt x="15" y="0"/>
                  </a:lnTo>
                  <a:lnTo>
                    <a:pt x="0" y="0"/>
                  </a:lnTo>
                  <a:close/>
                </a:path>
              </a:pathLst>
            </a:custGeom>
            <a:solidFill>
              <a:srgbClr val="FFFF00"/>
            </a:solidFill>
            <a:ln w="9525">
              <a:noFill/>
              <a:round/>
              <a:headEnd/>
              <a:tailEnd/>
            </a:ln>
          </p:spPr>
          <p:txBody>
            <a:bodyPr/>
            <a:lstStyle/>
            <a:p>
              <a:endParaRPr lang="en-IN"/>
            </a:p>
          </p:txBody>
        </p:sp>
        <p:sp>
          <p:nvSpPr>
            <p:cNvPr id="39005" name="Freeform 1117"/>
            <p:cNvSpPr>
              <a:spLocks/>
            </p:cNvSpPr>
            <p:nvPr/>
          </p:nvSpPr>
          <p:spPr bwMode="auto">
            <a:xfrm>
              <a:off x="2659" y="1830"/>
              <a:ext cx="822" cy="246"/>
            </a:xfrm>
            <a:custGeom>
              <a:avLst/>
              <a:gdLst>
                <a:gd name="T0" fmla="*/ 63 w 1643"/>
                <a:gd name="T1" fmla="*/ 140 h 491"/>
                <a:gd name="T2" fmla="*/ 50 w 1643"/>
                <a:gd name="T3" fmla="*/ 79 h 491"/>
                <a:gd name="T4" fmla="*/ 15 w 1643"/>
                <a:gd name="T5" fmla="*/ 43 h 491"/>
                <a:gd name="T6" fmla="*/ 358 w 1643"/>
                <a:gd name="T7" fmla="*/ 32 h 491"/>
                <a:gd name="T8" fmla="*/ 422 w 1643"/>
                <a:gd name="T9" fmla="*/ 35 h 491"/>
                <a:gd name="T10" fmla="*/ 482 w 1643"/>
                <a:gd name="T11" fmla="*/ 42 h 491"/>
                <a:gd name="T12" fmla="*/ 537 w 1643"/>
                <a:gd name="T13" fmla="*/ 53 h 491"/>
                <a:gd name="T14" fmla="*/ 589 w 1643"/>
                <a:gd name="T15" fmla="*/ 69 h 491"/>
                <a:gd name="T16" fmla="*/ 637 w 1643"/>
                <a:gd name="T17" fmla="*/ 87 h 491"/>
                <a:gd name="T18" fmla="*/ 711 w 1643"/>
                <a:gd name="T19" fmla="*/ 129 h 491"/>
                <a:gd name="T20" fmla="*/ 782 w 1643"/>
                <a:gd name="T21" fmla="*/ 190 h 491"/>
                <a:gd name="T22" fmla="*/ 835 w 1643"/>
                <a:gd name="T23" fmla="*/ 262 h 491"/>
                <a:gd name="T24" fmla="*/ 859 w 1643"/>
                <a:gd name="T25" fmla="*/ 312 h 491"/>
                <a:gd name="T26" fmla="*/ 877 w 1643"/>
                <a:gd name="T27" fmla="*/ 367 h 491"/>
                <a:gd name="T28" fmla="*/ 886 w 1643"/>
                <a:gd name="T29" fmla="*/ 383 h 491"/>
                <a:gd name="T30" fmla="*/ 900 w 1643"/>
                <a:gd name="T31" fmla="*/ 327 h 491"/>
                <a:gd name="T32" fmla="*/ 920 w 1643"/>
                <a:gd name="T33" fmla="*/ 276 h 491"/>
                <a:gd name="T34" fmla="*/ 961 w 1643"/>
                <a:gd name="T35" fmla="*/ 201 h 491"/>
                <a:gd name="T36" fmla="*/ 1026 w 1643"/>
                <a:gd name="T37" fmla="*/ 127 h 491"/>
                <a:gd name="T38" fmla="*/ 1106 w 1643"/>
                <a:gd name="T39" fmla="*/ 70 h 491"/>
                <a:gd name="T40" fmla="*/ 1152 w 1643"/>
                <a:gd name="T41" fmla="*/ 46 h 491"/>
                <a:gd name="T42" fmla="*/ 1201 w 1643"/>
                <a:gd name="T43" fmla="*/ 27 h 491"/>
                <a:gd name="T44" fmla="*/ 1251 w 1643"/>
                <a:gd name="T45" fmla="*/ 14 h 491"/>
                <a:gd name="T46" fmla="*/ 1307 w 1643"/>
                <a:gd name="T47" fmla="*/ 3 h 491"/>
                <a:gd name="T48" fmla="*/ 1364 w 1643"/>
                <a:gd name="T49" fmla="*/ 0 h 491"/>
                <a:gd name="T50" fmla="*/ 1413 w 1643"/>
                <a:gd name="T51" fmla="*/ 1 h 491"/>
                <a:gd name="T52" fmla="*/ 1459 w 1643"/>
                <a:gd name="T53" fmla="*/ 3 h 491"/>
                <a:gd name="T54" fmla="*/ 1507 w 1643"/>
                <a:gd name="T55" fmla="*/ 10 h 491"/>
                <a:gd name="T56" fmla="*/ 1557 w 1643"/>
                <a:gd name="T57" fmla="*/ 20 h 491"/>
                <a:gd name="T58" fmla="*/ 1609 w 1643"/>
                <a:gd name="T59" fmla="*/ 31 h 491"/>
                <a:gd name="T60" fmla="*/ 1643 w 1643"/>
                <a:gd name="T61" fmla="*/ 200 h 491"/>
                <a:gd name="T62" fmla="*/ 1591 w 1643"/>
                <a:gd name="T63" fmla="*/ 172 h 491"/>
                <a:gd name="T64" fmla="*/ 1539 w 1643"/>
                <a:gd name="T65" fmla="*/ 152 h 491"/>
                <a:gd name="T66" fmla="*/ 1486 w 1643"/>
                <a:gd name="T67" fmla="*/ 134 h 491"/>
                <a:gd name="T68" fmla="*/ 1436 w 1643"/>
                <a:gd name="T69" fmla="*/ 125 h 491"/>
                <a:gd name="T70" fmla="*/ 1383 w 1643"/>
                <a:gd name="T71" fmla="*/ 122 h 491"/>
                <a:gd name="T72" fmla="*/ 1329 w 1643"/>
                <a:gd name="T73" fmla="*/ 125 h 491"/>
                <a:gd name="T74" fmla="*/ 1277 w 1643"/>
                <a:gd name="T75" fmla="*/ 134 h 491"/>
                <a:gd name="T76" fmla="*/ 1230 w 1643"/>
                <a:gd name="T77" fmla="*/ 149 h 491"/>
                <a:gd name="T78" fmla="*/ 1187 w 1643"/>
                <a:gd name="T79" fmla="*/ 173 h 491"/>
                <a:gd name="T80" fmla="*/ 1149 w 1643"/>
                <a:gd name="T81" fmla="*/ 203 h 491"/>
                <a:gd name="T82" fmla="*/ 1107 w 1643"/>
                <a:gd name="T83" fmla="*/ 253 h 491"/>
                <a:gd name="T84" fmla="*/ 1062 w 1643"/>
                <a:gd name="T85" fmla="*/ 338 h 491"/>
                <a:gd name="T86" fmla="*/ 1039 w 1643"/>
                <a:gd name="T87" fmla="*/ 436 h 491"/>
                <a:gd name="T88" fmla="*/ 728 w 1643"/>
                <a:gd name="T89" fmla="*/ 491 h 491"/>
                <a:gd name="T90" fmla="*/ 719 w 1643"/>
                <a:gd name="T91" fmla="*/ 394 h 491"/>
                <a:gd name="T92" fmla="*/ 691 w 1643"/>
                <a:gd name="T93" fmla="*/ 313 h 491"/>
                <a:gd name="T94" fmla="*/ 649 w 1643"/>
                <a:gd name="T95" fmla="*/ 249 h 491"/>
                <a:gd name="T96" fmla="*/ 597 w 1643"/>
                <a:gd name="T97" fmla="*/ 201 h 491"/>
                <a:gd name="T98" fmla="*/ 537 w 1643"/>
                <a:gd name="T99" fmla="*/ 167 h 491"/>
                <a:gd name="T100" fmla="*/ 469 w 1643"/>
                <a:gd name="T101" fmla="*/ 147 h 491"/>
                <a:gd name="T102" fmla="*/ 399 w 1643"/>
                <a:gd name="T103" fmla="*/ 135 h 491"/>
                <a:gd name="T104" fmla="*/ 333 w 1643"/>
                <a:gd name="T105" fmla="*/ 133 h 491"/>
                <a:gd name="T106" fmla="*/ 286 w 1643"/>
                <a:gd name="T107" fmla="*/ 138 h 491"/>
                <a:gd name="T108" fmla="*/ 234 w 1643"/>
                <a:gd name="T109" fmla="*/ 146 h 491"/>
                <a:gd name="T110" fmla="*/ 65 w 1643"/>
                <a:gd name="T111" fmla="*/ 491 h 49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43"/>
                <a:gd name="T169" fmla="*/ 0 h 491"/>
                <a:gd name="T170" fmla="*/ 1643 w 1643"/>
                <a:gd name="T171" fmla="*/ 491 h 49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43" h="491">
                  <a:moveTo>
                    <a:pt x="65" y="491"/>
                  </a:moveTo>
                  <a:lnTo>
                    <a:pt x="65" y="165"/>
                  </a:lnTo>
                  <a:lnTo>
                    <a:pt x="63" y="140"/>
                  </a:lnTo>
                  <a:lnTo>
                    <a:pt x="61" y="117"/>
                  </a:lnTo>
                  <a:lnTo>
                    <a:pt x="57" y="98"/>
                  </a:lnTo>
                  <a:lnTo>
                    <a:pt x="50" y="79"/>
                  </a:lnTo>
                  <a:lnTo>
                    <a:pt x="40" y="64"/>
                  </a:lnTo>
                  <a:lnTo>
                    <a:pt x="29" y="53"/>
                  </a:lnTo>
                  <a:lnTo>
                    <a:pt x="15" y="43"/>
                  </a:lnTo>
                  <a:lnTo>
                    <a:pt x="0" y="37"/>
                  </a:lnTo>
                  <a:lnTo>
                    <a:pt x="0" y="32"/>
                  </a:lnTo>
                  <a:lnTo>
                    <a:pt x="358" y="32"/>
                  </a:lnTo>
                  <a:lnTo>
                    <a:pt x="379" y="32"/>
                  </a:lnTo>
                  <a:lnTo>
                    <a:pt x="401" y="34"/>
                  </a:lnTo>
                  <a:lnTo>
                    <a:pt x="422" y="35"/>
                  </a:lnTo>
                  <a:lnTo>
                    <a:pt x="441" y="37"/>
                  </a:lnTo>
                  <a:lnTo>
                    <a:pt x="461" y="39"/>
                  </a:lnTo>
                  <a:lnTo>
                    <a:pt x="482" y="42"/>
                  </a:lnTo>
                  <a:lnTo>
                    <a:pt x="499" y="45"/>
                  </a:lnTo>
                  <a:lnTo>
                    <a:pt x="519" y="49"/>
                  </a:lnTo>
                  <a:lnTo>
                    <a:pt x="537" y="53"/>
                  </a:lnTo>
                  <a:lnTo>
                    <a:pt x="554" y="57"/>
                  </a:lnTo>
                  <a:lnTo>
                    <a:pt x="573" y="63"/>
                  </a:lnTo>
                  <a:lnTo>
                    <a:pt x="589" y="69"/>
                  </a:lnTo>
                  <a:lnTo>
                    <a:pt x="606" y="73"/>
                  </a:lnTo>
                  <a:lnTo>
                    <a:pt x="622" y="80"/>
                  </a:lnTo>
                  <a:lnTo>
                    <a:pt x="637" y="87"/>
                  </a:lnTo>
                  <a:lnTo>
                    <a:pt x="652" y="94"/>
                  </a:lnTo>
                  <a:lnTo>
                    <a:pt x="683" y="111"/>
                  </a:lnTo>
                  <a:lnTo>
                    <a:pt x="711" y="129"/>
                  </a:lnTo>
                  <a:lnTo>
                    <a:pt x="738" y="148"/>
                  </a:lnTo>
                  <a:lnTo>
                    <a:pt x="761" y="168"/>
                  </a:lnTo>
                  <a:lnTo>
                    <a:pt x="782" y="190"/>
                  </a:lnTo>
                  <a:lnTo>
                    <a:pt x="802" y="211"/>
                  </a:lnTo>
                  <a:lnTo>
                    <a:pt x="821" y="237"/>
                  </a:lnTo>
                  <a:lnTo>
                    <a:pt x="835" y="262"/>
                  </a:lnTo>
                  <a:lnTo>
                    <a:pt x="844" y="278"/>
                  </a:lnTo>
                  <a:lnTo>
                    <a:pt x="852" y="294"/>
                  </a:lnTo>
                  <a:lnTo>
                    <a:pt x="859" y="312"/>
                  </a:lnTo>
                  <a:lnTo>
                    <a:pt x="865" y="329"/>
                  </a:lnTo>
                  <a:lnTo>
                    <a:pt x="871" y="347"/>
                  </a:lnTo>
                  <a:lnTo>
                    <a:pt x="877" y="367"/>
                  </a:lnTo>
                  <a:lnTo>
                    <a:pt x="880" y="384"/>
                  </a:lnTo>
                  <a:lnTo>
                    <a:pt x="884" y="404"/>
                  </a:lnTo>
                  <a:lnTo>
                    <a:pt x="886" y="383"/>
                  </a:lnTo>
                  <a:lnTo>
                    <a:pt x="891" y="363"/>
                  </a:lnTo>
                  <a:lnTo>
                    <a:pt x="894" y="345"/>
                  </a:lnTo>
                  <a:lnTo>
                    <a:pt x="900" y="327"/>
                  </a:lnTo>
                  <a:lnTo>
                    <a:pt x="906" y="308"/>
                  </a:lnTo>
                  <a:lnTo>
                    <a:pt x="913" y="292"/>
                  </a:lnTo>
                  <a:lnTo>
                    <a:pt x="920" y="276"/>
                  </a:lnTo>
                  <a:lnTo>
                    <a:pt x="927" y="259"/>
                  </a:lnTo>
                  <a:lnTo>
                    <a:pt x="943" y="230"/>
                  </a:lnTo>
                  <a:lnTo>
                    <a:pt x="961" y="201"/>
                  </a:lnTo>
                  <a:lnTo>
                    <a:pt x="981" y="175"/>
                  </a:lnTo>
                  <a:lnTo>
                    <a:pt x="1003" y="149"/>
                  </a:lnTo>
                  <a:lnTo>
                    <a:pt x="1026" y="127"/>
                  </a:lnTo>
                  <a:lnTo>
                    <a:pt x="1051" y="106"/>
                  </a:lnTo>
                  <a:lnTo>
                    <a:pt x="1077" y="86"/>
                  </a:lnTo>
                  <a:lnTo>
                    <a:pt x="1106" y="70"/>
                  </a:lnTo>
                  <a:lnTo>
                    <a:pt x="1121" y="62"/>
                  </a:lnTo>
                  <a:lnTo>
                    <a:pt x="1136" y="53"/>
                  </a:lnTo>
                  <a:lnTo>
                    <a:pt x="1152" y="46"/>
                  </a:lnTo>
                  <a:lnTo>
                    <a:pt x="1167" y="39"/>
                  </a:lnTo>
                  <a:lnTo>
                    <a:pt x="1183" y="34"/>
                  </a:lnTo>
                  <a:lnTo>
                    <a:pt x="1201" y="27"/>
                  </a:lnTo>
                  <a:lnTo>
                    <a:pt x="1217" y="23"/>
                  </a:lnTo>
                  <a:lnTo>
                    <a:pt x="1235" y="17"/>
                  </a:lnTo>
                  <a:lnTo>
                    <a:pt x="1251" y="14"/>
                  </a:lnTo>
                  <a:lnTo>
                    <a:pt x="1270" y="9"/>
                  </a:lnTo>
                  <a:lnTo>
                    <a:pt x="1288" y="7"/>
                  </a:lnTo>
                  <a:lnTo>
                    <a:pt x="1307" y="3"/>
                  </a:lnTo>
                  <a:lnTo>
                    <a:pt x="1326" y="2"/>
                  </a:lnTo>
                  <a:lnTo>
                    <a:pt x="1346" y="1"/>
                  </a:lnTo>
                  <a:lnTo>
                    <a:pt x="1364" y="0"/>
                  </a:lnTo>
                  <a:lnTo>
                    <a:pt x="1384" y="0"/>
                  </a:lnTo>
                  <a:lnTo>
                    <a:pt x="1398" y="0"/>
                  </a:lnTo>
                  <a:lnTo>
                    <a:pt x="1413" y="1"/>
                  </a:lnTo>
                  <a:lnTo>
                    <a:pt x="1429" y="1"/>
                  </a:lnTo>
                  <a:lnTo>
                    <a:pt x="1444" y="2"/>
                  </a:lnTo>
                  <a:lnTo>
                    <a:pt x="1459" y="3"/>
                  </a:lnTo>
                  <a:lnTo>
                    <a:pt x="1474" y="4"/>
                  </a:lnTo>
                  <a:lnTo>
                    <a:pt x="1491" y="8"/>
                  </a:lnTo>
                  <a:lnTo>
                    <a:pt x="1507" y="10"/>
                  </a:lnTo>
                  <a:lnTo>
                    <a:pt x="1522" y="14"/>
                  </a:lnTo>
                  <a:lnTo>
                    <a:pt x="1539" y="16"/>
                  </a:lnTo>
                  <a:lnTo>
                    <a:pt x="1557" y="20"/>
                  </a:lnTo>
                  <a:lnTo>
                    <a:pt x="1574" y="23"/>
                  </a:lnTo>
                  <a:lnTo>
                    <a:pt x="1590" y="27"/>
                  </a:lnTo>
                  <a:lnTo>
                    <a:pt x="1609" y="31"/>
                  </a:lnTo>
                  <a:lnTo>
                    <a:pt x="1625" y="37"/>
                  </a:lnTo>
                  <a:lnTo>
                    <a:pt x="1643" y="41"/>
                  </a:lnTo>
                  <a:lnTo>
                    <a:pt x="1643" y="200"/>
                  </a:lnTo>
                  <a:lnTo>
                    <a:pt x="1626" y="190"/>
                  </a:lnTo>
                  <a:lnTo>
                    <a:pt x="1609" y="180"/>
                  </a:lnTo>
                  <a:lnTo>
                    <a:pt x="1591" y="172"/>
                  </a:lnTo>
                  <a:lnTo>
                    <a:pt x="1574" y="165"/>
                  </a:lnTo>
                  <a:lnTo>
                    <a:pt x="1557" y="156"/>
                  </a:lnTo>
                  <a:lnTo>
                    <a:pt x="1539" y="152"/>
                  </a:lnTo>
                  <a:lnTo>
                    <a:pt x="1522" y="145"/>
                  </a:lnTo>
                  <a:lnTo>
                    <a:pt x="1505" y="140"/>
                  </a:lnTo>
                  <a:lnTo>
                    <a:pt x="1486" y="134"/>
                  </a:lnTo>
                  <a:lnTo>
                    <a:pt x="1470" y="132"/>
                  </a:lnTo>
                  <a:lnTo>
                    <a:pt x="1452" y="127"/>
                  </a:lnTo>
                  <a:lnTo>
                    <a:pt x="1436" y="125"/>
                  </a:lnTo>
                  <a:lnTo>
                    <a:pt x="1417" y="124"/>
                  </a:lnTo>
                  <a:lnTo>
                    <a:pt x="1401" y="122"/>
                  </a:lnTo>
                  <a:lnTo>
                    <a:pt x="1383" y="122"/>
                  </a:lnTo>
                  <a:lnTo>
                    <a:pt x="1367" y="122"/>
                  </a:lnTo>
                  <a:lnTo>
                    <a:pt x="1347" y="124"/>
                  </a:lnTo>
                  <a:lnTo>
                    <a:pt x="1329" y="125"/>
                  </a:lnTo>
                  <a:lnTo>
                    <a:pt x="1311" y="127"/>
                  </a:lnTo>
                  <a:lnTo>
                    <a:pt x="1294" y="131"/>
                  </a:lnTo>
                  <a:lnTo>
                    <a:pt x="1277" y="134"/>
                  </a:lnTo>
                  <a:lnTo>
                    <a:pt x="1261" y="139"/>
                  </a:lnTo>
                  <a:lnTo>
                    <a:pt x="1245" y="145"/>
                  </a:lnTo>
                  <a:lnTo>
                    <a:pt x="1230" y="149"/>
                  </a:lnTo>
                  <a:lnTo>
                    <a:pt x="1215" y="156"/>
                  </a:lnTo>
                  <a:lnTo>
                    <a:pt x="1201" y="165"/>
                  </a:lnTo>
                  <a:lnTo>
                    <a:pt x="1187" y="173"/>
                  </a:lnTo>
                  <a:lnTo>
                    <a:pt x="1174" y="183"/>
                  </a:lnTo>
                  <a:lnTo>
                    <a:pt x="1162" y="193"/>
                  </a:lnTo>
                  <a:lnTo>
                    <a:pt x="1149" y="203"/>
                  </a:lnTo>
                  <a:lnTo>
                    <a:pt x="1139" y="215"/>
                  </a:lnTo>
                  <a:lnTo>
                    <a:pt x="1127" y="228"/>
                  </a:lnTo>
                  <a:lnTo>
                    <a:pt x="1107" y="253"/>
                  </a:lnTo>
                  <a:lnTo>
                    <a:pt x="1090" y="279"/>
                  </a:lnTo>
                  <a:lnTo>
                    <a:pt x="1074" y="308"/>
                  </a:lnTo>
                  <a:lnTo>
                    <a:pt x="1062" y="338"/>
                  </a:lnTo>
                  <a:lnTo>
                    <a:pt x="1052" y="369"/>
                  </a:lnTo>
                  <a:lnTo>
                    <a:pt x="1045" y="401"/>
                  </a:lnTo>
                  <a:lnTo>
                    <a:pt x="1039" y="436"/>
                  </a:lnTo>
                  <a:lnTo>
                    <a:pt x="1038" y="470"/>
                  </a:lnTo>
                  <a:lnTo>
                    <a:pt x="1039" y="491"/>
                  </a:lnTo>
                  <a:lnTo>
                    <a:pt x="728" y="491"/>
                  </a:lnTo>
                  <a:lnTo>
                    <a:pt x="727" y="458"/>
                  </a:lnTo>
                  <a:lnTo>
                    <a:pt x="725" y="424"/>
                  </a:lnTo>
                  <a:lnTo>
                    <a:pt x="719" y="394"/>
                  </a:lnTo>
                  <a:lnTo>
                    <a:pt x="712" y="366"/>
                  </a:lnTo>
                  <a:lnTo>
                    <a:pt x="703" y="338"/>
                  </a:lnTo>
                  <a:lnTo>
                    <a:pt x="691" y="313"/>
                  </a:lnTo>
                  <a:lnTo>
                    <a:pt x="679" y="290"/>
                  </a:lnTo>
                  <a:lnTo>
                    <a:pt x="665" y="269"/>
                  </a:lnTo>
                  <a:lnTo>
                    <a:pt x="649" y="249"/>
                  </a:lnTo>
                  <a:lnTo>
                    <a:pt x="634" y="231"/>
                  </a:lnTo>
                  <a:lnTo>
                    <a:pt x="615" y="215"/>
                  </a:lnTo>
                  <a:lnTo>
                    <a:pt x="597" y="201"/>
                  </a:lnTo>
                  <a:lnTo>
                    <a:pt x="579" y="187"/>
                  </a:lnTo>
                  <a:lnTo>
                    <a:pt x="558" y="176"/>
                  </a:lnTo>
                  <a:lnTo>
                    <a:pt x="537" y="167"/>
                  </a:lnTo>
                  <a:lnTo>
                    <a:pt x="514" y="160"/>
                  </a:lnTo>
                  <a:lnTo>
                    <a:pt x="492" y="153"/>
                  </a:lnTo>
                  <a:lnTo>
                    <a:pt x="469" y="147"/>
                  </a:lnTo>
                  <a:lnTo>
                    <a:pt x="447" y="141"/>
                  </a:lnTo>
                  <a:lnTo>
                    <a:pt x="422" y="139"/>
                  </a:lnTo>
                  <a:lnTo>
                    <a:pt x="399" y="135"/>
                  </a:lnTo>
                  <a:lnTo>
                    <a:pt x="373" y="133"/>
                  </a:lnTo>
                  <a:lnTo>
                    <a:pt x="347" y="133"/>
                  </a:lnTo>
                  <a:lnTo>
                    <a:pt x="333" y="133"/>
                  </a:lnTo>
                  <a:lnTo>
                    <a:pt x="318" y="134"/>
                  </a:lnTo>
                  <a:lnTo>
                    <a:pt x="303" y="135"/>
                  </a:lnTo>
                  <a:lnTo>
                    <a:pt x="286" y="138"/>
                  </a:lnTo>
                  <a:lnTo>
                    <a:pt x="270" y="140"/>
                  </a:lnTo>
                  <a:lnTo>
                    <a:pt x="251" y="142"/>
                  </a:lnTo>
                  <a:lnTo>
                    <a:pt x="234" y="146"/>
                  </a:lnTo>
                  <a:lnTo>
                    <a:pt x="216" y="148"/>
                  </a:lnTo>
                  <a:lnTo>
                    <a:pt x="216" y="491"/>
                  </a:lnTo>
                  <a:lnTo>
                    <a:pt x="65" y="491"/>
                  </a:lnTo>
                  <a:close/>
                </a:path>
              </a:pathLst>
            </a:custGeom>
            <a:solidFill>
              <a:srgbClr val="FFFF00"/>
            </a:solidFill>
            <a:ln w="9525">
              <a:noFill/>
              <a:round/>
              <a:headEnd/>
              <a:tailEnd/>
            </a:ln>
          </p:spPr>
          <p:txBody>
            <a:bodyPr/>
            <a:lstStyle/>
            <a:p>
              <a:endParaRPr lang="en-IN"/>
            </a:p>
          </p:txBody>
        </p:sp>
        <p:sp>
          <p:nvSpPr>
            <p:cNvPr id="39006" name="Freeform 1118"/>
            <p:cNvSpPr>
              <a:spLocks/>
            </p:cNvSpPr>
            <p:nvPr/>
          </p:nvSpPr>
          <p:spPr bwMode="auto">
            <a:xfrm>
              <a:off x="2691" y="2076"/>
              <a:ext cx="76" cy="84"/>
            </a:xfrm>
            <a:custGeom>
              <a:avLst/>
              <a:gdLst>
                <a:gd name="T0" fmla="*/ 0 w 151"/>
                <a:gd name="T1" fmla="*/ 167 h 167"/>
                <a:gd name="T2" fmla="*/ 0 w 151"/>
                <a:gd name="T3" fmla="*/ 0 h 167"/>
                <a:gd name="T4" fmla="*/ 151 w 151"/>
                <a:gd name="T5" fmla="*/ 0 h 167"/>
                <a:gd name="T6" fmla="*/ 151 w 151"/>
                <a:gd name="T7" fmla="*/ 167 h 167"/>
                <a:gd name="T8" fmla="*/ 0 w 151"/>
                <a:gd name="T9" fmla="*/ 167 h 167"/>
                <a:gd name="T10" fmla="*/ 0 w 151"/>
                <a:gd name="T11" fmla="*/ 167 h 167"/>
                <a:gd name="T12" fmla="*/ 0 60000 65536"/>
                <a:gd name="T13" fmla="*/ 0 60000 65536"/>
                <a:gd name="T14" fmla="*/ 0 60000 65536"/>
                <a:gd name="T15" fmla="*/ 0 60000 65536"/>
                <a:gd name="T16" fmla="*/ 0 60000 65536"/>
                <a:gd name="T17" fmla="*/ 0 60000 65536"/>
                <a:gd name="T18" fmla="*/ 0 w 151"/>
                <a:gd name="T19" fmla="*/ 0 h 167"/>
                <a:gd name="T20" fmla="*/ 151 w 151"/>
                <a:gd name="T21" fmla="*/ 167 h 167"/>
              </a:gdLst>
              <a:ahLst/>
              <a:cxnLst>
                <a:cxn ang="T12">
                  <a:pos x="T0" y="T1"/>
                </a:cxn>
                <a:cxn ang="T13">
                  <a:pos x="T2" y="T3"/>
                </a:cxn>
                <a:cxn ang="T14">
                  <a:pos x="T4" y="T5"/>
                </a:cxn>
                <a:cxn ang="T15">
                  <a:pos x="T6" y="T7"/>
                </a:cxn>
                <a:cxn ang="T16">
                  <a:pos x="T8" y="T9"/>
                </a:cxn>
                <a:cxn ang="T17">
                  <a:pos x="T10" y="T11"/>
                </a:cxn>
              </a:cxnLst>
              <a:rect l="T18" t="T19" r="T20" b="T21"/>
              <a:pathLst>
                <a:path w="151" h="167">
                  <a:moveTo>
                    <a:pt x="0" y="167"/>
                  </a:moveTo>
                  <a:lnTo>
                    <a:pt x="0" y="0"/>
                  </a:lnTo>
                  <a:lnTo>
                    <a:pt x="151" y="0"/>
                  </a:lnTo>
                  <a:lnTo>
                    <a:pt x="151" y="167"/>
                  </a:lnTo>
                  <a:lnTo>
                    <a:pt x="0" y="167"/>
                  </a:lnTo>
                  <a:close/>
                </a:path>
              </a:pathLst>
            </a:custGeom>
            <a:solidFill>
              <a:srgbClr val="FFFF00"/>
            </a:solidFill>
            <a:ln w="9525">
              <a:noFill/>
              <a:round/>
              <a:headEnd/>
              <a:tailEnd/>
            </a:ln>
          </p:spPr>
          <p:txBody>
            <a:bodyPr/>
            <a:lstStyle/>
            <a:p>
              <a:endParaRPr lang="en-IN"/>
            </a:p>
          </p:txBody>
        </p:sp>
        <p:sp>
          <p:nvSpPr>
            <p:cNvPr id="39007" name="Freeform 1119"/>
            <p:cNvSpPr>
              <a:spLocks/>
            </p:cNvSpPr>
            <p:nvPr/>
          </p:nvSpPr>
          <p:spPr bwMode="auto">
            <a:xfrm>
              <a:off x="3008" y="2076"/>
              <a:ext cx="193" cy="84"/>
            </a:xfrm>
            <a:custGeom>
              <a:avLst/>
              <a:gdLst>
                <a:gd name="T0" fmla="*/ 0 w 387"/>
                <a:gd name="T1" fmla="*/ 167 h 167"/>
                <a:gd name="T2" fmla="*/ 9 w 387"/>
                <a:gd name="T3" fmla="*/ 146 h 167"/>
                <a:gd name="T4" fmla="*/ 20 w 387"/>
                <a:gd name="T5" fmla="*/ 113 h 167"/>
                <a:gd name="T6" fmla="*/ 28 w 387"/>
                <a:gd name="T7" fmla="*/ 76 h 167"/>
                <a:gd name="T8" fmla="*/ 30 w 387"/>
                <a:gd name="T9" fmla="*/ 37 h 167"/>
                <a:gd name="T10" fmla="*/ 31 w 387"/>
                <a:gd name="T11" fmla="*/ 1 h 167"/>
                <a:gd name="T12" fmla="*/ 31 w 387"/>
                <a:gd name="T13" fmla="*/ 0 h 167"/>
                <a:gd name="T14" fmla="*/ 342 w 387"/>
                <a:gd name="T15" fmla="*/ 0 h 167"/>
                <a:gd name="T16" fmla="*/ 342 w 387"/>
                <a:gd name="T17" fmla="*/ 6 h 167"/>
                <a:gd name="T18" fmla="*/ 346 w 387"/>
                <a:gd name="T19" fmla="*/ 30 h 167"/>
                <a:gd name="T20" fmla="*/ 349 w 387"/>
                <a:gd name="T21" fmla="*/ 55 h 167"/>
                <a:gd name="T22" fmla="*/ 355 w 387"/>
                <a:gd name="T23" fmla="*/ 78 h 167"/>
                <a:gd name="T24" fmla="*/ 361 w 387"/>
                <a:gd name="T25" fmla="*/ 104 h 167"/>
                <a:gd name="T26" fmla="*/ 369 w 387"/>
                <a:gd name="T27" fmla="*/ 127 h 167"/>
                <a:gd name="T28" fmla="*/ 379 w 387"/>
                <a:gd name="T29" fmla="*/ 149 h 167"/>
                <a:gd name="T30" fmla="*/ 387 w 387"/>
                <a:gd name="T31" fmla="*/ 167 h 167"/>
                <a:gd name="T32" fmla="*/ 203 w 387"/>
                <a:gd name="T33" fmla="*/ 167 h 167"/>
                <a:gd name="T34" fmla="*/ 193 w 387"/>
                <a:gd name="T35" fmla="*/ 124 h 167"/>
                <a:gd name="T36" fmla="*/ 183 w 387"/>
                <a:gd name="T37" fmla="*/ 78 h 167"/>
                <a:gd name="T38" fmla="*/ 180 w 387"/>
                <a:gd name="T39" fmla="*/ 98 h 167"/>
                <a:gd name="T40" fmla="*/ 175 w 387"/>
                <a:gd name="T41" fmla="*/ 118 h 167"/>
                <a:gd name="T42" fmla="*/ 168 w 387"/>
                <a:gd name="T43" fmla="*/ 137 h 167"/>
                <a:gd name="T44" fmla="*/ 163 w 387"/>
                <a:gd name="T45" fmla="*/ 154 h 167"/>
                <a:gd name="T46" fmla="*/ 158 w 387"/>
                <a:gd name="T47" fmla="*/ 167 h 167"/>
                <a:gd name="T48" fmla="*/ 0 w 387"/>
                <a:gd name="T49" fmla="*/ 167 h 167"/>
                <a:gd name="T50" fmla="*/ 0 w 387"/>
                <a:gd name="T51" fmla="*/ 167 h 1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87"/>
                <a:gd name="T79" fmla="*/ 0 h 167"/>
                <a:gd name="T80" fmla="*/ 387 w 387"/>
                <a:gd name="T81" fmla="*/ 167 h 16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87" h="167">
                  <a:moveTo>
                    <a:pt x="0" y="167"/>
                  </a:moveTo>
                  <a:lnTo>
                    <a:pt x="9" y="146"/>
                  </a:lnTo>
                  <a:lnTo>
                    <a:pt x="20" y="113"/>
                  </a:lnTo>
                  <a:lnTo>
                    <a:pt x="28" y="76"/>
                  </a:lnTo>
                  <a:lnTo>
                    <a:pt x="30" y="37"/>
                  </a:lnTo>
                  <a:lnTo>
                    <a:pt x="31" y="1"/>
                  </a:lnTo>
                  <a:lnTo>
                    <a:pt x="31" y="0"/>
                  </a:lnTo>
                  <a:lnTo>
                    <a:pt x="342" y="0"/>
                  </a:lnTo>
                  <a:lnTo>
                    <a:pt x="342" y="6"/>
                  </a:lnTo>
                  <a:lnTo>
                    <a:pt x="346" y="30"/>
                  </a:lnTo>
                  <a:lnTo>
                    <a:pt x="349" y="55"/>
                  </a:lnTo>
                  <a:lnTo>
                    <a:pt x="355" y="78"/>
                  </a:lnTo>
                  <a:lnTo>
                    <a:pt x="361" y="104"/>
                  </a:lnTo>
                  <a:lnTo>
                    <a:pt x="369" y="127"/>
                  </a:lnTo>
                  <a:lnTo>
                    <a:pt x="379" y="149"/>
                  </a:lnTo>
                  <a:lnTo>
                    <a:pt x="387" y="167"/>
                  </a:lnTo>
                  <a:lnTo>
                    <a:pt x="203" y="167"/>
                  </a:lnTo>
                  <a:lnTo>
                    <a:pt x="193" y="124"/>
                  </a:lnTo>
                  <a:lnTo>
                    <a:pt x="183" y="78"/>
                  </a:lnTo>
                  <a:lnTo>
                    <a:pt x="180" y="98"/>
                  </a:lnTo>
                  <a:lnTo>
                    <a:pt x="175" y="118"/>
                  </a:lnTo>
                  <a:lnTo>
                    <a:pt x="168" y="137"/>
                  </a:lnTo>
                  <a:lnTo>
                    <a:pt x="163" y="154"/>
                  </a:lnTo>
                  <a:lnTo>
                    <a:pt x="158" y="167"/>
                  </a:lnTo>
                  <a:lnTo>
                    <a:pt x="0" y="167"/>
                  </a:lnTo>
                  <a:close/>
                </a:path>
              </a:pathLst>
            </a:custGeom>
            <a:solidFill>
              <a:srgbClr val="FFFF00"/>
            </a:solidFill>
            <a:ln w="9525">
              <a:noFill/>
              <a:round/>
              <a:headEnd/>
              <a:tailEnd/>
            </a:ln>
          </p:spPr>
          <p:txBody>
            <a:bodyPr/>
            <a:lstStyle/>
            <a:p>
              <a:endParaRPr lang="en-IN"/>
            </a:p>
          </p:txBody>
        </p:sp>
        <p:sp>
          <p:nvSpPr>
            <p:cNvPr id="39008" name="Freeform 1120"/>
            <p:cNvSpPr>
              <a:spLocks/>
            </p:cNvSpPr>
            <p:nvPr/>
          </p:nvSpPr>
          <p:spPr bwMode="auto">
            <a:xfrm>
              <a:off x="2659" y="2160"/>
              <a:ext cx="428" cy="145"/>
            </a:xfrm>
            <a:custGeom>
              <a:avLst/>
              <a:gdLst>
                <a:gd name="T0" fmla="*/ 65 w 855"/>
                <a:gd name="T1" fmla="*/ 147 h 290"/>
                <a:gd name="T2" fmla="*/ 63 w 855"/>
                <a:gd name="T3" fmla="*/ 173 h 290"/>
                <a:gd name="T4" fmla="*/ 57 w 855"/>
                <a:gd name="T5" fmla="*/ 215 h 290"/>
                <a:gd name="T6" fmla="*/ 40 w 855"/>
                <a:gd name="T7" fmla="*/ 249 h 290"/>
                <a:gd name="T8" fmla="*/ 15 w 855"/>
                <a:gd name="T9" fmla="*/ 275 h 290"/>
                <a:gd name="T10" fmla="*/ 0 w 855"/>
                <a:gd name="T11" fmla="*/ 290 h 290"/>
                <a:gd name="T12" fmla="*/ 361 w 855"/>
                <a:gd name="T13" fmla="*/ 290 h 290"/>
                <a:gd name="T14" fmla="*/ 406 w 855"/>
                <a:gd name="T15" fmla="*/ 288 h 290"/>
                <a:gd name="T16" fmla="*/ 447 w 855"/>
                <a:gd name="T17" fmla="*/ 283 h 290"/>
                <a:gd name="T18" fmla="*/ 485 w 855"/>
                <a:gd name="T19" fmla="*/ 277 h 290"/>
                <a:gd name="T20" fmla="*/ 524 w 855"/>
                <a:gd name="T21" fmla="*/ 269 h 290"/>
                <a:gd name="T22" fmla="*/ 560 w 855"/>
                <a:gd name="T23" fmla="*/ 258 h 290"/>
                <a:gd name="T24" fmla="*/ 595 w 855"/>
                <a:gd name="T25" fmla="*/ 246 h 290"/>
                <a:gd name="T26" fmla="*/ 627 w 855"/>
                <a:gd name="T27" fmla="*/ 232 h 290"/>
                <a:gd name="T28" fmla="*/ 671 w 855"/>
                <a:gd name="T29" fmla="*/ 208 h 290"/>
                <a:gd name="T30" fmla="*/ 725 w 855"/>
                <a:gd name="T31" fmla="*/ 173 h 290"/>
                <a:gd name="T32" fmla="*/ 770 w 855"/>
                <a:gd name="T33" fmla="*/ 131 h 290"/>
                <a:gd name="T34" fmla="*/ 808 w 855"/>
                <a:gd name="T35" fmla="*/ 84 h 290"/>
                <a:gd name="T36" fmla="*/ 835 w 855"/>
                <a:gd name="T37" fmla="*/ 41 h 290"/>
                <a:gd name="T38" fmla="*/ 852 w 855"/>
                <a:gd name="T39" fmla="*/ 6 h 290"/>
                <a:gd name="T40" fmla="*/ 697 w 855"/>
                <a:gd name="T41" fmla="*/ 0 h 290"/>
                <a:gd name="T42" fmla="*/ 673 w 855"/>
                <a:gd name="T43" fmla="*/ 40 h 290"/>
                <a:gd name="T44" fmla="*/ 628 w 855"/>
                <a:gd name="T45" fmla="*/ 90 h 290"/>
                <a:gd name="T46" fmla="*/ 583 w 855"/>
                <a:gd name="T47" fmla="*/ 120 h 290"/>
                <a:gd name="T48" fmla="*/ 552 w 855"/>
                <a:gd name="T49" fmla="*/ 137 h 290"/>
                <a:gd name="T50" fmla="*/ 519 w 855"/>
                <a:gd name="T51" fmla="*/ 151 h 290"/>
                <a:gd name="T52" fmla="*/ 485 w 855"/>
                <a:gd name="T53" fmla="*/ 163 h 290"/>
                <a:gd name="T54" fmla="*/ 449 w 855"/>
                <a:gd name="T55" fmla="*/ 173 h 290"/>
                <a:gd name="T56" fmla="*/ 414 w 855"/>
                <a:gd name="T57" fmla="*/ 181 h 290"/>
                <a:gd name="T58" fmla="*/ 375 w 855"/>
                <a:gd name="T59" fmla="*/ 185 h 290"/>
                <a:gd name="T60" fmla="*/ 337 w 855"/>
                <a:gd name="T61" fmla="*/ 189 h 290"/>
                <a:gd name="T62" fmla="*/ 300 w 855"/>
                <a:gd name="T63" fmla="*/ 188 h 290"/>
                <a:gd name="T64" fmla="*/ 270 w 855"/>
                <a:gd name="T65" fmla="*/ 185 h 290"/>
                <a:gd name="T66" fmla="*/ 243 w 855"/>
                <a:gd name="T67" fmla="*/ 182 h 290"/>
                <a:gd name="T68" fmla="*/ 224 w 855"/>
                <a:gd name="T69" fmla="*/ 180 h 290"/>
                <a:gd name="T70" fmla="*/ 216 w 855"/>
                <a:gd name="T71" fmla="*/ 0 h 290"/>
                <a:gd name="T72" fmla="*/ 65 w 855"/>
                <a:gd name="T73" fmla="*/ 0 h 2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55"/>
                <a:gd name="T112" fmla="*/ 0 h 290"/>
                <a:gd name="T113" fmla="*/ 855 w 855"/>
                <a:gd name="T114" fmla="*/ 290 h 2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55" h="290">
                  <a:moveTo>
                    <a:pt x="65" y="0"/>
                  </a:moveTo>
                  <a:lnTo>
                    <a:pt x="65" y="147"/>
                  </a:lnTo>
                  <a:lnTo>
                    <a:pt x="65" y="150"/>
                  </a:lnTo>
                  <a:lnTo>
                    <a:pt x="63" y="173"/>
                  </a:lnTo>
                  <a:lnTo>
                    <a:pt x="61" y="194"/>
                  </a:lnTo>
                  <a:lnTo>
                    <a:pt x="57" y="215"/>
                  </a:lnTo>
                  <a:lnTo>
                    <a:pt x="50" y="234"/>
                  </a:lnTo>
                  <a:lnTo>
                    <a:pt x="40" y="249"/>
                  </a:lnTo>
                  <a:lnTo>
                    <a:pt x="29" y="262"/>
                  </a:lnTo>
                  <a:lnTo>
                    <a:pt x="15" y="275"/>
                  </a:lnTo>
                  <a:lnTo>
                    <a:pt x="0" y="284"/>
                  </a:lnTo>
                  <a:lnTo>
                    <a:pt x="0" y="290"/>
                  </a:lnTo>
                  <a:lnTo>
                    <a:pt x="339" y="290"/>
                  </a:lnTo>
                  <a:lnTo>
                    <a:pt x="361" y="290"/>
                  </a:lnTo>
                  <a:lnTo>
                    <a:pt x="383" y="289"/>
                  </a:lnTo>
                  <a:lnTo>
                    <a:pt x="406" y="288"/>
                  </a:lnTo>
                  <a:lnTo>
                    <a:pt x="426" y="285"/>
                  </a:lnTo>
                  <a:lnTo>
                    <a:pt x="447" y="283"/>
                  </a:lnTo>
                  <a:lnTo>
                    <a:pt x="466" y="281"/>
                  </a:lnTo>
                  <a:lnTo>
                    <a:pt x="485" y="277"/>
                  </a:lnTo>
                  <a:lnTo>
                    <a:pt x="505" y="274"/>
                  </a:lnTo>
                  <a:lnTo>
                    <a:pt x="524" y="269"/>
                  </a:lnTo>
                  <a:lnTo>
                    <a:pt x="542" y="264"/>
                  </a:lnTo>
                  <a:lnTo>
                    <a:pt x="560" y="258"/>
                  </a:lnTo>
                  <a:lnTo>
                    <a:pt x="579" y="253"/>
                  </a:lnTo>
                  <a:lnTo>
                    <a:pt x="595" y="246"/>
                  </a:lnTo>
                  <a:lnTo>
                    <a:pt x="611" y="241"/>
                  </a:lnTo>
                  <a:lnTo>
                    <a:pt x="627" y="232"/>
                  </a:lnTo>
                  <a:lnTo>
                    <a:pt x="642" y="226"/>
                  </a:lnTo>
                  <a:lnTo>
                    <a:pt x="671" y="208"/>
                  </a:lnTo>
                  <a:lnTo>
                    <a:pt x="698" y="192"/>
                  </a:lnTo>
                  <a:lnTo>
                    <a:pt x="725" y="173"/>
                  </a:lnTo>
                  <a:lnTo>
                    <a:pt x="748" y="152"/>
                  </a:lnTo>
                  <a:lnTo>
                    <a:pt x="770" y="131"/>
                  </a:lnTo>
                  <a:lnTo>
                    <a:pt x="789" y="109"/>
                  </a:lnTo>
                  <a:lnTo>
                    <a:pt x="808" y="84"/>
                  </a:lnTo>
                  <a:lnTo>
                    <a:pt x="824" y="60"/>
                  </a:lnTo>
                  <a:lnTo>
                    <a:pt x="835" y="41"/>
                  </a:lnTo>
                  <a:lnTo>
                    <a:pt x="844" y="23"/>
                  </a:lnTo>
                  <a:lnTo>
                    <a:pt x="852" y="6"/>
                  </a:lnTo>
                  <a:lnTo>
                    <a:pt x="855" y="0"/>
                  </a:lnTo>
                  <a:lnTo>
                    <a:pt x="697" y="0"/>
                  </a:lnTo>
                  <a:lnTo>
                    <a:pt x="691" y="12"/>
                  </a:lnTo>
                  <a:lnTo>
                    <a:pt x="673" y="40"/>
                  </a:lnTo>
                  <a:lnTo>
                    <a:pt x="652" y="67"/>
                  </a:lnTo>
                  <a:lnTo>
                    <a:pt x="628" y="90"/>
                  </a:lnTo>
                  <a:lnTo>
                    <a:pt x="599" y="110"/>
                  </a:lnTo>
                  <a:lnTo>
                    <a:pt x="583" y="120"/>
                  </a:lnTo>
                  <a:lnTo>
                    <a:pt x="568" y="129"/>
                  </a:lnTo>
                  <a:lnTo>
                    <a:pt x="552" y="137"/>
                  </a:lnTo>
                  <a:lnTo>
                    <a:pt x="535" y="144"/>
                  </a:lnTo>
                  <a:lnTo>
                    <a:pt x="519" y="151"/>
                  </a:lnTo>
                  <a:lnTo>
                    <a:pt x="502" y="158"/>
                  </a:lnTo>
                  <a:lnTo>
                    <a:pt x="485" y="163"/>
                  </a:lnTo>
                  <a:lnTo>
                    <a:pt x="468" y="168"/>
                  </a:lnTo>
                  <a:lnTo>
                    <a:pt x="449" y="173"/>
                  </a:lnTo>
                  <a:lnTo>
                    <a:pt x="431" y="177"/>
                  </a:lnTo>
                  <a:lnTo>
                    <a:pt x="414" y="181"/>
                  </a:lnTo>
                  <a:lnTo>
                    <a:pt x="394" y="184"/>
                  </a:lnTo>
                  <a:lnTo>
                    <a:pt x="375" y="185"/>
                  </a:lnTo>
                  <a:lnTo>
                    <a:pt x="355" y="188"/>
                  </a:lnTo>
                  <a:lnTo>
                    <a:pt x="337" y="189"/>
                  </a:lnTo>
                  <a:lnTo>
                    <a:pt x="317" y="189"/>
                  </a:lnTo>
                  <a:lnTo>
                    <a:pt x="300" y="188"/>
                  </a:lnTo>
                  <a:lnTo>
                    <a:pt x="284" y="186"/>
                  </a:lnTo>
                  <a:lnTo>
                    <a:pt x="270" y="185"/>
                  </a:lnTo>
                  <a:lnTo>
                    <a:pt x="256" y="184"/>
                  </a:lnTo>
                  <a:lnTo>
                    <a:pt x="243" y="182"/>
                  </a:lnTo>
                  <a:lnTo>
                    <a:pt x="234" y="181"/>
                  </a:lnTo>
                  <a:lnTo>
                    <a:pt x="224" y="180"/>
                  </a:lnTo>
                  <a:lnTo>
                    <a:pt x="216" y="178"/>
                  </a:lnTo>
                  <a:lnTo>
                    <a:pt x="216" y="0"/>
                  </a:lnTo>
                  <a:lnTo>
                    <a:pt x="65" y="0"/>
                  </a:lnTo>
                  <a:close/>
                </a:path>
              </a:pathLst>
            </a:custGeom>
            <a:solidFill>
              <a:srgbClr val="FFFF00"/>
            </a:solidFill>
            <a:ln w="9525">
              <a:noFill/>
              <a:round/>
              <a:headEnd/>
              <a:tailEnd/>
            </a:ln>
          </p:spPr>
          <p:txBody>
            <a:bodyPr/>
            <a:lstStyle/>
            <a:p>
              <a:endParaRPr lang="en-IN"/>
            </a:p>
          </p:txBody>
        </p:sp>
        <p:sp>
          <p:nvSpPr>
            <p:cNvPr id="39009" name="Freeform 1121"/>
            <p:cNvSpPr>
              <a:spLocks/>
            </p:cNvSpPr>
            <p:nvPr/>
          </p:nvSpPr>
          <p:spPr bwMode="auto">
            <a:xfrm>
              <a:off x="3109" y="2160"/>
              <a:ext cx="410" cy="155"/>
            </a:xfrm>
            <a:custGeom>
              <a:avLst/>
              <a:gdLst>
                <a:gd name="T0" fmla="*/ 0 w 819"/>
                <a:gd name="T1" fmla="*/ 1 h 312"/>
                <a:gd name="T2" fmla="*/ 33 w 819"/>
                <a:gd name="T3" fmla="*/ 78 h 312"/>
                <a:gd name="T4" fmla="*/ 82 w 819"/>
                <a:gd name="T5" fmla="*/ 145 h 312"/>
                <a:gd name="T6" fmla="*/ 144 w 819"/>
                <a:gd name="T7" fmla="*/ 200 h 312"/>
                <a:gd name="T8" fmla="*/ 183 w 819"/>
                <a:gd name="T9" fmla="*/ 226 h 312"/>
                <a:gd name="T10" fmla="*/ 222 w 819"/>
                <a:gd name="T11" fmla="*/ 247 h 312"/>
                <a:gd name="T12" fmla="*/ 266 w 819"/>
                <a:gd name="T13" fmla="*/ 267 h 312"/>
                <a:gd name="T14" fmla="*/ 310 w 819"/>
                <a:gd name="T15" fmla="*/ 283 h 312"/>
                <a:gd name="T16" fmla="*/ 356 w 819"/>
                <a:gd name="T17" fmla="*/ 296 h 312"/>
                <a:gd name="T18" fmla="*/ 402 w 819"/>
                <a:gd name="T19" fmla="*/ 304 h 312"/>
                <a:gd name="T20" fmla="*/ 453 w 819"/>
                <a:gd name="T21" fmla="*/ 310 h 312"/>
                <a:gd name="T22" fmla="*/ 504 w 819"/>
                <a:gd name="T23" fmla="*/ 312 h 312"/>
                <a:gd name="T24" fmla="*/ 533 w 819"/>
                <a:gd name="T25" fmla="*/ 312 h 312"/>
                <a:gd name="T26" fmla="*/ 565 w 819"/>
                <a:gd name="T27" fmla="*/ 311 h 312"/>
                <a:gd name="T28" fmla="*/ 593 w 819"/>
                <a:gd name="T29" fmla="*/ 308 h 312"/>
                <a:gd name="T30" fmla="*/ 621 w 819"/>
                <a:gd name="T31" fmla="*/ 305 h 312"/>
                <a:gd name="T32" fmla="*/ 650 w 819"/>
                <a:gd name="T33" fmla="*/ 299 h 312"/>
                <a:gd name="T34" fmla="*/ 681 w 819"/>
                <a:gd name="T35" fmla="*/ 292 h 312"/>
                <a:gd name="T36" fmla="*/ 711 w 819"/>
                <a:gd name="T37" fmla="*/ 283 h 312"/>
                <a:gd name="T38" fmla="*/ 743 w 819"/>
                <a:gd name="T39" fmla="*/ 270 h 312"/>
                <a:gd name="T40" fmla="*/ 813 w 819"/>
                <a:gd name="T41" fmla="*/ 112 h 312"/>
                <a:gd name="T42" fmla="*/ 774 w 819"/>
                <a:gd name="T43" fmla="*/ 131 h 312"/>
                <a:gd name="T44" fmla="*/ 737 w 819"/>
                <a:gd name="T45" fmla="*/ 150 h 312"/>
                <a:gd name="T46" fmla="*/ 699 w 819"/>
                <a:gd name="T47" fmla="*/ 163 h 312"/>
                <a:gd name="T48" fmla="*/ 663 w 819"/>
                <a:gd name="T49" fmla="*/ 175 h 312"/>
                <a:gd name="T50" fmla="*/ 627 w 819"/>
                <a:gd name="T51" fmla="*/ 185 h 312"/>
                <a:gd name="T52" fmla="*/ 591 w 819"/>
                <a:gd name="T53" fmla="*/ 193 h 312"/>
                <a:gd name="T54" fmla="*/ 554 w 819"/>
                <a:gd name="T55" fmla="*/ 198 h 312"/>
                <a:gd name="T56" fmla="*/ 520 w 819"/>
                <a:gd name="T57" fmla="*/ 200 h 312"/>
                <a:gd name="T58" fmla="*/ 463 w 819"/>
                <a:gd name="T59" fmla="*/ 198 h 312"/>
                <a:gd name="T60" fmla="*/ 411 w 819"/>
                <a:gd name="T61" fmla="*/ 188 h 312"/>
                <a:gd name="T62" fmla="*/ 361 w 819"/>
                <a:gd name="T63" fmla="*/ 171 h 312"/>
                <a:gd name="T64" fmla="*/ 316 w 819"/>
                <a:gd name="T65" fmla="*/ 147 h 312"/>
                <a:gd name="T66" fmla="*/ 275 w 819"/>
                <a:gd name="T67" fmla="*/ 119 h 312"/>
                <a:gd name="T68" fmla="*/ 241 w 819"/>
                <a:gd name="T69" fmla="*/ 84 h 312"/>
                <a:gd name="T70" fmla="*/ 211 w 819"/>
                <a:gd name="T71" fmla="*/ 46 h 312"/>
                <a:gd name="T72" fmla="*/ 186 w 819"/>
                <a:gd name="T73" fmla="*/ 5 h 312"/>
                <a:gd name="T74" fmla="*/ 0 w 819"/>
                <a:gd name="T75" fmla="*/ 0 h 31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19"/>
                <a:gd name="T115" fmla="*/ 0 h 312"/>
                <a:gd name="T116" fmla="*/ 819 w 819"/>
                <a:gd name="T117" fmla="*/ 312 h 31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19" h="312">
                  <a:moveTo>
                    <a:pt x="0" y="0"/>
                  </a:moveTo>
                  <a:lnTo>
                    <a:pt x="0" y="1"/>
                  </a:lnTo>
                  <a:lnTo>
                    <a:pt x="15" y="41"/>
                  </a:lnTo>
                  <a:lnTo>
                    <a:pt x="33" y="78"/>
                  </a:lnTo>
                  <a:lnTo>
                    <a:pt x="56" y="113"/>
                  </a:lnTo>
                  <a:lnTo>
                    <a:pt x="82" y="145"/>
                  </a:lnTo>
                  <a:lnTo>
                    <a:pt x="111" y="174"/>
                  </a:lnTo>
                  <a:lnTo>
                    <a:pt x="144" y="200"/>
                  </a:lnTo>
                  <a:lnTo>
                    <a:pt x="164" y="213"/>
                  </a:lnTo>
                  <a:lnTo>
                    <a:pt x="183" y="226"/>
                  </a:lnTo>
                  <a:lnTo>
                    <a:pt x="204" y="237"/>
                  </a:lnTo>
                  <a:lnTo>
                    <a:pt x="222" y="247"/>
                  </a:lnTo>
                  <a:lnTo>
                    <a:pt x="245" y="258"/>
                  </a:lnTo>
                  <a:lnTo>
                    <a:pt x="266" y="267"/>
                  </a:lnTo>
                  <a:lnTo>
                    <a:pt x="288" y="275"/>
                  </a:lnTo>
                  <a:lnTo>
                    <a:pt x="310" y="283"/>
                  </a:lnTo>
                  <a:lnTo>
                    <a:pt x="332" y="289"/>
                  </a:lnTo>
                  <a:lnTo>
                    <a:pt x="356" y="296"/>
                  </a:lnTo>
                  <a:lnTo>
                    <a:pt x="379" y="299"/>
                  </a:lnTo>
                  <a:lnTo>
                    <a:pt x="402" y="304"/>
                  </a:lnTo>
                  <a:lnTo>
                    <a:pt x="427" y="308"/>
                  </a:lnTo>
                  <a:lnTo>
                    <a:pt x="453" y="310"/>
                  </a:lnTo>
                  <a:lnTo>
                    <a:pt x="477" y="311"/>
                  </a:lnTo>
                  <a:lnTo>
                    <a:pt x="504" y="312"/>
                  </a:lnTo>
                  <a:lnTo>
                    <a:pt x="519" y="312"/>
                  </a:lnTo>
                  <a:lnTo>
                    <a:pt x="533" y="312"/>
                  </a:lnTo>
                  <a:lnTo>
                    <a:pt x="550" y="311"/>
                  </a:lnTo>
                  <a:lnTo>
                    <a:pt x="565" y="311"/>
                  </a:lnTo>
                  <a:lnTo>
                    <a:pt x="578" y="310"/>
                  </a:lnTo>
                  <a:lnTo>
                    <a:pt x="593" y="308"/>
                  </a:lnTo>
                  <a:lnTo>
                    <a:pt x="607" y="306"/>
                  </a:lnTo>
                  <a:lnTo>
                    <a:pt x="621" y="305"/>
                  </a:lnTo>
                  <a:lnTo>
                    <a:pt x="635" y="303"/>
                  </a:lnTo>
                  <a:lnTo>
                    <a:pt x="650" y="299"/>
                  </a:lnTo>
                  <a:lnTo>
                    <a:pt x="665" y="297"/>
                  </a:lnTo>
                  <a:lnTo>
                    <a:pt x="681" y="292"/>
                  </a:lnTo>
                  <a:lnTo>
                    <a:pt x="696" y="289"/>
                  </a:lnTo>
                  <a:lnTo>
                    <a:pt x="711" y="283"/>
                  </a:lnTo>
                  <a:lnTo>
                    <a:pt x="726" y="277"/>
                  </a:lnTo>
                  <a:lnTo>
                    <a:pt x="743" y="270"/>
                  </a:lnTo>
                  <a:lnTo>
                    <a:pt x="819" y="112"/>
                  </a:lnTo>
                  <a:lnTo>
                    <a:pt x="813" y="112"/>
                  </a:lnTo>
                  <a:lnTo>
                    <a:pt x="794" y="122"/>
                  </a:lnTo>
                  <a:lnTo>
                    <a:pt x="774" y="131"/>
                  </a:lnTo>
                  <a:lnTo>
                    <a:pt x="757" y="140"/>
                  </a:lnTo>
                  <a:lnTo>
                    <a:pt x="737" y="150"/>
                  </a:lnTo>
                  <a:lnTo>
                    <a:pt x="719" y="157"/>
                  </a:lnTo>
                  <a:lnTo>
                    <a:pt x="699" y="163"/>
                  </a:lnTo>
                  <a:lnTo>
                    <a:pt x="682" y="170"/>
                  </a:lnTo>
                  <a:lnTo>
                    <a:pt x="663" y="175"/>
                  </a:lnTo>
                  <a:lnTo>
                    <a:pt x="644" y="181"/>
                  </a:lnTo>
                  <a:lnTo>
                    <a:pt x="627" y="185"/>
                  </a:lnTo>
                  <a:lnTo>
                    <a:pt x="608" y="189"/>
                  </a:lnTo>
                  <a:lnTo>
                    <a:pt x="591" y="193"/>
                  </a:lnTo>
                  <a:lnTo>
                    <a:pt x="573" y="196"/>
                  </a:lnTo>
                  <a:lnTo>
                    <a:pt x="554" y="198"/>
                  </a:lnTo>
                  <a:lnTo>
                    <a:pt x="538" y="199"/>
                  </a:lnTo>
                  <a:lnTo>
                    <a:pt x="520" y="200"/>
                  </a:lnTo>
                  <a:lnTo>
                    <a:pt x="491" y="199"/>
                  </a:lnTo>
                  <a:lnTo>
                    <a:pt x="463" y="198"/>
                  </a:lnTo>
                  <a:lnTo>
                    <a:pt x="437" y="193"/>
                  </a:lnTo>
                  <a:lnTo>
                    <a:pt x="411" y="188"/>
                  </a:lnTo>
                  <a:lnTo>
                    <a:pt x="386" y="180"/>
                  </a:lnTo>
                  <a:lnTo>
                    <a:pt x="361" y="171"/>
                  </a:lnTo>
                  <a:lnTo>
                    <a:pt x="338" y="160"/>
                  </a:lnTo>
                  <a:lnTo>
                    <a:pt x="316" y="147"/>
                  </a:lnTo>
                  <a:lnTo>
                    <a:pt x="295" y="134"/>
                  </a:lnTo>
                  <a:lnTo>
                    <a:pt x="275" y="119"/>
                  </a:lnTo>
                  <a:lnTo>
                    <a:pt x="257" y="102"/>
                  </a:lnTo>
                  <a:lnTo>
                    <a:pt x="241" y="84"/>
                  </a:lnTo>
                  <a:lnTo>
                    <a:pt x="225" y="67"/>
                  </a:lnTo>
                  <a:lnTo>
                    <a:pt x="211" y="46"/>
                  </a:lnTo>
                  <a:lnTo>
                    <a:pt x="197" y="25"/>
                  </a:lnTo>
                  <a:lnTo>
                    <a:pt x="186" y="5"/>
                  </a:lnTo>
                  <a:lnTo>
                    <a:pt x="184" y="0"/>
                  </a:lnTo>
                  <a:lnTo>
                    <a:pt x="0" y="0"/>
                  </a:lnTo>
                  <a:close/>
                </a:path>
              </a:pathLst>
            </a:custGeom>
            <a:solidFill>
              <a:srgbClr val="FFFF00"/>
            </a:solidFill>
            <a:ln w="9525">
              <a:noFill/>
              <a:round/>
              <a:headEnd/>
              <a:tailEnd/>
            </a:ln>
          </p:spPr>
          <p:txBody>
            <a:bodyPr/>
            <a:lstStyle/>
            <a:p>
              <a:endParaRPr lang="en-IN"/>
            </a:p>
          </p:txBody>
        </p:sp>
        <p:sp>
          <p:nvSpPr>
            <p:cNvPr id="39010" name="Freeform 1122"/>
            <p:cNvSpPr>
              <a:spLocks/>
            </p:cNvSpPr>
            <p:nvPr/>
          </p:nvSpPr>
          <p:spPr bwMode="auto">
            <a:xfrm>
              <a:off x="2241" y="1830"/>
              <a:ext cx="422" cy="485"/>
            </a:xfrm>
            <a:custGeom>
              <a:avLst/>
              <a:gdLst>
                <a:gd name="T0" fmla="*/ 1 w 843"/>
                <a:gd name="T1" fmla="*/ 457 h 970"/>
                <a:gd name="T2" fmla="*/ 17 w 843"/>
                <a:gd name="T3" fmla="*/ 354 h 970"/>
                <a:gd name="T4" fmla="*/ 52 w 843"/>
                <a:gd name="T5" fmla="*/ 259 h 970"/>
                <a:gd name="T6" fmla="*/ 105 w 843"/>
                <a:gd name="T7" fmla="*/ 175 h 970"/>
                <a:gd name="T8" fmla="*/ 176 w 843"/>
                <a:gd name="T9" fmla="*/ 106 h 970"/>
                <a:gd name="T10" fmla="*/ 246 w 843"/>
                <a:gd name="T11" fmla="*/ 62 h 970"/>
                <a:gd name="T12" fmla="*/ 291 w 843"/>
                <a:gd name="T13" fmla="*/ 39 h 970"/>
                <a:gd name="T14" fmla="*/ 342 w 843"/>
                <a:gd name="T15" fmla="*/ 23 h 970"/>
                <a:gd name="T16" fmla="*/ 394 w 843"/>
                <a:gd name="T17" fmla="*/ 9 h 970"/>
                <a:gd name="T18" fmla="*/ 450 w 843"/>
                <a:gd name="T19" fmla="*/ 2 h 970"/>
                <a:gd name="T20" fmla="*/ 509 w 843"/>
                <a:gd name="T21" fmla="*/ 0 h 970"/>
                <a:gd name="T22" fmla="*/ 553 w 843"/>
                <a:gd name="T23" fmla="*/ 1 h 970"/>
                <a:gd name="T24" fmla="*/ 599 w 843"/>
                <a:gd name="T25" fmla="*/ 4 h 970"/>
                <a:gd name="T26" fmla="*/ 647 w 843"/>
                <a:gd name="T27" fmla="*/ 14 h 970"/>
                <a:gd name="T28" fmla="*/ 698 w 843"/>
                <a:gd name="T29" fmla="*/ 23 h 970"/>
                <a:gd name="T30" fmla="*/ 750 w 843"/>
                <a:gd name="T31" fmla="*/ 37 h 970"/>
                <a:gd name="T32" fmla="*/ 751 w 843"/>
                <a:gd name="T33" fmla="*/ 190 h 970"/>
                <a:gd name="T34" fmla="*/ 698 w 843"/>
                <a:gd name="T35" fmla="*/ 165 h 970"/>
                <a:gd name="T36" fmla="*/ 647 w 843"/>
                <a:gd name="T37" fmla="*/ 145 h 970"/>
                <a:gd name="T38" fmla="*/ 594 w 843"/>
                <a:gd name="T39" fmla="*/ 132 h 970"/>
                <a:gd name="T40" fmla="*/ 542 w 843"/>
                <a:gd name="T41" fmla="*/ 124 h 970"/>
                <a:gd name="T42" fmla="*/ 491 w 843"/>
                <a:gd name="T43" fmla="*/ 122 h 970"/>
                <a:gd name="T44" fmla="*/ 435 w 843"/>
                <a:gd name="T45" fmla="*/ 127 h 970"/>
                <a:gd name="T46" fmla="*/ 386 w 843"/>
                <a:gd name="T47" fmla="*/ 139 h 970"/>
                <a:gd name="T48" fmla="*/ 339 w 843"/>
                <a:gd name="T49" fmla="*/ 156 h 970"/>
                <a:gd name="T50" fmla="*/ 298 w 843"/>
                <a:gd name="T51" fmla="*/ 183 h 970"/>
                <a:gd name="T52" fmla="*/ 262 w 843"/>
                <a:gd name="T53" fmla="*/ 215 h 970"/>
                <a:gd name="T54" fmla="*/ 214 w 843"/>
                <a:gd name="T55" fmla="*/ 279 h 970"/>
                <a:gd name="T56" fmla="*/ 177 w 843"/>
                <a:gd name="T57" fmla="*/ 369 h 970"/>
                <a:gd name="T58" fmla="*/ 163 w 843"/>
                <a:gd name="T59" fmla="*/ 470 h 970"/>
                <a:gd name="T60" fmla="*/ 171 w 843"/>
                <a:gd name="T61" fmla="*/ 546 h 970"/>
                <a:gd name="T62" fmla="*/ 191 w 843"/>
                <a:gd name="T63" fmla="*/ 618 h 970"/>
                <a:gd name="T64" fmla="*/ 221 w 843"/>
                <a:gd name="T65" fmla="*/ 683 h 970"/>
                <a:gd name="T66" fmla="*/ 266 w 843"/>
                <a:gd name="T67" fmla="*/ 742 h 970"/>
                <a:gd name="T68" fmla="*/ 319 w 843"/>
                <a:gd name="T69" fmla="*/ 792 h 970"/>
                <a:gd name="T70" fmla="*/ 386 w 843"/>
                <a:gd name="T71" fmla="*/ 829 h 970"/>
                <a:gd name="T72" fmla="*/ 462 w 843"/>
                <a:gd name="T73" fmla="*/ 851 h 970"/>
                <a:gd name="T74" fmla="*/ 545 w 843"/>
                <a:gd name="T75" fmla="*/ 858 h 970"/>
                <a:gd name="T76" fmla="*/ 598 w 843"/>
                <a:gd name="T77" fmla="*/ 854 h 970"/>
                <a:gd name="T78" fmla="*/ 651 w 843"/>
                <a:gd name="T79" fmla="*/ 843 h 970"/>
                <a:gd name="T80" fmla="*/ 706 w 843"/>
                <a:gd name="T81" fmla="*/ 828 h 970"/>
                <a:gd name="T82" fmla="*/ 761 w 843"/>
                <a:gd name="T83" fmla="*/ 808 h 970"/>
                <a:gd name="T84" fmla="*/ 819 w 843"/>
                <a:gd name="T85" fmla="*/ 780 h 970"/>
                <a:gd name="T86" fmla="*/ 767 w 843"/>
                <a:gd name="T87" fmla="*/ 928 h 970"/>
                <a:gd name="T88" fmla="*/ 720 w 843"/>
                <a:gd name="T89" fmla="*/ 947 h 970"/>
                <a:gd name="T90" fmla="*/ 675 w 843"/>
                <a:gd name="T91" fmla="*/ 957 h 970"/>
                <a:gd name="T92" fmla="*/ 632 w 843"/>
                <a:gd name="T93" fmla="*/ 964 h 970"/>
                <a:gd name="T94" fmla="*/ 589 w 843"/>
                <a:gd name="T95" fmla="*/ 969 h 970"/>
                <a:gd name="T96" fmla="*/ 544 w 843"/>
                <a:gd name="T97" fmla="*/ 970 h 970"/>
                <a:gd name="T98" fmla="*/ 477 w 843"/>
                <a:gd name="T99" fmla="*/ 968 h 970"/>
                <a:gd name="T100" fmla="*/ 404 w 843"/>
                <a:gd name="T101" fmla="*/ 957 h 970"/>
                <a:gd name="T102" fmla="*/ 335 w 843"/>
                <a:gd name="T103" fmla="*/ 941 h 970"/>
                <a:gd name="T104" fmla="*/ 269 w 843"/>
                <a:gd name="T105" fmla="*/ 916 h 970"/>
                <a:gd name="T106" fmla="*/ 207 w 843"/>
                <a:gd name="T107" fmla="*/ 884 h 970"/>
                <a:gd name="T108" fmla="*/ 132 w 843"/>
                <a:gd name="T109" fmla="*/ 829 h 970"/>
                <a:gd name="T110" fmla="*/ 49 w 843"/>
                <a:gd name="T111" fmla="*/ 721 h 970"/>
                <a:gd name="T112" fmla="*/ 7 w 843"/>
                <a:gd name="T113" fmla="*/ 583 h 970"/>
                <a:gd name="T114" fmla="*/ 1 w 843"/>
                <a:gd name="T115" fmla="*/ 528 h 9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43"/>
                <a:gd name="T175" fmla="*/ 0 h 970"/>
                <a:gd name="T176" fmla="*/ 843 w 843"/>
                <a:gd name="T177" fmla="*/ 970 h 9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43" h="970">
                  <a:moveTo>
                    <a:pt x="1" y="528"/>
                  </a:moveTo>
                  <a:lnTo>
                    <a:pt x="0" y="492"/>
                  </a:lnTo>
                  <a:lnTo>
                    <a:pt x="1" y="457"/>
                  </a:lnTo>
                  <a:lnTo>
                    <a:pt x="4" y="422"/>
                  </a:lnTo>
                  <a:lnTo>
                    <a:pt x="10" y="388"/>
                  </a:lnTo>
                  <a:lnTo>
                    <a:pt x="17" y="354"/>
                  </a:lnTo>
                  <a:lnTo>
                    <a:pt x="26" y="321"/>
                  </a:lnTo>
                  <a:lnTo>
                    <a:pt x="38" y="290"/>
                  </a:lnTo>
                  <a:lnTo>
                    <a:pt x="52" y="259"/>
                  </a:lnTo>
                  <a:lnTo>
                    <a:pt x="68" y="230"/>
                  </a:lnTo>
                  <a:lnTo>
                    <a:pt x="86" y="201"/>
                  </a:lnTo>
                  <a:lnTo>
                    <a:pt x="105" y="175"/>
                  </a:lnTo>
                  <a:lnTo>
                    <a:pt x="128" y="149"/>
                  </a:lnTo>
                  <a:lnTo>
                    <a:pt x="151" y="127"/>
                  </a:lnTo>
                  <a:lnTo>
                    <a:pt x="176" y="106"/>
                  </a:lnTo>
                  <a:lnTo>
                    <a:pt x="201" y="86"/>
                  </a:lnTo>
                  <a:lnTo>
                    <a:pt x="231" y="70"/>
                  </a:lnTo>
                  <a:lnTo>
                    <a:pt x="246" y="62"/>
                  </a:lnTo>
                  <a:lnTo>
                    <a:pt x="261" y="53"/>
                  </a:lnTo>
                  <a:lnTo>
                    <a:pt x="276" y="46"/>
                  </a:lnTo>
                  <a:lnTo>
                    <a:pt x="291" y="39"/>
                  </a:lnTo>
                  <a:lnTo>
                    <a:pt x="309" y="34"/>
                  </a:lnTo>
                  <a:lnTo>
                    <a:pt x="325" y="27"/>
                  </a:lnTo>
                  <a:lnTo>
                    <a:pt x="342" y="23"/>
                  </a:lnTo>
                  <a:lnTo>
                    <a:pt x="359" y="17"/>
                  </a:lnTo>
                  <a:lnTo>
                    <a:pt x="377" y="14"/>
                  </a:lnTo>
                  <a:lnTo>
                    <a:pt x="394" y="9"/>
                  </a:lnTo>
                  <a:lnTo>
                    <a:pt x="413" y="7"/>
                  </a:lnTo>
                  <a:lnTo>
                    <a:pt x="432" y="3"/>
                  </a:lnTo>
                  <a:lnTo>
                    <a:pt x="450" y="2"/>
                  </a:lnTo>
                  <a:lnTo>
                    <a:pt x="470" y="1"/>
                  </a:lnTo>
                  <a:lnTo>
                    <a:pt x="489" y="0"/>
                  </a:lnTo>
                  <a:lnTo>
                    <a:pt x="509" y="0"/>
                  </a:lnTo>
                  <a:lnTo>
                    <a:pt x="523" y="0"/>
                  </a:lnTo>
                  <a:lnTo>
                    <a:pt x="538" y="1"/>
                  </a:lnTo>
                  <a:lnTo>
                    <a:pt x="553" y="1"/>
                  </a:lnTo>
                  <a:lnTo>
                    <a:pt x="568" y="2"/>
                  </a:lnTo>
                  <a:lnTo>
                    <a:pt x="584" y="3"/>
                  </a:lnTo>
                  <a:lnTo>
                    <a:pt x="599" y="4"/>
                  </a:lnTo>
                  <a:lnTo>
                    <a:pt x="615" y="8"/>
                  </a:lnTo>
                  <a:lnTo>
                    <a:pt x="632" y="10"/>
                  </a:lnTo>
                  <a:lnTo>
                    <a:pt x="647" y="14"/>
                  </a:lnTo>
                  <a:lnTo>
                    <a:pt x="663" y="16"/>
                  </a:lnTo>
                  <a:lnTo>
                    <a:pt x="682" y="20"/>
                  </a:lnTo>
                  <a:lnTo>
                    <a:pt x="698" y="23"/>
                  </a:lnTo>
                  <a:lnTo>
                    <a:pt x="715" y="27"/>
                  </a:lnTo>
                  <a:lnTo>
                    <a:pt x="733" y="31"/>
                  </a:lnTo>
                  <a:lnTo>
                    <a:pt x="750" y="37"/>
                  </a:lnTo>
                  <a:lnTo>
                    <a:pt x="767" y="41"/>
                  </a:lnTo>
                  <a:lnTo>
                    <a:pt x="767" y="200"/>
                  </a:lnTo>
                  <a:lnTo>
                    <a:pt x="751" y="190"/>
                  </a:lnTo>
                  <a:lnTo>
                    <a:pt x="733" y="180"/>
                  </a:lnTo>
                  <a:lnTo>
                    <a:pt x="716" y="172"/>
                  </a:lnTo>
                  <a:lnTo>
                    <a:pt x="698" y="165"/>
                  </a:lnTo>
                  <a:lnTo>
                    <a:pt x="682" y="156"/>
                  </a:lnTo>
                  <a:lnTo>
                    <a:pt x="663" y="152"/>
                  </a:lnTo>
                  <a:lnTo>
                    <a:pt x="647" y="145"/>
                  </a:lnTo>
                  <a:lnTo>
                    <a:pt x="629" y="140"/>
                  </a:lnTo>
                  <a:lnTo>
                    <a:pt x="612" y="134"/>
                  </a:lnTo>
                  <a:lnTo>
                    <a:pt x="594" y="132"/>
                  </a:lnTo>
                  <a:lnTo>
                    <a:pt x="577" y="127"/>
                  </a:lnTo>
                  <a:lnTo>
                    <a:pt x="560" y="125"/>
                  </a:lnTo>
                  <a:lnTo>
                    <a:pt x="542" y="124"/>
                  </a:lnTo>
                  <a:lnTo>
                    <a:pt x="525" y="122"/>
                  </a:lnTo>
                  <a:lnTo>
                    <a:pt x="508" y="122"/>
                  </a:lnTo>
                  <a:lnTo>
                    <a:pt x="491" y="122"/>
                  </a:lnTo>
                  <a:lnTo>
                    <a:pt x="471" y="124"/>
                  </a:lnTo>
                  <a:lnTo>
                    <a:pt x="454" y="125"/>
                  </a:lnTo>
                  <a:lnTo>
                    <a:pt x="435" y="127"/>
                  </a:lnTo>
                  <a:lnTo>
                    <a:pt x="419" y="131"/>
                  </a:lnTo>
                  <a:lnTo>
                    <a:pt x="401" y="134"/>
                  </a:lnTo>
                  <a:lnTo>
                    <a:pt x="386" y="139"/>
                  </a:lnTo>
                  <a:lnTo>
                    <a:pt x="370" y="145"/>
                  </a:lnTo>
                  <a:lnTo>
                    <a:pt x="353" y="149"/>
                  </a:lnTo>
                  <a:lnTo>
                    <a:pt x="339" y="156"/>
                  </a:lnTo>
                  <a:lnTo>
                    <a:pt x="325" y="165"/>
                  </a:lnTo>
                  <a:lnTo>
                    <a:pt x="311" y="173"/>
                  </a:lnTo>
                  <a:lnTo>
                    <a:pt x="298" y="183"/>
                  </a:lnTo>
                  <a:lnTo>
                    <a:pt x="287" y="193"/>
                  </a:lnTo>
                  <a:lnTo>
                    <a:pt x="274" y="203"/>
                  </a:lnTo>
                  <a:lnTo>
                    <a:pt x="262" y="215"/>
                  </a:lnTo>
                  <a:lnTo>
                    <a:pt x="252" y="228"/>
                  </a:lnTo>
                  <a:lnTo>
                    <a:pt x="233" y="253"/>
                  </a:lnTo>
                  <a:lnTo>
                    <a:pt x="214" y="279"/>
                  </a:lnTo>
                  <a:lnTo>
                    <a:pt x="199" y="308"/>
                  </a:lnTo>
                  <a:lnTo>
                    <a:pt x="186" y="338"/>
                  </a:lnTo>
                  <a:lnTo>
                    <a:pt x="177" y="369"/>
                  </a:lnTo>
                  <a:lnTo>
                    <a:pt x="170" y="401"/>
                  </a:lnTo>
                  <a:lnTo>
                    <a:pt x="165" y="436"/>
                  </a:lnTo>
                  <a:lnTo>
                    <a:pt x="163" y="470"/>
                  </a:lnTo>
                  <a:lnTo>
                    <a:pt x="165" y="497"/>
                  </a:lnTo>
                  <a:lnTo>
                    <a:pt x="167" y="521"/>
                  </a:lnTo>
                  <a:lnTo>
                    <a:pt x="171" y="546"/>
                  </a:lnTo>
                  <a:lnTo>
                    <a:pt x="177" y="569"/>
                  </a:lnTo>
                  <a:lnTo>
                    <a:pt x="183" y="595"/>
                  </a:lnTo>
                  <a:lnTo>
                    <a:pt x="191" y="618"/>
                  </a:lnTo>
                  <a:lnTo>
                    <a:pt x="200" y="640"/>
                  </a:lnTo>
                  <a:lnTo>
                    <a:pt x="211" y="663"/>
                  </a:lnTo>
                  <a:lnTo>
                    <a:pt x="221" y="683"/>
                  </a:lnTo>
                  <a:lnTo>
                    <a:pt x="235" y="704"/>
                  </a:lnTo>
                  <a:lnTo>
                    <a:pt x="249" y="725"/>
                  </a:lnTo>
                  <a:lnTo>
                    <a:pt x="266" y="742"/>
                  </a:lnTo>
                  <a:lnTo>
                    <a:pt x="282" y="760"/>
                  </a:lnTo>
                  <a:lnTo>
                    <a:pt x="300" y="777"/>
                  </a:lnTo>
                  <a:lnTo>
                    <a:pt x="319" y="792"/>
                  </a:lnTo>
                  <a:lnTo>
                    <a:pt x="340" y="805"/>
                  </a:lnTo>
                  <a:lnTo>
                    <a:pt x="363" y="818"/>
                  </a:lnTo>
                  <a:lnTo>
                    <a:pt x="386" y="829"/>
                  </a:lnTo>
                  <a:lnTo>
                    <a:pt x="411" y="838"/>
                  </a:lnTo>
                  <a:lnTo>
                    <a:pt x="435" y="846"/>
                  </a:lnTo>
                  <a:lnTo>
                    <a:pt x="462" y="851"/>
                  </a:lnTo>
                  <a:lnTo>
                    <a:pt x="488" y="856"/>
                  </a:lnTo>
                  <a:lnTo>
                    <a:pt x="516" y="857"/>
                  </a:lnTo>
                  <a:lnTo>
                    <a:pt x="545" y="858"/>
                  </a:lnTo>
                  <a:lnTo>
                    <a:pt x="563" y="857"/>
                  </a:lnTo>
                  <a:lnTo>
                    <a:pt x="579" y="856"/>
                  </a:lnTo>
                  <a:lnTo>
                    <a:pt x="598" y="854"/>
                  </a:lnTo>
                  <a:lnTo>
                    <a:pt x="615" y="851"/>
                  </a:lnTo>
                  <a:lnTo>
                    <a:pt x="633" y="847"/>
                  </a:lnTo>
                  <a:lnTo>
                    <a:pt x="651" y="843"/>
                  </a:lnTo>
                  <a:lnTo>
                    <a:pt x="669" y="839"/>
                  </a:lnTo>
                  <a:lnTo>
                    <a:pt x="688" y="833"/>
                  </a:lnTo>
                  <a:lnTo>
                    <a:pt x="706" y="828"/>
                  </a:lnTo>
                  <a:lnTo>
                    <a:pt x="725" y="821"/>
                  </a:lnTo>
                  <a:lnTo>
                    <a:pt x="744" y="815"/>
                  </a:lnTo>
                  <a:lnTo>
                    <a:pt x="761" y="808"/>
                  </a:lnTo>
                  <a:lnTo>
                    <a:pt x="781" y="798"/>
                  </a:lnTo>
                  <a:lnTo>
                    <a:pt x="799" y="789"/>
                  </a:lnTo>
                  <a:lnTo>
                    <a:pt x="819" y="780"/>
                  </a:lnTo>
                  <a:lnTo>
                    <a:pt x="837" y="770"/>
                  </a:lnTo>
                  <a:lnTo>
                    <a:pt x="843" y="770"/>
                  </a:lnTo>
                  <a:lnTo>
                    <a:pt x="767" y="928"/>
                  </a:lnTo>
                  <a:lnTo>
                    <a:pt x="751" y="935"/>
                  </a:lnTo>
                  <a:lnTo>
                    <a:pt x="736" y="941"/>
                  </a:lnTo>
                  <a:lnTo>
                    <a:pt x="720" y="947"/>
                  </a:lnTo>
                  <a:lnTo>
                    <a:pt x="705" y="950"/>
                  </a:lnTo>
                  <a:lnTo>
                    <a:pt x="690" y="955"/>
                  </a:lnTo>
                  <a:lnTo>
                    <a:pt x="675" y="957"/>
                  </a:lnTo>
                  <a:lnTo>
                    <a:pt x="660" y="961"/>
                  </a:lnTo>
                  <a:lnTo>
                    <a:pt x="646" y="963"/>
                  </a:lnTo>
                  <a:lnTo>
                    <a:pt x="632" y="964"/>
                  </a:lnTo>
                  <a:lnTo>
                    <a:pt x="619" y="966"/>
                  </a:lnTo>
                  <a:lnTo>
                    <a:pt x="602" y="968"/>
                  </a:lnTo>
                  <a:lnTo>
                    <a:pt x="589" y="969"/>
                  </a:lnTo>
                  <a:lnTo>
                    <a:pt x="574" y="969"/>
                  </a:lnTo>
                  <a:lnTo>
                    <a:pt x="559" y="970"/>
                  </a:lnTo>
                  <a:lnTo>
                    <a:pt x="544" y="970"/>
                  </a:lnTo>
                  <a:lnTo>
                    <a:pt x="529" y="970"/>
                  </a:lnTo>
                  <a:lnTo>
                    <a:pt x="502" y="969"/>
                  </a:lnTo>
                  <a:lnTo>
                    <a:pt x="477" y="968"/>
                  </a:lnTo>
                  <a:lnTo>
                    <a:pt x="453" y="966"/>
                  </a:lnTo>
                  <a:lnTo>
                    <a:pt x="427" y="962"/>
                  </a:lnTo>
                  <a:lnTo>
                    <a:pt x="404" y="957"/>
                  </a:lnTo>
                  <a:lnTo>
                    <a:pt x="380" y="954"/>
                  </a:lnTo>
                  <a:lnTo>
                    <a:pt x="357" y="947"/>
                  </a:lnTo>
                  <a:lnTo>
                    <a:pt x="335" y="941"/>
                  </a:lnTo>
                  <a:lnTo>
                    <a:pt x="312" y="933"/>
                  </a:lnTo>
                  <a:lnTo>
                    <a:pt x="290" y="925"/>
                  </a:lnTo>
                  <a:lnTo>
                    <a:pt x="269" y="916"/>
                  </a:lnTo>
                  <a:lnTo>
                    <a:pt x="247" y="905"/>
                  </a:lnTo>
                  <a:lnTo>
                    <a:pt x="228" y="895"/>
                  </a:lnTo>
                  <a:lnTo>
                    <a:pt x="207" y="884"/>
                  </a:lnTo>
                  <a:lnTo>
                    <a:pt x="188" y="871"/>
                  </a:lnTo>
                  <a:lnTo>
                    <a:pt x="169" y="858"/>
                  </a:lnTo>
                  <a:lnTo>
                    <a:pt x="132" y="829"/>
                  </a:lnTo>
                  <a:lnTo>
                    <a:pt x="101" y="797"/>
                  </a:lnTo>
                  <a:lnTo>
                    <a:pt x="74" y="762"/>
                  </a:lnTo>
                  <a:lnTo>
                    <a:pt x="49" y="721"/>
                  </a:lnTo>
                  <a:lnTo>
                    <a:pt x="32" y="679"/>
                  </a:lnTo>
                  <a:lnTo>
                    <a:pt x="17" y="633"/>
                  </a:lnTo>
                  <a:lnTo>
                    <a:pt x="7" y="583"/>
                  </a:lnTo>
                  <a:lnTo>
                    <a:pt x="1" y="529"/>
                  </a:lnTo>
                  <a:lnTo>
                    <a:pt x="1" y="528"/>
                  </a:lnTo>
                  <a:close/>
                </a:path>
              </a:pathLst>
            </a:custGeom>
            <a:solidFill>
              <a:srgbClr val="FFFF00"/>
            </a:solidFill>
            <a:ln w="9525">
              <a:noFill/>
              <a:round/>
              <a:headEnd/>
              <a:tailEnd/>
            </a:ln>
          </p:spPr>
          <p:txBody>
            <a:bodyPr/>
            <a:lstStyle/>
            <a:p>
              <a:endParaRPr lang="en-IN"/>
            </a:p>
          </p:txBody>
        </p:sp>
      </p:grpSp>
    </p:spTree>
  </p:cSld>
  <p:clrMapOvr>
    <a:overrideClrMapping bg1="dk2" tx1="lt1" bg2="dk1"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5"/>
          <p:cNvPicPr preferRelativeResize="0">
            <a:picLocks noChangeArrowheads="1"/>
          </p:cNvPicPr>
          <p:nvPr/>
        </p:nvPicPr>
        <p:blipFill>
          <a:blip r:embed="rId2"/>
          <a:srcRect/>
          <a:stretch>
            <a:fillRect/>
          </a:stretch>
        </p:blipFill>
        <p:spPr bwMode="auto">
          <a:xfrm>
            <a:off x="0" y="762000"/>
            <a:ext cx="9144000" cy="5313363"/>
          </a:xfrm>
          <a:prstGeom prst="rect">
            <a:avLst/>
          </a:prstGeom>
          <a:noFill/>
          <a:ln w="9525">
            <a:noFill/>
            <a:miter lim="800000"/>
            <a:headEnd/>
            <a:tailEnd/>
          </a:ln>
        </p:spPr>
      </p:pic>
      <p:sp>
        <p:nvSpPr>
          <p:cNvPr id="39939" name="Text Box 6"/>
          <p:cNvSpPr txBox="1">
            <a:spLocks noChangeArrowheads="1"/>
          </p:cNvSpPr>
          <p:nvPr/>
        </p:nvSpPr>
        <p:spPr bwMode="auto">
          <a:xfrm>
            <a:off x="762000" y="-31750"/>
            <a:ext cx="10972800" cy="641350"/>
          </a:xfrm>
          <a:prstGeom prst="rect">
            <a:avLst/>
          </a:prstGeom>
          <a:noFill/>
          <a:ln w="9525">
            <a:noFill/>
            <a:miter lim="800000"/>
            <a:headEnd/>
            <a:tailEnd/>
          </a:ln>
        </p:spPr>
        <p:txBody>
          <a:bodyPr>
            <a:spAutoFit/>
          </a:bodyPr>
          <a:lstStyle/>
          <a:p>
            <a:pPr>
              <a:spcBef>
                <a:spcPct val="50000"/>
              </a:spcBef>
            </a:pPr>
            <a:r>
              <a:rPr lang="en-US" sz="3600" b="1"/>
              <a:t>Drug susceptibility of </a:t>
            </a:r>
            <a:r>
              <a:rPr lang="en-US" sz="3600" b="1" i="1"/>
              <a:t>Strep pneumoniae</a:t>
            </a:r>
            <a:endParaRPr lang="en-US" sz="3600" i="1"/>
          </a:p>
        </p:txBody>
      </p:sp>
      <p:sp>
        <p:nvSpPr>
          <p:cNvPr id="39940" name="Text Box 7"/>
          <p:cNvSpPr txBox="1">
            <a:spLocks noChangeArrowheads="1"/>
          </p:cNvSpPr>
          <p:nvPr/>
        </p:nvSpPr>
        <p:spPr bwMode="auto">
          <a:xfrm>
            <a:off x="5410200" y="6248400"/>
            <a:ext cx="2209800" cy="519113"/>
          </a:xfrm>
          <a:prstGeom prst="rect">
            <a:avLst/>
          </a:prstGeom>
          <a:noFill/>
          <a:ln w="9525">
            <a:noFill/>
            <a:miter lim="800000"/>
            <a:headEnd/>
            <a:tailEnd/>
          </a:ln>
        </p:spPr>
        <p:txBody>
          <a:bodyPr>
            <a:spAutoFit/>
          </a:bodyPr>
          <a:lstStyle/>
          <a:p>
            <a:pPr>
              <a:spcBef>
                <a:spcPct val="50000"/>
              </a:spcBef>
            </a:pPr>
            <a:r>
              <a:rPr lang="en-US" sz="2800" b="1"/>
              <a:t>IBIS Study</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2"/>
          <a:srcRect/>
          <a:stretch>
            <a:fillRect/>
          </a:stretch>
        </p:blipFill>
        <p:spPr bwMode="auto">
          <a:xfrm>
            <a:off x="79375" y="0"/>
            <a:ext cx="4479925" cy="6858000"/>
          </a:xfrm>
          <a:prstGeom prst="rect">
            <a:avLst/>
          </a:prstGeom>
          <a:noFill/>
          <a:ln w="9525">
            <a:noFill/>
            <a:miter lim="800000"/>
            <a:headEnd/>
            <a:tailEnd/>
          </a:ln>
        </p:spPr>
      </p:pic>
      <p:sp>
        <p:nvSpPr>
          <p:cNvPr id="40963" name="Text Box 3"/>
          <p:cNvSpPr txBox="1">
            <a:spLocks noChangeArrowheads="1"/>
          </p:cNvSpPr>
          <p:nvPr/>
        </p:nvSpPr>
        <p:spPr bwMode="auto">
          <a:xfrm>
            <a:off x="4953000" y="206375"/>
            <a:ext cx="4114800" cy="6499225"/>
          </a:xfrm>
          <a:prstGeom prst="rect">
            <a:avLst/>
          </a:prstGeom>
          <a:noFill/>
          <a:ln w="9525">
            <a:noFill/>
            <a:miter lim="800000"/>
            <a:headEnd/>
            <a:tailEnd/>
          </a:ln>
        </p:spPr>
        <p:txBody>
          <a:bodyPr>
            <a:spAutoFit/>
          </a:bodyPr>
          <a:lstStyle/>
          <a:p>
            <a:pPr>
              <a:spcBef>
                <a:spcPct val="50000"/>
              </a:spcBef>
            </a:pPr>
            <a:r>
              <a:rPr lang="en-US" sz="2800" b="1"/>
              <a:t>Low cost interventions have been successful in reducing morbidity and mortality from many diseases.</a:t>
            </a:r>
          </a:p>
          <a:p>
            <a:pPr>
              <a:spcBef>
                <a:spcPct val="50000"/>
              </a:spcBef>
            </a:pPr>
            <a:r>
              <a:rPr lang="en-US" sz="2800" b="1"/>
              <a:t>DOTs for treatment of tuberculosis is one such intervention. </a:t>
            </a:r>
          </a:p>
          <a:p>
            <a:pPr>
              <a:spcBef>
                <a:spcPct val="50000"/>
              </a:spcBef>
            </a:pPr>
            <a:r>
              <a:rPr lang="en-US" sz="2800" b="1"/>
              <a:t>Behavioral interventions for reducing transmission of HIV inefction, and management of STD and RTI are also cost-effective interventions.</a:t>
            </a:r>
            <a:r>
              <a:rPr lang="en-US" sz="240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517525" y="990600"/>
            <a:ext cx="8702675" cy="5775325"/>
          </a:xfrm>
          <a:prstGeom prst="rect">
            <a:avLst/>
          </a:prstGeom>
          <a:noFill/>
          <a:ln w="9525">
            <a:noFill/>
            <a:miter lim="800000"/>
            <a:headEnd/>
            <a:tailEnd/>
          </a:ln>
        </p:spPr>
        <p:txBody>
          <a:bodyPr>
            <a:spAutoFit/>
          </a:bodyPr>
          <a:lstStyle/>
          <a:p>
            <a:pPr>
              <a:lnSpc>
                <a:spcPct val="120000"/>
              </a:lnSpc>
              <a:buFontTx/>
              <a:buChar char="•"/>
            </a:pPr>
            <a:r>
              <a:rPr lang="en-US" sz="3100" b="1"/>
              <a:t>Economic deprivation in a large segment of population results in poor access to health care.</a:t>
            </a:r>
          </a:p>
          <a:p>
            <a:pPr>
              <a:lnSpc>
                <a:spcPct val="120000"/>
              </a:lnSpc>
              <a:buFontTx/>
              <a:buChar char="•"/>
            </a:pPr>
            <a:r>
              <a:rPr lang="en-US" sz="3100" b="1"/>
              <a:t>Poor educational status leads to non-utilization  of scanty health services and increase                         in avoidable risk factors.</a:t>
            </a:r>
          </a:p>
          <a:p>
            <a:pPr>
              <a:lnSpc>
                <a:spcPct val="120000"/>
              </a:lnSpc>
              <a:buFontTx/>
              <a:buChar char="•"/>
            </a:pPr>
            <a:r>
              <a:rPr lang="en-US" sz="3100" b="1"/>
              <a:t>Both are closely related to life expectancy            and IMR.</a:t>
            </a:r>
          </a:p>
          <a:p>
            <a:pPr>
              <a:lnSpc>
                <a:spcPct val="120000"/>
              </a:lnSpc>
              <a:buFontTx/>
              <a:buChar char="•"/>
            </a:pPr>
            <a:r>
              <a:rPr lang="en-US" sz="3100" b="1"/>
              <a:t>Advances in medicine are responsible for no more than half of the observed improvement in health indices.</a:t>
            </a:r>
            <a:endParaRPr lang="en-US" sz="3100"/>
          </a:p>
        </p:txBody>
      </p:sp>
      <p:sp>
        <p:nvSpPr>
          <p:cNvPr id="10243" name="Rectangle 3"/>
          <p:cNvSpPr>
            <a:spLocks noGrp="1" noChangeArrowheads="1"/>
          </p:cNvSpPr>
          <p:nvPr>
            <p:ph type="title" idx="4294967295"/>
          </p:nvPr>
        </p:nvSpPr>
        <p:spPr>
          <a:xfrm>
            <a:off x="228600" y="0"/>
            <a:ext cx="8534400" cy="1219200"/>
          </a:xfrm>
        </p:spPr>
        <p:txBody>
          <a:bodyPr/>
          <a:lstStyle/>
          <a:p>
            <a:r>
              <a:rPr lang="en-US" sz="4000" b="1"/>
              <a:t>Economic development, Education and Health</a:t>
            </a:r>
            <a:endParaRPr lang="en-US"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a:xfrm>
            <a:off x="0" y="76200"/>
            <a:ext cx="9525000" cy="914400"/>
          </a:xfrm>
        </p:spPr>
        <p:txBody>
          <a:bodyPr/>
          <a:lstStyle/>
          <a:p>
            <a:r>
              <a:rPr lang="en-US" sz="4000" b="1"/>
              <a:t>Health Care in Developing Countries</a:t>
            </a:r>
            <a:endParaRPr lang="en-US" sz="4000"/>
          </a:p>
        </p:txBody>
      </p:sp>
      <p:sp>
        <p:nvSpPr>
          <p:cNvPr id="41987" name="Rectangle 5"/>
          <p:cNvSpPr>
            <a:spLocks noGrp="1" noChangeArrowheads="1"/>
          </p:cNvSpPr>
          <p:nvPr>
            <p:ph type="body" idx="1"/>
          </p:nvPr>
        </p:nvSpPr>
        <p:spPr>
          <a:xfrm>
            <a:off x="304800" y="914400"/>
            <a:ext cx="8458200" cy="4876800"/>
          </a:xfrm>
        </p:spPr>
        <p:txBody>
          <a:bodyPr/>
          <a:lstStyle/>
          <a:p>
            <a:pPr>
              <a:lnSpc>
                <a:spcPct val="110000"/>
              </a:lnSpc>
            </a:pPr>
            <a:r>
              <a:rPr lang="en-US" sz="2800" b="1"/>
              <a:t>Existing infrastructure for health care needs to be strengthened. </a:t>
            </a:r>
            <a:r>
              <a:rPr lang="en-US" sz="2800" b="1" i="1"/>
              <a:t>Health should be  perceived as an investment</a:t>
            </a:r>
            <a:r>
              <a:rPr lang="en-US" sz="2800" b="1"/>
              <a:t> and receive greater budgetary allocation</a:t>
            </a:r>
          </a:p>
          <a:p>
            <a:pPr>
              <a:lnSpc>
                <a:spcPct val="110000"/>
              </a:lnSpc>
            </a:pPr>
            <a:r>
              <a:rPr lang="en-US" sz="2800" b="1" i="1"/>
              <a:t>Education, safe water and sanitation</a:t>
            </a:r>
            <a:r>
              <a:rPr lang="en-US" sz="2800" b="1"/>
              <a:t> need priority</a:t>
            </a:r>
          </a:p>
          <a:p>
            <a:pPr>
              <a:lnSpc>
                <a:spcPct val="110000"/>
              </a:lnSpc>
            </a:pPr>
            <a:r>
              <a:rPr lang="en-US" sz="2800" b="1" i="1"/>
              <a:t>Vaccination coverage</a:t>
            </a:r>
            <a:r>
              <a:rPr lang="en-US" sz="2800" b="1"/>
              <a:t> to be improved</a:t>
            </a:r>
          </a:p>
          <a:p>
            <a:pPr>
              <a:lnSpc>
                <a:spcPct val="110000"/>
              </a:lnSpc>
            </a:pPr>
            <a:r>
              <a:rPr lang="en-US" sz="2800" b="1"/>
              <a:t>Better </a:t>
            </a:r>
            <a:r>
              <a:rPr lang="en-US" sz="2800" b="1" i="1"/>
              <a:t>implementation of national health programs</a:t>
            </a:r>
          </a:p>
          <a:p>
            <a:pPr>
              <a:lnSpc>
                <a:spcPct val="110000"/>
              </a:lnSpc>
            </a:pPr>
            <a:r>
              <a:rPr lang="en-US" sz="2800" b="1" i="1"/>
              <a:t>Judicious use of the scant resources</a:t>
            </a:r>
            <a:r>
              <a:rPr lang="en-US" sz="2800" b="1"/>
              <a:t> by promoting most cost-effective strategies for disease prevention</a:t>
            </a:r>
          </a:p>
          <a:p>
            <a:pPr>
              <a:lnSpc>
                <a:spcPct val="110000"/>
              </a:lnSpc>
            </a:pPr>
            <a:r>
              <a:rPr lang="en-US" sz="2800" b="1"/>
              <a:t>Inclusion of </a:t>
            </a:r>
            <a:r>
              <a:rPr lang="en-US" sz="2800" b="1" i="1"/>
              <a:t>all level of stakeholders in planning</a:t>
            </a:r>
            <a:r>
              <a:rPr lang="en-US" sz="2800" b="1"/>
              <a:t> and policy making using tremendous human resource available in the country</a:t>
            </a:r>
            <a:endParaRPr lang="en-US" b="1"/>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IN" sz="5400" b="1" dirty="0"/>
              <a:t>PICO</a:t>
            </a:r>
            <a:br>
              <a:rPr lang="en-IN" sz="5400" dirty="0"/>
            </a:br>
            <a:endParaRPr lang="en-IN" dirty="0"/>
          </a:p>
        </p:txBody>
      </p:sp>
      <p:sp>
        <p:nvSpPr>
          <p:cNvPr id="43011" name="Content Placeholder 2"/>
          <p:cNvSpPr>
            <a:spLocks noGrp="1"/>
          </p:cNvSpPr>
          <p:nvPr>
            <p:ph sz="quarter" idx="1"/>
          </p:nvPr>
        </p:nvSpPr>
        <p:spPr>
          <a:xfrm>
            <a:off x="457200" y="1371600"/>
            <a:ext cx="8382000" cy="4953000"/>
          </a:xfrm>
        </p:spPr>
        <p:txBody>
          <a:bodyPr/>
          <a:lstStyle/>
          <a:p>
            <a:r>
              <a:rPr lang="en-IN" sz="2800" b="1"/>
              <a:t>Author</a:t>
            </a:r>
            <a:r>
              <a:rPr lang="en-IN" sz="2800"/>
              <a:t>- Stamm-Balderjahn S1, Groneberg DA, Kusma B, Jagota A, Schönfeld N.</a:t>
            </a:r>
          </a:p>
          <a:p>
            <a:r>
              <a:rPr lang="en-IN" sz="2800" b="1"/>
              <a:t>Title- Smoking prevention in school students: positive effects of a hospital-based intervention.</a:t>
            </a:r>
          </a:p>
          <a:p>
            <a:r>
              <a:rPr lang="en-IN" sz="2800" b="1"/>
              <a:t>Web-http://www.ncbi.nlm.nih.gov/pubmed/23189108</a:t>
            </a:r>
          </a:p>
          <a:p>
            <a:endParaRPr lang="en-IN" sz="280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152400"/>
          <a:ext cx="8763000" cy="6553200"/>
        </p:xfrm>
        <a:graphic>
          <a:graphicData uri="http://schemas.openxmlformats.org/drawingml/2006/table">
            <a:tbl>
              <a:tblPr firstRow="1" bandRow="1">
                <a:tableStyleId>{5C22544A-7EE6-4342-B048-85BDC9FD1C3A}</a:tableStyleId>
              </a:tblPr>
              <a:tblGrid>
                <a:gridCol w="2190750">
                  <a:extLst>
                    <a:ext uri="{9D8B030D-6E8A-4147-A177-3AD203B41FA5}">
                      <a16:colId xmlns:a16="http://schemas.microsoft.com/office/drawing/2014/main" val="20000"/>
                    </a:ext>
                  </a:extLst>
                </a:gridCol>
                <a:gridCol w="2190750">
                  <a:extLst>
                    <a:ext uri="{9D8B030D-6E8A-4147-A177-3AD203B41FA5}">
                      <a16:colId xmlns:a16="http://schemas.microsoft.com/office/drawing/2014/main" val="20001"/>
                    </a:ext>
                  </a:extLst>
                </a:gridCol>
                <a:gridCol w="2190750">
                  <a:extLst>
                    <a:ext uri="{9D8B030D-6E8A-4147-A177-3AD203B41FA5}">
                      <a16:colId xmlns:a16="http://schemas.microsoft.com/office/drawing/2014/main" val="20002"/>
                    </a:ext>
                  </a:extLst>
                </a:gridCol>
                <a:gridCol w="2190750">
                  <a:extLst>
                    <a:ext uri="{9D8B030D-6E8A-4147-A177-3AD203B41FA5}">
                      <a16:colId xmlns:a16="http://schemas.microsoft.com/office/drawing/2014/main" val="20003"/>
                    </a:ext>
                  </a:extLst>
                </a:gridCol>
              </a:tblGrid>
              <a:tr h="725749">
                <a:tc>
                  <a:txBody>
                    <a:bodyPr/>
                    <a:lstStyle/>
                    <a:p>
                      <a:pPr algn="ctr"/>
                      <a:r>
                        <a:rPr lang="en-IN" dirty="0"/>
                        <a:t>Problem/population</a:t>
                      </a:r>
                    </a:p>
                  </a:txBody>
                  <a:tcPr/>
                </a:tc>
                <a:tc>
                  <a:txBody>
                    <a:bodyPr/>
                    <a:lstStyle/>
                    <a:p>
                      <a:pPr algn="ctr"/>
                      <a:r>
                        <a:rPr lang="en-IN" dirty="0"/>
                        <a:t>Intervention</a:t>
                      </a:r>
                    </a:p>
                  </a:txBody>
                  <a:tcPr/>
                </a:tc>
                <a:tc>
                  <a:txBody>
                    <a:bodyPr/>
                    <a:lstStyle/>
                    <a:p>
                      <a:pPr algn="ctr"/>
                      <a:r>
                        <a:rPr lang="en-IN" dirty="0"/>
                        <a:t>comparison</a:t>
                      </a:r>
                    </a:p>
                  </a:txBody>
                  <a:tcPr/>
                </a:tc>
                <a:tc>
                  <a:txBody>
                    <a:bodyPr/>
                    <a:lstStyle/>
                    <a:p>
                      <a:pPr algn="ctr"/>
                      <a:r>
                        <a:rPr lang="en-IN" dirty="0"/>
                        <a:t>outcome</a:t>
                      </a:r>
                    </a:p>
                  </a:txBody>
                  <a:tcPr/>
                </a:tc>
                <a:extLst>
                  <a:ext uri="{0D108BD9-81ED-4DB2-BD59-A6C34878D82A}">
                    <a16:rowId xmlns:a16="http://schemas.microsoft.com/office/drawing/2014/main" val="10000"/>
                  </a:ext>
                </a:extLst>
              </a:tr>
              <a:tr h="58274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b="0" i="0" kern="1200" dirty="0">
                          <a:solidFill>
                            <a:schemeClr val="dk1"/>
                          </a:solidFill>
                          <a:latin typeface="+mn-lt"/>
                          <a:ea typeface="+mn-ea"/>
                          <a:cs typeface="+mn-cs"/>
                        </a:rPr>
                        <a:t>Smoking prevention in school students: positive effects of a hospital-based intervention.</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IN" b="0" i="0" kern="1200" dirty="0">
                          <a:solidFill>
                            <a:schemeClr val="dk1"/>
                          </a:solidFill>
                          <a:latin typeface="+mn-lt"/>
                          <a:ea typeface="+mn-ea"/>
                          <a:cs typeface="+mn-cs"/>
                        </a:rPr>
                        <a:t>.</a:t>
                      </a:r>
                    </a:p>
                    <a:p>
                      <a:endParaRPr lang="en-IN" dirty="0"/>
                    </a:p>
                    <a:p>
                      <a:endParaRPr lang="en-IN" dirty="0"/>
                    </a:p>
                    <a:p>
                      <a:endParaRPr lang="en-IN" dirty="0"/>
                    </a:p>
                    <a:p>
                      <a:r>
                        <a:rPr lang="en-IN" b="1" dirty="0"/>
                        <a:t>Population</a:t>
                      </a:r>
                    </a:p>
                    <a:p>
                      <a:endParaRPr lang="en-IN" dirty="0"/>
                    </a:p>
                    <a:p>
                      <a:r>
                        <a:rPr lang="en-IN" sz="1800" b="0" i="0" kern="1200" dirty="0">
                          <a:solidFill>
                            <a:schemeClr val="dk1"/>
                          </a:solidFill>
                          <a:latin typeface="+mn-lt"/>
                          <a:ea typeface="+mn-ea"/>
                          <a:cs typeface="+mn-cs"/>
                        </a:rPr>
                        <a:t>760 participating school students in Berlin.</a:t>
                      </a:r>
                      <a:endParaRPr lang="en-IN" dirty="0"/>
                    </a:p>
                  </a:txBody>
                  <a:tcPr/>
                </a:tc>
                <a:tc>
                  <a:txBody>
                    <a:bodyPr/>
                    <a:lstStyle/>
                    <a:p>
                      <a:r>
                        <a:rPr lang="en-IN" sz="1800" b="0" i="0" kern="1200" dirty="0">
                          <a:solidFill>
                            <a:schemeClr val="dk1"/>
                          </a:solidFill>
                          <a:latin typeface="+mn-lt"/>
                          <a:ea typeface="+mn-ea"/>
                          <a:cs typeface="+mn-cs"/>
                        </a:rPr>
                        <a:t>From September 2007 to July 2008, we performed an anonymous survey by questionnaire, with a quasi-experimental control-group design, two weeks before (t(1)) and six months after (t(2)) the intervention </a:t>
                      </a:r>
                      <a:endParaRPr lang="en-IN" dirty="0"/>
                    </a:p>
                  </a:txBody>
                  <a:tcPr/>
                </a:tc>
                <a:tc>
                  <a:txBody>
                    <a:bodyPr/>
                    <a:lstStyle/>
                    <a:p>
                      <a:r>
                        <a:rPr lang="en-IN" sz="1800" b="0" i="0" kern="1200" dirty="0">
                          <a:solidFill>
                            <a:schemeClr val="dk1"/>
                          </a:solidFill>
                          <a:latin typeface="+mn-lt"/>
                          <a:ea typeface="+mn-ea"/>
                          <a:cs typeface="+mn-cs"/>
                        </a:rPr>
                        <a:t>smoking has also remained high among 18-to-25-year-olds (36.8%). An intervention program called "Students in the Hospital" was developed in which the health aspects of smoking and its individual and societal consequences were presented in an interactive informational event. In this study, we determine the efficacy of the program.</a:t>
                      </a:r>
                      <a:endParaRPr lang="en-IN" dirty="0"/>
                    </a:p>
                  </a:txBody>
                  <a:tcPr/>
                </a:tc>
                <a:tc>
                  <a:txBody>
                    <a:bodyPr/>
                    <a:lstStyle/>
                    <a:p>
                      <a:r>
                        <a:rPr lang="en-IN" sz="1800" b="0" i="0" kern="1200" dirty="0">
                          <a:solidFill>
                            <a:schemeClr val="dk1"/>
                          </a:solidFill>
                          <a:latin typeface="+mn-lt"/>
                          <a:ea typeface="+mn-ea"/>
                          <a:cs typeface="+mn-cs"/>
                        </a:rPr>
                        <a:t>A clear primary preventive effect of the program was demonstrated, although it apparently did not induce persons who were already smokers to quit.</a:t>
                      </a:r>
                      <a:endParaRPr lang="en-IN" dirty="0"/>
                    </a:p>
                  </a:txBody>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524000"/>
          <a:ext cx="8610600" cy="4191000"/>
        </p:xfrm>
        <a:graphic>
          <a:graphicData uri="http://schemas.openxmlformats.org/drawingml/2006/table">
            <a:tbl>
              <a:tblPr firstRow="1" bandRow="1">
                <a:tableStyleId>{5C22544A-7EE6-4342-B048-85BDC9FD1C3A}</a:tableStyleId>
              </a:tblPr>
              <a:tblGrid>
                <a:gridCol w="2870200">
                  <a:extLst>
                    <a:ext uri="{9D8B030D-6E8A-4147-A177-3AD203B41FA5}">
                      <a16:colId xmlns:a16="http://schemas.microsoft.com/office/drawing/2014/main" val="20000"/>
                    </a:ext>
                  </a:extLst>
                </a:gridCol>
                <a:gridCol w="2870200">
                  <a:extLst>
                    <a:ext uri="{9D8B030D-6E8A-4147-A177-3AD203B41FA5}">
                      <a16:colId xmlns:a16="http://schemas.microsoft.com/office/drawing/2014/main" val="20001"/>
                    </a:ext>
                  </a:extLst>
                </a:gridCol>
                <a:gridCol w="2870200">
                  <a:extLst>
                    <a:ext uri="{9D8B030D-6E8A-4147-A177-3AD203B41FA5}">
                      <a16:colId xmlns:a16="http://schemas.microsoft.com/office/drawing/2014/main" val="20002"/>
                    </a:ext>
                  </a:extLst>
                </a:gridCol>
              </a:tblGrid>
              <a:tr h="464142">
                <a:tc>
                  <a:txBody>
                    <a:bodyPr/>
                    <a:lstStyle/>
                    <a:p>
                      <a:pPr algn="ctr"/>
                      <a:r>
                        <a:rPr lang="en-US" dirty="0"/>
                        <a:t>PROBLEM</a:t>
                      </a:r>
                      <a:endParaRPr lang="en-US" dirty="0">
                        <a:solidFill>
                          <a:schemeClr val="tx1"/>
                        </a:solidFill>
                      </a:endParaRPr>
                    </a:p>
                  </a:txBody>
                  <a:tcPr/>
                </a:tc>
                <a:tc>
                  <a:txBody>
                    <a:bodyPr/>
                    <a:lstStyle/>
                    <a:p>
                      <a:pPr algn="ctr"/>
                      <a:r>
                        <a:rPr lang="en-US" dirty="0"/>
                        <a:t>RECOMMENDATION</a:t>
                      </a:r>
                    </a:p>
                  </a:txBody>
                  <a:tcPr/>
                </a:tc>
                <a:tc>
                  <a:txBody>
                    <a:bodyPr/>
                    <a:lstStyle/>
                    <a:p>
                      <a:pPr algn="ctr"/>
                      <a:r>
                        <a:rPr lang="en-US" dirty="0"/>
                        <a:t>LEVEL</a:t>
                      </a:r>
                      <a:r>
                        <a:rPr lang="en-US" baseline="0" dirty="0"/>
                        <a:t> OF EVIDENCE</a:t>
                      </a:r>
                      <a:endParaRPr lang="en-US" dirty="0"/>
                    </a:p>
                  </a:txBody>
                  <a:tcPr/>
                </a:tc>
                <a:extLst>
                  <a:ext uri="{0D108BD9-81ED-4DB2-BD59-A6C34878D82A}">
                    <a16:rowId xmlns:a16="http://schemas.microsoft.com/office/drawing/2014/main" val="10000"/>
                  </a:ext>
                </a:extLst>
              </a:tr>
              <a:tr h="37268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000" dirty="0"/>
                        <a:t>Smoking</a:t>
                      </a:r>
                      <a:r>
                        <a:rPr lang="en-IN" sz="2000" baseline="0" dirty="0"/>
                        <a:t> in school</a:t>
                      </a:r>
                      <a:endParaRPr lang="en-IN" sz="2000" dirty="0"/>
                    </a:p>
                  </a:txBody>
                  <a:tcPr/>
                </a:tc>
                <a:tc>
                  <a:txBody>
                    <a:bodyPr/>
                    <a:lstStyle/>
                    <a:p>
                      <a:pPr algn="ctr"/>
                      <a:r>
                        <a:rPr lang="en-IN" sz="2000" b="0" i="0" kern="1200" dirty="0">
                          <a:solidFill>
                            <a:schemeClr val="dk1"/>
                          </a:solidFill>
                          <a:latin typeface="+mn-lt"/>
                          <a:ea typeface="+mn-ea"/>
                          <a:cs typeface="+mn-cs"/>
                        </a:rPr>
                        <a:t>Primary preventive effect of the program was demonstrated, although it apparently did not induce persons who were already smokers to quit</a:t>
                      </a:r>
                      <a:endParaRPr lang="en-IN" sz="2000" dirty="0"/>
                    </a:p>
                  </a:txBody>
                  <a:tcPr/>
                </a:tc>
                <a:tc>
                  <a:txBody>
                    <a:bodyPr/>
                    <a:lstStyle/>
                    <a:p>
                      <a:pPr algn="ctr"/>
                      <a:r>
                        <a:rPr lang="en-IN" sz="2000" dirty="0"/>
                        <a:t>1C</a:t>
                      </a:r>
                    </a:p>
                  </a:txBody>
                  <a:tcPr/>
                </a:tc>
                <a:extLst>
                  <a:ext uri="{0D108BD9-81ED-4DB2-BD59-A6C34878D82A}">
                    <a16:rowId xmlns:a16="http://schemas.microsoft.com/office/drawing/2014/main" val="10001"/>
                  </a:ext>
                </a:extLst>
              </a:tr>
            </a:tbl>
          </a:graphicData>
        </a:graphic>
      </p:graphicFrame>
      <p:sp>
        <p:nvSpPr>
          <p:cNvPr id="3" name="Rectangle 2"/>
          <p:cNvSpPr/>
          <p:nvPr/>
        </p:nvSpPr>
        <p:spPr>
          <a:xfrm>
            <a:off x="457200" y="533400"/>
            <a:ext cx="8229600" cy="954107"/>
          </a:xfrm>
          <a:prstGeom prst="rect">
            <a:avLst/>
          </a:prstGeom>
        </p:spPr>
        <p:txBody>
          <a:bodyPr wrap="square">
            <a:spAutoFit/>
          </a:bodyPr>
          <a:lstStyle/>
          <a:p>
            <a:pPr lvl="0" algn="ctr"/>
            <a:r>
              <a:rPr kumimoji="0" lang="en-US" sz="2800" b="1" i="0" u="none" strike="noStrike" cap="none" normalizeH="0" baseline="0" dirty="0">
                <a:ln>
                  <a:noFill/>
                </a:ln>
                <a:solidFill>
                  <a:schemeClr val="tx1"/>
                </a:solidFill>
                <a:effectLst/>
                <a:latin typeface="Georgia" pitchFamily="18" charset="0"/>
                <a:ea typeface="Times New Roman" pitchFamily="18" charset="0"/>
                <a:cs typeface="Times New Roman" pitchFamily="18" charset="0"/>
              </a:rPr>
              <a:t>From the Centre for Evidence-Based Medicine, Oxford</a:t>
            </a:r>
            <a:endParaRPr lang="en-US" sz="2800"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endParaRPr lang="en-IN"/>
          </a:p>
        </p:txBody>
      </p:sp>
      <p:sp>
        <p:nvSpPr>
          <p:cNvPr id="45059" name="Content Placeholder 2"/>
          <p:cNvSpPr>
            <a:spLocks noGrp="1"/>
          </p:cNvSpPr>
          <p:nvPr>
            <p:ph idx="1"/>
          </p:nvPr>
        </p:nvSpPr>
        <p:spPr/>
        <p:txBody>
          <a:bodyPr/>
          <a:lstStyle/>
          <a:p>
            <a:pPr algn="ctr"/>
            <a:r>
              <a:rPr lang="en-IN" sz="6600"/>
              <a:t>Thank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0"/>
            <a:ext cx="7772400" cy="1143000"/>
          </a:xfrm>
        </p:spPr>
        <p:txBody>
          <a:bodyPr/>
          <a:lstStyle/>
          <a:p>
            <a:r>
              <a:rPr lang="en-US" sz="4000" b="1"/>
              <a:t>Human Development Indicators: A challenge for all</a:t>
            </a:r>
            <a:endParaRPr lang="en-US" sz="4000"/>
          </a:p>
        </p:txBody>
      </p:sp>
      <p:sp>
        <p:nvSpPr>
          <p:cNvPr id="11267" name="Rectangle 3"/>
          <p:cNvSpPr>
            <a:spLocks noGrp="1" noChangeArrowheads="1"/>
          </p:cNvSpPr>
          <p:nvPr>
            <p:ph type="body" idx="1"/>
          </p:nvPr>
        </p:nvSpPr>
        <p:spPr>
          <a:xfrm>
            <a:off x="304800" y="1066800"/>
            <a:ext cx="8458200" cy="4572000"/>
          </a:xfrm>
        </p:spPr>
        <p:txBody>
          <a:bodyPr/>
          <a:lstStyle/>
          <a:p>
            <a:pPr>
              <a:lnSpc>
                <a:spcPct val="140000"/>
              </a:lnSpc>
            </a:pPr>
            <a:r>
              <a:rPr lang="en-US" sz="3100" b="1" i="1"/>
              <a:t>Longevity, literacy and GDP per capita</a:t>
            </a:r>
            <a:r>
              <a:rPr lang="en-US" sz="3100" b="1"/>
              <a:t> are the main indicators of human development</a:t>
            </a:r>
          </a:p>
          <a:p>
            <a:pPr>
              <a:lnSpc>
                <a:spcPct val="140000"/>
              </a:lnSpc>
            </a:pPr>
            <a:r>
              <a:rPr lang="en-US" sz="3100" b="1"/>
              <a:t>Longevity is a measure of state of health, and is linked to income and education</a:t>
            </a:r>
          </a:p>
          <a:p>
            <a:pPr>
              <a:lnSpc>
                <a:spcPct val="140000"/>
              </a:lnSpc>
            </a:pPr>
            <a:r>
              <a:rPr lang="en-US" sz="3100" b="1"/>
              <a:t>Weakness in health sector has an adverse effect on longevity</a:t>
            </a:r>
          </a:p>
          <a:p>
            <a:pPr>
              <a:lnSpc>
                <a:spcPct val="140000"/>
              </a:lnSpc>
            </a:pPr>
            <a:r>
              <a:rPr lang="en-US" sz="3100" b="1"/>
              <a:t>India ranks low (115</a:t>
            </a:r>
            <a:r>
              <a:rPr lang="en-US" sz="3100" b="1" baseline="30000"/>
              <a:t>th</a:t>
            </a:r>
            <a:r>
              <a:rPr lang="en-US" sz="3100" b="1"/>
              <a:t>) amongst world nations judged by HDI</a:t>
            </a:r>
            <a:r>
              <a:rPr lang="en-US" sz="24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r>
              <a:rPr lang="en-US" sz="4000" b="1"/>
              <a:t>High Burden of Disease</a:t>
            </a:r>
            <a:endParaRPr lang="en-US" sz="4000"/>
          </a:p>
        </p:txBody>
      </p:sp>
      <p:sp>
        <p:nvSpPr>
          <p:cNvPr id="12291" name="Rectangle 3"/>
          <p:cNvSpPr>
            <a:spLocks noGrp="1" noChangeArrowheads="1"/>
          </p:cNvSpPr>
          <p:nvPr>
            <p:ph type="body" idx="1"/>
          </p:nvPr>
        </p:nvSpPr>
        <p:spPr>
          <a:xfrm>
            <a:off x="685800" y="762000"/>
            <a:ext cx="7772400" cy="4114800"/>
          </a:xfrm>
        </p:spPr>
        <p:txBody>
          <a:bodyPr/>
          <a:lstStyle/>
          <a:p>
            <a:pPr algn="just">
              <a:lnSpc>
                <a:spcPct val="120000"/>
              </a:lnSpc>
            </a:pPr>
            <a:r>
              <a:rPr lang="en-US" sz="3100" b="1"/>
              <a:t>India faces high burden of disease because of lack of environmental sanitation and safe drinking water, under-nutrition, poor living conditions, and limited access to preventive and curative health services</a:t>
            </a:r>
          </a:p>
          <a:p>
            <a:pPr algn="just">
              <a:lnSpc>
                <a:spcPct val="120000"/>
              </a:lnSpc>
            </a:pPr>
            <a:r>
              <a:rPr lang="en-US" sz="3100" b="1"/>
              <a:t>Lack of education, gender inequality and explosive growth of population contribute to increasing burden of disease</a:t>
            </a:r>
          </a:p>
          <a:p>
            <a:pPr algn="just">
              <a:lnSpc>
                <a:spcPct val="120000"/>
              </a:lnSpc>
            </a:pPr>
            <a:r>
              <a:rPr lang="en-US" sz="3100" b="1"/>
              <a:t>Full impact of the HIV epidemic and tobacco related diseases is yet to be felt</a:t>
            </a:r>
            <a:endParaRPr 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52400"/>
            <a:ext cx="7772400" cy="1143000"/>
          </a:xfrm>
        </p:spPr>
        <p:txBody>
          <a:bodyPr/>
          <a:lstStyle/>
          <a:p>
            <a:r>
              <a:rPr lang="en-US" sz="4000" b="1"/>
              <a:t>Health Care in India</a:t>
            </a:r>
            <a:endParaRPr lang="en-US" sz="4000"/>
          </a:p>
        </p:txBody>
      </p:sp>
      <p:sp>
        <p:nvSpPr>
          <p:cNvPr id="13315" name="Rectangle 3"/>
          <p:cNvSpPr>
            <a:spLocks noGrp="1" noChangeArrowheads="1"/>
          </p:cNvSpPr>
          <p:nvPr>
            <p:ph type="body" idx="1"/>
          </p:nvPr>
        </p:nvSpPr>
        <p:spPr>
          <a:xfrm>
            <a:off x="381000" y="838200"/>
            <a:ext cx="8458200" cy="4953000"/>
          </a:xfrm>
        </p:spPr>
        <p:txBody>
          <a:bodyPr/>
          <a:lstStyle/>
          <a:p>
            <a:pPr>
              <a:lnSpc>
                <a:spcPct val="130000"/>
              </a:lnSpc>
            </a:pPr>
            <a:r>
              <a:rPr lang="en-US" sz="3100" b="1"/>
              <a:t>Expenditure on health by the Government continues to be low. It is not viewed as an investment but rather as a dead loss!</a:t>
            </a:r>
          </a:p>
          <a:p>
            <a:pPr>
              <a:lnSpc>
                <a:spcPct val="130000"/>
              </a:lnSpc>
            </a:pPr>
            <a:r>
              <a:rPr lang="en-US" sz="3100" b="1"/>
              <a:t>States under financial constraints cut expenditure on health </a:t>
            </a:r>
          </a:p>
          <a:p>
            <a:pPr>
              <a:lnSpc>
                <a:spcPct val="130000"/>
              </a:lnSpc>
            </a:pPr>
            <a:r>
              <a:rPr lang="en-US" sz="3100" b="1" i="1"/>
              <a:t>Growth in national income by itself is not enough, if the benefits do not manifest themselves in the form of more food, better access to health and education</a:t>
            </a:r>
            <a:r>
              <a:rPr lang="en-US" sz="3100" b="1"/>
              <a:t>: Amartyo K Sen</a:t>
            </a:r>
            <a:r>
              <a:rPr lang="en-US" sz="24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81000" y="228600"/>
            <a:ext cx="8763000" cy="6099175"/>
          </a:xfrm>
          <a:prstGeom prst="rect">
            <a:avLst/>
          </a:prstGeom>
          <a:noFill/>
          <a:ln w="9525">
            <a:noFill/>
            <a:miter lim="800000"/>
            <a:headEnd/>
            <a:tailEnd/>
          </a:ln>
        </p:spPr>
        <p:txBody>
          <a:bodyPr>
            <a:spAutoFit/>
          </a:bodyPr>
          <a:lstStyle/>
          <a:p>
            <a:pPr>
              <a:lnSpc>
                <a:spcPct val="170000"/>
              </a:lnSpc>
            </a:pPr>
            <a:r>
              <a:rPr lang="en-US" sz="2900" b="1"/>
              <a:t>Human health has probably improved more over the past half century then over the previous three millennia. This is a stunning achievement - never to be repeated and, it is to be hoped, irreversible. Despite the devastating impact that HIV/AIDS is having in Africa and will increasingly have in south east Asia, it is likely that, overall, human health will continue to improve steadily during the coming decades.       </a:t>
            </a:r>
            <a:r>
              <a:rPr lang="en-US" sz="2800"/>
              <a:t>contd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609600" y="560388"/>
            <a:ext cx="8534400" cy="6678612"/>
          </a:xfrm>
          <a:prstGeom prst="rect">
            <a:avLst/>
          </a:prstGeom>
          <a:noFill/>
          <a:ln w="9525">
            <a:noFill/>
            <a:miter lim="800000"/>
            <a:headEnd/>
            <a:tailEnd/>
          </a:ln>
        </p:spPr>
        <p:txBody>
          <a:bodyPr>
            <a:spAutoFit/>
          </a:bodyPr>
          <a:lstStyle/>
          <a:p>
            <a:pPr>
              <a:lnSpc>
                <a:spcPct val="130000"/>
              </a:lnSpc>
            </a:pPr>
            <a:r>
              <a:rPr lang="en-US" sz="2800" b="1"/>
              <a:t>A dark cloud, however</a:t>
            </a:r>
            <a:r>
              <a:rPr lang="en-US" sz="2800"/>
              <a:t>, </a:t>
            </a:r>
            <a:r>
              <a:rPr lang="en-US" sz="2800" b="1"/>
              <a:t>threatens to blot out the sun from this landscape. Almost everywhere, the poor suffer poor health and the very poor suffer appallingly. </a:t>
            </a:r>
          </a:p>
          <a:p>
            <a:pPr>
              <a:lnSpc>
                <a:spcPct val="130000"/>
              </a:lnSpc>
            </a:pPr>
            <a:r>
              <a:rPr lang="en-US" sz="2800" b="1"/>
              <a:t>In addition the gap in health between rich and poor remains very wide. </a:t>
            </a:r>
            <a:r>
              <a:rPr lang="en-US" sz="2800" b="1">
                <a:solidFill>
                  <a:schemeClr val="tx2"/>
                </a:solidFill>
              </a:rPr>
              <a:t>Addressing this problem, both between countries and within countries, constitutes one of the greatest challenges of the new century.</a:t>
            </a:r>
            <a:r>
              <a:rPr lang="en-US" sz="2800" b="1"/>
              <a:t> Failure to do so properly will have dire consequences for the global economy, for social order and justice, and for the civilization as a whole. </a:t>
            </a:r>
          </a:p>
          <a:p>
            <a:pPr>
              <a:lnSpc>
                <a:spcPct val="130000"/>
              </a:lnSpc>
            </a:pPr>
            <a:endParaRPr lang="en-US" sz="2400" b="1"/>
          </a:p>
        </p:txBody>
      </p:sp>
      <p:sp>
        <p:nvSpPr>
          <p:cNvPr id="15363" name="Text Box 3"/>
          <p:cNvSpPr txBox="1">
            <a:spLocks noChangeArrowheads="1"/>
          </p:cNvSpPr>
          <p:nvPr/>
        </p:nvSpPr>
        <p:spPr bwMode="auto">
          <a:xfrm>
            <a:off x="1371600" y="0"/>
            <a:ext cx="6324600" cy="701675"/>
          </a:xfrm>
          <a:prstGeom prst="rect">
            <a:avLst/>
          </a:prstGeom>
          <a:noFill/>
          <a:ln w="9525">
            <a:noFill/>
            <a:miter lim="800000"/>
            <a:headEnd/>
            <a:tailEnd/>
          </a:ln>
        </p:spPr>
        <p:txBody>
          <a:bodyPr>
            <a:spAutoFit/>
          </a:bodyPr>
          <a:lstStyle/>
          <a:p>
            <a:pPr algn="ctr">
              <a:spcBef>
                <a:spcPct val="50000"/>
              </a:spcBef>
            </a:pPr>
            <a:r>
              <a:rPr lang="en-US" sz="4000" b="1">
                <a:solidFill>
                  <a:schemeClr val="tx2"/>
                </a:solidFill>
              </a:rPr>
              <a:t>Inequity in Health Care</a:t>
            </a:r>
          </a:p>
        </p:txBody>
      </p:sp>
    </p:spTree>
  </p:cSld>
  <p:clrMapOvr>
    <a:masterClrMapping/>
  </p:clrMapOvr>
</p:sld>
</file>

<file path=ppt/theme/theme1.xml><?xml version="1.0" encoding="utf-8"?>
<a:theme xmlns:a="http://schemas.openxmlformats.org/drawingml/2006/main" name="Default Design">
  <a:themeElements>
    <a:clrScheme name="">
      <a:dk1>
        <a:srgbClr val="0000CC"/>
      </a:dk1>
      <a:lt1>
        <a:srgbClr val="FFFFFF"/>
      </a:lt1>
      <a:dk2>
        <a:srgbClr val="990033"/>
      </a:dk2>
      <a:lt2>
        <a:srgbClr val="808080"/>
      </a:lt2>
      <a:accent1>
        <a:srgbClr val="00CC99"/>
      </a:accent1>
      <a:accent2>
        <a:srgbClr val="3333CC"/>
      </a:accent2>
      <a:accent3>
        <a:srgbClr val="FFFFFF"/>
      </a:accent3>
      <a:accent4>
        <a:srgbClr val="0000AE"/>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33CC"/>
    </a:dk1>
    <a:lt1>
      <a:srgbClr val="FFFFFF"/>
    </a:lt1>
    <a:dk2>
      <a:srgbClr val="CC3300"/>
    </a:dk2>
    <a:lt2>
      <a:srgbClr val="808080"/>
    </a:lt2>
    <a:accent1>
      <a:srgbClr val="00CC99"/>
    </a:accent1>
    <a:accent2>
      <a:srgbClr val="3333CC"/>
    </a:accent2>
    <a:accent3>
      <a:srgbClr val="FFFFFF"/>
    </a:accent3>
    <a:accent4>
      <a:srgbClr val="002AAE"/>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themeOverride>
</file>

<file path=ppt/theme/themeOverride3.xml><?xml version="1.0" encoding="utf-8"?>
<a:themeOverride xmlns:a="http://schemas.openxmlformats.org/drawingml/2006/main">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themeOverride>
</file>

<file path=docProps/app.xml><?xml version="1.0" encoding="utf-8"?>
<Properties xmlns="http://schemas.openxmlformats.org/officeDocument/2006/extended-properties" xmlns:vt="http://schemas.openxmlformats.org/officeDocument/2006/docPropsVTypes">
  <TotalTime>1168</TotalTime>
  <Words>1871</Words>
  <Application>Microsoft Office PowerPoint</Application>
  <PresentationFormat>On-screen Show (4:3)</PresentationFormat>
  <Paragraphs>226</Paragraphs>
  <Slides>44</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1" baseType="lpstr">
      <vt:lpstr>Arial</vt:lpstr>
      <vt:lpstr>Georgia</vt:lpstr>
      <vt:lpstr>Times New Roman</vt:lpstr>
      <vt:lpstr>Wingdings</vt:lpstr>
      <vt:lpstr>Default Design</vt:lpstr>
      <vt:lpstr>Chart</vt:lpstr>
      <vt:lpstr>Document</vt:lpstr>
      <vt:lpstr>Changing trends in hospital care, preventive, promotive and curative aspects of child health. </vt:lpstr>
      <vt:lpstr>The challenge of caring for a billion</vt:lpstr>
      <vt:lpstr>Challenge: Burden of Disease in the new millenium</vt:lpstr>
      <vt:lpstr>Economic development, Education and Health</vt:lpstr>
      <vt:lpstr>Human Development Indicators: A challenge for all</vt:lpstr>
      <vt:lpstr>High Burden of Disease</vt:lpstr>
      <vt:lpstr>Health Care in India</vt:lpstr>
      <vt:lpstr>PowerPoint Presentation</vt:lpstr>
      <vt:lpstr>PowerPoint Presentation</vt:lpstr>
      <vt:lpstr>Deaths by age groups in developed and developing world</vt:lpstr>
      <vt:lpstr>Distribution of 12 million deaths in under 5 in developing countries, 1993</vt:lpstr>
      <vt:lpstr>PowerPoint Presentation</vt:lpstr>
      <vt:lpstr>Distribution of deaths from three groups of causes, by region: 1990</vt:lpstr>
      <vt:lpstr>Probability of death in males 0-14 years from three groups of causes</vt:lpstr>
      <vt:lpstr>Top causes of death in 1990  and 2020</vt:lpstr>
      <vt:lpstr>Top causes of death in 1990  and 2020</vt:lpstr>
      <vt:lpstr>Health Care in India</vt:lpstr>
      <vt:lpstr>A day in hospital: </vt:lpstr>
      <vt:lpstr>Health Care in India:  Curative Health Services</vt:lpstr>
      <vt:lpstr>Health Care in India</vt:lpstr>
      <vt:lpstr>PowerPoint Presentation</vt:lpstr>
      <vt:lpstr>Health Care in India</vt:lpstr>
      <vt:lpstr>Components of healthy life style</vt:lpstr>
      <vt:lpstr>Physical activity and Health Report of the Surgeon General, 1996</vt:lpstr>
      <vt:lpstr>Interventions with a large potential impact on health outcomes</vt:lpstr>
      <vt:lpstr>PowerPoint Presentation</vt:lpstr>
      <vt:lpstr>PowerPoint Presentation</vt:lpstr>
      <vt:lpstr>Available vaccines against some human pathogens</vt:lpstr>
      <vt:lpstr>Vaccines undergoing phase 3 clinical trials*</vt:lpstr>
      <vt:lpstr>PowerPoint Presentation</vt:lpstr>
      <vt:lpstr>PowerPoint Presentation</vt:lpstr>
      <vt:lpstr>Rational use of diagnostic tests</vt:lpstr>
      <vt:lpstr>PowerPoint Presentation</vt:lpstr>
      <vt:lpstr>PowerPoint Presentation</vt:lpstr>
      <vt:lpstr>Rational Drug Use</vt:lpstr>
      <vt:lpstr>Emergence of antibiotic resistant bacteria</vt:lpstr>
      <vt:lpstr>PowerPoint Presentation</vt:lpstr>
      <vt:lpstr>PowerPoint Presentation</vt:lpstr>
      <vt:lpstr>PowerPoint Presentation</vt:lpstr>
      <vt:lpstr>Health Care in Developing Countries</vt:lpstr>
      <vt:lpstr>PICO </vt:lpstr>
      <vt:lpstr>PowerPoint Presentation</vt:lpstr>
      <vt:lpstr>PowerPoint Presentation</vt:lpstr>
      <vt:lpstr>PowerPoint Presentation</vt:lpstr>
    </vt:vector>
  </TitlesOfParts>
  <Company>AIIMS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in India: Challenges and Opportunities</dc:title>
  <dc:creator>Dr. J. N. Pande</dc:creator>
  <cp:lastModifiedBy>Raj Nirmal</cp:lastModifiedBy>
  <cp:revision>64</cp:revision>
  <dcterms:created xsi:type="dcterms:W3CDTF">2001-12-24T09:31:58Z</dcterms:created>
  <dcterms:modified xsi:type="dcterms:W3CDTF">2020-08-11T10:31:58Z</dcterms:modified>
</cp:coreProperties>
</file>