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sldIdLst>
    <p:sldId id="256" r:id="rId2"/>
    <p:sldId id="325" r:id="rId3"/>
    <p:sldId id="326" r:id="rId4"/>
    <p:sldId id="327" r:id="rId5"/>
    <p:sldId id="304" r:id="rId6"/>
    <p:sldId id="264" r:id="rId7"/>
    <p:sldId id="263" r:id="rId8"/>
    <p:sldId id="266" r:id="rId9"/>
    <p:sldId id="267" r:id="rId10"/>
    <p:sldId id="268" r:id="rId11"/>
    <p:sldId id="302" r:id="rId12"/>
    <p:sldId id="301" r:id="rId13"/>
    <p:sldId id="284" r:id="rId14"/>
    <p:sldId id="328" r:id="rId15"/>
    <p:sldId id="329" r:id="rId16"/>
    <p:sldId id="330" r:id="rId17"/>
    <p:sldId id="331" r:id="rId18"/>
    <p:sldId id="332" r:id="rId19"/>
    <p:sldId id="333" r:id="rId20"/>
    <p:sldId id="334" r:id="rId21"/>
    <p:sldId id="335" r:id="rId22"/>
    <p:sldId id="336" r:id="rId23"/>
    <p:sldId id="337" r:id="rId24"/>
    <p:sldId id="343" r:id="rId25"/>
    <p:sldId id="338" r:id="rId26"/>
    <p:sldId id="339" r:id="rId27"/>
    <p:sldId id="340" r:id="rId28"/>
    <p:sldId id="341" r:id="rId29"/>
    <p:sldId id="342" r:id="rId30"/>
    <p:sldId id="344" r:id="rId31"/>
    <p:sldId id="305" r:id="rId32"/>
    <p:sldId id="307" r:id="rId33"/>
    <p:sldId id="322" r:id="rId34"/>
    <p:sldId id="308" r:id="rId35"/>
    <p:sldId id="285" r:id="rId36"/>
    <p:sldId id="300" r:id="rId37"/>
    <p:sldId id="345" r:id="rId38"/>
    <p:sldId id="346" r:id="rId39"/>
    <p:sldId id="312" r:id="rId40"/>
    <p:sldId id="316" r:id="rId41"/>
    <p:sldId id="347" r:id="rId42"/>
    <p:sldId id="317" r:id="rId43"/>
    <p:sldId id="318" r:id="rId44"/>
    <p:sldId id="319" r:id="rId45"/>
    <p:sldId id="324" r:id="rId46"/>
    <p:sldId id="320" r:id="rId47"/>
    <p:sldId id="278" r:id="rId48"/>
    <p:sldId id="348" r:id="rId49"/>
    <p:sldId id="349" r:id="rId50"/>
    <p:sldId id="321" r:id="rId51"/>
    <p:sldId id="351" r:id="rId52"/>
    <p:sldId id="352" r:id="rId53"/>
    <p:sldId id="353" r:id="rId54"/>
    <p:sldId id="350"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6666FF"/>
    <a:srgbClr val="99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66" autoAdjust="0"/>
  </p:normalViewPr>
  <p:slideViewPr>
    <p:cSldViewPr>
      <p:cViewPr varScale="1">
        <p:scale>
          <a:sx n="52" d="100"/>
          <a:sy n="52" d="100"/>
        </p:scale>
        <p:origin x="162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10AECD6-ABB3-431A-B2DD-C4BC960E09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p>
        </p:txBody>
      </p:sp>
      <p:sp>
        <p:nvSpPr>
          <p:cNvPr id="58372" name="Slide Number Placeholder 3"/>
          <p:cNvSpPr>
            <a:spLocks noGrp="1"/>
          </p:cNvSpPr>
          <p:nvPr>
            <p:ph type="sldNum" sz="quarter" idx="5"/>
          </p:nvPr>
        </p:nvSpPr>
        <p:spPr>
          <a:noFill/>
        </p:spPr>
        <p:txBody>
          <a:bodyPr/>
          <a:lstStyle/>
          <a:p>
            <a:fld id="{E99F3BDE-6A9F-49F1-BB7A-9A06E28F7570}"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p>
        </p:txBody>
      </p:sp>
      <p:sp>
        <p:nvSpPr>
          <p:cNvPr id="67588" name="Slide Number Placeholder 3"/>
          <p:cNvSpPr>
            <a:spLocks noGrp="1"/>
          </p:cNvSpPr>
          <p:nvPr>
            <p:ph type="sldNum" sz="quarter" idx="5"/>
          </p:nvPr>
        </p:nvSpPr>
        <p:spPr>
          <a:noFill/>
        </p:spPr>
        <p:txBody>
          <a:bodyPr/>
          <a:lstStyle/>
          <a:p>
            <a:fld id="{6BE081BE-3842-4BD6-8943-D97F4F2AA2A3}"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Slide Number Placeholder 3"/>
          <p:cNvSpPr>
            <a:spLocks noGrp="1"/>
          </p:cNvSpPr>
          <p:nvPr>
            <p:ph type="sldNum" sz="quarter" idx="5"/>
          </p:nvPr>
        </p:nvSpPr>
        <p:spPr>
          <a:noFill/>
        </p:spPr>
        <p:txBody>
          <a:bodyPr/>
          <a:lstStyle/>
          <a:p>
            <a:fld id="{EBBB705D-0A9E-40EE-9884-1B9B441CD62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a:p>
            <a:endParaRPr lang="en-US"/>
          </a:p>
        </p:txBody>
      </p:sp>
      <p:sp>
        <p:nvSpPr>
          <p:cNvPr id="69636" name="Slide Number Placeholder 3"/>
          <p:cNvSpPr>
            <a:spLocks noGrp="1"/>
          </p:cNvSpPr>
          <p:nvPr>
            <p:ph type="sldNum" sz="quarter" idx="5"/>
          </p:nvPr>
        </p:nvSpPr>
        <p:spPr>
          <a:noFill/>
        </p:spPr>
        <p:txBody>
          <a:bodyPr/>
          <a:lstStyle/>
          <a:p>
            <a:fld id="{878816C2-4942-446A-A503-4A4EC7A77643}"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a:noFill/>
        </p:spPr>
        <p:txBody>
          <a:bodyPr/>
          <a:lstStyle/>
          <a:p>
            <a:fld id="{359DA4E7-8ED0-4214-8F6F-B26C7B874B66}"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a:t>6.  What are age-appropriate nursing interventions and approaches to caring for the </a:t>
            </a:r>
          </a:p>
          <a:p>
            <a:r>
              <a:rPr lang="en-US"/>
              <a:t>     hospitalized child?</a:t>
            </a:r>
          </a:p>
          <a:p>
            <a:r>
              <a:rPr lang="en-US" b="1"/>
              <a:t> </a:t>
            </a:r>
            <a:endParaRPr lang="en-US"/>
          </a:p>
          <a:p>
            <a:endParaRPr lang="en-US"/>
          </a:p>
        </p:txBody>
      </p:sp>
      <p:sp>
        <p:nvSpPr>
          <p:cNvPr id="71684" name="Slide Number Placeholder 3"/>
          <p:cNvSpPr>
            <a:spLocks noGrp="1"/>
          </p:cNvSpPr>
          <p:nvPr>
            <p:ph type="sldNum" sz="quarter" idx="5"/>
          </p:nvPr>
        </p:nvSpPr>
        <p:spPr>
          <a:noFill/>
        </p:spPr>
        <p:txBody>
          <a:bodyPr/>
          <a:lstStyle/>
          <a:p>
            <a:fld id="{DF14A73D-AE23-410A-9716-B312CC169D90}"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59C56E2-BEDA-49B7-8B8E-269FB16C97AD}" type="slidenum">
              <a:rPr lang="en-US" smtClean="0"/>
              <a:pPr/>
              <a:t>18</a:t>
            </a:fld>
            <a:endParaRPr lang="en-US"/>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b="1"/>
              <a:t> </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b="1"/>
              <a:t> </a:t>
            </a:r>
            <a:endParaRPr lang="en-US"/>
          </a:p>
          <a:p>
            <a:endParaRPr lang="en-US"/>
          </a:p>
        </p:txBody>
      </p:sp>
      <p:sp>
        <p:nvSpPr>
          <p:cNvPr id="73732" name="Slide Number Placeholder 3"/>
          <p:cNvSpPr>
            <a:spLocks noGrp="1"/>
          </p:cNvSpPr>
          <p:nvPr>
            <p:ph type="sldNum" sz="quarter" idx="5"/>
          </p:nvPr>
        </p:nvSpPr>
        <p:spPr>
          <a:noFill/>
        </p:spPr>
        <p:txBody>
          <a:bodyPr/>
          <a:lstStyle/>
          <a:p>
            <a:fld id="{1C730676-5FA0-495D-9DAC-BD6DB11F2012}"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AFCA19D-4B33-4BD3-A27F-F2960138B6EF}" type="slidenum">
              <a:rPr lang="en-US" smtClean="0"/>
              <a:pPr/>
              <a:t>20</a:t>
            </a:fld>
            <a:endParaRPr 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A31621D-B306-4291-83CA-AA003A581A7B}" type="slidenum">
              <a:rPr lang="en-US" smtClean="0"/>
              <a:pPr/>
              <a:t>21</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b="1"/>
              <a:t> </a:t>
            </a:r>
            <a:endParaRPr lang="en-US"/>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C11F7C6-D5D1-4F6E-A1B3-C6ABEB862A86}" type="slidenum">
              <a:rPr lang="en-US" smtClean="0"/>
              <a:pPr/>
              <a:t>22</a:t>
            </a:fld>
            <a:endParaRPr lang="en-US"/>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p>
        </p:txBody>
      </p:sp>
      <p:sp>
        <p:nvSpPr>
          <p:cNvPr id="59396" name="Slide Number Placeholder 3"/>
          <p:cNvSpPr>
            <a:spLocks noGrp="1"/>
          </p:cNvSpPr>
          <p:nvPr>
            <p:ph type="sldNum" sz="quarter" idx="5"/>
          </p:nvPr>
        </p:nvSpPr>
        <p:spPr>
          <a:noFill/>
        </p:spPr>
        <p:txBody>
          <a:bodyPr/>
          <a:lstStyle/>
          <a:p>
            <a:fld id="{23A21869-6DD4-4705-814A-4DBCD4278546}"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b="1"/>
              <a:t> </a:t>
            </a:r>
            <a:endParaRPr lang="en-US"/>
          </a:p>
          <a:p>
            <a:endParaRPr lang="en-US"/>
          </a:p>
        </p:txBody>
      </p:sp>
      <p:sp>
        <p:nvSpPr>
          <p:cNvPr id="77828" name="Slide Number Placeholder 3"/>
          <p:cNvSpPr>
            <a:spLocks noGrp="1"/>
          </p:cNvSpPr>
          <p:nvPr>
            <p:ph type="sldNum" sz="quarter" idx="5"/>
          </p:nvPr>
        </p:nvSpPr>
        <p:spPr>
          <a:noFill/>
        </p:spPr>
        <p:txBody>
          <a:bodyPr/>
          <a:lstStyle/>
          <a:p>
            <a:fld id="{CE30A104-52DC-4652-9B9A-4BF97D07525F}"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F0B7E35-F060-40FC-8C76-C3F47ECE952F}" type="slidenum">
              <a:rPr lang="en-US" smtClean="0"/>
              <a:pPr/>
              <a:t>25</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p>
        </p:txBody>
      </p:sp>
      <p:sp>
        <p:nvSpPr>
          <p:cNvPr id="79876" name="Slide Number Placeholder 3"/>
          <p:cNvSpPr>
            <a:spLocks noGrp="1"/>
          </p:cNvSpPr>
          <p:nvPr>
            <p:ph type="sldNum" sz="quarter" idx="5"/>
          </p:nvPr>
        </p:nvSpPr>
        <p:spPr>
          <a:noFill/>
        </p:spPr>
        <p:txBody>
          <a:bodyPr/>
          <a:lstStyle/>
          <a:p>
            <a:fld id="{05A9D137-0CCB-47CD-89FA-773FB32BFD64}"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marL="228600" indent="-228600"/>
            <a:endParaRPr lang="en-US"/>
          </a:p>
        </p:txBody>
      </p:sp>
      <p:sp>
        <p:nvSpPr>
          <p:cNvPr id="80900" name="Slide Number Placeholder 3"/>
          <p:cNvSpPr>
            <a:spLocks noGrp="1"/>
          </p:cNvSpPr>
          <p:nvPr>
            <p:ph type="sldNum" sz="quarter" idx="5"/>
          </p:nvPr>
        </p:nvSpPr>
        <p:spPr>
          <a:noFill/>
        </p:spPr>
        <p:txBody>
          <a:bodyPr/>
          <a:lstStyle/>
          <a:p>
            <a:fld id="{9F803895-E7B0-4C7F-A898-40939418341A}"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Slide Number Placeholder 3"/>
          <p:cNvSpPr>
            <a:spLocks noGrp="1"/>
          </p:cNvSpPr>
          <p:nvPr>
            <p:ph type="sldNum" sz="quarter" idx="5"/>
          </p:nvPr>
        </p:nvSpPr>
        <p:spPr>
          <a:noFill/>
        </p:spPr>
        <p:txBody>
          <a:bodyPr/>
          <a:lstStyle/>
          <a:p>
            <a:fld id="{19C6FCA3-3DE8-46F3-8783-2D843C1738AA}"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a:p>
        </p:txBody>
      </p:sp>
      <p:sp>
        <p:nvSpPr>
          <p:cNvPr id="82948" name="Slide Number Placeholder 3"/>
          <p:cNvSpPr>
            <a:spLocks noGrp="1"/>
          </p:cNvSpPr>
          <p:nvPr>
            <p:ph type="sldNum" sz="quarter" idx="5"/>
          </p:nvPr>
        </p:nvSpPr>
        <p:spPr>
          <a:noFill/>
        </p:spPr>
        <p:txBody>
          <a:bodyPr/>
          <a:lstStyle/>
          <a:p>
            <a:fld id="{8FC49821-4BA2-4CAF-B43B-E87254C564F3}"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p>
        </p:txBody>
      </p:sp>
      <p:sp>
        <p:nvSpPr>
          <p:cNvPr id="83972" name="Slide Number Placeholder 3"/>
          <p:cNvSpPr>
            <a:spLocks noGrp="1"/>
          </p:cNvSpPr>
          <p:nvPr>
            <p:ph type="sldNum" sz="quarter" idx="5"/>
          </p:nvPr>
        </p:nvSpPr>
        <p:spPr>
          <a:noFill/>
        </p:spPr>
        <p:txBody>
          <a:bodyPr/>
          <a:lstStyle/>
          <a:p>
            <a:fld id="{DEE9E635-746A-4EF6-91A4-D0BD96D42C87}"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FC16542-657E-4863-B4D0-3E5ACAE50404}" type="slidenum">
              <a:rPr lang="en-US" smtClean="0"/>
              <a:pPr/>
              <a:t>36</a:t>
            </a:fld>
            <a:endParaRPr lang="en-US"/>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p>
        </p:txBody>
      </p:sp>
      <p:sp>
        <p:nvSpPr>
          <p:cNvPr id="86020" name="Slide Number Placeholder 3"/>
          <p:cNvSpPr>
            <a:spLocks noGrp="1"/>
          </p:cNvSpPr>
          <p:nvPr>
            <p:ph type="sldNum" sz="quarter" idx="5"/>
          </p:nvPr>
        </p:nvSpPr>
        <p:spPr>
          <a:noFill/>
        </p:spPr>
        <p:txBody>
          <a:bodyPr/>
          <a:lstStyle/>
          <a:p>
            <a:fld id="{53FC67F9-561D-4C23-BE8C-8A9F067485B2}"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z="1600"/>
          </a:p>
        </p:txBody>
      </p:sp>
      <p:sp>
        <p:nvSpPr>
          <p:cNvPr id="87044" name="Slide Number Placeholder 3"/>
          <p:cNvSpPr>
            <a:spLocks noGrp="1"/>
          </p:cNvSpPr>
          <p:nvPr>
            <p:ph type="sldNum" sz="quarter" idx="5"/>
          </p:nvPr>
        </p:nvSpPr>
        <p:spPr>
          <a:noFill/>
        </p:spPr>
        <p:txBody>
          <a:bodyPr/>
          <a:lstStyle/>
          <a:p>
            <a:fld id="{73F4C5AA-4883-4515-9193-0DD46AD5CB3E}"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782D06D4-0DE6-4378-800F-461F4513D1ED}"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a:p>
        </p:txBody>
      </p:sp>
      <p:sp>
        <p:nvSpPr>
          <p:cNvPr id="88068" name="Slide Number Placeholder 3"/>
          <p:cNvSpPr>
            <a:spLocks noGrp="1"/>
          </p:cNvSpPr>
          <p:nvPr>
            <p:ph type="sldNum" sz="quarter" idx="5"/>
          </p:nvPr>
        </p:nvSpPr>
        <p:spPr>
          <a:noFill/>
        </p:spPr>
        <p:txBody>
          <a:bodyPr/>
          <a:lstStyle/>
          <a:p>
            <a:fld id="{823C3927-4643-43DC-8579-675965CACCF0}" type="slidenum">
              <a:rPr lang="en-US" smtClean="0"/>
              <a:pPr/>
              <a:t>43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a:p>
          <a:p>
            <a:endParaRPr lang="en-US"/>
          </a:p>
        </p:txBody>
      </p:sp>
      <p:sp>
        <p:nvSpPr>
          <p:cNvPr id="89092" name="Slide Number Placeholder 3"/>
          <p:cNvSpPr>
            <a:spLocks noGrp="1"/>
          </p:cNvSpPr>
          <p:nvPr>
            <p:ph type="sldNum" sz="quarter" idx="5"/>
          </p:nvPr>
        </p:nvSpPr>
        <p:spPr>
          <a:noFill/>
        </p:spPr>
        <p:txBody>
          <a:bodyPr/>
          <a:lstStyle/>
          <a:p>
            <a:fld id="{BF9D0371-105C-4435-BBA1-F11FD432ECA3}" type="slidenum">
              <a:rPr lang="en-US" smtClean="0"/>
              <a:pPr/>
              <a:t>46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1F0DDE0-62D3-455B-AEF4-72AC8E115607}" type="slidenum">
              <a:rPr lang="en-US" smtClean="0"/>
              <a:pPr/>
              <a:t>47</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a:p>
          <a:p>
            <a:endParaRPr lang="en-US"/>
          </a:p>
        </p:txBody>
      </p:sp>
      <p:sp>
        <p:nvSpPr>
          <p:cNvPr id="91140" name="Slide Number Placeholder 3"/>
          <p:cNvSpPr>
            <a:spLocks noGrp="1"/>
          </p:cNvSpPr>
          <p:nvPr>
            <p:ph type="sldNum" sz="quarter" idx="5"/>
          </p:nvPr>
        </p:nvSpPr>
        <p:spPr>
          <a:noFill/>
        </p:spPr>
        <p:txBody>
          <a:bodyPr/>
          <a:lstStyle/>
          <a:p>
            <a:fld id="{512BA121-4C44-4E50-8C2E-7816870CF2D0}" type="slidenum">
              <a:rPr lang="en-US" smtClean="0"/>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12AACEF-4BC0-468C-A062-4A8F3DA03708}" type="slidenum">
              <a:rPr lang="en-US" smtClean="0"/>
              <a:pPr/>
              <a:t>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marL="228600" indent="-228600">
              <a:buFontTx/>
              <a:buAutoNum type="arabicPeriod" startAt="2"/>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993929A-1762-4048-8177-DE91D7090246}" type="slidenum">
              <a:rPr lang="en-US" smtClean="0"/>
              <a:pPr/>
              <a:t>7</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9E8CE3D-D44D-48BA-852A-E16497932D73}" type="slidenum">
              <a:rPr lang="en-US" smtClean="0"/>
              <a:pPr/>
              <a:t>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228600" indent="-228600">
              <a:buFontTx/>
              <a:buAutoNum type="arabicPeriod" startAt="2"/>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1E8A575-7EE9-4141-91C6-A3C45F7C6E0C}" type="slidenum">
              <a:rPr lang="en-US" smtClean="0"/>
              <a:pPr/>
              <a:t>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28600" indent="-22860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A2A22B6-056C-4C6B-9798-41A95D3F2ED1}" type="slidenum">
              <a:rPr lang="en-US" smtClean="0"/>
              <a:pPr/>
              <a:t>10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marL="228600" indent="-22860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a:noFill/>
        </p:spPr>
        <p:txBody>
          <a:bodyPr/>
          <a:lstStyle/>
          <a:p>
            <a:fld id="{416B2CC2-1AE3-4106-BB99-4D101785A52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4CF34A-68DF-4B6E-B4BB-DE609EEEBC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0490A0-1BCF-449F-9864-81818685D9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2E0B58-CE78-455F-957A-271A79D221F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22CE6-EAEE-489D-BE0A-C48B26BA949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a:lstStyle/>
          <a:p>
            <a:pPr lvl="0"/>
            <a:endParaRPr lang="en-US" noProof="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C329F1-2242-4C5C-A362-DB3A1CC8193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B1958E-FD7D-40E4-AFC5-4C70BB6C5E6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1081FF-BBBF-42F8-A97D-C2527EB0B4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60000"/>
                    <a:lumOff val="4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C95F69-114D-4DF4-82F4-764584D1FF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3FC652-B685-4D7F-8EF8-0131A50E2C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64CB3A-103E-40D1-9F02-B5B89D60BC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DB4D91-D124-478F-9A53-F1035258D22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DD3283-36DD-4750-9095-440A97766E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C0ACB-89BC-4751-98EB-715ACA315D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9AEBE1-D583-4DCA-AD4B-FC6B78CD9C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E012CC4C-3002-4C55-A2E8-84CAA9A3752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8" r:id="rId1"/>
    <p:sldLayoutId id="2147483792"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oursewareobjects.elsevier.com/objects/elr/McKinney/mat-ch3e/IC/jpg/Chapter37/037001.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coursewareobjects.elsevier.com/objects/elr/McKinney/mat-ch3e/IC/jpg/Chapter39/039001.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j0263360[1]"/>
          <p:cNvPicPr>
            <a:picLocks noGrp="1" noChangeAspect="1" noChangeArrowheads="1"/>
          </p:cNvPicPr>
          <p:nvPr>
            <p:ph type="subTitle" idx="1"/>
          </p:nvPr>
        </p:nvPicPr>
        <p:blipFill>
          <a:blip r:embed="rId2"/>
          <a:srcRect r="61667"/>
          <a:stretch>
            <a:fillRect/>
          </a:stretch>
        </p:blipFill>
        <p:spPr>
          <a:xfrm>
            <a:off x="3695700" y="2209800"/>
            <a:ext cx="1752600" cy="2057400"/>
          </a:xfrm>
          <a:noFill/>
        </p:spPr>
      </p:pic>
      <p:sp>
        <p:nvSpPr>
          <p:cNvPr id="4" name="Rectangle 3"/>
          <p:cNvSpPr/>
          <p:nvPr/>
        </p:nvSpPr>
        <p:spPr>
          <a:xfrm>
            <a:off x="1295400" y="342037"/>
            <a:ext cx="7146507"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chemeClr val="accent1">
                    <a:lumMod val="60000"/>
                    <a:lumOff val="40000"/>
                  </a:schemeClr>
                </a:solidFill>
                <a:effectLst>
                  <a:outerShdw blurRad="50800" dist="39000" dir="5460000" algn="tl">
                    <a:srgbClr val="000000">
                      <a:alpha val="38000"/>
                    </a:srgbClr>
                  </a:outerShdw>
                </a:effectLst>
              </a:rPr>
              <a:t>Nursing Care of the </a:t>
            </a:r>
          </a:p>
          <a:p>
            <a:pPr algn="ctr">
              <a:defRPr/>
            </a:pPr>
            <a:r>
              <a:rPr lang="en-US" sz="5400" b="1" dirty="0">
                <a:ln w="11430"/>
                <a:solidFill>
                  <a:schemeClr val="accent1">
                    <a:lumMod val="60000"/>
                    <a:lumOff val="40000"/>
                  </a:schemeClr>
                </a:solidFill>
                <a:effectLst>
                  <a:outerShdw blurRad="50800" dist="39000" dir="5460000" algn="tl">
                    <a:srgbClr val="000000">
                      <a:alpha val="38000"/>
                    </a:srgbClr>
                  </a:outerShdw>
                </a:effectLst>
              </a:rPr>
              <a:t>Hospitalized Child</a:t>
            </a:r>
          </a:p>
        </p:txBody>
      </p:sp>
      <p:sp>
        <p:nvSpPr>
          <p:cNvPr id="3" name="Rectangle 3">
            <a:extLst>
              <a:ext uri="{FF2B5EF4-FFF2-40B4-BE49-F238E27FC236}">
                <a16:creationId xmlns:a16="http://schemas.microsoft.com/office/drawing/2014/main" id="{AEBCD33F-39EA-415C-82C3-8607191F848C}"/>
              </a:ext>
            </a:extLst>
          </p:cNvPr>
          <p:cNvSpPr txBox="1">
            <a:spLocks noChangeArrowheads="1"/>
          </p:cNvSpPr>
          <p:nvPr/>
        </p:nvSpPr>
        <p:spPr>
          <a:xfrm>
            <a:off x="2362200" y="4651375"/>
            <a:ext cx="6248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defRPr/>
            </a:pPr>
            <a:r>
              <a:rPr lang="en-US" altLang="en-US" sz="2800" dirty="0"/>
              <a:t>Presented By,</a:t>
            </a:r>
          </a:p>
          <a:p>
            <a:pPr marL="0" indent="0">
              <a:lnSpc>
                <a:spcPct val="80000"/>
              </a:lnSpc>
              <a:buFont typeface="Wingdings" panose="05000000000000000000" pitchFamily="2" charset="2"/>
              <a:buNone/>
              <a:defRPr/>
            </a:pPr>
            <a:r>
              <a:rPr lang="en-IN" altLang="en-US" sz="2800" b="1" dirty="0">
                <a:latin typeface="Arial" panose="020B0604020202020204" pitchFamily="34" charset="0"/>
                <a:cs typeface="Arial" panose="020B0604020202020204" pitchFamily="34" charset="0"/>
              </a:rPr>
              <a:t>Mr. Nirmal Raj E V</a:t>
            </a:r>
          </a:p>
          <a:p>
            <a:pPr marL="0" indent="0">
              <a:lnSpc>
                <a:spcPct val="80000"/>
              </a:lnSpc>
              <a:buFont typeface="Wingdings" panose="05000000000000000000" pitchFamily="2" charset="2"/>
              <a:buNone/>
              <a:defRPr/>
            </a:pPr>
            <a:r>
              <a:rPr lang="en-IN" altLang="en-US" sz="2800" b="1" dirty="0">
                <a:latin typeface="Arial" panose="020B0604020202020204" pitchFamily="34" charset="0"/>
                <a:cs typeface="Arial" panose="020B0604020202020204" pitchFamily="34" charset="0"/>
              </a:rPr>
              <a:t>Assistant Professor</a:t>
            </a:r>
          </a:p>
          <a:p>
            <a:pPr marL="0" indent="0">
              <a:lnSpc>
                <a:spcPct val="80000"/>
              </a:lnSpc>
              <a:buFont typeface="Wingdings" panose="05000000000000000000" pitchFamily="2" charset="2"/>
              <a:buNone/>
              <a:defRPr/>
            </a:pPr>
            <a:r>
              <a:rPr lang="en-US" altLang="en-US" sz="2400" b="1" dirty="0">
                <a:latin typeface="Arial" panose="020B0604020202020204" pitchFamily="34" charset="0"/>
                <a:cs typeface="Arial" panose="020B0604020202020204" pitchFamily="34" charset="0"/>
              </a:rPr>
              <a:t>Department of Child Health Nursing, SNC</a:t>
            </a:r>
          </a:p>
        </p:txBody>
      </p:sp>
      <p:pic>
        <p:nvPicPr>
          <p:cNvPr id="6" name="Picture 2">
            <a:extLst>
              <a:ext uri="{FF2B5EF4-FFF2-40B4-BE49-F238E27FC236}">
                <a16:creationId xmlns:a16="http://schemas.microsoft.com/office/drawing/2014/main" id="{3C59D336-FAA6-4C1E-954E-36A9680941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876800"/>
            <a:ext cx="12985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pPr eaLnBrk="1" hangingPunct="1">
              <a:defRPr/>
            </a:pPr>
            <a:r>
              <a:rPr lang="en-US" dirty="0">
                <a:solidFill>
                  <a:schemeClr val="accent1">
                    <a:lumMod val="60000"/>
                    <a:lumOff val="40000"/>
                  </a:schemeClr>
                </a:solidFill>
              </a:rPr>
              <a:t>Adolescence</a:t>
            </a:r>
          </a:p>
        </p:txBody>
      </p:sp>
      <p:sp>
        <p:nvSpPr>
          <p:cNvPr id="35846" name="Rectangle 6"/>
          <p:cNvSpPr>
            <a:spLocks noGrp="1" noChangeArrowheads="1"/>
          </p:cNvSpPr>
          <p:nvPr>
            <p:ph type="body" sz="half" idx="2"/>
          </p:nvPr>
        </p:nvSpPr>
        <p:spPr>
          <a:xfrm>
            <a:off x="3352800" y="1524000"/>
            <a:ext cx="5486400" cy="4114800"/>
          </a:xfrm>
        </p:spPr>
        <p:txBody>
          <a:bodyPr/>
          <a:lstStyle/>
          <a:p>
            <a:pPr eaLnBrk="1" hangingPunct="1">
              <a:defRPr/>
            </a:pPr>
            <a:r>
              <a:rPr lang="en-US" sz="2800" dirty="0"/>
              <a:t>Separation from </a:t>
            </a:r>
            <a:r>
              <a:rPr lang="en-US" sz="2800" u="sng" dirty="0"/>
              <a:t>friends</a:t>
            </a:r>
            <a:r>
              <a:rPr lang="en-US" sz="2800" dirty="0"/>
              <a:t> rather than family more important</a:t>
            </a:r>
          </a:p>
          <a:p>
            <a:pPr eaLnBrk="1" hangingPunct="1">
              <a:defRPr/>
            </a:pPr>
            <a:endParaRPr lang="en-US" sz="2800" dirty="0"/>
          </a:p>
          <a:p>
            <a:pPr eaLnBrk="1" hangingPunct="1">
              <a:defRPr/>
            </a:pPr>
            <a:r>
              <a:rPr lang="en-US" sz="2800" dirty="0"/>
              <a:t>Fear of altered appearance</a:t>
            </a:r>
          </a:p>
          <a:p>
            <a:pPr eaLnBrk="1" hangingPunct="1">
              <a:defRPr/>
            </a:pPr>
            <a:endParaRPr lang="en-US" sz="2800" dirty="0"/>
          </a:p>
          <a:p>
            <a:pPr eaLnBrk="1" hangingPunct="1">
              <a:defRPr/>
            </a:pPr>
            <a:r>
              <a:rPr lang="en-US" sz="2800" dirty="0"/>
              <a:t>Will act as though not afraid when they really are.</a:t>
            </a:r>
          </a:p>
          <a:p>
            <a:pPr eaLnBrk="1" hangingPunct="1">
              <a:buFont typeface="Wingdings" pitchFamily="2" charset="2"/>
              <a:buNone/>
              <a:defRPr/>
            </a:pPr>
            <a:endParaRPr lang="en-US" sz="2800" dirty="0"/>
          </a:p>
          <a:p>
            <a:pPr eaLnBrk="1" hangingPunct="1">
              <a:defRPr/>
            </a:pPr>
            <a:r>
              <a:rPr lang="en-US" sz="2800" dirty="0"/>
              <a:t>Give them some control to avoid a power struggle</a:t>
            </a:r>
          </a:p>
          <a:p>
            <a:pPr eaLnBrk="1" hangingPunct="1">
              <a:buFont typeface="Wingdings" pitchFamily="2" charset="2"/>
              <a:buNone/>
              <a:defRPr/>
            </a:pPr>
            <a:r>
              <a:rPr lang="en-US" sz="2800" dirty="0"/>
              <a:t> </a:t>
            </a:r>
          </a:p>
          <a:p>
            <a:pPr eaLnBrk="1" hangingPunct="1">
              <a:defRPr/>
            </a:pPr>
            <a:endParaRPr lang="en-US" sz="2800" dirty="0"/>
          </a:p>
        </p:txBody>
      </p:sp>
      <p:pic>
        <p:nvPicPr>
          <p:cNvPr id="12292" name="Picture 7" descr="MCj01369670000[1]"/>
          <p:cNvPicPr>
            <a:picLocks noGrp="1" noChangeAspect="1" noChangeArrowheads="1"/>
          </p:cNvPicPr>
          <p:nvPr>
            <p:ph sz="half" idx="1"/>
          </p:nvPr>
        </p:nvPicPr>
        <p:blipFill>
          <a:blip r:embed="rId3"/>
          <a:srcRect/>
          <a:stretch>
            <a:fillRect/>
          </a:stretch>
        </p:blipFill>
        <p:spPr>
          <a:xfrm>
            <a:off x="457200" y="1828800"/>
            <a:ext cx="2689225" cy="35814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066800"/>
            <a:ext cx="6781800" cy="2800767"/>
          </a:xfrm>
          <a:prstGeom prst="rect">
            <a:avLst/>
          </a:prstGeom>
          <a:noFill/>
        </p:spPr>
        <p:txBody>
          <a:bodyPr>
            <a:spAutoFit/>
          </a:bodyPr>
          <a:lstStyle/>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age group </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is most </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Impacted by </a:t>
            </a:r>
          </a:p>
          <a:p>
            <a:pPr algn="ctr">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Separation Anxiety?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Children’s Understanding of Hospitalization</a:t>
            </a:r>
          </a:p>
        </p:txBody>
      </p:sp>
      <p:sp>
        <p:nvSpPr>
          <p:cNvPr id="14339" name="Content Placeholder 2"/>
          <p:cNvSpPr>
            <a:spLocks noGrp="1"/>
          </p:cNvSpPr>
          <p:nvPr>
            <p:ph idx="1"/>
          </p:nvPr>
        </p:nvSpPr>
        <p:spPr>
          <a:xfrm>
            <a:off x="304800" y="1828800"/>
            <a:ext cx="6096000" cy="4114800"/>
          </a:xfrm>
        </p:spPr>
        <p:txBody>
          <a:bodyPr/>
          <a:lstStyle/>
          <a:p>
            <a:r>
              <a:rPr lang="en-US"/>
              <a:t>A child or adolescent bases their understanding of hospitalization on:</a:t>
            </a:r>
          </a:p>
          <a:p>
            <a:pPr lvl="1"/>
            <a:r>
              <a:rPr lang="en-US"/>
              <a:t>Cognitive ability at various developmental stages</a:t>
            </a:r>
          </a:p>
          <a:p>
            <a:pPr lvl="1"/>
            <a:endParaRPr lang="en-US"/>
          </a:p>
          <a:p>
            <a:pPr lvl="1"/>
            <a:r>
              <a:rPr lang="en-US"/>
              <a:t>Previous experiences with health care professionals</a:t>
            </a:r>
          </a:p>
        </p:txBody>
      </p:sp>
      <p:pic>
        <p:nvPicPr>
          <p:cNvPr id="14340" name="Picture 8" descr="MPj04090480000[1]"/>
          <p:cNvPicPr>
            <a:picLocks noChangeAspect="1" noChangeArrowheads="1"/>
          </p:cNvPicPr>
          <p:nvPr/>
        </p:nvPicPr>
        <p:blipFill>
          <a:blip r:embed="rId3"/>
          <a:srcRect/>
          <a:stretch>
            <a:fillRect/>
          </a:stretch>
        </p:blipFill>
        <p:spPr bwMode="auto">
          <a:xfrm>
            <a:off x="5638800" y="2590800"/>
            <a:ext cx="3048000" cy="20288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Families Response to Hospitalization</a:t>
            </a:r>
          </a:p>
        </p:txBody>
      </p:sp>
      <p:sp>
        <p:nvSpPr>
          <p:cNvPr id="15363" name="Content Placeholder 3"/>
          <p:cNvSpPr>
            <a:spLocks noGrp="1"/>
          </p:cNvSpPr>
          <p:nvPr>
            <p:ph idx="1"/>
          </p:nvPr>
        </p:nvSpPr>
        <p:spPr/>
        <p:txBody>
          <a:bodyPr/>
          <a:lstStyle/>
          <a:p>
            <a:r>
              <a:rPr lang="en-US"/>
              <a:t>Hospitalization is disruptive to the family’s usual routines</a:t>
            </a:r>
          </a:p>
          <a:p>
            <a:pPr lvl="1"/>
            <a:r>
              <a:rPr lang="en-US"/>
              <a:t>May lead to change in roles</a:t>
            </a:r>
          </a:p>
          <a:p>
            <a:endParaRPr lang="en-US"/>
          </a:p>
          <a:p>
            <a:r>
              <a:rPr lang="en-US"/>
              <a:t>Family members are anxious and fearful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en-US" dirty="0">
                <a:solidFill>
                  <a:schemeClr val="accent1">
                    <a:lumMod val="60000"/>
                    <a:lumOff val="40000"/>
                  </a:schemeClr>
                </a:solidFill>
              </a:rPr>
              <a:t>Nursing Care to Assist the Child with Hospitalization</a:t>
            </a:r>
          </a:p>
        </p:txBody>
      </p:sp>
      <p:sp>
        <p:nvSpPr>
          <p:cNvPr id="3" name="Subtitle 2"/>
          <p:cNvSpPr>
            <a:spLocks noGrp="1"/>
          </p:cNvSpPr>
          <p:nvPr>
            <p:ph type="subTitle" sz="quarter" idx="1"/>
          </p:nvPr>
        </p:nvSpPr>
        <p:spPr/>
        <p:txBody>
          <a:bodyPr/>
          <a:lstStyle/>
          <a:p>
            <a:pPr>
              <a:defRPr/>
            </a:pPr>
            <a:endParaRPr lang="en-US" dirty="0"/>
          </a:p>
          <a:p>
            <a:pPr>
              <a:defRPr/>
            </a:pPr>
            <a:r>
              <a:rPr lang="en-US" dirty="0"/>
              <a:t>Related to Age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a:defRPr/>
            </a:pPr>
            <a:r>
              <a:rPr lang="en-US" sz="4000" dirty="0">
                <a:solidFill>
                  <a:srgbClr val="FFFF66"/>
                </a:solidFill>
              </a:rPr>
              <a:t>Infant – Trust vs. Mistrust</a:t>
            </a:r>
          </a:p>
        </p:txBody>
      </p:sp>
      <p:sp>
        <p:nvSpPr>
          <p:cNvPr id="17411" name="Content Placeholder 2"/>
          <p:cNvSpPr>
            <a:spLocks noGrp="1"/>
          </p:cNvSpPr>
          <p:nvPr>
            <p:ph idx="1"/>
          </p:nvPr>
        </p:nvSpPr>
        <p:spPr>
          <a:xfrm>
            <a:off x="457200" y="1219200"/>
            <a:ext cx="8229600" cy="4876800"/>
          </a:xfrm>
        </p:spPr>
        <p:txBody>
          <a:bodyPr/>
          <a:lstStyle/>
          <a:p>
            <a:r>
              <a:rPr lang="en-US" sz="2400"/>
              <a:t>Encourage parent to visit / rooming in</a:t>
            </a:r>
          </a:p>
          <a:p>
            <a:r>
              <a:rPr lang="en-US" sz="2400"/>
              <a:t>Encourage parents to participate in care, Teach parents procedures they are capable of doing</a:t>
            </a:r>
          </a:p>
          <a:p>
            <a:r>
              <a:rPr lang="en-US" sz="2400"/>
              <a:t>Discuss arrangements for care of other family at home</a:t>
            </a:r>
          </a:p>
          <a:p>
            <a:r>
              <a:rPr lang="en-US" sz="2400"/>
              <a:t>Try to simulate home routine</a:t>
            </a:r>
          </a:p>
          <a:p>
            <a:r>
              <a:rPr lang="en-US" sz="2400"/>
              <a:t>Try to assign same nurse</a:t>
            </a:r>
          </a:p>
          <a:p>
            <a:r>
              <a:rPr lang="en-US" sz="2400"/>
              <a:t>Allow parents to be present during procedures and comfort afterwards</a:t>
            </a:r>
          </a:p>
          <a:p>
            <a:r>
              <a:rPr lang="en-US" sz="2400"/>
              <a:t>Keep frightening objects from view</a:t>
            </a:r>
          </a:p>
          <a:p>
            <a:r>
              <a:rPr lang="en-US" sz="2400"/>
              <a:t>Provide swaddling, soft talking to soothe</a:t>
            </a:r>
          </a:p>
          <a:p>
            <a:r>
              <a:rPr lang="en-US" sz="2400"/>
              <a:t>Play close attention to light and sound stimulation</a:t>
            </a:r>
          </a:p>
          <a:p>
            <a:r>
              <a:rPr lang="en-US" sz="2400"/>
              <a:t>Allow non-nutritive sucking for comfort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371600"/>
          </a:xfrm>
        </p:spPr>
        <p:txBody>
          <a:bodyPr/>
          <a:lstStyle/>
          <a:p>
            <a:pPr>
              <a:defRPr/>
            </a:pPr>
            <a:r>
              <a:rPr lang="en-US" sz="3600" dirty="0">
                <a:solidFill>
                  <a:srgbClr val="FFFF66"/>
                </a:solidFill>
              </a:rPr>
              <a:t>Older Infant / Toddler</a:t>
            </a:r>
            <a:br>
              <a:rPr lang="en-US" sz="3600" dirty="0">
                <a:solidFill>
                  <a:srgbClr val="FFFF66"/>
                </a:solidFill>
              </a:rPr>
            </a:br>
            <a:r>
              <a:rPr lang="en-US" sz="3600" dirty="0">
                <a:solidFill>
                  <a:srgbClr val="FFFF66"/>
                </a:solidFill>
              </a:rPr>
              <a:t>Autonomy vs. Shame and Doubt</a:t>
            </a:r>
          </a:p>
        </p:txBody>
      </p:sp>
      <p:sp>
        <p:nvSpPr>
          <p:cNvPr id="18435" name="Content Placeholder 2"/>
          <p:cNvSpPr>
            <a:spLocks noGrp="1"/>
          </p:cNvSpPr>
          <p:nvPr>
            <p:ph idx="1"/>
          </p:nvPr>
        </p:nvSpPr>
        <p:spPr>
          <a:xfrm>
            <a:off x="457200" y="1371600"/>
            <a:ext cx="8229600" cy="4724400"/>
          </a:xfrm>
        </p:spPr>
        <p:txBody>
          <a:bodyPr/>
          <a:lstStyle/>
          <a:p>
            <a:r>
              <a:rPr lang="en-US" sz="2400"/>
              <a:t>Encourage parent to room in and if have to leave, leave when awake and leave something of meaning with child for support.  </a:t>
            </a:r>
          </a:p>
          <a:p>
            <a:r>
              <a:rPr lang="en-US" sz="2400"/>
              <a:t>Provide warmth and support</a:t>
            </a:r>
          </a:p>
          <a:p>
            <a:r>
              <a:rPr lang="en-US" sz="2400"/>
              <a:t>Explain to parent stage child is in</a:t>
            </a:r>
          </a:p>
          <a:p>
            <a:r>
              <a:rPr lang="en-US" sz="2400"/>
              <a:t>Bring infants security object -- favorite toy, blanket</a:t>
            </a:r>
          </a:p>
          <a:p>
            <a:r>
              <a:rPr lang="en-US" sz="2400"/>
              <a:t>Set limits, give choices on simple decisions</a:t>
            </a:r>
          </a:p>
          <a:p>
            <a:r>
              <a:rPr lang="en-US" sz="2400"/>
              <a:t>Teach parents child may regress, may promote potty chair if child  is trained. Offer frequently (4x per shift)</a:t>
            </a:r>
          </a:p>
          <a:p>
            <a:r>
              <a:rPr lang="en-US" sz="2400"/>
              <a:t>Promote ritualistic behavior for bedtime</a:t>
            </a:r>
          </a:p>
          <a:p>
            <a:r>
              <a:rPr lang="en-US" sz="2400"/>
              <a:t>Teach parents about hazards (crib, chair, toys, equipment)  be sure to supervise when out of crib. </a:t>
            </a:r>
          </a:p>
          <a:p>
            <a:endParaRPr 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371600"/>
          </a:xfrm>
        </p:spPr>
        <p:txBody>
          <a:bodyPr/>
          <a:lstStyle/>
          <a:p>
            <a:pPr>
              <a:defRPr/>
            </a:pPr>
            <a:r>
              <a:rPr lang="en-US" sz="4000" dirty="0">
                <a:solidFill>
                  <a:srgbClr val="FFFF66"/>
                </a:solidFill>
              </a:rPr>
              <a:t>Preschooler – Initiative vs. Guilt</a:t>
            </a:r>
          </a:p>
        </p:txBody>
      </p:sp>
      <p:sp>
        <p:nvSpPr>
          <p:cNvPr id="19459" name="Content Placeholder 2"/>
          <p:cNvSpPr>
            <a:spLocks noGrp="1"/>
          </p:cNvSpPr>
          <p:nvPr>
            <p:ph idx="1"/>
          </p:nvPr>
        </p:nvSpPr>
        <p:spPr>
          <a:xfrm>
            <a:off x="381000" y="1143000"/>
            <a:ext cx="8763000" cy="4114800"/>
          </a:xfrm>
        </p:spPr>
        <p:txBody>
          <a:bodyPr/>
          <a:lstStyle/>
          <a:p>
            <a:r>
              <a:rPr lang="en-US" sz="2400"/>
              <a:t>Acknowledge child’s fears regarding hospitalization </a:t>
            </a:r>
          </a:p>
          <a:p>
            <a:r>
              <a:rPr lang="en-US" sz="2400"/>
              <a:t>Orient to the hospital, spend time with child to build trust</a:t>
            </a:r>
          </a:p>
          <a:p>
            <a:r>
              <a:rPr lang="en-US" sz="2400"/>
              <a:t>Encourage presence of parent if possible and encourage to </a:t>
            </a:r>
          </a:p>
          <a:p>
            <a:pPr>
              <a:buFont typeface="Wingdings" pitchFamily="2" charset="2"/>
              <a:buNone/>
            </a:pPr>
            <a:r>
              <a:rPr lang="en-US" sz="2400"/>
              <a:t>     participate in care.  Provide comfort and support .</a:t>
            </a:r>
          </a:p>
          <a:p>
            <a:r>
              <a:rPr lang="en-US" sz="2400"/>
              <a:t>Nutrition – assess food likes (hamburger, PBJ sandwich, etc) Give small portions.  Make environment comfortable and accept  messes.  Encourage intake of fluids with games.</a:t>
            </a:r>
          </a:p>
          <a:p>
            <a:r>
              <a:rPr lang="en-US" sz="2400"/>
              <a:t>Provide consistent environment ; Reinforce coping behavior</a:t>
            </a:r>
          </a:p>
          <a:p>
            <a:r>
              <a:rPr lang="en-US" sz="2400"/>
              <a:t>Provide with as much mobility as possible</a:t>
            </a:r>
          </a:p>
          <a:p>
            <a:r>
              <a:rPr lang="en-US" sz="2400"/>
              <a:t>Provide play and divisional activities</a:t>
            </a:r>
          </a:p>
          <a:p>
            <a:r>
              <a:rPr lang="en-US" sz="2400"/>
              <a:t>Avoid intrusive procedures as much as possible</a:t>
            </a:r>
          </a:p>
          <a:p>
            <a:r>
              <a:rPr lang="en-US" sz="2400"/>
              <a:t>Assess child’s perception by asking to draw a picture and tell about 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2209800"/>
            <a:ext cx="7467600" cy="457200"/>
          </a:xfrm>
        </p:spPr>
        <p:txBody>
          <a:bodyPr/>
          <a:lstStyle/>
          <a:p>
            <a:pPr>
              <a:defRPr/>
            </a:pPr>
            <a:r>
              <a:rPr lang="en-US" sz="2400" dirty="0"/>
              <a:t>This pre-</a:t>
            </a:r>
            <a:r>
              <a:rPr lang="en-US" sz="2400" dirty="0" err="1"/>
              <a:t>schoolers</a:t>
            </a:r>
            <a:r>
              <a:rPr lang="en-US" sz="2400" dirty="0"/>
              <a:t> parents are taking the time to prepare her for hospitalization by reading a book recommended by the nurse. Such material should be appropriate to the child’s age and culture. Why do you think that having the parents read this material is valuable? </a:t>
            </a:r>
          </a:p>
        </p:txBody>
      </p:sp>
      <p:pic>
        <p:nvPicPr>
          <p:cNvPr id="20483" name="Picture 5" descr="AAFALYA0"/>
          <p:cNvPicPr>
            <a:picLocks noChangeAspect="1" noChangeArrowheads="1"/>
          </p:cNvPicPr>
          <p:nvPr/>
        </p:nvPicPr>
        <p:blipFill>
          <a:blip r:embed="rId3" cstate="print"/>
          <a:srcRect/>
          <a:stretch>
            <a:fillRect/>
          </a:stretch>
        </p:blipFill>
        <p:spPr bwMode="auto">
          <a:xfrm>
            <a:off x="2438400" y="3981450"/>
            <a:ext cx="3352800" cy="2676525"/>
          </a:xfrm>
          <a:prstGeom prst="rect">
            <a:avLst/>
          </a:prstGeom>
          <a:noFill/>
          <a:ln w="9525">
            <a:noFill/>
            <a:miter lim="800000"/>
            <a:headEnd/>
            <a:tailEnd/>
          </a:ln>
        </p:spPr>
      </p:pic>
      <p:sp>
        <p:nvSpPr>
          <p:cNvPr id="20484" name="TextBox 3"/>
          <p:cNvSpPr txBox="1">
            <a:spLocks noChangeArrowheads="1"/>
          </p:cNvSpPr>
          <p:nvPr/>
        </p:nvSpPr>
        <p:spPr bwMode="auto">
          <a:xfrm>
            <a:off x="1905000" y="457200"/>
            <a:ext cx="5486400" cy="584200"/>
          </a:xfrm>
          <a:prstGeom prst="rect">
            <a:avLst/>
          </a:prstGeom>
          <a:noFill/>
          <a:ln w="9525">
            <a:noFill/>
            <a:miter lim="800000"/>
            <a:headEnd/>
            <a:tailEnd/>
          </a:ln>
        </p:spPr>
        <p:txBody>
          <a:bodyPr>
            <a:spAutoFit/>
          </a:bodyPr>
          <a:lstStyle/>
          <a:p>
            <a:pPr algn="ctr"/>
            <a:r>
              <a:rPr lang="en-US" sz="3200" b="1">
                <a:solidFill>
                  <a:srgbClr val="FFFF00"/>
                </a:solidFill>
              </a:rPr>
              <a:t>Pre Schooler</a:t>
            </a:r>
          </a:p>
        </p:txBody>
      </p:sp>
      <p:sp>
        <p:nvSpPr>
          <p:cNvPr id="20485" name="TextBox 4"/>
          <p:cNvSpPr txBox="1">
            <a:spLocks noChangeArrowheads="1"/>
          </p:cNvSpPr>
          <p:nvPr/>
        </p:nvSpPr>
        <p:spPr bwMode="auto">
          <a:xfrm>
            <a:off x="6705600" y="5486400"/>
            <a:ext cx="2133600" cy="646113"/>
          </a:xfrm>
          <a:prstGeom prst="rect">
            <a:avLst/>
          </a:prstGeom>
          <a:noFill/>
          <a:ln w="9525">
            <a:noFill/>
            <a:miter lim="800000"/>
            <a:headEnd/>
            <a:tailEnd/>
          </a:ln>
        </p:spPr>
        <p:txBody>
          <a:bodyPr>
            <a:spAutoFit/>
          </a:bodyPr>
          <a:lstStyle/>
          <a:p>
            <a:r>
              <a:rPr lang="en-US" b="1"/>
              <a:t>See Box 35-2</a:t>
            </a:r>
          </a:p>
          <a:p>
            <a:r>
              <a:rPr lang="en-US" b="1"/>
              <a:t>    p. 891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a:defRPr/>
            </a:pPr>
            <a:r>
              <a:rPr lang="en-US" sz="3600" dirty="0">
                <a:solidFill>
                  <a:srgbClr val="FFFF66"/>
                </a:solidFill>
              </a:rPr>
              <a:t>School Age – Industry vs. </a:t>
            </a:r>
          </a:p>
        </p:txBody>
      </p:sp>
      <p:sp>
        <p:nvSpPr>
          <p:cNvPr id="21507" name="Content Placeholder 2"/>
          <p:cNvSpPr>
            <a:spLocks noGrp="1"/>
          </p:cNvSpPr>
          <p:nvPr>
            <p:ph idx="1"/>
          </p:nvPr>
        </p:nvSpPr>
        <p:spPr>
          <a:xfrm>
            <a:off x="304800" y="914400"/>
            <a:ext cx="8229600" cy="4114800"/>
          </a:xfrm>
        </p:spPr>
        <p:txBody>
          <a:bodyPr/>
          <a:lstStyle/>
          <a:p>
            <a:r>
              <a:rPr lang="en-US" sz="2400"/>
              <a:t>Ascertain what child knows.  Clarify using scientific terminology and how body functions</a:t>
            </a:r>
          </a:p>
          <a:p>
            <a:r>
              <a:rPr lang="en-US" sz="2400"/>
              <a:t>Direct questions more to the child when teaching them (help master over feelings of inferiority)</a:t>
            </a:r>
          </a:p>
          <a:p>
            <a:r>
              <a:rPr lang="en-US" sz="2400"/>
              <a:t>Use audiovisuals, pictures, body outlines.</a:t>
            </a:r>
          </a:p>
          <a:p>
            <a:r>
              <a:rPr lang="en-US" sz="2400"/>
              <a:t>Suggest ways of maintaining control (i.e.:  deep breathing relaxation).</a:t>
            </a:r>
          </a:p>
          <a:p>
            <a:r>
              <a:rPr lang="en-US" sz="2400"/>
              <a:t>Gain cooperation.  Give positive feedback</a:t>
            </a:r>
          </a:p>
          <a:p>
            <a:r>
              <a:rPr lang="en-US" sz="2400"/>
              <a:t>Include in decision-making (time to do it, preferred site).</a:t>
            </a:r>
          </a:p>
          <a:p>
            <a:r>
              <a:rPr lang="en-US" sz="2400"/>
              <a:t>Encourage active participation (removing dressings, doing PIN care). Plan child’s day if possible with child’s input</a:t>
            </a:r>
          </a:p>
          <a:p>
            <a:r>
              <a:rPr lang="en-US" sz="2400"/>
              <a:t>Maintain clear and consistent limits</a:t>
            </a:r>
          </a:p>
          <a:p>
            <a:r>
              <a:rPr lang="en-US" sz="2400"/>
              <a:t>Allow for privacy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1447800"/>
            <a:ext cx="7242688" cy="3416320"/>
          </a:xfrm>
          <a:prstGeom prst="rect">
            <a:avLst/>
          </a:prstGeom>
        </p:spPr>
        <p:style>
          <a:lnRef idx="3">
            <a:schemeClr val="lt1"/>
          </a:lnRef>
          <a:fillRef idx="1">
            <a:schemeClr val="accent5"/>
          </a:fillRef>
          <a:effectRef idx="1">
            <a:schemeClr val="accent5"/>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chemeClr val="accent1">
                    <a:lumMod val="60000"/>
                    <a:lumOff val="40000"/>
                  </a:schemeClr>
                </a:solidFill>
                <a:effectLst>
                  <a:outerShdw blurRad="50800" dist="39000" dir="5460000" algn="tl">
                    <a:srgbClr val="000000">
                      <a:alpha val="38000"/>
                    </a:srgbClr>
                  </a:outerShdw>
                </a:effectLst>
              </a:rPr>
              <a:t>If a child becomes </a:t>
            </a:r>
          </a:p>
          <a:p>
            <a:pPr algn="ctr">
              <a:defRPr/>
            </a:pPr>
            <a:r>
              <a:rPr lang="en-US" sz="5400" b="1" dirty="0">
                <a:ln w="11430"/>
                <a:solidFill>
                  <a:schemeClr val="accent1">
                    <a:lumMod val="60000"/>
                    <a:lumOff val="40000"/>
                  </a:schemeClr>
                </a:solidFill>
                <a:effectLst>
                  <a:outerShdw blurRad="50800" dist="39000" dir="5460000" algn="tl">
                    <a:srgbClr val="000000">
                      <a:alpha val="38000"/>
                    </a:srgbClr>
                  </a:outerShdw>
                </a:effectLst>
              </a:rPr>
              <a:t>Ill, what options are</a:t>
            </a:r>
          </a:p>
          <a:p>
            <a:pPr algn="ctr">
              <a:defRPr/>
            </a:pPr>
            <a:r>
              <a:rPr lang="en-US" sz="5400" b="1" dirty="0">
                <a:ln w="11430"/>
                <a:solidFill>
                  <a:schemeClr val="accent1">
                    <a:lumMod val="60000"/>
                    <a:lumOff val="40000"/>
                  </a:schemeClr>
                </a:solidFill>
                <a:effectLst>
                  <a:outerShdw blurRad="50800" dist="39000" dir="5460000" algn="tl">
                    <a:srgbClr val="000000">
                      <a:alpha val="38000"/>
                    </a:srgbClr>
                  </a:outerShdw>
                </a:effectLst>
              </a:rPr>
              <a:t>Available for </a:t>
            </a:r>
          </a:p>
          <a:p>
            <a:pPr algn="ctr">
              <a:defRPr/>
            </a:pPr>
            <a:r>
              <a:rPr lang="en-US" sz="5400" b="1" dirty="0">
                <a:ln w="11430"/>
                <a:solidFill>
                  <a:schemeClr val="accent1">
                    <a:lumMod val="60000"/>
                    <a:lumOff val="40000"/>
                  </a:schemeClr>
                </a:solidFill>
                <a:effectLst>
                  <a:outerShdw blurRad="50800" dist="39000" dir="5460000" algn="tl">
                    <a:srgbClr val="000000">
                      <a:alpha val="38000"/>
                    </a:srgbClr>
                  </a:outerShdw>
                </a:effectLst>
              </a:rPr>
              <a:t>Obtaining care.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52400" y="228600"/>
            <a:ext cx="8763000" cy="457200"/>
          </a:xfrm>
        </p:spPr>
        <p:txBody>
          <a:bodyPr/>
          <a:lstStyle/>
          <a:p>
            <a:pPr>
              <a:defRPr/>
            </a:pPr>
            <a:r>
              <a:rPr lang="en-US" sz="1200" dirty="0"/>
              <a:t>   </a:t>
            </a: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sz="3600" dirty="0">
                <a:solidFill>
                  <a:srgbClr val="FFFF00"/>
                </a:solidFill>
                <a:latin typeface="Arial" pitchFamily="34" charset="0"/>
                <a:cs typeface="Arial" pitchFamily="34" charset="0"/>
              </a:rPr>
              <a:t>School Age Child</a:t>
            </a:r>
            <a:br>
              <a:rPr lang="en-US" sz="1200" dirty="0"/>
            </a:br>
            <a:br>
              <a:rPr lang="en-US" sz="1200" dirty="0"/>
            </a:br>
            <a:br>
              <a:rPr lang="en-US" sz="1200" dirty="0"/>
            </a:br>
            <a:r>
              <a:rPr lang="en-US" sz="1200" dirty="0"/>
              <a:t>            </a:t>
            </a:r>
            <a:r>
              <a:rPr lang="en-US" sz="2000" dirty="0"/>
              <a:t>Allowing the child to dress up as a doctor or a nurse helps </a:t>
            </a:r>
            <a:br>
              <a:rPr lang="en-US" sz="2000" dirty="0"/>
            </a:br>
            <a:r>
              <a:rPr lang="en-US" sz="2000" dirty="0"/>
              <a:t>                prepare the child for the hospitalization experience. </a:t>
            </a:r>
            <a:br>
              <a:rPr lang="en-US" sz="2000" dirty="0"/>
            </a:br>
            <a:r>
              <a:rPr lang="en-US" sz="2000" dirty="0"/>
              <a:t>                 This helps the child adjust to treatment, care, and the </a:t>
            </a:r>
            <a:br>
              <a:rPr lang="en-US" sz="2000" dirty="0"/>
            </a:br>
            <a:r>
              <a:rPr lang="en-US" sz="2000" dirty="0"/>
              <a:t>recovery process. </a:t>
            </a:r>
          </a:p>
        </p:txBody>
      </p:sp>
      <p:pic>
        <p:nvPicPr>
          <p:cNvPr id="22531" name="Picture 5" descr="AAFALXY0"/>
          <p:cNvPicPr>
            <a:picLocks noChangeAspect="1" noChangeArrowheads="1"/>
          </p:cNvPicPr>
          <p:nvPr/>
        </p:nvPicPr>
        <p:blipFill>
          <a:blip r:embed="rId3"/>
          <a:srcRect/>
          <a:stretch>
            <a:fillRect/>
          </a:stretch>
        </p:blipFill>
        <p:spPr bwMode="auto">
          <a:xfrm>
            <a:off x="2971800" y="2819400"/>
            <a:ext cx="3152775" cy="29829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85800" y="1143000"/>
            <a:ext cx="7848600" cy="1371600"/>
          </a:xfrm>
        </p:spPr>
        <p:txBody>
          <a:bodyPr/>
          <a:lstStyle/>
          <a:p>
            <a:pPr>
              <a:defRPr/>
            </a:pPr>
            <a:r>
              <a:rPr lang="en-US" sz="2000" dirty="0">
                <a:latin typeface="Arial" pitchFamily="34" charset="0"/>
                <a:cs typeface="Arial" pitchFamily="34" charset="0"/>
              </a:rPr>
              <a:t>The child’s anxiety and fear often will be reduced if the nurse explains what is going to happen and demonstrates how the procedure will be done by using a doll. Based on your experience, can you list five actions you can take to prepare a school-age </a:t>
            </a:r>
            <a:br>
              <a:rPr lang="en-US" sz="2000" dirty="0">
                <a:latin typeface="Arial" pitchFamily="34" charset="0"/>
                <a:cs typeface="Arial" pitchFamily="34" charset="0"/>
              </a:rPr>
            </a:br>
            <a:r>
              <a:rPr lang="en-US" sz="2000" dirty="0">
                <a:latin typeface="Arial" pitchFamily="34" charset="0"/>
                <a:cs typeface="Arial" pitchFamily="34" charset="0"/>
              </a:rPr>
              <a:t>child for hospitalization? </a:t>
            </a:r>
          </a:p>
        </p:txBody>
      </p:sp>
      <p:pic>
        <p:nvPicPr>
          <p:cNvPr id="23555" name="Picture 5" descr="AAFALXZ0"/>
          <p:cNvPicPr>
            <a:picLocks noChangeAspect="1" noChangeArrowheads="1"/>
          </p:cNvPicPr>
          <p:nvPr/>
        </p:nvPicPr>
        <p:blipFill>
          <a:blip r:embed="rId3" cstate="print"/>
          <a:srcRect/>
          <a:stretch>
            <a:fillRect/>
          </a:stretch>
        </p:blipFill>
        <p:spPr bwMode="auto">
          <a:xfrm>
            <a:off x="1981200" y="2819400"/>
            <a:ext cx="4572000" cy="3648075"/>
          </a:xfrm>
          <a:prstGeom prst="rect">
            <a:avLst/>
          </a:prstGeom>
          <a:noFill/>
          <a:ln w="9525">
            <a:noFill/>
            <a:miter lim="800000"/>
            <a:headEnd/>
            <a:tailEnd/>
          </a:ln>
        </p:spPr>
      </p:pic>
      <p:sp>
        <p:nvSpPr>
          <p:cNvPr id="23556" name="Rectangle 3"/>
          <p:cNvSpPr>
            <a:spLocks noChangeArrowheads="1"/>
          </p:cNvSpPr>
          <p:nvPr/>
        </p:nvSpPr>
        <p:spPr bwMode="auto">
          <a:xfrm>
            <a:off x="3048000" y="381000"/>
            <a:ext cx="3306763" cy="584200"/>
          </a:xfrm>
          <a:prstGeom prst="rect">
            <a:avLst/>
          </a:prstGeom>
          <a:noFill/>
          <a:ln w="9525">
            <a:noFill/>
            <a:miter lim="800000"/>
            <a:headEnd/>
            <a:tailEnd/>
          </a:ln>
        </p:spPr>
        <p:txBody>
          <a:bodyPr wrap="none">
            <a:spAutoFit/>
          </a:bodyPr>
          <a:lstStyle/>
          <a:p>
            <a:r>
              <a:rPr lang="en-US" sz="3200">
                <a:solidFill>
                  <a:srgbClr val="FFFF00"/>
                </a:solidFill>
                <a:latin typeface="Arial" charset="0"/>
                <a:cs typeface="Arial" charset="0"/>
              </a:rPr>
              <a:t>School Age Child</a:t>
            </a:r>
            <a:endParaRPr lang="en-US"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381000" y="1066800"/>
            <a:ext cx="8001000" cy="1676400"/>
          </a:xfrm>
        </p:spPr>
        <p:txBody>
          <a:bodyPr/>
          <a:lstStyle/>
          <a:p>
            <a:pPr>
              <a:defRPr/>
            </a:pPr>
            <a:r>
              <a:rPr lang="en-US" sz="2000" dirty="0">
                <a:latin typeface="Arial" pitchFamily="34" charset="0"/>
                <a:cs typeface="Arial" pitchFamily="34" charset="0"/>
              </a:rPr>
              <a:t>Some hospitals offer a special classroom and teacher for children undergoing a lengthy hospital stay, enabling them to remain current with their school work. The child who falls behind other students might not fit in when he or she returns to school or might be required to repeat a grade. </a:t>
            </a:r>
          </a:p>
        </p:txBody>
      </p:sp>
      <p:pic>
        <p:nvPicPr>
          <p:cNvPr id="24579" name="Picture 5" descr="AAFALYK0"/>
          <p:cNvPicPr>
            <a:picLocks noChangeAspect="1" noChangeArrowheads="1"/>
          </p:cNvPicPr>
          <p:nvPr/>
        </p:nvPicPr>
        <p:blipFill>
          <a:blip r:embed="rId3"/>
          <a:srcRect/>
          <a:stretch>
            <a:fillRect/>
          </a:stretch>
        </p:blipFill>
        <p:spPr bwMode="auto">
          <a:xfrm>
            <a:off x="2971800" y="2819400"/>
            <a:ext cx="3571875" cy="3154363"/>
          </a:xfrm>
          <a:prstGeom prst="rect">
            <a:avLst/>
          </a:prstGeom>
          <a:noFill/>
          <a:ln w="9525">
            <a:noFill/>
            <a:miter lim="800000"/>
            <a:headEnd/>
            <a:tailEnd/>
          </a:ln>
        </p:spPr>
      </p:pic>
      <p:sp>
        <p:nvSpPr>
          <p:cNvPr id="24580" name="Rectangle 3"/>
          <p:cNvSpPr>
            <a:spLocks noChangeArrowheads="1"/>
          </p:cNvSpPr>
          <p:nvPr/>
        </p:nvSpPr>
        <p:spPr bwMode="auto">
          <a:xfrm>
            <a:off x="2362200" y="381000"/>
            <a:ext cx="5257800" cy="646113"/>
          </a:xfrm>
          <a:prstGeom prst="rect">
            <a:avLst/>
          </a:prstGeom>
          <a:noFill/>
          <a:ln w="9525">
            <a:noFill/>
            <a:miter lim="800000"/>
            <a:headEnd/>
            <a:tailEnd/>
          </a:ln>
        </p:spPr>
        <p:txBody>
          <a:bodyPr>
            <a:spAutoFit/>
          </a:bodyPr>
          <a:lstStyle/>
          <a:p>
            <a:r>
              <a:rPr lang="en-US" sz="3600" b="1">
                <a:solidFill>
                  <a:srgbClr val="FFFF00"/>
                </a:solidFill>
                <a:latin typeface="Arial" charset="0"/>
                <a:cs typeface="Arial" charset="0"/>
              </a:rPr>
              <a:t>School Age Child</a:t>
            </a:r>
            <a:endParaRPr lang="en-US" sz="36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371600"/>
          </a:xfrm>
        </p:spPr>
        <p:txBody>
          <a:bodyPr/>
          <a:lstStyle/>
          <a:p>
            <a:pPr>
              <a:defRPr/>
            </a:pPr>
            <a:r>
              <a:rPr lang="en-US" sz="3600" dirty="0">
                <a:solidFill>
                  <a:srgbClr val="FFFF66"/>
                </a:solidFill>
              </a:rPr>
              <a:t>Adolescent – </a:t>
            </a:r>
            <a:r>
              <a:rPr lang="fr-FR" sz="3600" dirty="0" err="1">
                <a:solidFill>
                  <a:srgbClr val="FFFF66"/>
                </a:solidFill>
              </a:rPr>
              <a:t>Identity</a:t>
            </a:r>
            <a:r>
              <a:rPr lang="fr-FR" sz="3600" dirty="0">
                <a:solidFill>
                  <a:srgbClr val="FFFF66"/>
                </a:solidFill>
              </a:rPr>
              <a:t> vs </a:t>
            </a:r>
            <a:r>
              <a:rPr lang="fr-FR" sz="3600" dirty="0" err="1">
                <a:solidFill>
                  <a:srgbClr val="FFFF66"/>
                </a:solidFill>
              </a:rPr>
              <a:t>Identity</a:t>
            </a:r>
            <a:r>
              <a:rPr lang="fr-FR" sz="3600" dirty="0">
                <a:solidFill>
                  <a:srgbClr val="FFFF66"/>
                </a:solidFill>
              </a:rPr>
              <a:t> Diffusion</a:t>
            </a:r>
            <a:endParaRPr lang="en-US" sz="3600" dirty="0">
              <a:solidFill>
                <a:srgbClr val="FFFF66"/>
              </a:solidFill>
            </a:endParaRPr>
          </a:p>
        </p:txBody>
      </p:sp>
      <p:sp>
        <p:nvSpPr>
          <p:cNvPr id="25603" name="Content Placeholder 2"/>
          <p:cNvSpPr>
            <a:spLocks noGrp="1"/>
          </p:cNvSpPr>
          <p:nvPr>
            <p:ph idx="1"/>
          </p:nvPr>
        </p:nvSpPr>
        <p:spPr>
          <a:xfrm>
            <a:off x="381000" y="1143000"/>
            <a:ext cx="8229600" cy="4114800"/>
          </a:xfrm>
        </p:spPr>
        <p:txBody>
          <a:bodyPr/>
          <a:lstStyle/>
          <a:p>
            <a:r>
              <a:rPr lang="en-US" sz="2400"/>
              <a:t>Assess knowledge.</a:t>
            </a:r>
          </a:p>
          <a:p>
            <a:r>
              <a:rPr lang="en-US" sz="2400"/>
              <a:t>Encourage questioning regarding fears, or risks.</a:t>
            </a:r>
          </a:p>
          <a:p>
            <a:r>
              <a:rPr lang="en-US" sz="2400"/>
              <a:t>Involve in decision-making.</a:t>
            </a:r>
          </a:p>
          <a:p>
            <a:r>
              <a:rPr lang="en-US" sz="2400"/>
              <a:t>Ask if patient wants parent there.</a:t>
            </a:r>
          </a:p>
          <a:p>
            <a:r>
              <a:rPr lang="en-US" sz="2400"/>
              <a:t>Make as few of restrictions as possible.</a:t>
            </a:r>
          </a:p>
          <a:p>
            <a:r>
              <a:rPr lang="en-US" sz="2400"/>
              <a:t>Suggest ways of maintaining control.</a:t>
            </a:r>
          </a:p>
          <a:p>
            <a:r>
              <a:rPr lang="en-US" sz="2400"/>
              <a:t>Accept regression to more childish ways of coping.</a:t>
            </a:r>
          </a:p>
          <a:p>
            <a:r>
              <a:rPr lang="en-US" sz="2400"/>
              <a:t>Give positive reinforcement.</a:t>
            </a:r>
          </a:p>
          <a:p>
            <a:r>
              <a:rPr lang="en-US" sz="2400"/>
              <a:t>Provide privacy for care</a:t>
            </a:r>
          </a:p>
          <a:p>
            <a:r>
              <a:rPr lang="en-US" sz="2400"/>
              <a:t>Encourage to wear street clothes and perform normal grooming</a:t>
            </a:r>
          </a:p>
          <a:p>
            <a:r>
              <a:rPr lang="en-US" sz="2400"/>
              <a:t>Allow favorite food to be brought in if not on a special diet</a:t>
            </a:r>
          </a:p>
          <a:p>
            <a:endParaRPr 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057400"/>
            <a:ext cx="7350089"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chemeClr val="accent1">
                    <a:lumMod val="60000"/>
                    <a:lumOff val="40000"/>
                  </a:schemeClr>
                </a:solidFill>
                <a:effectLst>
                  <a:outerShdw blurRad="50800" dist="39000" dir="5460000" algn="tl">
                    <a:srgbClr val="000000">
                      <a:alpha val="38000"/>
                    </a:srgbClr>
                  </a:outerShdw>
                </a:effectLst>
              </a:rPr>
              <a:t>Playrooms in </a:t>
            </a:r>
          </a:p>
          <a:p>
            <a:pPr algn="ctr">
              <a:defRPr/>
            </a:pPr>
            <a:r>
              <a:rPr lang="en-US" sz="5400" b="1" dirty="0">
                <a:ln w="11430"/>
                <a:solidFill>
                  <a:schemeClr val="accent1">
                    <a:lumMod val="60000"/>
                    <a:lumOff val="40000"/>
                  </a:schemeClr>
                </a:solidFill>
                <a:effectLst>
                  <a:outerShdw blurRad="50800" dist="39000" dir="5460000" algn="tl">
                    <a:srgbClr val="000000">
                      <a:alpha val="38000"/>
                    </a:srgbClr>
                  </a:outerShdw>
                </a:effectLst>
              </a:rPr>
              <a:t>Health Care Settings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4000"/>
              <a:t>Advantages of play to the hospitalized child</a:t>
            </a:r>
          </a:p>
        </p:txBody>
      </p:sp>
      <p:sp>
        <p:nvSpPr>
          <p:cNvPr id="27651" name="Rectangle 3"/>
          <p:cNvSpPr>
            <a:spLocks noGrp="1" noChangeArrowheads="1"/>
          </p:cNvSpPr>
          <p:nvPr>
            <p:ph type="body" idx="1"/>
          </p:nvPr>
        </p:nvSpPr>
        <p:spPr/>
        <p:txBody>
          <a:bodyPr/>
          <a:lstStyle/>
          <a:p>
            <a:pPr eaLnBrk="1" hangingPunct="1"/>
            <a:r>
              <a:rPr lang="en-US" sz="2800"/>
              <a:t>Therapeutic – activities are guided</a:t>
            </a:r>
          </a:p>
          <a:p>
            <a:pPr eaLnBrk="1" hangingPunct="1"/>
            <a:endParaRPr lang="en-US" sz="2800"/>
          </a:p>
          <a:p>
            <a:pPr eaLnBrk="1" hangingPunct="1"/>
            <a:r>
              <a:rPr lang="en-US" sz="2800"/>
              <a:t>Emotional outlet – acts out real stressors</a:t>
            </a:r>
          </a:p>
          <a:p>
            <a:pPr eaLnBrk="1" hangingPunct="1"/>
            <a:endParaRPr lang="en-US" sz="2800"/>
          </a:p>
          <a:p>
            <a:pPr eaLnBrk="1" hangingPunct="1"/>
            <a:r>
              <a:rPr lang="en-US" sz="2800"/>
              <a:t>Used to teach child prior to situation</a:t>
            </a:r>
          </a:p>
          <a:p>
            <a:pPr eaLnBrk="1" hangingPunct="1"/>
            <a:endParaRPr lang="en-US" sz="2800"/>
          </a:p>
          <a:p>
            <a:pPr eaLnBrk="1" hangingPunct="1"/>
            <a:r>
              <a:rPr lang="en-US" sz="2800"/>
              <a:t>Enhances cooperation – used during an unpleasant procedure.  </a:t>
            </a:r>
          </a:p>
        </p:txBody>
      </p:sp>
      <p:pic>
        <p:nvPicPr>
          <p:cNvPr id="27652" name="Picture 5" descr="MPj04067120000[1]"/>
          <p:cNvPicPr>
            <a:picLocks noChangeAspect="1" noChangeArrowheads="1"/>
          </p:cNvPicPr>
          <p:nvPr/>
        </p:nvPicPr>
        <p:blipFill>
          <a:blip r:embed="rId3"/>
          <a:srcRect/>
          <a:stretch>
            <a:fillRect/>
          </a:stretch>
        </p:blipFill>
        <p:spPr bwMode="auto">
          <a:xfrm>
            <a:off x="7239000" y="1066800"/>
            <a:ext cx="1625600" cy="13049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a:defRPr/>
            </a:pPr>
            <a:r>
              <a:rPr lang="en-US" dirty="0"/>
              <a:t>Therapeutic Play Techniques</a:t>
            </a:r>
          </a:p>
        </p:txBody>
      </p:sp>
      <p:sp>
        <p:nvSpPr>
          <p:cNvPr id="28675" name="Content Placeholder 2"/>
          <p:cNvSpPr>
            <a:spLocks noGrp="1"/>
          </p:cNvSpPr>
          <p:nvPr>
            <p:ph idx="1"/>
          </p:nvPr>
        </p:nvSpPr>
        <p:spPr>
          <a:xfrm>
            <a:off x="381000" y="1143000"/>
            <a:ext cx="8229600" cy="4114800"/>
          </a:xfrm>
        </p:spPr>
        <p:txBody>
          <a:bodyPr/>
          <a:lstStyle/>
          <a:p>
            <a:r>
              <a:rPr lang="en-US">
                <a:solidFill>
                  <a:srgbClr val="FF6699"/>
                </a:solidFill>
              </a:rPr>
              <a:t>Infant</a:t>
            </a:r>
          </a:p>
          <a:p>
            <a:pPr lvl="1"/>
            <a:r>
              <a:rPr lang="en-US" sz="2400"/>
              <a:t>Crib Mobiles </a:t>
            </a:r>
          </a:p>
          <a:p>
            <a:pPr lvl="1"/>
            <a:r>
              <a:rPr lang="en-US" sz="2400"/>
              <a:t>Soft toys</a:t>
            </a:r>
          </a:p>
          <a:p>
            <a:pPr lvl="1"/>
            <a:r>
              <a:rPr lang="en-US" sz="2400"/>
              <a:t>Music</a:t>
            </a:r>
          </a:p>
          <a:p>
            <a:r>
              <a:rPr lang="en-US">
                <a:solidFill>
                  <a:srgbClr val="FF6699"/>
                </a:solidFill>
              </a:rPr>
              <a:t>Toddler</a:t>
            </a:r>
          </a:p>
          <a:p>
            <a:pPr lvl="1"/>
            <a:r>
              <a:rPr lang="en-US" sz="2400"/>
              <a:t>Play peek-a-boo or Hide-and-Seek</a:t>
            </a:r>
          </a:p>
          <a:p>
            <a:pPr lvl="1"/>
            <a:r>
              <a:rPr lang="en-US" sz="2400"/>
              <a:t>Read familiar stories</a:t>
            </a:r>
          </a:p>
          <a:p>
            <a:pPr lvl="1"/>
            <a:r>
              <a:rPr lang="en-US" sz="2400"/>
              <a:t>Play with dolls that have similar “illness” as them</a:t>
            </a:r>
          </a:p>
          <a:p>
            <a:pPr lvl="1"/>
            <a:r>
              <a:rPr lang="en-US" sz="2400"/>
              <a:t>Puzzles, building blocks, push-and-pull toys</a:t>
            </a:r>
          </a:p>
          <a:p>
            <a:pPr lvl="1"/>
            <a:r>
              <a:rPr lang="en-US" sz="2400"/>
              <a:t>Play with safe hospital equipment – bandaids, stethoscopes, syringes without needles. – remove when finished playing</a:t>
            </a:r>
          </a:p>
          <a:p>
            <a:pPr lvl="1"/>
            <a:endParaRPr lang="en-US"/>
          </a:p>
          <a:p>
            <a:pPr lvl="1"/>
            <a:endParaRPr lang="en-US"/>
          </a:p>
        </p:txBody>
      </p:sp>
      <p:pic>
        <p:nvPicPr>
          <p:cNvPr id="28676" name="Picture 5" descr="AAFJFZB0"/>
          <p:cNvPicPr>
            <a:picLocks noChangeAspect="1" noChangeArrowheads="1"/>
          </p:cNvPicPr>
          <p:nvPr/>
        </p:nvPicPr>
        <p:blipFill>
          <a:blip r:embed="rId2"/>
          <a:srcRect l="9225" t="8211" r="13901" b="5582"/>
          <a:stretch>
            <a:fillRect/>
          </a:stretch>
        </p:blipFill>
        <p:spPr bwMode="auto">
          <a:xfrm>
            <a:off x="6705600" y="1371600"/>
            <a:ext cx="1497013" cy="2514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371600"/>
          </a:xfrm>
        </p:spPr>
        <p:txBody>
          <a:bodyPr/>
          <a:lstStyle/>
          <a:p>
            <a:pPr>
              <a:defRPr/>
            </a:pPr>
            <a:r>
              <a:rPr lang="en-US" dirty="0"/>
              <a:t>Therapeutic Play Techniques</a:t>
            </a:r>
          </a:p>
        </p:txBody>
      </p:sp>
      <p:sp>
        <p:nvSpPr>
          <p:cNvPr id="29699" name="Content Placeholder 2"/>
          <p:cNvSpPr>
            <a:spLocks noGrp="1"/>
          </p:cNvSpPr>
          <p:nvPr>
            <p:ph idx="1"/>
          </p:nvPr>
        </p:nvSpPr>
        <p:spPr>
          <a:xfrm>
            <a:off x="457200" y="1447800"/>
            <a:ext cx="8229600" cy="4114800"/>
          </a:xfrm>
        </p:spPr>
        <p:txBody>
          <a:bodyPr/>
          <a:lstStyle/>
          <a:p>
            <a:r>
              <a:rPr lang="en-US" sz="2800">
                <a:solidFill>
                  <a:srgbClr val="FF6699"/>
                </a:solidFill>
              </a:rPr>
              <a:t>Pre-schooler</a:t>
            </a:r>
          </a:p>
          <a:p>
            <a:pPr lvl="1"/>
            <a:r>
              <a:rPr lang="en-US" sz="2400"/>
              <a:t>Play with safe hospital equipment</a:t>
            </a:r>
          </a:p>
          <a:p>
            <a:pPr lvl="1"/>
            <a:r>
              <a:rPr lang="en-US" sz="2400"/>
              <a:t>Crayons and coloring books, </a:t>
            </a:r>
          </a:p>
          <a:p>
            <a:pPr lvl="1"/>
            <a:r>
              <a:rPr lang="en-US" sz="2400"/>
              <a:t>Puppets, Felt and magnetic boards</a:t>
            </a:r>
          </a:p>
          <a:p>
            <a:pPr lvl="1"/>
            <a:r>
              <a:rPr lang="en-US" sz="2400"/>
              <a:t>Books and recorded stories</a:t>
            </a:r>
          </a:p>
          <a:p>
            <a:pPr lvl="1"/>
            <a:r>
              <a:rPr lang="en-US" sz="2400"/>
              <a:t>Videos</a:t>
            </a:r>
          </a:p>
          <a:p>
            <a:r>
              <a:rPr lang="en-US" sz="2800">
                <a:solidFill>
                  <a:srgbClr val="FF6699"/>
                </a:solidFill>
              </a:rPr>
              <a:t>School-age</a:t>
            </a:r>
          </a:p>
          <a:p>
            <a:pPr lvl="1"/>
            <a:r>
              <a:rPr lang="en-US" sz="2400"/>
              <a:t>Dolls</a:t>
            </a:r>
          </a:p>
          <a:p>
            <a:pPr lvl="1"/>
            <a:r>
              <a:rPr lang="en-US" sz="2400"/>
              <a:t>Hospital equipment</a:t>
            </a:r>
          </a:p>
          <a:p>
            <a:pPr lvl="1"/>
            <a:r>
              <a:rPr lang="en-US" sz="2400"/>
              <a:t>Board games, crafts</a:t>
            </a:r>
          </a:p>
          <a:p>
            <a:pPr lvl="1"/>
            <a:r>
              <a:rPr lang="en-US" sz="2400"/>
              <a:t>Books, computers</a:t>
            </a:r>
          </a:p>
          <a:p>
            <a:endParaRPr lang="en-US" sz="2800"/>
          </a:p>
        </p:txBody>
      </p:sp>
      <p:pic>
        <p:nvPicPr>
          <p:cNvPr id="29700" name="Picture 5" descr="AAFJFZD0"/>
          <p:cNvPicPr>
            <a:picLocks noChangeAspect="1" noChangeArrowheads="1"/>
          </p:cNvPicPr>
          <p:nvPr/>
        </p:nvPicPr>
        <p:blipFill>
          <a:blip r:embed="rId2" cstate="print"/>
          <a:srcRect/>
          <a:stretch>
            <a:fillRect/>
          </a:stretch>
        </p:blipFill>
        <p:spPr bwMode="auto">
          <a:xfrm>
            <a:off x="6400800" y="1447800"/>
            <a:ext cx="1760538" cy="2155825"/>
          </a:xfrm>
          <a:prstGeom prst="rect">
            <a:avLst/>
          </a:prstGeom>
          <a:noFill/>
          <a:ln w="9525">
            <a:noFill/>
            <a:miter lim="800000"/>
            <a:headEnd/>
            <a:tailEnd/>
          </a:ln>
        </p:spPr>
      </p:pic>
      <p:pic>
        <p:nvPicPr>
          <p:cNvPr id="29701" name="Picture 5" descr="AAFJFZG0"/>
          <p:cNvPicPr>
            <a:picLocks noChangeAspect="1" noChangeArrowheads="1"/>
          </p:cNvPicPr>
          <p:nvPr/>
        </p:nvPicPr>
        <p:blipFill>
          <a:blip r:embed="rId3"/>
          <a:srcRect/>
          <a:stretch>
            <a:fillRect/>
          </a:stretch>
        </p:blipFill>
        <p:spPr bwMode="auto">
          <a:xfrm>
            <a:off x="5562600" y="4648200"/>
            <a:ext cx="2668588" cy="17573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Pet Therapy</a:t>
            </a:r>
          </a:p>
        </p:txBody>
      </p:sp>
      <p:pic>
        <p:nvPicPr>
          <p:cNvPr id="30723" name="Picture 5" descr="AAFJFZH0"/>
          <p:cNvPicPr>
            <a:picLocks noGrp="1" noChangeAspect="1" noChangeArrowheads="1"/>
          </p:cNvPicPr>
          <p:nvPr>
            <p:ph idx="1"/>
          </p:nvPr>
        </p:nvPicPr>
        <p:blipFill>
          <a:blip r:embed="rId2"/>
          <a:srcRect/>
          <a:stretch>
            <a:fillRect/>
          </a:stretch>
        </p:blipFill>
        <p:spPr>
          <a:xfrm>
            <a:off x="1828800" y="1524000"/>
            <a:ext cx="5334000" cy="3630613"/>
          </a:xfrm>
          <a:noFill/>
        </p:spPr>
      </p:pic>
      <p:sp>
        <p:nvSpPr>
          <p:cNvPr id="5" name="TextBox 4"/>
          <p:cNvSpPr txBox="1"/>
          <p:nvPr/>
        </p:nvSpPr>
        <p:spPr>
          <a:xfrm>
            <a:off x="1143000" y="5334000"/>
            <a:ext cx="7162800" cy="1200150"/>
          </a:xfrm>
          <a:prstGeom prst="rect">
            <a:avLst/>
          </a:prstGeom>
          <a:noFill/>
        </p:spPr>
        <p:txBody>
          <a:bodyPr>
            <a:spAutoFit/>
          </a:bodyPr>
          <a:lstStyle/>
          <a:p>
            <a:pPr algn="ctr">
              <a:defRPr/>
            </a:pPr>
            <a:r>
              <a:rPr lang="en-US" sz="2400" dirty="0">
                <a:effectLst>
                  <a:outerShdw blurRad="38100" dist="38100" dir="2700000" algn="tl">
                    <a:srgbClr val="000000">
                      <a:alpha val="43137"/>
                    </a:srgbClr>
                  </a:outerShdw>
                </a:effectLst>
              </a:rPr>
              <a:t>Hospitals may have pet therapy from specially trained animals to provide comfort and</a:t>
            </a:r>
            <a:r>
              <a:rPr lang="en-US" sz="2400" b="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distraction during healthcare.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Children with Special Needs</a:t>
            </a:r>
          </a:p>
        </p:txBody>
      </p:sp>
      <p:sp>
        <p:nvSpPr>
          <p:cNvPr id="31747" name="Content Placeholder 2"/>
          <p:cNvSpPr>
            <a:spLocks noGrp="1"/>
          </p:cNvSpPr>
          <p:nvPr>
            <p:ph idx="1"/>
          </p:nvPr>
        </p:nvSpPr>
        <p:spPr>
          <a:xfrm>
            <a:off x="609600" y="1447800"/>
            <a:ext cx="8229600" cy="4114800"/>
          </a:xfrm>
        </p:spPr>
        <p:txBody>
          <a:bodyPr/>
          <a:lstStyle/>
          <a:p>
            <a:r>
              <a:rPr lang="en-US" sz="3000"/>
              <a:t>For those with visual or hearing impairment – provide material in auditory,  tactile, or visual means to assist child</a:t>
            </a:r>
          </a:p>
          <a:p>
            <a:endParaRPr lang="en-US" sz="3000"/>
          </a:p>
          <a:p>
            <a:r>
              <a:rPr lang="en-US" sz="3000"/>
              <a:t>Provide special equipment for those with psychomotor difficulties</a:t>
            </a:r>
          </a:p>
          <a:p>
            <a:endParaRPr lang="en-US" sz="3000"/>
          </a:p>
          <a:p>
            <a:r>
              <a:rPr lang="en-US" sz="3000"/>
              <a:t>During patient teaching - provide more reinforcement and shorter teaching sessions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Settings for Care</a:t>
            </a:r>
          </a:p>
        </p:txBody>
      </p:sp>
      <p:sp>
        <p:nvSpPr>
          <p:cNvPr id="5123" name="Content Placeholder 2"/>
          <p:cNvSpPr>
            <a:spLocks noGrp="1"/>
          </p:cNvSpPr>
          <p:nvPr>
            <p:ph idx="1"/>
          </p:nvPr>
        </p:nvSpPr>
        <p:spPr>
          <a:xfrm>
            <a:off x="457200" y="1600200"/>
            <a:ext cx="8229600" cy="4114800"/>
          </a:xfrm>
        </p:spPr>
        <p:txBody>
          <a:bodyPr/>
          <a:lstStyle/>
          <a:p>
            <a:pPr eaLnBrk="1" hangingPunct="1">
              <a:spcBef>
                <a:spcPct val="0"/>
              </a:spcBef>
            </a:pPr>
            <a:r>
              <a:rPr lang="en-US"/>
              <a:t>Hospital</a:t>
            </a:r>
          </a:p>
          <a:p>
            <a:pPr lvl="1" eaLnBrk="1" hangingPunct="1">
              <a:spcBef>
                <a:spcPct val="0"/>
              </a:spcBef>
            </a:pPr>
            <a:r>
              <a:rPr lang="en-US"/>
              <a:t>24-hour observation</a:t>
            </a:r>
          </a:p>
          <a:p>
            <a:pPr lvl="1" eaLnBrk="1" hangingPunct="1">
              <a:spcBef>
                <a:spcPct val="0"/>
              </a:spcBef>
            </a:pPr>
            <a:r>
              <a:rPr lang="en-US"/>
              <a:t>Emergency hospitalization</a:t>
            </a:r>
          </a:p>
          <a:p>
            <a:pPr lvl="1" eaLnBrk="1" hangingPunct="1">
              <a:spcBef>
                <a:spcPct val="0"/>
              </a:spcBef>
            </a:pPr>
            <a:r>
              <a:rPr lang="en-US"/>
              <a:t>Outpatient and day facilities</a:t>
            </a:r>
          </a:p>
          <a:p>
            <a:pPr lvl="1" eaLnBrk="1" hangingPunct="1">
              <a:spcBef>
                <a:spcPct val="0"/>
              </a:spcBef>
            </a:pPr>
            <a:r>
              <a:rPr lang="en-US"/>
              <a:t>Rehabilitative care</a:t>
            </a:r>
          </a:p>
          <a:p>
            <a:pPr lvl="1" eaLnBrk="1" hangingPunct="1">
              <a:spcBef>
                <a:spcPct val="0"/>
              </a:spcBef>
            </a:pPr>
            <a:r>
              <a:rPr lang="en-US"/>
              <a:t>Medical-surgical unit</a:t>
            </a:r>
          </a:p>
          <a:p>
            <a:pPr lvl="1" eaLnBrk="1" hangingPunct="1">
              <a:spcBef>
                <a:spcPct val="0"/>
              </a:spcBef>
            </a:pPr>
            <a:r>
              <a:rPr lang="en-US"/>
              <a:t>Intensive care unit</a:t>
            </a:r>
          </a:p>
          <a:p>
            <a:pPr eaLnBrk="1" hangingPunct="1">
              <a:spcBef>
                <a:spcPct val="0"/>
              </a:spcBef>
            </a:pPr>
            <a:r>
              <a:rPr lang="en-US"/>
              <a:t>School-based clinics</a:t>
            </a:r>
          </a:p>
          <a:p>
            <a:pPr eaLnBrk="1" hangingPunct="1">
              <a:spcBef>
                <a:spcPct val="0"/>
              </a:spcBef>
            </a:pPr>
            <a:r>
              <a:rPr lang="en-US"/>
              <a:t>Community clinics</a:t>
            </a:r>
          </a:p>
          <a:p>
            <a:pPr eaLnBrk="1" hangingPunct="1">
              <a:spcBef>
                <a:spcPct val="0"/>
              </a:spcBef>
            </a:pPr>
            <a:r>
              <a:rPr lang="en-US"/>
              <a:t>Home</a:t>
            </a:r>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828800"/>
            <a:ext cx="6882012" cy="1754326"/>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Admission to the </a:t>
            </a:r>
          </a:p>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Hospital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Nursing Measures to Tailoring Care</a:t>
            </a:r>
          </a:p>
        </p:txBody>
      </p:sp>
      <p:sp>
        <p:nvSpPr>
          <p:cNvPr id="33795" name="Content Placeholder 2"/>
          <p:cNvSpPr>
            <a:spLocks noGrp="1"/>
          </p:cNvSpPr>
          <p:nvPr>
            <p:ph idx="1"/>
          </p:nvPr>
        </p:nvSpPr>
        <p:spPr>
          <a:xfrm>
            <a:off x="228600" y="1828800"/>
            <a:ext cx="8229600" cy="4114800"/>
          </a:xfrm>
        </p:spPr>
        <p:txBody>
          <a:bodyPr/>
          <a:lstStyle/>
          <a:p>
            <a:r>
              <a:rPr lang="en-US" sz="2800"/>
              <a:t>Encourage positive communication with health care team</a:t>
            </a:r>
          </a:p>
          <a:p>
            <a:r>
              <a:rPr lang="en-US" sz="2800"/>
              <a:t>View care as a partnership</a:t>
            </a:r>
          </a:p>
          <a:p>
            <a:r>
              <a:rPr lang="en-US" sz="2800"/>
              <a:t>Be aware that the parents are the </a:t>
            </a:r>
          </a:p>
          <a:p>
            <a:pPr>
              <a:buFont typeface="Wingdings" pitchFamily="2" charset="2"/>
              <a:buNone/>
            </a:pPr>
            <a:r>
              <a:rPr lang="en-US" sz="2800"/>
              <a:t>   ones who knows the child best</a:t>
            </a:r>
          </a:p>
          <a:p>
            <a:r>
              <a:rPr lang="en-US" sz="2800"/>
              <a:t>Provide support to the parents, </a:t>
            </a:r>
          </a:p>
          <a:p>
            <a:pPr>
              <a:buFont typeface="Wingdings" pitchFamily="2" charset="2"/>
              <a:buNone/>
            </a:pPr>
            <a:r>
              <a:rPr lang="en-US" sz="2800"/>
              <a:t>    allow them to assist with the care</a:t>
            </a:r>
          </a:p>
          <a:p>
            <a:r>
              <a:rPr lang="en-US" sz="2800"/>
              <a:t>Recognize influences of cultural background</a:t>
            </a:r>
          </a:p>
        </p:txBody>
      </p:sp>
      <p:pic>
        <p:nvPicPr>
          <p:cNvPr id="33796" name="Picture 5" descr="AAFJFYZ0"/>
          <p:cNvPicPr>
            <a:picLocks noChangeAspect="1" noChangeArrowheads="1"/>
          </p:cNvPicPr>
          <p:nvPr/>
        </p:nvPicPr>
        <p:blipFill>
          <a:blip r:embed="rId3"/>
          <a:srcRect/>
          <a:stretch>
            <a:fillRect/>
          </a:stretch>
        </p:blipFill>
        <p:spPr bwMode="auto">
          <a:xfrm>
            <a:off x="6324600" y="2895600"/>
            <a:ext cx="2443163" cy="19796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pPr>
              <a:defRPr/>
            </a:pPr>
            <a:r>
              <a:rPr lang="en-US" dirty="0"/>
              <a:t>Preparation</a:t>
            </a:r>
          </a:p>
        </p:txBody>
      </p:sp>
      <p:sp>
        <p:nvSpPr>
          <p:cNvPr id="34819" name="Content Placeholder 2"/>
          <p:cNvSpPr>
            <a:spLocks noGrp="1"/>
          </p:cNvSpPr>
          <p:nvPr>
            <p:ph idx="1"/>
          </p:nvPr>
        </p:nvSpPr>
        <p:spPr>
          <a:xfrm>
            <a:off x="457200" y="1524000"/>
            <a:ext cx="8229600" cy="4114800"/>
          </a:xfrm>
        </p:spPr>
        <p:txBody>
          <a:bodyPr/>
          <a:lstStyle/>
          <a:p>
            <a:r>
              <a:rPr lang="en-US"/>
              <a:t>Tour of the Hospital or surgical area</a:t>
            </a:r>
          </a:p>
          <a:p>
            <a:endParaRPr lang="en-US"/>
          </a:p>
          <a:p>
            <a:r>
              <a:rPr lang="en-US"/>
              <a:t>Photographs or a videotape of medical setting and procedures</a:t>
            </a:r>
          </a:p>
          <a:p>
            <a:endParaRPr lang="en-US"/>
          </a:p>
          <a:p>
            <a:r>
              <a:rPr lang="en-US"/>
              <a:t>Health Fairs</a:t>
            </a:r>
          </a:p>
          <a:p>
            <a:endParaRPr lang="en-US"/>
          </a:p>
          <a:p>
            <a:r>
              <a:rPr lang="en-US"/>
              <a:t>Contact with peers who had similar experience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50000"/>
                  </a:schemeClr>
                </a:solidFill>
                <a:effectLst/>
              </a:rPr>
              <a:t>Preparation Strategies </a:t>
            </a:r>
          </a:p>
        </p:txBody>
      </p:sp>
      <p:sp>
        <p:nvSpPr>
          <p:cNvPr id="4" name="Content Placeholder 3"/>
          <p:cNvSpPr>
            <a:spLocks noGrp="1"/>
          </p:cNvSpPr>
          <p:nvPr>
            <p:ph sz="half" idx="2"/>
          </p:nvPr>
        </p:nvSpPr>
        <p:spPr/>
        <p:txBody>
          <a:bodyPr/>
          <a:lstStyle/>
          <a:p>
            <a:pPr>
              <a:defRPr/>
            </a:pPr>
            <a:r>
              <a:rPr lang="en-US" dirty="0"/>
              <a:t>Allowing the child to dress up as a doctor or a nurse helps prepare the child for hospitalization. </a:t>
            </a:r>
          </a:p>
          <a:p>
            <a:pPr>
              <a:defRPr/>
            </a:pPr>
            <a:r>
              <a:rPr lang="en-US" dirty="0"/>
              <a:t>This helps the child adjust to treatment care and the recovery process</a:t>
            </a:r>
            <a:r>
              <a:rPr lang="en-US" dirty="0">
                <a:solidFill>
                  <a:srgbClr val="000000"/>
                </a:solidFill>
              </a:rPr>
              <a:t>.</a:t>
            </a:r>
            <a:endParaRPr lang="en-US" dirty="0"/>
          </a:p>
        </p:txBody>
      </p:sp>
      <p:pic>
        <p:nvPicPr>
          <p:cNvPr id="35844" name="Picture 22" descr="AAFJFYW0"/>
          <p:cNvPicPr>
            <a:picLocks noGrp="1" noChangeAspect="1" noChangeArrowheads="1"/>
          </p:cNvPicPr>
          <p:nvPr>
            <p:ph sz="half" idx="1"/>
          </p:nvPr>
        </p:nvPicPr>
        <p:blipFill>
          <a:blip r:embed="rId2"/>
          <a:srcRect/>
          <a:stretch>
            <a:fillRect/>
          </a:stretch>
        </p:blipFill>
        <p:spPr>
          <a:xfrm>
            <a:off x="457200" y="2124075"/>
            <a:ext cx="4038600" cy="382905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Things Parents can do to Prepare Child</a:t>
            </a:r>
          </a:p>
        </p:txBody>
      </p:sp>
      <p:sp>
        <p:nvSpPr>
          <p:cNvPr id="36867" name="Content Placeholder 2"/>
          <p:cNvSpPr>
            <a:spLocks noGrp="1"/>
          </p:cNvSpPr>
          <p:nvPr>
            <p:ph idx="1"/>
          </p:nvPr>
        </p:nvSpPr>
        <p:spPr/>
        <p:txBody>
          <a:bodyPr/>
          <a:lstStyle/>
          <a:p>
            <a:r>
              <a:rPr lang="en-US"/>
              <a:t>Read stories</a:t>
            </a:r>
          </a:p>
          <a:p>
            <a:r>
              <a:rPr lang="en-US"/>
              <a:t>Talk about hospital and coming home</a:t>
            </a:r>
          </a:p>
          <a:p>
            <a:r>
              <a:rPr lang="en-US"/>
              <a:t>Encourage child to ask questions</a:t>
            </a:r>
          </a:p>
          <a:p>
            <a:r>
              <a:rPr lang="en-US"/>
              <a:t>Visit a hospital or surgical area and allow to touch equipment</a:t>
            </a:r>
          </a:p>
          <a:p>
            <a:r>
              <a:rPr lang="en-US"/>
              <a:t>Encourage child to draw pictures of what they think it will be like</a:t>
            </a:r>
          </a:p>
          <a:p>
            <a:r>
              <a:rPr lang="en-US"/>
              <a:t>Be honest and tell about pain, etc.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Nursing Care to Assist Families to Cope</a:t>
            </a:r>
          </a:p>
        </p:txBody>
      </p:sp>
      <p:sp>
        <p:nvSpPr>
          <p:cNvPr id="37891" name="Content Placeholder 2"/>
          <p:cNvSpPr>
            <a:spLocks noGrp="1"/>
          </p:cNvSpPr>
          <p:nvPr>
            <p:ph idx="1"/>
          </p:nvPr>
        </p:nvSpPr>
        <p:spPr>
          <a:xfrm>
            <a:off x="381000" y="1447800"/>
            <a:ext cx="8229600" cy="5410200"/>
          </a:xfrm>
        </p:spPr>
        <p:txBody>
          <a:bodyPr/>
          <a:lstStyle/>
          <a:p>
            <a:r>
              <a:rPr lang="en-US" sz="2400"/>
              <a:t>Orient to hospital</a:t>
            </a:r>
          </a:p>
          <a:p>
            <a:endParaRPr lang="en-US" sz="2400"/>
          </a:p>
          <a:p>
            <a:r>
              <a:rPr lang="en-US" sz="2400"/>
              <a:t>Assess what parent/child know of illness and treatment</a:t>
            </a:r>
          </a:p>
          <a:p>
            <a:endParaRPr lang="en-US" sz="2400"/>
          </a:p>
          <a:p>
            <a:r>
              <a:rPr lang="en-US" sz="2400"/>
              <a:t>Assess teaching needs - keep updated on condition of child</a:t>
            </a:r>
          </a:p>
          <a:p>
            <a:r>
              <a:rPr lang="en-US" sz="2400"/>
              <a:t>Reinforce and encourage questions</a:t>
            </a:r>
          </a:p>
          <a:p>
            <a:endParaRPr lang="en-US" sz="2400"/>
          </a:p>
          <a:p>
            <a:r>
              <a:rPr lang="en-US" sz="2400"/>
              <a:t>Discuss ways the parents can participate in the care</a:t>
            </a:r>
          </a:p>
          <a:p>
            <a:pPr>
              <a:buFont typeface="Wingdings" pitchFamily="2" charset="2"/>
              <a:buNone/>
            </a:pPr>
            <a:endParaRPr lang="en-US" sz="2400"/>
          </a:p>
          <a:p>
            <a:r>
              <a:rPr lang="en-US" sz="2400"/>
              <a:t>Assess &amp; discuss family support, make referrals </a:t>
            </a:r>
          </a:p>
          <a:p>
            <a:endParaRPr lang="en-US" sz="2400"/>
          </a:p>
          <a:p>
            <a:endParaRPr lang="en-US"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133600"/>
            <a:ext cx="8001000" cy="2133600"/>
          </a:xfrm>
        </p:spPr>
        <p:txBody>
          <a:bodyPr/>
          <a:lstStyle/>
          <a:p>
            <a:pPr algn="l"/>
            <a:r>
              <a:rPr lang="en-US" sz="2700">
                <a:effectLst/>
                <a:latin typeface="Arial" charset="0"/>
                <a:cs typeface="Arial" charset="0"/>
              </a:rPr>
              <a:t>It is important to allow the parents to be a part of the child’s care.  </a:t>
            </a:r>
            <a:br>
              <a:rPr lang="en-US" sz="2700">
                <a:effectLst/>
                <a:latin typeface="Arial" charset="0"/>
                <a:cs typeface="Arial" charset="0"/>
              </a:rPr>
            </a:br>
            <a:br>
              <a:rPr lang="en-US" sz="2700">
                <a:effectLst/>
                <a:latin typeface="Arial" charset="0"/>
                <a:cs typeface="Arial" charset="0"/>
              </a:rPr>
            </a:br>
            <a:r>
              <a:rPr lang="en-US" sz="2700">
                <a:effectLst/>
                <a:latin typeface="Arial" charset="0"/>
                <a:cs typeface="Arial" charset="0"/>
              </a:rPr>
              <a:t>Reunite the family as soon as possible after surgery. This child has just undergone surgery and is in the post anesthesia care unit (PACU). Although the child’s physical care is immediate and important, remember that both the child and the family have strong psychosocial needs that must be addressed concurrently. It is </a:t>
            </a:r>
            <a:br>
              <a:rPr lang="en-US" sz="2700">
                <a:effectLst/>
                <a:latin typeface="Arial" charset="0"/>
                <a:cs typeface="Arial" charset="0"/>
              </a:rPr>
            </a:br>
            <a:r>
              <a:rPr lang="en-US" sz="2700">
                <a:effectLst/>
                <a:latin typeface="Arial" charset="0"/>
                <a:cs typeface="Arial" charset="0"/>
              </a:rPr>
              <a:t>important to reunite the family as soon </a:t>
            </a:r>
            <a:br>
              <a:rPr lang="en-US" sz="2700">
                <a:effectLst/>
                <a:latin typeface="Arial" charset="0"/>
                <a:cs typeface="Arial" charset="0"/>
              </a:rPr>
            </a:br>
            <a:r>
              <a:rPr lang="en-US" sz="2700">
                <a:effectLst/>
                <a:latin typeface="Arial" charset="0"/>
                <a:cs typeface="Arial" charset="0"/>
              </a:rPr>
              <a:t>as possible after surgery.</a:t>
            </a:r>
          </a:p>
        </p:txBody>
      </p:sp>
      <p:pic>
        <p:nvPicPr>
          <p:cNvPr id="38915" name="Picture 5" descr="AAFALYM0"/>
          <p:cNvPicPr>
            <a:picLocks noChangeAspect="1" noChangeArrowheads="1"/>
          </p:cNvPicPr>
          <p:nvPr/>
        </p:nvPicPr>
        <p:blipFill>
          <a:blip r:embed="rId3"/>
          <a:srcRect l="6061" t="6862" r="6061" b="7362"/>
          <a:stretch>
            <a:fillRect/>
          </a:stretch>
        </p:blipFill>
        <p:spPr bwMode="auto">
          <a:xfrm>
            <a:off x="6553200" y="4572000"/>
            <a:ext cx="2209800" cy="1905000"/>
          </a:xfrm>
          <a:prstGeom prst="rect">
            <a:avLst/>
          </a:prstGeom>
          <a:noFill/>
          <a:ln w="9525">
            <a:noFill/>
            <a:miter lim="800000"/>
            <a:headEnd/>
            <a:tailEnd/>
          </a:ln>
        </p:spPr>
      </p:pic>
      <p:sp>
        <p:nvSpPr>
          <p:cNvPr id="5124" name="Rectangle 3"/>
          <p:cNvSpPr>
            <a:spLocks noChangeArrowheads="1"/>
          </p:cNvSpPr>
          <p:nvPr/>
        </p:nvSpPr>
        <p:spPr bwMode="auto">
          <a:xfrm>
            <a:off x="838200" y="0"/>
            <a:ext cx="7242175" cy="523875"/>
          </a:xfrm>
          <a:prstGeom prst="rect">
            <a:avLst/>
          </a:prstGeom>
          <a:noFill/>
          <a:ln w="9525">
            <a:noFill/>
            <a:miter lim="800000"/>
            <a:headEnd/>
            <a:tailEnd/>
          </a:ln>
        </p:spPr>
        <p:txBody>
          <a:bodyPr wrap="none">
            <a:spAutoFit/>
          </a:bodyPr>
          <a:lstStyle/>
          <a:p>
            <a:pPr>
              <a:defRPr/>
            </a:pPr>
            <a:r>
              <a:rPr lang="en-US" sz="2800" b="1" dirty="0">
                <a:solidFill>
                  <a:schemeClr val="accent1">
                    <a:lumMod val="60000"/>
                    <a:lumOff val="40000"/>
                  </a:schemeClr>
                </a:solidFill>
              </a:rPr>
              <a:t>Nursing Care to Assist Families to Cope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371600"/>
          </a:xfrm>
        </p:spPr>
        <p:txBody>
          <a:bodyPr/>
          <a:lstStyle/>
          <a:p>
            <a:pPr>
              <a:defRPr/>
            </a:pPr>
            <a:r>
              <a:rPr lang="en-US" dirty="0"/>
              <a:t>Preparation for Procedures</a:t>
            </a:r>
          </a:p>
        </p:txBody>
      </p:sp>
      <p:sp>
        <p:nvSpPr>
          <p:cNvPr id="39939" name="Content Placeholder 2"/>
          <p:cNvSpPr>
            <a:spLocks noGrp="1"/>
          </p:cNvSpPr>
          <p:nvPr>
            <p:ph idx="1"/>
          </p:nvPr>
        </p:nvSpPr>
        <p:spPr>
          <a:xfrm>
            <a:off x="533400" y="1676400"/>
            <a:ext cx="8229600" cy="4114800"/>
          </a:xfrm>
        </p:spPr>
        <p:txBody>
          <a:bodyPr/>
          <a:lstStyle/>
          <a:p>
            <a:pPr eaLnBrk="1" hangingPunct="1">
              <a:spcBef>
                <a:spcPct val="0"/>
              </a:spcBef>
            </a:pPr>
            <a:r>
              <a:rPr lang="en-US" sz="2800"/>
              <a:t>Take the child to a treatment room</a:t>
            </a:r>
          </a:p>
          <a:p>
            <a:pPr eaLnBrk="1" hangingPunct="1">
              <a:spcBef>
                <a:spcPct val="0"/>
              </a:spcBef>
            </a:pPr>
            <a:r>
              <a:rPr lang="en-US" sz="2800"/>
              <a:t>Encourage a parent or loved one to provide comfort and support</a:t>
            </a:r>
          </a:p>
          <a:p>
            <a:pPr eaLnBrk="1" hangingPunct="1">
              <a:spcBef>
                <a:spcPct val="0"/>
              </a:spcBef>
            </a:pPr>
            <a:r>
              <a:rPr lang="en-US" sz="2800"/>
              <a:t>Use developmentally appropriate terminology</a:t>
            </a:r>
          </a:p>
          <a:p>
            <a:pPr eaLnBrk="1" hangingPunct="1">
              <a:spcBef>
                <a:spcPct val="0"/>
              </a:spcBef>
            </a:pPr>
            <a:r>
              <a:rPr lang="en-US" sz="2800"/>
              <a:t>Offer the child choices</a:t>
            </a:r>
          </a:p>
          <a:p>
            <a:pPr eaLnBrk="1" hangingPunct="1">
              <a:spcBef>
                <a:spcPct val="0"/>
              </a:spcBef>
            </a:pPr>
            <a:r>
              <a:rPr lang="en-US" sz="2800"/>
              <a:t>Tell the child and family how they can help with the procedure</a:t>
            </a:r>
          </a:p>
          <a:p>
            <a:pPr eaLnBrk="1" hangingPunct="1">
              <a:spcBef>
                <a:spcPct val="0"/>
              </a:spcBef>
            </a:pPr>
            <a:r>
              <a:rPr lang="en-US" sz="2800"/>
              <a:t>Do not threaten punishment for lack of cooperation</a:t>
            </a:r>
          </a:p>
          <a:p>
            <a:pPr eaLnBrk="1" hangingPunct="1">
              <a:spcBef>
                <a:spcPct val="0"/>
              </a:spcBef>
            </a:pPr>
            <a:r>
              <a:rPr lang="en-US" sz="2800"/>
              <a:t>Do not force an unwilling parent to stay; encourage participation</a:t>
            </a:r>
          </a:p>
          <a:p>
            <a:endParaRPr lang="en-US"/>
          </a:p>
        </p:txBody>
      </p:sp>
      <p:pic>
        <p:nvPicPr>
          <p:cNvPr id="39940" name="Picture 2" descr="http://coursewareobjects.elsevier.com/objects/elr/McKinney/mat-ch3e/IC/thumbs/037001tn.jpg">
            <a:hlinkClick r:id="rId2"/>
          </p:cNvPr>
          <p:cNvPicPr>
            <a:picLocks noChangeAspect="1" noChangeArrowheads="1"/>
          </p:cNvPicPr>
          <p:nvPr/>
        </p:nvPicPr>
        <p:blipFill>
          <a:blip r:embed="rId3"/>
          <a:srcRect/>
          <a:stretch>
            <a:fillRect/>
          </a:stretch>
        </p:blipFill>
        <p:spPr bwMode="auto">
          <a:xfrm>
            <a:off x="7391400" y="1219200"/>
            <a:ext cx="1428750" cy="9620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pPr>
              <a:defRPr/>
            </a:pPr>
            <a:r>
              <a:rPr lang="en-US" dirty="0"/>
              <a:t>Using Restraints</a:t>
            </a:r>
          </a:p>
        </p:txBody>
      </p:sp>
      <p:sp>
        <p:nvSpPr>
          <p:cNvPr id="40963" name="Content Placeholder 2"/>
          <p:cNvSpPr>
            <a:spLocks noGrp="1"/>
          </p:cNvSpPr>
          <p:nvPr>
            <p:ph idx="1"/>
          </p:nvPr>
        </p:nvSpPr>
        <p:spPr>
          <a:xfrm>
            <a:off x="457200" y="1600200"/>
            <a:ext cx="8229600" cy="4114800"/>
          </a:xfrm>
        </p:spPr>
        <p:txBody>
          <a:bodyPr/>
          <a:lstStyle/>
          <a:p>
            <a:pPr eaLnBrk="1" hangingPunct="1">
              <a:spcBef>
                <a:spcPct val="0"/>
              </a:spcBef>
            </a:pPr>
            <a:r>
              <a:rPr lang="en-US" sz="2700"/>
              <a:t>Use the least restrictive restraint</a:t>
            </a:r>
          </a:p>
          <a:p>
            <a:pPr eaLnBrk="1" hangingPunct="1">
              <a:spcBef>
                <a:spcPct val="0"/>
              </a:spcBef>
            </a:pPr>
            <a:r>
              <a:rPr lang="en-US" sz="2700"/>
              <a:t>Choose proper device for condition</a:t>
            </a:r>
          </a:p>
          <a:p>
            <a:pPr eaLnBrk="1" hangingPunct="1">
              <a:spcBef>
                <a:spcPct val="0"/>
              </a:spcBef>
            </a:pPr>
            <a:r>
              <a:rPr lang="en-US" sz="2700"/>
              <a:t>Ensure proper fit</a:t>
            </a:r>
          </a:p>
          <a:p>
            <a:pPr eaLnBrk="1" hangingPunct="1">
              <a:spcBef>
                <a:spcPct val="0"/>
              </a:spcBef>
            </a:pPr>
            <a:r>
              <a:rPr lang="en-US" sz="2700"/>
              <a:t>Tie knots that can be untied easily for quick access</a:t>
            </a:r>
          </a:p>
          <a:p>
            <a:pPr eaLnBrk="1" hangingPunct="1">
              <a:spcBef>
                <a:spcPct val="0"/>
              </a:spcBef>
            </a:pPr>
            <a:r>
              <a:rPr lang="en-US" sz="2700"/>
              <a:t>Secure ties to bed frames or another stable device</a:t>
            </a:r>
          </a:p>
          <a:p>
            <a:pPr eaLnBrk="1" hangingPunct="1">
              <a:spcBef>
                <a:spcPct val="0"/>
              </a:spcBef>
            </a:pPr>
            <a:r>
              <a:rPr lang="en-US" sz="2700"/>
              <a:t>Frequently check the extremity distal to the restraint for circulation, sensation, and motion </a:t>
            </a:r>
          </a:p>
          <a:p>
            <a:pPr eaLnBrk="1" hangingPunct="1">
              <a:spcBef>
                <a:spcPct val="0"/>
              </a:spcBef>
            </a:pPr>
            <a:r>
              <a:rPr lang="en-US" sz="2700"/>
              <a:t>Remove restraints every 2 hours for range-of-motion movement, repositioning and to offer child food or opportunity to use the bathroom </a:t>
            </a:r>
          </a:p>
          <a:p>
            <a:pPr eaLnBrk="1" hangingPunct="1">
              <a:spcBef>
                <a:spcPct val="0"/>
              </a:spcBef>
            </a:pPr>
            <a:r>
              <a:rPr lang="en-US" sz="2700"/>
              <a:t>Document findings from neurovascular checks</a:t>
            </a:r>
            <a:endParaRPr lang="en-GB" sz="2700"/>
          </a:p>
          <a:p>
            <a:endParaRPr lang="en-U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75000"/>
                  </a:schemeClr>
                </a:solidFill>
              </a:rPr>
              <a:t>Child Life Specialist</a:t>
            </a:r>
          </a:p>
        </p:txBody>
      </p:sp>
      <p:sp>
        <p:nvSpPr>
          <p:cNvPr id="4" name="Content Placeholder 3"/>
          <p:cNvSpPr>
            <a:spLocks noGrp="1"/>
          </p:cNvSpPr>
          <p:nvPr>
            <p:ph sz="half" idx="2"/>
          </p:nvPr>
        </p:nvSpPr>
        <p:spPr>
          <a:xfrm>
            <a:off x="457200" y="2174875"/>
            <a:ext cx="7772400" cy="3951288"/>
          </a:xfrm>
        </p:spPr>
        <p:txBody>
          <a:bodyPr/>
          <a:lstStyle/>
          <a:p>
            <a:pPr>
              <a:defRPr/>
            </a:pPr>
            <a:r>
              <a:rPr lang="en-US" dirty="0"/>
              <a:t>A person who plans activities to provide age-appropriate playtime for children either in the child’s room or in a playroom.  </a:t>
            </a:r>
          </a:p>
          <a:p>
            <a:pPr>
              <a:defRPr/>
            </a:pPr>
            <a:endParaRPr lang="en-US" dirty="0"/>
          </a:p>
          <a:p>
            <a:pPr>
              <a:defRPr/>
            </a:pPr>
            <a:r>
              <a:rPr lang="en-US" dirty="0"/>
              <a:t>Goal:  Assist children to work through feelings about their illness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Common Stressors and Children’s Response to Hospitalization/Illness</a:t>
            </a:r>
          </a:p>
        </p:txBody>
      </p:sp>
      <p:sp>
        <p:nvSpPr>
          <p:cNvPr id="6147" name="Content Placeholder 2"/>
          <p:cNvSpPr>
            <a:spLocks noGrp="1"/>
          </p:cNvSpPr>
          <p:nvPr>
            <p:ph idx="1"/>
          </p:nvPr>
        </p:nvSpPr>
        <p:spPr/>
        <p:txBody>
          <a:bodyPr/>
          <a:lstStyle/>
          <a:p>
            <a:pPr eaLnBrk="1" hangingPunct="1">
              <a:spcBef>
                <a:spcPct val="0"/>
              </a:spcBef>
            </a:pPr>
            <a:r>
              <a:rPr lang="en-US"/>
              <a:t>Fear of the unknown</a:t>
            </a:r>
          </a:p>
          <a:p>
            <a:pPr eaLnBrk="1" hangingPunct="1">
              <a:spcBef>
                <a:spcPct val="0"/>
              </a:spcBef>
            </a:pPr>
            <a:r>
              <a:rPr lang="en-US"/>
              <a:t>Separation anxiety</a:t>
            </a:r>
          </a:p>
          <a:p>
            <a:pPr eaLnBrk="1" hangingPunct="1">
              <a:spcBef>
                <a:spcPct val="0"/>
              </a:spcBef>
            </a:pPr>
            <a:r>
              <a:rPr lang="en-US"/>
              <a:t>Fear of pain or mutilation</a:t>
            </a:r>
          </a:p>
          <a:p>
            <a:pPr eaLnBrk="1" hangingPunct="1">
              <a:spcBef>
                <a:spcPct val="0"/>
              </a:spcBef>
            </a:pPr>
            <a:r>
              <a:rPr lang="en-US"/>
              <a:t>Loss of control</a:t>
            </a:r>
          </a:p>
          <a:p>
            <a:pPr eaLnBrk="1" hangingPunct="1">
              <a:spcBef>
                <a:spcPct val="0"/>
              </a:spcBef>
            </a:pPr>
            <a:r>
              <a:rPr lang="en-US"/>
              <a:t>Anger</a:t>
            </a:r>
          </a:p>
          <a:p>
            <a:pPr eaLnBrk="1" hangingPunct="1">
              <a:spcBef>
                <a:spcPct val="0"/>
              </a:spcBef>
            </a:pPr>
            <a:r>
              <a:rPr lang="en-US"/>
              <a:t>Guilt</a:t>
            </a:r>
          </a:p>
          <a:p>
            <a:pPr eaLnBrk="1" hangingPunct="1">
              <a:spcBef>
                <a:spcPct val="0"/>
              </a:spcBef>
            </a:pPr>
            <a:r>
              <a:rPr lang="en-US"/>
              <a:t>Regression</a:t>
            </a:r>
          </a:p>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0"/>
            <a:ext cx="6229590" cy="2585323"/>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Pain Assessment </a:t>
            </a:r>
          </a:p>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and </a:t>
            </a:r>
          </a:p>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Management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Myths About Pain</a:t>
            </a:r>
          </a:p>
        </p:txBody>
      </p:sp>
      <p:sp>
        <p:nvSpPr>
          <p:cNvPr id="44035" name="Content Placeholder 2"/>
          <p:cNvSpPr>
            <a:spLocks noGrp="1"/>
          </p:cNvSpPr>
          <p:nvPr>
            <p:ph idx="1"/>
          </p:nvPr>
        </p:nvSpPr>
        <p:spPr>
          <a:xfrm>
            <a:off x="304800" y="1676400"/>
            <a:ext cx="8229600" cy="4114800"/>
          </a:xfrm>
        </p:spPr>
        <p:txBody>
          <a:bodyPr/>
          <a:lstStyle/>
          <a:p>
            <a:pPr eaLnBrk="1" hangingPunct="1">
              <a:spcBef>
                <a:spcPct val="0"/>
              </a:spcBef>
            </a:pPr>
            <a:r>
              <a:rPr lang="en-US"/>
              <a:t>Neonates do not experience pain</a:t>
            </a:r>
          </a:p>
          <a:p>
            <a:pPr eaLnBrk="1" hangingPunct="1">
              <a:spcBef>
                <a:spcPct val="0"/>
              </a:spcBef>
            </a:pPr>
            <a:r>
              <a:rPr lang="en-US"/>
              <a:t>Children have no memory of pain</a:t>
            </a:r>
          </a:p>
          <a:p>
            <a:pPr eaLnBrk="1" hangingPunct="1">
              <a:spcBef>
                <a:spcPct val="0"/>
              </a:spcBef>
            </a:pPr>
            <a:r>
              <a:rPr lang="en-US"/>
              <a:t>There is a correct amount of pain for </a:t>
            </a:r>
            <a:br>
              <a:rPr lang="en-US"/>
            </a:br>
            <a:r>
              <a:rPr lang="en-US"/>
              <a:t>a given injury</a:t>
            </a:r>
          </a:p>
          <a:p>
            <a:pPr eaLnBrk="1" hangingPunct="1">
              <a:spcBef>
                <a:spcPct val="0"/>
              </a:spcBef>
            </a:pPr>
            <a:r>
              <a:rPr lang="en-US"/>
              <a:t>Children can easily become addicted </a:t>
            </a:r>
            <a:br>
              <a:rPr lang="en-US"/>
            </a:br>
            <a:r>
              <a:rPr lang="en-US"/>
              <a:t>to narcotics</a:t>
            </a:r>
          </a:p>
          <a:p>
            <a:pPr eaLnBrk="1" hangingPunct="1">
              <a:spcBef>
                <a:spcPct val="0"/>
              </a:spcBef>
            </a:pPr>
            <a:r>
              <a:rPr lang="en-US"/>
              <a:t>Narcotics can easily cause respiratory depression</a:t>
            </a:r>
            <a:endParaRPr lang="en-GB"/>
          </a:p>
          <a:p>
            <a:endParaRPr lang="en-US"/>
          </a:p>
        </p:txBody>
      </p:sp>
      <p:pic>
        <p:nvPicPr>
          <p:cNvPr id="44036" name="Picture 2" descr="http://coursewareobjects.elsevier.com/objects/elr/McKinney/mat-ch3e/IC/thumbs/039001tn.jpg">
            <a:hlinkClick r:id="rId2"/>
          </p:cNvPr>
          <p:cNvPicPr>
            <a:picLocks noChangeAspect="1" noChangeArrowheads="1"/>
          </p:cNvPicPr>
          <p:nvPr/>
        </p:nvPicPr>
        <p:blipFill>
          <a:blip r:embed="rId3"/>
          <a:srcRect/>
          <a:stretch>
            <a:fillRect/>
          </a:stretch>
        </p:blipFill>
        <p:spPr bwMode="auto">
          <a:xfrm>
            <a:off x="6781800" y="1219200"/>
            <a:ext cx="2114550" cy="14097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371600"/>
          </a:xfrm>
        </p:spPr>
        <p:txBody>
          <a:bodyPr/>
          <a:lstStyle/>
          <a:p>
            <a:pPr>
              <a:defRPr/>
            </a:pPr>
            <a:r>
              <a:rPr lang="en-US" dirty="0"/>
              <a:t>Pain Assessment</a:t>
            </a:r>
          </a:p>
        </p:txBody>
      </p:sp>
      <p:pic>
        <p:nvPicPr>
          <p:cNvPr id="45059" name="Picture 5" descr="AAFJGAU0"/>
          <p:cNvPicPr>
            <a:picLocks noGrp="1" noChangeAspect="1" noChangeArrowheads="1"/>
          </p:cNvPicPr>
          <p:nvPr>
            <p:ph idx="1"/>
          </p:nvPr>
        </p:nvPicPr>
        <p:blipFill>
          <a:blip r:embed="rId3"/>
          <a:srcRect/>
          <a:stretch>
            <a:fillRect/>
          </a:stretch>
        </p:blipFill>
        <p:spPr>
          <a:xfrm>
            <a:off x="2057400" y="1524000"/>
            <a:ext cx="4495800" cy="3095625"/>
          </a:xfrm>
          <a:noFill/>
          <a:ln>
            <a:solidFill>
              <a:srgbClr val="000000"/>
            </a:solidFill>
          </a:ln>
        </p:spPr>
      </p:pic>
      <p:sp>
        <p:nvSpPr>
          <p:cNvPr id="45060" name="TextBox 4"/>
          <p:cNvSpPr txBox="1">
            <a:spLocks noChangeArrowheads="1"/>
          </p:cNvSpPr>
          <p:nvPr/>
        </p:nvSpPr>
        <p:spPr bwMode="auto">
          <a:xfrm>
            <a:off x="228600" y="4724400"/>
            <a:ext cx="8763000" cy="1477963"/>
          </a:xfrm>
          <a:prstGeom prst="rect">
            <a:avLst/>
          </a:prstGeom>
          <a:noFill/>
          <a:ln w="9525">
            <a:noFill/>
            <a:miter lim="800000"/>
            <a:headEnd/>
            <a:tailEnd/>
          </a:ln>
        </p:spPr>
        <p:txBody>
          <a:bodyPr>
            <a:spAutoFit/>
          </a:bodyPr>
          <a:lstStyle/>
          <a:p>
            <a:r>
              <a:rPr lang="en-US">
                <a:solidFill>
                  <a:srgbClr val="000000"/>
                </a:solidFill>
              </a:rPr>
              <a:t>Neonatal characteristic facial responses to pain include:  bulged brow, eyes squeezed</a:t>
            </a:r>
            <a:r>
              <a:rPr lang="en-US" b="1">
                <a:solidFill>
                  <a:srgbClr val="000000"/>
                </a:solidFill>
              </a:rPr>
              <a:t> </a:t>
            </a:r>
            <a:r>
              <a:rPr lang="en-US">
                <a:solidFill>
                  <a:srgbClr val="000000"/>
                </a:solidFill>
              </a:rPr>
              <a:t>shut, furrowed nasolabial creases, open lips, pursed lips, stretched mouth, taut tongue, and a</a:t>
            </a:r>
            <a:r>
              <a:rPr lang="en-US" b="1">
                <a:solidFill>
                  <a:srgbClr val="000000"/>
                </a:solidFill>
              </a:rPr>
              <a:t> </a:t>
            </a:r>
            <a:r>
              <a:rPr lang="en-US">
                <a:solidFill>
                  <a:srgbClr val="000000"/>
                </a:solidFill>
              </a:rPr>
              <a:t>quivering chin.</a:t>
            </a:r>
          </a:p>
          <a:p>
            <a:endParaRPr lang="en-US">
              <a:solidFill>
                <a:srgbClr val="000000"/>
              </a:solidFill>
            </a:endParaRPr>
          </a:p>
          <a:p>
            <a:r>
              <a:rPr lang="en-US" b="1">
                <a:solidFill>
                  <a:srgbClr val="000000"/>
                </a:solidFill>
              </a:rPr>
              <a:t>Physiological Response = increased B/P and decreased arterial saturati</a:t>
            </a:r>
            <a:r>
              <a:rPr lang="en-US">
                <a:solidFill>
                  <a:srgbClr val="000000"/>
                </a:solidFill>
              </a:rPr>
              <a:t>on</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AAFAPKV0"/>
          <p:cNvPicPr>
            <a:picLocks noChangeAspect="1" noChangeArrowheads="1"/>
          </p:cNvPicPr>
          <p:nvPr/>
        </p:nvPicPr>
        <p:blipFill>
          <a:blip r:embed="rId3"/>
          <a:srcRect/>
          <a:stretch>
            <a:fillRect/>
          </a:stretch>
        </p:blipFill>
        <p:spPr bwMode="auto">
          <a:xfrm>
            <a:off x="381000" y="152400"/>
            <a:ext cx="2154238" cy="5791200"/>
          </a:xfrm>
          <a:prstGeom prst="rect">
            <a:avLst/>
          </a:prstGeom>
          <a:noFill/>
          <a:ln w="9525">
            <a:solidFill>
              <a:srgbClr val="000000"/>
            </a:solidFill>
            <a:miter lim="800000"/>
            <a:headEnd/>
            <a:tailEnd/>
          </a:ln>
        </p:spPr>
      </p:pic>
      <p:sp>
        <p:nvSpPr>
          <p:cNvPr id="5" name="Title 4"/>
          <p:cNvSpPr>
            <a:spLocks noGrp="1"/>
          </p:cNvSpPr>
          <p:nvPr>
            <p:ph type="title"/>
          </p:nvPr>
        </p:nvSpPr>
        <p:spPr>
          <a:xfrm>
            <a:off x="2895600" y="0"/>
            <a:ext cx="5715000" cy="1371600"/>
          </a:xfrm>
        </p:spPr>
        <p:txBody>
          <a:bodyPr/>
          <a:lstStyle/>
          <a:p>
            <a:pPr>
              <a:defRPr/>
            </a:pPr>
            <a:r>
              <a:rPr lang="en-US" dirty="0" err="1"/>
              <a:t>Oucher</a:t>
            </a:r>
            <a:r>
              <a:rPr lang="en-US" dirty="0"/>
              <a:t> Scale</a:t>
            </a:r>
          </a:p>
        </p:txBody>
      </p:sp>
      <p:sp>
        <p:nvSpPr>
          <p:cNvPr id="46084" name="Content Placeholder 5"/>
          <p:cNvSpPr>
            <a:spLocks noGrp="1"/>
          </p:cNvSpPr>
          <p:nvPr>
            <p:ph idx="1"/>
          </p:nvPr>
        </p:nvSpPr>
        <p:spPr>
          <a:xfrm>
            <a:off x="2743200" y="1066800"/>
            <a:ext cx="6248400" cy="4114800"/>
          </a:xfrm>
        </p:spPr>
        <p:txBody>
          <a:bodyPr/>
          <a:lstStyle/>
          <a:p>
            <a:r>
              <a:rPr lang="en-US" sz="2400"/>
              <a:t>After determining that the child has an understanding of number concepts, teach the child to use the scale.</a:t>
            </a:r>
            <a:r>
              <a:rPr lang="en-US" sz="2400" b="1"/>
              <a:t> Pre-schooler age is first to do this.  </a:t>
            </a:r>
          </a:p>
          <a:p>
            <a:r>
              <a:rPr lang="en-US" sz="2400"/>
              <a:t>Point to each photo, explain that the bottom picture is a “no hurt,” the second picture is a “little hurt,” the third picture is “a little more hurt,” the fourth picture is “even more hurt” the fifth picture is “a lot of hurt” and the sixth picture is the “biggest or most hurt you could ever have.” </a:t>
            </a:r>
          </a:p>
          <a:p>
            <a:r>
              <a:rPr lang="en-US" sz="2400"/>
              <a:t>The numbers beside the photos can be used to score the amount of pain the child reports.</a:t>
            </a:r>
          </a:p>
        </p:txBody>
      </p:sp>
      <p:sp>
        <p:nvSpPr>
          <p:cNvPr id="46085" name="Rectangle 5"/>
          <p:cNvSpPr>
            <a:spLocks noChangeArrowheads="1"/>
          </p:cNvSpPr>
          <p:nvPr/>
        </p:nvSpPr>
        <p:spPr bwMode="auto">
          <a:xfrm>
            <a:off x="0" y="-276225"/>
            <a:ext cx="184150" cy="552450"/>
          </a:xfrm>
          <a:prstGeom prst="rect">
            <a:avLst/>
          </a:prstGeom>
          <a:noFill/>
          <a:ln w="9525">
            <a:noFill/>
            <a:miter lim="800000"/>
            <a:headEnd/>
            <a:tailEnd/>
          </a:ln>
        </p:spPr>
        <p:txBody>
          <a:bodyPr wrap="none" tIns="0" bIns="0" anchor="ctr">
            <a:spAutoFit/>
          </a:bodyPr>
          <a:lstStyle/>
          <a:p>
            <a:endParaRPr lang="en-US"/>
          </a:p>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371600"/>
          </a:xfrm>
        </p:spPr>
        <p:txBody>
          <a:bodyPr/>
          <a:lstStyle/>
          <a:p>
            <a:pPr>
              <a:defRPr/>
            </a:pPr>
            <a:r>
              <a:rPr lang="en-US" sz="3600" dirty="0"/>
              <a:t>Faces Pain Scale</a:t>
            </a:r>
          </a:p>
        </p:txBody>
      </p:sp>
      <p:sp>
        <p:nvSpPr>
          <p:cNvPr id="47107" name="Content Placeholder 5"/>
          <p:cNvSpPr>
            <a:spLocks noGrp="1"/>
          </p:cNvSpPr>
          <p:nvPr>
            <p:ph idx="1"/>
          </p:nvPr>
        </p:nvSpPr>
        <p:spPr>
          <a:xfrm>
            <a:off x="533400" y="3962400"/>
            <a:ext cx="8229600" cy="4114800"/>
          </a:xfrm>
        </p:spPr>
        <p:txBody>
          <a:bodyPr/>
          <a:lstStyle/>
          <a:p>
            <a:r>
              <a:rPr lang="en-US" sz="2200"/>
              <a:t>Make sure the child has an understanding of number concepts and then teach the child</a:t>
            </a:r>
            <a:r>
              <a:rPr lang="en-US" sz="2200" b="1"/>
              <a:t> </a:t>
            </a:r>
            <a:r>
              <a:rPr lang="en-US" sz="2200"/>
              <a:t>to use the scale. </a:t>
            </a:r>
          </a:p>
          <a:p>
            <a:r>
              <a:rPr lang="en-US" sz="2200"/>
              <a:t>Point to each face and use the words under the picture to describe the amount of pain the child feels. </a:t>
            </a:r>
          </a:p>
          <a:p>
            <a:r>
              <a:rPr lang="en-US" sz="2200"/>
              <a:t>Then ask the child to select the face that comes closest to the amount of pain felt.</a:t>
            </a:r>
          </a:p>
        </p:txBody>
      </p:sp>
      <p:sp>
        <p:nvSpPr>
          <p:cNvPr id="47108" name="TextBox 7"/>
          <p:cNvSpPr txBox="1">
            <a:spLocks noChangeArrowheads="1"/>
          </p:cNvSpPr>
          <p:nvPr/>
        </p:nvSpPr>
        <p:spPr bwMode="auto">
          <a:xfrm>
            <a:off x="1447800" y="2209800"/>
            <a:ext cx="7467600" cy="369888"/>
          </a:xfrm>
          <a:prstGeom prst="rect">
            <a:avLst/>
          </a:prstGeom>
          <a:noFill/>
          <a:ln w="9525">
            <a:noFill/>
            <a:miter lim="800000"/>
            <a:headEnd/>
            <a:tailEnd/>
          </a:ln>
        </p:spPr>
        <p:txBody>
          <a:bodyPr>
            <a:spAutoFit/>
          </a:bodyPr>
          <a:lstStyle/>
          <a:p>
            <a:endParaRPr lang="en-US"/>
          </a:p>
        </p:txBody>
      </p:sp>
      <p:pic>
        <p:nvPicPr>
          <p:cNvPr id="47109" name="Picture 5" descr="AAESPJF0"/>
          <p:cNvPicPr>
            <a:picLocks noChangeAspect="1" noChangeArrowheads="1"/>
          </p:cNvPicPr>
          <p:nvPr/>
        </p:nvPicPr>
        <p:blipFill>
          <a:blip r:embed="rId2"/>
          <a:srcRect/>
          <a:stretch>
            <a:fillRect/>
          </a:stretch>
        </p:blipFill>
        <p:spPr bwMode="auto">
          <a:xfrm>
            <a:off x="609600" y="1219200"/>
            <a:ext cx="8229600" cy="2293938"/>
          </a:xfrm>
          <a:prstGeom prst="rect">
            <a:avLst/>
          </a:prstGeom>
          <a:noFill/>
          <a:ln w="9525">
            <a:solidFill>
              <a:srgbClr val="000000"/>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defRPr/>
            </a:pPr>
            <a:r>
              <a:rPr lang="en-US" dirty="0"/>
              <a:t>Consequences of Pain</a:t>
            </a:r>
          </a:p>
        </p:txBody>
      </p:sp>
      <p:sp>
        <p:nvSpPr>
          <p:cNvPr id="3" name="Content Placeholder 2"/>
          <p:cNvSpPr>
            <a:spLocks noGrp="1"/>
          </p:cNvSpPr>
          <p:nvPr>
            <p:ph idx="1"/>
          </p:nvPr>
        </p:nvSpPr>
        <p:spPr>
          <a:xfrm>
            <a:off x="381000" y="1066800"/>
            <a:ext cx="8610600" cy="5791200"/>
          </a:xfrm>
        </p:spPr>
        <p:txBody>
          <a:bodyPr/>
          <a:lstStyle/>
          <a:p>
            <a:pPr>
              <a:defRPr/>
            </a:pPr>
            <a:r>
              <a:rPr lang="en-US" sz="2400" dirty="0">
                <a:solidFill>
                  <a:schemeClr val="bg2">
                    <a:lumMod val="40000"/>
                    <a:lumOff val="60000"/>
                  </a:schemeClr>
                </a:solidFill>
              </a:rPr>
              <a:t>Cardiovascular and respiratory changes</a:t>
            </a:r>
          </a:p>
          <a:p>
            <a:pPr lvl="1">
              <a:defRPr/>
            </a:pPr>
            <a:r>
              <a:rPr lang="en-US" sz="2400" dirty="0"/>
              <a:t>Tachypnea, increased B/P and heart rate</a:t>
            </a:r>
          </a:p>
          <a:p>
            <a:pPr lvl="1">
              <a:defRPr/>
            </a:pPr>
            <a:r>
              <a:rPr lang="en-US" sz="2400" dirty="0"/>
              <a:t>Inadequate lung expansion, decreased arterial saturation</a:t>
            </a:r>
          </a:p>
          <a:p>
            <a:pPr lvl="1">
              <a:defRPr/>
            </a:pPr>
            <a:r>
              <a:rPr lang="en-US" sz="2400" dirty="0"/>
              <a:t>Inadequate cough</a:t>
            </a:r>
          </a:p>
          <a:p>
            <a:pPr>
              <a:defRPr/>
            </a:pPr>
            <a:r>
              <a:rPr lang="en-US" sz="2400" dirty="0">
                <a:solidFill>
                  <a:schemeClr val="bg2">
                    <a:lumMod val="40000"/>
                    <a:lumOff val="60000"/>
                  </a:schemeClr>
                </a:solidFill>
              </a:rPr>
              <a:t>Neurologic changes</a:t>
            </a:r>
          </a:p>
          <a:p>
            <a:pPr lvl="1">
              <a:defRPr/>
            </a:pPr>
            <a:r>
              <a:rPr lang="en-US" sz="2400" dirty="0"/>
              <a:t>Fight /flight response- Tachycardia, insomnia, glucose</a:t>
            </a:r>
          </a:p>
          <a:p>
            <a:pPr>
              <a:defRPr/>
            </a:pPr>
            <a:r>
              <a:rPr lang="en-US" sz="2400" dirty="0">
                <a:solidFill>
                  <a:schemeClr val="bg2">
                    <a:lumMod val="40000"/>
                    <a:lumOff val="60000"/>
                  </a:schemeClr>
                </a:solidFill>
              </a:rPr>
              <a:t>Metabolic changes</a:t>
            </a:r>
          </a:p>
          <a:p>
            <a:pPr lvl="1">
              <a:defRPr/>
            </a:pPr>
            <a:r>
              <a:rPr lang="en-US" sz="2400" dirty="0"/>
              <a:t>Increased fluid and electrolyte losses</a:t>
            </a:r>
          </a:p>
          <a:p>
            <a:pPr>
              <a:defRPr/>
            </a:pPr>
            <a:r>
              <a:rPr lang="en-US" sz="2400" dirty="0">
                <a:solidFill>
                  <a:schemeClr val="bg2">
                    <a:lumMod val="40000"/>
                    <a:lumOff val="60000"/>
                  </a:schemeClr>
                </a:solidFill>
              </a:rPr>
              <a:t>Immune system changes</a:t>
            </a:r>
          </a:p>
          <a:p>
            <a:pPr lvl="1">
              <a:defRPr/>
            </a:pPr>
            <a:r>
              <a:rPr lang="en-US" sz="2400" dirty="0"/>
              <a:t>Depression of immune system with increase in risk for infection</a:t>
            </a:r>
          </a:p>
          <a:p>
            <a:pPr>
              <a:defRPr/>
            </a:pPr>
            <a:r>
              <a:rPr lang="en-US" sz="2400" dirty="0">
                <a:solidFill>
                  <a:schemeClr val="bg2">
                    <a:lumMod val="40000"/>
                    <a:lumOff val="60000"/>
                  </a:schemeClr>
                </a:solidFill>
              </a:rPr>
              <a:t>Gastrointestinal changes</a:t>
            </a:r>
          </a:p>
          <a:p>
            <a:pPr lvl="1">
              <a:defRPr/>
            </a:pPr>
            <a:r>
              <a:rPr lang="en-US" sz="2400" dirty="0"/>
              <a:t>Increased intestinal secretions, prone to </a:t>
            </a:r>
            <a:r>
              <a:rPr lang="en-US" sz="2400" dirty="0" err="1"/>
              <a:t>ileus</a:t>
            </a:r>
            <a:endParaRPr lang="en-US" sz="2400" dirty="0"/>
          </a:p>
        </p:txBody>
      </p:sp>
      <p:cxnSp>
        <p:nvCxnSpPr>
          <p:cNvPr id="48132" name="Straight Arrow Connector 4"/>
          <p:cNvCxnSpPr>
            <a:cxnSpLocks noChangeShapeType="1"/>
          </p:cNvCxnSpPr>
          <p:nvPr/>
        </p:nvCxnSpPr>
        <p:spPr bwMode="auto">
          <a:xfrm rot="5400000" flipH="1" flipV="1">
            <a:off x="7277101" y="3467100"/>
            <a:ext cx="228600" cy="3175"/>
          </a:xfrm>
          <a:prstGeom prst="straightConnector1">
            <a:avLst/>
          </a:prstGeom>
          <a:noFill/>
          <a:ln w="9525" algn="ctr">
            <a:solidFill>
              <a:schemeClr val="tx1"/>
            </a:solidFill>
            <a:round/>
            <a:headEnd/>
            <a:tailEnd type="arrow"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lumMod val="75000"/>
                  </a:schemeClr>
                </a:solidFill>
              </a:rPr>
              <a:t>Pain Management</a:t>
            </a:r>
          </a:p>
        </p:txBody>
      </p:sp>
      <p:sp>
        <p:nvSpPr>
          <p:cNvPr id="4" name="Content Placeholder 3"/>
          <p:cNvSpPr>
            <a:spLocks noGrp="1"/>
          </p:cNvSpPr>
          <p:nvPr>
            <p:ph sz="half" idx="2"/>
          </p:nvPr>
        </p:nvSpPr>
        <p:spPr/>
        <p:txBody>
          <a:bodyPr/>
          <a:lstStyle/>
          <a:p>
            <a:pPr>
              <a:defRPr/>
            </a:pPr>
            <a:r>
              <a:rPr lang="en-US" dirty="0"/>
              <a:t>The presence of the parent is an important part of pain management. Children often feel</a:t>
            </a:r>
            <a:r>
              <a:rPr lang="en-US" b="1" dirty="0"/>
              <a:t> </a:t>
            </a:r>
            <a:r>
              <a:rPr lang="en-US" dirty="0"/>
              <a:t>more secure telling their parents about their pain and anxiety</a:t>
            </a:r>
          </a:p>
        </p:txBody>
      </p:sp>
      <p:pic>
        <p:nvPicPr>
          <p:cNvPr id="49156" name="Picture 5" descr="AAEPJHS0"/>
          <p:cNvPicPr>
            <a:picLocks noGrp="1" noChangeAspect="1" noChangeArrowheads="1"/>
          </p:cNvPicPr>
          <p:nvPr>
            <p:ph sz="half" idx="1"/>
          </p:nvPr>
        </p:nvPicPr>
        <p:blipFill>
          <a:blip r:embed="rId3" cstate="print"/>
          <a:srcRect/>
          <a:stretch>
            <a:fillRect/>
          </a:stretch>
        </p:blipFill>
        <p:spPr>
          <a:xfrm>
            <a:off x="719138" y="1981200"/>
            <a:ext cx="3514725" cy="411480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52400"/>
            <a:ext cx="8229600" cy="1371600"/>
          </a:xfrm>
        </p:spPr>
        <p:txBody>
          <a:bodyPr/>
          <a:lstStyle/>
          <a:p>
            <a:pPr eaLnBrk="1" hangingPunct="1">
              <a:defRPr/>
            </a:pPr>
            <a:r>
              <a:rPr lang="en-US" sz="3600" dirty="0">
                <a:solidFill>
                  <a:schemeClr val="tx2">
                    <a:lumMod val="75000"/>
                  </a:schemeClr>
                </a:solidFill>
              </a:rPr>
              <a:t>Non-pharmacological </a:t>
            </a:r>
            <a:br>
              <a:rPr lang="en-US" sz="3600" dirty="0">
                <a:solidFill>
                  <a:schemeClr val="tx2">
                    <a:lumMod val="75000"/>
                  </a:schemeClr>
                </a:solidFill>
              </a:rPr>
            </a:br>
            <a:r>
              <a:rPr lang="en-US" sz="3600" dirty="0">
                <a:solidFill>
                  <a:schemeClr val="tx2">
                    <a:lumMod val="75000"/>
                  </a:schemeClr>
                </a:solidFill>
              </a:rPr>
              <a:t>Pain Management</a:t>
            </a:r>
          </a:p>
        </p:txBody>
      </p:sp>
      <p:sp>
        <p:nvSpPr>
          <p:cNvPr id="50179" name="Rectangle 3"/>
          <p:cNvSpPr>
            <a:spLocks noGrp="1" noChangeArrowheads="1"/>
          </p:cNvSpPr>
          <p:nvPr>
            <p:ph type="body" idx="1"/>
          </p:nvPr>
        </p:nvSpPr>
        <p:spPr>
          <a:xfrm>
            <a:off x="457200" y="1524000"/>
            <a:ext cx="8229600" cy="4114800"/>
          </a:xfrm>
        </p:spPr>
        <p:txBody>
          <a:bodyPr/>
          <a:lstStyle/>
          <a:p>
            <a:pPr eaLnBrk="1" hangingPunct="1"/>
            <a:r>
              <a:rPr lang="en-US" sz="2400"/>
              <a:t>Behavioral distraction </a:t>
            </a:r>
          </a:p>
          <a:p>
            <a:pPr eaLnBrk="1" hangingPunct="1"/>
            <a:r>
              <a:rPr lang="en-US" sz="2400"/>
              <a:t>Assorted visuals</a:t>
            </a:r>
          </a:p>
          <a:p>
            <a:pPr eaLnBrk="1" hangingPunct="1"/>
            <a:r>
              <a:rPr lang="en-US" sz="2400"/>
              <a:t>Breathing techniques</a:t>
            </a:r>
          </a:p>
          <a:p>
            <a:pPr eaLnBrk="1" hangingPunct="1"/>
            <a:r>
              <a:rPr lang="en-US" sz="2400"/>
              <a:t>Comfort measure</a:t>
            </a:r>
          </a:p>
          <a:p>
            <a:pPr lvl="1" eaLnBrk="1" hangingPunct="1">
              <a:spcBef>
                <a:spcPct val="0"/>
              </a:spcBef>
            </a:pPr>
            <a:r>
              <a:rPr lang="en-US" sz="2400"/>
              <a:t>Repositioning, holding</a:t>
            </a:r>
          </a:p>
          <a:p>
            <a:pPr lvl="1" eaLnBrk="1" hangingPunct="1">
              <a:spcBef>
                <a:spcPct val="0"/>
              </a:spcBef>
            </a:pPr>
            <a:r>
              <a:rPr lang="en-US" sz="2400"/>
              <a:t>Touching, massaging</a:t>
            </a:r>
          </a:p>
          <a:p>
            <a:pPr lvl="1" eaLnBrk="1" hangingPunct="1">
              <a:spcBef>
                <a:spcPct val="0"/>
              </a:spcBef>
            </a:pPr>
            <a:r>
              <a:rPr lang="en-US" sz="2400"/>
              <a:t>Warm or cold compresses</a:t>
            </a:r>
            <a:endParaRPr lang="en-GB" sz="2400"/>
          </a:p>
          <a:p>
            <a:pPr eaLnBrk="1" hangingPunct="1"/>
            <a:r>
              <a:rPr lang="en-US" sz="2400"/>
              <a:t>Diversional talk</a:t>
            </a:r>
          </a:p>
          <a:p>
            <a:pPr eaLnBrk="1" hangingPunct="1">
              <a:spcBef>
                <a:spcPct val="0"/>
              </a:spcBef>
            </a:pPr>
            <a:r>
              <a:rPr lang="en-US" sz="2400"/>
              <a:t>Guided imagery</a:t>
            </a:r>
          </a:p>
          <a:p>
            <a:pPr eaLnBrk="1" hangingPunct="1">
              <a:spcBef>
                <a:spcPct val="0"/>
              </a:spcBef>
            </a:pPr>
            <a:r>
              <a:rPr lang="en-US" sz="2400"/>
              <a:t>Biofeedback</a:t>
            </a:r>
          </a:p>
          <a:p>
            <a:pPr eaLnBrk="1" hangingPunct="1">
              <a:spcBef>
                <a:spcPct val="0"/>
              </a:spcBef>
            </a:pPr>
            <a:r>
              <a:rPr lang="en-US" sz="2400"/>
              <a:t>Progressive muscle relaxation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Pharmacologic Interventions for Pain</a:t>
            </a:r>
          </a:p>
        </p:txBody>
      </p:sp>
      <p:sp>
        <p:nvSpPr>
          <p:cNvPr id="51203" name="Content Placeholder 2"/>
          <p:cNvSpPr>
            <a:spLocks noGrp="1"/>
          </p:cNvSpPr>
          <p:nvPr>
            <p:ph idx="1"/>
          </p:nvPr>
        </p:nvSpPr>
        <p:spPr/>
        <p:txBody>
          <a:bodyPr/>
          <a:lstStyle/>
          <a:p>
            <a:pPr eaLnBrk="1" hangingPunct="1">
              <a:spcBef>
                <a:spcPct val="0"/>
              </a:spcBef>
            </a:pPr>
            <a:r>
              <a:rPr lang="en-US"/>
              <a:t>Analgesics</a:t>
            </a:r>
          </a:p>
          <a:p>
            <a:pPr lvl="1" eaLnBrk="1" hangingPunct="1">
              <a:spcBef>
                <a:spcPct val="0"/>
              </a:spcBef>
            </a:pPr>
            <a:r>
              <a:rPr lang="en-US"/>
              <a:t>Patient-controlled analgesia</a:t>
            </a:r>
          </a:p>
          <a:p>
            <a:pPr lvl="1" eaLnBrk="1" hangingPunct="1">
              <a:spcBef>
                <a:spcPct val="0"/>
              </a:spcBef>
            </a:pPr>
            <a:r>
              <a:rPr lang="en-US"/>
              <a:t>Topical anesthetic cream</a:t>
            </a:r>
          </a:p>
          <a:p>
            <a:pPr eaLnBrk="1" hangingPunct="1">
              <a:spcBef>
                <a:spcPct val="0"/>
              </a:spcBef>
            </a:pPr>
            <a:r>
              <a:rPr lang="en-US"/>
              <a:t>Nonsteroidal antiinflammatory drugs</a:t>
            </a:r>
          </a:p>
          <a:p>
            <a:pPr eaLnBrk="1" hangingPunct="1">
              <a:spcBef>
                <a:spcPct val="0"/>
              </a:spcBef>
            </a:pPr>
            <a:r>
              <a:rPr lang="en-US"/>
              <a:t>Opioids</a:t>
            </a:r>
          </a:p>
          <a:p>
            <a:pPr eaLnBrk="1" hangingPunct="1">
              <a:spcBef>
                <a:spcPct val="0"/>
              </a:spcBef>
            </a:pPr>
            <a:r>
              <a:rPr lang="en-US"/>
              <a:t>Conscious sedation</a:t>
            </a:r>
          </a:p>
          <a:p>
            <a:pPr eaLnBrk="1" hangingPunct="1">
              <a:spcBef>
                <a:spcPct val="0"/>
              </a:spcBef>
            </a:pPr>
            <a:r>
              <a:rPr lang="en-US"/>
              <a:t>Epidural analgesia</a:t>
            </a:r>
            <a:endParaRPr lang="en-GB"/>
          </a:p>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Administering Analgesics to Children</a:t>
            </a:r>
          </a:p>
        </p:txBody>
      </p:sp>
      <p:sp>
        <p:nvSpPr>
          <p:cNvPr id="52227" name="Content Placeholder 2"/>
          <p:cNvSpPr>
            <a:spLocks noGrp="1"/>
          </p:cNvSpPr>
          <p:nvPr>
            <p:ph idx="1"/>
          </p:nvPr>
        </p:nvSpPr>
        <p:spPr/>
        <p:txBody>
          <a:bodyPr/>
          <a:lstStyle/>
          <a:p>
            <a:pPr eaLnBrk="1" hangingPunct="1">
              <a:spcBef>
                <a:spcPct val="0"/>
              </a:spcBef>
            </a:pPr>
            <a:r>
              <a:rPr lang="en-US"/>
              <a:t>The preferred routes are intravenous or oral.</a:t>
            </a:r>
          </a:p>
          <a:p>
            <a:pPr eaLnBrk="1" hangingPunct="1">
              <a:spcBef>
                <a:spcPct val="0"/>
              </a:spcBef>
            </a:pPr>
            <a:r>
              <a:rPr lang="en-US"/>
              <a:t>Infants and children receiving IV and epidural opioids should be monitored by pulse oximetry.</a:t>
            </a:r>
          </a:p>
          <a:p>
            <a:pPr eaLnBrk="1" hangingPunct="1">
              <a:spcBef>
                <a:spcPct val="0"/>
              </a:spcBef>
            </a:pPr>
            <a:r>
              <a:rPr lang="en-US"/>
              <a:t>If respiratory depression occurs with opioid use, naloxone hydrochloride should be used for reversal when oxygen and stimulation of the child are ineffective.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lumMod val="60000"/>
                    <a:lumOff val="40000"/>
                  </a:schemeClr>
                </a:solidFill>
              </a:rPr>
              <a:t>Infant</a:t>
            </a:r>
          </a:p>
        </p:txBody>
      </p:sp>
      <p:sp>
        <p:nvSpPr>
          <p:cNvPr id="3" name="Content Placeholder 2"/>
          <p:cNvSpPr>
            <a:spLocks noGrp="1"/>
          </p:cNvSpPr>
          <p:nvPr>
            <p:ph sz="half" idx="1"/>
          </p:nvPr>
        </p:nvSpPr>
        <p:spPr>
          <a:xfrm>
            <a:off x="457200" y="1524000"/>
            <a:ext cx="6096000" cy="4114800"/>
          </a:xfrm>
        </p:spPr>
        <p:txBody>
          <a:bodyPr/>
          <a:lstStyle/>
          <a:p>
            <a:pPr>
              <a:defRPr/>
            </a:pPr>
            <a:r>
              <a:rPr lang="en-US" dirty="0"/>
              <a:t>At about 6 months of age are acutely aware of the absence of parent and become fearful of unfamiliar persons.  </a:t>
            </a:r>
          </a:p>
          <a:p>
            <a:pPr>
              <a:defRPr/>
            </a:pPr>
            <a:r>
              <a:rPr lang="en-US" dirty="0"/>
              <a:t>They can sense the anxiety their parents are experiencing</a:t>
            </a:r>
          </a:p>
          <a:p>
            <a:pPr>
              <a:defRPr/>
            </a:pPr>
            <a:r>
              <a:rPr lang="en-US" dirty="0"/>
              <a:t>Accustomed to having basic needs of food and sleep met by parent and constraints of hospitalization results in loss of needs being met.  </a:t>
            </a:r>
          </a:p>
          <a:p>
            <a:pPr>
              <a:buFont typeface="Wingdings" pitchFamily="2" charset="2"/>
              <a:buNone/>
              <a:defRPr/>
            </a:pPr>
            <a:endParaRPr lang="en-US" dirty="0"/>
          </a:p>
        </p:txBody>
      </p:sp>
      <p:pic>
        <p:nvPicPr>
          <p:cNvPr id="7172" name="Picture 5" descr="MPj04074160000[1]"/>
          <p:cNvPicPr>
            <a:picLocks noGrp="1" noChangeAspect="1" noChangeArrowheads="1"/>
          </p:cNvPicPr>
          <p:nvPr>
            <p:ph sz="half" idx="2"/>
          </p:nvPr>
        </p:nvPicPr>
        <p:blipFill>
          <a:blip r:embed="rId3"/>
          <a:srcRect/>
          <a:stretch>
            <a:fillRect/>
          </a:stretch>
        </p:blipFill>
        <p:spPr>
          <a:xfrm>
            <a:off x="6705600" y="1981200"/>
            <a:ext cx="1589088" cy="23622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371600"/>
          </a:xfrm>
        </p:spPr>
        <p:txBody>
          <a:bodyPr/>
          <a:lstStyle/>
          <a:p>
            <a:pPr>
              <a:defRPr/>
            </a:pPr>
            <a:r>
              <a:rPr lang="en-US" dirty="0">
                <a:solidFill>
                  <a:schemeClr val="tx2">
                    <a:lumMod val="75000"/>
                  </a:schemeClr>
                </a:solidFill>
              </a:rPr>
              <a:t>Nursing Interventions</a:t>
            </a:r>
          </a:p>
        </p:txBody>
      </p:sp>
      <p:sp>
        <p:nvSpPr>
          <p:cNvPr id="53251" name="Content Placeholder 3"/>
          <p:cNvSpPr>
            <a:spLocks noGrp="1"/>
          </p:cNvSpPr>
          <p:nvPr>
            <p:ph sz="half" idx="2"/>
          </p:nvPr>
        </p:nvSpPr>
        <p:spPr>
          <a:xfrm>
            <a:off x="3886200" y="1371600"/>
            <a:ext cx="4800600" cy="4114800"/>
          </a:xfrm>
        </p:spPr>
        <p:txBody>
          <a:bodyPr/>
          <a:lstStyle/>
          <a:p>
            <a:r>
              <a:rPr lang="en-US" sz="2400">
                <a:solidFill>
                  <a:srgbClr val="000000"/>
                </a:solidFill>
                <a:effectLst/>
              </a:rPr>
              <a:t>When painful procedures are planned, use EMLA cream to anesthetize the skin where</a:t>
            </a:r>
            <a:r>
              <a:rPr lang="en-US" sz="2400" b="1">
                <a:solidFill>
                  <a:srgbClr val="000000"/>
                </a:solidFill>
                <a:effectLst/>
              </a:rPr>
              <a:t> </a:t>
            </a:r>
            <a:r>
              <a:rPr lang="en-US" sz="2400">
                <a:solidFill>
                  <a:srgbClr val="000000"/>
                </a:solidFill>
                <a:effectLst/>
              </a:rPr>
              <a:t>the painful stick will be made. </a:t>
            </a:r>
          </a:p>
          <a:p>
            <a:r>
              <a:rPr lang="en-US" sz="2400" i="1">
                <a:solidFill>
                  <a:srgbClr val="000000"/>
                </a:solidFill>
                <a:effectLst/>
              </a:rPr>
              <a:t>Procedure :</a:t>
            </a:r>
          </a:p>
          <a:p>
            <a:pPr lvl="1"/>
            <a:r>
              <a:rPr lang="en-US" sz="2000">
                <a:solidFill>
                  <a:srgbClr val="000000"/>
                </a:solidFill>
                <a:effectLst/>
              </a:rPr>
              <a:t>Apply a thick layer of cream over intact skin.   </a:t>
            </a:r>
          </a:p>
          <a:p>
            <a:pPr lvl="1"/>
            <a:r>
              <a:rPr lang="en-US" sz="2000">
                <a:solidFill>
                  <a:srgbClr val="000000"/>
                </a:solidFill>
                <a:effectLst/>
              </a:rPr>
              <a:t>Cover the cream with a transparent adhesive dressing, sealing all the sides. </a:t>
            </a:r>
          </a:p>
          <a:p>
            <a:r>
              <a:rPr lang="en-US" sz="2200">
                <a:solidFill>
                  <a:srgbClr val="000000"/>
                </a:solidFill>
                <a:effectLst/>
              </a:rPr>
              <a:t>The cream anesthetizes the dermal surface in 45 to 60 min. </a:t>
            </a:r>
            <a:endParaRPr lang="en-US" sz="2200">
              <a:effectLst/>
            </a:endParaRPr>
          </a:p>
        </p:txBody>
      </p:sp>
      <p:pic>
        <p:nvPicPr>
          <p:cNvPr id="53252" name="Picture 5" descr="AAFJGBC0"/>
          <p:cNvPicPr>
            <a:picLocks noGrp="1" noChangeAspect="1" noChangeArrowheads="1"/>
          </p:cNvPicPr>
          <p:nvPr>
            <p:ph sz="half" idx="1"/>
          </p:nvPr>
        </p:nvPicPr>
        <p:blipFill>
          <a:blip r:embed="rId3"/>
          <a:srcRect/>
          <a:stretch>
            <a:fillRect/>
          </a:stretch>
        </p:blipFill>
        <p:spPr>
          <a:xfrm>
            <a:off x="609600" y="1524000"/>
            <a:ext cx="2668588" cy="2192338"/>
          </a:xfrm>
          <a:noFill/>
        </p:spPr>
      </p:pic>
      <p:pic>
        <p:nvPicPr>
          <p:cNvPr id="53253" name="Picture 5" descr="AAFJGBB0"/>
          <p:cNvPicPr>
            <a:picLocks noChangeAspect="1" noChangeArrowheads="1"/>
          </p:cNvPicPr>
          <p:nvPr/>
        </p:nvPicPr>
        <p:blipFill>
          <a:blip r:embed="rId4"/>
          <a:srcRect/>
          <a:stretch>
            <a:fillRect/>
          </a:stretch>
        </p:blipFill>
        <p:spPr bwMode="auto">
          <a:xfrm>
            <a:off x="609600" y="4267200"/>
            <a:ext cx="2335213" cy="1628775"/>
          </a:xfrm>
          <a:prstGeom prst="rect">
            <a:avLst/>
          </a:prstGeom>
          <a:noFill/>
          <a:ln w="9525">
            <a:noFill/>
            <a:miter lim="800000"/>
            <a:headEnd/>
            <a:tailEnd/>
          </a:ln>
        </p:spPr>
      </p:pic>
      <p:cxnSp>
        <p:nvCxnSpPr>
          <p:cNvPr id="53254" name="Straight Arrow Connector 7"/>
          <p:cNvCxnSpPr>
            <a:cxnSpLocks noChangeShapeType="1"/>
          </p:cNvCxnSpPr>
          <p:nvPr/>
        </p:nvCxnSpPr>
        <p:spPr bwMode="auto">
          <a:xfrm rot="10800000">
            <a:off x="2209800" y="2667000"/>
            <a:ext cx="2057400" cy="990600"/>
          </a:xfrm>
          <a:prstGeom prst="straightConnector1">
            <a:avLst/>
          </a:prstGeom>
          <a:noFill/>
          <a:ln w="9525" algn="ctr">
            <a:solidFill>
              <a:schemeClr val="tx1"/>
            </a:solidFill>
            <a:round/>
            <a:headEnd/>
            <a:tailEnd type="arrow" w="med" len="med"/>
          </a:ln>
        </p:spPr>
      </p:cxnSp>
      <p:cxnSp>
        <p:nvCxnSpPr>
          <p:cNvPr id="53255" name="Straight Arrow Connector 9"/>
          <p:cNvCxnSpPr>
            <a:cxnSpLocks noChangeShapeType="1"/>
          </p:cNvCxnSpPr>
          <p:nvPr/>
        </p:nvCxnSpPr>
        <p:spPr bwMode="auto">
          <a:xfrm rot="10800000" flipV="1">
            <a:off x="2286000" y="4267200"/>
            <a:ext cx="2133600" cy="685800"/>
          </a:xfrm>
          <a:prstGeom prst="straightConnector1">
            <a:avLst/>
          </a:prstGeom>
          <a:noFill/>
          <a:ln w="9525" algn="ctr">
            <a:solidFill>
              <a:schemeClr val="tx1"/>
            </a:solidFill>
            <a:round/>
            <a:headEnd/>
            <a:tailEnd type="arrow" w="med" len="med"/>
          </a:ln>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IN" sz="5400" b="1" dirty="0"/>
              <a:t>PICO</a:t>
            </a:r>
            <a:br>
              <a:rPr lang="en-IN" sz="5400" dirty="0"/>
            </a:br>
            <a:endParaRPr lang="en-IN" dirty="0"/>
          </a:p>
        </p:txBody>
      </p:sp>
      <p:sp>
        <p:nvSpPr>
          <p:cNvPr id="54275" name="Content Placeholder 2"/>
          <p:cNvSpPr>
            <a:spLocks noGrp="1"/>
          </p:cNvSpPr>
          <p:nvPr>
            <p:ph sz="quarter" idx="1"/>
          </p:nvPr>
        </p:nvSpPr>
        <p:spPr>
          <a:xfrm>
            <a:off x="457200" y="1371600"/>
            <a:ext cx="8382000" cy="4953000"/>
          </a:xfrm>
        </p:spPr>
        <p:txBody>
          <a:bodyPr/>
          <a:lstStyle/>
          <a:p>
            <a:pPr eaLnBrk="1" hangingPunct="1"/>
            <a:r>
              <a:rPr lang="en-IN" sz="2800" b="1" dirty="0"/>
              <a:t>Author</a:t>
            </a:r>
            <a:r>
              <a:rPr lang="en-IN" sz="2800" dirty="0"/>
              <a:t>- Darling EK, Guttmann A, Sprague AE, Ramsay T, Walker MC.</a:t>
            </a:r>
          </a:p>
          <a:p>
            <a:r>
              <a:rPr lang="en-IN" sz="2800" b="1" dirty="0"/>
              <a:t>Title-</a:t>
            </a:r>
            <a:r>
              <a:rPr lang="en-IN" sz="2800" b="1" dirty="0" err="1"/>
              <a:t>mplementation</a:t>
            </a:r>
            <a:r>
              <a:rPr lang="en-IN" sz="2800" b="1" dirty="0"/>
              <a:t> of the Canadian Paediatric Society's hyperbilirubinemia guidelines</a:t>
            </a:r>
          </a:p>
          <a:p>
            <a:pPr eaLnBrk="1" hangingPunct="1"/>
            <a:r>
              <a:rPr lang="en-IN" sz="2800" b="1" dirty="0"/>
              <a:t>Web- http://www.ncbi.nlm.nih.gov/pubmed/24665223</a:t>
            </a:r>
          </a:p>
          <a:p>
            <a:pPr eaLnBrk="1" hangingPunct="1"/>
            <a:endParaRPr lang="en-IN" sz="2800"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52400"/>
          <a:ext cx="8763000" cy="655320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725749">
                <a:tc>
                  <a:txBody>
                    <a:bodyPr/>
                    <a:lstStyle/>
                    <a:p>
                      <a:pPr algn="ctr"/>
                      <a:r>
                        <a:rPr lang="en-IN" dirty="0"/>
                        <a:t>Problem/population</a:t>
                      </a:r>
                    </a:p>
                  </a:txBody>
                  <a:tcPr/>
                </a:tc>
                <a:tc>
                  <a:txBody>
                    <a:bodyPr/>
                    <a:lstStyle/>
                    <a:p>
                      <a:pPr algn="ctr"/>
                      <a:r>
                        <a:rPr lang="en-IN" dirty="0"/>
                        <a:t>Intervention</a:t>
                      </a:r>
                    </a:p>
                  </a:txBody>
                  <a:tcPr/>
                </a:tc>
                <a:tc>
                  <a:txBody>
                    <a:bodyPr/>
                    <a:lstStyle/>
                    <a:p>
                      <a:pPr algn="ctr"/>
                      <a:r>
                        <a:rPr lang="en-IN" dirty="0"/>
                        <a:t>comparison</a:t>
                      </a:r>
                    </a:p>
                  </a:txBody>
                  <a:tcPr/>
                </a:tc>
                <a:tc>
                  <a:txBody>
                    <a:bodyPr/>
                    <a:lstStyle/>
                    <a:p>
                      <a:pPr algn="ctr"/>
                      <a:r>
                        <a:rPr lang="en-IN" dirty="0"/>
                        <a:t>outcome</a:t>
                      </a:r>
                    </a:p>
                  </a:txBody>
                  <a:tcPr/>
                </a:tc>
                <a:extLst>
                  <a:ext uri="{0D108BD9-81ED-4DB2-BD59-A6C34878D82A}">
                    <a16:rowId xmlns:a16="http://schemas.microsoft.com/office/drawing/2014/main" val="10000"/>
                  </a:ext>
                </a:extLst>
              </a:tr>
              <a:tr h="5827451">
                <a:tc>
                  <a:txBody>
                    <a:bodyPr/>
                    <a:lstStyle/>
                    <a:p>
                      <a:r>
                        <a:rPr lang="en-IN" sz="1800" b="1" i="0" kern="1200" dirty="0">
                          <a:solidFill>
                            <a:schemeClr val="dk1"/>
                          </a:solidFill>
                          <a:latin typeface="+mn-lt"/>
                          <a:ea typeface="+mn-ea"/>
                          <a:cs typeface="+mn-cs"/>
                        </a:rPr>
                        <a:t>Implementation of the Canadian Paediatric Society's hyperbilirubinemia guidelines</a:t>
                      </a:r>
                    </a:p>
                    <a:p>
                      <a:endParaRPr lang="en-IN" dirty="0"/>
                    </a:p>
                    <a:p>
                      <a:endParaRPr lang="en-IN" dirty="0"/>
                    </a:p>
                    <a:p>
                      <a:endParaRPr lang="en-IN" dirty="0"/>
                    </a:p>
                    <a:p>
                      <a:r>
                        <a:rPr lang="en-IN" b="1" dirty="0"/>
                        <a:t>Population</a:t>
                      </a:r>
                    </a:p>
                    <a:p>
                      <a:endParaRPr lang="en-IN" dirty="0"/>
                    </a:p>
                    <a:p>
                      <a:r>
                        <a:rPr lang="en-IN" sz="1800" b="0" i="0" kern="1200" dirty="0">
                          <a:solidFill>
                            <a:schemeClr val="dk1"/>
                          </a:solidFill>
                          <a:latin typeface="+mn-lt"/>
                          <a:ea typeface="+mn-ea"/>
                          <a:cs typeface="+mn-cs"/>
                        </a:rPr>
                        <a:t>December 2011 to May 2012 of all Ontario hospitals offering maternal-newborn services.</a:t>
                      </a:r>
                      <a:endParaRPr lang="en-IN" dirty="0"/>
                    </a:p>
                  </a:txBody>
                  <a:tcPr/>
                </a:tc>
                <a:tc>
                  <a:txBody>
                    <a:bodyPr/>
                    <a:lstStyle/>
                    <a:p>
                      <a:r>
                        <a:rPr lang="en-IN" sz="1800" b="0" i="0" kern="1200" dirty="0">
                          <a:solidFill>
                            <a:schemeClr val="dk1"/>
                          </a:solidFill>
                          <a:latin typeface="+mn-lt"/>
                          <a:ea typeface="+mn-ea"/>
                          <a:cs typeface="+mn-cs"/>
                        </a:rPr>
                        <a:t>The present study was an online survey conducted from December 2011 to May 2012 of all Ontario hospitals offering maternal-newborn services.</a:t>
                      </a:r>
                      <a:endParaRPr lang="en-IN" dirty="0"/>
                    </a:p>
                  </a:txBody>
                  <a:tcPr/>
                </a:tc>
                <a:tc>
                  <a:txBody>
                    <a:bodyPr/>
                    <a:lstStyle/>
                    <a:p>
                      <a:r>
                        <a:rPr lang="en-IN" sz="1800" b="0" i="0" kern="1200" dirty="0">
                          <a:solidFill>
                            <a:schemeClr val="dk1"/>
                          </a:solidFill>
                          <a:latin typeface="+mn-lt"/>
                          <a:ea typeface="+mn-ea"/>
                          <a:cs typeface="+mn-cs"/>
                        </a:rPr>
                        <a:t>Investigate how guideline-recommended care is organized; and to understand the factors influencing guideline implementation.</a:t>
                      </a:r>
                      <a:endParaRPr lang="en-IN" dirty="0"/>
                    </a:p>
                  </a:txBody>
                  <a:tcPr/>
                </a:tc>
                <a:tc>
                  <a:txBody>
                    <a:bodyPr/>
                    <a:lstStyle/>
                    <a:p>
                      <a:r>
                        <a:rPr lang="en-IN" sz="1800" b="0" i="0" kern="1200" dirty="0">
                          <a:solidFill>
                            <a:schemeClr val="dk1"/>
                          </a:solidFill>
                          <a:latin typeface="+mn-lt"/>
                          <a:ea typeface="+mn-ea"/>
                          <a:cs typeface="+mn-cs"/>
                        </a:rPr>
                        <a:t>The majority of Ontario hospitals implemented universal bilirubin screening following the release of the CPS guidelines. Further analysis is needed to determine the impact that the guidelines and the differences in implementation have had on clinical outcomes and the utilization of health services.</a:t>
                      </a:r>
                      <a:endParaRPr lang="en-IN" dirty="0"/>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932095"/>
          <a:ext cx="8763000" cy="4773505"/>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3403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514775">
                <a:tc>
                  <a:txBody>
                    <a:bodyPr/>
                    <a:lstStyle/>
                    <a:p>
                      <a:pPr algn="ctr"/>
                      <a:r>
                        <a:rPr lang="en-US" dirty="0"/>
                        <a:t>PROBLEM</a:t>
                      </a:r>
                      <a:endParaRPr lang="en-US" dirty="0">
                        <a:solidFill>
                          <a:schemeClr val="tx1"/>
                        </a:solidFill>
                      </a:endParaRPr>
                    </a:p>
                  </a:txBody>
                  <a:tcPr/>
                </a:tc>
                <a:tc>
                  <a:txBody>
                    <a:bodyPr/>
                    <a:lstStyle/>
                    <a:p>
                      <a:pPr algn="ctr"/>
                      <a:r>
                        <a:rPr lang="en-US" dirty="0"/>
                        <a:t>RECOMMENDATION</a:t>
                      </a:r>
                    </a:p>
                  </a:txBody>
                  <a:tcPr/>
                </a:tc>
                <a:tc>
                  <a:txBody>
                    <a:bodyPr/>
                    <a:lstStyle/>
                    <a:p>
                      <a:pPr algn="ctr"/>
                      <a:r>
                        <a:rPr lang="en-US" dirty="0"/>
                        <a:t>LEVEL</a:t>
                      </a:r>
                      <a:r>
                        <a:rPr lang="en-US" baseline="0" dirty="0"/>
                        <a:t> OF EVIDENCE</a:t>
                      </a:r>
                      <a:endParaRPr lang="en-US" dirty="0"/>
                    </a:p>
                  </a:txBody>
                  <a:tcPr/>
                </a:tc>
                <a:extLst>
                  <a:ext uri="{0D108BD9-81ED-4DB2-BD59-A6C34878D82A}">
                    <a16:rowId xmlns:a16="http://schemas.microsoft.com/office/drawing/2014/main" val="10000"/>
                  </a:ext>
                </a:extLst>
              </a:tr>
              <a:tr h="4133425">
                <a:tc>
                  <a:txBody>
                    <a:bodyPr/>
                    <a:lstStyle/>
                    <a:p>
                      <a:pPr algn="ctr"/>
                      <a:r>
                        <a:rPr lang="en-IN" b="1" dirty="0"/>
                        <a:t>Hyperbilirubinaemia in newborn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i="0" kern="1200" dirty="0">
                          <a:solidFill>
                            <a:schemeClr val="dk1"/>
                          </a:solidFill>
                          <a:latin typeface="+mn-lt"/>
                          <a:ea typeface="+mn-ea"/>
                          <a:cs typeface="+mn-cs"/>
                        </a:rPr>
                        <a:t>Implementation of the Canadian Paediatric Society's hyperbilirubinemia guidelines</a:t>
                      </a:r>
                    </a:p>
                    <a:p>
                      <a:pPr algn="ctr"/>
                      <a:endParaRPr lang="en-IN" dirty="0"/>
                    </a:p>
                  </a:txBody>
                  <a:tcPr/>
                </a:tc>
                <a:tc>
                  <a:txBody>
                    <a:bodyPr/>
                    <a:lstStyle/>
                    <a:p>
                      <a:pPr algn="ctr"/>
                      <a:r>
                        <a:rPr lang="en-IN" b="1" dirty="0"/>
                        <a:t>3a</a:t>
                      </a:r>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457200" y="533400"/>
            <a:ext cx="8458200" cy="954107"/>
          </a:xfrm>
          <a:prstGeom prst="rect">
            <a:avLst/>
          </a:prstGeom>
        </p:spPr>
        <p:txBody>
          <a:bodyPr wrap="square">
            <a:spAutoFit/>
          </a:bodyPr>
          <a:lstStyle/>
          <a:p>
            <a:pPr lvl="0" algn="ctr"/>
            <a:r>
              <a:rPr lang="en-US" sz="2800" b="1" dirty="0">
                <a:latin typeface="Georgia" pitchFamily="18" charset="0"/>
                <a:ea typeface="Times New Roman" pitchFamily="18" charset="0"/>
                <a:cs typeface="Times New Roman" pitchFamily="18" charset="0"/>
              </a:rPr>
              <a:t>From the Centre for Evidence-Based Medicine, Oxford</a:t>
            </a:r>
            <a:endParaRPr lang="en-US" sz="2800"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371600"/>
          </a:xfrm>
        </p:spPr>
        <p:txBody>
          <a:bodyPr/>
          <a:lstStyle/>
          <a:p>
            <a:pPr>
              <a:defRPr/>
            </a:pPr>
            <a:r>
              <a:rPr lang="en-IN" dirty="0"/>
              <a:t>THANK YOU</a:t>
            </a:r>
          </a:p>
        </p:txBody>
      </p:sp>
      <p:sp>
        <p:nvSpPr>
          <p:cNvPr id="3" name="Content Placeholder 2"/>
          <p:cNvSpPr>
            <a:spLocks noGrp="1"/>
          </p:cNvSpPr>
          <p:nvPr>
            <p:ph sz="half" idx="1"/>
          </p:nvPr>
        </p:nvSpPr>
        <p:spPr/>
        <p:txBody>
          <a:bodyPr/>
          <a:lstStyle/>
          <a:p>
            <a:pPr>
              <a:defRPr/>
            </a:pPr>
            <a:endParaRPr lang="en-IN"/>
          </a:p>
        </p:txBody>
      </p:sp>
      <p:sp>
        <p:nvSpPr>
          <p:cNvPr id="4" name="Content Placeholder 3"/>
          <p:cNvSpPr>
            <a:spLocks noGrp="1"/>
          </p:cNvSpPr>
          <p:nvPr>
            <p:ph sz="half" idx="2"/>
          </p:nvPr>
        </p:nvSpPr>
        <p:spPr/>
        <p:txBody>
          <a:bodyPr/>
          <a:lstStyle/>
          <a:p>
            <a:pPr>
              <a:defRPr/>
            </a:pPr>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a:solidFill>
                  <a:schemeClr val="accent1">
                    <a:lumMod val="60000"/>
                    <a:lumOff val="40000"/>
                  </a:schemeClr>
                </a:solidFill>
              </a:rPr>
              <a:t>Toddlers</a:t>
            </a:r>
          </a:p>
        </p:txBody>
      </p:sp>
      <p:sp>
        <p:nvSpPr>
          <p:cNvPr id="22534" name="Rectangle 6"/>
          <p:cNvSpPr>
            <a:spLocks noGrp="1" noChangeArrowheads="1"/>
          </p:cNvSpPr>
          <p:nvPr>
            <p:ph type="body" sz="half" idx="1"/>
          </p:nvPr>
        </p:nvSpPr>
        <p:spPr>
          <a:xfrm>
            <a:off x="3505200" y="1905000"/>
            <a:ext cx="4038600" cy="4114800"/>
          </a:xfrm>
        </p:spPr>
        <p:txBody>
          <a:bodyPr/>
          <a:lstStyle/>
          <a:p>
            <a:pPr eaLnBrk="1" hangingPunct="1">
              <a:defRPr/>
            </a:pPr>
            <a:r>
              <a:rPr lang="en-US" sz="2800" dirty="0"/>
              <a:t>**Separation anxiety</a:t>
            </a:r>
          </a:p>
          <a:p>
            <a:pPr eaLnBrk="1" hangingPunct="1">
              <a:defRPr/>
            </a:pPr>
            <a:r>
              <a:rPr lang="en-US" sz="2800" dirty="0"/>
              <a:t>Nurses experience protest and despair in this group</a:t>
            </a:r>
          </a:p>
          <a:p>
            <a:pPr eaLnBrk="1" hangingPunct="1">
              <a:defRPr/>
            </a:pPr>
            <a:r>
              <a:rPr lang="en-US" sz="2800" dirty="0"/>
              <a:t>Fear of injury and pain </a:t>
            </a:r>
          </a:p>
          <a:p>
            <a:pPr eaLnBrk="1" hangingPunct="1">
              <a:defRPr/>
            </a:pPr>
            <a:r>
              <a:rPr lang="en-US" sz="2800" dirty="0"/>
              <a:t>Regressive behavior</a:t>
            </a:r>
          </a:p>
          <a:p>
            <a:pPr eaLnBrk="1" hangingPunct="1">
              <a:defRPr/>
            </a:pPr>
            <a:endParaRPr lang="en-US" sz="2800" dirty="0"/>
          </a:p>
        </p:txBody>
      </p:sp>
      <p:pic>
        <p:nvPicPr>
          <p:cNvPr id="8196" name="Picture 6" descr="toddler.bmp"/>
          <p:cNvPicPr>
            <a:picLocks noChangeAspect="1"/>
          </p:cNvPicPr>
          <p:nvPr/>
        </p:nvPicPr>
        <p:blipFill>
          <a:blip r:embed="rId3"/>
          <a:srcRect/>
          <a:stretch>
            <a:fillRect/>
          </a:stretch>
        </p:blipFill>
        <p:spPr bwMode="auto">
          <a:xfrm>
            <a:off x="685800" y="2057400"/>
            <a:ext cx="2463800" cy="36766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defRPr/>
            </a:pPr>
            <a:r>
              <a:rPr lang="en-US" dirty="0">
                <a:solidFill>
                  <a:schemeClr val="accent1">
                    <a:lumMod val="60000"/>
                    <a:lumOff val="40000"/>
                  </a:schemeClr>
                </a:solidFill>
              </a:rPr>
              <a:t>Stages of Separation</a:t>
            </a:r>
          </a:p>
        </p:txBody>
      </p:sp>
      <p:graphicFrame>
        <p:nvGraphicFramePr>
          <p:cNvPr id="7" name="Table 6"/>
          <p:cNvGraphicFramePr>
            <a:graphicFrameLocks noGrp="1"/>
          </p:cNvGraphicFramePr>
          <p:nvPr/>
        </p:nvGraphicFramePr>
        <p:xfrm>
          <a:off x="1066800" y="1524000"/>
          <a:ext cx="7048500" cy="4694238"/>
        </p:xfrm>
        <a:graphic>
          <a:graphicData uri="http://schemas.openxmlformats.org/drawingml/2006/table">
            <a:tbl>
              <a:tblPr/>
              <a:tblGrid>
                <a:gridCol w="2145196">
                  <a:extLst>
                    <a:ext uri="{9D8B030D-6E8A-4147-A177-3AD203B41FA5}">
                      <a16:colId xmlns:a16="http://schemas.microsoft.com/office/drawing/2014/main" val="20000"/>
                    </a:ext>
                  </a:extLst>
                </a:gridCol>
                <a:gridCol w="2451652">
                  <a:extLst>
                    <a:ext uri="{9D8B030D-6E8A-4147-A177-3AD203B41FA5}">
                      <a16:colId xmlns:a16="http://schemas.microsoft.com/office/drawing/2014/main" val="20001"/>
                    </a:ext>
                  </a:extLst>
                </a:gridCol>
                <a:gridCol w="2451652">
                  <a:extLst>
                    <a:ext uri="{9D8B030D-6E8A-4147-A177-3AD203B41FA5}">
                      <a16:colId xmlns:a16="http://schemas.microsoft.com/office/drawing/2014/main" val="20002"/>
                    </a:ext>
                  </a:extLst>
                </a:gridCol>
              </a:tblGrid>
              <a:tr h="215104">
                <a:tc>
                  <a:txBody>
                    <a:bodyPr/>
                    <a:lstStyle/>
                    <a:p>
                      <a:pPr marL="0" marR="0" algn="ctr">
                        <a:spcBef>
                          <a:spcPts val="0"/>
                        </a:spcBef>
                        <a:spcAft>
                          <a:spcPts val="0"/>
                        </a:spcAft>
                      </a:pPr>
                      <a:r>
                        <a:rPr lang="en-US" sz="2000" b="1" dirty="0">
                          <a:solidFill>
                            <a:srgbClr val="7030A0"/>
                          </a:solidFill>
                          <a:latin typeface="Calibri"/>
                          <a:ea typeface="Calibri"/>
                          <a:cs typeface="Times New Roman"/>
                        </a:rPr>
                        <a:t>Protest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2000" b="1" dirty="0">
                          <a:solidFill>
                            <a:srgbClr val="7030A0"/>
                          </a:solidFill>
                          <a:latin typeface="Calibri"/>
                          <a:ea typeface="Calibri"/>
                          <a:cs typeface="Times New Roman"/>
                        </a:rPr>
                        <a:t>Despair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2000" b="1" dirty="0">
                          <a:solidFill>
                            <a:srgbClr val="7030A0"/>
                          </a:solidFill>
                          <a:latin typeface="Calibri"/>
                          <a:ea typeface="Calibri"/>
                          <a:cs typeface="Times New Roman"/>
                        </a:rPr>
                        <a:t>Detachment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0"/>
                  </a:ext>
                </a:extLst>
              </a:tr>
              <a:tr h="1407956">
                <a:tc>
                  <a:txBody>
                    <a:bodyPr/>
                    <a:lstStyle/>
                    <a:p>
                      <a:pPr marL="0" marR="0">
                        <a:spcBef>
                          <a:spcPts val="0"/>
                        </a:spcBef>
                        <a:spcAft>
                          <a:spcPts val="0"/>
                        </a:spcAft>
                      </a:pPr>
                      <a:r>
                        <a:rPr lang="en-US" sz="1800" dirty="0">
                          <a:latin typeface="Verdana"/>
                          <a:ea typeface="Calibri"/>
                          <a:cs typeface="Times New Roman"/>
                        </a:rPr>
                        <a:t>Screaming, crying, inconsolable </a:t>
                      </a:r>
                    </a:p>
                    <a:p>
                      <a:pPr marL="0" marR="0">
                        <a:spcBef>
                          <a:spcPts val="0"/>
                        </a:spcBef>
                        <a:spcAft>
                          <a:spcPts val="0"/>
                        </a:spcAft>
                      </a:pPr>
                      <a:endParaRPr lang="en-US" sz="1800" dirty="0">
                        <a:latin typeface="Calibri"/>
                        <a:ea typeface="Calibri"/>
                        <a:cs typeface="Times New Roman"/>
                      </a:endParaRPr>
                    </a:p>
                    <a:p>
                      <a:pPr marL="0" marR="0">
                        <a:spcBef>
                          <a:spcPts val="0"/>
                        </a:spcBef>
                        <a:spcAft>
                          <a:spcPts val="0"/>
                        </a:spcAft>
                      </a:pPr>
                      <a:r>
                        <a:rPr lang="en-US" sz="1800" dirty="0">
                          <a:latin typeface="Verdana"/>
                          <a:ea typeface="Calibri"/>
                          <a:cs typeface="Times New Roman"/>
                        </a:rPr>
                        <a:t>Clinging to parents, pleading</a:t>
                      </a:r>
                      <a:r>
                        <a:rPr lang="en-US" sz="1800" baseline="0" dirty="0">
                          <a:latin typeface="Verdana"/>
                          <a:ea typeface="Calibri"/>
                          <a:cs typeface="Times New Roman"/>
                        </a:rPr>
                        <a:t> for parents to stay</a:t>
                      </a:r>
                      <a:endParaRPr lang="en-US" sz="1800" dirty="0">
                        <a:latin typeface="Calibri"/>
                        <a:ea typeface="Calibri"/>
                        <a:cs typeface="Times New Roman"/>
                      </a:endParaRPr>
                    </a:p>
                    <a:p>
                      <a:pPr marL="0" marR="0">
                        <a:spcBef>
                          <a:spcPts val="0"/>
                        </a:spcBef>
                        <a:spcAft>
                          <a:spcPts val="0"/>
                        </a:spcAft>
                      </a:pPr>
                      <a:endParaRPr lang="en-US" sz="1800" dirty="0">
                        <a:latin typeface="Verdana"/>
                        <a:ea typeface="Calibri"/>
                        <a:cs typeface="Times New Roman"/>
                      </a:endParaRPr>
                    </a:p>
                    <a:p>
                      <a:pPr marL="0" marR="0">
                        <a:spcBef>
                          <a:spcPts val="0"/>
                        </a:spcBef>
                        <a:spcAft>
                          <a:spcPts val="0"/>
                        </a:spcAft>
                      </a:pPr>
                      <a:r>
                        <a:rPr lang="en-US" sz="1800" dirty="0">
                          <a:latin typeface="Verdana"/>
                          <a:ea typeface="Calibri"/>
                          <a:cs typeface="Times New Roman"/>
                        </a:rPr>
                        <a:t>Agitated, temper tantrums, refuse</a:t>
                      </a:r>
                      <a:r>
                        <a:rPr lang="en-US" sz="1800" baseline="0" dirty="0">
                          <a:latin typeface="Verdana"/>
                          <a:ea typeface="Calibri"/>
                          <a:cs typeface="Times New Roman"/>
                        </a:rPr>
                        <a:t> to comply with care</a:t>
                      </a:r>
                      <a:endParaRPr lang="en-US" sz="1800" dirty="0">
                        <a:latin typeface="Verdana"/>
                        <a:ea typeface="Calibri"/>
                        <a:cs typeface="Times New Roman"/>
                      </a:endParaRPr>
                    </a:p>
                    <a:p>
                      <a:pPr marL="0" marR="0">
                        <a:spcBef>
                          <a:spcPts val="0"/>
                        </a:spcBef>
                        <a:spcAft>
                          <a:spcPts val="0"/>
                        </a:spcAft>
                      </a:pPr>
                      <a:endParaRPr lang="en-US" sz="1800" dirty="0">
                        <a:latin typeface="Verdana"/>
                        <a:ea typeface="Calibri"/>
                        <a:cs typeface="Times New Roman"/>
                      </a:endParaRPr>
                    </a:p>
                    <a:p>
                      <a:pPr marL="0" marR="0">
                        <a:spcBef>
                          <a:spcPts val="0"/>
                        </a:spcBef>
                        <a:spcAft>
                          <a:spcPts val="0"/>
                        </a:spcAft>
                      </a:pPr>
                      <a:r>
                        <a:rPr lang="en-US" sz="1800" dirty="0">
                          <a:latin typeface="Verdana"/>
                          <a:ea typeface="Calibri"/>
                          <a:cs typeface="Times New Roman"/>
                        </a:rPr>
                        <a:t>Resists</a:t>
                      </a:r>
                      <a:r>
                        <a:rPr lang="en-US" sz="1800" baseline="0" dirty="0">
                          <a:latin typeface="Verdana"/>
                          <a:ea typeface="Calibri"/>
                          <a:cs typeface="Times New Roman"/>
                        </a:rPr>
                        <a:t> caregivers</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Verdana"/>
                          <a:ea typeface="Calibri"/>
                          <a:cs typeface="Times New Roman"/>
                        </a:rPr>
                        <a:t>Child becomes hopeless and becomes</a:t>
                      </a:r>
                      <a:r>
                        <a:rPr lang="en-US" sz="1800" baseline="0" dirty="0">
                          <a:latin typeface="Verdana"/>
                          <a:ea typeface="Calibri"/>
                          <a:cs typeface="Times New Roman"/>
                        </a:rPr>
                        <a:t> quiet, withdrawn, apathetic</a:t>
                      </a:r>
                    </a:p>
                    <a:p>
                      <a:pPr marL="0" marR="0">
                        <a:spcBef>
                          <a:spcPts val="0"/>
                        </a:spcBef>
                        <a:spcAft>
                          <a:spcPts val="0"/>
                        </a:spcAft>
                      </a:pPr>
                      <a:endParaRPr lang="en-US" sz="1800" baseline="0" dirty="0">
                        <a:latin typeface="Verdana"/>
                        <a:ea typeface="Calibri"/>
                        <a:cs typeface="Times New Roman"/>
                      </a:endParaRPr>
                    </a:p>
                    <a:p>
                      <a:pPr marL="0" marR="0">
                        <a:spcBef>
                          <a:spcPts val="0"/>
                        </a:spcBef>
                        <a:spcAft>
                          <a:spcPts val="0"/>
                        </a:spcAft>
                      </a:pPr>
                      <a:r>
                        <a:rPr lang="en-US" sz="1800" dirty="0">
                          <a:latin typeface="Verdana"/>
                          <a:ea typeface="Calibri"/>
                          <a:cs typeface="Times New Roman"/>
                        </a:rPr>
                        <a:t>Sadness, depression</a:t>
                      </a:r>
                    </a:p>
                    <a:p>
                      <a:pPr marL="0" marR="0">
                        <a:spcBef>
                          <a:spcPts val="0"/>
                        </a:spcBef>
                        <a:spcAft>
                          <a:spcPts val="0"/>
                        </a:spcAft>
                      </a:pPr>
                      <a:endParaRPr lang="en-US" sz="1800" dirty="0">
                        <a:latin typeface="Verdana"/>
                        <a:ea typeface="Calibri"/>
                        <a:cs typeface="Times New Roman"/>
                      </a:endParaRPr>
                    </a:p>
                    <a:p>
                      <a:pPr marL="0" marR="0">
                        <a:spcBef>
                          <a:spcPts val="0"/>
                        </a:spcBef>
                        <a:spcAft>
                          <a:spcPts val="0"/>
                        </a:spcAft>
                      </a:pPr>
                      <a:r>
                        <a:rPr lang="en-US" sz="1800" dirty="0">
                          <a:latin typeface="Verdana"/>
                          <a:ea typeface="Calibri"/>
                          <a:cs typeface="Times New Roman"/>
                        </a:rPr>
                        <a:t>Withdrawal or </a:t>
                      </a:r>
                    </a:p>
                    <a:p>
                      <a:pPr marL="0" marR="0">
                        <a:spcBef>
                          <a:spcPts val="0"/>
                        </a:spcBef>
                        <a:spcAft>
                          <a:spcPts val="0"/>
                        </a:spcAft>
                      </a:pPr>
                      <a:r>
                        <a:rPr lang="en-US" sz="1800" dirty="0">
                          <a:latin typeface="Verdana"/>
                          <a:ea typeface="Calibri"/>
                          <a:cs typeface="Times New Roman"/>
                        </a:rPr>
                        <a:t> complaint behavior</a:t>
                      </a:r>
                    </a:p>
                    <a:p>
                      <a:pPr marL="0" marR="0">
                        <a:spcBef>
                          <a:spcPts val="0"/>
                        </a:spcBef>
                        <a:spcAft>
                          <a:spcPts val="0"/>
                        </a:spcAft>
                      </a:pPr>
                      <a:endParaRPr lang="en-US" sz="1800" dirty="0">
                        <a:latin typeface="Calibri"/>
                        <a:ea typeface="Calibri"/>
                        <a:cs typeface="Times New Roman"/>
                      </a:endParaRPr>
                    </a:p>
                    <a:p>
                      <a:pPr marL="0" marR="0">
                        <a:spcBef>
                          <a:spcPts val="0"/>
                        </a:spcBef>
                        <a:spcAft>
                          <a:spcPts val="0"/>
                        </a:spcAft>
                      </a:pPr>
                      <a:r>
                        <a:rPr lang="en-US" sz="1800" dirty="0">
                          <a:latin typeface="Verdana"/>
                          <a:ea typeface="Calibri"/>
                          <a:cs typeface="Times New Roman"/>
                        </a:rPr>
                        <a:t>Crying when parents appear</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Verdana"/>
                          <a:ea typeface="Calibri"/>
                          <a:cs typeface="Times New Roman"/>
                        </a:rPr>
                        <a:t>Lack of protest when parents leave</a:t>
                      </a:r>
                    </a:p>
                    <a:p>
                      <a:pPr marL="0" marR="0">
                        <a:spcBef>
                          <a:spcPts val="0"/>
                        </a:spcBef>
                        <a:spcAft>
                          <a:spcPts val="0"/>
                        </a:spcAft>
                      </a:pPr>
                      <a:endParaRPr lang="en-US" sz="1800" dirty="0">
                        <a:latin typeface="Calibri"/>
                        <a:ea typeface="Calibri"/>
                        <a:cs typeface="Times New Roman"/>
                      </a:endParaRPr>
                    </a:p>
                    <a:p>
                      <a:pPr marL="0" marR="0">
                        <a:spcBef>
                          <a:spcPts val="0"/>
                        </a:spcBef>
                        <a:spcAft>
                          <a:spcPts val="0"/>
                        </a:spcAft>
                      </a:pPr>
                      <a:r>
                        <a:rPr lang="en-US" sz="1800" dirty="0">
                          <a:latin typeface="Verdana"/>
                          <a:ea typeface="Calibri"/>
                          <a:cs typeface="Times New Roman"/>
                        </a:rPr>
                        <a:t>Appearance of being happy and content with caregivers</a:t>
                      </a:r>
                      <a:r>
                        <a:rPr lang="en-US" sz="1800" baseline="0" dirty="0">
                          <a:latin typeface="Verdana"/>
                          <a:ea typeface="Calibri"/>
                          <a:cs typeface="Times New Roman"/>
                        </a:rPr>
                        <a:t> and other children.  </a:t>
                      </a:r>
                      <a:endParaRPr lang="en-US" sz="1800" dirty="0">
                        <a:latin typeface="Verdana"/>
                        <a:ea typeface="Calibri"/>
                        <a:cs typeface="Times New Roman"/>
                      </a:endParaRPr>
                    </a:p>
                    <a:p>
                      <a:pPr marL="0" marR="0">
                        <a:spcBef>
                          <a:spcPts val="0"/>
                        </a:spcBef>
                        <a:spcAft>
                          <a:spcPts val="0"/>
                        </a:spcAft>
                      </a:pPr>
                      <a:endParaRPr lang="en-US" sz="1800" dirty="0">
                        <a:latin typeface="Verdana"/>
                        <a:ea typeface="Calibri"/>
                        <a:cs typeface="Times New Roman"/>
                      </a:endParaRPr>
                    </a:p>
                    <a:p>
                      <a:pPr marL="0" marR="0">
                        <a:spcBef>
                          <a:spcPts val="0"/>
                        </a:spcBef>
                        <a:spcAft>
                          <a:spcPts val="0"/>
                        </a:spcAft>
                      </a:pPr>
                      <a:r>
                        <a:rPr lang="en-US" sz="1800" dirty="0">
                          <a:latin typeface="Verdana"/>
                          <a:ea typeface="Calibri"/>
                          <a:cs typeface="Times New Roman"/>
                        </a:rPr>
                        <a:t>Close relationships not established</a:t>
                      </a:r>
                    </a:p>
                    <a:p>
                      <a:pPr marL="0" marR="0">
                        <a:spcBef>
                          <a:spcPts val="0"/>
                        </a:spcBef>
                        <a:spcAft>
                          <a:spcPts val="0"/>
                        </a:spcAft>
                      </a:pPr>
                      <a:endParaRPr lang="en-US" sz="1800" dirty="0">
                        <a:latin typeface="Calibri"/>
                        <a:ea typeface="Calibri"/>
                        <a:cs typeface="Times New Roman"/>
                      </a:endParaRPr>
                    </a:p>
                    <a:p>
                      <a:pPr marL="0" marR="0">
                        <a:spcBef>
                          <a:spcPts val="0"/>
                        </a:spcBef>
                        <a:spcAft>
                          <a:spcPts val="0"/>
                        </a:spcAft>
                      </a:pPr>
                      <a:r>
                        <a:rPr lang="en-US" sz="1800" dirty="0">
                          <a:latin typeface="Verdana"/>
                          <a:ea typeface="Calibri"/>
                          <a:cs typeface="Times New Roman"/>
                        </a:rPr>
                        <a:t>If parents reappear,</a:t>
                      </a:r>
                      <a:r>
                        <a:rPr lang="en-US" sz="1800" baseline="0" dirty="0">
                          <a:latin typeface="Verdana"/>
                          <a:ea typeface="Calibri"/>
                          <a:cs typeface="Times New Roman"/>
                        </a:rPr>
                        <a:t> child may ignore.  </a:t>
                      </a:r>
                      <a:endParaRPr lang="en-US" sz="1800" dirty="0">
                        <a:latin typeface="Verdana"/>
                        <a:ea typeface="Calibri"/>
                        <a:cs typeface="Times New Roman"/>
                      </a:endParaRPr>
                    </a:p>
                    <a:p>
                      <a:pPr marL="0" marR="0">
                        <a:spcBef>
                          <a:spcPts val="0"/>
                        </a:spcBef>
                        <a:spcAft>
                          <a:spcPts val="0"/>
                        </a:spcAft>
                      </a:pP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eaLnBrk="1" hangingPunct="1">
              <a:defRPr/>
            </a:pPr>
            <a:r>
              <a:rPr lang="en-US" dirty="0">
                <a:solidFill>
                  <a:schemeClr val="accent1">
                    <a:lumMod val="60000"/>
                    <a:lumOff val="40000"/>
                  </a:schemeClr>
                </a:solidFill>
              </a:rPr>
              <a:t>Preschooler</a:t>
            </a:r>
          </a:p>
        </p:txBody>
      </p:sp>
      <p:sp>
        <p:nvSpPr>
          <p:cNvPr id="28677" name="Rectangle 5"/>
          <p:cNvSpPr>
            <a:spLocks noGrp="1" noChangeArrowheads="1"/>
          </p:cNvSpPr>
          <p:nvPr>
            <p:ph type="body" sz="half" idx="1"/>
          </p:nvPr>
        </p:nvSpPr>
        <p:spPr/>
        <p:txBody>
          <a:bodyPr/>
          <a:lstStyle/>
          <a:p>
            <a:pPr eaLnBrk="1" hangingPunct="1">
              <a:lnSpc>
                <a:spcPct val="90000"/>
              </a:lnSpc>
              <a:defRPr/>
            </a:pPr>
            <a:r>
              <a:rPr lang="en-US" sz="2400" dirty="0"/>
              <a:t>Separation anxiety generally less than the toddler</a:t>
            </a:r>
          </a:p>
          <a:p>
            <a:pPr eaLnBrk="1" hangingPunct="1">
              <a:lnSpc>
                <a:spcPct val="90000"/>
              </a:lnSpc>
              <a:defRPr/>
            </a:pPr>
            <a:r>
              <a:rPr lang="en-US" sz="2400" dirty="0"/>
              <a:t>Less direct with protests; cries quietly</a:t>
            </a:r>
          </a:p>
          <a:p>
            <a:pPr eaLnBrk="1" hangingPunct="1">
              <a:lnSpc>
                <a:spcPct val="90000"/>
              </a:lnSpc>
              <a:defRPr/>
            </a:pPr>
            <a:r>
              <a:rPr lang="en-US" sz="2400" dirty="0"/>
              <a:t>May be uncooperative</a:t>
            </a:r>
          </a:p>
          <a:p>
            <a:pPr eaLnBrk="1" hangingPunct="1">
              <a:lnSpc>
                <a:spcPct val="90000"/>
              </a:lnSpc>
              <a:defRPr/>
            </a:pPr>
            <a:r>
              <a:rPr lang="en-US" sz="2400" dirty="0"/>
              <a:t>Fear of injury</a:t>
            </a:r>
          </a:p>
          <a:p>
            <a:pPr eaLnBrk="1" hangingPunct="1">
              <a:lnSpc>
                <a:spcPct val="90000"/>
              </a:lnSpc>
              <a:defRPr/>
            </a:pPr>
            <a:r>
              <a:rPr lang="en-US" sz="2400" dirty="0"/>
              <a:t>Loss of control</a:t>
            </a:r>
          </a:p>
          <a:p>
            <a:pPr eaLnBrk="1" hangingPunct="1">
              <a:lnSpc>
                <a:spcPct val="90000"/>
              </a:lnSpc>
              <a:defRPr/>
            </a:pPr>
            <a:r>
              <a:rPr lang="en-US" sz="2400" dirty="0"/>
              <a:t>Guilt and shame</a:t>
            </a:r>
          </a:p>
        </p:txBody>
      </p:sp>
      <p:pic>
        <p:nvPicPr>
          <p:cNvPr id="10244" name="Picture 7" descr="MPj04074580000[1]"/>
          <p:cNvPicPr>
            <a:picLocks noGrp="1" noChangeAspect="1" noChangeArrowheads="1"/>
          </p:cNvPicPr>
          <p:nvPr>
            <p:ph sz="half" idx="2"/>
          </p:nvPr>
        </p:nvPicPr>
        <p:blipFill>
          <a:blip r:embed="rId3"/>
          <a:srcRect/>
          <a:stretch>
            <a:fillRect/>
          </a:stretch>
        </p:blipFill>
        <p:spPr>
          <a:xfrm>
            <a:off x="4724400" y="2133600"/>
            <a:ext cx="3476625" cy="31781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pPr eaLnBrk="1" hangingPunct="1">
              <a:defRPr/>
            </a:pPr>
            <a:r>
              <a:rPr lang="en-US" dirty="0">
                <a:solidFill>
                  <a:schemeClr val="accent1">
                    <a:lumMod val="60000"/>
                    <a:lumOff val="40000"/>
                  </a:schemeClr>
                </a:solidFill>
              </a:rPr>
              <a:t>School Age Child</a:t>
            </a:r>
          </a:p>
        </p:txBody>
      </p:sp>
      <p:pic>
        <p:nvPicPr>
          <p:cNvPr id="11267" name="Picture 7" descr="MPj04070730000[1]"/>
          <p:cNvPicPr>
            <a:picLocks noGrp="1" noChangeAspect="1" noChangeArrowheads="1"/>
          </p:cNvPicPr>
          <p:nvPr>
            <p:ph sz="half" idx="2"/>
          </p:nvPr>
        </p:nvPicPr>
        <p:blipFill>
          <a:blip r:embed="rId3"/>
          <a:srcRect/>
          <a:stretch>
            <a:fillRect/>
          </a:stretch>
        </p:blipFill>
        <p:spPr>
          <a:xfrm>
            <a:off x="4648200" y="2692400"/>
            <a:ext cx="4038600" cy="2692400"/>
          </a:xfrm>
        </p:spPr>
      </p:pic>
      <p:sp>
        <p:nvSpPr>
          <p:cNvPr id="31749" name="Rectangle 5"/>
          <p:cNvSpPr>
            <a:spLocks noGrp="1" noChangeArrowheads="1"/>
          </p:cNvSpPr>
          <p:nvPr>
            <p:ph type="body" sz="half" idx="4294967295"/>
          </p:nvPr>
        </p:nvSpPr>
        <p:spPr>
          <a:xfrm>
            <a:off x="533400" y="1828800"/>
            <a:ext cx="4267200" cy="4114800"/>
          </a:xfrm>
        </p:spPr>
        <p:txBody>
          <a:bodyPr/>
          <a:lstStyle/>
          <a:p>
            <a:pPr eaLnBrk="1" hangingPunct="1">
              <a:defRPr/>
            </a:pPr>
            <a:r>
              <a:rPr lang="en-US" sz="2800" dirty="0"/>
              <a:t>Separation: may have already experienced when starting to school</a:t>
            </a:r>
          </a:p>
          <a:p>
            <a:pPr eaLnBrk="1" hangingPunct="1">
              <a:defRPr/>
            </a:pPr>
            <a:r>
              <a:rPr lang="en-US" sz="2800" dirty="0"/>
              <a:t>Fear of injury and pain</a:t>
            </a:r>
          </a:p>
          <a:p>
            <a:pPr eaLnBrk="1" hangingPunct="1">
              <a:defRPr/>
            </a:pPr>
            <a:r>
              <a:rPr lang="en-US" sz="2800" dirty="0"/>
              <a:t>Want to know reason </a:t>
            </a:r>
          </a:p>
          <a:p>
            <a:pPr eaLnBrk="1" hangingPunct="1">
              <a:buFont typeface="Wingdings" pitchFamily="2" charset="2"/>
              <a:buNone/>
              <a:defRPr/>
            </a:pPr>
            <a:r>
              <a:rPr lang="en-US" sz="2800" dirty="0"/>
              <a:t>   for procedures and</a:t>
            </a:r>
          </a:p>
          <a:p>
            <a:pPr eaLnBrk="1" hangingPunct="1">
              <a:buFont typeface="Wingdings" pitchFamily="2" charset="2"/>
              <a:buChar char="§"/>
              <a:defRPr/>
            </a:pPr>
            <a:r>
              <a:rPr lang="en-US" sz="2800" dirty="0"/>
              <a:t>Like being involved and wants to make choices</a:t>
            </a:r>
          </a:p>
        </p:txBody>
      </p:sp>
    </p:spTree>
  </p:cSld>
  <p:clrMapOvr>
    <a:masterClrMapping/>
  </p:clrMapOvr>
</p:sld>
</file>

<file path=ppt/theme/theme1.xml><?xml version="1.0" encoding="utf-8"?>
<a:theme xmlns:a="http://schemas.openxmlformats.org/drawingml/2006/main" name="Textured">
  <a:themeElements>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838</TotalTime>
  <Words>2571</Words>
  <Application>Microsoft Office PowerPoint</Application>
  <PresentationFormat>On-screen Show (4:3)</PresentationFormat>
  <Paragraphs>400</Paragraphs>
  <Slides>54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Georgia</vt:lpstr>
      <vt:lpstr>Tahoma</vt:lpstr>
      <vt:lpstr>Verdana</vt:lpstr>
      <vt:lpstr>Wingdings</vt:lpstr>
      <vt:lpstr>Textured</vt:lpstr>
      <vt:lpstr>PowerPoint Presentation</vt:lpstr>
      <vt:lpstr>PowerPoint Presentation</vt:lpstr>
      <vt:lpstr>Settings for Care</vt:lpstr>
      <vt:lpstr>Common Stressors and Children’s Response to Hospitalization/Illness</vt:lpstr>
      <vt:lpstr>Infant</vt:lpstr>
      <vt:lpstr>Toddlers</vt:lpstr>
      <vt:lpstr>Stages of Separation</vt:lpstr>
      <vt:lpstr>Preschooler</vt:lpstr>
      <vt:lpstr>School Age Child</vt:lpstr>
      <vt:lpstr>Adolescence</vt:lpstr>
      <vt:lpstr>PowerPoint Presentation</vt:lpstr>
      <vt:lpstr>Children’s Understanding of Hospitalization</vt:lpstr>
      <vt:lpstr>Families Response to Hospitalization</vt:lpstr>
      <vt:lpstr>Nursing Care to Assist the Child with Hospitalization</vt:lpstr>
      <vt:lpstr>Infant – Trust vs. Mistrust</vt:lpstr>
      <vt:lpstr>Older Infant / Toddler Autonomy vs. Shame and Doubt</vt:lpstr>
      <vt:lpstr>Preschooler – Initiative vs. Guilt</vt:lpstr>
      <vt:lpstr>This pre-schoolers parents are taking the time to prepare her for hospitalization by reading a book recommended by the nurse. Such material should be appropriate to the child’s age and culture. Why do you think that having the parents read this material is valuable? </vt:lpstr>
      <vt:lpstr>School Age – Industry vs. </vt:lpstr>
      <vt:lpstr>               School Age Child               Allowing the child to dress up as a doctor or a nurse helps                  prepare the child for the hospitalization experience.                   This helps the child adjust to treatment, care, and the  recovery process. </vt:lpstr>
      <vt:lpstr>The child’s anxiety and fear often will be reduced if the nurse explains what is going to happen and demonstrates how the procedure will be done by using a doll. Based on your experience, can you list five actions you can take to prepare a school-age  child for hospitalization? </vt:lpstr>
      <vt:lpstr>Some hospitals offer a special classroom and teacher for children undergoing a lengthy hospital stay, enabling them to remain current with their school work. The child who falls behind other students might not fit in when he or she returns to school or might be required to repeat a grade. </vt:lpstr>
      <vt:lpstr>Adolescent – Identity vs Identity Diffusion</vt:lpstr>
      <vt:lpstr>PowerPoint Presentation</vt:lpstr>
      <vt:lpstr>Advantages of play to the hospitalized child</vt:lpstr>
      <vt:lpstr>Therapeutic Play Techniques</vt:lpstr>
      <vt:lpstr>Therapeutic Play Techniques</vt:lpstr>
      <vt:lpstr>Pet Therapy</vt:lpstr>
      <vt:lpstr>Children with Special Needs</vt:lpstr>
      <vt:lpstr>PowerPoint Presentation</vt:lpstr>
      <vt:lpstr>Nursing Measures to Tailoring Care</vt:lpstr>
      <vt:lpstr>Preparation</vt:lpstr>
      <vt:lpstr>Preparation Strategies </vt:lpstr>
      <vt:lpstr>Things Parents can do to Prepare Child</vt:lpstr>
      <vt:lpstr>Nursing Care to Assist Families to Cope</vt:lpstr>
      <vt:lpstr>It is important to allow the parents to be a part of the child’s care.    Reunite the family as soon as possible after surgery. This child has just undergone surgery and is in the post anesthesia care unit (PACU). Although the child’s physical care is immediate and important, remember that both the child and the family have strong psychosocial needs that must be addressed concurrently. It is  important to reunite the family as soon  as possible after surgery.</vt:lpstr>
      <vt:lpstr>Preparation for Procedures</vt:lpstr>
      <vt:lpstr>Using Restraints</vt:lpstr>
      <vt:lpstr>Child Life Specialist</vt:lpstr>
      <vt:lpstr>PowerPoint Presentation</vt:lpstr>
      <vt:lpstr>Myths About Pain</vt:lpstr>
      <vt:lpstr>Pain Assessment</vt:lpstr>
      <vt:lpstr>Oucher Scale</vt:lpstr>
      <vt:lpstr>Faces Pain Scale</vt:lpstr>
      <vt:lpstr>Consequences of Pain</vt:lpstr>
      <vt:lpstr>Pain Management</vt:lpstr>
      <vt:lpstr>Non-pharmacological  Pain Management</vt:lpstr>
      <vt:lpstr>Pharmacologic Interventions for Pain</vt:lpstr>
      <vt:lpstr>Administering Analgesics to Children</vt:lpstr>
      <vt:lpstr>Nursing Interventions</vt:lpstr>
      <vt:lpstr>PICO </vt:lpstr>
      <vt:lpstr>PowerPoint Presentation</vt:lpstr>
      <vt:lpstr>PowerPoint Presentation</vt:lpstr>
      <vt:lpstr>THANK YOU</vt:lpstr>
    </vt:vector>
  </TitlesOfParts>
  <Company>Austin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Care of the Hospitalized Child</dc:title>
  <dc:creator>ACC</dc:creator>
  <cp:lastModifiedBy>Raj Nirmal</cp:lastModifiedBy>
  <cp:revision>71</cp:revision>
  <dcterms:created xsi:type="dcterms:W3CDTF">2006-09-19T14:07:14Z</dcterms:created>
  <dcterms:modified xsi:type="dcterms:W3CDTF">2020-08-11T10:34:00Z</dcterms:modified>
</cp:coreProperties>
</file>