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6"/>
  </p:notesMasterIdLst>
  <p:handoutMasterIdLst>
    <p:handoutMasterId r:id="rId47"/>
  </p:handoutMasterIdLst>
  <p:sldIdLst>
    <p:sldId id="256" r:id="rId2"/>
    <p:sldId id="294" r:id="rId3"/>
    <p:sldId id="257" r:id="rId4"/>
    <p:sldId id="295" r:id="rId5"/>
    <p:sldId id="296" r:id="rId6"/>
    <p:sldId id="297" r:id="rId7"/>
    <p:sldId id="258" r:id="rId8"/>
    <p:sldId id="259" r:id="rId9"/>
    <p:sldId id="260" r:id="rId10"/>
    <p:sldId id="261" r:id="rId11"/>
    <p:sldId id="262" r:id="rId12"/>
    <p:sldId id="263" r:id="rId13"/>
    <p:sldId id="264" r:id="rId14"/>
    <p:sldId id="265" r:id="rId15"/>
    <p:sldId id="266" r:id="rId16"/>
    <p:sldId id="267" r:id="rId17"/>
    <p:sldId id="268" r:id="rId18"/>
    <p:sldId id="270" r:id="rId19"/>
    <p:sldId id="271" r:id="rId20"/>
    <p:sldId id="272" r:id="rId21"/>
    <p:sldId id="273" r:id="rId22"/>
    <p:sldId id="274" r:id="rId23"/>
    <p:sldId id="275" r:id="rId24"/>
    <p:sldId id="276" r:id="rId25"/>
    <p:sldId id="300" r:id="rId26"/>
    <p:sldId id="277" r:id="rId27"/>
    <p:sldId id="278" r:id="rId28"/>
    <p:sldId id="298" r:id="rId29"/>
    <p:sldId id="280" r:id="rId30"/>
    <p:sldId id="281" r:id="rId31"/>
    <p:sldId id="284" r:id="rId32"/>
    <p:sldId id="282" r:id="rId33"/>
    <p:sldId id="285" r:id="rId34"/>
    <p:sldId id="299" r:id="rId35"/>
    <p:sldId id="288" r:id="rId36"/>
    <p:sldId id="289" r:id="rId37"/>
    <p:sldId id="290" r:id="rId38"/>
    <p:sldId id="291" r:id="rId39"/>
    <p:sldId id="292" r:id="rId40"/>
    <p:sldId id="293" r:id="rId41"/>
    <p:sldId id="302" r:id="rId42"/>
    <p:sldId id="303" r:id="rId43"/>
    <p:sldId id="304" r:id="rId44"/>
    <p:sldId id="301" r:id="rId4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794" autoAdjust="0"/>
    <p:restoredTop sz="94660"/>
  </p:normalViewPr>
  <p:slideViewPr>
    <p:cSldViewPr>
      <p:cViewPr varScale="1">
        <p:scale>
          <a:sx n="64" d="100"/>
          <a:sy n="64" d="100"/>
        </p:scale>
        <p:origin x="72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charset="0"/>
              </a:defRPr>
            </a:lvl1pPr>
          </a:lstStyle>
          <a:p>
            <a:pPr>
              <a:defRPr/>
            </a:pPr>
            <a:endParaRPr lang="en-US"/>
          </a:p>
        </p:txBody>
      </p:sp>
      <p:sp>
        <p:nvSpPr>
          <p:cNvPr id="348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charset="0"/>
              </a:defRPr>
            </a:lvl1pPr>
          </a:lstStyle>
          <a:p>
            <a:pPr>
              <a:defRPr/>
            </a:pPr>
            <a:endParaRPr lang="en-US"/>
          </a:p>
        </p:txBody>
      </p:sp>
      <p:sp>
        <p:nvSpPr>
          <p:cNvPr id="348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charset="0"/>
              </a:defRPr>
            </a:lvl1pPr>
          </a:lstStyle>
          <a:p>
            <a:pPr>
              <a:defRPr/>
            </a:pPr>
            <a:endParaRPr lang="en-US"/>
          </a:p>
        </p:txBody>
      </p:sp>
      <p:sp>
        <p:nvSpPr>
          <p:cNvPr id="348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charset="0"/>
              </a:defRPr>
            </a:lvl1pPr>
          </a:lstStyle>
          <a:p>
            <a:pPr>
              <a:defRPr/>
            </a:pPr>
            <a:fld id="{0CDC1C7C-FC22-46F5-94CF-F728B437E8E9}"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charset="0"/>
              </a:defRPr>
            </a:lvl1pPr>
          </a:lstStyle>
          <a:p>
            <a:pPr>
              <a:defRPr/>
            </a:pPr>
            <a:endParaRPr lang="en-US"/>
          </a:p>
        </p:txBody>
      </p:sp>
      <p:sp>
        <p:nvSpPr>
          <p:cNvPr id="163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charset="0"/>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charset="0"/>
              </a:defRPr>
            </a:lvl1pPr>
          </a:lstStyle>
          <a:p>
            <a:pPr>
              <a:defRPr/>
            </a:pPr>
            <a:endParaRPr lang="en-US"/>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charset="0"/>
              </a:defRPr>
            </a:lvl1pPr>
          </a:lstStyle>
          <a:p>
            <a:pPr>
              <a:defRPr/>
            </a:pPr>
            <a:fld id="{5CDA3748-84D8-4084-AB41-D83E510600D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164A206-9F73-43BD-9010-C16CCE587C5E}" type="slidenum">
              <a:rPr lang="en-US">
                <a:latin typeface="Times New Roman" pitchFamily="18" charset="0"/>
              </a:rPr>
              <a:pPr/>
              <a:t>17</a:t>
            </a:fld>
            <a:endParaRPr lang="en-US">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US">
                <a:latin typeface="Times New Roman" pitchFamily="18" charset="0"/>
              </a:rPr>
              <a:t>Start pg 674</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intro slide White grnd"/>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9156" name="Rectangle 4"/>
          <p:cNvSpPr>
            <a:spLocks noGrp="1" noChangeArrowheads="1"/>
          </p:cNvSpPr>
          <p:nvPr>
            <p:ph type="ctrTitle"/>
          </p:nvPr>
        </p:nvSpPr>
        <p:spPr>
          <a:xfrm>
            <a:off x="3308350" y="2206625"/>
            <a:ext cx="5602288" cy="1143000"/>
          </a:xfrm>
        </p:spPr>
        <p:txBody>
          <a:bodyPr/>
          <a:lstStyle>
            <a:lvl1pPr>
              <a:defRPr sz="3800"/>
            </a:lvl1pPr>
          </a:lstStyle>
          <a:p>
            <a:r>
              <a:rPr lang="en-US"/>
              <a:t>Click to edit</a:t>
            </a:r>
          </a:p>
        </p:txBody>
      </p:sp>
      <p:sp>
        <p:nvSpPr>
          <p:cNvPr id="49157" name="Rectangle 5"/>
          <p:cNvSpPr>
            <a:spLocks noGrp="1" noChangeArrowheads="1"/>
          </p:cNvSpPr>
          <p:nvPr>
            <p:ph type="subTitle" idx="1"/>
          </p:nvPr>
        </p:nvSpPr>
        <p:spPr>
          <a:xfrm>
            <a:off x="3314700" y="3735388"/>
            <a:ext cx="5503863" cy="1752600"/>
          </a:xfrm>
          <a:ln/>
        </p:spPr>
        <p:txBody>
          <a:bodyPr/>
          <a:lstStyle>
            <a:lvl1pPr marL="0" indent="0">
              <a:buFontTx/>
              <a:buNone/>
              <a:defRPr b="1"/>
            </a:lvl1pPr>
          </a:lstStyle>
          <a:p>
            <a:r>
              <a:rPr lang="en-US"/>
              <a:t>Click to edit Master subtitle style</a:t>
            </a:r>
          </a:p>
        </p:txBody>
      </p:sp>
      <p:sp>
        <p:nvSpPr>
          <p:cNvPr id="7" name="Rectangle 6"/>
          <p:cNvSpPr>
            <a:spLocks noGrp="1" noChangeArrowheads="1"/>
          </p:cNvSpPr>
          <p:nvPr>
            <p:ph type="dt" sz="half" idx="10"/>
          </p:nvPr>
        </p:nvSpPr>
        <p:spPr/>
        <p:txBody>
          <a:bodyPr/>
          <a:lstStyle>
            <a:lvl1pPr>
              <a:defRPr smtClean="0"/>
            </a:lvl1pPr>
          </a:lstStyle>
          <a:p>
            <a:pPr>
              <a:defRPr/>
            </a:pPr>
            <a:endParaRPr lang="en-US" dirty="0"/>
          </a:p>
        </p:txBody>
      </p:sp>
      <p:sp>
        <p:nvSpPr>
          <p:cNvPr id="8" name="Rectangle 7"/>
          <p:cNvSpPr>
            <a:spLocks noGrp="1" noChangeArrowheads="1"/>
          </p:cNvSpPr>
          <p:nvPr>
            <p:ph type="sldNum" sz="quarter" idx="11"/>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33FDF6D-3127-4EE5-92AD-D95DF464051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4713" y="511175"/>
            <a:ext cx="1771650" cy="55848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1906588" y="511175"/>
            <a:ext cx="5165725" cy="55848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49251634-8484-4757-81C4-30DA1385E9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4EF750A1-B7AE-4EF8-82BC-C91445A851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6322671-A5EA-47AF-96B7-EA0F1570462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1906588" y="1981200"/>
            <a:ext cx="343852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5497513" y="1981200"/>
            <a:ext cx="34401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A1CEDFE5-6964-46FD-940E-3D29C46A10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8D158FBA-58D4-4F7A-AFE0-7FEC3F28EE3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80656BDC-9D0F-4715-82C0-CA358B30C5E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67C0D80A-ADCF-4E74-BD4D-0BF207B3A1D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7A95EC8B-0538-4577-8BFA-77D4AF0D843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B038BE1F-9F65-43CE-A0B4-5D24C5A6E03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text WHT"/>
          <p:cNvPicPr>
            <a:picLocks noChangeAspect="1" noChangeArrowheads="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1906588" y="1981200"/>
            <a:ext cx="7031037" cy="41148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title"/>
          </p:nvPr>
        </p:nvSpPr>
        <p:spPr bwMode="auto">
          <a:xfrm>
            <a:off x="1917700" y="511175"/>
            <a:ext cx="7078663"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48133" name="Rectangle 5"/>
          <p:cNvSpPr>
            <a:spLocks noGrp="1" noChangeArrowheads="1"/>
          </p:cNvSpPr>
          <p:nvPr>
            <p:ph type="dt" sz="half" idx="2"/>
          </p:nvPr>
        </p:nvSpPr>
        <p:spPr bwMode="auto">
          <a:xfrm>
            <a:off x="1270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atin typeface="+mn-lt"/>
              </a:defRPr>
            </a:lvl1pPr>
          </a:lstStyle>
          <a:p>
            <a:pPr>
              <a:defRPr/>
            </a:pPr>
            <a:endParaRPr lang="en-US"/>
          </a:p>
        </p:txBody>
      </p:sp>
      <p:sp>
        <p:nvSpPr>
          <p:cNvPr id="48134" name="Rectangle 6"/>
          <p:cNvSpPr>
            <a:spLocks noGrp="1" noChangeArrowheads="1"/>
          </p:cNvSpPr>
          <p:nvPr>
            <p:ph type="sldNum" sz="quarter" idx="4"/>
          </p:nvPr>
        </p:nvSpPr>
        <p:spPr bwMode="auto">
          <a:xfrm>
            <a:off x="7061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atin typeface="+mn-lt"/>
              </a:defRPr>
            </a:lvl1pPr>
          </a:lstStyle>
          <a:p>
            <a:pPr>
              <a:defRPr/>
            </a:pPr>
            <a:fld id="{765B67F0-3EEC-4F56-B3EB-9EEB45D56B00}" type="slidenum">
              <a:rPr lang="en-US"/>
              <a:pPr>
                <a:defRPr/>
              </a:pPr>
              <a:t>‹#›</a:t>
            </a:fld>
            <a:endParaRPr lang="en-US"/>
          </a:p>
        </p:txBody>
      </p:sp>
      <p:sp>
        <p:nvSpPr>
          <p:cNvPr id="48135" name="Text Box 7"/>
          <p:cNvSpPr txBox="1">
            <a:spLocks noChangeArrowheads="1"/>
          </p:cNvSpPr>
          <p:nvPr/>
        </p:nvSpPr>
        <p:spPr bwMode="auto">
          <a:xfrm>
            <a:off x="5702300" y="6534150"/>
            <a:ext cx="3240088" cy="228600"/>
          </a:xfrm>
          <a:prstGeom prst="rect">
            <a:avLst/>
          </a:prstGeom>
          <a:noFill/>
          <a:ln w="9525">
            <a:noFill/>
            <a:miter lim="800000"/>
            <a:headEnd/>
            <a:tailEnd/>
          </a:ln>
          <a:effectLst/>
        </p:spPr>
        <p:txBody>
          <a:bodyPr wrap="none">
            <a:spAutoFit/>
          </a:bodyPr>
          <a:lstStyle/>
          <a:p>
            <a:pPr>
              <a:defRPr/>
            </a:pPr>
            <a:r>
              <a:rPr lang="en-US" sz="900">
                <a:latin typeface="Tahoma" pitchFamily="34" charset="0"/>
              </a:rPr>
              <a:t>Mosby items and derived items © 2005, 2001 by Mosby Inc.</a:t>
            </a:r>
          </a:p>
        </p:txBody>
      </p:sp>
      <p:sp>
        <p:nvSpPr>
          <p:cNvPr id="48136" name="Text Box 8"/>
          <p:cNvSpPr txBox="1">
            <a:spLocks noChangeArrowheads="1"/>
          </p:cNvSpPr>
          <p:nvPr/>
        </p:nvSpPr>
        <p:spPr bwMode="auto">
          <a:xfrm>
            <a:off x="5702300" y="6534150"/>
            <a:ext cx="3240088" cy="228600"/>
          </a:xfrm>
          <a:prstGeom prst="rect">
            <a:avLst/>
          </a:prstGeom>
          <a:noFill/>
          <a:ln w="9525">
            <a:noFill/>
            <a:miter lim="800000"/>
            <a:headEnd/>
            <a:tailEnd/>
          </a:ln>
          <a:effectLst/>
        </p:spPr>
        <p:txBody>
          <a:bodyPr wrap="none">
            <a:spAutoFit/>
          </a:bodyPr>
          <a:lstStyle/>
          <a:p>
            <a:pPr>
              <a:defRPr/>
            </a:pPr>
            <a:r>
              <a:rPr lang="en-US" sz="900">
                <a:latin typeface="Tahoma" pitchFamily="34" charset="0"/>
              </a:rPr>
              <a:t>Mosby items and derived items © 2005, 2001 by Mosby Inc.</a:t>
            </a:r>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lnSpc>
          <a:spcPct val="85000"/>
        </a:lnSpc>
        <a:spcBef>
          <a:spcPct val="0"/>
        </a:spcBef>
        <a:spcAft>
          <a:spcPct val="0"/>
        </a:spcAft>
        <a:defRPr sz="3400" b="1">
          <a:solidFill>
            <a:srgbClr val="6600CC"/>
          </a:solidFill>
          <a:latin typeface="+mj-lt"/>
          <a:ea typeface="+mj-ea"/>
          <a:cs typeface="+mj-cs"/>
        </a:defRPr>
      </a:lvl1pPr>
      <a:lvl2pPr algn="l" rtl="0" eaLnBrk="0" fontAlgn="base" hangingPunct="0">
        <a:lnSpc>
          <a:spcPct val="85000"/>
        </a:lnSpc>
        <a:spcBef>
          <a:spcPct val="0"/>
        </a:spcBef>
        <a:spcAft>
          <a:spcPct val="0"/>
        </a:spcAft>
        <a:defRPr sz="3400" b="1">
          <a:solidFill>
            <a:srgbClr val="6600CC"/>
          </a:solidFill>
          <a:latin typeface="Tahoma" pitchFamily="34" charset="0"/>
        </a:defRPr>
      </a:lvl2pPr>
      <a:lvl3pPr algn="l" rtl="0" eaLnBrk="0" fontAlgn="base" hangingPunct="0">
        <a:lnSpc>
          <a:spcPct val="85000"/>
        </a:lnSpc>
        <a:spcBef>
          <a:spcPct val="0"/>
        </a:spcBef>
        <a:spcAft>
          <a:spcPct val="0"/>
        </a:spcAft>
        <a:defRPr sz="3400" b="1">
          <a:solidFill>
            <a:srgbClr val="6600CC"/>
          </a:solidFill>
          <a:latin typeface="Tahoma" pitchFamily="34" charset="0"/>
        </a:defRPr>
      </a:lvl3pPr>
      <a:lvl4pPr algn="l" rtl="0" eaLnBrk="0" fontAlgn="base" hangingPunct="0">
        <a:lnSpc>
          <a:spcPct val="85000"/>
        </a:lnSpc>
        <a:spcBef>
          <a:spcPct val="0"/>
        </a:spcBef>
        <a:spcAft>
          <a:spcPct val="0"/>
        </a:spcAft>
        <a:defRPr sz="3400" b="1">
          <a:solidFill>
            <a:srgbClr val="6600CC"/>
          </a:solidFill>
          <a:latin typeface="Tahoma" pitchFamily="34" charset="0"/>
        </a:defRPr>
      </a:lvl4pPr>
      <a:lvl5pPr algn="l" rtl="0" eaLnBrk="0" fontAlgn="base" hangingPunct="0">
        <a:lnSpc>
          <a:spcPct val="85000"/>
        </a:lnSpc>
        <a:spcBef>
          <a:spcPct val="0"/>
        </a:spcBef>
        <a:spcAft>
          <a:spcPct val="0"/>
        </a:spcAft>
        <a:defRPr sz="3400" b="1">
          <a:solidFill>
            <a:srgbClr val="6600CC"/>
          </a:solidFill>
          <a:latin typeface="Tahoma" pitchFamily="34" charset="0"/>
        </a:defRPr>
      </a:lvl5pPr>
      <a:lvl6pPr marL="457200" algn="l" rtl="0" fontAlgn="base">
        <a:lnSpc>
          <a:spcPct val="85000"/>
        </a:lnSpc>
        <a:spcBef>
          <a:spcPct val="0"/>
        </a:spcBef>
        <a:spcAft>
          <a:spcPct val="0"/>
        </a:spcAft>
        <a:defRPr sz="3400" b="1">
          <a:solidFill>
            <a:srgbClr val="6600CC"/>
          </a:solidFill>
          <a:latin typeface="Tahoma" pitchFamily="34" charset="0"/>
        </a:defRPr>
      </a:lvl6pPr>
      <a:lvl7pPr marL="914400" algn="l" rtl="0" fontAlgn="base">
        <a:lnSpc>
          <a:spcPct val="85000"/>
        </a:lnSpc>
        <a:spcBef>
          <a:spcPct val="0"/>
        </a:spcBef>
        <a:spcAft>
          <a:spcPct val="0"/>
        </a:spcAft>
        <a:defRPr sz="3400" b="1">
          <a:solidFill>
            <a:srgbClr val="6600CC"/>
          </a:solidFill>
          <a:latin typeface="Tahoma" pitchFamily="34" charset="0"/>
        </a:defRPr>
      </a:lvl7pPr>
      <a:lvl8pPr marL="1371600" algn="l" rtl="0" fontAlgn="base">
        <a:lnSpc>
          <a:spcPct val="85000"/>
        </a:lnSpc>
        <a:spcBef>
          <a:spcPct val="0"/>
        </a:spcBef>
        <a:spcAft>
          <a:spcPct val="0"/>
        </a:spcAft>
        <a:defRPr sz="3400" b="1">
          <a:solidFill>
            <a:srgbClr val="6600CC"/>
          </a:solidFill>
          <a:latin typeface="Tahoma" pitchFamily="34" charset="0"/>
        </a:defRPr>
      </a:lvl8pPr>
      <a:lvl9pPr marL="1828800" algn="l" rtl="0" fontAlgn="base">
        <a:lnSpc>
          <a:spcPct val="85000"/>
        </a:lnSpc>
        <a:spcBef>
          <a:spcPct val="0"/>
        </a:spcBef>
        <a:spcAft>
          <a:spcPct val="0"/>
        </a:spcAft>
        <a:defRPr sz="3400" b="1">
          <a:solidFill>
            <a:srgbClr val="6600CC"/>
          </a:solidFill>
          <a:latin typeface="Tahoma" pitchFamily="34" charset="0"/>
        </a:defRPr>
      </a:lvl9pPr>
    </p:titleStyle>
    <p:bodyStyle>
      <a:lvl1pPr marL="230188" indent="-230188" algn="l" rtl="0" eaLnBrk="0" fontAlgn="base" hangingPunct="0">
        <a:lnSpc>
          <a:spcPct val="90000"/>
        </a:lnSpc>
        <a:spcBef>
          <a:spcPct val="50000"/>
        </a:spcBef>
        <a:spcAft>
          <a:spcPct val="0"/>
        </a:spcAft>
        <a:buClr>
          <a:srgbClr val="6600CC"/>
        </a:buClr>
        <a:buChar char="•"/>
        <a:defRPr sz="2800">
          <a:solidFill>
            <a:schemeClr val="tx1"/>
          </a:solidFill>
          <a:latin typeface="+mn-lt"/>
          <a:ea typeface="+mn-ea"/>
          <a:cs typeface="+mn-cs"/>
        </a:defRPr>
      </a:lvl1pPr>
      <a:lvl2pPr marL="742950" indent="-285750" algn="l" rtl="0" eaLnBrk="0" fontAlgn="base" hangingPunct="0">
        <a:lnSpc>
          <a:spcPct val="90000"/>
        </a:lnSpc>
        <a:spcBef>
          <a:spcPct val="50000"/>
        </a:spcBef>
        <a:spcAft>
          <a:spcPct val="0"/>
        </a:spcAft>
        <a:buClr>
          <a:srgbClr val="6600CC"/>
        </a:buClr>
        <a:buFont typeface="Arial" charset="0"/>
        <a:buChar char="–"/>
        <a:defRPr sz="2800">
          <a:solidFill>
            <a:schemeClr val="tx1"/>
          </a:solidFill>
          <a:latin typeface="+mn-lt"/>
        </a:defRPr>
      </a:lvl2pPr>
      <a:lvl3pPr marL="1143000" indent="-228600" algn="l" rtl="0" eaLnBrk="0" fontAlgn="base" hangingPunct="0">
        <a:lnSpc>
          <a:spcPct val="90000"/>
        </a:lnSpc>
        <a:spcBef>
          <a:spcPct val="50000"/>
        </a:spcBef>
        <a:spcAft>
          <a:spcPct val="0"/>
        </a:spcAft>
        <a:buClr>
          <a:schemeClr val="tx1"/>
        </a:buClr>
        <a:buSzPct val="80000"/>
        <a:buChar char="•"/>
        <a:defRPr sz="2800">
          <a:solidFill>
            <a:schemeClr val="tx1"/>
          </a:solidFill>
          <a:latin typeface="+mn-lt"/>
        </a:defRPr>
      </a:lvl3pPr>
      <a:lvl4pPr marL="1600200" indent="-228600" algn="l" rtl="0" eaLnBrk="0" fontAlgn="base" hangingPunct="0">
        <a:lnSpc>
          <a:spcPct val="90000"/>
        </a:lnSpc>
        <a:spcBef>
          <a:spcPct val="50000"/>
        </a:spcBef>
        <a:spcAft>
          <a:spcPct val="0"/>
        </a:spcAft>
        <a:buClr>
          <a:schemeClr val="tx1"/>
        </a:buClr>
        <a:buSzPct val="80000"/>
        <a:buFont typeface="Arial" charset="0"/>
        <a:buChar char="–"/>
        <a:defRPr sz="2800">
          <a:solidFill>
            <a:schemeClr val="tx1"/>
          </a:solidFill>
          <a:latin typeface="+mn-lt"/>
        </a:defRPr>
      </a:lvl4pPr>
      <a:lvl5pPr marL="2057400" indent="-228600" algn="l" rtl="0" eaLnBrk="0" fontAlgn="base" hangingPunct="0">
        <a:lnSpc>
          <a:spcPct val="90000"/>
        </a:lnSpc>
        <a:spcBef>
          <a:spcPct val="50000"/>
        </a:spcBef>
        <a:spcAft>
          <a:spcPct val="0"/>
        </a:spcAft>
        <a:buClr>
          <a:schemeClr val="tx1"/>
        </a:buClr>
        <a:buSzPct val="70000"/>
        <a:buChar char="•"/>
        <a:defRPr sz="2800">
          <a:solidFill>
            <a:schemeClr val="tx1"/>
          </a:solidFill>
          <a:latin typeface="+mn-lt"/>
        </a:defRPr>
      </a:lvl5pPr>
      <a:lvl6pPr marL="2514600" indent="-228600" algn="l" rtl="0" fontAlgn="base">
        <a:lnSpc>
          <a:spcPct val="90000"/>
        </a:lnSpc>
        <a:spcBef>
          <a:spcPct val="50000"/>
        </a:spcBef>
        <a:spcAft>
          <a:spcPct val="0"/>
        </a:spcAft>
        <a:buClr>
          <a:schemeClr val="tx1"/>
        </a:buClr>
        <a:buSzPct val="70000"/>
        <a:buChar char="•"/>
        <a:defRPr sz="2800">
          <a:solidFill>
            <a:schemeClr val="tx1"/>
          </a:solidFill>
          <a:latin typeface="+mn-lt"/>
        </a:defRPr>
      </a:lvl6pPr>
      <a:lvl7pPr marL="2971800" indent="-228600" algn="l" rtl="0" fontAlgn="base">
        <a:lnSpc>
          <a:spcPct val="90000"/>
        </a:lnSpc>
        <a:spcBef>
          <a:spcPct val="50000"/>
        </a:spcBef>
        <a:spcAft>
          <a:spcPct val="0"/>
        </a:spcAft>
        <a:buClr>
          <a:schemeClr val="tx1"/>
        </a:buClr>
        <a:buSzPct val="70000"/>
        <a:buChar char="•"/>
        <a:defRPr sz="2800">
          <a:solidFill>
            <a:schemeClr val="tx1"/>
          </a:solidFill>
          <a:latin typeface="+mn-lt"/>
        </a:defRPr>
      </a:lvl7pPr>
      <a:lvl8pPr marL="3429000" indent="-228600" algn="l" rtl="0" fontAlgn="base">
        <a:lnSpc>
          <a:spcPct val="90000"/>
        </a:lnSpc>
        <a:spcBef>
          <a:spcPct val="50000"/>
        </a:spcBef>
        <a:spcAft>
          <a:spcPct val="0"/>
        </a:spcAft>
        <a:buClr>
          <a:schemeClr val="tx1"/>
        </a:buClr>
        <a:buSzPct val="70000"/>
        <a:buChar char="•"/>
        <a:defRPr sz="2800">
          <a:solidFill>
            <a:schemeClr val="tx1"/>
          </a:solidFill>
          <a:latin typeface="+mn-lt"/>
        </a:defRPr>
      </a:lvl8pPr>
      <a:lvl9pPr marL="3886200" indent="-228600" algn="l" rtl="0" fontAlgn="base">
        <a:lnSpc>
          <a:spcPct val="90000"/>
        </a:lnSpc>
        <a:spcBef>
          <a:spcPct val="50000"/>
        </a:spcBef>
        <a:spcAft>
          <a:spcPct val="0"/>
        </a:spcAft>
        <a:buClr>
          <a:schemeClr val="tx1"/>
        </a:buClr>
        <a:buSzPct val="70000"/>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IN"/>
              <a:t>Impact of hospitalization on the child and family. </a:t>
            </a:r>
          </a:p>
        </p:txBody>
      </p:sp>
      <p:sp>
        <p:nvSpPr>
          <p:cNvPr id="2" name="Rectangle 3">
            <a:extLst>
              <a:ext uri="{FF2B5EF4-FFF2-40B4-BE49-F238E27FC236}">
                <a16:creationId xmlns:a16="http://schemas.microsoft.com/office/drawing/2014/main" id="{DBF9A118-044D-4A97-A3F9-4E242136F858}"/>
              </a:ext>
            </a:extLst>
          </p:cNvPr>
          <p:cNvSpPr txBox="1">
            <a:spLocks noChangeArrowheads="1"/>
          </p:cNvSpPr>
          <p:nvPr/>
        </p:nvSpPr>
        <p:spPr>
          <a:xfrm>
            <a:off x="2362200" y="4651375"/>
            <a:ext cx="62484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Wingdings" panose="05000000000000000000" pitchFamily="2" charset="2"/>
              <a:buNone/>
              <a:defRPr/>
            </a:pPr>
            <a:r>
              <a:rPr lang="en-US" altLang="en-US" sz="2800" dirty="0"/>
              <a:t>Presented By,</a:t>
            </a:r>
          </a:p>
          <a:p>
            <a:pPr marL="0" indent="0">
              <a:lnSpc>
                <a:spcPct val="80000"/>
              </a:lnSpc>
              <a:buFont typeface="Wingdings" panose="05000000000000000000" pitchFamily="2" charset="2"/>
              <a:buNone/>
              <a:defRPr/>
            </a:pPr>
            <a:r>
              <a:rPr lang="en-IN" altLang="en-US" sz="2800" b="1" dirty="0">
                <a:latin typeface="Arial" panose="020B0604020202020204" pitchFamily="34" charset="0"/>
                <a:cs typeface="Arial" panose="020B0604020202020204" pitchFamily="34" charset="0"/>
              </a:rPr>
              <a:t>Mr. </a:t>
            </a:r>
            <a:r>
              <a:rPr lang="en-IN" altLang="en-US" sz="2800" b="1">
                <a:latin typeface="Arial" panose="020B0604020202020204" pitchFamily="34" charset="0"/>
                <a:cs typeface="Arial" panose="020B0604020202020204" pitchFamily="34" charset="0"/>
              </a:rPr>
              <a:t>Rajesh P</a:t>
            </a:r>
          </a:p>
          <a:p>
            <a:pPr marL="0" indent="0">
              <a:lnSpc>
                <a:spcPct val="80000"/>
              </a:lnSpc>
              <a:buFont typeface="Wingdings" panose="05000000000000000000" pitchFamily="2" charset="2"/>
              <a:buNone/>
              <a:defRPr/>
            </a:pPr>
            <a:r>
              <a:rPr lang="en-IN" altLang="en-US" sz="2800" b="1">
                <a:latin typeface="Arial" panose="020B0604020202020204" pitchFamily="34" charset="0"/>
                <a:cs typeface="Arial" panose="020B0604020202020204" pitchFamily="34" charset="0"/>
              </a:rPr>
              <a:t>Assistant </a:t>
            </a:r>
            <a:r>
              <a:rPr lang="en-IN" altLang="en-US" sz="2800" b="1" dirty="0">
                <a:latin typeface="Arial" panose="020B0604020202020204" pitchFamily="34" charset="0"/>
                <a:cs typeface="Arial" panose="020B0604020202020204" pitchFamily="34" charset="0"/>
              </a:rPr>
              <a:t>Professor</a:t>
            </a:r>
          </a:p>
          <a:p>
            <a:pPr marL="0" indent="0">
              <a:lnSpc>
                <a:spcPct val="80000"/>
              </a:lnSpc>
              <a:buFont typeface="Wingdings" panose="05000000000000000000" pitchFamily="2" charset="2"/>
              <a:buNone/>
              <a:defRPr/>
            </a:pPr>
            <a:r>
              <a:rPr lang="en-US" altLang="en-US" sz="2400" b="1" dirty="0">
                <a:latin typeface="Arial" panose="020B0604020202020204" pitchFamily="34" charset="0"/>
                <a:cs typeface="Arial" panose="020B0604020202020204" pitchFamily="34" charset="0"/>
              </a:rPr>
              <a:t>Department of Child Health Nursing, SNC</a:t>
            </a:r>
          </a:p>
        </p:txBody>
      </p:sp>
      <p:pic>
        <p:nvPicPr>
          <p:cNvPr id="3" name="Picture 2">
            <a:extLst>
              <a:ext uri="{FF2B5EF4-FFF2-40B4-BE49-F238E27FC236}">
                <a16:creationId xmlns:a16="http://schemas.microsoft.com/office/drawing/2014/main" id="{668C6C06-592C-43B4-A1DF-8DCCB17D7E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4876800"/>
            <a:ext cx="1298575"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en-US"/>
              <a:t>Loss of Control: School Age</a:t>
            </a:r>
          </a:p>
        </p:txBody>
      </p:sp>
      <p:sp>
        <p:nvSpPr>
          <p:cNvPr id="12291" name="Rectangle 5"/>
          <p:cNvSpPr>
            <a:spLocks noGrp="1" noChangeArrowheads="1"/>
          </p:cNvSpPr>
          <p:nvPr>
            <p:ph type="body" idx="1"/>
          </p:nvPr>
        </p:nvSpPr>
        <p:spPr/>
        <p:txBody>
          <a:bodyPr/>
          <a:lstStyle/>
          <a:p>
            <a:pPr eaLnBrk="1" hangingPunct="1"/>
            <a:r>
              <a:rPr lang="en-US"/>
              <a:t>Striving for independence and productivity</a:t>
            </a:r>
          </a:p>
          <a:p>
            <a:pPr eaLnBrk="1" hangingPunct="1"/>
            <a:r>
              <a:rPr lang="en-US"/>
              <a:t>May feel vulnerable and reluctant to ask for help</a:t>
            </a:r>
          </a:p>
          <a:p>
            <a:pPr eaLnBrk="1" hangingPunct="1"/>
            <a:r>
              <a:rPr lang="en-US"/>
              <a:t>Fears of death, abandonment, permanent injury threatens need for productivity</a:t>
            </a:r>
          </a:p>
          <a:p>
            <a:pPr eaLnBrk="1" hangingPunct="1"/>
            <a:r>
              <a:rPr lang="en-US"/>
              <a:t>Boredom causes frustration because of need to be productive and busy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a:t>Loss of Control: Adolescents</a:t>
            </a:r>
          </a:p>
        </p:txBody>
      </p:sp>
      <p:sp>
        <p:nvSpPr>
          <p:cNvPr id="13315" name="Rectangle 5"/>
          <p:cNvSpPr>
            <a:spLocks noGrp="1" noChangeArrowheads="1"/>
          </p:cNvSpPr>
          <p:nvPr>
            <p:ph type="body" idx="1"/>
          </p:nvPr>
        </p:nvSpPr>
        <p:spPr/>
        <p:txBody>
          <a:bodyPr/>
          <a:lstStyle/>
          <a:p>
            <a:pPr eaLnBrk="1" hangingPunct="1">
              <a:lnSpc>
                <a:spcPct val="80000"/>
              </a:lnSpc>
            </a:pPr>
            <a:r>
              <a:rPr lang="en-US"/>
              <a:t>Struggle for independence and liberation is threatened by illness and hospitalization</a:t>
            </a:r>
          </a:p>
          <a:p>
            <a:pPr eaLnBrk="1" hangingPunct="1">
              <a:lnSpc>
                <a:spcPct val="80000"/>
              </a:lnSpc>
            </a:pPr>
            <a:r>
              <a:rPr lang="en-US"/>
              <a:t>May respond with anger, frustration, withdrawal, or uncooperative behavior</a:t>
            </a:r>
          </a:p>
          <a:p>
            <a:pPr eaLnBrk="1" hangingPunct="1">
              <a:lnSpc>
                <a:spcPct val="80000"/>
              </a:lnSpc>
            </a:pPr>
            <a:r>
              <a:rPr lang="en-US"/>
              <a:t>Need for information about their condition—information gives power</a:t>
            </a:r>
          </a:p>
          <a:p>
            <a:pPr eaLnBrk="1" hangingPunct="1">
              <a:lnSpc>
                <a:spcPct val="80000"/>
              </a:lnSpc>
            </a:pPr>
            <a:r>
              <a:rPr lang="en-US"/>
              <a:t>Concerns about privacy can threaten sense of control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eaLnBrk="1" hangingPunct="1"/>
            <a:r>
              <a:rPr lang="en-US"/>
              <a:t>Fears of Bodily Injury and Pain</a:t>
            </a:r>
          </a:p>
        </p:txBody>
      </p:sp>
      <p:sp>
        <p:nvSpPr>
          <p:cNvPr id="14339" name="Rectangle 5"/>
          <p:cNvSpPr>
            <a:spLocks noGrp="1" noChangeArrowheads="1"/>
          </p:cNvSpPr>
          <p:nvPr>
            <p:ph type="body" idx="1"/>
          </p:nvPr>
        </p:nvSpPr>
        <p:spPr/>
        <p:txBody>
          <a:bodyPr/>
          <a:lstStyle/>
          <a:p>
            <a:pPr eaLnBrk="1" hangingPunct="1"/>
            <a:r>
              <a:rPr lang="en-US"/>
              <a:t>Common fears among children</a:t>
            </a:r>
          </a:p>
          <a:p>
            <a:pPr eaLnBrk="1" hangingPunct="1"/>
            <a:r>
              <a:rPr lang="en-US"/>
              <a:t>May persist into adulthood and result in avoidance of needed care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pPr eaLnBrk="1" hangingPunct="1"/>
            <a:r>
              <a:rPr lang="en-US"/>
              <a:t>Young Infant’s Response to Pain</a:t>
            </a:r>
          </a:p>
        </p:txBody>
      </p:sp>
      <p:sp>
        <p:nvSpPr>
          <p:cNvPr id="15363" name="Rectangle 5"/>
          <p:cNvSpPr>
            <a:spLocks noGrp="1" noChangeArrowheads="1"/>
          </p:cNvSpPr>
          <p:nvPr>
            <p:ph type="body" idx="1"/>
          </p:nvPr>
        </p:nvSpPr>
        <p:spPr/>
        <p:txBody>
          <a:bodyPr/>
          <a:lstStyle/>
          <a:p>
            <a:pPr eaLnBrk="1" hangingPunct="1"/>
            <a:r>
              <a:rPr lang="en-US"/>
              <a:t>Generalized response of rigidity, thrashing</a:t>
            </a:r>
          </a:p>
          <a:p>
            <a:pPr eaLnBrk="1" hangingPunct="1"/>
            <a:r>
              <a:rPr lang="en-US"/>
              <a:t>Loud crying</a:t>
            </a:r>
          </a:p>
          <a:p>
            <a:pPr eaLnBrk="1" hangingPunct="1"/>
            <a:r>
              <a:rPr lang="en-US"/>
              <a:t>Facial expressions of pain (grimace)</a:t>
            </a:r>
          </a:p>
          <a:p>
            <a:pPr eaLnBrk="1" hangingPunct="1"/>
            <a:r>
              <a:rPr lang="en-US"/>
              <a:t>No understanding of relationship between stimuli and subsequent pain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hangingPunct="1"/>
            <a:r>
              <a:rPr lang="en-US"/>
              <a:t>Older Infant’s Response to Pain</a:t>
            </a:r>
          </a:p>
        </p:txBody>
      </p:sp>
      <p:sp>
        <p:nvSpPr>
          <p:cNvPr id="16387" name="Rectangle 5"/>
          <p:cNvSpPr>
            <a:spLocks noGrp="1" noChangeArrowheads="1"/>
          </p:cNvSpPr>
          <p:nvPr>
            <p:ph type="body" idx="1"/>
          </p:nvPr>
        </p:nvSpPr>
        <p:spPr/>
        <p:txBody>
          <a:bodyPr/>
          <a:lstStyle/>
          <a:p>
            <a:pPr eaLnBrk="1" hangingPunct="1"/>
            <a:r>
              <a:rPr lang="en-US"/>
              <a:t>Withdrawal from painful stimuli</a:t>
            </a:r>
          </a:p>
          <a:p>
            <a:pPr eaLnBrk="1" hangingPunct="1"/>
            <a:r>
              <a:rPr lang="en-US"/>
              <a:t>Loud crying</a:t>
            </a:r>
          </a:p>
          <a:p>
            <a:pPr eaLnBrk="1" hangingPunct="1"/>
            <a:r>
              <a:rPr lang="en-US"/>
              <a:t>Facial grimace</a:t>
            </a:r>
          </a:p>
          <a:p>
            <a:pPr eaLnBrk="1" hangingPunct="1"/>
            <a:r>
              <a:rPr lang="en-US"/>
              <a:t>Physical resistance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pPr eaLnBrk="1" hangingPunct="1"/>
            <a:r>
              <a:rPr lang="en-US"/>
              <a:t>Young Child’s Response to Pain</a:t>
            </a:r>
          </a:p>
        </p:txBody>
      </p:sp>
      <p:sp>
        <p:nvSpPr>
          <p:cNvPr id="17411" name="Rectangle 5"/>
          <p:cNvSpPr>
            <a:spLocks noGrp="1" noChangeArrowheads="1"/>
          </p:cNvSpPr>
          <p:nvPr>
            <p:ph type="body" idx="1"/>
          </p:nvPr>
        </p:nvSpPr>
        <p:spPr/>
        <p:txBody>
          <a:bodyPr/>
          <a:lstStyle/>
          <a:p>
            <a:pPr eaLnBrk="1" hangingPunct="1">
              <a:lnSpc>
                <a:spcPct val="80000"/>
              </a:lnSpc>
            </a:pPr>
            <a:r>
              <a:rPr lang="en-US" sz="2400"/>
              <a:t>Loud crying, screaming, kicking, biting, spitting, trying to grab equipment or push away stimulus</a:t>
            </a:r>
          </a:p>
          <a:p>
            <a:pPr eaLnBrk="1" hangingPunct="1">
              <a:lnSpc>
                <a:spcPct val="80000"/>
              </a:lnSpc>
            </a:pPr>
            <a:r>
              <a:rPr lang="en-US" sz="2400"/>
              <a:t>Verbalizations: “Ow”, “Ouch”, “It hurts”.  May also be verbally abusive and even curse</a:t>
            </a:r>
          </a:p>
          <a:p>
            <a:pPr eaLnBrk="1" hangingPunct="1">
              <a:lnSpc>
                <a:spcPct val="80000"/>
              </a:lnSpc>
            </a:pPr>
            <a:r>
              <a:rPr lang="en-US" sz="2400"/>
              <a:t>Toddlers may react to all procedures negatively whether painful or not</a:t>
            </a:r>
          </a:p>
          <a:p>
            <a:pPr eaLnBrk="1" hangingPunct="1">
              <a:lnSpc>
                <a:spcPct val="80000"/>
              </a:lnSpc>
            </a:pPr>
            <a:r>
              <a:rPr lang="en-US" sz="2400"/>
              <a:t>Toddlers can localize pain by pointing to it, but cannot describe it</a:t>
            </a:r>
          </a:p>
          <a:p>
            <a:pPr eaLnBrk="1" hangingPunct="1">
              <a:lnSpc>
                <a:spcPct val="80000"/>
              </a:lnSpc>
            </a:pPr>
            <a:r>
              <a:rPr lang="en-US" sz="2400"/>
              <a:t>Preschoolers have a great fear of mutilation and of “insides leaking out”</a:t>
            </a:r>
          </a:p>
          <a:p>
            <a:pPr eaLnBrk="1" hangingPunct="1">
              <a:lnSpc>
                <a:spcPct val="80000"/>
              </a:lnSpc>
            </a:pPr>
            <a:r>
              <a:rPr lang="en-US" sz="2400"/>
              <a:t>Preschoolers can localize pain and can describe severity by using Faces Pain Scale</a:t>
            </a:r>
          </a:p>
          <a:p>
            <a:pPr eaLnBrk="1" hangingPunct="1">
              <a:lnSpc>
                <a:spcPct val="80000"/>
              </a:lnSpc>
            </a:pPr>
            <a:endParaRPr 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pPr eaLnBrk="1" hangingPunct="1"/>
            <a:r>
              <a:rPr lang="en-US"/>
              <a:t>School-Age Child’s Response </a:t>
            </a:r>
            <a:br>
              <a:rPr lang="en-US"/>
            </a:br>
            <a:r>
              <a:rPr lang="en-US"/>
              <a:t>to Pain</a:t>
            </a:r>
          </a:p>
        </p:txBody>
      </p:sp>
      <p:sp>
        <p:nvSpPr>
          <p:cNvPr id="18435" name="Rectangle 5"/>
          <p:cNvSpPr>
            <a:spLocks noGrp="1" noChangeArrowheads="1"/>
          </p:cNvSpPr>
          <p:nvPr>
            <p:ph type="body" idx="1"/>
          </p:nvPr>
        </p:nvSpPr>
        <p:spPr/>
        <p:txBody>
          <a:bodyPr/>
          <a:lstStyle/>
          <a:p>
            <a:pPr eaLnBrk="1" hangingPunct="1">
              <a:lnSpc>
                <a:spcPct val="80000"/>
              </a:lnSpc>
            </a:pPr>
            <a:r>
              <a:rPr lang="en-US" sz="2400"/>
              <a:t>Stalling behavior (“wait a minute”)</a:t>
            </a:r>
          </a:p>
          <a:p>
            <a:pPr eaLnBrk="1" hangingPunct="1">
              <a:lnSpc>
                <a:spcPct val="80000"/>
              </a:lnSpc>
            </a:pPr>
            <a:r>
              <a:rPr lang="en-US" sz="2400"/>
              <a:t>Muscle rigidity, clenching teeth or fists</a:t>
            </a:r>
          </a:p>
          <a:p>
            <a:pPr eaLnBrk="1" hangingPunct="1">
              <a:lnSpc>
                <a:spcPct val="80000"/>
              </a:lnSpc>
            </a:pPr>
            <a:r>
              <a:rPr lang="en-US" sz="2400"/>
              <a:t>May use all behaviors of young child</a:t>
            </a:r>
          </a:p>
          <a:p>
            <a:pPr eaLnBrk="1" hangingPunct="1">
              <a:lnSpc>
                <a:spcPct val="80000"/>
              </a:lnSpc>
            </a:pPr>
            <a:r>
              <a:rPr lang="en-US" sz="2400"/>
              <a:t>May try to act brave; “grin and bear it”</a:t>
            </a:r>
          </a:p>
          <a:p>
            <a:pPr eaLnBrk="1" hangingPunct="1">
              <a:lnSpc>
                <a:spcPct val="80000"/>
              </a:lnSpc>
            </a:pPr>
            <a:r>
              <a:rPr lang="en-US" sz="2400"/>
              <a:t>May be more concerned with disfigurement or death than with pain itself</a:t>
            </a:r>
          </a:p>
          <a:p>
            <a:pPr eaLnBrk="1" hangingPunct="1">
              <a:lnSpc>
                <a:spcPct val="80000"/>
              </a:lnSpc>
            </a:pPr>
            <a:r>
              <a:rPr lang="en-US" sz="2400"/>
              <a:t>Psychosomatic complaints may be related to school or home problems</a:t>
            </a:r>
          </a:p>
          <a:p>
            <a:pPr eaLnBrk="1" hangingPunct="1">
              <a:lnSpc>
                <a:spcPct val="80000"/>
              </a:lnSpc>
            </a:pPr>
            <a:r>
              <a:rPr lang="en-US" sz="2400"/>
              <a:t>Can describe pain much like an adult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a:t>Adolescent</a:t>
            </a:r>
          </a:p>
        </p:txBody>
      </p:sp>
      <p:sp>
        <p:nvSpPr>
          <p:cNvPr id="19459" name="Rectangle 5"/>
          <p:cNvSpPr>
            <a:spLocks noGrp="1" noChangeArrowheads="1"/>
          </p:cNvSpPr>
          <p:nvPr>
            <p:ph type="body" idx="1"/>
          </p:nvPr>
        </p:nvSpPr>
        <p:spPr/>
        <p:txBody>
          <a:bodyPr/>
          <a:lstStyle/>
          <a:p>
            <a:pPr eaLnBrk="1" hangingPunct="1">
              <a:lnSpc>
                <a:spcPct val="80000"/>
              </a:lnSpc>
            </a:pPr>
            <a:r>
              <a:rPr lang="en-US" sz="2400"/>
              <a:t>Less vocal protest, less motor activity</a:t>
            </a:r>
          </a:p>
          <a:p>
            <a:pPr eaLnBrk="1" hangingPunct="1">
              <a:lnSpc>
                <a:spcPct val="80000"/>
              </a:lnSpc>
            </a:pPr>
            <a:r>
              <a:rPr lang="en-US" sz="2400"/>
              <a:t>Increased muscle tension and body control</a:t>
            </a:r>
          </a:p>
          <a:p>
            <a:pPr eaLnBrk="1" hangingPunct="1">
              <a:lnSpc>
                <a:spcPct val="80000"/>
              </a:lnSpc>
            </a:pPr>
            <a:r>
              <a:rPr lang="en-US" sz="2400"/>
              <a:t>More verbalizations (“it hurts”, “you’re hurting me”)</a:t>
            </a:r>
          </a:p>
          <a:p>
            <a:pPr eaLnBrk="1" hangingPunct="1">
              <a:lnSpc>
                <a:spcPct val="80000"/>
              </a:lnSpc>
            </a:pPr>
            <a:r>
              <a:rPr lang="en-US" sz="2400"/>
              <a:t>May be more fearful of disability, disfigurement especially if it may cause physical changes</a:t>
            </a:r>
          </a:p>
          <a:p>
            <a:pPr eaLnBrk="1" hangingPunct="1">
              <a:lnSpc>
                <a:spcPct val="80000"/>
              </a:lnSpc>
            </a:pPr>
            <a:r>
              <a:rPr lang="en-US" sz="2400"/>
              <a:t>Psychosomatic complaints may be related to home or school problems, or initial sexual relationship</a:t>
            </a:r>
          </a:p>
          <a:p>
            <a:pPr eaLnBrk="1" hangingPunct="1">
              <a:lnSpc>
                <a:spcPct val="80000"/>
              </a:lnSpc>
            </a:pPr>
            <a:r>
              <a:rPr lang="en-US" sz="2400"/>
              <a:t>Usually describes pain as adult would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pPr eaLnBrk="1" hangingPunct="1"/>
            <a:r>
              <a:rPr lang="en-US"/>
              <a:t>Individual Risk Factors That Increase Vulnerability to Stresses of Hospitalization</a:t>
            </a:r>
          </a:p>
        </p:txBody>
      </p:sp>
      <p:sp>
        <p:nvSpPr>
          <p:cNvPr id="20483" name="Rectangle 5"/>
          <p:cNvSpPr>
            <a:spLocks noGrp="1" noChangeArrowheads="1"/>
          </p:cNvSpPr>
          <p:nvPr>
            <p:ph type="body" idx="1"/>
          </p:nvPr>
        </p:nvSpPr>
        <p:spPr/>
        <p:txBody>
          <a:bodyPr/>
          <a:lstStyle/>
          <a:p>
            <a:pPr eaLnBrk="1" hangingPunct="1"/>
            <a:r>
              <a:rPr lang="en-US"/>
              <a:t>“Difficult” temperament</a:t>
            </a:r>
          </a:p>
          <a:p>
            <a:pPr eaLnBrk="1" hangingPunct="1"/>
            <a:r>
              <a:rPr lang="en-US"/>
              <a:t>Lack of fit between child and parent</a:t>
            </a:r>
          </a:p>
          <a:p>
            <a:pPr eaLnBrk="1" hangingPunct="1"/>
            <a:r>
              <a:rPr lang="en-US"/>
              <a:t>Age (especially between 6 mos and 5 yrs)</a:t>
            </a:r>
          </a:p>
          <a:p>
            <a:pPr eaLnBrk="1" hangingPunct="1"/>
            <a:r>
              <a:rPr lang="en-US"/>
              <a:t>Male gender</a:t>
            </a:r>
          </a:p>
          <a:p>
            <a:pPr eaLnBrk="1" hangingPunct="1"/>
            <a:r>
              <a:rPr lang="en-US"/>
              <a:t>Below-average intelligence</a:t>
            </a:r>
          </a:p>
          <a:p>
            <a:pPr eaLnBrk="1" hangingPunct="1"/>
            <a:r>
              <a:rPr lang="en-US"/>
              <a:t>Multiple and continuing stresses (e.g., frequent hospitalizations)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pPr eaLnBrk="1" hangingPunct="1"/>
            <a:r>
              <a:rPr lang="en-US"/>
              <a:t>Changes in the Pediatric Population</a:t>
            </a:r>
          </a:p>
        </p:txBody>
      </p:sp>
      <p:sp>
        <p:nvSpPr>
          <p:cNvPr id="21507" name="Rectangle 5"/>
          <p:cNvSpPr>
            <a:spLocks noGrp="1" noChangeArrowheads="1"/>
          </p:cNvSpPr>
          <p:nvPr>
            <p:ph type="body" idx="1"/>
          </p:nvPr>
        </p:nvSpPr>
        <p:spPr/>
        <p:txBody>
          <a:bodyPr/>
          <a:lstStyle/>
          <a:p>
            <a:pPr eaLnBrk="1" hangingPunct="1"/>
            <a:r>
              <a:rPr lang="en-US"/>
              <a:t>More serious and complex problems</a:t>
            </a:r>
          </a:p>
          <a:p>
            <a:pPr eaLnBrk="1" hangingPunct="1"/>
            <a:r>
              <a:rPr lang="en-US"/>
              <a:t>Fragile newborns</a:t>
            </a:r>
          </a:p>
          <a:p>
            <a:pPr eaLnBrk="1" hangingPunct="1"/>
            <a:r>
              <a:rPr lang="en-US"/>
              <a:t>Children with severe injuries</a:t>
            </a:r>
          </a:p>
          <a:p>
            <a:pPr eaLnBrk="1" hangingPunct="1"/>
            <a:r>
              <a:rPr lang="en-US"/>
              <a:t>Children with disabilities who have survived because of increased technologic advances</a:t>
            </a:r>
          </a:p>
          <a:p>
            <a:pPr eaLnBrk="1" hangingPunct="1"/>
            <a:r>
              <a:rPr lang="en-US"/>
              <a:t>More frequent and lengthy stays in hospital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The Hospitalized Child</a:t>
            </a:r>
          </a:p>
        </p:txBody>
      </p:sp>
      <p:sp>
        <p:nvSpPr>
          <p:cNvPr id="4099" name="Rectangle 3"/>
          <p:cNvSpPr>
            <a:spLocks noGrp="1" noChangeArrowheads="1"/>
          </p:cNvSpPr>
          <p:nvPr>
            <p:ph type="body" idx="1"/>
          </p:nvPr>
        </p:nvSpPr>
        <p:spPr/>
        <p:txBody>
          <a:bodyPr/>
          <a:lstStyle/>
          <a:p>
            <a:pPr eaLnBrk="1" hangingPunct="1">
              <a:lnSpc>
                <a:spcPct val="80000"/>
              </a:lnSpc>
            </a:pPr>
            <a:r>
              <a:rPr lang="en-US" sz="2400"/>
              <a:t>Hospitalization and illness are major stressors because of change of usual routines and limited coping mechanisms</a:t>
            </a:r>
          </a:p>
          <a:p>
            <a:pPr eaLnBrk="1" hangingPunct="1">
              <a:lnSpc>
                <a:spcPct val="80000"/>
              </a:lnSpc>
            </a:pPr>
            <a:r>
              <a:rPr lang="en-US" sz="2400"/>
              <a:t>Major stressors are separation, loss of control, and fear of bodily injury and pain</a:t>
            </a:r>
          </a:p>
          <a:p>
            <a:pPr eaLnBrk="1" hangingPunct="1">
              <a:lnSpc>
                <a:spcPct val="80000"/>
              </a:lnSpc>
            </a:pPr>
            <a:r>
              <a:rPr lang="en-US" sz="2400"/>
              <a:t>Reactions to hospitalization affected by:</a:t>
            </a:r>
          </a:p>
          <a:p>
            <a:pPr lvl="1" eaLnBrk="1" hangingPunct="1">
              <a:lnSpc>
                <a:spcPct val="80000"/>
              </a:lnSpc>
            </a:pPr>
            <a:r>
              <a:rPr lang="en-US" sz="2400"/>
              <a:t>Developmental age</a:t>
            </a:r>
          </a:p>
          <a:p>
            <a:pPr lvl="1" eaLnBrk="1" hangingPunct="1">
              <a:lnSpc>
                <a:spcPct val="80000"/>
              </a:lnSpc>
            </a:pPr>
            <a:r>
              <a:rPr lang="en-US" sz="2400"/>
              <a:t>Previous experiences with illness</a:t>
            </a:r>
          </a:p>
          <a:p>
            <a:pPr lvl="1" eaLnBrk="1" hangingPunct="1">
              <a:lnSpc>
                <a:spcPct val="80000"/>
              </a:lnSpc>
            </a:pPr>
            <a:r>
              <a:rPr lang="en-US" sz="2400"/>
              <a:t>Available support systems</a:t>
            </a:r>
          </a:p>
          <a:p>
            <a:pPr lvl="1" eaLnBrk="1" hangingPunct="1">
              <a:lnSpc>
                <a:spcPct val="80000"/>
              </a:lnSpc>
            </a:pPr>
            <a:r>
              <a:rPr lang="en-US" sz="2400"/>
              <a:t>Seriousness of illness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en-US"/>
              <a:t>Beneficial Effects of Hospitalization</a:t>
            </a:r>
          </a:p>
        </p:txBody>
      </p:sp>
      <p:sp>
        <p:nvSpPr>
          <p:cNvPr id="22531" name="Rectangle 5"/>
          <p:cNvSpPr>
            <a:spLocks noGrp="1" noChangeArrowheads="1"/>
          </p:cNvSpPr>
          <p:nvPr>
            <p:ph type="body" idx="1"/>
          </p:nvPr>
        </p:nvSpPr>
        <p:spPr/>
        <p:txBody>
          <a:bodyPr/>
          <a:lstStyle/>
          <a:p>
            <a:pPr eaLnBrk="1" hangingPunct="1"/>
            <a:r>
              <a:rPr lang="en-US"/>
              <a:t>Recovery from illness</a:t>
            </a:r>
          </a:p>
          <a:p>
            <a:pPr eaLnBrk="1" hangingPunct="1"/>
            <a:r>
              <a:rPr lang="en-US"/>
              <a:t>Increase coping skills</a:t>
            </a:r>
          </a:p>
          <a:p>
            <a:pPr eaLnBrk="1" hangingPunct="1"/>
            <a:r>
              <a:rPr lang="en-US"/>
              <a:t>Master stress and feel competent in coping</a:t>
            </a:r>
          </a:p>
          <a:p>
            <a:pPr eaLnBrk="1" hangingPunct="1"/>
            <a:r>
              <a:rPr lang="en-US"/>
              <a:t>New socialization experiences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pPr eaLnBrk="1" hangingPunct="1"/>
            <a:r>
              <a:rPr lang="en-US"/>
              <a:t>Parental Responses to Stressors of Hospitalization</a:t>
            </a:r>
          </a:p>
        </p:txBody>
      </p:sp>
      <p:sp>
        <p:nvSpPr>
          <p:cNvPr id="23555" name="Rectangle 5"/>
          <p:cNvSpPr>
            <a:spLocks noGrp="1" noChangeArrowheads="1"/>
          </p:cNvSpPr>
          <p:nvPr>
            <p:ph type="body" idx="1"/>
          </p:nvPr>
        </p:nvSpPr>
        <p:spPr/>
        <p:txBody>
          <a:bodyPr/>
          <a:lstStyle/>
          <a:p>
            <a:pPr eaLnBrk="1" hangingPunct="1"/>
            <a:r>
              <a:rPr lang="en-US"/>
              <a:t>Disbelief, anger, guilt</a:t>
            </a:r>
          </a:p>
          <a:p>
            <a:pPr lvl="1" eaLnBrk="1" hangingPunct="1"/>
            <a:r>
              <a:rPr lang="en-US"/>
              <a:t>Especially if sudden illness</a:t>
            </a:r>
          </a:p>
          <a:p>
            <a:pPr eaLnBrk="1" hangingPunct="1"/>
            <a:r>
              <a:rPr lang="en-US"/>
              <a:t>Fear, anxiety</a:t>
            </a:r>
          </a:p>
          <a:p>
            <a:pPr lvl="1" eaLnBrk="1" hangingPunct="1"/>
            <a:r>
              <a:rPr lang="en-US"/>
              <a:t>R/T child’s pain, seriousness of illness </a:t>
            </a:r>
          </a:p>
          <a:p>
            <a:pPr eaLnBrk="1" hangingPunct="1"/>
            <a:r>
              <a:rPr lang="en-US"/>
              <a:t>Frustration</a:t>
            </a:r>
          </a:p>
          <a:p>
            <a:pPr lvl="1" eaLnBrk="1" hangingPunct="1"/>
            <a:r>
              <a:rPr lang="en-US"/>
              <a:t>Especially r/t need for information</a:t>
            </a:r>
          </a:p>
          <a:p>
            <a:pPr eaLnBrk="1" hangingPunct="1"/>
            <a:r>
              <a:rPr lang="en-US"/>
              <a:t>Depression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pPr eaLnBrk="1" hangingPunct="1"/>
            <a:r>
              <a:rPr lang="en-US"/>
              <a:t>Sibling Reactions </a:t>
            </a:r>
          </a:p>
        </p:txBody>
      </p:sp>
      <p:sp>
        <p:nvSpPr>
          <p:cNvPr id="24579" name="Rectangle 5"/>
          <p:cNvSpPr>
            <a:spLocks noGrp="1" noChangeArrowheads="1"/>
          </p:cNvSpPr>
          <p:nvPr>
            <p:ph type="body" idx="1"/>
          </p:nvPr>
        </p:nvSpPr>
        <p:spPr/>
        <p:txBody>
          <a:bodyPr/>
          <a:lstStyle/>
          <a:p>
            <a:pPr eaLnBrk="1" hangingPunct="1"/>
            <a:r>
              <a:rPr lang="en-US"/>
              <a:t>Loneliness, fear, worry</a:t>
            </a:r>
          </a:p>
          <a:p>
            <a:pPr eaLnBrk="1" hangingPunct="1"/>
            <a:r>
              <a:rPr lang="en-US"/>
              <a:t>Anger, resentment, jealousy</a:t>
            </a:r>
          </a:p>
          <a:p>
            <a:pPr eaLnBrk="1" hangingPunct="1"/>
            <a:r>
              <a:rPr lang="en-US"/>
              <a:t>Guilt</a:t>
            </a:r>
          </a:p>
          <a:p>
            <a:pPr eaLnBrk="1" hangingPunct="1"/>
            <a:r>
              <a:rPr lang="en-US"/>
              <a:t>Depends on child’s developmental level, strength of family unit, or other stressors in sibling’s life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p:txBody>
          <a:bodyPr/>
          <a:lstStyle/>
          <a:p>
            <a:pPr eaLnBrk="1" hangingPunct="1"/>
            <a:r>
              <a:rPr lang="en-US"/>
              <a:t>Altered Family Roles</a:t>
            </a:r>
          </a:p>
        </p:txBody>
      </p:sp>
      <p:sp>
        <p:nvSpPr>
          <p:cNvPr id="25603" name="Rectangle 5"/>
          <p:cNvSpPr>
            <a:spLocks noGrp="1" noChangeArrowheads="1"/>
          </p:cNvSpPr>
          <p:nvPr>
            <p:ph type="body" idx="1"/>
          </p:nvPr>
        </p:nvSpPr>
        <p:spPr/>
        <p:txBody>
          <a:bodyPr/>
          <a:lstStyle/>
          <a:p>
            <a:pPr eaLnBrk="1" hangingPunct="1"/>
            <a:r>
              <a:rPr lang="en-US"/>
              <a:t>Anger and jealousy between siblings and ill child</a:t>
            </a:r>
          </a:p>
          <a:p>
            <a:pPr eaLnBrk="1" hangingPunct="1"/>
            <a:r>
              <a:rPr lang="en-US"/>
              <a:t>Ill child obligated to play sick role </a:t>
            </a:r>
          </a:p>
          <a:p>
            <a:pPr eaLnBrk="1" hangingPunct="1"/>
            <a:r>
              <a:rPr lang="en-US"/>
              <a:t>Parents continue pattern of overprotection and indulgent attention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pPr eaLnBrk="1" hangingPunct="1"/>
            <a:r>
              <a:rPr lang="en-US"/>
              <a:t>Nursing Interventions to Minimize Stressors</a:t>
            </a:r>
          </a:p>
        </p:txBody>
      </p:sp>
      <p:sp>
        <p:nvSpPr>
          <p:cNvPr id="26627" name="Rectangle 5"/>
          <p:cNvSpPr>
            <a:spLocks noGrp="1" noChangeArrowheads="1"/>
          </p:cNvSpPr>
          <p:nvPr>
            <p:ph type="body" idx="1"/>
          </p:nvPr>
        </p:nvSpPr>
        <p:spPr/>
        <p:txBody>
          <a:bodyPr/>
          <a:lstStyle/>
          <a:p>
            <a:pPr eaLnBrk="1" hangingPunct="1">
              <a:lnSpc>
                <a:spcPct val="80000"/>
              </a:lnSpc>
            </a:pPr>
            <a:r>
              <a:rPr lang="en-US" sz="2400"/>
              <a:t>Prepare child for hospitalization</a:t>
            </a:r>
          </a:p>
          <a:p>
            <a:pPr eaLnBrk="1" hangingPunct="1">
              <a:lnSpc>
                <a:spcPct val="80000"/>
              </a:lnSpc>
            </a:pPr>
            <a:r>
              <a:rPr lang="en-US" sz="2400"/>
              <a:t>Provide tours of hospital area if admission is elective or scheduled ahead of time</a:t>
            </a:r>
          </a:p>
          <a:p>
            <a:pPr eaLnBrk="1" hangingPunct="1">
              <a:lnSpc>
                <a:spcPct val="80000"/>
              </a:lnSpc>
            </a:pPr>
            <a:r>
              <a:rPr lang="en-US" sz="2400"/>
              <a:t>Establish a trusting relationship between nurse and child </a:t>
            </a:r>
          </a:p>
          <a:p>
            <a:pPr eaLnBrk="1" hangingPunct="1">
              <a:lnSpc>
                <a:spcPct val="80000"/>
              </a:lnSpc>
            </a:pPr>
            <a:r>
              <a:rPr lang="en-US" sz="2400"/>
              <a:t>Give explanations according to developmental level</a:t>
            </a:r>
          </a:p>
          <a:p>
            <a:pPr eaLnBrk="1" hangingPunct="1">
              <a:lnSpc>
                <a:spcPct val="80000"/>
              </a:lnSpc>
            </a:pPr>
            <a:r>
              <a:rPr lang="en-US" sz="2400"/>
              <a:t>Room selection can be important</a:t>
            </a:r>
          </a:p>
          <a:p>
            <a:pPr eaLnBrk="1" hangingPunct="1">
              <a:lnSpc>
                <a:spcPct val="80000"/>
              </a:lnSpc>
            </a:pPr>
            <a:r>
              <a:rPr lang="en-US" sz="2400"/>
              <a:t>Admission thru ER and ICU and special situations like isolation can be challenging for everyone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t>Using Play to Minimize Stress</a:t>
            </a:r>
          </a:p>
        </p:txBody>
      </p:sp>
      <p:sp>
        <p:nvSpPr>
          <p:cNvPr id="27651" name="Rectangle 3"/>
          <p:cNvSpPr>
            <a:spLocks noGrp="1" noChangeArrowheads="1"/>
          </p:cNvSpPr>
          <p:nvPr>
            <p:ph type="body" idx="1"/>
          </p:nvPr>
        </p:nvSpPr>
        <p:spPr/>
        <p:txBody>
          <a:bodyPr/>
          <a:lstStyle/>
          <a:p>
            <a:pPr eaLnBrk="1" hangingPunct="1">
              <a:lnSpc>
                <a:spcPct val="80000"/>
              </a:lnSpc>
            </a:pPr>
            <a:r>
              <a:rPr lang="en-US"/>
              <a:t>Play is important aspect in child’s life</a:t>
            </a:r>
          </a:p>
          <a:p>
            <a:pPr eaLnBrk="1" hangingPunct="1">
              <a:lnSpc>
                <a:spcPct val="80000"/>
              </a:lnSpc>
            </a:pPr>
            <a:r>
              <a:rPr lang="en-US"/>
              <a:t>Functions of play are to provide diversion, increase security, decrease separation anxiety, allow expression of feelings</a:t>
            </a:r>
          </a:p>
          <a:p>
            <a:pPr eaLnBrk="1" hangingPunct="1">
              <a:lnSpc>
                <a:spcPct val="80000"/>
              </a:lnSpc>
            </a:pPr>
            <a:r>
              <a:rPr lang="en-US"/>
              <a:t>Playrooms offer distancing</a:t>
            </a:r>
          </a:p>
          <a:p>
            <a:pPr eaLnBrk="1" hangingPunct="1">
              <a:lnSpc>
                <a:spcPct val="80000"/>
              </a:lnSpc>
            </a:pPr>
            <a:r>
              <a:rPr lang="en-US"/>
              <a:t>Familiar toys are comforting</a:t>
            </a:r>
          </a:p>
          <a:p>
            <a:pPr eaLnBrk="1" hangingPunct="1">
              <a:lnSpc>
                <a:spcPct val="80000"/>
              </a:lnSpc>
            </a:pPr>
            <a:r>
              <a:rPr lang="en-US"/>
              <a:t>Therapeutic play includes large muscle usage, dramatic play, drawing, puppets, books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eaLnBrk="1" hangingPunct="1"/>
            <a:r>
              <a:rPr lang="en-US"/>
              <a:t>Preventing or Minimizing Separation</a:t>
            </a:r>
          </a:p>
        </p:txBody>
      </p:sp>
      <p:sp>
        <p:nvSpPr>
          <p:cNvPr id="28675" name="Rectangle 5"/>
          <p:cNvSpPr>
            <a:spLocks noGrp="1" noChangeArrowheads="1"/>
          </p:cNvSpPr>
          <p:nvPr>
            <p:ph type="body" idx="1"/>
          </p:nvPr>
        </p:nvSpPr>
        <p:spPr/>
        <p:txBody>
          <a:bodyPr/>
          <a:lstStyle/>
          <a:p>
            <a:pPr eaLnBrk="1" hangingPunct="1">
              <a:lnSpc>
                <a:spcPct val="80000"/>
              </a:lnSpc>
            </a:pPr>
            <a:r>
              <a:rPr lang="en-US"/>
              <a:t>Primary nursing goal</a:t>
            </a:r>
          </a:p>
          <a:p>
            <a:pPr eaLnBrk="1" hangingPunct="1">
              <a:lnSpc>
                <a:spcPct val="80000"/>
              </a:lnSpc>
            </a:pPr>
            <a:r>
              <a:rPr lang="en-US"/>
              <a:t>Especially for children &lt;5 yrs</a:t>
            </a:r>
          </a:p>
          <a:p>
            <a:pPr eaLnBrk="1" hangingPunct="1">
              <a:lnSpc>
                <a:spcPct val="80000"/>
              </a:lnSpc>
            </a:pPr>
            <a:r>
              <a:rPr lang="en-US"/>
              <a:t>Family-centered care—parents are not “visitors”</a:t>
            </a:r>
          </a:p>
          <a:p>
            <a:pPr eaLnBrk="1" hangingPunct="1">
              <a:lnSpc>
                <a:spcPct val="80000"/>
              </a:lnSpc>
            </a:pPr>
            <a:r>
              <a:rPr lang="en-US"/>
              <a:t>Familiar items from home</a:t>
            </a:r>
          </a:p>
          <a:p>
            <a:pPr eaLnBrk="1" hangingPunct="1">
              <a:lnSpc>
                <a:spcPct val="80000"/>
              </a:lnSpc>
            </a:pPr>
            <a:r>
              <a:rPr lang="en-US"/>
              <a:t>Assign same primary nurse if possible</a:t>
            </a:r>
          </a:p>
          <a:p>
            <a:pPr eaLnBrk="1" hangingPunct="1">
              <a:lnSpc>
                <a:spcPct val="80000"/>
              </a:lnSpc>
            </a:pPr>
            <a:r>
              <a:rPr lang="en-US"/>
              <a:t>Continue school work</a:t>
            </a:r>
          </a:p>
          <a:p>
            <a:pPr eaLnBrk="1" hangingPunct="1">
              <a:lnSpc>
                <a:spcPct val="80000"/>
              </a:lnSpc>
            </a:pPr>
            <a:r>
              <a:rPr lang="en-US"/>
              <a:t>Allow friends to visit or call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pPr eaLnBrk="1" hangingPunct="1"/>
            <a:r>
              <a:rPr lang="en-US"/>
              <a:t>Preventing or Minimizing Loss of Control</a:t>
            </a:r>
          </a:p>
        </p:txBody>
      </p:sp>
      <p:sp>
        <p:nvSpPr>
          <p:cNvPr id="29699" name="Rectangle 5"/>
          <p:cNvSpPr>
            <a:spLocks noGrp="1" noChangeArrowheads="1"/>
          </p:cNvSpPr>
          <p:nvPr>
            <p:ph type="body" idx="1"/>
          </p:nvPr>
        </p:nvSpPr>
        <p:spPr/>
        <p:txBody>
          <a:bodyPr/>
          <a:lstStyle/>
          <a:p>
            <a:pPr eaLnBrk="1" hangingPunct="1"/>
            <a:r>
              <a:rPr lang="en-US"/>
              <a:t>Maintain child’s routine, if possible</a:t>
            </a:r>
          </a:p>
          <a:p>
            <a:pPr eaLnBrk="1" hangingPunct="1"/>
            <a:r>
              <a:rPr lang="en-US"/>
              <a:t>Schedule times for treatments and activities as close to home as possible</a:t>
            </a:r>
          </a:p>
          <a:p>
            <a:pPr eaLnBrk="1" hangingPunct="1"/>
            <a:r>
              <a:rPr lang="en-US"/>
              <a:t>Self-care (age appropriate) or making some of own decisions</a:t>
            </a:r>
          </a:p>
          <a:p>
            <a:pPr eaLnBrk="1" hangingPunct="1"/>
            <a:r>
              <a:rPr lang="en-US"/>
              <a:t>Decrease physical restriction if possible; allow street clothes if possible</a:t>
            </a:r>
          </a:p>
          <a:p>
            <a:pPr eaLnBrk="1" hangingPunct="1"/>
            <a:r>
              <a:rPr lang="en-US"/>
              <a:t>Don’t try to learn new skills in hospital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t>Preventing or Minimizing Fear of Bodily Injury and Pain</a:t>
            </a:r>
          </a:p>
        </p:txBody>
      </p:sp>
      <p:sp>
        <p:nvSpPr>
          <p:cNvPr id="30723" name="Rectangle 3"/>
          <p:cNvSpPr>
            <a:spLocks noGrp="1" noChangeArrowheads="1"/>
          </p:cNvSpPr>
          <p:nvPr>
            <p:ph type="body" idx="1"/>
          </p:nvPr>
        </p:nvSpPr>
        <p:spPr/>
        <p:txBody>
          <a:bodyPr/>
          <a:lstStyle/>
          <a:p>
            <a:pPr eaLnBrk="1" hangingPunct="1"/>
            <a:r>
              <a:rPr lang="en-US" sz="2400"/>
              <a:t>Prepare child for pain if developmentally ready</a:t>
            </a:r>
          </a:p>
          <a:p>
            <a:pPr eaLnBrk="1" hangingPunct="1"/>
            <a:r>
              <a:rPr lang="en-US" sz="2400"/>
              <a:t>Give choices if possible</a:t>
            </a:r>
          </a:p>
          <a:p>
            <a:pPr eaLnBrk="1" hangingPunct="1"/>
            <a:r>
              <a:rPr lang="en-US" sz="2400"/>
              <a:t>Allow child to express pain</a:t>
            </a:r>
          </a:p>
          <a:p>
            <a:pPr eaLnBrk="1" hangingPunct="1"/>
            <a:r>
              <a:rPr lang="en-US" sz="2400"/>
              <a:t>Reward bravery</a:t>
            </a:r>
          </a:p>
          <a:p>
            <a:pPr eaLnBrk="1" hangingPunct="1"/>
            <a:r>
              <a:rPr lang="en-US" sz="2400"/>
              <a:t>Ask child for his perception of illness or procedure, then dispel myths</a:t>
            </a:r>
          </a:p>
          <a:p>
            <a:pPr eaLnBrk="1" hangingPunct="1"/>
            <a:r>
              <a:rPr lang="en-US" sz="2400"/>
              <a:t>Proper pain management, both pharmacological and nonpharmacological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a:t>Pain Facts and Fallacies</a:t>
            </a:r>
          </a:p>
        </p:txBody>
      </p:sp>
      <p:sp>
        <p:nvSpPr>
          <p:cNvPr id="31747" name="Rectangle 5"/>
          <p:cNvSpPr>
            <a:spLocks noGrp="1" noChangeArrowheads="1"/>
          </p:cNvSpPr>
          <p:nvPr>
            <p:ph type="body" idx="1"/>
          </p:nvPr>
        </p:nvSpPr>
        <p:spPr/>
        <p:txBody>
          <a:bodyPr/>
          <a:lstStyle/>
          <a:p>
            <a:pPr eaLnBrk="1" hangingPunct="1"/>
            <a:r>
              <a:rPr lang="en-US"/>
              <a:t>FACT: Children are under treated for pain</a:t>
            </a:r>
          </a:p>
          <a:p>
            <a:pPr eaLnBrk="1" hangingPunct="1"/>
            <a:r>
              <a:rPr lang="en-US"/>
              <a:t>FACT: Analgesia is withheld for fear the child becoming addicted</a:t>
            </a:r>
          </a:p>
          <a:p>
            <a:pPr eaLnBrk="1" hangingPunct="1"/>
            <a:r>
              <a:rPr lang="en-US"/>
              <a:t>FALLACY: Analgesia should be withheld because it may cause respiratory depression in children</a:t>
            </a:r>
          </a:p>
          <a:p>
            <a:pPr eaLnBrk="1" hangingPunct="1"/>
            <a:r>
              <a:rPr lang="en-US"/>
              <a:t>FALLACY: Infants do not feel pain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en-US"/>
              <a:t>Stressors </a:t>
            </a:r>
            <a:br>
              <a:rPr lang="en-US"/>
            </a:br>
            <a:r>
              <a:rPr lang="en-US"/>
              <a:t>of Hospitalization</a:t>
            </a:r>
          </a:p>
        </p:txBody>
      </p:sp>
      <p:sp>
        <p:nvSpPr>
          <p:cNvPr id="5123" name="Rectangle 5"/>
          <p:cNvSpPr>
            <a:spLocks noGrp="1" noChangeArrowheads="1"/>
          </p:cNvSpPr>
          <p:nvPr>
            <p:ph type="body" idx="1"/>
          </p:nvPr>
        </p:nvSpPr>
        <p:spPr/>
        <p:txBody>
          <a:bodyPr/>
          <a:lstStyle/>
          <a:p>
            <a:pPr eaLnBrk="1" hangingPunct="1"/>
            <a:r>
              <a:rPr lang="en-US" sz="2400"/>
              <a:t>Separation anxiety</a:t>
            </a:r>
          </a:p>
          <a:p>
            <a:pPr lvl="1" eaLnBrk="1" hangingPunct="1"/>
            <a:r>
              <a:rPr lang="en-US" sz="2400"/>
              <a:t>Protest phase</a:t>
            </a:r>
          </a:p>
          <a:p>
            <a:pPr lvl="2" eaLnBrk="1" hangingPunct="1"/>
            <a:r>
              <a:rPr lang="en-US" sz="2400"/>
              <a:t>Cry and scream, cling to parent</a:t>
            </a:r>
          </a:p>
          <a:p>
            <a:pPr lvl="1" eaLnBrk="1" hangingPunct="1"/>
            <a:r>
              <a:rPr lang="en-US" sz="2400"/>
              <a:t>Despair phase</a:t>
            </a:r>
          </a:p>
          <a:p>
            <a:pPr lvl="2" eaLnBrk="1" hangingPunct="1"/>
            <a:r>
              <a:rPr lang="en-US" sz="2400"/>
              <a:t>Crying stops; evidence of depression</a:t>
            </a:r>
          </a:p>
          <a:p>
            <a:pPr lvl="1" eaLnBrk="1" hangingPunct="1"/>
            <a:r>
              <a:rPr lang="en-US" sz="2400"/>
              <a:t>Detachment phase</a:t>
            </a:r>
          </a:p>
          <a:p>
            <a:pPr lvl="2" eaLnBrk="1" hangingPunct="1"/>
            <a:r>
              <a:rPr lang="en-US" sz="2400"/>
              <a:t>Denial; resignation and not contentment</a:t>
            </a:r>
          </a:p>
          <a:p>
            <a:pPr lvl="2" eaLnBrk="1" hangingPunct="1"/>
            <a:r>
              <a:rPr lang="en-US" sz="2400"/>
              <a:t>May seriously affect attachment to parent after separation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pPr eaLnBrk="1" hangingPunct="1"/>
            <a:r>
              <a:rPr lang="en-US"/>
              <a:t>Principles of Pain Assessment in Children: QUESTT</a:t>
            </a:r>
          </a:p>
        </p:txBody>
      </p:sp>
      <p:sp>
        <p:nvSpPr>
          <p:cNvPr id="32771" name="Rectangle 5"/>
          <p:cNvSpPr>
            <a:spLocks noGrp="1" noChangeArrowheads="1"/>
          </p:cNvSpPr>
          <p:nvPr>
            <p:ph type="body" idx="1"/>
          </p:nvPr>
        </p:nvSpPr>
        <p:spPr/>
        <p:txBody>
          <a:bodyPr/>
          <a:lstStyle/>
          <a:p>
            <a:pPr eaLnBrk="1" hangingPunct="1"/>
            <a:r>
              <a:rPr lang="en-US" sz="2400" b="1"/>
              <a:t>Q</a:t>
            </a:r>
            <a:r>
              <a:rPr lang="en-US" sz="2400"/>
              <a:t>uestion the child (may deny for fear of shot)</a:t>
            </a:r>
          </a:p>
          <a:p>
            <a:pPr eaLnBrk="1" hangingPunct="1"/>
            <a:r>
              <a:rPr lang="en-US" sz="2400" b="1"/>
              <a:t>U</a:t>
            </a:r>
            <a:r>
              <a:rPr lang="en-US" sz="2400"/>
              <a:t>se a pain rating scale appropriate to age</a:t>
            </a:r>
          </a:p>
          <a:p>
            <a:pPr eaLnBrk="1" hangingPunct="1"/>
            <a:r>
              <a:rPr lang="en-US" sz="2400" b="1"/>
              <a:t>E</a:t>
            </a:r>
            <a:r>
              <a:rPr lang="en-US" sz="2400"/>
              <a:t>valuate behavioral and physiologic changes</a:t>
            </a:r>
          </a:p>
          <a:p>
            <a:pPr eaLnBrk="1" hangingPunct="1"/>
            <a:r>
              <a:rPr lang="en-US" sz="2400" b="1"/>
              <a:t>S</a:t>
            </a:r>
            <a:r>
              <a:rPr lang="en-US" sz="2400"/>
              <a:t>ecure parent’s involvement</a:t>
            </a:r>
          </a:p>
          <a:p>
            <a:pPr eaLnBrk="1" hangingPunct="1"/>
            <a:r>
              <a:rPr lang="en-US" sz="2400" b="1"/>
              <a:t>T</a:t>
            </a:r>
            <a:r>
              <a:rPr lang="en-US" sz="2400"/>
              <a:t>ake the cause of pain into account</a:t>
            </a:r>
          </a:p>
          <a:p>
            <a:pPr eaLnBrk="1" hangingPunct="1"/>
            <a:r>
              <a:rPr lang="en-US" sz="2400" b="1"/>
              <a:t>T</a:t>
            </a:r>
            <a:r>
              <a:rPr lang="en-US" sz="2400"/>
              <a:t>ake action and evaluate results-oral meds are preferred, but IV is more predictable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8"/>
          <p:cNvSpPr>
            <a:spLocks noGrp="1" noChangeArrowheads="1"/>
          </p:cNvSpPr>
          <p:nvPr>
            <p:ph type="title"/>
          </p:nvPr>
        </p:nvSpPr>
        <p:spPr/>
        <p:txBody>
          <a:bodyPr/>
          <a:lstStyle/>
          <a:p>
            <a:pPr eaLnBrk="1" hangingPunct="1"/>
            <a:r>
              <a:rPr lang="en-US"/>
              <a:t>Pain Scales</a:t>
            </a:r>
          </a:p>
        </p:txBody>
      </p:sp>
      <p:sp>
        <p:nvSpPr>
          <p:cNvPr id="33795" name="Rectangle 1029"/>
          <p:cNvSpPr>
            <a:spLocks noGrp="1" noChangeArrowheads="1"/>
          </p:cNvSpPr>
          <p:nvPr>
            <p:ph type="body" idx="1"/>
          </p:nvPr>
        </p:nvSpPr>
        <p:spPr/>
        <p:txBody>
          <a:bodyPr/>
          <a:lstStyle/>
          <a:p>
            <a:pPr eaLnBrk="1" hangingPunct="1">
              <a:spcBef>
                <a:spcPct val="20000"/>
              </a:spcBef>
            </a:pPr>
            <a:r>
              <a:rPr lang="en-US" sz="2400"/>
              <a:t>FACES pain rating scale</a:t>
            </a:r>
          </a:p>
          <a:p>
            <a:pPr eaLnBrk="1" hangingPunct="1">
              <a:spcBef>
                <a:spcPct val="20000"/>
              </a:spcBef>
            </a:pPr>
            <a:r>
              <a:rPr lang="en-US" sz="2400"/>
              <a:t>Numeric scale</a:t>
            </a:r>
          </a:p>
          <a:p>
            <a:pPr eaLnBrk="1" hangingPunct="1">
              <a:spcBef>
                <a:spcPct val="20000"/>
              </a:spcBef>
            </a:pPr>
            <a:r>
              <a:rPr lang="en-US" sz="2400"/>
              <a:t>FLACC scale</a:t>
            </a:r>
          </a:p>
          <a:p>
            <a:pPr lvl="1" eaLnBrk="1" hangingPunct="1">
              <a:spcBef>
                <a:spcPct val="20000"/>
              </a:spcBef>
            </a:pPr>
            <a:r>
              <a:rPr lang="en-US" sz="2400"/>
              <a:t>Facial expression</a:t>
            </a:r>
          </a:p>
          <a:p>
            <a:pPr lvl="1" eaLnBrk="1" hangingPunct="1">
              <a:spcBef>
                <a:spcPct val="20000"/>
              </a:spcBef>
            </a:pPr>
            <a:r>
              <a:rPr lang="en-US" sz="2400"/>
              <a:t>Legs (normal relaxed, tense, kicking, </a:t>
            </a:r>
            <a:br>
              <a:rPr lang="en-US" sz="2400"/>
            </a:br>
            <a:r>
              <a:rPr lang="en-US" sz="2400"/>
              <a:t>drawn up)</a:t>
            </a:r>
          </a:p>
          <a:p>
            <a:pPr lvl="1" eaLnBrk="1" hangingPunct="1">
              <a:spcBef>
                <a:spcPct val="20000"/>
              </a:spcBef>
            </a:pPr>
            <a:r>
              <a:rPr lang="en-US" sz="2400"/>
              <a:t>Activity (quiet, squirming, arched, </a:t>
            </a:r>
            <a:br>
              <a:rPr lang="en-US" sz="2400"/>
            </a:br>
            <a:r>
              <a:rPr lang="en-US" sz="2400"/>
              <a:t>jerking, etc)</a:t>
            </a:r>
          </a:p>
          <a:p>
            <a:pPr lvl="1" eaLnBrk="1" hangingPunct="1">
              <a:spcBef>
                <a:spcPct val="20000"/>
              </a:spcBef>
            </a:pPr>
            <a:r>
              <a:rPr lang="en-US" sz="2400"/>
              <a:t>Cry (none, moaning, whimpering, </a:t>
            </a:r>
            <a:br>
              <a:rPr lang="en-US" sz="2400"/>
            </a:br>
            <a:r>
              <a:rPr lang="en-US" sz="2400"/>
              <a:t>scream, sob)</a:t>
            </a:r>
          </a:p>
          <a:p>
            <a:pPr lvl="1" eaLnBrk="1" hangingPunct="1">
              <a:spcBef>
                <a:spcPct val="20000"/>
              </a:spcBef>
            </a:pPr>
            <a:r>
              <a:rPr lang="en-US" sz="2400"/>
              <a:t>Consolability (content, easy or difficult to console)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eaLnBrk="1" hangingPunct="1"/>
            <a:r>
              <a:rPr lang="en-US"/>
              <a:t>Nonpharmacologic Interventions</a:t>
            </a:r>
          </a:p>
        </p:txBody>
      </p:sp>
      <p:sp>
        <p:nvSpPr>
          <p:cNvPr id="34819" name="Rectangle 5"/>
          <p:cNvSpPr>
            <a:spLocks noGrp="1" noChangeArrowheads="1"/>
          </p:cNvSpPr>
          <p:nvPr>
            <p:ph type="body" idx="1"/>
          </p:nvPr>
        </p:nvSpPr>
        <p:spPr/>
        <p:txBody>
          <a:bodyPr/>
          <a:lstStyle/>
          <a:p>
            <a:pPr eaLnBrk="1" hangingPunct="1"/>
            <a:r>
              <a:rPr lang="en-US"/>
              <a:t>Based on age</a:t>
            </a:r>
          </a:p>
          <a:p>
            <a:pPr eaLnBrk="1" hangingPunct="1"/>
            <a:r>
              <a:rPr lang="en-US"/>
              <a:t>Swaddling, pacifier, holding, rocking</a:t>
            </a:r>
          </a:p>
          <a:p>
            <a:pPr eaLnBrk="1" hangingPunct="1"/>
            <a:r>
              <a:rPr lang="en-US"/>
              <a:t>Distraction</a:t>
            </a:r>
          </a:p>
          <a:p>
            <a:pPr eaLnBrk="1" hangingPunct="1"/>
            <a:r>
              <a:rPr lang="en-US"/>
              <a:t>Relaxation, guided imagery</a:t>
            </a:r>
          </a:p>
          <a:p>
            <a:pPr eaLnBrk="1" hangingPunct="1"/>
            <a:r>
              <a:rPr lang="en-US"/>
              <a:t>Cutaneous stimulation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title"/>
          </p:nvPr>
        </p:nvSpPr>
        <p:spPr/>
        <p:txBody>
          <a:bodyPr/>
          <a:lstStyle/>
          <a:p>
            <a:pPr eaLnBrk="1" hangingPunct="1"/>
            <a:r>
              <a:rPr lang="en-US"/>
              <a:t>Anesthetics: Topical and Local</a:t>
            </a:r>
          </a:p>
        </p:txBody>
      </p:sp>
      <p:sp>
        <p:nvSpPr>
          <p:cNvPr id="35843" name="Rectangle 7"/>
          <p:cNvSpPr>
            <a:spLocks noGrp="1" noChangeArrowheads="1"/>
          </p:cNvSpPr>
          <p:nvPr>
            <p:ph type="body" idx="1"/>
          </p:nvPr>
        </p:nvSpPr>
        <p:spPr/>
        <p:txBody>
          <a:bodyPr/>
          <a:lstStyle/>
          <a:p>
            <a:pPr eaLnBrk="1" hangingPunct="1"/>
            <a:r>
              <a:rPr lang="en-US"/>
              <a:t>Major advancement for atraumatic care </a:t>
            </a:r>
          </a:p>
          <a:p>
            <a:pPr eaLnBrk="1" hangingPunct="1"/>
            <a:r>
              <a:rPr lang="en-US"/>
              <a:t>EMLA (must be applied to skin approx one hour before injection)</a:t>
            </a:r>
          </a:p>
          <a:p>
            <a:pPr eaLnBrk="1" hangingPunct="1"/>
            <a:r>
              <a:rPr lang="en-US"/>
              <a:t>Intradermal local anesthetics—need MD approval</a:t>
            </a:r>
          </a:p>
          <a:p>
            <a:pPr eaLnBrk="1" hangingPunct="1"/>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t>Analgesics</a:t>
            </a:r>
          </a:p>
        </p:txBody>
      </p:sp>
      <p:sp>
        <p:nvSpPr>
          <p:cNvPr id="36867" name="Rectangle 3"/>
          <p:cNvSpPr>
            <a:spLocks noGrp="1" noChangeArrowheads="1"/>
          </p:cNvSpPr>
          <p:nvPr>
            <p:ph type="body" idx="1"/>
          </p:nvPr>
        </p:nvSpPr>
        <p:spPr/>
        <p:txBody>
          <a:bodyPr/>
          <a:lstStyle/>
          <a:p>
            <a:pPr eaLnBrk="1" hangingPunct="1"/>
            <a:r>
              <a:rPr lang="en-US"/>
              <a:t>Non-opioid—acetaminophen, NSAIDs</a:t>
            </a:r>
          </a:p>
          <a:p>
            <a:pPr eaLnBrk="1" hangingPunct="1"/>
            <a:r>
              <a:rPr lang="en-US"/>
              <a:t>Opioid—morphine, fentanyl</a:t>
            </a:r>
          </a:p>
          <a:p>
            <a:pPr eaLnBrk="1" hangingPunct="1"/>
            <a:r>
              <a:rPr lang="en-US"/>
              <a:t>Sedatives—midazolam, chloral hydrate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pPr eaLnBrk="1" hangingPunct="1"/>
            <a:r>
              <a:rPr lang="en-US"/>
              <a:t>Nursing Care of the Family</a:t>
            </a:r>
          </a:p>
        </p:txBody>
      </p:sp>
      <p:sp>
        <p:nvSpPr>
          <p:cNvPr id="37891" name="Rectangle 5"/>
          <p:cNvSpPr>
            <a:spLocks noGrp="1" noChangeArrowheads="1"/>
          </p:cNvSpPr>
          <p:nvPr>
            <p:ph type="body" idx="1"/>
          </p:nvPr>
        </p:nvSpPr>
        <p:spPr/>
        <p:txBody>
          <a:bodyPr/>
          <a:lstStyle/>
          <a:p>
            <a:pPr eaLnBrk="1" hangingPunct="1"/>
            <a:r>
              <a:rPr lang="en-US"/>
              <a:t>Family assessment</a:t>
            </a:r>
          </a:p>
          <a:p>
            <a:pPr eaLnBrk="1" hangingPunct="1"/>
            <a:r>
              <a:rPr lang="en-US"/>
              <a:t>Discharge assessment and planning</a:t>
            </a:r>
          </a:p>
          <a:p>
            <a:pPr eaLnBrk="1" hangingPunct="1"/>
            <a:r>
              <a:rPr lang="en-US"/>
              <a:t>Encourage parent participation in planning and care</a:t>
            </a:r>
          </a:p>
          <a:p>
            <a:pPr eaLnBrk="1" hangingPunct="1"/>
            <a:r>
              <a:rPr lang="en-US"/>
              <a:t>Information</a:t>
            </a:r>
          </a:p>
          <a:p>
            <a:pPr eaLnBrk="1" hangingPunct="1"/>
            <a:r>
              <a:rPr lang="en-US"/>
              <a:t>Preparing for discharge and home care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1917700" y="2971800"/>
            <a:ext cx="7078663" cy="1143000"/>
          </a:xfrm>
        </p:spPr>
        <p:txBody>
          <a:bodyPr/>
          <a:lstStyle/>
          <a:p>
            <a:pPr algn="ctr" eaLnBrk="1" hangingPunct="1"/>
            <a:r>
              <a:rPr lang="en-US"/>
              <a:t>Care of the Child and </a:t>
            </a:r>
            <a:br>
              <a:rPr lang="en-US"/>
            </a:br>
            <a:r>
              <a:rPr lang="en-US"/>
              <a:t>Family in Special Hospital Situations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eaLnBrk="1" hangingPunct="1"/>
            <a:r>
              <a:rPr lang="en-US"/>
              <a:t>Ambulatory/Outpatient</a:t>
            </a:r>
          </a:p>
        </p:txBody>
      </p:sp>
      <p:sp>
        <p:nvSpPr>
          <p:cNvPr id="39939" name="Rectangle 5"/>
          <p:cNvSpPr>
            <a:spLocks noGrp="1" noChangeArrowheads="1"/>
          </p:cNvSpPr>
          <p:nvPr>
            <p:ph type="body" idx="1"/>
          </p:nvPr>
        </p:nvSpPr>
        <p:spPr/>
        <p:txBody>
          <a:bodyPr/>
          <a:lstStyle/>
          <a:p>
            <a:pPr eaLnBrk="1" hangingPunct="1"/>
            <a:r>
              <a:rPr lang="en-US"/>
              <a:t>Benefits</a:t>
            </a:r>
          </a:p>
          <a:p>
            <a:pPr eaLnBrk="1" hangingPunct="1"/>
            <a:r>
              <a:rPr lang="en-US"/>
              <a:t>Preparation of child can be challenging</a:t>
            </a:r>
          </a:p>
          <a:p>
            <a:pPr eaLnBrk="1" hangingPunct="1"/>
            <a:r>
              <a:rPr lang="en-US"/>
              <a:t>The stress of waiting</a:t>
            </a:r>
          </a:p>
          <a:p>
            <a:pPr eaLnBrk="1" hangingPunct="1"/>
            <a:r>
              <a:rPr lang="en-US"/>
              <a:t>Explicit discharge and follow-up instructions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p:txBody>
          <a:bodyPr/>
          <a:lstStyle/>
          <a:p>
            <a:pPr eaLnBrk="1" hangingPunct="1"/>
            <a:r>
              <a:rPr lang="en-US"/>
              <a:t>Isolation</a:t>
            </a:r>
          </a:p>
        </p:txBody>
      </p:sp>
      <p:sp>
        <p:nvSpPr>
          <p:cNvPr id="40963" name="Rectangle 5"/>
          <p:cNvSpPr>
            <a:spLocks noGrp="1" noChangeArrowheads="1"/>
          </p:cNvSpPr>
          <p:nvPr>
            <p:ph type="body" idx="1"/>
          </p:nvPr>
        </p:nvSpPr>
        <p:spPr/>
        <p:txBody>
          <a:bodyPr/>
          <a:lstStyle/>
          <a:p>
            <a:pPr eaLnBrk="1" hangingPunct="1"/>
            <a:r>
              <a:rPr lang="en-US"/>
              <a:t>Added stressor of hospitalization</a:t>
            </a:r>
          </a:p>
          <a:p>
            <a:pPr eaLnBrk="1" hangingPunct="1"/>
            <a:r>
              <a:rPr lang="en-US"/>
              <a:t>Child may have limited understanding</a:t>
            </a:r>
          </a:p>
          <a:p>
            <a:pPr eaLnBrk="1" hangingPunct="1"/>
            <a:r>
              <a:rPr lang="en-US"/>
              <a:t>Dealing with child’s fears</a:t>
            </a:r>
          </a:p>
          <a:p>
            <a:pPr eaLnBrk="1" hangingPunct="1"/>
            <a:r>
              <a:rPr lang="en-US"/>
              <a:t>Potential for sensory deprivation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p:txBody>
          <a:bodyPr/>
          <a:lstStyle/>
          <a:p>
            <a:pPr eaLnBrk="1" hangingPunct="1"/>
            <a:r>
              <a:rPr lang="en-US"/>
              <a:t>Emergency Admission</a:t>
            </a:r>
          </a:p>
        </p:txBody>
      </p:sp>
      <p:sp>
        <p:nvSpPr>
          <p:cNvPr id="41987" name="Rectangle 5"/>
          <p:cNvSpPr>
            <a:spLocks noGrp="1" noChangeArrowheads="1"/>
          </p:cNvSpPr>
          <p:nvPr>
            <p:ph type="body" idx="1"/>
          </p:nvPr>
        </p:nvSpPr>
        <p:spPr/>
        <p:txBody>
          <a:bodyPr/>
          <a:lstStyle/>
          <a:p>
            <a:pPr eaLnBrk="1" hangingPunct="1"/>
            <a:r>
              <a:rPr lang="en-US"/>
              <a:t>Essentials of admission counseling</a:t>
            </a:r>
          </a:p>
          <a:p>
            <a:pPr eaLnBrk="1" hangingPunct="1"/>
            <a:r>
              <a:rPr lang="en-US"/>
              <a:t>“Postvention”—counseling subsequent to the event</a:t>
            </a:r>
          </a:p>
          <a:p>
            <a:pPr eaLnBrk="1" hangingPunct="1"/>
            <a:r>
              <a:rPr lang="en-US"/>
              <a:t>Participation of child and family as appropriate to situation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t>Separation Anxiety:  Infants and Toddlers</a:t>
            </a:r>
          </a:p>
        </p:txBody>
      </p:sp>
      <p:sp>
        <p:nvSpPr>
          <p:cNvPr id="6147" name="Rectangle 3"/>
          <p:cNvSpPr>
            <a:spLocks noGrp="1" noChangeArrowheads="1"/>
          </p:cNvSpPr>
          <p:nvPr>
            <p:ph type="body" idx="1"/>
          </p:nvPr>
        </p:nvSpPr>
        <p:spPr/>
        <p:txBody>
          <a:bodyPr/>
          <a:lstStyle/>
          <a:p>
            <a:pPr eaLnBrk="1" hangingPunct="1"/>
            <a:r>
              <a:rPr lang="en-US"/>
              <a:t>Most apparent in 6-30 months of age</a:t>
            </a:r>
          </a:p>
          <a:p>
            <a:pPr eaLnBrk="1" hangingPunct="1"/>
            <a:r>
              <a:rPr lang="en-US"/>
              <a:t>May try to keep parent close by pleading, crying, clinging, or showing anger and aggression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pPr eaLnBrk="1" hangingPunct="1"/>
            <a:r>
              <a:rPr lang="en-US"/>
              <a:t>Intensive Care Unit</a:t>
            </a:r>
          </a:p>
        </p:txBody>
      </p:sp>
      <p:sp>
        <p:nvSpPr>
          <p:cNvPr id="43011" name="Rectangle 5"/>
          <p:cNvSpPr>
            <a:spLocks noGrp="1" noChangeArrowheads="1"/>
          </p:cNvSpPr>
          <p:nvPr>
            <p:ph type="body" idx="1"/>
          </p:nvPr>
        </p:nvSpPr>
        <p:spPr/>
        <p:txBody>
          <a:bodyPr/>
          <a:lstStyle/>
          <a:p>
            <a:pPr eaLnBrk="1" hangingPunct="1"/>
            <a:r>
              <a:rPr lang="en-US"/>
              <a:t>Increased stress for child and parents</a:t>
            </a:r>
          </a:p>
          <a:p>
            <a:pPr eaLnBrk="1" hangingPunct="1"/>
            <a:r>
              <a:rPr lang="en-US"/>
              <a:t>Emotional needs of the family</a:t>
            </a:r>
          </a:p>
          <a:p>
            <a:pPr eaLnBrk="1" hangingPunct="1"/>
            <a:r>
              <a:rPr lang="en-US"/>
              <a:t>Parents’ need for information</a:t>
            </a:r>
          </a:p>
          <a:p>
            <a:pPr eaLnBrk="1" hangingPunct="1"/>
            <a:r>
              <a:rPr lang="en-US"/>
              <a:t>Perception of security from constant monitoring and individualized care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IN" sz="5400" dirty="0"/>
              <a:t>PICO</a:t>
            </a:r>
            <a:br>
              <a:rPr lang="en-IN" sz="5400" dirty="0"/>
            </a:br>
            <a:endParaRPr lang="en-IN" dirty="0"/>
          </a:p>
        </p:txBody>
      </p:sp>
      <p:sp>
        <p:nvSpPr>
          <p:cNvPr id="44035" name="Content Placeholder 2"/>
          <p:cNvSpPr>
            <a:spLocks noGrp="1"/>
          </p:cNvSpPr>
          <p:nvPr>
            <p:ph sz="quarter" idx="1"/>
          </p:nvPr>
        </p:nvSpPr>
        <p:spPr>
          <a:xfrm>
            <a:off x="457200" y="2438400"/>
            <a:ext cx="8382000" cy="3733800"/>
          </a:xfrm>
        </p:spPr>
        <p:txBody>
          <a:bodyPr/>
          <a:lstStyle/>
          <a:p>
            <a:pPr eaLnBrk="1" hangingPunct="1"/>
            <a:r>
              <a:rPr lang="en-IN" b="1"/>
              <a:t>Author</a:t>
            </a:r>
            <a:r>
              <a:rPr lang="en-IN"/>
              <a:t>- Cousineau MR, Stevens GD, Pickering TA.</a:t>
            </a:r>
          </a:p>
          <a:p>
            <a:pPr eaLnBrk="1" hangingPunct="1"/>
            <a:r>
              <a:rPr lang="en-IN"/>
              <a:t>Title- Preventable hospitalizations among children in California counties after child health insurance expansion initiatives.</a:t>
            </a:r>
          </a:p>
          <a:p>
            <a:pPr eaLnBrk="1" hangingPunct="1"/>
            <a:r>
              <a:rPr lang="en-IN"/>
              <a:t>Web- http://www.ncbi.nlm.nih.gov/pubmed/?term=Impact+of+hospitalization+on+the+child+and+family.</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52400"/>
          <a:ext cx="8763000" cy="6553200"/>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2190750">
                  <a:extLst>
                    <a:ext uri="{9D8B030D-6E8A-4147-A177-3AD203B41FA5}">
                      <a16:colId xmlns:a16="http://schemas.microsoft.com/office/drawing/2014/main" val="20001"/>
                    </a:ext>
                  </a:extLst>
                </a:gridCol>
                <a:gridCol w="2190750">
                  <a:extLst>
                    <a:ext uri="{9D8B030D-6E8A-4147-A177-3AD203B41FA5}">
                      <a16:colId xmlns:a16="http://schemas.microsoft.com/office/drawing/2014/main" val="20002"/>
                    </a:ext>
                  </a:extLst>
                </a:gridCol>
                <a:gridCol w="2190750">
                  <a:extLst>
                    <a:ext uri="{9D8B030D-6E8A-4147-A177-3AD203B41FA5}">
                      <a16:colId xmlns:a16="http://schemas.microsoft.com/office/drawing/2014/main" val="20003"/>
                    </a:ext>
                  </a:extLst>
                </a:gridCol>
              </a:tblGrid>
              <a:tr h="725749">
                <a:tc>
                  <a:txBody>
                    <a:bodyPr/>
                    <a:lstStyle/>
                    <a:p>
                      <a:pPr algn="ctr"/>
                      <a:r>
                        <a:rPr lang="en-IN" dirty="0"/>
                        <a:t>Problem/population</a:t>
                      </a:r>
                    </a:p>
                  </a:txBody>
                  <a:tcPr/>
                </a:tc>
                <a:tc>
                  <a:txBody>
                    <a:bodyPr/>
                    <a:lstStyle/>
                    <a:p>
                      <a:pPr algn="ctr"/>
                      <a:r>
                        <a:rPr lang="en-IN" dirty="0"/>
                        <a:t>Intervention</a:t>
                      </a:r>
                    </a:p>
                  </a:txBody>
                  <a:tcPr/>
                </a:tc>
                <a:tc>
                  <a:txBody>
                    <a:bodyPr/>
                    <a:lstStyle/>
                    <a:p>
                      <a:pPr algn="ctr"/>
                      <a:r>
                        <a:rPr lang="en-IN" dirty="0"/>
                        <a:t>comparison</a:t>
                      </a:r>
                    </a:p>
                  </a:txBody>
                  <a:tcPr/>
                </a:tc>
                <a:tc>
                  <a:txBody>
                    <a:bodyPr/>
                    <a:lstStyle/>
                    <a:p>
                      <a:pPr algn="ctr"/>
                      <a:r>
                        <a:rPr lang="en-IN" dirty="0"/>
                        <a:t>outcome</a:t>
                      </a:r>
                    </a:p>
                  </a:txBody>
                  <a:tcPr/>
                </a:tc>
                <a:extLst>
                  <a:ext uri="{0D108BD9-81ED-4DB2-BD59-A6C34878D82A}">
                    <a16:rowId xmlns:a16="http://schemas.microsoft.com/office/drawing/2014/main" val="10000"/>
                  </a:ext>
                </a:extLst>
              </a:tr>
              <a:tr h="58274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b="0" i="0" kern="1200" dirty="0">
                          <a:solidFill>
                            <a:schemeClr val="dk1"/>
                          </a:solidFill>
                          <a:latin typeface="+mn-lt"/>
                          <a:ea typeface="+mn-ea"/>
                          <a:cs typeface="+mn-cs"/>
                        </a:rPr>
                        <a:t>Preventable hospitalizations among children in California counties after child health insurance expansion initiatives.</a:t>
                      </a:r>
                    </a:p>
                    <a:p>
                      <a:endParaRPr lang="en-IN" dirty="0"/>
                    </a:p>
                    <a:p>
                      <a:endParaRPr lang="en-IN" dirty="0"/>
                    </a:p>
                    <a:p>
                      <a:endParaRPr lang="en-IN" dirty="0"/>
                    </a:p>
                    <a:p>
                      <a:r>
                        <a:rPr lang="en-IN" b="1" dirty="0"/>
                        <a:t>Population</a:t>
                      </a:r>
                    </a:p>
                    <a:p>
                      <a:endParaRPr lang="en-IN" dirty="0"/>
                    </a:p>
                    <a:p>
                      <a:r>
                        <a:rPr lang="en-IN" sz="1800" b="0" i="0" kern="1200" dirty="0">
                          <a:solidFill>
                            <a:schemeClr val="dk1"/>
                          </a:solidFill>
                          <a:latin typeface="+mn-lt"/>
                          <a:ea typeface="+mn-ea"/>
                          <a:cs typeface="+mn-cs"/>
                        </a:rPr>
                        <a:t>children ages 0-18 years</a:t>
                      </a:r>
                      <a:endParaRPr lang="en-IN" dirty="0"/>
                    </a:p>
                  </a:txBody>
                  <a:tcPr/>
                </a:tc>
                <a:tc>
                  <a:txBody>
                    <a:bodyPr/>
                    <a:lstStyle/>
                    <a:p>
                      <a:r>
                        <a:rPr lang="en-IN" sz="1800" b="0" i="0" kern="1200" dirty="0">
                          <a:solidFill>
                            <a:schemeClr val="dk1"/>
                          </a:solidFill>
                          <a:latin typeface="+mn-lt"/>
                          <a:ea typeface="+mn-ea"/>
                          <a:cs typeface="+mn-cs"/>
                        </a:rPr>
                        <a:t>Between 2000 and 2005, there were 281,000 total preventable hospital </a:t>
                      </a:r>
                      <a:r>
                        <a:rPr lang="en-IN" sz="1800" b="0" i="0" kern="1200" dirty="0" err="1">
                          <a:solidFill>
                            <a:schemeClr val="dk1"/>
                          </a:solidFill>
                          <a:latin typeface="+mn-lt"/>
                          <a:ea typeface="+mn-ea"/>
                          <a:cs typeface="+mn-cs"/>
                        </a:rPr>
                        <a:t>pediatric</a:t>
                      </a:r>
                      <a:r>
                        <a:rPr lang="en-IN" sz="1800" b="0" i="0" kern="1200" dirty="0">
                          <a:solidFill>
                            <a:schemeClr val="dk1"/>
                          </a:solidFill>
                          <a:latin typeface="+mn-lt"/>
                          <a:ea typeface="+mn-ea"/>
                          <a:cs typeface="+mn-cs"/>
                        </a:rPr>
                        <a:t> admissions. After adjusting for the effects of time and county, the rate of ACSC hospitalizations was 19% lower </a:t>
                      </a:r>
                      <a:r>
                        <a:rPr lang="en-IN" sz="1800" b="0" i="0" kern="1200" dirty="0" err="1">
                          <a:solidFill>
                            <a:schemeClr val="dk1"/>
                          </a:solidFill>
                          <a:latin typeface="+mn-lt"/>
                          <a:ea typeface="+mn-ea"/>
                          <a:cs typeface="+mn-cs"/>
                        </a:rPr>
                        <a:t>postimplementation</a:t>
                      </a:r>
                      <a:r>
                        <a:rPr lang="en-IN" sz="1800" b="0" i="0" kern="1200" dirty="0">
                          <a:solidFill>
                            <a:schemeClr val="dk1"/>
                          </a:solidFill>
                          <a:latin typeface="+mn-lt"/>
                          <a:ea typeface="+mn-ea"/>
                          <a:cs typeface="+mn-cs"/>
                        </a:rPr>
                        <a:t> of CHIs versus </a:t>
                      </a:r>
                      <a:r>
                        <a:rPr lang="en-IN" sz="1800" b="0" i="0" kern="1200" dirty="0" err="1">
                          <a:solidFill>
                            <a:schemeClr val="dk1"/>
                          </a:solidFill>
                          <a:latin typeface="+mn-lt"/>
                          <a:ea typeface="+mn-ea"/>
                          <a:cs typeface="+mn-cs"/>
                        </a:rPr>
                        <a:t>preimplementation</a:t>
                      </a:r>
                      <a:r>
                        <a:rPr lang="en-IN" sz="1800" b="0" i="0" kern="1200" dirty="0">
                          <a:solidFill>
                            <a:schemeClr val="dk1"/>
                          </a:solidFill>
                          <a:latin typeface="+mn-lt"/>
                          <a:ea typeface="+mn-ea"/>
                          <a:cs typeface="+mn-cs"/>
                        </a:rPr>
                        <a:t> for children</a:t>
                      </a:r>
                      <a:endParaRPr lang="en-IN" dirty="0"/>
                    </a:p>
                  </a:txBody>
                  <a:tcPr/>
                </a:tc>
                <a:tc>
                  <a:txBody>
                    <a:bodyPr/>
                    <a:lstStyle/>
                    <a:p>
                      <a:r>
                        <a:rPr lang="en-IN" sz="1800" b="0" i="0" kern="1200" dirty="0">
                          <a:solidFill>
                            <a:schemeClr val="dk1"/>
                          </a:solidFill>
                          <a:latin typeface="+mn-lt"/>
                          <a:ea typeface="+mn-ea"/>
                          <a:cs typeface="+mn-cs"/>
                        </a:rPr>
                        <a:t>As a comparison group, we stratify the analyses by family income level and compare children in lower-income to higher-income families.</a:t>
                      </a:r>
                      <a:endParaRPr lang="en-IN" dirty="0"/>
                    </a:p>
                  </a:txBody>
                  <a:tcPr/>
                </a:tc>
                <a:tc>
                  <a:txBody>
                    <a:bodyPr/>
                    <a:lstStyle/>
                    <a:p>
                      <a:r>
                        <a:rPr lang="en-IN" sz="1800" b="0" i="0" kern="1200" dirty="0">
                          <a:solidFill>
                            <a:schemeClr val="dk1"/>
                          </a:solidFill>
                          <a:latin typeface="+mn-lt"/>
                          <a:ea typeface="+mn-ea"/>
                          <a:cs typeface="+mn-cs"/>
                        </a:rPr>
                        <a:t>Health insurance coverage available for all children, and families financially able to connect with an ongoing source of primary care, some of the potential benefits of reduced ACSC hospitalizations may help to offset premium costs associated with assuring that all children have coverage.</a:t>
                      </a: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685800"/>
          <a:ext cx="8839200" cy="6019800"/>
        </p:xfrm>
        <a:graphic>
          <a:graphicData uri="http://schemas.openxmlformats.org/drawingml/2006/table">
            <a:tbl>
              <a:tblPr firstRow="1" bandRow="1">
                <a:tableStyleId>{21E4AEA4-8DFA-4A89-87EB-49C32662AFE0}</a:tableStyleId>
              </a:tblPr>
              <a:tblGrid>
                <a:gridCol w="294640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gridCol w="2946400">
                  <a:extLst>
                    <a:ext uri="{9D8B030D-6E8A-4147-A177-3AD203B41FA5}">
                      <a16:colId xmlns:a16="http://schemas.microsoft.com/office/drawing/2014/main" val="20002"/>
                    </a:ext>
                  </a:extLst>
                </a:gridCol>
              </a:tblGrid>
              <a:tr h="666676">
                <a:tc>
                  <a:txBody>
                    <a:bodyPr/>
                    <a:lstStyle/>
                    <a:p>
                      <a:pPr algn="ctr"/>
                      <a:r>
                        <a:rPr lang="en-US" dirty="0"/>
                        <a:t>PROBLEM</a:t>
                      </a:r>
                      <a:endParaRPr lang="en-US" dirty="0">
                        <a:solidFill>
                          <a:schemeClr val="tx1"/>
                        </a:solidFill>
                      </a:endParaRPr>
                    </a:p>
                  </a:txBody>
                  <a:tcPr/>
                </a:tc>
                <a:tc>
                  <a:txBody>
                    <a:bodyPr/>
                    <a:lstStyle/>
                    <a:p>
                      <a:pPr algn="ctr"/>
                      <a:r>
                        <a:rPr lang="en-US" dirty="0"/>
                        <a:t>RECOMMENDATION</a:t>
                      </a:r>
                    </a:p>
                  </a:txBody>
                  <a:tcPr/>
                </a:tc>
                <a:tc>
                  <a:txBody>
                    <a:bodyPr/>
                    <a:lstStyle/>
                    <a:p>
                      <a:pPr algn="ctr"/>
                      <a:r>
                        <a:rPr lang="en-US" dirty="0"/>
                        <a:t>LEVEL</a:t>
                      </a:r>
                      <a:r>
                        <a:rPr lang="en-US" baseline="0" dirty="0"/>
                        <a:t> OF EVIDENCE</a:t>
                      </a:r>
                      <a:endParaRPr lang="en-US" dirty="0"/>
                    </a:p>
                  </a:txBody>
                  <a:tcPr/>
                </a:tc>
                <a:extLst>
                  <a:ext uri="{0D108BD9-81ED-4DB2-BD59-A6C34878D82A}">
                    <a16:rowId xmlns:a16="http://schemas.microsoft.com/office/drawing/2014/main" val="10000"/>
                  </a:ext>
                </a:extLst>
              </a:tr>
              <a:tr h="53531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IN" kern="1200" dirty="0"/>
                        <a:t>Hospitalizations among children in California counties </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kern="1200" dirty="0"/>
                        <a:t>Health insurance coverage available for all children, and families financially able to connect with an ongoing source of primary care, some of the potential benefits of reduced ACSC hospitalizations may help to offset premium costs associated with assuring that all children have coverage.</a:t>
                      </a:r>
                      <a:endParaRPr lang="en-IN" dirty="0"/>
                    </a:p>
                    <a:p>
                      <a:pPr algn="ctr"/>
                      <a:endParaRPr lang="en-IN" dirty="0"/>
                    </a:p>
                  </a:txBody>
                  <a:tcPr/>
                </a:tc>
                <a:tc>
                  <a:txBody>
                    <a:bodyPr/>
                    <a:lstStyle/>
                    <a:p>
                      <a:pPr algn="ctr"/>
                      <a:r>
                        <a:rPr lang="en-IN" dirty="0"/>
                        <a:t>3a</a:t>
                      </a:r>
                    </a:p>
                  </a:txBody>
                  <a:tcPr/>
                </a:tc>
                <a:extLst>
                  <a:ext uri="{0D108BD9-81ED-4DB2-BD59-A6C34878D82A}">
                    <a16:rowId xmlns:a16="http://schemas.microsoft.com/office/drawing/2014/main" val="10001"/>
                  </a:ext>
                </a:extLst>
              </a:tr>
            </a:tbl>
          </a:graphicData>
        </a:graphic>
      </p:graphicFrame>
      <p:sp>
        <p:nvSpPr>
          <p:cNvPr id="61441" name="Rectangle 1"/>
          <p:cNvSpPr>
            <a:spLocks noChangeArrowheads="1"/>
          </p:cNvSpPr>
          <p:nvPr/>
        </p:nvSpPr>
        <p:spPr bwMode="auto">
          <a:xfrm>
            <a:off x="0" y="0"/>
            <a:ext cx="8765541" cy="461665"/>
          </a:xfrm>
          <a:prstGeom prst="rect">
            <a:avLst/>
          </a:prstGeom>
          <a:ln>
            <a:headEnd type="none" w="sm" len="sm"/>
            <a:tailEnd type="none" w="sm" len="sm"/>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Georgia" pitchFamily="18" charset="0"/>
                <a:ea typeface="Times New Roman" pitchFamily="18" charset="0"/>
                <a:cs typeface="Times New Roman" pitchFamily="18" charset="0"/>
              </a:rPr>
              <a:t>From the Centre for Evidence-Based Medicine, Oxford</a:t>
            </a:r>
            <a:endParaRPr kumimoji="0" lang="en-US" b="0" i="0" u="none" strike="noStrike" cap="none" normalizeH="0" baseline="0" dirty="0">
              <a:ln>
                <a:noFill/>
              </a:ln>
              <a:solidFill>
                <a:schemeClr val="tx1"/>
              </a:solidFill>
              <a:effectLst/>
              <a:latin typeface="Times New Roman" pitchFamily="18" charset="0"/>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endParaRPr lang="en-IN"/>
          </a:p>
        </p:txBody>
      </p:sp>
      <p:sp>
        <p:nvSpPr>
          <p:cNvPr id="46083" name="Content Placeholder 2"/>
          <p:cNvSpPr>
            <a:spLocks noGrp="1"/>
          </p:cNvSpPr>
          <p:nvPr>
            <p:ph idx="1"/>
          </p:nvPr>
        </p:nvSpPr>
        <p:spPr/>
        <p:txBody>
          <a:bodyPr/>
          <a:lstStyle/>
          <a:p>
            <a:pPr algn="ctr" eaLnBrk="1" hangingPunct="1"/>
            <a:r>
              <a:rPr lang="en-IN" sz="6600"/>
              <a:t>Thank you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t>Separation Anxiety:  Preschoolers</a:t>
            </a:r>
          </a:p>
        </p:txBody>
      </p:sp>
      <p:sp>
        <p:nvSpPr>
          <p:cNvPr id="7171" name="Rectangle 3"/>
          <p:cNvSpPr>
            <a:spLocks noGrp="1" noChangeArrowheads="1"/>
          </p:cNvSpPr>
          <p:nvPr>
            <p:ph type="body" idx="1"/>
          </p:nvPr>
        </p:nvSpPr>
        <p:spPr/>
        <p:txBody>
          <a:bodyPr/>
          <a:lstStyle/>
          <a:p>
            <a:pPr eaLnBrk="1" hangingPunct="1"/>
            <a:r>
              <a:rPr lang="en-US" sz="2400"/>
              <a:t>Less intense than toddlers</a:t>
            </a:r>
          </a:p>
          <a:p>
            <a:pPr eaLnBrk="1" hangingPunct="1"/>
            <a:r>
              <a:rPr lang="en-US" sz="2400"/>
              <a:t>Can tolerate brief periods of separation</a:t>
            </a:r>
          </a:p>
          <a:p>
            <a:pPr eaLnBrk="1" hangingPunct="1"/>
            <a:r>
              <a:rPr lang="en-US" sz="2400"/>
              <a:t>Protest behaviors are more subtle:</a:t>
            </a:r>
          </a:p>
          <a:p>
            <a:pPr lvl="1" eaLnBrk="1" hangingPunct="1"/>
            <a:r>
              <a:rPr lang="en-US" sz="2400"/>
              <a:t>Refusal to eat</a:t>
            </a:r>
          </a:p>
          <a:p>
            <a:pPr lvl="1" eaLnBrk="1" hangingPunct="1"/>
            <a:r>
              <a:rPr lang="en-US" sz="2400"/>
              <a:t>Difficulty sleeping</a:t>
            </a:r>
          </a:p>
          <a:p>
            <a:pPr lvl="1" eaLnBrk="1" hangingPunct="1"/>
            <a:r>
              <a:rPr lang="en-US" sz="2400"/>
              <a:t>Crying quietly</a:t>
            </a:r>
          </a:p>
          <a:p>
            <a:pPr lvl="1" eaLnBrk="1" hangingPunct="1"/>
            <a:r>
              <a:rPr lang="en-US" sz="2400"/>
              <a:t>Repeatedly asking when parents will return</a:t>
            </a:r>
          </a:p>
          <a:p>
            <a:pPr lvl="1" eaLnBrk="1" hangingPunct="1"/>
            <a:r>
              <a:rPr lang="en-US" sz="2400"/>
              <a:t>May express anger indirectly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Separation Anxiety:  School-Age and Adolescence</a:t>
            </a:r>
          </a:p>
        </p:txBody>
      </p:sp>
      <p:sp>
        <p:nvSpPr>
          <p:cNvPr id="8195" name="Rectangle 3"/>
          <p:cNvSpPr>
            <a:spLocks noGrp="1" noChangeArrowheads="1"/>
          </p:cNvSpPr>
          <p:nvPr>
            <p:ph type="body" idx="1"/>
          </p:nvPr>
        </p:nvSpPr>
        <p:spPr/>
        <p:txBody>
          <a:bodyPr/>
          <a:lstStyle/>
          <a:p>
            <a:pPr eaLnBrk="1" hangingPunct="1"/>
            <a:r>
              <a:rPr lang="en-US"/>
              <a:t>More affected by separation from routines, school and peers than parents</a:t>
            </a:r>
          </a:p>
          <a:p>
            <a:pPr eaLnBrk="1" hangingPunct="1"/>
            <a:r>
              <a:rPr lang="en-US"/>
              <a:t>Hospital is boring</a:t>
            </a:r>
          </a:p>
          <a:p>
            <a:pPr eaLnBrk="1" hangingPunct="1"/>
            <a:r>
              <a:rPr lang="en-US"/>
              <a:t>May exhibit loneliness and depression</a:t>
            </a:r>
          </a:p>
          <a:p>
            <a:pPr eaLnBrk="1" hangingPunct="1"/>
            <a:r>
              <a:rPr lang="en-US"/>
              <a:t>May try to “act big” or “act like a man” to mask feelings of anxiety</a:t>
            </a:r>
          </a:p>
          <a:p>
            <a:pPr eaLnBrk="1" hangingPunct="1"/>
            <a:r>
              <a:rPr lang="en-US"/>
              <a:t>Adolescents may see separation from parents as a welcomed relief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en-US"/>
              <a:t>Loss of Control: Infants’ Needs</a:t>
            </a:r>
          </a:p>
        </p:txBody>
      </p:sp>
      <p:sp>
        <p:nvSpPr>
          <p:cNvPr id="9219" name="Rectangle 5"/>
          <p:cNvSpPr>
            <a:spLocks noGrp="1" noChangeArrowheads="1"/>
          </p:cNvSpPr>
          <p:nvPr>
            <p:ph type="body" idx="1"/>
          </p:nvPr>
        </p:nvSpPr>
        <p:spPr/>
        <p:txBody>
          <a:bodyPr/>
          <a:lstStyle/>
          <a:p>
            <a:pPr eaLnBrk="1" hangingPunct="1"/>
            <a:r>
              <a:rPr lang="en-US"/>
              <a:t>Trust—usually helps infants feel in control and secure.  Lack of trust causes insecurity</a:t>
            </a:r>
          </a:p>
          <a:p>
            <a:pPr eaLnBrk="1" hangingPunct="1"/>
            <a:r>
              <a:rPr lang="en-US"/>
              <a:t>Consistent loving caregivers are essential to this security need</a:t>
            </a:r>
          </a:p>
          <a:p>
            <a:pPr eaLnBrk="1" hangingPunct="1"/>
            <a:r>
              <a:rPr lang="en-US"/>
              <a:t>Daily routines are affected by hospitalization, feeding insecurity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pPr eaLnBrk="1" hangingPunct="1"/>
            <a:r>
              <a:rPr lang="en-US"/>
              <a:t>Loss of Control: </a:t>
            </a:r>
            <a:br>
              <a:rPr lang="en-US"/>
            </a:br>
            <a:r>
              <a:rPr lang="en-US"/>
              <a:t>Toddlers’ Needs</a:t>
            </a:r>
          </a:p>
        </p:txBody>
      </p:sp>
      <p:sp>
        <p:nvSpPr>
          <p:cNvPr id="10243" name="Rectangle 5"/>
          <p:cNvSpPr>
            <a:spLocks noGrp="1" noChangeArrowheads="1"/>
          </p:cNvSpPr>
          <p:nvPr>
            <p:ph type="body" idx="1"/>
          </p:nvPr>
        </p:nvSpPr>
        <p:spPr/>
        <p:txBody>
          <a:bodyPr/>
          <a:lstStyle/>
          <a:p>
            <a:pPr eaLnBrk="1" hangingPunct="1"/>
            <a:r>
              <a:rPr lang="en-US" sz="2400"/>
              <a:t>Autonomy is affected because toddler likes to do things for himself, when and where he likes </a:t>
            </a:r>
          </a:p>
          <a:p>
            <a:pPr eaLnBrk="1" hangingPunct="1"/>
            <a:r>
              <a:rPr lang="en-US" sz="2400"/>
              <a:t>Change in daily routines and rituals threatens toddler’s need to feel in control and feel secure</a:t>
            </a:r>
          </a:p>
          <a:p>
            <a:pPr eaLnBrk="1" hangingPunct="1"/>
            <a:r>
              <a:rPr lang="en-US" sz="2400"/>
              <a:t>Loss of control may contribute to: </a:t>
            </a:r>
          </a:p>
          <a:p>
            <a:pPr lvl="1" eaLnBrk="1" hangingPunct="1"/>
            <a:r>
              <a:rPr lang="en-US" sz="2400"/>
              <a:t>Regression of behavior</a:t>
            </a:r>
          </a:p>
          <a:p>
            <a:pPr lvl="1" eaLnBrk="1" hangingPunct="1"/>
            <a:r>
              <a:rPr lang="en-US" sz="2400"/>
              <a:t>Negativity</a:t>
            </a:r>
          </a:p>
          <a:p>
            <a:pPr lvl="1" eaLnBrk="1" hangingPunct="1"/>
            <a:r>
              <a:rPr lang="en-US" sz="2400"/>
              <a:t>Temper tantrums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en-US"/>
              <a:t>Loss of Control: Preschoolers</a:t>
            </a:r>
          </a:p>
        </p:txBody>
      </p:sp>
      <p:sp>
        <p:nvSpPr>
          <p:cNvPr id="11267" name="Rectangle 5"/>
          <p:cNvSpPr>
            <a:spLocks noGrp="1" noChangeArrowheads="1"/>
          </p:cNvSpPr>
          <p:nvPr>
            <p:ph type="body" idx="1"/>
          </p:nvPr>
        </p:nvSpPr>
        <p:spPr/>
        <p:txBody>
          <a:bodyPr/>
          <a:lstStyle/>
          <a:p>
            <a:pPr eaLnBrk="1" hangingPunct="1"/>
            <a:r>
              <a:rPr lang="en-US"/>
              <a:t>Egocentricity and magical thinking are typical of age</a:t>
            </a:r>
          </a:p>
          <a:p>
            <a:pPr eaLnBrk="1" hangingPunct="1"/>
            <a:r>
              <a:rPr lang="en-US"/>
              <a:t>All-powerful concept of self is threatened</a:t>
            </a:r>
          </a:p>
          <a:p>
            <a:pPr eaLnBrk="1" hangingPunct="1"/>
            <a:r>
              <a:rPr lang="en-US"/>
              <a:t>May view illness or hospitalization as punishment for misdeeds</a:t>
            </a:r>
          </a:p>
          <a:p>
            <a:pPr eaLnBrk="1" hangingPunct="1"/>
            <a:r>
              <a:rPr lang="en-US"/>
              <a:t>If things are not explained they will imagine or fantasize</a:t>
            </a:r>
          </a:p>
        </p:txBody>
      </p:sp>
    </p:spTree>
  </p:cSld>
  <p:clrMapOvr>
    <a:masterClrMapping/>
  </p:clrMapOvr>
</p:sld>
</file>

<file path=ppt/theme/theme1.xml><?xml version="1.0" encoding="utf-8"?>
<a:theme xmlns:a="http://schemas.openxmlformats.org/drawingml/2006/main" name="Chapter 19">
  <a:themeElements>
    <a:clrScheme name="Chapter 19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hapter 19">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hapter 19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19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19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19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19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19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19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C:\WINDOWS\Desktop\Chapter 19.ppt</Template>
  <TotalTime>403</TotalTime>
  <Words>1813</Words>
  <Application>Microsoft Office PowerPoint</Application>
  <PresentationFormat>On-screen Show (4:3)</PresentationFormat>
  <Paragraphs>259</Paragraphs>
  <Slides>44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Georgia</vt:lpstr>
      <vt:lpstr>Tahoma</vt:lpstr>
      <vt:lpstr>Times New Roman</vt:lpstr>
      <vt:lpstr>Wingdings</vt:lpstr>
      <vt:lpstr>Chapter 19</vt:lpstr>
      <vt:lpstr>Impact of hospitalization on the child and family. </vt:lpstr>
      <vt:lpstr>The Hospitalized Child</vt:lpstr>
      <vt:lpstr>Stressors  of Hospitalization</vt:lpstr>
      <vt:lpstr>Separation Anxiety:  Infants and Toddlers</vt:lpstr>
      <vt:lpstr>Separation Anxiety:  Preschoolers</vt:lpstr>
      <vt:lpstr>Separation Anxiety:  School-Age and Adolescence</vt:lpstr>
      <vt:lpstr>Loss of Control: Infants’ Needs</vt:lpstr>
      <vt:lpstr>Loss of Control:  Toddlers’ Needs</vt:lpstr>
      <vt:lpstr>Loss of Control: Preschoolers</vt:lpstr>
      <vt:lpstr>Loss of Control: School Age</vt:lpstr>
      <vt:lpstr>Loss of Control: Adolescents</vt:lpstr>
      <vt:lpstr>Fears of Bodily Injury and Pain</vt:lpstr>
      <vt:lpstr>Young Infant’s Response to Pain</vt:lpstr>
      <vt:lpstr>Older Infant’s Response to Pain</vt:lpstr>
      <vt:lpstr>Young Child’s Response to Pain</vt:lpstr>
      <vt:lpstr>School-Age Child’s Response  to Pain</vt:lpstr>
      <vt:lpstr>Adolescent</vt:lpstr>
      <vt:lpstr>Individual Risk Factors That Increase Vulnerability to Stresses of Hospitalization</vt:lpstr>
      <vt:lpstr>Changes in the Pediatric Population</vt:lpstr>
      <vt:lpstr>Beneficial Effects of Hospitalization</vt:lpstr>
      <vt:lpstr>Parental Responses to Stressors of Hospitalization</vt:lpstr>
      <vt:lpstr>Sibling Reactions </vt:lpstr>
      <vt:lpstr>Altered Family Roles</vt:lpstr>
      <vt:lpstr>Nursing Interventions to Minimize Stressors</vt:lpstr>
      <vt:lpstr>Using Play to Minimize Stress</vt:lpstr>
      <vt:lpstr>Preventing or Minimizing Separation</vt:lpstr>
      <vt:lpstr>Preventing or Minimizing Loss of Control</vt:lpstr>
      <vt:lpstr>Preventing or Minimizing Fear of Bodily Injury and Pain</vt:lpstr>
      <vt:lpstr>Pain Facts and Fallacies</vt:lpstr>
      <vt:lpstr>Principles of Pain Assessment in Children: QUESTT</vt:lpstr>
      <vt:lpstr>Pain Scales</vt:lpstr>
      <vt:lpstr>Nonpharmacologic Interventions</vt:lpstr>
      <vt:lpstr>Anesthetics: Topical and Local</vt:lpstr>
      <vt:lpstr>Analgesics</vt:lpstr>
      <vt:lpstr>Nursing Care of the Family</vt:lpstr>
      <vt:lpstr>Care of the Child and  Family in Special Hospital Situations</vt:lpstr>
      <vt:lpstr>Ambulatory/Outpatient</vt:lpstr>
      <vt:lpstr>Isolation</vt:lpstr>
      <vt:lpstr>Emergency Admission</vt:lpstr>
      <vt:lpstr>Intensive Care Unit</vt:lpstr>
      <vt:lpstr>PICO </vt:lpstr>
      <vt:lpstr>PowerPoint Presentation</vt:lpstr>
      <vt:lpstr>PowerPoint Presentation</vt:lpstr>
      <vt:lpstr>PowerPoint Presentation</vt:lpstr>
    </vt:vector>
  </TitlesOfParts>
  <Company>ccccd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Centered Care of the Child During Illness and Hospitalization</dc:title>
  <dc:creator>vg</dc:creator>
  <cp:lastModifiedBy>Raj Nirmal</cp:lastModifiedBy>
  <cp:revision>27</cp:revision>
  <dcterms:created xsi:type="dcterms:W3CDTF">2004-05-25T20:03:46Z</dcterms:created>
  <dcterms:modified xsi:type="dcterms:W3CDTF">2020-08-11T10:35:51Z</dcterms:modified>
</cp:coreProperties>
</file>