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4"/>
  </p:notesMasterIdLst>
  <p:handoutMasterIdLst>
    <p:handoutMasterId r:id="rId45"/>
  </p:handoutMasterIdLst>
  <p:sldIdLst>
    <p:sldId id="256" r:id="rId2"/>
    <p:sldId id="259" r:id="rId3"/>
    <p:sldId id="267" r:id="rId4"/>
    <p:sldId id="257" r:id="rId5"/>
    <p:sldId id="276" r:id="rId6"/>
    <p:sldId id="261" r:id="rId7"/>
    <p:sldId id="277" r:id="rId8"/>
    <p:sldId id="278" r:id="rId9"/>
    <p:sldId id="262" r:id="rId10"/>
    <p:sldId id="270" r:id="rId11"/>
    <p:sldId id="279" r:id="rId12"/>
    <p:sldId id="263" r:id="rId13"/>
    <p:sldId id="280" r:id="rId14"/>
    <p:sldId id="281" r:id="rId15"/>
    <p:sldId id="282" r:id="rId16"/>
    <p:sldId id="283" r:id="rId17"/>
    <p:sldId id="284" r:id="rId18"/>
    <p:sldId id="285" r:id="rId19"/>
    <p:sldId id="264" r:id="rId20"/>
    <p:sldId id="286" r:id="rId21"/>
    <p:sldId id="287" r:id="rId22"/>
    <p:sldId id="288" r:id="rId23"/>
    <p:sldId id="289" r:id="rId24"/>
    <p:sldId id="260" r:id="rId25"/>
    <p:sldId id="290" r:id="rId26"/>
    <p:sldId id="291" r:id="rId27"/>
    <p:sldId id="295" r:id="rId28"/>
    <p:sldId id="292" r:id="rId29"/>
    <p:sldId id="266" r:id="rId30"/>
    <p:sldId id="296" r:id="rId31"/>
    <p:sldId id="301" r:id="rId32"/>
    <p:sldId id="302" r:id="rId33"/>
    <p:sldId id="303" r:id="rId34"/>
    <p:sldId id="297" r:id="rId35"/>
    <p:sldId id="298" r:id="rId36"/>
    <p:sldId id="299" r:id="rId37"/>
    <p:sldId id="272" r:id="rId38"/>
    <p:sldId id="305" r:id="rId39"/>
    <p:sldId id="306" r:id="rId40"/>
    <p:sldId id="307" r:id="rId41"/>
    <p:sldId id="300" r:id="rId42"/>
    <p:sldId id="258" r:id="rId43"/>
  </p:sldIdLst>
  <p:sldSz cx="9144000" cy="6858000" type="screen4x3"/>
  <p:notesSz cx="7086600" cy="9429750"/>
  <p:defaultTextStyle>
    <a:defPPr>
      <a:defRPr lang="en-US"/>
    </a:defPPr>
    <a:lvl1pPr algn="l" rtl="0" fontAlgn="base">
      <a:spcBef>
        <a:spcPct val="0"/>
      </a:spcBef>
      <a:spcAft>
        <a:spcPct val="0"/>
      </a:spcAft>
      <a:defRPr sz="1600" kern="1200">
        <a:solidFill>
          <a:schemeClr val="tx1"/>
        </a:solidFill>
        <a:latin typeface="Tahoma" pitchFamily="34" charset="0"/>
        <a:ea typeface="+mn-ea"/>
        <a:cs typeface="+mn-cs"/>
      </a:defRPr>
    </a:lvl1pPr>
    <a:lvl2pPr marL="457200" algn="l" rtl="0" fontAlgn="base">
      <a:spcBef>
        <a:spcPct val="0"/>
      </a:spcBef>
      <a:spcAft>
        <a:spcPct val="0"/>
      </a:spcAft>
      <a:defRPr sz="1600" kern="1200">
        <a:solidFill>
          <a:schemeClr val="tx1"/>
        </a:solidFill>
        <a:latin typeface="Tahoma" pitchFamily="34" charset="0"/>
        <a:ea typeface="+mn-ea"/>
        <a:cs typeface="+mn-cs"/>
      </a:defRPr>
    </a:lvl2pPr>
    <a:lvl3pPr marL="914400" algn="l" rtl="0" fontAlgn="base">
      <a:spcBef>
        <a:spcPct val="0"/>
      </a:spcBef>
      <a:spcAft>
        <a:spcPct val="0"/>
      </a:spcAft>
      <a:defRPr sz="1600" kern="1200">
        <a:solidFill>
          <a:schemeClr val="tx1"/>
        </a:solidFill>
        <a:latin typeface="Tahoma" pitchFamily="34" charset="0"/>
        <a:ea typeface="+mn-ea"/>
        <a:cs typeface="+mn-cs"/>
      </a:defRPr>
    </a:lvl3pPr>
    <a:lvl4pPr marL="1371600" algn="l" rtl="0" fontAlgn="base">
      <a:spcBef>
        <a:spcPct val="0"/>
      </a:spcBef>
      <a:spcAft>
        <a:spcPct val="0"/>
      </a:spcAft>
      <a:defRPr sz="1600" kern="1200">
        <a:solidFill>
          <a:schemeClr val="tx1"/>
        </a:solidFill>
        <a:latin typeface="Tahoma" pitchFamily="34" charset="0"/>
        <a:ea typeface="+mn-ea"/>
        <a:cs typeface="+mn-cs"/>
      </a:defRPr>
    </a:lvl4pPr>
    <a:lvl5pPr marL="1828800" algn="l" rtl="0" fontAlgn="base">
      <a:spcBef>
        <a:spcPct val="0"/>
      </a:spcBef>
      <a:spcAft>
        <a:spcPct val="0"/>
      </a:spcAft>
      <a:defRPr sz="1600" kern="1200">
        <a:solidFill>
          <a:schemeClr val="tx1"/>
        </a:solidFill>
        <a:latin typeface="Tahoma" pitchFamily="34" charset="0"/>
        <a:ea typeface="+mn-ea"/>
        <a:cs typeface="+mn-cs"/>
      </a:defRPr>
    </a:lvl5pPr>
    <a:lvl6pPr marL="2286000" algn="l" defTabSz="914400" rtl="0" eaLnBrk="1" latinLnBrk="0" hangingPunct="1">
      <a:defRPr sz="1600" kern="1200">
        <a:solidFill>
          <a:schemeClr val="tx1"/>
        </a:solidFill>
        <a:latin typeface="Tahoma" pitchFamily="34" charset="0"/>
        <a:ea typeface="+mn-ea"/>
        <a:cs typeface="+mn-cs"/>
      </a:defRPr>
    </a:lvl6pPr>
    <a:lvl7pPr marL="2743200" algn="l" defTabSz="914400" rtl="0" eaLnBrk="1" latinLnBrk="0" hangingPunct="1">
      <a:defRPr sz="1600" kern="1200">
        <a:solidFill>
          <a:schemeClr val="tx1"/>
        </a:solidFill>
        <a:latin typeface="Tahoma" pitchFamily="34" charset="0"/>
        <a:ea typeface="+mn-ea"/>
        <a:cs typeface="+mn-cs"/>
      </a:defRPr>
    </a:lvl7pPr>
    <a:lvl8pPr marL="3200400" algn="l" defTabSz="914400" rtl="0" eaLnBrk="1" latinLnBrk="0" hangingPunct="1">
      <a:defRPr sz="1600" kern="1200">
        <a:solidFill>
          <a:schemeClr val="tx1"/>
        </a:solidFill>
        <a:latin typeface="Tahoma" pitchFamily="34" charset="0"/>
        <a:ea typeface="+mn-ea"/>
        <a:cs typeface="+mn-cs"/>
      </a:defRPr>
    </a:lvl8pPr>
    <a:lvl9pPr marL="3657600" algn="l" defTabSz="914400" rtl="0" eaLnBrk="1" latinLnBrk="0" hangingPunct="1">
      <a:defRPr sz="16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70">
          <p15:clr>
            <a:srgbClr val="A4A3A4"/>
          </p15:clr>
        </p15:guide>
        <p15:guide id="2" pos="22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247" autoAdjust="0"/>
    <p:restoredTop sz="86444" autoAdjust="0"/>
  </p:normalViewPr>
  <p:slideViewPr>
    <p:cSldViewPr>
      <p:cViewPr varScale="1">
        <p:scale>
          <a:sx n="55" d="100"/>
          <a:sy n="55" d="100"/>
        </p:scale>
        <p:origin x="1160" y="40"/>
      </p:cViewPr>
      <p:guideLst>
        <p:guide orient="horz" pos="2160"/>
        <p:guide pos="2880"/>
      </p:guideLst>
    </p:cSldViewPr>
  </p:slideViewPr>
  <p:outlineViewPr>
    <p:cViewPr>
      <p:scale>
        <a:sx n="33" d="100"/>
        <a:sy n="33" d="100"/>
      </p:scale>
      <p:origin x="240" y="254784"/>
    </p:cViewPr>
  </p:outlineViewPr>
  <p:notesTextViewPr>
    <p:cViewPr>
      <p:scale>
        <a:sx n="100" d="100"/>
        <a:sy n="100" d="100"/>
      </p:scale>
      <p:origin x="0" y="0"/>
    </p:cViewPr>
  </p:notesTextViewPr>
  <p:sorterViewPr>
    <p:cViewPr>
      <p:scale>
        <a:sx n="66" d="100"/>
        <a:sy n="66" d="100"/>
      </p:scale>
      <p:origin x="0" y="4578"/>
    </p:cViewPr>
  </p:sorterViewPr>
  <p:notesViewPr>
    <p:cSldViewPr>
      <p:cViewPr>
        <p:scale>
          <a:sx n="100" d="100"/>
          <a:sy n="100" d="100"/>
        </p:scale>
        <p:origin x="-864" y="936"/>
      </p:cViewPr>
      <p:guideLst>
        <p:guide orient="horz" pos="2970"/>
        <p:guide pos="223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9266" name="Rectangle 2"/>
          <p:cNvSpPr>
            <a:spLocks noGrp="1" noChangeArrowheads="1"/>
          </p:cNvSpPr>
          <p:nvPr>
            <p:ph type="hdr" sz="quarter"/>
          </p:nvPr>
        </p:nvSpPr>
        <p:spPr bwMode="auto">
          <a:xfrm>
            <a:off x="0" y="0"/>
            <a:ext cx="3070225" cy="471488"/>
          </a:xfrm>
          <a:prstGeom prst="rect">
            <a:avLst/>
          </a:prstGeom>
          <a:noFill/>
          <a:ln w="9525">
            <a:noFill/>
            <a:miter lim="800000"/>
            <a:headEnd/>
            <a:tailEnd/>
          </a:ln>
          <a:effectLst/>
        </p:spPr>
        <p:txBody>
          <a:bodyPr vert="horz" wrap="square" lIns="94375" tIns="47188" rIns="94375" bIns="47188" numCol="1" anchor="t" anchorCtr="0" compatLnSpc="1">
            <a:prstTxWarp prst="textNoShape">
              <a:avLst/>
            </a:prstTxWarp>
          </a:bodyPr>
          <a:lstStyle>
            <a:lvl1pPr defTabSz="942975">
              <a:defRPr sz="1200">
                <a:latin typeface="Arial" charset="0"/>
              </a:defRPr>
            </a:lvl1pPr>
          </a:lstStyle>
          <a:p>
            <a:pPr>
              <a:defRPr/>
            </a:pPr>
            <a:endParaRPr lang="en-US"/>
          </a:p>
        </p:txBody>
      </p:sp>
      <p:sp>
        <p:nvSpPr>
          <p:cNvPr id="139267" name="Rectangle 3"/>
          <p:cNvSpPr>
            <a:spLocks noGrp="1" noChangeArrowheads="1"/>
          </p:cNvSpPr>
          <p:nvPr>
            <p:ph type="dt" sz="quarter" idx="1"/>
          </p:nvPr>
        </p:nvSpPr>
        <p:spPr bwMode="auto">
          <a:xfrm>
            <a:off x="4014788" y="0"/>
            <a:ext cx="3070225" cy="471488"/>
          </a:xfrm>
          <a:prstGeom prst="rect">
            <a:avLst/>
          </a:prstGeom>
          <a:noFill/>
          <a:ln w="9525">
            <a:noFill/>
            <a:miter lim="800000"/>
            <a:headEnd/>
            <a:tailEnd/>
          </a:ln>
          <a:effectLst/>
        </p:spPr>
        <p:txBody>
          <a:bodyPr vert="horz" wrap="square" lIns="94375" tIns="47188" rIns="94375" bIns="47188" numCol="1" anchor="t" anchorCtr="0" compatLnSpc="1">
            <a:prstTxWarp prst="textNoShape">
              <a:avLst/>
            </a:prstTxWarp>
          </a:bodyPr>
          <a:lstStyle>
            <a:lvl1pPr algn="r" defTabSz="942975">
              <a:defRPr sz="1200">
                <a:latin typeface="Arial" charset="0"/>
              </a:defRPr>
            </a:lvl1pPr>
          </a:lstStyle>
          <a:p>
            <a:pPr>
              <a:defRPr/>
            </a:pPr>
            <a:endParaRPr lang="en-US"/>
          </a:p>
        </p:txBody>
      </p:sp>
      <p:sp>
        <p:nvSpPr>
          <p:cNvPr id="139268" name="Rectangle 4"/>
          <p:cNvSpPr>
            <a:spLocks noGrp="1" noChangeArrowheads="1"/>
          </p:cNvSpPr>
          <p:nvPr>
            <p:ph type="ftr" sz="quarter" idx="2"/>
          </p:nvPr>
        </p:nvSpPr>
        <p:spPr bwMode="auto">
          <a:xfrm>
            <a:off x="0" y="8956675"/>
            <a:ext cx="3070225" cy="471488"/>
          </a:xfrm>
          <a:prstGeom prst="rect">
            <a:avLst/>
          </a:prstGeom>
          <a:noFill/>
          <a:ln w="9525">
            <a:noFill/>
            <a:miter lim="800000"/>
            <a:headEnd/>
            <a:tailEnd/>
          </a:ln>
          <a:effectLst/>
        </p:spPr>
        <p:txBody>
          <a:bodyPr vert="horz" wrap="square" lIns="94375" tIns="47188" rIns="94375" bIns="47188" numCol="1" anchor="b" anchorCtr="0" compatLnSpc="1">
            <a:prstTxWarp prst="textNoShape">
              <a:avLst/>
            </a:prstTxWarp>
          </a:bodyPr>
          <a:lstStyle>
            <a:lvl1pPr defTabSz="942975">
              <a:defRPr sz="1200">
                <a:latin typeface="Arial" charset="0"/>
              </a:defRPr>
            </a:lvl1pPr>
          </a:lstStyle>
          <a:p>
            <a:pPr>
              <a:defRPr/>
            </a:pPr>
            <a:endParaRPr lang="en-US"/>
          </a:p>
        </p:txBody>
      </p:sp>
      <p:sp>
        <p:nvSpPr>
          <p:cNvPr id="139269" name="Rectangle 5"/>
          <p:cNvSpPr>
            <a:spLocks noGrp="1" noChangeArrowheads="1"/>
          </p:cNvSpPr>
          <p:nvPr>
            <p:ph type="sldNum" sz="quarter" idx="3"/>
          </p:nvPr>
        </p:nvSpPr>
        <p:spPr bwMode="auto">
          <a:xfrm>
            <a:off x="4014788" y="8956675"/>
            <a:ext cx="3070225" cy="471488"/>
          </a:xfrm>
          <a:prstGeom prst="rect">
            <a:avLst/>
          </a:prstGeom>
          <a:noFill/>
          <a:ln w="9525">
            <a:noFill/>
            <a:miter lim="800000"/>
            <a:headEnd/>
            <a:tailEnd/>
          </a:ln>
          <a:effectLst/>
        </p:spPr>
        <p:txBody>
          <a:bodyPr vert="horz" wrap="square" lIns="94375" tIns="47188" rIns="94375" bIns="47188" numCol="1" anchor="b" anchorCtr="0" compatLnSpc="1">
            <a:prstTxWarp prst="textNoShape">
              <a:avLst/>
            </a:prstTxWarp>
          </a:bodyPr>
          <a:lstStyle>
            <a:lvl1pPr algn="r" defTabSz="942975">
              <a:defRPr sz="1200">
                <a:latin typeface="Arial" charset="0"/>
              </a:defRPr>
            </a:lvl1pPr>
          </a:lstStyle>
          <a:p>
            <a:pPr>
              <a:defRPr/>
            </a:pPr>
            <a:fld id="{35391707-C6AA-4E6B-B7F0-D90E1C87C6C8}"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3070225" cy="471488"/>
          </a:xfrm>
          <a:prstGeom prst="rect">
            <a:avLst/>
          </a:prstGeom>
          <a:noFill/>
          <a:ln w="9525">
            <a:noFill/>
            <a:miter lim="800000"/>
            <a:headEnd/>
            <a:tailEnd/>
          </a:ln>
          <a:effectLst/>
        </p:spPr>
        <p:txBody>
          <a:bodyPr vert="horz" wrap="square" lIns="94375" tIns="47188" rIns="94375" bIns="47188" numCol="1" anchor="t" anchorCtr="0" compatLnSpc="1">
            <a:prstTxWarp prst="textNoShape">
              <a:avLst/>
            </a:prstTxWarp>
          </a:bodyPr>
          <a:lstStyle>
            <a:lvl1pPr defTabSz="942975">
              <a:defRPr sz="1200">
                <a:latin typeface="Arial" charset="0"/>
              </a:defRPr>
            </a:lvl1pPr>
          </a:lstStyle>
          <a:p>
            <a:pPr>
              <a:defRPr/>
            </a:pPr>
            <a:endParaRPr lang="en-US"/>
          </a:p>
        </p:txBody>
      </p:sp>
      <p:sp>
        <p:nvSpPr>
          <p:cNvPr id="101379" name="Rectangle 3"/>
          <p:cNvSpPr>
            <a:spLocks noGrp="1" noChangeArrowheads="1"/>
          </p:cNvSpPr>
          <p:nvPr>
            <p:ph type="dt" idx="1"/>
          </p:nvPr>
        </p:nvSpPr>
        <p:spPr bwMode="auto">
          <a:xfrm>
            <a:off x="4014788" y="0"/>
            <a:ext cx="3070225" cy="471488"/>
          </a:xfrm>
          <a:prstGeom prst="rect">
            <a:avLst/>
          </a:prstGeom>
          <a:noFill/>
          <a:ln w="9525">
            <a:noFill/>
            <a:miter lim="800000"/>
            <a:headEnd/>
            <a:tailEnd/>
          </a:ln>
          <a:effectLst/>
        </p:spPr>
        <p:txBody>
          <a:bodyPr vert="horz" wrap="square" lIns="94375" tIns="47188" rIns="94375" bIns="47188" numCol="1" anchor="t" anchorCtr="0" compatLnSpc="1">
            <a:prstTxWarp prst="textNoShape">
              <a:avLst/>
            </a:prstTxWarp>
          </a:bodyPr>
          <a:lstStyle>
            <a:lvl1pPr algn="r" defTabSz="942975">
              <a:defRPr sz="1200">
                <a:latin typeface="Arial"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187450" y="708025"/>
            <a:ext cx="4713288" cy="3535363"/>
          </a:xfrm>
          <a:prstGeom prst="rect">
            <a:avLst/>
          </a:prstGeom>
          <a:noFill/>
          <a:ln w="9525">
            <a:solidFill>
              <a:srgbClr val="000000"/>
            </a:solidFill>
            <a:miter lim="800000"/>
            <a:headEnd/>
            <a:tailEnd/>
          </a:ln>
        </p:spPr>
      </p:sp>
      <p:sp>
        <p:nvSpPr>
          <p:cNvPr id="101381" name="Rectangle 5"/>
          <p:cNvSpPr>
            <a:spLocks noGrp="1" noChangeArrowheads="1"/>
          </p:cNvSpPr>
          <p:nvPr>
            <p:ph type="body" sz="quarter" idx="3"/>
          </p:nvPr>
        </p:nvSpPr>
        <p:spPr bwMode="auto">
          <a:xfrm>
            <a:off x="708025" y="4479925"/>
            <a:ext cx="5670550" cy="4243388"/>
          </a:xfrm>
          <a:prstGeom prst="rect">
            <a:avLst/>
          </a:prstGeom>
          <a:noFill/>
          <a:ln w="9525">
            <a:noFill/>
            <a:miter lim="800000"/>
            <a:headEnd/>
            <a:tailEnd/>
          </a:ln>
          <a:effectLst/>
        </p:spPr>
        <p:txBody>
          <a:bodyPr vert="horz" wrap="square" lIns="94375" tIns="47188" rIns="94375" bIns="4718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1382" name="Rectangle 6"/>
          <p:cNvSpPr>
            <a:spLocks noGrp="1" noChangeArrowheads="1"/>
          </p:cNvSpPr>
          <p:nvPr>
            <p:ph type="ftr" sz="quarter" idx="4"/>
          </p:nvPr>
        </p:nvSpPr>
        <p:spPr bwMode="auto">
          <a:xfrm>
            <a:off x="0" y="8956675"/>
            <a:ext cx="3070225" cy="471488"/>
          </a:xfrm>
          <a:prstGeom prst="rect">
            <a:avLst/>
          </a:prstGeom>
          <a:noFill/>
          <a:ln w="9525">
            <a:noFill/>
            <a:miter lim="800000"/>
            <a:headEnd/>
            <a:tailEnd/>
          </a:ln>
          <a:effectLst/>
        </p:spPr>
        <p:txBody>
          <a:bodyPr vert="horz" wrap="square" lIns="94375" tIns="47188" rIns="94375" bIns="47188" numCol="1" anchor="b" anchorCtr="0" compatLnSpc="1">
            <a:prstTxWarp prst="textNoShape">
              <a:avLst/>
            </a:prstTxWarp>
          </a:bodyPr>
          <a:lstStyle>
            <a:lvl1pPr defTabSz="942975">
              <a:defRPr sz="1200">
                <a:latin typeface="Arial" charset="0"/>
              </a:defRPr>
            </a:lvl1pPr>
          </a:lstStyle>
          <a:p>
            <a:pPr>
              <a:defRPr/>
            </a:pPr>
            <a:endParaRPr lang="en-US"/>
          </a:p>
        </p:txBody>
      </p:sp>
      <p:sp>
        <p:nvSpPr>
          <p:cNvPr id="101383" name="Rectangle 7"/>
          <p:cNvSpPr>
            <a:spLocks noGrp="1" noChangeArrowheads="1"/>
          </p:cNvSpPr>
          <p:nvPr>
            <p:ph type="sldNum" sz="quarter" idx="5"/>
          </p:nvPr>
        </p:nvSpPr>
        <p:spPr bwMode="auto">
          <a:xfrm>
            <a:off x="4014788" y="8956675"/>
            <a:ext cx="3070225" cy="471488"/>
          </a:xfrm>
          <a:prstGeom prst="rect">
            <a:avLst/>
          </a:prstGeom>
          <a:noFill/>
          <a:ln w="9525">
            <a:noFill/>
            <a:miter lim="800000"/>
            <a:headEnd/>
            <a:tailEnd/>
          </a:ln>
          <a:effectLst/>
        </p:spPr>
        <p:txBody>
          <a:bodyPr vert="horz" wrap="square" lIns="94375" tIns="47188" rIns="94375" bIns="47188" numCol="1" anchor="b" anchorCtr="0" compatLnSpc="1">
            <a:prstTxWarp prst="textNoShape">
              <a:avLst/>
            </a:prstTxWarp>
          </a:bodyPr>
          <a:lstStyle>
            <a:lvl1pPr algn="r" defTabSz="942975">
              <a:defRPr sz="1200">
                <a:latin typeface="Arial" charset="0"/>
              </a:defRPr>
            </a:lvl1pPr>
          </a:lstStyle>
          <a:p>
            <a:pPr>
              <a:defRPr/>
            </a:pPr>
            <a:fld id="{37CE57FD-DE4F-4A24-A8FB-3015DF4E978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DD0E3393-A836-493C-AF3A-6765EB7DCE54}" type="slidenum">
              <a:rPr lang="en-US" smtClean="0">
                <a:latin typeface="Arial" pitchFamily="34" charset="0"/>
              </a:rPr>
              <a:pPr/>
              <a:t>1</a:t>
            </a:fld>
            <a:endParaRPr lang="en-US">
              <a:latin typeface="Arial" pitchFamily="34"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8B52F742-BB3F-4337-A9B1-8EFA597F7650}" type="slidenum">
              <a:rPr lang="en-US" smtClean="0">
                <a:latin typeface="Arial" pitchFamily="34" charset="0"/>
              </a:rPr>
              <a:pPr/>
              <a:t>24</a:t>
            </a:fld>
            <a:endParaRPr lang="en-US">
              <a:latin typeface="Arial" pitchFamily="34"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xfrm>
            <a:off x="708025" y="4479925"/>
            <a:ext cx="5670550" cy="4711700"/>
          </a:xfrm>
          <a:noFill/>
          <a:ln/>
        </p:spPr>
        <p:txBody>
          <a:bodyPr/>
          <a:lstStyle/>
          <a:p>
            <a:pPr eaLnBrk="1" hangingPunct="1">
              <a:lnSpc>
                <a:spcPct val="90000"/>
              </a:lnSpc>
              <a:buFontTx/>
              <a:buChar char="•"/>
            </a:pPr>
            <a:r>
              <a:rPr lang="en-US" sz="1000">
                <a:latin typeface="Arial" pitchFamily="34" charset="0"/>
              </a:rPr>
              <a:t>Grieving individual may present symptoms that are similar to Major</a:t>
            </a:r>
          </a:p>
          <a:p>
            <a:pPr eaLnBrk="1" hangingPunct="1"/>
            <a:r>
              <a:rPr lang="en-US" sz="1000">
                <a:latin typeface="Arial" pitchFamily="34" charset="0"/>
              </a:rPr>
              <a:t>  Depressive Episode (e.g. sadness, insomnia, poor appetite, weight loss)</a:t>
            </a:r>
          </a:p>
          <a:p>
            <a:pPr lvl="1" eaLnBrk="1" hangingPunct="1">
              <a:buFontTx/>
              <a:buChar char="•"/>
            </a:pPr>
            <a:r>
              <a:rPr lang="en-US" sz="1000">
                <a:latin typeface="Arial" pitchFamily="34" charset="0"/>
              </a:rPr>
              <a:t>depressive symptoms usually transient and not many (Prigerson et al, 2001).</a:t>
            </a:r>
          </a:p>
          <a:p>
            <a:pPr lvl="1" eaLnBrk="1" hangingPunct="1">
              <a:buFontTx/>
              <a:buChar char="•"/>
            </a:pPr>
            <a:r>
              <a:rPr lang="en-US" sz="1000">
                <a:latin typeface="Arial" pitchFamily="34" charset="0"/>
              </a:rPr>
              <a:t>Many bereaved persons meet criteria for MDD during first few months after loss (Bruce et al., 1990; Clayton et al., 1972; Prigerson et al., 1997)</a:t>
            </a:r>
          </a:p>
          <a:p>
            <a:pPr lvl="2" eaLnBrk="1" hangingPunct="1">
              <a:buFontTx/>
              <a:buChar char="•"/>
            </a:pPr>
            <a:r>
              <a:rPr lang="en-US" sz="1000">
                <a:latin typeface="Arial" pitchFamily="34" charset="0"/>
              </a:rPr>
              <a:t>Diagnosis of MDD is usually not given until symptoms are still present 2 months following loss</a:t>
            </a:r>
          </a:p>
          <a:p>
            <a:pPr lvl="1" eaLnBrk="1" hangingPunct="1">
              <a:buFontTx/>
              <a:buChar char="•"/>
            </a:pPr>
            <a:r>
              <a:rPr lang="en-US" sz="1000">
                <a:latin typeface="Arial" pitchFamily="34" charset="0"/>
              </a:rPr>
              <a:t>Minority experience depressive syndromes beyond one year </a:t>
            </a:r>
          </a:p>
          <a:p>
            <a:pPr lvl="2" eaLnBrk="1" hangingPunct="1">
              <a:buFontTx/>
              <a:buChar char="•"/>
            </a:pPr>
            <a:r>
              <a:rPr lang="en-US" sz="1000">
                <a:latin typeface="Arial" pitchFamily="34" charset="0"/>
              </a:rPr>
              <a:t>1 month-42%</a:t>
            </a:r>
          </a:p>
          <a:p>
            <a:pPr lvl="2" eaLnBrk="1" hangingPunct="1">
              <a:buFontTx/>
              <a:buChar char="•"/>
            </a:pPr>
            <a:r>
              <a:rPr lang="en-US" sz="1000">
                <a:latin typeface="Arial" pitchFamily="34" charset="0"/>
              </a:rPr>
              <a:t>1 year-16% (Clayton et al., 1972) 	</a:t>
            </a:r>
          </a:p>
          <a:p>
            <a:pPr lvl="1" eaLnBrk="1" hangingPunct="1">
              <a:buFontTx/>
              <a:buChar char="•"/>
            </a:pPr>
            <a:r>
              <a:rPr lang="en-US" sz="1000">
                <a:latin typeface="Arial" pitchFamily="34" charset="0"/>
              </a:rPr>
              <a:t>Bereaved individual may view depressed mood as normal but seeks</a:t>
            </a:r>
          </a:p>
          <a:p>
            <a:pPr lvl="1" eaLnBrk="1" hangingPunct="1"/>
            <a:r>
              <a:rPr lang="en-US" sz="1000">
                <a:latin typeface="Arial" pitchFamily="34" charset="0"/>
              </a:rPr>
              <a:t>  treatment for alleviation of associated symptoms</a:t>
            </a:r>
          </a:p>
          <a:p>
            <a:pPr eaLnBrk="1" hangingPunct="1"/>
            <a:endParaRPr lang="en-US" sz="1000">
              <a:latin typeface="Arial" pitchFamily="34" charset="0"/>
            </a:endParaRPr>
          </a:p>
          <a:p>
            <a:pPr eaLnBrk="1" hangingPunct="1">
              <a:lnSpc>
                <a:spcPct val="90000"/>
              </a:lnSpc>
              <a:buFontTx/>
              <a:buChar char="•"/>
            </a:pPr>
            <a:r>
              <a:rPr lang="en-US" sz="1000">
                <a:latin typeface="Arial" pitchFamily="34" charset="0"/>
              </a:rPr>
              <a:t>Is it depression or bereavement?</a:t>
            </a:r>
          </a:p>
          <a:p>
            <a:pPr lvl="1" eaLnBrk="1" hangingPunct="1">
              <a:lnSpc>
                <a:spcPct val="90000"/>
              </a:lnSpc>
              <a:buFontTx/>
              <a:buChar char="•"/>
            </a:pPr>
            <a:r>
              <a:rPr lang="en-US" sz="1000">
                <a:latin typeface="Arial" pitchFamily="34" charset="0"/>
              </a:rPr>
              <a:t>“guilt about things other than actions taken or not taken by the survivor</a:t>
            </a:r>
          </a:p>
          <a:p>
            <a:pPr lvl="1" eaLnBrk="1" hangingPunct="1">
              <a:lnSpc>
                <a:spcPct val="90000"/>
              </a:lnSpc>
            </a:pPr>
            <a:r>
              <a:rPr lang="en-US" sz="1000">
                <a:latin typeface="Arial" pitchFamily="34" charset="0"/>
              </a:rPr>
              <a:t>  at the time of death</a:t>
            </a:r>
          </a:p>
          <a:p>
            <a:pPr lvl="1" eaLnBrk="1" hangingPunct="1">
              <a:lnSpc>
                <a:spcPct val="90000"/>
              </a:lnSpc>
              <a:buFontTx/>
              <a:buChar char="•"/>
            </a:pPr>
            <a:r>
              <a:rPr lang="en-US" sz="1000">
                <a:latin typeface="Arial" pitchFamily="34" charset="0"/>
              </a:rPr>
              <a:t>Thoughts of death other than the survivor feeling that he or she would</a:t>
            </a:r>
          </a:p>
          <a:p>
            <a:pPr lvl="1" eaLnBrk="1" hangingPunct="1">
              <a:lnSpc>
                <a:spcPct val="90000"/>
              </a:lnSpc>
            </a:pPr>
            <a:r>
              <a:rPr lang="en-US" sz="1000">
                <a:latin typeface="Arial" pitchFamily="34" charset="0"/>
              </a:rPr>
              <a:t>  be better off dead or should have died with the deceased person</a:t>
            </a:r>
          </a:p>
          <a:p>
            <a:pPr lvl="1" eaLnBrk="1" hangingPunct="1">
              <a:lnSpc>
                <a:spcPct val="90000"/>
              </a:lnSpc>
              <a:buFontTx/>
              <a:buChar char="•"/>
            </a:pPr>
            <a:r>
              <a:rPr lang="en-US" sz="1000">
                <a:latin typeface="Arial" pitchFamily="34" charset="0"/>
              </a:rPr>
              <a:t>Morbid preoccupation with worthlessness</a:t>
            </a:r>
          </a:p>
          <a:p>
            <a:pPr lvl="1" eaLnBrk="1" hangingPunct="1">
              <a:lnSpc>
                <a:spcPct val="90000"/>
              </a:lnSpc>
              <a:buFontTx/>
              <a:buChar char="•"/>
            </a:pPr>
            <a:r>
              <a:rPr lang="en-US" sz="1000">
                <a:latin typeface="Arial" pitchFamily="34" charset="0"/>
              </a:rPr>
              <a:t>Marked psychomotor retardation</a:t>
            </a:r>
          </a:p>
          <a:p>
            <a:pPr lvl="1" eaLnBrk="1" hangingPunct="1">
              <a:lnSpc>
                <a:spcPct val="90000"/>
              </a:lnSpc>
              <a:buFontTx/>
              <a:buChar char="•"/>
            </a:pPr>
            <a:r>
              <a:rPr lang="en-US" sz="1000">
                <a:latin typeface="Arial" pitchFamily="34" charset="0"/>
              </a:rPr>
              <a:t>Prolonged and marked functional impairment</a:t>
            </a:r>
          </a:p>
          <a:p>
            <a:pPr lvl="1" eaLnBrk="1" hangingPunct="1">
              <a:lnSpc>
                <a:spcPct val="90000"/>
              </a:lnSpc>
              <a:buFontTx/>
              <a:buChar char="•"/>
            </a:pPr>
            <a:r>
              <a:rPr lang="en-US" sz="1000">
                <a:latin typeface="Arial" pitchFamily="34" charset="0"/>
              </a:rPr>
              <a:t>Hallucinatory experiences other than thinking that he or she hears the  </a:t>
            </a:r>
          </a:p>
          <a:p>
            <a:pPr lvl="1" eaLnBrk="1" hangingPunct="1">
              <a:lnSpc>
                <a:spcPct val="90000"/>
              </a:lnSpc>
            </a:pPr>
            <a:r>
              <a:rPr lang="en-US" sz="1000">
                <a:latin typeface="Arial" pitchFamily="34" charset="0"/>
              </a:rPr>
              <a:t> voice of, or transiently sees the image of, the deceased person” (DSM-</a:t>
            </a:r>
          </a:p>
          <a:p>
            <a:pPr lvl="1" eaLnBrk="1" hangingPunct="1">
              <a:lnSpc>
                <a:spcPct val="90000"/>
              </a:lnSpc>
            </a:pPr>
            <a:r>
              <a:rPr lang="en-US" sz="1000">
                <a:latin typeface="Arial" pitchFamily="34" charset="0"/>
              </a:rPr>
              <a:t> IV, p.   )</a:t>
            </a:r>
          </a:p>
          <a:p>
            <a:pPr eaLnBrk="1" hangingPunct="1"/>
            <a:endParaRPr lang="en-US" sz="100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67B2807F-728B-44C1-8072-D0C4E0B342B6}" type="slidenum">
              <a:rPr lang="en-US" smtClean="0">
                <a:latin typeface="Arial" pitchFamily="34" charset="0"/>
              </a:rPr>
              <a:pPr/>
              <a:t>29</a:t>
            </a:fld>
            <a:endParaRPr lang="en-US">
              <a:latin typeface="Arial" pitchFamily="34"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xfrm>
            <a:off x="708025" y="4322763"/>
            <a:ext cx="5670550" cy="5057775"/>
          </a:xfrm>
          <a:noFill/>
          <a:ln/>
        </p:spPr>
        <p:txBody>
          <a:bodyPr/>
          <a:lstStyle/>
          <a:p>
            <a:pPr eaLnBrk="1" hangingPunct="1">
              <a:buFontTx/>
              <a:buChar char="•"/>
            </a:pPr>
            <a:r>
              <a:rPr lang="en-US" sz="800" b="1" u="sng">
                <a:latin typeface="Arial" pitchFamily="34" charset="0"/>
              </a:rPr>
              <a:t>Physicians’ perception of bereavement care</a:t>
            </a:r>
            <a:r>
              <a:rPr lang="en-US" sz="800" u="sng">
                <a:latin typeface="Arial" pitchFamily="34" charset="0"/>
              </a:rPr>
              <a:t>-</a:t>
            </a:r>
            <a:endParaRPr lang="en-US" sz="800">
              <a:latin typeface="Arial" pitchFamily="34" charset="0"/>
            </a:endParaRPr>
          </a:p>
          <a:p>
            <a:pPr lvl="1" eaLnBrk="1" hangingPunct="1">
              <a:buFontTx/>
              <a:buChar char="•"/>
            </a:pPr>
            <a:r>
              <a:rPr lang="en-US" sz="800">
                <a:latin typeface="Arial" pitchFamily="34" charset="0"/>
              </a:rPr>
              <a:t>Exploratory study of physicians’ perceptions of bereavement care</a:t>
            </a:r>
          </a:p>
          <a:p>
            <a:pPr lvl="1" eaLnBrk="1" hangingPunct="1"/>
            <a:r>
              <a:rPr lang="en-US" sz="800">
                <a:latin typeface="Arial" pitchFamily="34" charset="0"/>
              </a:rPr>
              <a:t> conducted by Lemkau et al., 2000</a:t>
            </a:r>
          </a:p>
          <a:p>
            <a:pPr lvl="2" eaLnBrk="1" hangingPunct="1">
              <a:buFontTx/>
              <a:buChar char="•"/>
            </a:pPr>
            <a:r>
              <a:rPr lang="en-US" sz="800">
                <a:latin typeface="Arial" pitchFamily="34" charset="0"/>
              </a:rPr>
              <a:t>showed that physicians generally believed that bereavement</a:t>
            </a:r>
          </a:p>
          <a:p>
            <a:pPr lvl="2" eaLnBrk="1" hangingPunct="1"/>
            <a:r>
              <a:rPr lang="en-US" sz="800">
                <a:latin typeface="Arial" pitchFamily="34" charset="0"/>
              </a:rPr>
              <a:t>  presented significant health risks to patients and that their role</a:t>
            </a:r>
          </a:p>
          <a:p>
            <a:pPr lvl="2" eaLnBrk="1" hangingPunct="1"/>
            <a:r>
              <a:rPr lang="en-US" sz="800">
                <a:latin typeface="Arial" pitchFamily="34" charset="0"/>
              </a:rPr>
              <a:t>  in identifying and treating bereavement was important (refer to</a:t>
            </a:r>
          </a:p>
          <a:p>
            <a:pPr lvl="2" eaLnBrk="1" hangingPunct="1"/>
            <a:r>
              <a:rPr lang="en-US" sz="800">
                <a:latin typeface="Arial" pitchFamily="34" charset="0"/>
              </a:rPr>
              <a:t>  p. 825)</a:t>
            </a:r>
          </a:p>
          <a:p>
            <a:pPr eaLnBrk="1" hangingPunct="1">
              <a:buFontTx/>
              <a:buChar char="•"/>
            </a:pPr>
            <a:r>
              <a:rPr lang="en-US" sz="800" b="1" u="sng">
                <a:latin typeface="Arial" pitchFamily="34" charset="0"/>
              </a:rPr>
              <a:t>Role of physician in bereavement care-</a:t>
            </a:r>
            <a:endParaRPr lang="en-US" sz="800">
              <a:latin typeface="Arial" pitchFamily="34" charset="0"/>
            </a:endParaRPr>
          </a:p>
          <a:p>
            <a:pPr lvl="1" eaLnBrk="1" hangingPunct="1">
              <a:buFontTx/>
              <a:buChar char="•"/>
            </a:pPr>
            <a:r>
              <a:rPr lang="en-US" sz="800">
                <a:latin typeface="Arial" pitchFamily="34" charset="0"/>
              </a:rPr>
              <a:t>Role of physician in bereavement care is extremely important</a:t>
            </a:r>
          </a:p>
          <a:p>
            <a:pPr lvl="2" eaLnBrk="1" hangingPunct="1">
              <a:buFontTx/>
              <a:buChar char="•"/>
            </a:pPr>
            <a:r>
              <a:rPr lang="en-US" sz="800">
                <a:latin typeface="Arial" pitchFamily="34" charset="0"/>
              </a:rPr>
              <a:t>Physicians care for many patients who may be experiencing grief, ailments, and distress (Prigerson et al., 2001).</a:t>
            </a:r>
          </a:p>
          <a:p>
            <a:pPr lvl="2" eaLnBrk="1" hangingPunct="1">
              <a:buFontTx/>
              <a:buChar char="•"/>
            </a:pPr>
            <a:r>
              <a:rPr lang="en-US" sz="800">
                <a:latin typeface="Arial" pitchFamily="34" charset="0"/>
              </a:rPr>
              <a:t>As stated previously, bereavement increases one’s risk for health problems.</a:t>
            </a:r>
          </a:p>
          <a:p>
            <a:pPr lvl="2" eaLnBrk="1" hangingPunct="1">
              <a:buFontTx/>
              <a:buChar char="•"/>
            </a:pPr>
            <a:r>
              <a:rPr lang="en-US" sz="800">
                <a:latin typeface="Arial" pitchFamily="34" charset="0"/>
              </a:rPr>
              <a:t>Persons are living longer</a:t>
            </a:r>
          </a:p>
          <a:p>
            <a:pPr lvl="1" eaLnBrk="1" hangingPunct="1">
              <a:buFontTx/>
              <a:buChar char="•"/>
            </a:pPr>
            <a:r>
              <a:rPr lang="en-US" sz="800">
                <a:latin typeface="Arial" pitchFamily="34" charset="0"/>
              </a:rPr>
              <a:t>According to study above, how  physicians responded and treated</a:t>
            </a:r>
          </a:p>
          <a:p>
            <a:pPr lvl="1" eaLnBrk="1" hangingPunct="1"/>
            <a:r>
              <a:rPr lang="en-US" sz="800">
                <a:latin typeface="Arial" pitchFamily="34" charset="0"/>
              </a:rPr>
              <a:t>  bereavement varied (refer to p. 825)</a:t>
            </a:r>
          </a:p>
          <a:p>
            <a:pPr lvl="1" eaLnBrk="1" hangingPunct="1">
              <a:buFontTx/>
              <a:buChar char="•"/>
            </a:pPr>
            <a:r>
              <a:rPr lang="en-US" sz="800" b="1" u="sng">
                <a:latin typeface="Arial" pitchFamily="34" charset="0"/>
              </a:rPr>
              <a:t>Contact with bereaved patients-</a:t>
            </a:r>
          </a:p>
          <a:p>
            <a:pPr lvl="2" eaLnBrk="1" hangingPunct="1">
              <a:buFontTx/>
              <a:buChar char="•"/>
            </a:pPr>
            <a:r>
              <a:rPr lang="en-US" sz="800" b="1" u="sng">
                <a:latin typeface="Arial" pitchFamily="34" charset="0"/>
              </a:rPr>
              <a:t>When bereaved is not your patient-</a:t>
            </a:r>
          </a:p>
          <a:p>
            <a:pPr lvl="3" eaLnBrk="1" hangingPunct="1">
              <a:buFontTx/>
              <a:buChar char="•"/>
            </a:pPr>
            <a:r>
              <a:rPr lang="en-US" sz="800">
                <a:latin typeface="Arial" pitchFamily="34" charset="0"/>
              </a:rPr>
              <a:t>telephone call, letter of condolence, or visit after death (Main, 2000; Bedell et al., 1998)</a:t>
            </a:r>
          </a:p>
          <a:p>
            <a:pPr lvl="3" eaLnBrk="1" hangingPunct="1">
              <a:buFontTx/>
              <a:buChar char="•"/>
            </a:pPr>
            <a:r>
              <a:rPr lang="en-US" sz="800">
                <a:latin typeface="Arial" pitchFamily="34" charset="0"/>
              </a:rPr>
              <a:t>According to Bedell et al. (1998), physician has one final responsibility to the patient who died which is to help care for bereaved family members.</a:t>
            </a:r>
          </a:p>
          <a:p>
            <a:pPr lvl="4" eaLnBrk="1" hangingPunct="1">
              <a:buFontTx/>
              <a:buChar char="•"/>
            </a:pPr>
            <a:r>
              <a:rPr lang="en-US" sz="800">
                <a:latin typeface="Arial" pitchFamily="34" charset="0"/>
              </a:rPr>
              <a:t>Acknowledges loss, expresses sympathy, and allows family to clarify unanswered questions (Prigerson, 2001)</a:t>
            </a:r>
            <a:endParaRPr lang="en-US" sz="800" b="1" u="sng">
              <a:latin typeface="Arial" pitchFamily="34" charset="0"/>
            </a:endParaRPr>
          </a:p>
          <a:p>
            <a:pPr lvl="2" eaLnBrk="1" hangingPunct="1">
              <a:buFontTx/>
              <a:buChar char="•"/>
            </a:pPr>
            <a:r>
              <a:rPr lang="en-US" sz="800" b="1" u="sng">
                <a:latin typeface="Arial" pitchFamily="34" charset="0"/>
              </a:rPr>
              <a:t>When bereaved is your patient-</a:t>
            </a:r>
          </a:p>
          <a:p>
            <a:pPr lvl="3" eaLnBrk="1" hangingPunct="1">
              <a:buFontTx/>
              <a:buChar char="•"/>
            </a:pPr>
            <a:r>
              <a:rPr lang="en-US" sz="800">
                <a:latin typeface="Arial" pitchFamily="34" charset="0"/>
              </a:rPr>
              <a:t>offer condolences</a:t>
            </a:r>
          </a:p>
          <a:p>
            <a:pPr lvl="3" eaLnBrk="1" hangingPunct="1">
              <a:buFontTx/>
              <a:buChar char="•"/>
            </a:pPr>
            <a:r>
              <a:rPr lang="en-US" sz="800">
                <a:latin typeface="Arial" pitchFamily="34" charset="0"/>
              </a:rPr>
              <a:t>evaluate and monitor health care needs (Main, 2000)</a:t>
            </a:r>
          </a:p>
          <a:p>
            <a:pPr lvl="4" eaLnBrk="1" hangingPunct="1">
              <a:buFontTx/>
              <a:buChar char="•"/>
            </a:pPr>
            <a:r>
              <a:rPr lang="en-US" sz="800">
                <a:latin typeface="Arial" pitchFamily="34" charset="0"/>
              </a:rPr>
              <a:t>office visits may shift to education and support through process of grief (Prigerson, 2001)</a:t>
            </a:r>
          </a:p>
          <a:p>
            <a:pPr lvl="2" eaLnBrk="1" hangingPunct="1">
              <a:buFontTx/>
              <a:buChar char="•"/>
            </a:pPr>
            <a:r>
              <a:rPr lang="en-US" sz="800" b="1" u="sng">
                <a:latin typeface="Arial" pitchFamily="34" charset="0"/>
              </a:rPr>
              <a:t>What to and what not to say</a:t>
            </a:r>
          </a:p>
          <a:p>
            <a:pPr lvl="3" eaLnBrk="1" hangingPunct="1">
              <a:buFontTx/>
              <a:buChar char="•"/>
            </a:pPr>
            <a:r>
              <a:rPr lang="en-US" sz="800">
                <a:latin typeface="Arial" pitchFamily="34" charset="0"/>
              </a:rPr>
              <a:t>list provided</a:t>
            </a:r>
            <a:endParaRPr lang="en-US" sz="800" b="1" u="sng">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71FA8D5F-F944-404B-B3E0-ED4CD0330479}" type="slidenum">
              <a:rPr lang="en-US" smtClean="0">
                <a:latin typeface="Arial" pitchFamily="34" charset="0"/>
              </a:rPr>
              <a:pPr/>
              <a:t>37</a:t>
            </a:fld>
            <a:endParaRPr lang="en-US">
              <a:latin typeface="Arial" pitchFamily="34"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96B5109A-04B1-4624-B79F-81E8140B1CCD}" type="slidenum">
              <a:rPr lang="en-US" smtClean="0">
                <a:latin typeface="Arial" pitchFamily="34" charset="0"/>
              </a:rPr>
              <a:pPr/>
              <a:t>42</a:t>
            </a:fld>
            <a:endParaRPr lang="en-US">
              <a:latin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BD6DDA7-0586-4A7C-B6E3-900BBB8BD324}" type="slidenum">
              <a:rPr lang="en-US" smtClean="0">
                <a:latin typeface="Arial" pitchFamily="34" charset="0"/>
              </a:rPr>
              <a:pPr/>
              <a:t>2</a:t>
            </a:fld>
            <a:endParaRPr lang="en-US">
              <a:latin typeface="Arial" pitchFamily="34"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78C9BB64-1937-42BF-9792-F86064D44D42}" type="slidenum">
              <a:rPr lang="en-US" smtClean="0">
                <a:latin typeface="Arial" pitchFamily="34" charset="0"/>
              </a:rPr>
              <a:pPr/>
              <a:t>3</a:t>
            </a:fld>
            <a:endParaRPr lang="en-US">
              <a:latin typeface="Arial" pitchFamily="34"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2EA3E968-4093-4467-81E3-AE9ED500F533}" type="slidenum">
              <a:rPr lang="en-US" smtClean="0">
                <a:latin typeface="Arial" pitchFamily="34" charset="0"/>
              </a:rPr>
              <a:pPr/>
              <a:t>4</a:t>
            </a:fld>
            <a:endParaRPr lang="en-US">
              <a:latin typeface="Arial" pitchFamily="34" charset="0"/>
            </a:endParaRPr>
          </a:p>
        </p:txBody>
      </p:sp>
      <p:sp>
        <p:nvSpPr>
          <p:cNvPr id="54275" name="Rectangle 2"/>
          <p:cNvSpPr>
            <a:spLocks noGrp="1" noRot="1" noChangeAspect="1" noChangeArrowheads="1" noTextEdit="1"/>
          </p:cNvSpPr>
          <p:nvPr>
            <p:ph type="sldImg"/>
          </p:nvPr>
        </p:nvSpPr>
        <p:spPr>
          <a:xfrm>
            <a:off x="1185863" y="785813"/>
            <a:ext cx="4716462" cy="3536950"/>
          </a:xfrm>
          <a:ln/>
        </p:spPr>
      </p:sp>
      <p:sp>
        <p:nvSpPr>
          <p:cNvPr id="54276" name="Rectangle 3"/>
          <p:cNvSpPr>
            <a:spLocks noGrp="1" noChangeArrowheads="1"/>
          </p:cNvSpPr>
          <p:nvPr>
            <p:ph type="body" idx="1"/>
          </p:nvPr>
        </p:nvSpPr>
        <p:spPr>
          <a:noFill/>
          <a:ln/>
        </p:spPr>
        <p:txBody>
          <a:bodyPr/>
          <a:lstStyle/>
          <a:p>
            <a:pPr marL="228600" indent="-228600" eaLnBrk="1" hangingPunct="1">
              <a:buFontTx/>
              <a:buChar char="•"/>
            </a:pPr>
            <a:r>
              <a:rPr lang="en-US" b="1" u="sng">
                <a:latin typeface="Arial" pitchFamily="34" charset="0"/>
              </a:rPr>
              <a:t>Grief-</a:t>
            </a:r>
          </a:p>
          <a:p>
            <a:pPr marL="685800" lvl="1" indent="-228600" eaLnBrk="1" hangingPunct="1">
              <a:buFontTx/>
              <a:buChar char="•"/>
            </a:pPr>
            <a:r>
              <a:rPr lang="en-US">
                <a:latin typeface="Arial" pitchFamily="34" charset="0"/>
              </a:rPr>
              <a:t>the process in which one reacts, psychologically, socially, and somatically, to the perception of loss </a:t>
            </a:r>
          </a:p>
          <a:p>
            <a:pPr marL="685800" lvl="1" indent="-228600" eaLnBrk="1" hangingPunct="1">
              <a:buFontTx/>
              <a:buChar char="•"/>
            </a:pPr>
            <a:r>
              <a:rPr lang="en-US">
                <a:latin typeface="Arial" pitchFamily="34" charset="0"/>
              </a:rPr>
              <a:t>develops continuously and involves many changes</a:t>
            </a:r>
          </a:p>
          <a:p>
            <a:pPr marL="685800" lvl="1" indent="-228600" eaLnBrk="1" hangingPunct="1">
              <a:buFontTx/>
              <a:buChar char="•"/>
            </a:pPr>
            <a:r>
              <a:rPr lang="en-US">
                <a:latin typeface="Arial" pitchFamily="34" charset="0"/>
              </a:rPr>
              <a:t>reaction that is natural and expected</a:t>
            </a:r>
          </a:p>
          <a:p>
            <a:pPr marL="685800" lvl="1" indent="-228600" eaLnBrk="1" hangingPunct="1">
              <a:buFontTx/>
              <a:buChar char="•"/>
            </a:pPr>
            <a:r>
              <a:rPr lang="en-US">
                <a:latin typeface="Arial" pitchFamily="34" charset="0"/>
              </a:rPr>
              <a:t>reaction to many types of loss, not just death</a:t>
            </a:r>
          </a:p>
          <a:p>
            <a:pPr marL="685800" lvl="1" indent="-228600" eaLnBrk="1" hangingPunct="1">
              <a:buFontTx/>
              <a:buChar char="•"/>
            </a:pPr>
            <a:r>
              <a:rPr lang="en-US">
                <a:latin typeface="Arial" pitchFamily="34" charset="0"/>
              </a:rPr>
              <a:t>loss does not need to be recognized or validated by others in order for person to experience grief (Rando, 1984).</a:t>
            </a:r>
          </a:p>
          <a:p>
            <a:pPr marL="685800" lvl="1" indent="-228600" eaLnBrk="1" hangingPunct="1"/>
            <a:endParaRPr lang="en-US">
              <a:latin typeface="Arial" pitchFamily="34" charset="0"/>
            </a:endParaRPr>
          </a:p>
          <a:p>
            <a:pPr marL="228600" indent="-228600" eaLnBrk="1" hangingPunct="1">
              <a:buFontTx/>
              <a:buChar char="•"/>
            </a:pPr>
            <a:r>
              <a:rPr lang="en-US" b="1" u="sng">
                <a:latin typeface="Arial" pitchFamily="34" charset="0"/>
              </a:rPr>
              <a:t>Mourning-</a:t>
            </a:r>
          </a:p>
          <a:p>
            <a:pPr marL="685800" lvl="1" indent="-228600" eaLnBrk="1" hangingPunct="1">
              <a:buFontTx/>
              <a:buChar char="•"/>
            </a:pPr>
            <a:r>
              <a:rPr lang="en-US">
                <a:latin typeface="Arial" pitchFamily="34" charset="0"/>
              </a:rPr>
              <a:t>Two meanings</a:t>
            </a:r>
          </a:p>
          <a:p>
            <a:pPr marL="1143000" lvl="2" indent="-228600" eaLnBrk="1" hangingPunct="1">
              <a:buFontTx/>
              <a:buChar char="•"/>
            </a:pPr>
            <a:r>
              <a:rPr lang="en-US">
                <a:latin typeface="Arial" pitchFamily="34" charset="0"/>
              </a:rPr>
              <a:t>Derived from psychoanalytic theory in which ones intrapsychic processes (conscious and unconscious) are prompted by loss (Bowlby, 1980)</a:t>
            </a:r>
          </a:p>
          <a:p>
            <a:pPr marL="1143000" lvl="2" indent="-228600" eaLnBrk="1" hangingPunct="1">
              <a:buFontTx/>
              <a:buChar char="•"/>
            </a:pPr>
            <a:r>
              <a:rPr lang="en-US">
                <a:latin typeface="Arial" pitchFamily="34" charset="0"/>
              </a:rPr>
              <a:t>Cultural response to grief; no one style of grieving</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84E344EA-D1F7-48E8-B23C-DDB1EC3F2F0A}" type="slidenum">
              <a:rPr lang="en-US" smtClean="0">
                <a:latin typeface="Arial" pitchFamily="34" charset="0"/>
              </a:rPr>
              <a:pPr/>
              <a:t>6</a:t>
            </a:fld>
            <a:endParaRPr lang="en-US">
              <a:latin typeface="Arial" pitchFamily="34"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708025" y="4322763"/>
            <a:ext cx="5670550" cy="4964112"/>
          </a:xfrm>
          <a:noFill/>
          <a:ln/>
        </p:spPr>
        <p:txBody>
          <a:bodyPr/>
          <a:lstStyle/>
          <a:p>
            <a:pPr marL="190500" indent="-190500" eaLnBrk="1" hangingPunct="1">
              <a:lnSpc>
                <a:spcPct val="90000"/>
              </a:lnSpc>
              <a:buFontTx/>
              <a:buChar char="•"/>
            </a:pPr>
            <a:r>
              <a:rPr lang="en-US" b="1" u="sng">
                <a:latin typeface="Arial" pitchFamily="34" charset="0"/>
              </a:rPr>
              <a:t>Physical (tangible) loss-</a:t>
            </a:r>
          </a:p>
          <a:p>
            <a:pPr marL="647700" lvl="1" indent="-190500" eaLnBrk="1" hangingPunct="1">
              <a:lnSpc>
                <a:spcPct val="90000"/>
              </a:lnSpc>
              <a:buFontTx/>
              <a:buChar char="•"/>
            </a:pPr>
            <a:r>
              <a:rPr lang="en-US">
                <a:latin typeface="Arial" pitchFamily="34" charset="0"/>
              </a:rPr>
              <a:t>Loss of possession or death of loved one</a:t>
            </a:r>
          </a:p>
          <a:p>
            <a:pPr marL="647700" lvl="1" indent="-190500" eaLnBrk="1" hangingPunct="1">
              <a:lnSpc>
                <a:spcPct val="90000"/>
              </a:lnSpc>
              <a:buFontTx/>
              <a:buChar char="•"/>
            </a:pPr>
            <a:r>
              <a:rPr lang="en-US">
                <a:latin typeface="Arial" pitchFamily="34" charset="0"/>
              </a:rPr>
              <a:t>House fire</a:t>
            </a:r>
          </a:p>
          <a:p>
            <a:pPr marL="647700" lvl="1" indent="-190500" eaLnBrk="1" hangingPunct="1">
              <a:lnSpc>
                <a:spcPct val="90000"/>
              </a:lnSpc>
              <a:buFontTx/>
              <a:buChar char="•"/>
            </a:pPr>
            <a:r>
              <a:rPr lang="en-US">
                <a:latin typeface="Arial" pitchFamily="34" charset="0"/>
              </a:rPr>
              <a:t>Pet loss</a:t>
            </a:r>
          </a:p>
          <a:p>
            <a:pPr marL="647700" lvl="1" indent="-190500" eaLnBrk="1" hangingPunct="1">
              <a:lnSpc>
                <a:spcPct val="90000"/>
              </a:lnSpc>
            </a:pPr>
            <a:endParaRPr lang="en-US">
              <a:latin typeface="Arial" pitchFamily="34" charset="0"/>
            </a:endParaRPr>
          </a:p>
          <a:p>
            <a:pPr marL="190500" indent="-190500" eaLnBrk="1" hangingPunct="1">
              <a:lnSpc>
                <a:spcPct val="90000"/>
              </a:lnSpc>
              <a:buFontTx/>
              <a:buChar char="•"/>
            </a:pPr>
            <a:r>
              <a:rPr lang="en-US" b="1" u="sng">
                <a:latin typeface="Arial" pitchFamily="34" charset="0"/>
              </a:rPr>
              <a:t>Symbolic (psychosocial)-</a:t>
            </a:r>
          </a:p>
          <a:p>
            <a:pPr marL="647700" lvl="1" indent="-190500" eaLnBrk="1" hangingPunct="1">
              <a:lnSpc>
                <a:spcPct val="90000"/>
              </a:lnSpc>
              <a:buFontTx/>
              <a:buChar char="•"/>
            </a:pPr>
            <a:r>
              <a:rPr lang="en-US">
                <a:latin typeface="Arial" pitchFamily="34" charset="0"/>
              </a:rPr>
              <a:t>divorce</a:t>
            </a:r>
          </a:p>
          <a:p>
            <a:pPr marL="647700" lvl="1" indent="-190500" eaLnBrk="1" hangingPunct="1">
              <a:lnSpc>
                <a:spcPct val="90000"/>
              </a:lnSpc>
              <a:buFontTx/>
              <a:buChar char="•"/>
            </a:pPr>
            <a:r>
              <a:rPr lang="en-US">
                <a:latin typeface="Arial" pitchFamily="34" charset="0"/>
              </a:rPr>
              <a:t>Loss of job</a:t>
            </a:r>
          </a:p>
          <a:p>
            <a:pPr marL="647700" lvl="1" indent="-190500" eaLnBrk="1" hangingPunct="1">
              <a:lnSpc>
                <a:spcPct val="90000"/>
              </a:lnSpc>
              <a:buFontTx/>
              <a:buChar char="•"/>
            </a:pPr>
            <a:r>
              <a:rPr lang="en-US">
                <a:latin typeface="Arial" pitchFamily="34" charset="0"/>
              </a:rPr>
              <a:t>Demotion</a:t>
            </a:r>
          </a:p>
          <a:p>
            <a:pPr marL="647700" lvl="1" indent="-190500" eaLnBrk="1" hangingPunct="1">
              <a:lnSpc>
                <a:spcPct val="90000"/>
              </a:lnSpc>
              <a:buFontTx/>
              <a:buChar char="•"/>
            </a:pPr>
            <a:r>
              <a:rPr lang="en-US">
                <a:latin typeface="Arial" pitchFamily="34" charset="0"/>
              </a:rPr>
              <a:t>Move</a:t>
            </a:r>
          </a:p>
          <a:p>
            <a:pPr marL="647700" lvl="1" indent="-190500" eaLnBrk="1" hangingPunct="1">
              <a:lnSpc>
                <a:spcPct val="90000"/>
              </a:lnSpc>
              <a:buFontTx/>
              <a:buChar char="•"/>
            </a:pPr>
            <a:r>
              <a:rPr lang="en-US">
                <a:latin typeface="Arial" pitchFamily="34" charset="0"/>
              </a:rPr>
              <a:t>Empty nest-children leaving home to go to college, get married, etc.</a:t>
            </a:r>
          </a:p>
          <a:p>
            <a:pPr marL="647700" lvl="1" indent="-190500" eaLnBrk="1" hangingPunct="1">
              <a:lnSpc>
                <a:spcPct val="90000"/>
              </a:lnSpc>
              <a:buFontTx/>
              <a:buChar char="•"/>
            </a:pPr>
            <a:r>
              <a:rPr lang="en-US">
                <a:latin typeface="Arial" pitchFamily="34" charset="0"/>
              </a:rPr>
              <a:t>Symbolic loss is usually not identified as a loss so people may not realize that time is needed to grieve</a:t>
            </a:r>
          </a:p>
          <a:p>
            <a:pPr marL="1104900" lvl="2" indent="-190500" eaLnBrk="1" hangingPunct="1">
              <a:lnSpc>
                <a:spcPct val="90000"/>
              </a:lnSpc>
              <a:buFontTx/>
              <a:buChar char="•"/>
            </a:pPr>
            <a:r>
              <a:rPr lang="en-US">
                <a:latin typeface="Arial" pitchFamily="34" charset="0"/>
              </a:rPr>
              <a:t>Some losses are clearly recognized (e.g. death or theft) but other losses are not recognized as clearly and may not result in negative events. </a:t>
            </a:r>
          </a:p>
          <a:p>
            <a:pPr marL="1104900" lvl="2" indent="-190500" eaLnBrk="1" hangingPunct="1">
              <a:lnSpc>
                <a:spcPct val="90000"/>
              </a:lnSpc>
              <a:buFontTx/>
              <a:buChar char="•"/>
            </a:pPr>
            <a:r>
              <a:rPr lang="en-US">
                <a:latin typeface="Arial" pitchFamily="34" charset="0"/>
              </a:rPr>
              <a:t>Response to normal change and growth (e.g. having a baby)</a:t>
            </a:r>
          </a:p>
          <a:p>
            <a:pPr marL="1104900" lvl="2" indent="-190500" eaLnBrk="1" hangingPunct="1">
              <a:lnSpc>
                <a:spcPct val="90000"/>
              </a:lnSpc>
              <a:buFontTx/>
              <a:buChar char="•"/>
            </a:pPr>
            <a:r>
              <a:rPr lang="en-US">
                <a:latin typeface="Arial" pitchFamily="34" charset="0"/>
              </a:rPr>
              <a:t>Some are competency-based (e.g. terminating therapy, graduating from college)</a:t>
            </a:r>
          </a:p>
          <a:p>
            <a:pPr marL="1562100" lvl="3" indent="-190500" eaLnBrk="1" hangingPunct="1">
              <a:lnSpc>
                <a:spcPct val="90000"/>
              </a:lnSpc>
              <a:buFontTx/>
              <a:buChar char="•"/>
            </a:pPr>
            <a:r>
              <a:rPr lang="en-US">
                <a:latin typeface="Arial" pitchFamily="34" charset="0"/>
              </a:rPr>
              <a:t>Why am I feeling sad during a time that is supposed to bring happiness?</a:t>
            </a:r>
          </a:p>
          <a:p>
            <a:pPr marL="1104900" lvl="2" indent="-190500" eaLnBrk="1" hangingPunct="1">
              <a:lnSpc>
                <a:spcPct val="90000"/>
              </a:lnSpc>
              <a:buFontTx/>
              <a:buChar char="•"/>
            </a:pPr>
            <a:r>
              <a:rPr lang="en-US">
                <a:latin typeface="Arial" pitchFamily="34" charset="0"/>
              </a:rPr>
              <a:t>Physical loss may also result in symbolic loss (e.g. mastectomy associated with breast cancer) (Rando, 1984).</a:t>
            </a:r>
            <a:endParaRPr lang="en-US" sz="100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CD97B5F8-3204-4D75-8263-EA5AB75F5A54}" type="slidenum">
              <a:rPr lang="en-US" smtClean="0">
                <a:latin typeface="Arial" pitchFamily="34" charset="0"/>
              </a:rPr>
              <a:pPr/>
              <a:t>9</a:t>
            </a:fld>
            <a:endParaRPr lang="en-US">
              <a:latin typeface="Arial" pitchFamily="34"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xfrm>
            <a:off x="708025" y="4322763"/>
            <a:ext cx="5670550" cy="4964112"/>
          </a:xfrm>
          <a:noFill/>
          <a:ln/>
        </p:spPr>
        <p:txBody>
          <a:bodyPr/>
          <a:lstStyle/>
          <a:p>
            <a:pPr eaLnBrk="1" hangingPunct="1">
              <a:lnSpc>
                <a:spcPct val="90000"/>
              </a:lnSpc>
              <a:buFontTx/>
              <a:buChar char="•"/>
            </a:pPr>
            <a:r>
              <a:rPr lang="en-US" sz="1000" b="1" u="sng">
                <a:latin typeface="Arial" pitchFamily="34" charset="0"/>
              </a:rPr>
              <a:t>Tasks of grief-</a:t>
            </a:r>
            <a:endParaRPr lang="en-US" sz="1000">
              <a:latin typeface="Arial" pitchFamily="34" charset="0"/>
            </a:endParaRPr>
          </a:p>
          <a:p>
            <a:pPr lvl="1" eaLnBrk="1" hangingPunct="1">
              <a:lnSpc>
                <a:spcPct val="90000"/>
              </a:lnSpc>
              <a:buFontTx/>
              <a:buChar char="•"/>
            </a:pPr>
            <a:r>
              <a:rPr lang="en-US" sz="1000">
                <a:latin typeface="Arial" pitchFamily="34" charset="0"/>
              </a:rPr>
              <a:t>Conceptualized by pioneer in grief investigation, Erich Lindemann, in 1944</a:t>
            </a:r>
          </a:p>
          <a:p>
            <a:pPr lvl="1" eaLnBrk="1" hangingPunct="1">
              <a:lnSpc>
                <a:spcPct val="90000"/>
              </a:lnSpc>
              <a:buFontTx/>
              <a:buChar char="•"/>
            </a:pPr>
            <a:r>
              <a:rPr lang="en-US" sz="1000">
                <a:latin typeface="Arial" pitchFamily="34" charset="0"/>
              </a:rPr>
              <a:t>Three tasks constitute what Lindemann termed “</a:t>
            </a:r>
            <a:r>
              <a:rPr lang="en-US" sz="1000" i="1">
                <a:latin typeface="Arial" pitchFamily="34" charset="0"/>
              </a:rPr>
              <a:t>grief work”</a:t>
            </a:r>
            <a:r>
              <a:rPr lang="en-US" sz="1000">
                <a:latin typeface="Arial" pitchFamily="34" charset="0"/>
              </a:rPr>
              <a:t> (Rando, 1984, p. 18).</a:t>
            </a:r>
            <a:endParaRPr lang="en-US" sz="1000" i="1">
              <a:latin typeface="Arial" pitchFamily="34" charset="0"/>
            </a:endParaRPr>
          </a:p>
          <a:p>
            <a:pPr lvl="1" eaLnBrk="1" hangingPunct="1">
              <a:lnSpc>
                <a:spcPct val="90000"/>
              </a:lnSpc>
              <a:buFontTx/>
              <a:buChar char="•"/>
            </a:pPr>
            <a:r>
              <a:rPr lang="en-US" sz="1000">
                <a:latin typeface="Arial" pitchFamily="34" charset="0"/>
              </a:rPr>
              <a:t>Can be applied to both symbolic and physical losses</a:t>
            </a:r>
          </a:p>
          <a:p>
            <a:pPr lvl="1" eaLnBrk="1" hangingPunct="1">
              <a:lnSpc>
                <a:spcPct val="90000"/>
              </a:lnSpc>
              <a:buFontTx/>
              <a:buChar char="•"/>
            </a:pPr>
            <a:endParaRPr lang="en-US" sz="1000">
              <a:latin typeface="Arial" pitchFamily="34" charset="0"/>
            </a:endParaRPr>
          </a:p>
          <a:p>
            <a:pPr lvl="1" eaLnBrk="1" hangingPunct="1">
              <a:lnSpc>
                <a:spcPct val="90000"/>
              </a:lnSpc>
              <a:buFontTx/>
              <a:buChar char="•"/>
            </a:pPr>
            <a:r>
              <a:rPr lang="en-US" sz="1000" b="1" u="sng">
                <a:latin typeface="Arial" pitchFamily="34" charset="0"/>
              </a:rPr>
              <a:t>Emancipation-</a:t>
            </a:r>
          </a:p>
          <a:p>
            <a:pPr lvl="2" eaLnBrk="1" hangingPunct="1">
              <a:lnSpc>
                <a:spcPct val="90000"/>
              </a:lnSpc>
              <a:buFontTx/>
              <a:buChar char="•"/>
            </a:pPr>
            <a:r>
              <a:rPr lang="en-US" sz="1000" b="1" u="sng">
                <a:latin typeface="Arial" pitchFamily="34" charset="0"/>
              </a:rPr>
              <a:t>Cathexis</a:t>
            </a:r>
            <a:r>
              <a:rPr lang="en-US" sz="1000">
                <a:latin typeface="Arial" pitchFamily="34" charset="0"/>
              </a:rPr>
              <a:t>-Emotionally invest in those we care about</a:t>
            </a:r>
          </a:p>
          <a:p>
            <a:pPr lvl="3" eaLnBrk="1" hangingPunct="1">
              <a:lnSpc>
                <a:spcPct val="90000"/>
              </a:lnSpc>
              <a:buFontTx/>
              <a:buChar char="•"/>
            </a:pPr>
            <a:r>
              <a:rPr lang="en-US" sz="1000">
                <a:latin typeface="Arial" pitchFamily="34" charset="0"/>
              </a:rPr>
              <a:t>Analogy-Two hands intertwined </a:t>
            </a:r>
          </a:p>
          <a:p>
            <a:pPr lvl="3" eaLnBrk="1" hangingPunct="1">
              <a:lnSpc>
                <a:spcPct val="90000"/>
              </a:lnSpc>
              <a:buFontTx/>
              <a:buChar char="•"/>
            </a:pPr>
            <a:r>
              <a:rPr lang="en-US" sz="1000">
                <a:latin typeface="Arial" pitchFamily="34" charset="0"/>
              </a:rPr>
              <a:t>Interlocking fingers represent the bond of emotional ties to one another</a:t>
            </a:r>
          </a:p>
          <a:p>
            <a:pPr lvl="3" eaLnBrk="1" hangingPunct="1">
              <a:lnSpc>
                <a:spcPct val="90000"/>
              </a:lnSpc>
              <a:buFontTx/>
              <a:buChar char="•"/>
            </a:pPr>
            <a:r>
              <a:rPr lang="en-US" sz="1000">
                <a:latin typeface="Arial" pitchFamily="34" charset="0"/>
              </a:rPr>
              <a:t>When one dies, the other person must withdraw emotional energy invested, relinquish attachments, and develop new ones</a:t>
            </a:r>
          </a:p>
          <a:p>
            <a:pPr lvl="3" eaLnBrk="1" hangingPunct="1">
              <a:lnSpc>
                <a:spcPct val="90000"/>
              </a:lnSpc>
              <a:buFontTx/>
              <a:buChar char="•"/>
            </a:pPr>
            <a:r>
              <a:rPr lang="en-US" sz="1000">
                <a:latin typeface="Arial" pitchFamily="34" charset="0"/>
              </a:rPr>
              <a:t>Not forgetting or betraying; emotional energy modified to turn to others for emotional satisfaction</a:t>
            </a:r>
          </a:p>
          <a:p>
            <a:pPr lvl="2" eaLnBrk="1" hangingPunct="1">
              <a:lnSpc>
                <a:spcPct val="90000"/>
              </a:lnSpc>
              <a:buFontTx/>
              <a:buChar char="•"/>
            </a:pPr>
            <a:r>
              <a:rPr lang="en-US" sz="1000" b="1" u="sng">
                <a:latin typeface="Arial" pitchFamily="34" charset="0"/>
              </a:rPr>
              <a:t>Decathexis</a:t>
            </a:r>
            <a:r>
              <a:rPr lang="en-US" sz="1000">
                <a:latin typeface="Arial" pitchFamily="34" charset="0"/>
              </a:rPr>
              <a:t>-detaching and modifying emotional ties so that new relationships can be formed and mourner not tied to deceased</a:t>
            </a:r>
          </a:p>
          <a:p>
            <a:pPr lvl="3" eaLnBrk="1" hangingPunct="1">
              <a:lnSpc>
                <a:spcPct val="90000"/>
              </a:lnSpc>
              <a:buFontTx/>
              <a:buChar char="•"/>
            </a:pPr>
            <a:endParaRPr lang="en-US" sz="1000">
              <a:latin typeface="Arial" pitchFamily="34" charset="0"/>
            </a:endParaRPr>
          </a:p>
          <a:p>
            <a:pPr lvl="1" eaLnBrk="1" hangingPunct="1">
              <a:lnSpc>
                <a:spcPct val="90000"/>
              </a:lnSpc>
              <a:buFontTx/>
              <a:buChar char="•"/>
            </a:pPr>
            <a:r>
              <a:rPr lang="en-US" sz="1000" b="1" u="sng">
                <a:latin typeface="Arial" pitchFamily="34" charset="0"/>
              </a:rPr>
              <a:t>Readjustment-</a:t>
            </a:r>
          </a:p>
          <a:p>
            <a:pPr lvl="2" eaLnBrk="1" hangingPunct="1">
              <a:lnSpc>
                <a:spcPct val="90000"/>
              </a:lnSpc>
              <a:buFontTx/>
              <a:buChar char="•"/>
            </a:pPr>
            <a:r>
              <a:rPr lang="en-US" sz="1000">
                <a:latin typeface="Arial" pitchFamily="34" charset="0"/>
              </a:rPr>
              <a:t>Mourner must accommodate to environment without presence of deceased</a:t>
            </a:r>
          </a:p>
          <a:p>
            <a:pPr lvl="2" eaLnBrk="1" hangingPunct="1">
              <a:lnSpc>
                <a:spcPct val="90000"/>
              </a:lnSpc>
              <a:buFontTx/>
              <a:buChar char="•"/>
            </a:pPr>
            <a:r>
              <a:rPr lang="en-US" sz="1000">
                <a:latin typeface="Arial" pitchFamily="34" charset="0"/>
              </a:rPr>
              <a:t>Adopt new roles and skills to compensate for what was once done by deceased</a:t>
            </a:r>
          </a:p>
          <a:p>
            <a:pPr lvl="2" eaLnBrk="1" hangingPunct="1">
              <a:lnSpc>
                <a:spcPct val="90000"/>
              </a:lnSpc>
              <a:buFontTx/>
              <a:buChar char="•"/>
            </a:pPr>
            <a:r>
              <a:rPr lang="en-US" sz="1000">
                <a:latin typeface="Arial" pitchFamily="34" charset="0"/>
              </a:rPr>
              <a:t>Redefine identity (e.g. “we” to “I”; “husband” to “widower”)</a:t>
            </a:r>
          </a:p>
          <a:p>
            <a:pPr lvl="2" eaLnBrk="1" hangingPunct="1">
              <a:lnSpc>
                <a:spcPct val="90000"/>
              </a:lnSpc>
              <a:buFontTx/>
              <a:buChar char="•"/>
            </a:pPr>
            <a:endParaRPr lang="en-US" sz="1000">
              <a:latin typeface="Arial" pitchFamily="34" charset="0"/>
            </a:endParaRPr>
          </a:p>
          <a:p>
            <a:pPr lvl="1" eaLnBrk="1" hangingPunct="1">
              <a:lnSpc>
                <a:spcPct val="90000"/>
              </a:lnSpc>
              <a:buFontTx/>
              <a:buChar char="•"/>
            </a:pPr>
            <a:r>
              <a:rPr lang="en-US" sz="1000" b="1" u="sng">
                <a:latin typeface="Arial" pitchFamily="34" charset="0"/>
              </a:rPr>
              <a:t>Formation of new relationships-</a:t>
            </a:r>
          </a:p>
          <a:p>
            <a:pPr lvl="2" eaLnBrk="1" hangingPunct="1">
              <a:lnSpc>
                <a:spcPct val="90000"/>
              </a:lnSpc>
              <a:buFontTx/>
              <a:buChar char="•"/>
            </a:pPr>
            <a:r>
              <a:rPr lang="en-US" sz="1000">
                <a:latin typeface="Arial" pitchFamily="34" charset="0"/>
              </a:rPr>
              <a:t>Emotional energy withdrawn from deceased must be reinvested in another person or something else</a:t>
            </a:r>
          </a:p>
          <a:p>
            <a:pPr lvl="2" eaLnBrk="1" hangingPunct="1">
              <a:lnSpc>
                <a:spcPct val="90000"/>
              </a:lnSpc>
              <a:buFontTx/>
              <a:buChar char="•"/>
            </a:pPr>
            <a:r>
              <a:rPr lang="en-US" sz="1000">
                <a:latin typeface="Arial" pitchFamily="34" charset="0"/>
              </a:rPr>
              <a:t>Not meant to be a substitute but an attachment and reinvestment of one’s energy (Rando, 1984).</a:t>
            </a:r>
            <a:endParaRPr lang="en-US" sz="90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BDE5FBE1-B845-4EFA-9F93-FBB0B71B5ECB}" type="slidenum">
              <a:rPr lang="en-US" smtClean="0">
                <a:latin typeface="Arial" pitchFamily="34" charset="0"/>
              </a:rPr>
              <a:pPr/>
              <a:t>10</a:t>
            </a:fld>
            <a:endParaRPr lang="en-US">
              <a:latin typeface="Arial" pitchFamily="34"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buFontTx/>
              <a:buChar char="•"/>
            </a:pPr>
            <a:r>
              <a:rPr lang="en-US" b="1" u="sng">
                <a:latin typeface="Arial" pitchFamily="34" charset="0"/>
              </a:rPr>
              <a:t>Process of grief-</a:t>
            </a:r>
            <a:endParaRPr lang="en-US">
              <a:latin typeface="Arial" pitchFamily="34" charset="0"/>
            </a:endParaRPr>
          </a:p>
          <a:p>
            <a:pPr lvl="1" eaLnBrk="1" hangingPunct="1">
              <a:buFontTx/>
              <a:buChar char="•"/>
            </a:pPr>
            <a:r>
              <a:rPr lang="en-US">
                <a:latin typeface="Arial" pitchFamily="34" charset="0"/>
              </a:rPr>
              <a:t>Theory was developed by Bowlby in 1961; included last three phases    (Bowlby, 1980)</a:t>
            </a:r>
          </a:p>
          <a:p>
            <a:pPr lvl="1" eaLnBrk="1" hangingPunct="1">
              <a:buFontTx/>
              <a:buChar char="•"/>
            </a:pPr>
            <a:r>
              <a:rPr lang="en-US">
                <a:latin typeface="Arial" pitchFamily="34" charset="0"/>
              </a:rPr>
              <a:t>In 1974, Parkes revealed that Bowlby omitted one important phase, numbness (Parkes &amp; Weiss, 1983).</a:t>
            </a:r>
          </a:p>
          <a:p>
            <a:pPr lvl="2" eaLnBrk="1" hangingPunct="1">
              <a:buFontTx/>
              <a:buChar char="•"/>
            </a:pPr>
            <a:r>
              <a:rPr lang="en-US" b="1" u="sng">
                <a:latin typeface="Arial" pitchFamily="34" charset="0"/>
              </a:rPr>
              <a:t>Numbness</a:t>
            </a:r>
            <a:r>
              <a:rPr lang="en-US">
                <a:latin typeface="Arial" pitchFamily="34" charset="0"/>
              </a:rPr>
              <a:t>-</a:t>
            </a:r>
          </a:p>
          <a:p>
            <a:pPr lvl="3" eaLnBrk="1" hangingPunct="1">
              <a:buFontTx/>
              <a:buChar char="•"/>
            </a:pPr>
            <a:r>
              <a:rPr lang="en-US">
                <a:latin typeface="Arial" pitchFamily="34" charset="0"/>
              </a:rPr>
              <a:t>stunned; denial</a:t>
            </a:r>
          </a:p>
          <a:p>
            <a:pPr lvl="2" eaLnBrk="1" hangingPunct="1">
              <a:buFontTx/>
              <a:buChar char="•"/>
            </a:pPr>
            <a:r>
              <a:rPr lang="en-US" b="1" u="sng">
                <a:latin typeface="Arial" pitchFamily="34" charset="0"/>
              </a:rPr>
              <a:t>Yearning and searching</a:t>
            </a:r>
            <a:r>
              <a:rPr lang="en-US">
                <a:latin typeface="Arial" pitchFamily="34" charset="0"/>
              </a:rPr>
              <a:t>-</a:t>
            </a:r>
          </a:p>
          <a:p>
            <a:pPr lvl="3" eaLnBrk="1" hangingPunct="1">
              <a:buFontTx/>
              <a:buChar char="•"/>
            </a:pPr>
            <a:r>
              <a:rPr lang="en-US">
                <a:latin typeface="Arial" pitchFamily="34" charset="0"/>
              </a:rPr>
              <a:t>strong urge to find, recover, and reunite with deceased; angry; disbelief; tension; tearfulness</a:t>
            </a:r>
          </a:p>
          <a:p>
            <a:pPr lvl="2" eaLnBrk="1" hangingPunct="1">
              <a:buFontTx/>
              <a:buChar char="•"/>
            </a:pPr>
            <a:r>
              <a:rPr lang="en-US" b="1" u="sng">
                <a:latin typeface="Arial" pitchFamily="34" charset="0"/>
              </a:rPr>
              <a:t>Disorganization</a:t>
            </a:r>
            <a:r>
              <a:rPr lang="en-US">
                <a:latin typeface="Arial" pitchFamily="34" charset="0"/>
              </a:rPr>
              <a:t>-</a:t>
            </a:r>
          </a:p>
          <a:p>
            <a:pPr lvl="3" eaLnBrk="1" hangingPunct="1">
              <a:buFontTx/>
              <a:buChar char="•"/>
            </a:pPr>
            <a:r>
              <a:rPr lang="en-US">
                <a:latin typeface="Arial" pitchFamily="34" charset="0"/>
              </a:rPr>
              <a:t>gives up on the search for deceased; depression; may not see purpose in life or to look toward future</a:t>
            </a:r>
          </a:p>
          <a:p>
            <a:pPr lvl="2" eaLnBrk="1" hangingPunct="1">
              <a:buFontTx/>
              <a:buChar char="•"/>
            </a:pPr>
            <a:r>
              <a:rPr lang="en-US" b="1" u="sng">
                <a:latin typeface="Arial" pitchFamily="34" charset="0"/>
              </a:rPr>
              <a:t>Reorganization</a:t>
            </a:r>
            <a:r>
              <a:rPr lang="en-US">
                <a:latin typeface="Arial" pitchFamily="34" charset="0"/>
              </a:rPr>
              <a:t>-</a:t>
            </a:r>
          </a:p>
          <a:p>
            <a:pPr lvl="3" eaLnBrk="1" hangingPunct="1">
              <a:buFontTx/>
              <a:buChar char="•"/>
            </a:pPr>
            <a:r>
              <a:rPr lang="en-US">
                <a:latin typeface="Arial" pitchFamily="34" charset="0"/>
              </a:rPr>
              <a:t>breaks ties with deceased and begins to establish new relationships; interests and appetites return (Rando, 1984)</a:t>
            </a:r>
          </a:p>
          <a:p>
            <a:pPr lvl="1" eaLnBrk="1" hangingPunct="1">
              <a:buFontTx/>
              <a:buChar char="•"/>
            </a:pPr>
            <a:endParaRPr lang="en-US" b="1" u="sng">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E241A942-741D-40F3-8EFC-4484740E5500}" type="slidenum">
              <a:rPr lang="en-US" smtClean="0">
                <a:latin typeface="Arial" pitchFamily="34" charset="0"/>
              </a:rPr>
              <a:pPr/>
              <a:t>12</a:t>
            </a:fld>
            <a:endParaRPr lang="en-US">
              <a:latin typeface="Arial" pitchFamily="34"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xfrm>
            <a:off x="708025" y="4322763"/>
            <a:ext cx="5748338" cy="5106987"/>
          </a:xfrm>
          <a:noFill/>
          <a:ln/>
        </p:spPr>
        <p:txBody>
          <a:bodyPr/>
          <a:lstStyle/>
          <a:p>
            <a:pPr eaLnBrk="1" hangingPunct="1">
              <a:lnSpc>
                <a:spcPct val="90000"/>
              </a:lnSpc>
              <a:buFontTx/>
              <a:buChar char="•"/>
            </a:pPr>
            <a:r>
              <a:rPr lang="en-US" b="1">
                <a:latin typeface="Arial" pitchFamily="34" charset="0"/>
              </a:rPr>
              <a:t>There exists numerous conceptualizations describing the process of grief</a:t>
            </a:r>
          </a:p>
          <a:p>
            <a:pPr lvl="1" eaLnBrk="1" hangingPunct="1">
              <a:lnSpc>
                <a:spcPct val="90000"/>
              </a:lnSpc>
              <a:buFontTx/>
              <a:buChar char="•"/>
            </a:pPr>
            <a:r>
              <a:rPr lang="en-US">
                <a:latin typeface="Arial" pitchFamily="34" charset="0"/>
              </a:rPr>
              <a:t>may have different names and focus on different topics but all entail</a:t>
            </a:r>
          </a:p>
          <a:p>
            <a:pPr lvl="1" eaLnBrk="1" hangingPunct="1">
              <a:lnSpc>
                <a:spcPct val="90000"/>
              </a:lnSpc>
            </a:pPr>
            <a:r>
              <a:rPr lang="en-US">
                <a:latin typeface="Arial" pitchFamily="34" charset="0"/>
              </a:rPr>
              <a:t> loss (e.g. Elisabeth Kubler-Ross’ work with death and dying, Kubler-</a:t>
            </a:r>
          </a:p>
          <a:p>
            <a:pPr lvl="1" eaLnBrk="1" hangingPunct="1">
              <a:lnSpc>
                <a:spcPct val="90000"/>
              </a:lnSpc>
            </a:pPr>
            <a:r>
              <a:rPr lang="en-US">
                <a:latin typeface="Arial" pitchFamily="34" charset="0"/>
              </a:rPr>
              <a:t> Ross, 1969)</a:t>
            </a:r>
            <a:endParaRPr lang="en-US" b="1" u="sng">
              <a:latin typeface="Arial" pitchFamily="34" charset="0"/>
            </a:endParaRPr>
          </a:p>
          <a:p>
            <a:pPr eaLnBrk="1" hangingPunct="1">
              <a:lnSpc>
                <a:spcPct val="90000"/>
              </a:lnSpc>
              <a:buFontTx/>
              <a:buChar char="•"/>
            </a:pPr>
            <a:endParaRPr lang="en-US" b="1" u="sng">
              <a:latin typeface="Arial" pitchFamily="34" charset="0"/>
            </a:endParaRPr>
          </a:p>
          <a:p>
            <a:pPr eaLnBrk="1" hangingPunct="1">
              <a:lnSpc>
                <a:spcPct val="90000"/>
              </a:lnSpc>
              <a:buFontTx/>
              <a:buChar char="•"/>
            </a:pPr>
            <a:r>
              <a:rPr lang="en-US" b="1" u="sng">
                <a:latin typeface="Arial" pitchFamily="34" charset="0"/>
              </a:rPr>
              <a:t>Using conceptualization to explain loss in terms of reactions, not stages-</a:t>
            </a:r>
            <a:endParaRPr lang="en-US">
              <a:latin typeface="Arial" pitchFamily="34" charset="0"/>
            </a:endParaRPr>
          </a:p>
          <a:p>
            <a:pPr lvl="1" eaLnBrk="1" hangingPunct="1">
              <a:lnSpc>
                <a:spcPct val="90000"/>
              </a:lnSpc>
              <a:buFontTx/>
              <a:buChar char="•"/>
            </a:pPr>
            <a:r>
              <a:rPr lang="en-US">
                <a:latin typeface="Arial" pitchFamily="34" charset="0"/>
              </a:rPr>
              <a:t>reactions do not form rigid phases</a:t>
            </a:r>
          </a:p>
          <a:p>
            <a:pPr lvl="1" eaLnBrk="1" hangingPunct="1">
              <a:lnSpc>
                <a:spcPct val="90000"/>
              </a:lnSpc>
              <a:buFontTx/>
              <a:buChar char="•"/>
            </a:pPr>
            <a:r>
              <a:rPr lang="en-US">
                <a:latin typeface="Arial" pitchFamily="34" charset="0"/>
              </a:rPr>
              <a:t>person grieving may move back and forth; not sequential</a:t>
            </a:r>
          </a:p>
          <a:p>
            <a:pPr lvl="1" eaLnBrk="1" hangingPunct="1">
              <a:lnSpc>
                <a:spcPct val="90000"/>
              </a:lnSpc>
              <a:buFontTx/>
              <a:buChar char="•"/>
            </a:pPr>
            <a:r>
              <a:rPr lang="en-US">
                <a:latin typeface="Arial" pitchFamily="34" charset="0"/>
              </a:rPr>
              <a:t>person may not experience all the reactions presented</a:t>
            </a:r>
          </a:p>
          <a:p>
            <a:pPr lvl="1" eaLnBrk="1" hangingPunct="1">
              <a:lnSpc>
                <a:spcPct val="90000"/>
              </a:lnSpc>
              <a:buFontTx/>
              <a:buChar char="•"/>
            </a:pPr>
            <a:r>
              <a:rPr lang="en-US">
                <a:latin typeface="Arial" pitchFamily="34" charset="0"/>
              </a:rPr>
              <a:t>respond to those grieving based on needs at that time, not in terms of</a:t>
            </a:r>
          </a:p>
          <a:p>
            <a:pPr lvl="1" eaLnBrk="1" hangingPunct="1">
              <a:lnSpc>
                <a:spcPct val="90000"/>
              </a:lnSpc>
            </a:pPr>
            <a:r>
              <a:rPr lang="en-US">
                <a:latin typeface="Arial" pitchFamily="34" charset="0"/>
              </a:rPr>
              <a:t> what stage</a:t>
            </a:r>
          </a:p>
          <a:p>
            <a:pPr lvl="1" eaLnBrk="1" hangingPunct="1">
              <a:lnSpc>
                <a:spcPct val="90000"/>
              </a:lnSpc>
              <a:buFontTx/>
              <a:buChar char="•"/>
            </a:pPr>
            <a:r>
              <a:rPr lang="en-US">
                <a:latin typeface="Arial" pitchFamily="34" charset="0"/>
              </a:rPr>
              <a:t>duration may last from months to years and may experience ups and downs during this time</a:t>
            </a:r>
          </a:p>
          <a:p>
            <a:pPr lvl="1" eaLnBrk="1" hangingPunct="1">
              <a:lnSpc>
                <a:spcPct val="90000"/>
              </a:lnSpc>
              <a:buFontTx/>
              <a:buChar char="•"/>
            </a:pPr>
            <a:r>
              <a:rPr lang="en-US" b="1" u="sng">
                <a:latin typeface="Arial" pitchFamily="34" charset="0"/>
              </a:rPr>
              <a:t>Psychological reactions to loss-</a:t>
            </a:r>
            <a:r>
              <a:rPr lang="en-US">
                <a:latin typeface="Arial" pitchFamily="34" charset="0"/>
              </a:rPr>
              <a:t> </a:t>
            </a:r>
          </a:p>
          <a:p>
            <a:pPr lvl="2" eaLnBrk="1" hangingPunct="1">
              <a:lnSpc>
                <a:spcPct val="90000"/>
              </a:lnSpc>
              <a:buFontTx/>
              <a:buChar char="•"/>
            </a:pPr>
            <a:r>
              <a:rPr lang="en-US">
                <a:latin typeface="Arial" pitchFamily="34" charset="0"/>
              </a:rPr>
              <a:t>View within three categories</a:t>
            </a:r>
          </a:p>
          <a:p>
            <a:pPr lvl="3" eaLnBrk="1" hangingPunct="1">
              <a:lnSpc>
                <a:spcPct val="90000"/>
              </a:lnSpc>
              <a:buFontTx/>
              <a:buChar char="•"/>
            </a:pPr>
            <a:r>
              <a:rPr lang="en-US" b="1" u="sng">
                <a:latin typeface="Arial" pitchFamily="34" charset="0"/>
              </a:rPr>
              <a:t>Avoidance</a:t>
            </a:r>
            <a:r>
              <a:rPr lang="en-US">
                <a:latin typeface="Arial" pitchFamily="34" charset="0"/>
              </a:rPr>
              <a:t>-</a:t>
            </a:r>
          </a:p>
          <a:p>
            <a:pPr lvl="4" eaLnBrk="1" hangingPunct="1">
              <a:lnSpc>
                <a:spcPct val="90000"/>
              </a:lnSpc>
              <a:buFontTx/>
              <a:buChar char="•"/>
            </a:pPr>
            <a:r>
              <a:rPr lang="en-US">
                <a:latin typeface="Arial" pitchFamily="34" charset="0"/>
              </a:rPr>
              <a:t>avoid the acknowledgement of loss</a:t>
            </a:r>
          </a:p>
          <a:p>
            <a:pPr lvl="4" eaLnBrk="1" hangingPunct="1">
              <a:lnSpc>
                <a:spcPct val="90000"/>
              </a:lnSpc>
              <a:buFontTx/>
              <a:buChar char="•"/>
            </a:pPr>
            <a:r>
              <a:rPr lang="en-US">
                <a:latin typeface="Arial" pitchFamily="34" charset="0"/>
              </a:rPr>
              <a:t>shocked, physically and psychologically</a:t>
            </a:r>
          </a:p>
          <a:p>
            <a:pPr lvl="4" eaLnBrk="1" hangingPunct="1">
              <a:lnSpc>
                <a:spcPct val="90000"/>
              </a:lnSpc>
              <a:buFontTx/>
              <a:buChar char="•"/>
            </a:pPr>
            <a:r>
              <a:rPr lang="en-US">
                <a:latin typeface="Arial" pitchFamily="34" charset="0"/>
              </a:rPr>
              <a:t>confused, dazed, unable to comprehend, numbness</a:t>
            </a:r>
          </a:p>
          <a:p>
            <a:pPr lvl="4" eaLnBrk="1" hangingPunct="1">
              <a:lnSpc>
                <a:spcPct val="90000"/>
              </a:lnSpc>
              <a:buFontTx/>
              <a:buChar char="•"/>
            </a:pPr>
            <a:r>
              <a:rPr lang="en-US">
                <a:latin typeface="Arial" pitchFamily="34" charset="0"/>
              </a:rPr>
              <a:t>denial once shock wears off and one begins to recognize the loss</a:t>
            </a:r>
            <a:endParaRPr lang="en-US" sz="140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3F73F997-8CF6-4974-99FA-713A1F7FA015}" type="slidenum">
              <a:rPr lang="en-US" smtClean="0">
                <a:latin typeface="Arial" pitchFamily="34" charset="0"/>
              </a:rPr>
              <a:pPr/>
              <a:t>19</a:t>
            </a:fld>
            <a:endParaRPr lang="en-US">
              <a:latin typeface="Arial" pitchFamily="34"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xfrm>
            <a:off x="708025" y="4322763"/>
            <a:ext cx="5670550" cy="5106987"/>
          </a:xfrm>
          <a:noFill/>
          <a:ln/>
        </p:spPr>
        <p:txBody>
          <a:bodyPr/>
          <a:lstStyle/>
          <a:p>
            <a:pPr eaLnBrk="1" hangingPunct="1">
              <a:buFontTx/>
              <a:buChar char="•"/>
            </a:pPr>
            <a:r>
              <a:rPr lang="en-US" b="1" u="sng">
                <a:latin typeface="Arial" pitchFamily="34" charset="0"/>
              </a:rPr>
              <a:t>Psychological</a:t>
            </a:r>
            <a:r>
              <a:rPr lang="en-US">
                <a:latin typeface="Arial" pitchFamily="34" charset="0"/>
              </a:rPr>
              <a:t>-</a:t>
            </a:r>
          </a:p>
          <a:p>
            <a:pPr lvl="1" eaLnBrk="1" hangingPunct="1">
              <a:buFontTx/>
              <a:buChar char="•"/>
            </a:pPr>
            <a:r>
              <a:rPr lang="en-US">
                <a:latin typeface="Arial" pitchFamily="34" charset="0"/>
              </a:rPr>
              <a:t>nature and meaning of loss to person grieving (e.g. pet loss vs. loss of</a:t>
            </a:r>
          </a:p>
          <a:p>
            <a:pPr lvl="1" eaLnBrk="1" hangingPunct="1"/>
            <a:r>
              <a:rPr lang="en-US">
                <a:latin typeface="Arial" pitchFamily="34" charset="0"/>
              </a:rPr>
              <a:t> parent)</a:t>
            </a:r>
          </a:p>
          <a:p>
            <a:pPr lvl="1" eaLnBrk="1" hangingPunct="1">
              <a:buFontTx/>
              <a:buChar char="•"/>
            </a:pPr>
            <a:r>
              <a:rPr lang="en-US">
                <a:latin typeface="Arial" pitchFamily="34" charset="0"/>
              </a:rPr>
              <a:t>quality of relationship (e.g. conflicted)</a:t>
            </a:r>
          </a:p>
          <a:p>
            <a:pPr lvl="2" eaLnBrk="1" hangingPunct="1">
              <a:buFontTx/>
              <a:buChar char="•"/>
            </a:pPr>
            <a:r>
              <a:rPr lang="en-US">
                <a:latin typeface="Arial" pitchFamily="34" charset="0"/>
              </a:rPr>
              <a:t>Role-loss and object-loss</a:t>
            </a:r>
          </a:p>
          <a:p>
            <a:pPr lvl="1" eaLnBrk="1" hangingPunct="1">
              <a:buFontTx/>
              <a:buChar char="•"/>
            </a:pPr>
            <a:r>
              <a:rPr lang="en-US">
                <a:latin typeface="Arial" pitchFamily="34" charset="0"/>
              </a:rPr>
              <a:t>role of deceased lost (multi-role phenomenon noted by Parkes, 1972)</a:t>
            </a:r>
          </a:p>
          <a:p>
            <a:pPr lvl="1" eaLnBrk="1" hangingPunct="1">
              <a:buFontTx/>
              <a:buChar char="•"/>
            </a:pPr>
            <a:r>
              <a:rPr lang="en-US">
                <a:latin typeface="Arial" pitchFamily="34" charset="0"/>
              </a:rPr>
              <a:t>coping behaviors, personality, and mental health</a:t>
            </a:r>
          </a:p>
          <a:p>
            <a:pPr lvl="1" eaLnBrk="1" hangingPunct="1">
              <a:buFontTx/>
              <a:buChar char="•"/>
            </a:pPr>
            <a:r>
              <a:rPr lang="en-US">
                <a:latin typeface="Arial" pitchFamily="34" charset="0"/>
              </a:rPr>
              <a:t>maturity and intelligence</a:t>
            </a:r>
          </a:p>
          <a:p>
            <a:pPr lvl="1" eaLnBrk="1" hangingPunct="1">
              <a:buFontTx/>
              <a:buChar char="•"/>
            </a:pPr>
            <a:r>
              <a:rPr lang="en-US">
                <a:latin typeface="Arial" pitchFamily="34" charset="0"/>
              </a:rPr>
              <a:t>background, socially, culturally, religiously</a:t>
            </a:r>
          </a:p>
          <a:p>
            <a:pPr lvl="1" eaLnBrk="1" hangingPunct="1">
              <a:buFontTx/>
              <a:buChar char="•"/>
            </a:pPr>
            <a:r>
              <a:rPr lang="en-US">
                <a:latin typeface="Arial" pitchFamily="34" charset="0"/>
              </a:rPr>
              <a:t>sex role</a:t>
            </a:r>
          </a:p>
          <a:p>
            <a:pPr lvl="1" eaLnBrk="1" hangingPunct="1">
              <a:buFontTx/>
              <a:buChar char="•"/>
            </a:pPr>
            <a:r>
              <a:rPr lang="en-US">
                <a:latin typeface="Arial" pitchFamily="34" charset="0"/>
              </a:rPr>
              <a:t>characteristics of deceased</a:t>
            </a:r>
          </a:p>
          <a:p>
            <a:pPr lvl="1" eaLnBrk="1" hangingPunct="1">
              <a:buFontTx/>
              <a:buChar char="•"/>
            </a:pPr>
            <a:r>
              <a:rPr lang="en-US">
                <a:latin typeface="Arial" pitchFamily="34" charset="0"/>
              </a:rPr>
              <a:t>unfinished business</a:t>
            </a:r>
          </a:p>
          <a:p>
            <a:pPr lvl="1" eaLnBrk="1" hangingPunct="1">
              <a:buFontTx/>
              <a:buChar char="•"/>
            </a:pPr>
            <a:r>
              <a:rPr lang="en-US">
                <a:latin typeface="Arial" pitchFamily="34" charset="0"/>
              </a:rPr>
              <a:t>sudden vs. expected death</a:t>
            </a:r>
          </a:p>
          <a:p>
            <a:pPr lvl="1" eaLnBrk="1" hangingPunct="1">
              <a:buFontTx/>
              <a:buChar char="•"/>
            </a:pPr>
            <a:r>
              <a:rPr lang="en-US">
                <a:latin typeface="Arial" pitchFamily="34" charset="0"/>
              </a:rPr>
              <a:t>fulfillment in life</a:t>
            </a:r>
          </a:p>
          <a:p>
            <a:pPr lvl="1" eaLnBrk="1" hangingPunct="1">
              <a:buFontTx/>
              <a:buChar char="•"/>
            </a:pPr>
            <a:r>
              <a:rPr lang="en-US">
                <a:latin typeface="Arial" pitchFamily="34" charset="0"/>
              </a:rPr>
              <a:t>issues surrounding death</a:t>
            </a:r>
          </a:p>
          <a:p>
            <a:pPr lvl="1" eaLnBrk="1" hangingPunct="1">
              <a:buFontTx/>
              <a:buChar char="•"/>
            </a:pPr>
            <a:r>
              <a:rPr lang="en-US">
                <a:latin typeface="Arial" pitchFamily="34" charset="0"/>
              </a:rPr>
              <a:t>timeliness (e.g. death of child vs. death of aging person)</a:t>
            </a:r>
          </a:p>
          <a:p>
            <a:pPr lvl="1" eaLnBrk="1" hangingPunct="1">
              <a:buFontTx/>
              <a:buChar char="•"/>
            </a:pPr>
            <a:r>
              <a:rPr lang="en-US">
                <a:latin typeface="Arial" pitchFamily="34" charset="0"/>
              </a:rPr>
              <a:t>preventability</a:t>
            </a:r>
          </a:p>
          <a:p>
            <a:pPr lvl="1" eaLnBrk="1" hangingPunct="1">
              <a:buFontTx/>
              <a:buChar char="•"/>
            </a:pPr>
            <a:r>
              <a:rPr lang="en-US">
                <a:latin typeface="Arial" pitchFamily="34" charset="0"/>
              </a:rPr>
              <a:t>length of illness; anticipatory grief and involvement with dying loved-</a:t>
            </a:r>
          </a:p>
          <a:p>
            <a:pPr lvl="1" eaLnBrk="1" hangingPunct="1"/>
            <a:r>
              <a:rPr lang="en-US">
                <a:latin typeface="Arial" pitchFamily="34" charset="0"/>
              </a:rPr>
              <a:t> one</a:t>
            </a:r>
          </a:p>
          <a:p>
            <a:pPr lvl="1" eaLnBrk="1" hangingPunct="1">
              <a:buFontTx/>
              <a:buChar char="•"/>
            </a:pPr>
            <a:r>
              <a:rPr lang="en-US">
                <a:latin typeface="Arial" pitchFamily="34" charset="0"/>
              </a:rPr>
              <a:t>concurrent stresses (Rando, 1984)</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6" name="Date Placeholder 6"/>
          <p:cNvSpPr>
            <a:spLocks noGrp="1"/>
          </p:cNvSpPr>
          <p:nvPr>
            <p:ph type="dt" sz="half" idx="10"/>
          </p:nvPr>
        </p:nvSpPr>
        <p:spPr/>
        <p:txBody>
          <a:bodyPr/>
          <a:lstStyle>
            <a:lvl1pPr>
              <a:defRPr/>
            </a:lvl1pPr>
            <a:extLst/>
          </a:lstStyle>
          <a:p>
            <a:pPr>
              <a:defRPr/>
            </a:pPr>
            <a:endParaRPr lang="en-US"/>
          </a:p>
        </p:txBody>
      </p:sp>
      <p:sp>
        <p:nvSpPr>
          <p:cNvPr id="7" name="Footer Placeholder 19"/>
          <p:cNvSpPr>
            <a:spLocks noGrp="1"/>
          </p:cNvSpPr>
          <p:nvPr>
            <p:ph type="ftr" sz="quarter" idx="11"/>
          </p:nvPr>
        </p:nvSpPr>
        <p:spPr/>
        <p:txBody>
          <a:bodyPr/>
          <a:lstStyle>
            <a:lvl1pPr>
              <a:defRPr/>
            </a:lvl1pPr>
            <a:extLst/>
          </a:lstStyle>
          <a:p>
            <a:pPr>
              <a:defRPr/>
            </a:pPr>
            <a:endParaRPr lang="en-US"/>
          </a:p>
        </p:txBody>
      </p:sp>
      <p:sp>
        <p:nvSpPr>
          <p:cNvPr id="8" name="Slide Number Placeholder 9"/>
          <p:cNvSpPr>
            <a:spLocks noGrp="1"/>
          </p:cNvSpPr>
          <p:nvPr>
            <p:ph type="sldNum" sz="quarter" idx="12"/>
          </p:nvPr>
        </p:nvSpPr>
        <p:spPr/>
        <p:txBody>
          <a:bodyPr/>
          <a:lstStyle>
            <a:lvl1pPr>
              <a:defRPr/>
            </a:lvl1pPr>
            <a:extLst/>
          </a:lstStyle>
          <a:p>
            <a:pPr>
              <a:defRPr/>
            </a:pPr>
            <a:fld id="{ADCF2DF2-2AF6-4C68-BB84-AB6E23B7B50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BD882C45-64A9-4A65-A96F-BD8FA0C773F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9B5E5EF7-B450-4983-BCBB-F9C92C79A6C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CC91A2F2-61F6-410C-98A0-9E4640E034C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8" name="Date Placeholder 3"/>
          <p:cNvSpPr>
            <a:spLocks noGrp="1"/>
          </p:cNvSpPr>
          <p:nvPr>
            <p:ph type="dt" sz="half" idx="10"/>
          </p:nvPr>
        </p:nvSpPr>
        <p:spPr/>
        <p:txBody>
          <a:bodyPr/>
          <a:lstStyle>
            <a:lvl1pPr>
              <a:defRPr/>
            </a:lvl1pPr>
            <a:extLst/>
          </a:lstStyle>
          <a:p>
            <a:pPr>
              <a:defRPr/>
            </a:pPr>
            <a:endParaRPr lang="en-US"/>
          </a:p>
        </p:txBody>
      </p:sp>
      <p:sp>
        <p:nvSpPr>
          <p:cNvPr id="9" name="Footer Placeholder 4"/>
          <p:cNvSpPr>
            <a:spLocks noGrp="1"/>
          </p:cNvSpPr>
          <p:nvPr>
            <p:ph type="ftr" sz="quarter" idx="11"/>
          </p:nvPr>
        </p:nvSpPr>
        <p:spPr/>
        <p:txBody>
          <a:bodyPr/>
          <a:lstStyle>
            <a:lvl1pPr>
              <a:defRPr/>
            </a:lvl1pPr>
            <a:extLst/>
          </a:lstStyle>
          <a:p>
            <a:pPr>
              <a:defRPr/>
            </a:pPr>
            <a:endParaRPr lang="en-US"/>
          </a:p>
        </p:txBody>
      </p:sp>
      <p:sp>
        <p:nvSpPr>
          <p:cNvPr id="10" name="Slide Number Placeholder 5"/>
          <p:cNvSpPr>
            <a:spLocks noGrp="1"/>
          </p:cNvSpPr>
          <p:nvPr>
            <p:ph type="sldNum" sz="quarter" idx="12"/>
          </p:nvPr>
        </p:nvSpPr>
        <p:spPr/>
        <p:txBody>
          <a:bodyPr/>
          <a:lstStyle>
            <a:lvl1pPr>
              <a:defRPr/>
            </a:lvl1pPr>
            <a:extLst/>
          </a:lstStyle>
          <a:p>
            <a:pPr>
              <a:defRPr/>
            </a:pPr>
            <a:fld id="{BD092A8A-B165-40DC-9B1D-E53380312B4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3"/>
          <p:cNvSpPr>
            <a:spLocks noGrp="1"/>
          </p:cNvSpPr>
          <p:nvPr>
            <p:ph type="dt" sz="half" idx="10"/>
          </p:nvPr>
        </p:nvSpPr>
        <p:spPr/>
        <p:txBody>
          <a:bodyPr/>
          <a:lstStyle>
            <a:lvl1pPr>
              <a:defRPr/>
            </a:lvl1pPr>
          </a:lstStyle>
          <a:p>
            <a:pPr>
              <a:defRPr/>
            </a:pPr>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0CB6B634-6ED1-4D10-9CEB-B5EF3FC6B98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15655C5C-C5B2-4794-BD41-74137541AD9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Date Placeholder 23"/>
          <p:cNvSpPr>
            <a:spLocks noGrp="1"/>
          </p:cNvSpPr>
          <p:nvPr>
            <p:ph type="dt" sz="half" idx="10"/>
          </p:nvPr>
        </p:nvSpPr>
        <p:spPr/>
        <p:txBody>
          <a:bodyPr/>
          <a:lstStyle>
            <a:lvl1pPr>
              <a:defRPr/>
            </a:lvl1pPr>
          </a:lstStyle>
          <a:p>
            <a:pPr>
              <a:defRPr/>
            </a:pPr>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B07F548E-0CA4-4F52-B4C0-749DE0680B4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Date Placeholder 1"/>
          <p:cNvSpPr>
            <a:spLocks noGrp="1"/>
          </p:cNvSpPr>
          <p:nvPr>
            <p:ph type="dt" sz="half" idx="10"/>
          </p:nvPr>
        </p:nvSpPr>
        <p:spPr/>
        <p:txBody>
          <a:bodyPr/>
          <a:lstStyle>
            <a:lvl1pPr>
              <a:defRPr/>
            </a:lvl1pPr>
            <a:extLst/>
          </a:lstStyle>
          <a:p>
            <a:pPr>
              <a:defRPr/>
            </a:pPr>
            <a:endParaRPr lang="en-US"/>
          </a:p>
        </p:txBody>
      </p:sp>
      <p:sp>
        <p:nvSpPr>
          <p:cNvPr id="5" name="Footer Placeholder 2"/>
          <p:cNvSpPr>
            <a:spLocks noGrp="1"/>
          </p:cNvSpPr>
          <p:nvPr>
            <p:ph type="ftr" sz="quarter" idx="11"/>
          </p:nvPr>
        </p:nvSpPr>
        <p:spPr/>
        <p:txBody>
          <a:bodyPr/>
          <a:lstStyle>
            <a:lvl1pPr>
              <a:defRPr/>
            </a:lvl1pPr>
            <a:extLst/>
          </a:lstStyle>
          <a:p>
            <a:pPr>
              <a:defRPr/>
            </a:pPr>
            <a:endParaRPr lang="en-US"/>
          </a:p>
        </p:txBody>
      </p:sp>
      <p:sp>
        <p:nvSpPr>
          <p:cNvPr id="6" name="Slide Number Placeholder 3"/>
          <p:cNvSpPr>
            <a:spLocks noGrp="1"/>
          </p:cNvSpPr>
          <p:nvPr>
            <p:ph type="sldNum" sz="quarter" idx="12"/>
          </p:nvPr>
        </p:nvSpPr>
        <p:spPr/>
        <p:txBody>
          <a:bodyPr/>
          <a:lstStyle>
            <a:lvl1pPr>
              <a:defRPr/>
            </a:lvl1pPr>
            <a:extLst/>
          </a:lstStyle>
          <a:p>
            <a:pPr>
              <a:defRPr/>
            </a:pPr>
            <a:fld id="{100E56AA-3ED6-4EAE-9C7B-B0C0C5DC787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D6297FCD-E07D-4CE7-AA42-8808EE724E6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a:lnSpc>
                <a:spcPts val="3000"/>
              </a:lnSpc>
              <a:spcBef>
                <a:spcPts val="600"/>
              </a:spcBef>
              <a:buClr>
                <a:schemeClr val="accent1"/>
              </a:buClr>
              <a:buSzPct val="80000"/>
              <a:buFont typeface="Wingdings 2"/>
              <a:buNone/>
              <a:defRPr/>
            </a:pPr>
            <a:endParaRPr lang="en-US" sz="3200">
              <a:latin typeface="+mn-lt"/>
            </a:endParaRPr>
          </a:p>
        </p:txBody>
      </p:sp>
      <p:sp>
        <p:nvSpPr>
          <p:cNvPr id="6" name="Flowchart: Proces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Flowchart: Proces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a:t>Click to edit Master title style</a:t>
            </a: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a:t>Click to edit Master text styles</a:t>
            </a:r>
          </a:p>
        </p:txBody>
      </p:sp>
      <p:sp>
        <p:nvSpPr>
          <p:cNvPr id="8" name="Date Placeholder 4"/>
          <p:cNvSpPr>
            <a:spLocks noGrp="1"/>
          </p:cNvSpPr>
          <p:nvPr>
            <p:ph type="dt" sz="half" idx="10"/>
          </p:nvPr>
        </p:nvSpPr>
        <p:spPr/>
        <p:txBody>
          <a:bodyPr/>
          <a:lstStyle>
            <a:lvl1pPr>
              <a:defRPr/>
            </a:lvl1pPr>
            <a:extLst/>
          </a:lstStyle>
          <a:p>
            <a:pPr>
              <a:defRPr/>
            </a:pPr>
            <a:endParaRPr lang="en-US"/>
          </a:p>
        </p:txBody>
      </p:sp>
      <p:sp>
        <p:nvSpPr>
          <p:cNvPr id="9" name="Footer Placeholder 5"/>
          <p:cNvSpPr>
            <a:spLocks noGrp="1"/>
          </p:cNvSpPr>
          <p:nvPr>
            <p:ph type="ftr" sz="quarter" idx="11"/>
          </p:nvPr>
        </p:nvSpPr>
        <p:spPr/>
        <p:txBody>
          <a:bodyPr/>
          <a:lstStyle>
            <a:lvl1pPr>
              <a:defRPr/>
            </a:lvl1pPr>
            <a:extLst/>
          </a:lstStyle>
          <a:p>
            <a:pPr>
              <a:defRPr/>
            </a:pPr>
            <a:endParaRPr lang="en-US"/>
          </a:p>
        </p:txBody>
      </p:sp>
      <p:sp>
        <p:nvSpPr>
          <p:cNvPr id="10" name="Slide Number Placeholder 6"/>
          <p:cNvSpPr>
            <a:spLocks noGrp="1"/>
          </p:cNvSpPr>
          <p:nvPr>
            <p:ph type="sldNum" sz="quarter" idx="12"/>
          </p:nvPr>
        </p:nvSpPr>
        <p:spPr/>
        <p:txBody>
          <a:bodyPr/>
          <a:lstStyle>
            <a:lvl1pPr>
              <a:defRPr/>
            </a:lvl1pPr>
            <a:extLst/>
          </a:lstStyle>
          <a:p>
            <a:pPr>
              <a:defRPr/>
            </a:pPr>
            <a:fld id="{CBCF192C-2AF6-4548-A95F-8A63C6BF87B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p>
            <a:r>
              <a:rPr lang="en-US"/>
              <a:t>Click to edit Master title style</a:t>
            </a:r>
          </a:p>
        </p:txBody>
      </p:sp>
      <p:sp>
        <p:nvSpPr>
          <p:cNvPr id="1033" name="Text Placehold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smtClean="0">
                <a:solidFill>
                  <a:schemeClr val="bg2">
                    <a:shade val="50000"/>
                    <a:satMod val="200000"/>
                  </a:schemeClr>
                </a:solidFill>
                <a:effectLst/>
              </a:defRPr>
            </a:lvl1pPr>
            <a:extLst/>
          </a:lstStyle>
          <a:p>
            <a:pPr>
              <a:defRPr/>
            </a:pPr>
            <a:fld id="{B50DEEB6-A450-4BF5-9F7D-6FDE9EE191CC}" type="slidenum">
              <a:rPr lang="en-US"/>
              <a:pPr>
                <a:defRPr/>
              </a:pPr>
              <a:t>‹#›</a:t>
            </a:fld>
            <a:endParaRPr lang="en-US"/>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755" r:id="rId1"/>
    <p:sldLayoutId id="2147483750" r:id="rId2"/>
    <p:sldLayoutId id="2147483756" r:id="rId3"/>
    <p:sldLayoutId id="2147483751" r:id="rId4"/>
    <p:sldLayoutId id="2147483757" r:id="rId5"/>
    <p:sldLayoutId id="2147483752" r:id="rId6"/>
    <p:sldLayoutId id="2147483758" r:id="rId7"/>
    <p:sldLayoutId id="2147483759" r:id="rId8"/>
    <p:sldLayoutId id="2147483760" r:id="rId9"/>
    <p:sldLayoutId id="2147483753" r:id="rId10"/>
    <p:sldLayoutId id="2147483754" r:id="rId11"/>
  </p:sldLayoutIdLst>
  <p:txStyles>
    <p:title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Gill Sans MT" pitchFamily="34" charset="0"/>
        </a:defRPr>
      </a:lvl2pPr>
      <a:lvl3pPr algn="l" rtl="0" fontAlgn="base">
        <a:spcBef>
          <a:spcPct val="0"/>
        </a:spcBef>
        <a:spcAft>
          <a:spcPct val="0"/>
        </a:spcAft>
        <a:defRPr sz="4300">
          <a:solidFill>
            <a:srgbClr val="572314"/>
          </a:solidFill>
          <a:latin typeface="Gill Sans MT" pitchFamily="34" charset="0"/>
        </a:defRPr>
      </a:lvl3pPr>
      <a:lvl4pPr algn="l" rtl="0" fontAlgn="base">
        <a:spcBef>
          <a:spcPct val="0"/>
        </a:spcBef>
        <a:spcAft>
          <a:spcPct val="0"/>
        </a:spcAft>
        <a:defRPr sz="4300">
          <a:solidFill>
            <a:srgbClr val="572314"/>
          </a:solidFill>
          <a:latin typeface="Gill Sans MT" pitchFamily="34" charset="0"/>
        </a:defRPr>
      </a:lvl4pPr>
      <a:lvl5pPr algn="l" rtl="0" fontAlgn="base">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rollanet.org/~reb/docs/ThingsNotToSay.htm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ctrTitle"/>
          </p:nvPr>
        </p:nvSpPr>
        <p:spPr>
          <a:xfrm>
            <a:off x="543046" y="2410709"/>
            <a:ext cx="7772400" cy="2209800"/>
          </a:xfrm>
        </p:spPr>
        <p:txBody>
          <a:bodyPr>
            <a:normAutofit fontScale="90000"/>
          </a:bodyPr>
          <a:lstStyle/>
          <a:p>
            <a:pPr algn="ctr" fontAlgn="auto">
              <a:spcAft>
                <a:spcPts val="0"/>
              </a:spcAft>
              <a:defRPr/>
            </a:pPr>
            <a:br>
              <a:rPr lang="en-US" sz="4800" dirty="0">
                <a:solidFill>
                  <a:schemeClr val="tx2">
                    <a:satMod val="130000"/>
                  </a:schemeClr>
                </a:solidFill>
              </a:rPr>
            </a:br>
            <a:br>
              <a:rPr lang="en-US" sz="4800" dirty="0">
                <a:solidFill>
                  <a:schemeClr val="tx2">
                    <a:satMod val="130000"/>
                  </a:schemeClr>
                </a:solidFill>
              </a:rPr>
            </a:br>
            <a:br>
              <a:rPr lang="en-US" sz="4800" dirty="0">
                <a:solidFill>
                  <a:schemeClr val="tx2">
                    <a:satMod val="130000"/>
                  </a:schemeClr>
                </a:solidFill>
              </a:rPr>
            </a:br>
            <a:r>
              <a:rPr lang="en-US" sz="6000" dirty="0">
                <a:solidFill>
                  <a:schemeClr val="tx2">
                    <a:satMod val="130000"/>
                  </a:schemeClr>
                </a:solidFill>
              </a:rPr>
              <a:t>MANAGING</a:t>
            </a:r>
            <a:r>
              <a:rPr lang="en-US" sz="6700" dirty="0">
                <a:solidFill>
                  <a:schemeClr val="tx2">
                    <a:satMod val="130000"/>
                  </a:schemeClr>
                </a:solidFill>
              </a:rPr>
              <a:t> </a:t>
            </a:r>
            <a:r>
              <a:rPr lang="en-US" sz="6000" dirty="0">
                <a:solidFill>
                  <a:schemeClr val="tx2">
                    <a:satMod val="130000"/>
                  </a:schemeClr>
                </a:solidFill>
              </a:rPr>
              <a:t>BEREAVEMENT WITHIN THE HEALTH CARE SYSTEM IN CHILDREN</a:t>
            </a:r>
            <a:br>
              <a:rPr lang="en-US" sz="6000" dirty="0">
                <a:solidFill>
                  <a:schemeClr val="tx2">
                    <a:satMod val="130000"/>
                  </a:schemeClr>
                </a:solidFill>
              </a:rPr>
            </a:br>
            <a:endParaRPr lang="en-US" dirty="0">
              <a:solidFill>
                <a:schemeClr val="tx2">
                  <a:satMod val="130000"/>
                </a:schemeClr>
              </a:solidFill>
            </a:endParaRPr>
          </a:p>
        </p:txBody>
      </p:sp>
      <p:sp>
        <p:nvSpPr>
          <p:cNvPr id="2" name="Rectangle 3">
            <a:extLst>
              <a:ext uri="{FF2B5EF4-FFF2-40B4-BE49-F238E27FC236}">
                <a16:creationId xmlns:a16="http://schemas.microsoft.com/office/drawing/2014/main" id="{8D36ADFB-0DF7-4F36-9F2A-54F37DB20DFE}"/>
              </a:ext>
            </a:extLst>
          </p:cNvPr>
          <p:cNvSpPr txBox="1">
            <a:spLocks noChangeArrowheads="1"/>
          </p:cNvSpPr>
          <p:nvPr/>
        </p:nvSpPr>
        <p:spPr>
          <a:xfrm>
            <a:off x="2362200" y="4651375"/>
            <a:ext cx="6248400" cy="1752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80000"/>
              </a:lnSpc>
              <a:buFont typeface="Wingdings" panose="05000000000000000000" pitchFamily="2" charset="2"/>
              <a:buNone/>
              <a:defRPr/>
            </a:pPr>
            <a:r>
              <a:rPr lang="en-US" altLang="en-US" sz="2800" dirty="0"/>
              <a:t>Presented By,</a:t>
            </a:r>
          </a:p>
          <a:p>
            <a:pPr marL="0" indent="0">
              <a:lnSpc>
                <a:spcPct val="80000"/>
              </a:lnSpc>
              <a:buFont typeface="Wingdings" panose="05000000000000000000" pitchFamily="2" charset="2"/>
              <a:buNone/>
              <a:defRPr/>
            </a:pPr>
            <a:r>
              <a:rPr lang="en-IN" altLang="en-US" sz="2800" b="1" dirty="0">
                <a:latin typeface="Arial" panose="020B0604020202020204" pitchFamily="34" charset="0"/>
                <a:cs typeface="Arial" panose="020B0604020202020204" pitchFamily="34" charset="0"/>
              </a:rPr>
              <a:t>Mr. </a:t>
            </a:r>
            <a:r>
              <a:rPr lang="en-IN" altLang="en-US" sz="2800" b="1">
                <a:latin typeface="Arial" panose="020B0604020202020204" pitchFamily="34" charset="0"/>
                <a:cs typeface="Arial" panose="020B0604020202020204" pitchFamily="34" charset="0"/>
              </a:rPr>
              <a:t>Rajesh P</a:t>
            </a:r>
            <a:endParaRPr lang="en-IN" altLang="en-US" sz="2800" b="1" dirty="0">
              <a:latin typeface="Arial" panose="020B0604020202020204" pitchFamily="34" charset="0"/>
              <a:cs typeface="Arial" panose="020B0604020202020204" pitchFamily="34" charset="0"/>
            </a:endParaRPr>
          </a:p>
          <a:p>
            <a:pPr marL="0" indent="0">
              <a:lnSpc>
                <a:spcPct val="80000"/>
              </a:lnSpc>
              <a:buFont typeface="Wingdings" panose="05000000000000000000" pitchFamily="2" charset="2"/>
              <a:buNone/>
              <a:defRPr/>
            </a:pPr>
            <a:r>
              <a:rPr lang="en-IN" altLang="en-US" sz="2800" b="1" dirty="0">
                <a:latin typeface="Arial" panose="020B0604020202020204" pitchFamily="34" charset="0"/>
                <a:cs typeface="Arial" panose="020B0604020202020204" pitchFamily="34" charset="0"/>
              </a:rPr>
              <a:t>Assistant Professor</a:t>
            </a:r>
          </a:p>
          <a:p>
            <a:pPr marL="0" indent="0">
              <a:lnSpc>
                <a:spcPct val="80000"/>
              </a:lnSpc>
              <a:buFont typeface="Wingdings" panose="05000000000000000000" pitchFamily="2" charset="2"/>
              <a:buNone/>
              <a:defRPr/>
            </a:pPr>
            <a:r>
              <a:rPr lang="en-US" altLang="en-US" sz="2400" b="1" dirty="0">
                <a:latin typeface="Arial" panose="020B0604020202020204" pitchFamily="34" charset="0"/>
                <a:cs typeface="Arial" panose="020B0604020202020204" pitchFamily="34" charset="0"/>
              </a:rPr>
              <a:t>Department of Child Health Nursing, SNC</a:t>
            </a:r>
          </a:p>
        </p:txBody>
      </p:sp>
      <p:pic>
        <p:nvPicPr>
          <p:cNvPr id="4" name="Picture 2">
            <a:extLst>
              <a:ext uri="{FF2B5EF4-FFF2-40B4-BE49-F238E27FC236}">
                <a16:creationId xmlns:a16="http://schemas.microsoft.com/office/drawing/2014/main" id="{A1075ECC-998F-4559-8312-0718CF3360A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4876800"/>
            <a:ext cx="1298575" cy="130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1026"/>
          <p:cNvSpPr>
            <a:spLocks noGrp="1" noChangeArrowheads="1"/>
          </p:cNvSpPr>
          <p:nvPr>
            <p:ph type="title"/>
          </p:nvPr>
        </p:nvSpPr>
        <p:spPr/>
        <p:txBody>
          <a:bodyPr/>
          <a:lstStyle/>
          <a:p>
            <a:pPr algn="ctr" fontAlgn="auto">
              <a:spcAft>
                <a:spcPts val="0"/>
              </a:spcAft>
              <a:defRPr/>
            </a:pPr>
            <a:r>
              <a:rPr lang="en-US" dirty="0">
                <a:solidFill>
                  <a:schemeClr val="tx2">
                    <a:satMod val="130000"/>
                  </a:schemeClr>
                </a:solidFill>
              </a:rPr>
              <a:t>PROCESS OF GRIEF</a:t>
            </a:r>
          </a:p>
        </p:txBody>
      </p:sp>
      <p:sp>
        <p:nvSpPr>
          <p:cNvPr id="17411" name="Rectangle 1027"/>
          <p:cNvSpPr>
            <a:spLocks noGrp="1" noChangeArrowheads="1"/>
          </p:cNvSpPr>
          <p:nvPr>
            <p:ph idx="1"/>
          </p:nvPr>
        </p:nvSpPr>
        <p:spPr/>
        <p:txBody>
          <a:bodyPr/>
          <a:lstStyle/>
          <a:p>
            <a:pPr>
              <a:lnSpc>
                <a:spcPct val="80000"/>
              </a:lnSpc>
            </a:pPr>
            <a:r>
              <a:rPr lang="en-US" sz="2800"/>
              <a:t>There exists numerous conceptualizations describing the process of grief</a:t>
            </a:r>
          </a:p>
          <a:p>
            <a:pPr lvl="1">
              <a:lnSpc>
                <a:spcPct val="80000"/>
              </a:lnSpc>
              <a:buFont typeface="Tahoma" pitchFamily="34" charset="0"/>
              <a:buChar char="–"/>
            </a:pPr>
            <a:r>
              <a:rPr lang="en-US" sz="2400"/>
              <a:t>may have different names and focus on different topics but all entail loss </a:t>
            </a:r>
          </a:p>
          <a:p>
            <a:pPr lvl="2">
              <a:lnSpc>
                <a:spcPct val="80000"/>
              </a:lnSpc>
            </a:pPr>
            <a:r>
              <a:rPr lang="en-US" sz="2000"/>
              <a:t>e.g. Elisabeth Kubler-Ross’ work with death and dying (Kubler-Ross, 1969)</a:t>
            </a:r>
          </a:p>
          <a:p>
            <a:pPr>
              <a:lnSpc>
                <a:spcPct val="80000"/>
              </a:lnSpc>
            </a:pPr>
            <a:r>
              <a:rPr lang="en-US" sz="2800"/>
              <a:t>Theory was developed by Bowlby in 1961; included last three phases (Bowlby, 1980)</a:t>
            </a:r>
          </a:p>
          <a:p>
            <a:pPr>
              <a:lnSpc>
                <a:spcPct val="80000"/>
              </a:lnSpc>
            </a:pPr>
            <a:r>
              <a:rPr lang="en-US" sz="2800"/>
              <a:t>In 1974, Parkes revealed that Bowlby omitted one important phase, numbness (Parkes &amp; Weiss, 1983).</a:t>
            </a:r>
          </a:p>
          <a:p>
            <a:pPr>
              <a:lnSpc>
                <a:spcPct val="80000"/>
              </a:lnSpc>
            </a:pPr>
            <a:endParaRPr lang="en-US" sz="2800"/>
          </a:p>
          <a:p>
            <a:pPr>
              <a:lnSpc>
                <a:spcPct val="80000"/>
              </a:lnSpc>
              <a:buFontTx/>
              <a:buNone/>
            </a:pPr>
            <a:endParaRPr lang="en-US" sz="2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algn="ctr" fontAlgn="auto">
              <a:spcAft>
                <a:spcPts val="0"/>
              </a:spcAft>
              <a:defRPr/>
            </a:pPr>
            <a:r>
              <a:rPr lang="en-US" dirty="0">
                <a:solidFill>
                  <a:schemeClr val="tx2">
                    <a:satMod val="130000"/>
                  </a:schemeClr>
                </a:solidFill>
              </a:rPr>
              <a:t>PHASES OF GRIEF</a:t>
            </a:r>
          </a:p>
        </p:txBody>
      </p:sp>
      <p:sp>
        <p:nvSpPr>
          <p:cNvPr id="18435" name="Rectangle 3"/>
          <p:cNvSpPr>
            <a:spLocks noGrp="1" noChangeArrowheads="1"/>
          </p:cNvSpPr>
          <p:nvPr>
            <p:ph idx="1"/>
          </p:nvPr>
        </p:nvSpPr>
        <p:spPr/>
        <p:txBody>
          <a:bodyPr/>
          <a:lstStyle/>
          <a:p>
            <a:r>
              <a:rPr lang="en-US"/>
              <a:t>Numbness</a:t>
            </a:r>
          </a:p>
          <a:p>
            <a:r>
              <a:rPr lang="en-US"/>
              <a:t>Yearning and searching</a:t>
            </a:r>
          </a:p>
          <a:p>
            <a:r>
              <a:rPr lang="en-US"/>
              <a:t>Disorganization and despair</a:t>
            </a:r>
          </a:p>
          <a:p>
            <a:r>
              <a:rPr lang="en-US"/>
              <a:t>Reorganization </a:t>
            </a:r>
          </a:p>
          <a:p>
            <a:pPr lvl="1">
              <a:buFont typeface="Tahoma" pitchFamily="34" charset="0"/>
              <a:buChar char="–"/>
            </a:pPr>
            <a:r>
              <a:rPr lang="en-US"/>
              <a:t>See Tasks/Phases of Grief handout on Blackboard</a:t>
            </a:r>
          </a:p>
          <a:p>
            <a:pPr>
              <a:buFontTx/>
              <a:buNone/>
            </a:pP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pPr algn="ctr" fontAlgn="auto">
              <a:spcAft>
                <a:spcPts val="0"/>
              </a:spcAft>
              <a:defRPr/>
            </a:pPr>
            <a:r>
              <a:rPr lang="en-US" dirty="0">
                <a:solidFill>
                  <a:schemeClr val="tx2">
                    <a:satMod val="130000"/>
                  </a:schemeClr>
                </a:solidFill>
              </a:rPr>
              <a:t>EXPRESSION OF LOSS</a:t>
            </a:r>
          </a:p>
        </p:txBody>
      </p:sp>
      <p:sp>
        <p:nvSpPr>
          <p:cNvPr id="19459" name="Rectangle 3"/>
          <p:cNvSpPr>
            <a:spLocks noGrp="1" noChangeArrowheads="1"/>
          </p:cNvSpPr>
          <p:nvPr>
            <p:ph idx="1"/>
          </p:nvPr>
        </p:nvSpPr>
        <p:spPr/>
        <p:txBody>
          <a:bodyPr/>
          <a:lstStyle/>
          <a:p>
            <a:pPr>
              <a:lnSpc>
                <a:spcPct val="90000"/>
              </a:lnSpc>
            </a:pPr>
            <a:r>
              <a:rPr lang="en-US" sz="2400"/>
              <a:t>Utilize conceptualization to explain loss in terms of reactions, not stages</a:t>
            </a:r>
          </a:p>
          <a:p>
            <a:pPr>
              <a:lnSpc>
                <a:spcPct val="90000"/>
              </a:lnSpc>
            </a:pPr>
            <a:r>
              <a:rPr lang="en-US" sz="2400"/>
              <a:t>Reactions do not form rigid phases</a:t>
            </a:r>
          </a:p>
          <a:p>
            <a:pPr>
              <a:lnSpc>
                <a:spcPct val="90000"/>
              </a:lnSpc>
            </a:pPr>
            <a:r>
              <a:rPr lang="en-US" sz="2400"/>
              <a:t>Person grieving may move back and forth; not sequential</a:t>
            </a:r>
          </a:p>
          <a:p>
            <a:pPr>
              <a:lnSpc>
                <a:spcPct val="90000"/>
              </a:lnSpc>
            </a:pPr>
            <a:r>
              <a:rPr lang="en-US" sz="2400"/>
              <a:t>Person may not experience all the reactions presented</a:t>
            </a:r>
          </a:p>
          <a:p>
            <a:pPr>
              <a:lnSpc>
                <a:spcPct val="90000"/>
              </a:lnSpc>
            </a:pPr>
            <a:r>
              <a:rPr lang="en-US" sz="2400"/>
              <a:t>Respond to those grieving based on needs at that time, not in terms of what stage</a:t>
            </a:r>
          </a:p>
          <a:p>
            <a:pPr>
              <a:lnSpc>
                <a:spcPct val="90000"/>
              </a:lnSpc>
            </a:pPr>
            <a:r>
              <a:rPr lang="en-US" sz="2400"/>
              <a:t>Duration may last from months to years and may experience ups and downs during this time</a:t>
            </a:r>
          </a:p>
          <a:p>
            <a:pPr>
              <a:lnSpc>
                <a:spcPct val="90000"/>
              </a:lnSpc>
            </a:pPr>
            <a:endParaRPr lang="en-US" sz="2400"/>
          </a:p>
          <a:p>
            <a:pPr>
              <a:lnSpc>
                <a:spcPct val="90000"/>
              </a:lnSpc>
            </a:pPr>
            <a:endParaRPr lang="en-US" sz="2400"/>
          </a:p>
          <a:p>
            <a:pPr lvl="1">
              <a:lnSpc>
                <a:spcPct val="90000"/>
              </a:lnSpc>
              <a:buFont typeface="Tahoma" pitchFamily="34" charset="0"/>
              <a:buNone/>
            </a:pPr>
            <a:endParaRPr lang="en-US" sz="2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pPr algn="ctr" fontAlgn="auto">
              <a:spcAft>
                <a:spcPts val="0"/>
              </a:spcAft>
              <a:defRPr/>
            </a:pPr>
            <a:r>
              <a:rPr lang="en-US" dirty="0">
                <a:solidFill>
                  <a:schemeClr val="tx2">
                    <a:satMod val="130000"/>
                  </a:schemeClr>
                </a:solidFill>
              </a:rPr>
              <a:t>EXPRESSION OF LOSS, cont.</a:t>
            </a:r>
          </a:p>
        </p:txBody>
      </p:sp>
      <p:sp>
        <p:nvSpPr>
          <p:cNvPr id="20483" name="Rectangle 3"/>
          <p:cNvSpPr>
            <a:spLocks noGrp="1" noChangeArrowheads="1"/>
          </p:cNvSpPr>
          <p:nvPr>
            <p:ph idx="1"/>
          </p:nvPr>
        </p:nvSpPr>
        <p:spPr/>
        <p:txBody>
          <a:bodyPr/>
          <a:lstStyle/>
          <a:p>
            <a:r>
              <a:rPr lang="en-US"/>
              <a:t>Psychological</a:t>
            </a:r>
          </a:p>
          <a:p>
            <a:pPr lvl="1">
              <a:buFont typeface="Tahoma" pitchFamily="34" charset="0"/>
              <a:buChar char="–"/>
            </a:pPr>
            <a:r>
              <a:rPr lang="en-US"/>
              <a:t>View within three categories </a:t>
            </a:r>
          </a:p>
          <a:p>
            <a:pPr lvl="2"/>
            <a:r>
              <a:rPr lang="en-US"/>
              <a:t>Avoidance Phase</a:t>
            </a:r>
          </a:p>
          <a:p>
            <a:pPr lvl="2"/>
            <a:r>
              <a:rPr lang="en-US"/>
              <a:t>Confrontation Phase</a:t>
            </a:r>
          </a:p>
          <a:p>
            <a:pPr lvl="2"/>
            <a:r>
              <a:rPr lang="en-US"/>
              <a:t>Reestablishment Phase</a:t>
            </a:r>
          </a:p>
          <a:p>
            <a:r>
              <a:rPr lang="en-US"/>
              <a:t>Social</a:t>
            </a:r>
          </a:p>
          <a:p>
            <a:r>
              <a:rPr lang="en-US"/>
              <a:t>Physiological</a:t>
            </a:r>
          </a:p>
          <a:p>
            <a:pPr>
              <a:buFontTx/>
              <a:buNone/>
            </a:pP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pPr algn="ctr" fontAlgn="auto">
              <a:spcAft>
                <a:spcPts val="0"/>
              </a:spcAft>
              <a:defRPr/>
            </a:pPr>
            <a:r>
              <a:rPr lang="en-US" dirty="0">
                <a:solidFill>
                  <a:schemeClr val="tx2">
                    <a:satMod val="130000"/>
                  </a:schemeClr>
                </a:solidFill>
              </a:rPr>
              <a:t>EXPRESSION OF LOSS, cont.</a:t>
            </a:r>
          </a:p>
        </p:txBody>
      </p:sp>
      <p:sp>
        <p:nvSpPr>
          <p:cNvPr id="21507" name="Rectangle 3"/>
          <p:cNvSpPr>
            <a:spLocks noGrp="1" noChangeArrowheads="1"/>
          </p:cNvSpPr>
          <p:nvPr>
            <p:ph idx="1"/>
          </p:nvPr>
        </p:nvSpPr>
        <p:spPr/>
        <p:txBody>
          <a:bodyPr/>
          <a:lstStyle/>
          <a:p>
            <a:r>
              <a:rPr lang="en-US" b="1"/>
              <a:t>Psychological</a:t>
            </a:r>
          </a:p>
          <a:p>
            <a:pPr lvl="1">
              <a:buFont typeface="Tahoma" pitchFamily="34" charset="0"/>
              <a:buChar char="–"/>
            </a:pPr>
            <a:r>
              <a:rPr lang="en-US" b="1"/>
              <a:t>Avoidance</a:t>
            </a:r>
            <a:endParaRPr lang="en-US"/>
          </a:p>
          <a:p>
            <a:pPr lvl="2"/>
            <a:r>
              <a:rPr lang="en-US"/>
              <a:t>avoid the acknowledgement of loss</a:t>
            </a:r>
          </a:p>
          <a:p>
            <a:pPr lvl="2"/>
            <a:r>
              <a:rPr lang="en-US"/>
              <a:t>shocked</a:t>
            </a:r>
          </a:p>
          <a:p>
            <a:pPr lvl="3">
              <a:buFont typeface="Tahoma" pitchFamily="34" charset="0"/>
              <a:buChar char="–"/>
            </a:pPr>
            <a:r>
              <a:rPr lang="en-US"/>
              <a:t>physically and psychologically</a:t>
            </a:r>
          </a:p>
          <a:p>
            <a:pPr lvl="2"/>
            <a:r>
              <a:rPr lang="en-US"/>
              <a:t>confused, dazed, unable to comprehend, numbness</a:t>
            </a:r>
          </a:p>
          <a:p>
            <a:pPr lvl="2"/>
            <a:r>
              <a:rPr lang="en-US"/>
              <a:t>denial once shock wears off and one begins to recognize the loss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pPr algn="ctr" fontAlgn="auto">
              <a:spcAft>
                <a:spcPts val="0"/>
              </a:spcAft>
              <a:defRPr/>
            </a:pPr>
            <a:r>
              <a:rPr lang="en-US" dirty="0">
                <a:solidFill>
                  <a:schemeClr val="tx2">
                    <a:satMod val="130000"/>
                  </a:schemeClr>
                </a:solidFill>
              </a:rPr>
              <a:t>EXPRESSION OF LOSS, cont.</a:t>
            </a:r>
          </a:p>
        </p:txBody>
      </p:sp>
      <p:sp>
        <p:nvSpPr>
          <p:cNvPr id="22531" name="Rectangle 3"/>
          <p:cNvSpPr>
            <a:spLocks noGrp="1" noChangeArrowheads="1"/>
          </p:cNvSpPr>
          <p:nvPr>
            <p:ph idx="1"/>
          </p:nvPr>
        </p:nvSpPr>
        <p:spPr>
          <a:xfrm>
            <a:off x="457200" y="1905000"/>
            <a:ext cx="8229600" cy="4953000"/>
          </a:xfrm>
        </p:spPr>
        <p:txBody>
          <a:bodyPr/>
          <a:lstStyle/>
          <a:p>
            <a:r>
              <a:rPr lang="en-US" sz="2800" b="1"/>
              <a:t>Psychological</a:t>
            </a:r>
          </a:p>
          <a:p>
            <a:pPr lvl="1">
              <a:buFont typeface="Tahoma" pitchFamily="34" charset="0"/>
              <a:buChar char="–"/>
            </a:pPr>
            <a:r>
              <a:rPr lang="en-US" sz="2400" b="1"/>
              <a:t>Confrontation</a:t>
            </a:r>
            <a:endParaRPr lang="en-US" sz="2400"/>
          </a:p>
          <a:p>
            <a:pPr lvl="2"/>
            <a:r>
              <a:rPr lang="en-US" sz="2000"/>
              <a:t>Intense grief</a:t>
            </a:r>
          </a:p>
          <a:p>
            <a:pPr lvl="2"/>
            <a:r>
              <a:rPr lang="en-US" sz="2000"/>
              <a:t>Shock wears off although denial may still exist</a:t>
            </a:r>
          </a:p>
          <a:p>
            <a:pPr lvl="2"/>
            <a:r>
              <a:rPr lang="en-US" sz="2000"/>
              <a:t>Emotional extremes</a:t>
            </a:r>
          </a:p>
          <a:p>
            <a:pPr lvl="2"/>
            <a:r>
              <a:rPr lang="en-US" sz="2000"/>
              <a:t>New reactions may prompt fear and anxiety</a:t>
            </a:r>
          </a:p>
          <a:p>
            <a:pPr lvl="3">
              <a:buFont typeface="Tahoma" pitchFamily="34" charset="0"/>
              <a:buChar char="–"/>
            </a:pPr>
            <a:r>
              <a:rPr lang="en-US" sz="1800"/>
              <a:t>Panic or generalized anxiety </a:t>
            </a:r>
          </a:p>
          <a:p>
            <a:pPr lvl="4"/>
            <a:r>
              <a:rPr lang="en-US" sz="1800"/>
              <a:t>(e.g. unknown and unfamiliar)</a:t>
            </a:r>
          </a:p>
          <a:p>
            <a:pPr lvl="2"/>
            <a:r>
              <a:rPr lang="en-US" sz="2000"/>
              <a:t>Angry </a:t>
            </a:r>
          </a:p>
          <a:p>
            <a:pPr lvl="3">
              <a:buFont typeface="Tahoma" pitchFamily="34" charset="0"/>
              <a:buChar char="–"/>
            </a:pPr>
            <a:r>
              <a:rPr lang="en-US" sz="1800"/>
              <a:t>(e.g. may be displaced onto other persons)</a:t>
            </a:r>
          </a:p>
          <a:p>
            <a:pPr lvl="2"/>
            <a:r>
              <a:rPr lang="en-US" sz="2000"/>
              <a:t>Guilt </a:t>
            </a:r>
          </a:p>
          <a:p>
            <a:pPr lvl="3">
              <a:buFont typeface="Tahoma" pitchFamily="34" charset="0"/>
              <a:buChar char="–"/>
            </a:pPr>
            <a:r>
              <a:rPr lang="en-US" sz="1800"/>
              <a:t>(e.g. may remember just the negative about relationship; feeling guilty because loved one died and he/she didn’t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pPr algn="ctr" fontAlgn="auto">
              <a:spcAft>
                <a:spcPts val="0"/>
              </a:spcAft>
              <a:defRPr/>
            </a:pPr>
            <a:r>
              <a:rPr lang="en-US" dirty="0">
                <a:solidFill>
                  <a:schemeClr val="tx2">
                    <a:satMod val="130000"/>
                  </a:schemeClr>
                </a:solidFill>
              </a:rPr>
              <a:t>EXPRESSION OF LOSS, cont.</a:t>
            </a:r>
          </a:p>
        </p:txBody>
      </p:sp>
      <p:sp>
        <p:nvSpPr>
          <p:cNvPr id="23555" name="Rectangle 3"/>
          <p:cNvSpPr>
            <a:spLocks noGrp="1" noChangeArrowheads="1"/>
          </p:cNvSpPr>
          <p:nvPr>
            <p:ph idx="1"/>
          </p:nvPr>
        </p:nvSpPr>
        <p:spPr>
          <a:xfrm>
            <a:off x="457200" y="1905000"/>
            <a:ext cx="8229600" cy="4953000"/>
          </a:xfrm>
        </p:spPr>
        <p:txBody>
          <a:bodyPr/>
          <a:lstStyle/>
          <a:p>
            <a:pPr>
              <a:lnSpc>
                <a:spcPct val="80000"/>
              </a:lnSpc>
            </a:pPr>
            <a:r>
              <a:rPr lang="en-US" sz="2800" b="1"/>
              <a:t>Psychological</a:t>
            </a:r>
          </a:p>
          <a:p>
            <a:pPr lvl="1">
              <a:lnSpc>
                <a:spcPct val="80000"/>
              </a:lnSpc>
              <a:buFont typeface="Tahoma" pitchFamily="34" charset="0"/>
              <a:buChar char="–"/>
            </a:pPr>
            <a:r>
              <a:rPr lang="en-US" sz="2400" b="1"/>
              <a:t>Confrontation, cont.</a:t>
            </a:r>
          </a:p>
          <a:p>
            <a:pPr lvl="2">
              <a:lnSpc>
                <a:spcPct val="80000"/>
              </a:lnSpc>
            </a:pPr>
            <a:r>
              <a:rPr lang="en-US" sz="2000"/>
              <a:t>Depression</a:t>
            </a:r>
          </a:p>
          <a:p>
            <a:pPr lvl="2">
              <a:lnSpc>
                <a:spcPct val="80000"/>
              </a:lnSpc>
            </a:pPr>
            <a:r>
              <a:rPr lang="en-US" sz="2000"/>
              <a:t>Inability to concentrate</a:t>
            </a:r>
          </a:p>
          <a:p>
            <a:pPr lvl="2">
              <a:lnSpc>
                <a:spcPct val="80000"/>
              </a:lnSpc>
            </a:pPr>
            <a:r>
              <a:rPr lang="en-US" sz="2000"/>
              <a:t>Feeling of “mutilation” </a:t>
            </a:r>
          </a:p>
          <a:p>
            <a:pPr lvl="3">
              <a:lnSpc>
                <a:spcPct val="80000"/>
              </a:lnSpc>
              <a:buFont typeface="Tahoma" pitchFamily="34" charset="0"/>
              <a:buChar char="–"/>
            </a:pPr>
            <a:r>
              <a:rPr lang="en-US" sz="1800"/>
              <a:t>(expressing loss in physical terms) (Rando, 1984, p. 33)</a:t>
            </a:r>
          </a:p>
          <a:p>
            <a:pPr lvl="2">
              <a:lnSpc>
                <a:spcPct val="80000"/>
              </a:lnSpc>
            </a:pPr>
            <a:r>
              <a:rPr lang="en-US" sz="2000"/>
              <a:t>Preoccupation with deceased </a:t>
            </a:r>
          </a:p>
          <a:p>
            <a:pPr lvl="3">
              <a:lnSpc>
                <a:spcPct val="80000"/>
              </a:lnSpc>
              <a:buFont typeface="Tahoma" pitchFamily="34" charset="0"/>
              <a:buChar char="–"/>
            </a:pPr>
            <a:r>
              <a:rPr lang="en-US" sz="1800"/>
              <a:t>(e.g. obsessive rumination; dreaming)</a:t>
            </a:r>
          </a:p>
          <a:p>
            <a:pPr lvl="2">
              <a:lnSpc>
                <a:spcPct val="80000"/>
              </a:lnSpc>
            </a:pPr>
            <a:r>
              <a:rPr lang="en-US" sz="2000"/>
              <a:t>Yearning</a:t>
            </a:r>
          </a:p>
          <a:p>
            <a:pPr>
              <a:lnSpc>
                <a:spcPct val="80000"/>
              </a:lnSpc>
            </a:pPr>
            <a:r>
              <a:rPr lang="en-US" sz="2800" b="1"/>
              <a:t>Psychological</a:t>
            </a:r>
          </a:p>
          <a:p>
            <a:pPr lvl="1">
              <a:lnSpc>
                <a:spcPct val="80000"/>
              </a:lnSpc>
              <a:buFont typeface="Tahoma" pitchFamily="34" charset="0"/>
              <a:buChar char="–"/>
            </a:pPr>
            <a:r>
              <a:rPr lang="en-US" sz="2400" b="1"/>
              <a:t>Reestablishment</a:t>
            </a:r>
            <a:endParaRPr lang="en-US" sz="2400"/>
          </a:p>
          <a:p>
            <a:pPr lvl="2">
              <a:lnSpc>
                <a:spcPct val="80000"/>
              </a:lnSpc>
            </a:pPr>
            <a:r>
              <a:rPr lang="en-US" sz="2000"/>
              <a:t>Grief gradually declines</a:t>
            </a:r>
          </a:p>
          <a:p>
            <a:pPr lvl="2">
              <a:lnSpc>
                <a:spcPct val="80000"/>
              </a:lnSpc>
            </a:pPr>
            <a:r>
              <a:rPr lang="en-US" sz="2000"/>
              <a:t>One begins to reinvest in other things and relationships</a:t>
            </a:r>
          </a:p>
          <a:p>
            <a:pPr lvl="2">
              <a:lnSpc>
                <a:spcPct val="80000"/>
              </a:lnSpc>
            </a:pPr>
            <a:r>
              <a:rPr lang="en-US" sz="2000"/>
              <a:t>Feelings of guilt and betrayal are possible as one moves forward in spite of loss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pPr algn="ctr" fontAlgn="auto">
              <a:spcAft>
                <a:spcPts val="0"/>
              </a:spcAft>
              <a:defRPr/>
            </a:pPr>
            <a:r>
              <a:rPr lang="en-US" dirty="0">
                <a:solidFill>
                  <a:schemeClr val="tx2">
                    <a:satMod val="130000"/>
                  </a:schemeClr>
                </a:solidFill>
              </a:rPr>
              <a:t>EXPRESSION OF LOSS, cont.</a:t>
            </a:r>
          </a:p>
        </p:txBody>
      </p:sp>
      <p:sp>
        <p:nvSpPr>
          <p:cNvPr id="24579" name="Rectangle 3"/>
          <p:cNvSpPr>
            <a:spLocks noGrp="1" noChangeArrowheads="1"/>
          </p:cNvSpPr>
          <p:nvPr>
            <p:ph idx="1"/>
          </p:nvPr>
        </p:nvSpPr>
        <p:spPr/>
        <p:txBody>
          <a:bodyPr/>
          <a:lstStyle/>
          <a:p>
            <a:r>
              <a:rPr lang="en-US" b="1"/>
              <a:t>Social reactions to loss</a:t>
            </a:r>
            <a:endParaRPr lang="en-US"/>
          </a:p>
          <a:p>
            <a:pPr lvl="1">
              <a:buFont typeface="Tahoma" pitchFamily="34" charset="0"/>
              <a:buChar char="–"/>
            </a:pPr>
            <a:r>
              <a:rPr lang="en-US"/>
              <a:t>Restlessness</a:t>
            </a:r>
          </a:p>
          <a:p>
            <a:pPr lvl="1">
              <a:buFont typeface="Tahoma" pitchFamily="34" charset="0"/>
              <a:buChar char="–"/>
            </a:pPr>
            <a:r>
              <a:rPr lang="en-US"/>
              <a:t>Social withdrawal</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pPr algn="ctr" fontAlgn="auto">
              <a:spcAft>
                <a:spcPts val="0"/>
              </a:spcAft>
              <a:defRPr/>
            </a:pPr>
            <a:r>
              <a:rPr lang="en-US" dirty="0">
                <a:solidFill>
                  <a:schemeClr val="tx2">
                    <a:satMod val="130000"/>
                  </a:schemeClr>
                </a:solidFill>
              </a:rPr>
              <a:t>EXPRESSION OF LOSS, cont.</a:t>
            </a:r>
          </a:p>
        </p:txBody>
      </p:sp>
      <p:sp>
        <p:nvSpPr>
          <p:cNvPr id="25603" name="Rectangle 3"/>
          <p:cNvSpPr>
            <a:spLocks noGrp="1" noChangeArrowheads="1"/>
          </p:cNvSpPr>
          <p:nvPr>
            <p:ph idx="1"/>
          </p:nvPr>
        </p:nvSpPr>
        <p:spPr>
          <a:xfrm>
            <a:off x="457200" y="1905000"/>
            <a:ext cx="8229600" cy="4648200"/>
          </a:xfrm>
        </p:spPr>
        <p:txBody>
          <a:bodyPr/>
          <a:lstStyle/>
          <a:p>
            <a:pPr>
              <a:lnSpc>
                <a:spcPct val="90000"/>
              </a:lnSpc>
            </a:pPr>
            <a:r>
              <a:rPr lang="en-US" sz="2800" b="1"/>
              <a:t>Physiological reactions to loss</a:t>
            </a:r>
            <a:endParaRPr lang="en-US" sz="2800"/>
          </a:p>
          <a:p>
            <a:pPr lvl="1">
              <a:lnSpc>
                <a:spcPct val="90000"/>
              </a:lnSpc>
              <a:buFont typeface="Tahoma" pitchFamily="34" charset="0"/>
              <a:buChar char="–"/>
            </a:pPr>
            <a:r>
              <a:rPr lang="en-US" sz="2400"/>
              <a:t>Anorexia </a:t>
            </a:r>
          </a:p>
          <a:p>
            <a:pPr lvl="1">
              <a:lnSpc>
                <a:spcPct val="90000"/>
              </a:lnSpc>
              <a:buFont typeface="Tahoma" pitchFamily="34" charset="0"/>
              <a:buChar char="–"/>
            </a:pPr>
            <a:r>
              <a:rPr lang="en-US" sz="2400"/>
              <a:t>GI distress</a:t>
            </a:r>
          </a:p>
          <a:p>
            <a:pPr lvl="1">
              <a:lnSpc>
                <a:spcPct val="90000"/>
              </a:lnSpc>
              <a:buFont typeface="Tahoma" pitchFamily="34" charset="0"/>
              <a:buChar char="–"/>
            </a:pPr>
            <a:r>
              <a:rPr lang="en-US" sz="2400"/>
              <a:t>Insomnia</a:t>
            </a:r>
          </a:p>
          <a:p>
            <a:pPr lvl="1">
              <a:lnSpc>
                <a:spcPct val="90000"/>
              </a:lnSpc>
              <a:buFont typeface="Tahoma" pitchFamily="34" charset="0"/>
              <a:buChar char="–"/>
            </a:pPr>
            <a:r>
              <a:rPr lang="en-US" sz="2400"/>
              <a:t>Crying</a:t>
            </a:r>
          </a:p>
          <a:p>
            <a:pPr lvl="1">
              <a:lnSpc>
                <a:spcPct val="90000"/>
              </a:lnSpc>
              <a:buFont typeface="Tahoma" pitchFamily="34" charset="0"/>
              <a:buChar char="–"/>
            </a:pPr>
            <a:r>
              <a:rPr lang="en-US" sz="2400"/>
              <a:t>Weight loss</a:t>
            </a:r>
          </a:p>
          <a:p>
            <a:pPr lvl="1">
              <a:lnSpc>
                <a:spcPct val="90000"/>
              </a:lnSpc>
              <a:buFont typeface="Tahoma" pitchFamily="34" charset="0"/>
              <a:buChar char="–"/>
            </a:pPr>
            <a:r>
              <a:rPr lang="en-US" sz="2400"/>
              <a:t>Physical exhaustion</a:t>
            </a:r>
          </a:p>
          <a:p>
            <a:pPr lvl="1">
              <a:lnSpc>
                <a:spcPct val="90000"/>
              </a:lnSpc>
              <a:buFont typeface="Tahoma" pitchFamily="34" charset="0"/>
              <a:buChar char="–"/>
            </a:pPr>
            <a:r>
              <a:rPr lang="en-US" sz="2400"/>
              <a:t>Symptoms of anxiety </a:t>
            </a:r>
          </a:p>
          <a:p>
            <a:pPr lvl="2">
              <a:lnSpc>
                <a:spcPct val="90000"/>
              </a:lnSpc>
            </a:pPr>
            <a:r>
              <a:rPr lang="en-US" sz="2000"/>
              <a:t>e.g. heart palpitations; shortness of breath</a:t>
            </a:r>
          </a:p>
          <a:p>
            <a:pPr lvl="1">
              <a:lnSpc>
                <a:spcPct val="90000"/>
              </a:lnSpc>
              <a:buFont typeface="Tahoma" pitchFamily="34" charset="0"/>
              <a:buChar char="–"/>
            </a:pPr>
            <a:r>
              <a:rPr lang="en-US" sz="2400"/>
              <a:t>Lack of energy</a:t>
            </a:r>
          </a:p>
          <a:p>
            <a:pPr lvl="1">
              <a:lnSpc>
                <a:spcPct val="90000"/>
              </a:lnSpc>
              <a:buFont typeface="Tahoma" pitchFamily="34" charset="0"/>
              <a:buChar char="–"/>
            </a:pPr>
            <a:r>
              <a:rPr lang="en-US" sz="2400"/>
              <a:t>Loss in sexual desire</a:t>
            </a:r>
            <a:r>
              <a:rPr lang="en-US"/>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381000" y="609600"/>
            <a:ext cx="8229600" cy="1143000"/>
          </a:xfrm>
        </p:spPr>
        <p:txBody>
          <a:bodyPr>
            <a:normAutofit fontScale="90000"/>
          </a:bodyPr>
          <a:lstStyle/>
          <a:p>
            <a:pPr algn="ctr" fontAlgn="auto">
              <a:spcAft>
                <a:spcPts val="0"/>
              </a:spcAft>
              <a:defRPr/>
            </a:pPr>
            <a:r>
              <a:rPr lang="en-US" dirty="0">
                <a:solidFill>
                  <a:schemeClr val="tx2">
                    <a:satMod val="130000"/>
                  </a:schemeClr>
                </a:solidFill>
              </a:rPr>
              <a:t>FACTORS INFLUENCING REACTIONS TO GRIEF</a:t>
            </a:r>
          </a:p>
        </p:txBody>
      </p:sp>
      <p:sp>
        <p:nvSpPr>
          <p:cNvPr id="26627" name="Rectangle 3"/>
          <p:cNvSpPr>
            <a:spLocks noGrp="1" noChangeArrowheads="1"/>
          </p:cNvSpPr>
          <p:nvPr>
            <p:ph idx="1"/>
          </p:nvPr>
        </p:nvSpPr>
        <p:spPr>
          <a:xfrm>
            <a:off x="457200" y="2362200"/>
            <a:ext cx="8229600" cy="3657600"/>
          </a:xfrm>
        </p:spPr>
        <p:txBody>
          <a:bodyPr/>
          <a:lstStyle/>
          <a:p>
            <a:r>
              <a:rPr lang="en-US"/>
              <a:t>Psychological</a:t>
            </a:r>
          </a:p>
          <a:p>
            <a:r>
              <a:rPr lang="en-US"/>
              <a:t>Social</a:t>
            </a:r>
          </a:p>
          <a:p>
            <a:r>
              <a:rPr lang="en-US"/>
              <a:t>Physiological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idx="1"/>
          </p:nvPr>
        </p:nvSpPr>
        <p:spPr>
          <a:xfrm>
            <a:off x="457200" y="1905000"/>
            <a:ext cx="8229600" cy="4662488"/>
          </a:xfrm>
        </p:spPr>
        <p:txBody>
          <a:bodyPr/>
          <a:lstStyle/>
          <a:p>
            <a:pPr algn="ctr">
              <a:buFontTx/>
              <a:buNone/>
            </a:pPr>
            <a:r>
              <a:rPr lang="en-US" sz="2800"/>
              <a:t>Life is a series of experiences, each one of which makes us bigger, even though it is hard to realize this. For the world was built to develop character, and we must learn that the setbacks and griefs which we endure help us in our marching onward.</a:t>
            </a:r>
          </a:p>
          <a:p>
            <a:pPr algn="ctr">
              <a:buFontTx/>
              <a:buNone/>
            </a:pPr>
            <a:endParaRPr lang="en-US" sz="2800"/>
          </a:p>
          <a:p>
            <a:pPr algn="ctr">
              <a:buFontTx/>
              <a:buNone/>
            </a:pPr>
            <a:r>
              <a:rPr lang="en-US" sz="2800"/>
              <a:t>-Henry Ford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normAutofit fontScale="90000"/>
          </a:bodyPr>
          <a:lstStyle/>
          <a:p>
            <a:pPr algn="ctr" fontAlgn="auto">
              <a:spcAft>
                <a:spcPts val="0"/>
              </a:spcAft>
              <a:defRPr/>
            </a:pPr>
            <a:r>
              <a:rPr lang="en-US" sz="4000" dirty="0">
                <a:solidFill>
                  <a:schemeClr val="tx2">
                    <a:satMod val="130000"/>
                  </a:schemeClr>
                </a:solidFill>
              </a:rPr>
              <a:t>FACTORS INFLUENCING REACTIONS TO GRIEF, cont.</a:t>
            </a:r>
          </a:p>
        </p:txBody>
      </p:sp>
      <p:sp>
        <p:nvSpPr>
          <p:cNvPr id="27651" name="Rectangle 3"/>
          <p:cNvSpPr>
            <a:spLocks noGrp="1" noChangeArrowheads="1"/>
          </p:cNvSpPr>
          <p:nvPr>
            <p:ph idx="1"/>
          </p:nvPr>
        </p:nvSpPr>
        <p:spPr>
          <a:xfrm>
            <a:off x="457200" y="2133600"/>
            <a:ext cx="8229600" cy="4495800"/>
          </a:xfrm>
        </p:spPr>
        <p:txBody>
          <a:bodyPr/>
          <a:lstStyle/>
          <a:p>
            <a:pPr>
              <a:lnSpc>
                <a:spcPct val="80000"/>
              </a:lnSpc>
            </a:pPr>
            <a:r>
              <a:rPr lang="en-US" sz="2400" b="1"/>
              <a:t>Psychological</a:t>
            </a:r>
            <a:endParaRPr lang="en-US" sz="2400"/>
          </a:p>
          <a:p>
            <a:pPr lvl="1">
              <a:lnSpc>
                <a:spcPct val="80000"/>
              </a:lnSpc>
              <a:buFont typeface="Tahoma" pitchFamily="34" charset="0"/>
              <a:buChar char="–"/>
            </a:pPr>
            <a:r>
              <a:rPr lang="en-US" sz="2400"/>
              <a:t>nature and meaning of loss to person grieving </a:t>
            </a:r>
          </a:p>
          <a:p>
            <a:pPr lvl="2">
              <a:lnSpc>
                <a:spcPct val="80000"/>
              </a:lnSpc>
            </a:pPr>
            <a:r>
              <a:rPr lang="en-US"/>
              <a:t>e.g. pet loss vs. loss of parent</a:t>
            </a:r>
          </a:p>
          <a:p>
            <a:pPr lvl="1">
              <a:lnSpc>
                <a:spcPct val="80000"/>
              </a:lnSpc>
              <a:buFont typeface="Tahoma" pitchFamily="34" charset="0"/>
              <a:buChar char="–"/>
            </a:pPr>
            <a:r>
              <a:rPr lang="en-US" sz="2400"/>
              <a:t>quality of relationship </a:t>
            </a:r>
          </a:p>
          <a:p>
            <a:pPr lvl="2">
              <a:lnSpc>
                <a:spcPct val="80000"/>
              </a:lnSpc>
            </a:pPr>
            <a:r>
              <a:rPr lang="en-US"/>
              <a:t>e.g. conflicted</a:t>
            </a:r>
          </a:p>
          <a:p>
            <a:pPr lvl="3">
              <a:lnSpc>
                <a:spcPct val="80000"/>
              </a:lnSpc>
              <a:buFont typeface="Tahoma" pitchFamily="34" charset="0"/>
              <a:buChar char="–"/>
            </a:pPr>
            <a:r>
              <a:rPr lang="en-US" sz="2400"/>
              <a:t>Role-loss and object-loss</a:t>
            </a:r>
          </a:p>
          <a:p>
            <a:pPr lvl="1">
              <a:lnSpc>
                <a:spcPct val="80000"/>
              </a:lnSpc>
              <a:buFont typeface="Tahoma" pitchFamily="34" charset="0"/>
              <a:buChar char="–"/>
            </a:pPr>
            <a:r>
              <a:rPr lang="en-US" sz="2400"/>
              <a:t>role of deceased lost </a:t>
            </a:r>
          </a:p>
          <a:p>
            <a:pPr lvl="1">
              <a:lnSpc>
                <a:spcPct val="80000"/>
              </a:lnSpc>
              <a:buFont typeface="Tahoma" pitchFamily="34" charset="0"/>
              <a:buChar char="–"/>
            </a:pPr>
            <a:r>
              <a:rPr lang="en-US" sz="2400"/>
              <a:t>coping behaviors, personality, and mental health</a:t>
            </a:r>
          </a:p>
          <a:p>
            <a:pPr lvl="1">
              <a:lnSpc>
                <a:spcPct val="80000"/>
              </a:lnSpc>
              <a:buFont typeface="Tahoma" pitchFamily="34" charset="0"/>
              <a:buChar char="–"/>
            </a:pPr>
            <a:r>
              <a:rPr lang="en-US" sz="2400"/>
              <a:t>maturity and intelligence</a:t>
            </a:r>
          </a:p>
          <a:p>
            <a:pPr lvl="1">
              <a:lnSpc>
                <a:spcPct val="80000"/>
              </a:lnSpc>
              <a:buFont typeface="Tahoma" pitchFamily="34" charset="0"/>
              <a:buChar char="–"/>
            </a:pPr>
            <a:r>
              <a:rPr lang="en-US" sz="2400"/>
              <a:t>background, socially, culturally, religiously</a:t>
            </a:r>
          </a:p>
          <a:p>
            <a:pPr lvl="1">
              <a:lnSpc>
                <a:spcPct val="80000"/>
              </a:lnSpc>
              <a:buFont typeface="Tahoma" pitchFamily="34" charset="0"/>
              <a:buChar char="–"/>
            </a:pPr>
            <a:r>
              <a:rPr lang="en-US" sz="2400"/>
              <a:t>sex role</a:t>
            </a:r>
          </a:p>
          <a:p>
            <a:pPr lvl="1">
              <a:lnSpc>
                <a:spcPct val="80000"/>
              </a:lnSpc>
              <a:buFont typeface="Tahoma" pitchFamily="34" charset="0"/>
              <a:buChar char="–"/>
            </a:pPr>
            <a:r>
              <a:rPr lang="en-US" sz="2400"/>
              <a:t>characteristics of deceased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normAutofit fontScale="90000"/>
          </a:bodyPr>
          <a:lstStyle/>
          <a:p>
            <a:pPr algn="ctr" fontAlgn="auto">
              <a:spcAft>
                <a:spcPts val="0"/>
              </a:spcAft>
              <a:defRPr/>
            </a:pPr>
            <a:r>
              <a:rPr lang="en-US" sz="4000" dirty="0">
                <a:solidFill>
                  <a:schemeClr val="tx2">
                    <a:satMod val="130000"/>
                  </a:schemeClr>
                </a:solidFill>
              </a:rPr>
              <a:t>FACTORS INFLUENCING REACTIONS TO GRIEF, cont.</a:t>
            </a:r>
          </a:p>
        </p:txBody>
      </p:sp>
      <p:sp>
        <p:nvSpPr>
          <p:cNvPr id="28675" name="Rectangle 3"/>
          <p:cNvSpPr>
            <a:spLocks noGrp="1" noChangeArrowheads="1"/>
          </p:cNvSpPr>
          <p:nvPr>
            <p:ph idx="1"/>
          </p:nvPr>
        </p:nvSpPr>
        <p:spPr>
          <a:xfrm>
            <a:off x="457200" y="1905000"/>
            <a:ext cx="8229600" cy="4648200"/>
          </a:xfrm>
        </p:spPr>
        <p:txBody>
          <a:bodyPr/>
          <a:lstStyle/>
          <a:p>
            <a:pPr>
              <a:lnSpc>
                <a:spcPct val="90000"/>
              </a:lnSpc>
            </a:pPr>
            <a:r>
              <a:rPr lang="en-US" sz="2800" b="1"/>
              <a:t>Psychological, cont.</a:t>
            </a:r>
          </a:p>
          <a:p>
            <a:pPr lvl="1">
              <a:lnSpc>
                <a:spcPct val="90000"/>
              </a:lnSpc>
              <a:buFont typeface="Tahoma" pitchFamily="34" charset="0"/>
              <a:buChar char="–"/>
            </a:pPr>
            <a:r>
              <a:rPr lang="en-US" sz="2400"/>
              <a:t>unfinished business</a:t>
            </a:r>
          </a:p>
          <a:p>
            <a:pPr lvl="1">
              <a:lnSpc>
                <a:spcPct val="90000"/>
              </a:lnSpc>
              <a:buFont typeface="Tahoma" pitchFamily="34" charset="0"/>
              <a:buChar char="–"/>
            </a:pPr>
            <a:r>
              <a:rPr lang="en-US" sz="2400"/>
              <a:t>sudden vs. expected death</a:t>
            </a:r>
          </a:p>
          <a:p>
            <a:pPr lvl="1">
              <a:lnSpc>
                <a:spcPct val="90000"/>
              </a:lnSpc>
              <a:buFont typeface="Tahoma" pitchFamily="34" charset="0"/>
              <a:buChar char="–"/>
            </a:pPr>
            <a:r>
              <a:rPr lang="en-US" sz="2400"/>
              <a:t>fulfillment in life</a:t>
            </a:r>
          </a:p>
          <a:p>
            <a:pPr lvl="1">
              <a:lnSpc>
                <a:spcPct val="90000"/>
              </a:lnSpc>
              <a:buFont typeface="Tahoma" pitchFamily="34" charset="0"/>
              <a:buChar char="–"/>
            </a:pPr>
            <a:r>
              <a:rPr lang="en-US" sz="2400"/>
              <a:t>issues surrounding death</a:t>
            </a:r>
          </a:p>
          <a:p>
            <a:pPr lvl="1">
              <a:lnSpc>
                <a:spcPct val="90000"/>
              </a:lnSpc>
              <a:buFont typeface="Tahoma" pitchFamily="34" charset="0"/>
              <a:buChar char="–"/>
            </a:pPr>
            <a:r>
              <a:rPr lang="en-US" sz="2400"/>
              <a:t>timeliness </a:t>
            </a:r>
          </a:p>
          <a:p>
            <a:pPr lvl="2">
              <a:lnSpc>
                <a:spcPct val="90000"/>
              </a:lnSpc>
            </a:pPr>
            <a:r>
              <a:rPr lang="en-US"/>
              <a:t>e.g. death of child vs. death of aging person</a:t>
            </a:r>
          </a:p>
          <a:p>
            <a:pPr lvl="1">
              <a:lnSpc>
                <a:spcPct val="90000"/>
              </a:lnSpc>
              <a:buFont typeface="Tahoma" pitchFamily="34" charset="0"/>
              <a:buChar char="–"/>
            </a:pPr>
            <a:r>
              <a:rPr lang="en-US" sz="2400"/>
              <a:t>preventability</a:t>
            </a:r>
          </a:p>
          <a:p>
            <a:pPr lvl="1">
              <a:lnSpc>
                <a:spcPct val="90000"/>
              </a:lnSpc>
              <a:buFont typeface="Tahoma" pitchFamily="34" charset="0"/>
              <a:buChar char="–"/>
            </a:pPr>
            <a:r>
              <a:rPr lang="en-US" sz="2400"/>
              <a:t>length of illness; anticipatory grief and involvement with dying loved-one</a:t>
            </a:r>
          </a:p>
          <a:p>
            <a:pPr lvl="1">
              <a:lnSpc>
                <a:spcPct val="90000"/>
              </a:lnSpc>
              <a:buFont typeface="Tahoma" pitchFamily="34" charset="0"/>
              <a:buChar char="–"/>
            </a:pPr>
            <a:r>
              <a:rPr lang="en-US" sz="2400"/>
              <a:t>concurrent stresses (Rando, 1984)</a:t>
            </a:r>
          </a:p>
          <a:p>
            <a:pPr>
              <a:lnSpc>
                <a:spcPct val="90000"/>
              </a:lnSpc>
            </a:pPr>
            <a:endParaRPr lang="en-US" sz="2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normAutofit fontScale="90000"/>
          </a:bodyPr>
          <a:lstStyle/>
          <a:p>
            <a:pPr algn="ctr" fontAlgn="auto">
              <a:spcAft>
                <a:spcPts val="0"/>
              </a:spcAft>
              <a:defRPr/>
            </a:pPr>
            <a:r>
              <a:rPr lang="en-US" sz="4000" dirty="0">
                <a:solidFill>
                  <a:schemeClr val="tx2">
                    <a:satMod val="130000"/>
                  </a:schemeClr>
                </a:solidFill>
              </a:rPr>
              <a:t>FACTORS INFLUENCING REACTIONS TO GRIEF, cont.</a:t>
            </a:r>
          </a:p>
        </p:txBody>
      </p:sp>
      <p:sp>
        <p:nvSpPr>
          <p:cNvPr id="29699" name="Rectangle 3"/>
          <p:cNvSpPr>
            <a:spLocks noGrp="1" noChangeArrowheads="1"/>
          </p:cNvSpPr>
          <p:nvPr>
            <p:ph idx="1"/>
          </p:nvPr>
        </p:nvSpPr>
        <p:spPr>
          <a:xfrm>
            <a:off x="457200" y="1981200"/>
            <a:ext cx="8229600" cy="4038600"/>
          </a:xfrm>
        </p:spPr>
        <p:txBody>
          <a:bodyPr/>
          <a:lstStyle/>
          <a:p>
            <a:r>
              <a:rPr lang="en-US" b="1"/>
              <a:t>Social</a:t>
            </a:r>
            <a:endParaRPr lang="en-US"/>
          </a:p>
          <a:p>
            <a:pPr lvl="1">
              <a:buFont typeface="Tahoma" pitchFamily="34" charset="0"/>
              <a:buChar char="–"/>
            </a:pPr>
            <a:r>
              <a:rPr lang="en-US"/>
              <a:t>social support system</a:t>
            </a:r>
          </a:p>
          <a:p>
            <a:pPr lvl="1">
              <a:buFont typeface="Tahoma" pitchFamily="34" charset="0"/>
              <a:buChar char="–"/>
            </a:pPr>
            <a:r>
              <a:rPr lang="en-US"/>
              <a:t>religious/cultural/and ethnic background</a:t>
            </a:r>
          </a:p>
          <a:p>
            <a:pPr lvl="1">
              <a:buFont typeface="Tahoma" pitchFamily="34" charset="0"/>
              <a:buChar char="–"/>
            </a:pPr>
            <a:r>
              <a:rPr lang="en-US"/>
              <a:t>educational, economic and occupational status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normAutofit fontScale="90000"/>
          </a:bodyPr>
          <a:lstStyle/>
          <a:p>
            <a:pPr algn="ctr" fontAlgn="auto">
              <a:spcAft>
                <a:spcPts val="0"/>
              </a:spcAft>
              <a:defRPr/>
            </a:pPr>
            <a:r>
              <a:rPr lang="en-US" sz="4000" dirty="0">
                <a:solidFill>
                  <a:schemeClr val="tx2">
                    <a:satMod val="130000"/>
                  </a:schemeClr>
                </a:solidFill>
              </a:rPr>
              <a:t>FACTORS INFLUENCING REACTIONS TO GRIEF, cont.</a:t>
            </a:r>
          </a:p>
        </p:txBody>
      </p:sp>
      <p:sp>
        <p:nvSpPr>
          <p:cNvPr id="30723" name="Rectangle 3"/>
          <p:cNvSpPr>
            <a:spLocks noGrp="1" noChangeArrowheads="1"/>
          </p:cNvSpPr>
          <p:nvPr>
            <p:ph idx="1"/>
          </p:nvPr>
        </p:nvSpPr>
        <p:spPr>
          <a:xfrm>
            <a:off x="457200" y="1905000"/>
            <a:ext cx="8229600" cy="4953000"/>
          </a:xfrm>
        </p:spPr>
        <p:txBody>
          <a:bodyPr/>
          <a:lstStyle/>
          <a:p>
            <a:pPr>
              <a:lnSpc>
                <a:spcPct val="90000"/>
              </a:lnSpc>
            </a:pPr>
            <a:r>
              <a:rPr lang="en-US" sz="2400" b="1"/>
              <a:t>Physiological</a:t>
            </a:r>
          </a:p>
          <a:p>
            <a:pPr lvl="1">
              <a:lnSpc>
                <a:spcPct val="90000"/>
              </a:lnSpc>
              <a:buFont typeface="Tahoma" pitchFamily="34" charset="0"/>
              <a:buChar char="–"/>
            </a:pPr>
            <a:r>
              <a:rPr lang="en-US" sz="2000" b="1"/>
              <a:t>Drugs and sedatives</a:t>
            </a:r>
            <a:endParaRPr lang="en-US" sz="2000"/>
          </a:p>
          <a:p>
            <a:pPr lvl="2">
              <a:lnSpc>
                <a:spcPct val="90000"/>
              </a:lnSpc>
            </a:pPr>
            <a:r>
              <a:rPr lang="en-US" sz="1800"/>
              <a:t>Need to be able to vent during crucial time when support available</a:t>
            </a:r>
          </a:p>
          <a:p>
            <a:pPr lvl="2">
              <a:lnSpc>
                <a:spcPct val="90000"/>
              </a:lnSpc>
            </a:pPr>
            <a:r>
              <a:rPr lang="en-US" sz="1800"/>
              <a:t>Heavy vs. mild sedation</a:t>
            </a:r>
            <a:endParaRPr lang="en-US" sz="1800" b="1"/>
          </a:p>
          <a:p>
            <a:pPr lvl="1">
              <a:lnSpc>
                <a:spcPct val="90000"/>
              </a:lnSpc>
              <a:buFont typeface="Tahoma" pitchFamily="34" charset="0"/>
              <a:buChar char="–"/>
            </a:pPr>
            <a:r>
              <a:rPr lang="en-US" sz="2000" b="1"/>
              <a:t>Nutrition</a:t>
            </a:r>
            <a:endParaRPr lang="en-US" sz="2000"/>
          </a:p>
          <a:p>
            <a:pPr lvl="2">
              <a:lnSpc>
                <a:spcPct val="90000"/>
              </a:lnSpc>
            </a:pPr>
            <a:r>
              <a:rPr lang="en-US" sz="1800"/>
              <a:t>Anorexia; taste altered; GI distress</a:t>
            </a:r>
          </a:p>
          <a:p>
            <a:pPr lvl="2">
              <a:lnSpc>
                <a:spcPct val="90000"/>
              </a:lnSpc>
            </a:pPr>
            <a:r>
              <a:rPr lang="en-US" sz="1800"/>
              <a:t>Encourage to maintain good eating habits to maintain strength</a:t>
            </a:r>
            <a:endParaRPr lang="en-US" sz="1800" b="1"/>
          </a:p>
          <a:p>
            <a:pPr lvl="1">
              <a:lnSpc>
                <a:spcPct val="90000"/>
              </a:lnSpc>
              <a:buFont typeface="Tahoma" pitchFamily="34" charset="0"/>
              <a:buChar char="–"/>
            </a:pPr>
            <a:r>
              <a:rPr lang="en-US" sz="2000" b="1"/>
              <a:t>Rest and sleep</a:t>
            </a:r>
            <a:endParaRPr lang="en-US" sz="2000"/>
          </a:p>
          <a:p>
            <a:pPr lvl="2">
              <a:lnSpc>
                <a:spcPct val="90000"/>
              </a:lnSpc>
            </a:pPr>
            <a:r>
              <a:rPr lang="en-US" sz="1800"/>
              <a:t>Some sleep distress is normal</a:t>
            </a:r>
          </a:p>
          <a:p>
            <a:pPr lvl="2">
              <a:lnSpc>
                <a:spcPct val="90000"/>
              </a:lnSpc>
            </a:pPr>
            <a:r>
              <a:rPr lang="en-US" sz="1800"/>
              <a:t>May result in further problems if insomnia exists</a:t>
            </a:r>
            <a:endParaRPr lang="en-US" sz="1800" b="1"/>
          </a:p>
          <a:p>
            <a:pPr lvl="1">
              <a:lnSpc>
                <a:spcPct val="90000"/>
              </a:lnSpc>
              <a:buFont typeface="Tahoma" pitchFamily="34" charset="0"/>
              <a:buChar char="–"/>
            </a:pPr>
            <a:r>
              <a:rPr lang="en-US" sz="2000" b="1"/>
              <a:t>Physical health</a:t>
            </a:r>
            <a:endParaRPr lang="en-US" sz="2000"/>
          </a:p>
          <a:p>
            <a:pPr lvl="2">
              <a:lnSpc>
                <a:spcPct val="90000"/>
              </a:lnSpc>
            </a:pPr>
            <a:r>
              <a:rPr lang="en-US" sz="1800"/>
              <a:t>Some physical distress is normal</a:t>
            </a:r>
          </a:p>
          <a:p>
            <a:pPr lvl="2">
              <a:lnSpc>
                <a:spcPct val="90000"/>
              </a:lnSpc>
            </a:pPr>
            <a:r>
              <a:rPr lang="en-US" sz="1800"/>
              <a:t>Attend to any physical symptoms to prevent further complications</a:t>
            </a:r>
            <a:endParaRPr lang="en-US" sz="1800" b="1"/>
          </a:p>
          <a:p>
            <a:pPr lvl="1">
              <a:lnSpc>
                <a:spcPct val="90000"/>
              </a:lnSpc>
              <a:buFont typeface="Tahoma" pitchFamily="34" charset="0"/>
              <a:buChar char="–"/>
            </a:pPr>
            <a:r>
              <a:rPr lang="en-US" sz="2000" b="1"/>
              <a:t>Exercise</a:t>
            </a:r>
            <a:endParaRPr lang="en-US" sz="2000"/>
          </a:p>
          <a:p>
            <a:pPr lvl="2">
              <a:lnSpc>
                <a:spcPct val="90000"/>
              </a:lnSpc>
            </a:pPr>
            <a:r>
              <a:rPr lang="en-US" sz="1800"/>
              <a:t>Not only keeps body healthy but serves as a good emotional outlet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457200" y="533400"/>
            <a:ext cx="8229600" cy="1384300"/>
          </a:xfrm>
        </p:spPr>
        <p:txBody>
          <a:bodyPr/>
          <a:lstStyle/>
          <a:p>
            <a:pPr algn="ctr" fontAlgn="auto">
              <a:spcAft>
                <a:spcPts val="0"/>
              </a:spcAft>
              <a:defRPr/>
            </a:pPr>
            <a:r>
              <a:rPr lang="en-US" sz="4000" dirty="0">
                <a:solidFill>
                  <a:schemeClr val="tx2">
                    <a:satMod val="130000"/>
                  </a:schemeClr>
                </a:solidFill>
              </a:rPr>
              <a:t>IS IT BEREAVEMENT OR DEPRESSION?</a:t>
            </a:r>
          </a:p>
        </p:txBody>
      </p:sp>
      <p:sp>
        <p:nvSpPr>
          <p:cNvPr id="103427" name="Rectangle 3"/>
          <p:cNvSpPr>
            <a:spLocks noGrp="1" noChangeArrowheads="1"/>
          </p:cNvSpPr>
          <p:nvPr>
            <p:ph idx="1"/>
          </p:nvPr>
        </p:nvSpPr>
        <p:spPr>
          <a:xfrm>
            <a:off x="533400" y="2209800"/>
            <a:ext cx="8229600" cy="4800600"/>
          </a:xfrm>
        </p:spPr>
        <p:txBody>
          <a:bodyPr>
            <a:normAutofit fontScale="85000" lnSpcReduction="20000"/>
          </a:bodyPr>
          <a:lstStyle/>
          <a:p>
            <a:pPr marL="609600" indent="-609600" fontAlgn="auto">
              <a:spcAft>
                <a:spcPts val="0"/>
              </a:spcAft>
              <a:buFont typeface="Wingdings 2"/>
              <a:buChar char=""/>
              <a:defRPr/>
            </a:pPr>
            <a:r>
              <a:rPr lang="en-US" sz="2400"/>
              <a:t>Grieving individual may present symptoms that are similar to Major Depressive Episode (e.g. sadness, insomnia, poor appetite, weight loss) depressive symptoms usually transient and not many (Prigerson et al, 2001).</a:t>
            </a:r>
          </a:p>
          <a:p>
            <a:pPr marL="609600" indent="-609600" fontAlgn="auto">
              <a:spcAft>
                <a:spcPts val="0"/>
              </a:spcAft>
              <a:buFont typeface="Wingdings 2"/>
              <a:buChar char=""/>
              <a:defRPr/>
            </a:pPr>
            <a:r>
              <a:rPr lang="en-US" sz="2400"/>
              <a:t>Many bereaved persons meet criteria for MDD during first few months after loss (Bruce et al., 1990; Clayton et al., 1972; Prigerson et al., 1997)</a:t>
            </a:r>
          </a:p>
          <a:p>
            <a:pPr marL="609600" indent="-609600" fontAlgn="auto">
              <a:spcAft>
                <a:spcPts val="0"/>
              </a:spcAft>
              <a:buFont typeface="Wingdings 2"/>
              <a:buChar char=""/>
              <a:defRPr/>
            </a:pPr>
            <a:r>
              <a:rPr lang="en-US" sz="2400"/>
              <a:t>Diagnosis of MDD is usually not given until symptoms are still present 2 months following loss</a:t>
            </a:r>
          </a:p>
          <a:p>
            <a:pPr marL="609600" indent="-609600" fontAlgn="auto">
              <a:lnSpc>
                <a:spcPct val="90000"/>
              </a:lnSpc>
              <a:spcAft>
                <a:spcPts val="0"/>
              </a:spcAft>
              <a:buFontTx/>
              <a:buNone/>
              <a:defRPr/>
            </a:pPr>
            <a:endParaRPr lang="en-US" sz="2400"/>
          </a:p>
          <a:p>
            <a:pPr marL="609600" indent="-609600" fontAlgn="auto">
              <a:lnSpc>
                <a:spcPct val="90000"/>
              </a:lnSpc>
              <a:spcAft>
                <a:spcPts val="0"/>
              </a:spcAft>
              <a:buFont typeface="Wingdings 2"/>
              <a:buChar char=""/>
              <a:defRPr/>
            </a:pPr>
            <a:endParaRPr lang="en-US" sz="2800"/>
          </a:p>
          <a:p>
            <a:pPr marL="609600" indent="-609600" fontAlgn="auto">
              <a:lnSpc>
                <a:spcPct val="90000"/>
              </a:lnSpc>
              <a:spcAft>
                <a:spcPts val="0"/>
              </a:spcAft>
              <a:buFont typeface="Wingdings 2"/>
              <a:buChar char=""/>
              <a:defRPr/>
            </a:pPr>
            <a:endParaRPr lang="en-US" sz="2800"/>
          </a:p>
          <a:p>
            <a:pPr marL="609600" indent="-609600" fontAlgn="auto">
              <a:lnSpc>
                <a:spcPct val="90000"/>
              </a:lnSpc>
              <a:spcAft>
                <a:spcPts val="0"/>
              </a:spcAft>
              <a:buFont typeface="Wingdings 2"/>
              <a:buChar char=""/>
              <a:defRPr/>
            </a:pPr>
            <a:endParaRPr lang="en-US" sz="2800"/>
          </a:p>
          <a:p>
            <a:pPr marL="609600" indent="-609600" fontAlgn="auto">
              <a:lnSpc>
                <a:spcPct val="90000"/>
              </a:lnSpc>
              <a:spcAft>
                <a:spcPts val="0"/>
              </a:spcAft>
              <a:buFont typeface="Wingdings 2"/>
              <a:buChar char=""/>
              <a:defRPr/>
            </a:pPr>
            <a:endParaRPr lang="en-US" sz="2800"/>
          </a:p>
          <a:p>
            <a:pPr marL="609600" indent="-609600" fontAlgn="auto">
              <a:lnSpc>
                <a:spcPct val="90000"/>
              </a:lnSpc>
              <a:spcAft>
                <a:spcPts val="0"/>
              </a:spcAft>
              <a:buFont typeface="Wingdings 2"/>
              <a:buChar char=""/>
              <a:defRPr/>
            </a:pPr>
            <a:r>
              <a:rPr lang="en-US" sz="2800"/>
              <a:t>Differentiating between normal grief reaction and depression</a:t>
            </a:r>
          </a:p>
          <a:p>
            <a:pPr marL="609600" indent="-609600" fontAlgn="auto">
              <a:lnSpc>
                <a:spcPct val="90000"/>
              </a:lnSpc>
              <a:spcAft>
                <a:spcPts val="0"/>
              </a:spcAft>
              <a:buFont typeface="Wingdings 2"/>
              <a:buChar char=""/>
              <a:defRPr/>
            </a:pPr>
            <a:r>
              <a:rPr lang="en-US" sz="2800"/>
              <a:t>Morbidity and Mortality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normAutofit fontScale="90000"/>
          </a:bodyPr>
          <a:lstStyle/>
          <a:p>
            <a:pPr algn="ctr" fontAlgn="auto">
              <a:spcAft>
                <a:spcPts val="0"/>
              </a:spcAft>
              <a:defRPr/>
            </a:pPr>
            <a:r>
              <a:rPr lang="en-US" sz="4000" dirty="0">
                <a:solidFill>
                  <a:schemeClr val="tx2">
                    <a:satMod val="130000"/>
                  </a:schemeClr>
                </a:solidFill>
              </a:rPr>
              <a:t>IS IT BEREAVEMENT OR DEPRESSION?, cont.</a:t>
            </a:r>
          </a:p>
        </p:txBody>
      </p:sp>
      <p:sp>
        <p:nvSpPr>
          <p:cNvPr id="32771" name="Rectangle 3"/>
          <p:cNvSpPr>
            <a:spLocks noGrp="1" noChangeArrowheads="1"/>
          </p:cNvSpPr>
          <p:nvPr>
            <p:ph idx="1"/>
          </p:nvPr>
        </p:nvSpPr>
        <p:spPr>
          <a:xfrm>
            <a:off x="457200" y="2057400"/>
            <a:ext cx="8229600" cy="3962400"/>
          </a:xfrm>
        </p:spPr>
        <p:txBody>
          <a:bodyPr/>
          <a:lstStyle/>
          <a:p>
            <a:r>
              <a:rPr lang="en-US" sz="2400"/>
              <a:t>Minority experience depressive syndromes beyond one year </a:t>
            </a:r>
          </a:p>
          <a:p>
            <a:pPr lvl="1">
              <a:buFont typeface="Tahoma" pitchFamily="34" charset="0"/>
              <a:buChar char="–"/>
            </a:pPr>
            <a:r>
              <a:rPr lang="en-US" sz="2400"/>
              <a:t>1 month-42%</a:t>
            </a:r>
          </a:p>
          <a:p>
            <a:pPr lvl="1">
              <a:buFont typeface="Tahoma" pitchFamily="34" charset="0"/>
              <a:buChar char="–"/>
            </a:pPr>
            <a:r>
              <a:rPr lang="en-US" sz="2400"/>
              <a:t>1 year-16% (Clayton et al., 1972) 	</a:t>
            </a:r>
          </a:p>
          <a:p>
            <a:r>
              <a:rPr lang="en-US" sz="2400"/>
              <a:t>Bereaved individual may view depressed mood as normal but seeks treatment for alleviation of associated symptoms</a:t>
            </a:r>
          </a:p>
          <a:p>
            <a:endParaRPr lang="en-US" sz="2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normAutofit fontScale="90000"/>
          </a:bodyPr>
          <a:lstStyle/>
          <a:p>
            <a:pPr algn="ctr" fontAlgn="auto">
              <a:spcAft>
                <a:spcPts val="0"/>
              </a:spcAft>
              <a:defRPr/>
            </a:pPr>
            <a:r>
              <a:rPr lang="en-US" sz="4000" dirty="0">
                <a:solidFill>
                  <a:schemeClr val="tx2">
                    <a:satMod val="130000"/>
                  </a:schemeClr>
                </a:solidFill>
              </a:rPr>
              <a:t>IS IT BEREAVEMENT OR DEPRESSION?, cont. </a:t>
            </a:r>
          </a:p>
        </p:txBody>
      </p:sp>
      <p:sp>
        <p:nvSpPr>
          <p:cNvPr id="33795" name="Rectangle 3"/>
          <p:cNvSpPr>
            <a:spLocks noGrp="1" noChangeArrowheads="1"/>
          </p:cNvSpPr>
          <p:nvPr>
            <p:ph idx="1"/>
          </p:nvPr>
        </p:nvSpPr>
        <p:spPr>
          <a:xfrm>
            <a:off x="457200" y="1905000"/>
            <a:ext cx="8229600" cy="4953000"/>
          </a:xfrm>
        </p:spPr>
        <p:txBody>
          <a:bodyPr/>
          <a:lstStyle/>
          <a:p>
            <a:r>
              <a:rPr lang="en-US" sz="2400"/>
              <a:t>There are specific symptoms that are not characteristic of a normal reaction to grief</a:t>
            </a:r>
          </a:p>
          <a:p>
            <a:pPr lvl="1">
              <a:buFont typeface="Tahoma" pitchFamily="34" charset="0"/>
              <a:buChar char="–"/>
            </a:pPr>
            <a:r>
              <a:rPr lang="en-US" sz="2000"/>
              <a:t>Assist in differentiating between MDD and bereavement</a:t>
            </a:r>
          </a:p>
          <a:p>
            <a:pPr lvl="2"/>
            <a:r>
              <a:rPr lang="en-US" sz="1800"/>
              <a:t>“guilt about things other than actions taken or not taken by the survivor at the time of the death”</a:t>
            </a:r>
          </a:p>
          <a:p>
            <a:pPr lvl="2"/>
            <a:r>
              <a:rPr lang="en-US" sz="1800"/>
              <a:t>“thoughts of death other than the survivor feeling that he or she would be better off dead or should have died with the deceased person”</a:t>
            </a:r>
          </a:p>
          <a:p>
            <a:pPr lvl="2"/>
            <a:r>
              <a:rPr lang="en-US" sz="1800"/>
              <a:t>“morbid preoccupation with worthlessness”</a:t>
            </a:r>
          </a:p>
          <a:p>
            <a:pPr lvl="2"/>
            <a:r>
              <a:rPr lang="en-US" sz="1800"/>
              <a:t>“marked psychomotor retardation”</a:t>
            </a:r>
          </a:p>
          <a:p>
            <a:pPr lvl="2"/>
            <a:r>
              <a:rPr lang="en-US" sz="1800"/>
              <a:t>“prolonged and marked functional impairment”</a:t>
            </a:r>
          </a:p>
          <a:p>
            <a:pPr lvl="2"/>
            <a:r>
              <a:rPr lang="en-US" sz="1800"/>
              <a:t>“hallucinatory experiences other than thinking that he or she hears the voice of, or transiently sees the image of, the deceased person”</a:t>
            </a:r>
          </a:p>
          <a:p>
            <a:pPr lvl="2">
              <a:buFontTx/>
              <a:buNone/>
            </a:pPr>
            <a:r>
              <a:rPr lang="en-US" sz="1800"/>
              <a:t>   (DSM-IV-TR, p. 741)</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pPr algn="ctr" fontAlgn="auto">
              <a:spcAft>
                <a:spcPts val="0"/>
              </a:spcAft>
              <a:defRPr/>
            </a:pPr>
            <a:r>
              <a:rPr lang="en-US" dirty="0">
                <a:solidFill>
                  <a:schemeClr val="tx2">
                    <a:satMod val="130000"/>
                  </a:schemeClr>
                </a:solidFill>
              </a:rPr>
              <a:t>BEREAVEMENT</a:t>
            </a:r>
          </a:p>
        </p:txBody>
      </p:sp>
      <p:sp>
        <p:nvSpPr>
          <p:cNvPr id="34819" name="Rectangle 3"/>
          <p:cNvSpPr>
            <a:spLocks noGrp="1" noChangeArrowheads="1"/>
          </p:cNvSpPr>
          <p:nvPr>
            <p:ph idx="1"/>
          </p:nvPr>
        </p:nvSpPr>
        <p:spPr>
          <a:xfrm>
            <a:off x="457200" y="1676400"/>
            <a:ext cx="8229600" cy="5181600"/>
          </a:xfrm>
        </p:spPr>
        <p:txBody>
          <a:bodyPr/>
          <a:lstStyle/>
          <a:p>
            <a:pPr>
              <a:lnSpc>
                <a:spcPct val="90000"/>
              </a:lnSpc>
            </a:pPr>
            <a:r>
              <a:rPr lang="en-US" b="1"/>
              <a:t>Bereavement</a:t>
            </a:r>
          </a:p>
          <a:p>
            <a:pPr lvl="1">
              <a:lnSpc>
                <a:spcPct val="90000"/>
              </a:lnSpc>
              <a:buFont typeface="Tahoma" pitchFamily="34" charset="0"/>
              <a:buChar char="–"/>
            </a:pPr>
            <a:r>
              <a:rPr lang="en-US" b="1"/>
              <a:t>Morbidity</a:t>
            </a:r>
          </a:p>
          <a:p>
            <a:pPr lvl="2">
              <a:lnSpc>
                <a:spcPct val="90000"/>
              </a:lnSpc>
            </a:pPr>
            <a:r>
              <a:rPr lang="en-US"/>
              <a:t>studies have shown that bereavement has a negative impact on health (Rogers &amp; Reich, 1988).</a:t>
            </a:r>
          </a:p>
          <a:p>
            <a:pPr lvl="2">
              <a:lnSpc>
                <a:spcPct val="90000"/>
              </a:lnSpc>
            </a:pPr>
            <a:r>
              <a:rPr lang="en-US"/>
              <a:t>associated with </a:t>
            </a:r>
          </a:p>
          <a:p>
            <a:pPr lvl="3">
              <a:lnSpc>
                <a:spcPct val="90000"/>
              </a:lnSpc>
              <a:buFont typeface="Tahoma" pitchFamily="34" charset="0"/>
              <a:buChar char="–"/>
            </a:pPr>
            <a:r>
              <a:rPr lang="en-US"/>
              <a:t>high blood pressure (Prigerson et al., 1997) </a:t>
            </a:r>
          </a:p>
          <a:p>
            <a:pPr lvl="3">
              <a:lnSpc>
                <a:spcPct val="90000"/>
              </a:lnSpc>
              <a:buFont typeface="Tahoma" pitchFamily="34" charset="0"/>
              <a:buChar char="–"/>
            </a:pPr>
            <a:r>
              <a:rPr lang="en-US"/>
              <a:t>heart disease, and depressive and anxiety disorders (Chen et al., 1999; Devries et al., 1997).</a:t>
            </a:r>
          </a:p>
          <a:p>
            <a:pPr lvl="2">
              <a:lnSpc>
                <a:spcPct val="90000"/>
              </a:lnSpc>
            </a:pPr>
            <a:r>
              <a:rPr lang="en-US"/>
              <a:t>Heightens risk for </a:t>
            </a:r>
          </a:p>
          <a:p>
            <a:pPr lvl="3">
              <a:lnSpc>
                <a:spcPct val="90000"/>
              </a:lnSpc>
              <a:buFont typeface="Tahoma" pitchFamily="34" charset="0"/>
              <a:buChar char="–"/>
            </a:pPr>
            <a:r>
              <a:rPr lang="en-US"/>
              <a:t>sleep disruption (McDermott et al., 1997)</a:t>
            </a:r>
          </a:p>
          <a:p>
            <a:pPr lvl="3">
              <a:lnSpc>
                <a:spcPct val="90000"/>
              </a:lnSpc>
              <a:buFont typeface="Tahoma" pitchFamily="34" charset="0"/>
              <a:buChar char="–"/>
            </a:pPr>
            <a:r>
              <a:rPr lang="en-US"/>
              <a:t>increase in consumption of alcohol, tranquilizers, and tobacco (Maddison &amp; Viola, 1968;  Glass et al., 1995)</a:t>
            </a:r>
          </a:p>
          <a:p>
            <a:pPr lvl="3">
              <a:lnSpc>
                <a:spcPct val="90000"/>
              </a:lnSpc>
              <a:buFont typeface="Tahoma" pitchFamily="34" charset="0"/>
              <a:buChar char="–"/>
            </a:pPr>
            <a:r>
              <a:rPr lang="en-US"/>
              <a:t>suicide attempts (Birtchnell, 1970; Gregory, 1994)</a:t>
            </a:r>
          </a:p>
          <a:p>
            <a:pPr lvl="3">
              <a:lnSpc>
                <a:spcPct val="90000"/>
              </a:lnSpc>
              <a:buFont typeface="Tahoma" pitchFamily="34" charset="0"/>
              <a:buChar char="–"/>
            </a:pPr>
            <a:r>
              <a:rPr lang="en-US"/>
              <a:t>mortality (Schaefer et al., 1995 &amp; Kaprio et al., 1987).</a:t>
            </a:r>
          </a:p>
          <a:p>
            <a:pPr>
              <a:lnSpc>
                <a:spcPct val="90000"/>
              </a:lnSpc>
            </a:pP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pPr algn="ctr" fontAlgn="auto">
              <a:spcAft>
                <a:spcPts val="0"/>
              </a:spcAft>
              <a:defRPr/>
            </a:pPr>
            <a:r>
              <a:rPr lang="en-US" dirty="0">
                <a:solidFill>
                  <a:schemeClr val="tx2">
                    <a:satMod val="130000"/>
                  </a:schemeClr>
                </a:solidFill>
              </a:rPr>
              <a:t>BEREAVEMENT</a:t>
            </a:r>
          </a:p>
        </p:txBody>
      </p:sp>
      <p:sp>
        <p:nvSpPr>
          <p:cNvPr id="35843" name="Rectangle 3"/>
          <p:cNvSpPr>
            <a:spLocks noGrp="1" noChangeArrowheads="1"/>
          </p:cNvSpPr>
          <p:nvPr>
            <p:ph idx="1"/>
          </p:nvPr>
        </p:nvSpPr>
        <p:spPr>
          <a:xfrm>
            <a:off x="457200" y="1905000"/>
            <a:ext cx="8229600" cy="4953000"/>
          </a:xfrm>
        </p:spPr>
        <p:txBody>
          <a:bodyPr/>
          <a:lstStyle/>
          <a:p>
            <a:pPr>
              <a:lnSpc>
                <a:spcPct val="90000"/>
              </a:lnSpc>
            </a:pPr>
            <a:r>
              <a:rPr lang="en-US" sz="2800" b="1"/>
              <a:t>Bereavement</a:t>
            </a:r>
          </a:p>
          <a:p>
            <a:pPr lvl="1">
              <a:lnSpc>
                <a:spcPct val="90000"/>
              </a:lnSpc>
              <a:buFont typeface="Tahoma" pitchFamily="34" charset="0"/>
              <a:buChar char="–"/>
            </a:pPr>
            <a:r>
              <a:rPr lang="en-US" sz="2400" b="1"/>
              <a:t>Mortality</a:t>
            </a:r>
            <a:endParaRPr lang="en-US" sz="2400"/>
          </a:p>
          <a:p>
            <a:pPr lvl="2">
              <a:lnSpc>
                <a:spcPct val="90000"/>
              </a:lnSpc>
            </a:pPr>
            <a:r>
              <a:rPr lang="en-US" sz="2000"/>
              <a:t>studies dating back to 1959 suggest a strong mortality risk to bereavement</a:t>
            </a:r>
            <a:endParaRPr lang="en-US" sz="2000" b="1"/>
          </a:p>
          <a:p>
            <a:pPr lvl="2">
              <a:lnSpc>
                <a:spcPct val="90000"/>
              </a:lnSpc>
            </a:pPr>
            <a:r>
              <a:rPr lang="en-US" sz="2000" b="1"/>
              <a:t>Heart disease</a:t>
            </a:r>
            <a:endParaRPr lang="en-US" sz="2000"/>
          </a:p>
          <a:p>
            <a:pPr lvl="3">
              <a:lnSpc>
                <a:spcPct val="90000"/>
              </a:lnSpc>
              <a:buFont typeface="Tahoma" pitchFamily="34" charset="0"/>
              <a:buChar char="–"/>
            </a:pPr>
            <a:r>
              <a:rPr lang="en-US" sz="1800"/>
              <a:t>1996 study conducted by Martikainen and Valkonen</a:t>
            </a:r>
          </a:p>
          <a:p>
            <a:pPr lvl="4">
              <a:lnSpc>
                <a:spcPct val="90000"/>
              </a:lnSpc>
            </a:pPr>
            <a:r>
              <a:rPr lang="en-US" sz="1800"/>
              <a:t>1.5 million adults between ages 35 to 84</a:t>
            </a:r>
          </a:p>
          <a:p>
            <a:pPr lvl="4">
              <a:lnSpc>
                <a:spcPct val="90000"/>
              </a:lnSpc>
            </a:pPr>
            <a:r>
              <a:rPr lang="en-US" sz="1800"/>
              <a:t>showed a 20%-35% excess mortality from ischemic heart disease within five years from spouse’s death</a:t>
            </a:r>
          </a:p>
          <a:p>
            <a:pPr lvl="3">
              <a:lnSpc>
                <a:spcPct val="90000"/>
              </a:lnSpc>
              <a:buFont typeface="Tahoma" pitchFamily="34" charset="0"/>
              <a:buChar char="–"/>
            </a:pPr>
            <a:r>
              <a:rPr lang="en-US" sz="1800"/>
              <a:t>adverse and long-term bereavement effects from sudden or traumatic death of loved one (Rynearson &amp; McCreery, 1993; Lehman, et al., 1987).</a:t>
            </a:r>
          </a:p>
          <a:p>
            <a:pPr lvl="4">
              <a:lnSpc>
                <a:spcPct val="90000"/>
              </a:lnSpc>
            </a:pPr>
            <a:r>
              <a:rPr lang="en-US" sz="1800"/>
              <a:t>Showed a higher mortality and psychiatric morbidity among bereaved parents and spouses compared to nonbereaved control group 4-7 years after automobile accident that took loved one’s life (Lehman, et al., 1987)</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533400" y="533400"/>
            <a:ext cx="8229600" cy="1384300"/>
          </a:xfrm>
        </p:spPr>
        <p:txBody>
          <a:bodyPr/>
          <a:lstStyle/>
          <a:p>
            <a:pPr algn="ctr" fontAlgn="auto">
              <a:spcAft>
                <a:spcPts val="0"/>
              </a:spcAft>
              <a:defRPr/>
            </a:pPr>
            <a:r>
              <a:rPr lang="en-US" dirty="0">
                <a:solidFill>
                  <a:schemeClr val="tx2">
                    <a:satMod val="130000"/>
                  </a:schemeClr>
                </a:solidFill>
              </a:rPr>
              <a:t>BEREAVEMENT CARE</a:t>
            </a:r>
          </a:p>
        </p:txBody>
      </p:sp>
      <p:sp>
        <p:nvSpPr>
          <p:cNvPr id="36867" name="Rectangle 3"/>
          <p:cNvSpPr>
            <a:spLocks noGrp="1" noChangeArrowheads="1"/>
          </p:cNvSpPr>
          <p:nvPr>
            <p:ph idx="1"/>
          </p:nvPr>
        </p:nvSpPr>
        <p:spPr>
          <a:xfrm>
            <a:off x="457200" y="2133600"/>
            <a:ext cx="8229600" cy="4724400"/>
          </a:xfrm>
        </p:spPr>
        <p:txBody>
          <a:bodyPr/>
          <a:lstStyle/>
          <a:p>
            <a:pPr marL="533400" indent="-533400">
              <a:lnSpc>
                <a:spcPct val="80000"/>
              </a:lnSpc>
            </a:pPr>
            <a:r>
              <a:rPr lang="en-US" sz="2000" b="1"/>
              <a:t>Physicians’ perception of bereavement care</a:t>
            </a:r>
          </a:p>
          <a:p>
            <a:pPr marL="914400" lvl="1" indent="-457200">
              <a:lnSpc>
                <a:spcPct val="80000"/>
              </a:lnSpc>
              <a:buFont typeface="Tahoma" pitchFamily="34" charset="0"/>
              <a:buChar char="–"/>
            </a:pPr>
            <a:r>
              <a:rPr lang="en-US" sz="1800"/>
              <a:t>Exploratory study of physicians’ perceptions of bereavement care conducted by Lemkau et al., 2000</a:t>
            </a:r>
          </a:p>
          <a:p>
            <a:pPr marL="1295400" lvl="2" indent="-381000">
              <a:lnSpc>
                <a:spcPct val="80000"/>
              </a:lnSpc>
            </a:pPr>
            <a:r>
              <a:rPr lang="en-US" sz="1600"/>
              <a:t>showed that physicians generally believed that bereavement</a:t>
            </a:r>
          </a:p>
          <a:p>
            <a:pPr marL="1295400" lvl="2" indent="-381000">
              <a:lnSpc>
                <a:spcPct val="80000"/>
              </a:lnSpc>
              <a:buFontTx/>
              <a:buNone/>
            </a:pPr>
            <a:r>
              <a:rPr lang="en-US" sz="1600"/>
              <a:t>      presented significant health risks to patients and that their role in identifying and treating bereavement was important </a:t>
            </a:r>
          </a:p>
          <a:p>
            <a:pPr marL="533400" indent="-533400">
              <a:lnSpc>
                <a:spcPct val="80000"/>
              </a:lnSpc>
            </a:pPr>
            <a:r>
              <a:rPr lang="en-US" sz="2000" b="1"/>
              <a:t>Role of physician in bereavement care</a:t>
            </a:r>
            <a:r>
              <a:rPr lang="en-US" sz="2000"/>
              <a:t> </a:t>
            </a:r>
          </a:p>
          <a:p>
            <a:pPr marL="914400" lvl="1" indent="-457200">
              <a:lnSpc>
                <a:spcPct val="80000"/>
              </a:lnSpc>
              <a:buFont typeface="Tahoma" pitchFamily="34" charset="0"/>
              <a:buChar char="–"/>
            </a:pPr>
            <a:r>
              <a:rPr lang="en-US" sz="1800"/>
              <a:t>An extremely important role</a:t>
            </a:r>
          </a:p>
          <a:p>
            <a:pPr marL="914400" lvl="1" indent="-457200">
              <a:lnSpc>
                <a:spcPct val="80000"/>
              </a:lnSpc>
              <a:buFont typeface="Tahoma" pitchFamily="34" charset="0"/>
              <a:buChar char="–"/>
            </a:pPr>
            <a:r>
              <a:rPr lang="en-US" sz="1800"/>
              <a:t>Physicians care for many patients who may be experiencing grief, ailments, and distress (Prigerson et al., 2001).</a:t>
            </a:r>
          </a:p>
          <a:p>
            <a:pPr marL="914400" lvl="1" indent="-457200">
              <a:lnSpc>
                <a:spcPct val="80000"/>
              </a:lnSpc>
              <a:buFont typeface="Tahoma" pitchFamily="34" charset="0"/>
              <a:buChar char="–"/>
            </a:pPr>
            <a:r>
              <a:rPr lang="en-US" sz="1800"/>
              <a:t>As stated previously, bereavement increases one’s risk for health problems.</a:t>
            </a:r>
          </a:p>
          <a:p>
            <a:pPr marL="914400" lvl="1" indent="-457200">
              <a:lnSpc>
                <a:spcPct val="80000"/>
              </a:lnSpc>
              <a:buFont typeface="Tahoma" pitchFamily="34" charset="0"/>
              <a:buChar char="–"/>
            </a:pPr>
            <a:r>
              <a:rPr lang="en-US" sz="1800"/>
              <a:t>Persons are living longer</a:t>
            </a:r>
          </a:p>
          <a:p>
            <a:pPr marL="914400" lvl="1" indent="-457200">
              <a:lnSpc>
                <a:spcPct val="80000"/>
              </a:lnSpc>
              <a:buFont typeface="Tahoma" pitchFamily="34" charset="0"/>
              <a:buChar char="–"/>
            </a:pPr>
            <a:r>
              <a:rPr lang="en-US" sz="1800"/>
              <a:t>According to study above, how physicians responded and treated bereavement varied </a:t>
            </a:r>
          </a:p>
          <a:p>
            <a:pPr marL="533400" indent="-533400">
              <a:lnSpc>
                <a:spcPct val="80000"/>
              </a:lnSpc>
            </a:pPr>
            <a:endParaRPr lang="en-US" sz="2000"/>
          </a:p>
          <a:p>
            <a:pPr marL="533400" indent="-533400">
              <a:lnSpc>
                <a:spcPct val="80000"/>
              </a:lnSpc>
            </a:pPr>
            <a:endParaRPr lang="en-US" sz="2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457200" y="685800"/>
            <a:ext cx="8229600" cy="990600"/>
          </a:xfrm>
        </p:spPr>
        <p:txBody>
          <a:bodyPr/>
          <a:lstStyle/>
          <a:p>
            <a:pPr algn="ctr" fontAlgn="auto">
              <a:spcAft>
                <a:spcPts val="0"/>
              </a:spcAft>
              <a:defRPr/>
            </a:pPr>
            <a:r>
              <a:rPr lang="en-US" dirty="0">
                <a:solidFill>
                  <a:schemeClr val="tx2">
                    <a:satMod val="130000"/>
                  </a:schemeClr>
                </a:solidFill>
              </a:rPr>
              <a:t>OBJECTIVES</a:t>
            </a:r>
          </a:p>
        </p:txBody>
      </p:sp>
      <p:sp>
        <p:nvSpPr>
          <p:cNvPr id="10243" name="Rectangle 3"/>
          <p:cNvSpPr>
            <a:spLocks noGrp="1" noChangeArrowheads="1"/>
          </p:cNvSpPr>
          <p:nvPr>
            <p:ph idx="1"/>
          </p:nvPr>
        </p:nvSpPr>
        <p:spPr>
          <a:xfrm>
            <a:off x="457200" y="2057400"/>
            <a:ext cx="8229600" cy="4495800"/>
          </a:xfrm>
        </p:spPr>
        <p:txBody>
          <a:bodyPr/>
          <a:lstStyle/>
          <a:p>
            <a:r>
              <a:rPr lang="en-US" sz="2800"/>
              <a:t>Participants will learn the definition of bereavement and grief in addition to the basic tasks/phases of grieving</a:t>
            </a:r>
          </a:p>
          <a:p>
            <a:r>
              <a:rPr lang="en-US" sz="2800"/>
              <a:t>Participants will learn the psychological, social, and physiological effects of bereavement and factors that influence the process of grief</a:t>
            </a:r>
          </a:p>
          <a:p>
            <a:r>
              <a:rPr lang="en-US" sz="2800"/>
              <a:t>Participants will learn the importance of their role in identifying and treating bereaved patients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pPr algn="ctr" fontAlgn="auto">
              <a:spcAft>
                <a:spcPts val="0"/>
              </a:spcAft>
              <a:defRPr/>
            </a:pPr>
            <a:r>
              <a:rPr lang="en-US" dirty="0">
                <a:solidFill>
                  <a:schemeClr val="tx2">
                    <a:satMod val="130000"/>
                  </a:schemeClr>
                </a:solidFill>
              </a:rPr>
              <a:t>BEREAVEMENT CARE, cont. </a:t>
            </a:r>
          </a:p>
        </p:txBody>
      </p:sp>
      <p:sp>
        <p:nvSpPr>
          <p:cNvPr id="37891" name="Rectangle 3"/>
          <p:cNvSpPr>
            <a:spLocks noGrp="1" noChangeArrowheads="1"/>
          </p:cNvSpPr>
          <p:nvPr>
            <p:ph idx="1"/>
          </p:nvPr>
        </p:nvSpPr>
        <p:spPr>
          <a:xfrm>
            <a:off x="457200" y="1905000"/>
            <a:ext cx="8153400" cy="4953000"/>
          </a:xfrm>
        </p:spPr>
        <p:txBody>
          <a:bodyPr/>
          <a:lstStyle/>
          <a:p>
            <a:pPr marL="533400" indent="-533400">
              <a:lnSpc>
                <a:spcPct val="80000"/>
              </a:lnSpc>
            </a:pPr>
            <a:r>
              <a:rPr lang="en-US" sz="2800" b="1"/>
              <a:t>Contact with bereaved patients</a:t>
            </a:r>
          </a:p>
          <a:p>
            <a:pPr marL="914400" lvl="1" indent="-457200">
              <a:lnSpc>
                <a:spcPct val="80000"/>
              </a:lnSpc>
              <a:buFont typeface="Tahoma" pitchFamily="34" charset="0"/>
              <a:buChar char="–"/>
            </a:pPr>
            <a:r>
              <a:rPr lang="en-US" sz="2400" b="1"/>
              <a:t>When bereaved is not your patient</a:t>
            </a:r>
            <a:endParaRPr lang="en-US" sz="2400"/>
          </a:p>
          <a:p>
            <a:pPr marL="1295400" lvl="2" indent="-381000">
              <a:lnSpc>
                <a:spcPct val="80000"/>
              </a:lnSpc>
            </a:pPr>
            <a:r>
              <a:rPr lang="en-US" sz="2000"/>
              <a:t>telephone call, letter of condolence, or visit after death (Main, 2000; Bedell et al., 1998)</a:t>
            </a:r>
          </a:p>
          <a:p>
            <a:pPr marL="1714500" lvl="3" indent="-342900">
              <a:lnSpc>
                <a:spcPct val="80000"/>
              </a:lnSpc>
              <a:buFont typeface="Tahoma" pitchFamily="34" charset="0"/>
              <a:buChar char="–"/>
            </a:pPr>
            <a:r>
              <a:rPr lang="en-US" sz="1800"/>
              <a:t>According to Bedell et al. (1998), physician has one final responsibility to the patient who died which is to help care for bereaved family members.</a:t>
            </a:r>
          </a:p>
          <a:p>
            <a:pPr marL="1295400" lvl="2" indent="-381000">
              <a:lnSpc>
                <a:spcPct val="80000"/>
              </a:lnSpc>
            </a:pPr>
            <a:r>
              <a:rPr lang="en-US" sz="2000"/>
              <a:t>Acknowledge loss, express sympathy, and allow family to clarify unanswered questions (Prigerson, 2001)</a:t>
            </a:r>
            <a:endParaRPr lang="en-US" sz="2000" b="1"/>
          </a:p>
          <a:p>
            <a:pPr marL="914400" lvl="1" indent="-457200">
              <a:lnSpc>
                <a:spcPct val="80000"/>
              </a:lnSpc>
              <a:buFont typeface="Tahoma" pitchFamily="34" charset="0"/>
              <a:buChar char="–"/>
            </a:pPr>
            <a:r>
              <a:rPr lang="en-US" sz="2400" b="1"/>
              <a:t>When bereaved is your patient</a:t>
            </a:r>
            <a:endParaRPr lang="en-US" sz="2400"/>
          </a:p>
          <a:p>
            <a:pPr marL="1295400" lvl="2" indent="-381000">
              <a:lnSpc>
                <a:spcPct val="80000"/>
              </a:lnSpc>
            </a:pPr>
            <a:r>
              <a:rPr lang="en-US" sz="2000"/>
              <a:t>offer condolences</a:t>
            </a:r>
          </a:p>
          <a:p>
            <a:pPr marL="1295400" lvl="2" indent="-381000">
              <a:lnSpc>
                <a:spcPct val="80000"/>
              </a:lnSpc>
            </a:pPr>
            <a:r>
              <a:rPr lang="en-US" sz="2000"/>
              <a:t>evaluate and monitor health care needs (Main, 2000)</a:t>
            </a:r>
          </a:p>
          <a:p>
            <a:pPr marL="1295400" lvl="2" indent="-381000">
              <a:lnSpc>
                <a:spcPct val="80000"/>
              </a:lnSpc>
            </a:pPr>
            <a:r>
              <a:rPr lang="en-US" sz="2000"/>
              <a:t>office visits may shift to education and support through process of grief (Prigerson, 2001)</a:t>
            </a:r>
            <a:endParaRPr lang="en-US" sz="2000" b="1"/>
          </a:p>
          <a:p>
            <a:pPr marL="914400" lvl="1" indent="-457200">
              <a:lnSpc>
                <a:spcPct val="80000"/>
              </a:lnSpc>
              <a:buFont typeface="Tahoma" pitchFamily="34" charset="0"/>
              <a:buChar char="–"/>
            </a:pPr>
            <a:r>
              <a:rPr lang="en-US" sz="2400" b="1"/>
              <a:t>What to and what not to say</a:t>
            </a:r>
            <a:endParaRPr lang="en-US" sz="2400"/>
          </a:p>
          <a:p>
            <a:pPr marL="1295400" lvl="2" indent="-381000">
              <a:lnSpc>
                <a:spcPct val="80000"/>
              </a:lnSpc>
            </a:pPr>
            <a:r>
              <a:rPr lang="en-US" sz="2000"/>
              <a:t>Refer to list provided on Blackboard</a:t>
            </a:r>
          </a:p>
          <a:p>
            <a:pPr marL="914400" lvl="1" indent="-457200">
              <a:lnSpc>
                <a:spcPct val="80000"/>
              </a:lnSpc>
              <a:buFont typeface="Tahoma" pitchFamily="34" charset="0"/>
              <a:buChar char="–"/>
            </a:pPr>
            <a:endParaRPr lang="en-US" sz="2400"/>
          </a:p>
          <a:p>
            <a:pPr marL="914400" lvl="1" indent="-457200">
              <a:lnSpc>
                <a:spcPct val="80000"/>
              </a:lnSpc>
              <a:buFont typeface="Tahoma" pitchFamily="34" charset="0"/>
              <a:buChar char="–"/>
            </a:pPr>
            <a:endParaRPr lang="en-US" sz="2400"/>
          </a:p>
          <a:p>
            <a:pPr marL="914400" lvl="1" indent="-457200">
              <a:lnSpc>
                <a:spcPct val="80000"/>
              </a:lnSpc>
              <a:buFont typeface="Tahoma" pitchFamily="34" charset="0"/>
              <a:buChar char="–"/>
            </a:pPr>
            <a:endParaRPr lang="en-US" sz="2400"/>
          </a:p>
          <a:p>
            <a:pPr marL="914400" lvl="1" indent="-457200">
              <a:lnSpc>
                <a:spcPct val="80000"/>
              </a:lnSpc>
              <a:buFont typeface="Tahoma" pitchFamily="34" charset="0"/>
              <a:buChar char="–"/>
            </a:pPr>
            <a:endParaRPr lang="en-US" sz="2400"/>
          </a:p>
          <a:p>
            <a:pPr marL="914400" lvl="1" indent="-457200">
              <a:lnSpc>
                <a:spcPct val="80000"/>
              </a:lnSpc>
              <a:buFont typeface="Tahoma" pitchFamily="34" charset="0"/>
              <a:buChar char="–"/>
            </a:pPr>
            <a:endParaRPr lang="en-US" sz="2400"/>
          </a:p>
          <a:p>
            <a:pPr marL="533400" indent="-533400">
              <a:lnSpc>
                <a:spcPct val="80000"/>
              </a:lnSpc>
            </a:pPr>
            <a:endParaRPr lang="en-US" sz="28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b="1" u="sng" dirty="0">
                <a:solidFill>
                  <a:schemeClr val="tx2">
                    <a:satMod val="130000"/>
                  </a:schemeClr>
                </a:solidFill>
              </a:rPr>
              <a:t>WHAT NOT TO SAY</a:t>
            </a:r>
            <a:endParaRPr lang="en-US" dirty="0">
              <a:solidFill>
                <a:schemeClr val="tx2">
                  <a:satMod val="130000"/>
                </a:schemeClr>
              </a:solidFill>
            </a:endParaRPr>
          </a:p>
        </p:txBody>
      </p:sp>
      <p:sp>
        <p:nvSpPr>
          <p:cNvPr id="38915" name="Content Placeholder 2"/>
          <p:cNvSpPr>
            <a:spLocks noGrp="1"/>
          </p:cNvSpPr>
          <p:nvPr>
            <p:ph idx="1"/>
          </p:nvPr>
        </p:nvSpPr>
        <p:spPr/>
        <p:txBody>
          <a:bodyPr/>
          <a:lstStyle/>
          <a:p>
            <a:r>
              <a:rPr lang="en-US" sz="2400"/>
              <a:t>Call me.</a:t>
            </a:r>
            <a:endParaRPr lang="en-US" sz="2400" b="1" u="sng"/>
          </a:p>
          <a:p>
            <a:r>
              <a:rPr lang="en-US" sz="2400"/>
              <a:t>Casually ask, “How are you? </a:t>
            </a:r>
            <a:endParaRPr lang="en-US" sz="2400" b="1" u="sng"/>
          </a:p>
          <a:p>
            <a:r>
              <a:rPr lang="en-US" sz="2400"/>
              <a:t>I know exactly how you feel.</a:t>
            </a:r>
            <a:endParaRPr lang="en-US" sz="2400" b="1" u="sng"/>
          </a:p>
          <a:p>
            <a:r>
              <a:rPr lang="en-US" sz="2400"/>
              <a:t>It was probably for the best.</a:t>
            </a:r>
            <a:endParaRPr lang="en-US" sz="2400" b="1" u="sng"/>
          </a:p>
          <a:p>
            <a:r>
              <a:rPr lang="en-US" sz="2400"/>
              <a:t>He/she is happy now.</a:t>
            </a:r>
            <a:endParaRPr lang="en-US" sz="2400" b="1" u="sng"/>
          </a:p>
          <a:p>
            <a:r>
              <a:rPr lang="en-US" sz="2400"/>
              <a:t>It is God’s will.</a:t>
            </a:r>
            <a:endParaRPr lang="en-US" sz="2400" b="1" u="sng"/>
          </a:p>
          <a:p>
            <a:r>
              <a:rPr lang="en-US" sz="2400"/>
              <a:t>It was time to go.</a:t>
            </a:r>
            <a:endParaRPr lang="en-US" sz="2400" b="1" u="sng"/>
          </a:p>
          <a:p>
            <a:r>
              <a:rPr lang="en-US" sz="2400"/>
              <a:t>I’m sorry I brought up the subject. </a:t>
            </a:r>
            <a:endParaRPr lang="en-US" sz="2400" b="1" u="sng"/>
          </a:p>
          <a:p>
            <a:r>
              <a:rPr lang="en-US" sz="2400"/>
              <a:t>Let’s change the subject.</a:t>
            </a:r>
            <a:endParaRPr lang="en-US" sz="2400" b="1" u="sng"/>
          </a:p>
          <a:p>
            <a:r>
              <a:rPr lang="en-US" sz="2400"/>
              <a:t>You should be getting over this by now</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b="1" u="sng" dirty="0">
                <a:solidFill>
                  <a:schemeClr val="tx2">
                    <a:satMod val="130000"/>
                  </a:schemeClr>
                </a:solidFill>
              </a:rPr>
              <a:t>WHAT NOT TO SAY …cont</a:t>
            </a:r>
            <a:endParaRPr lang="en-US" dirty="0">
              <a:solidFill>
                <a:schemeClr val="tx2">
                  <a:satMod val="130000"/>
                </a:schemeClr>
              </a:solidFill>
            </a:endParaRPr>
          </a:p>
        </p:txBody>
      </p:sp>
      <p:sp>
        <p:nvSpPr>
          <p:cNvPr id="39939" name="Content Placeholder 2"/>
          <p:cNvSpPr>
            <a:spLocks noGrp="1"/>
          </p:cNvSpPr>
          <p:nvPr>
            <p:ph idx="1"/>
          </p:nvPr>
        </p:nvSpPr>
        <p:spPr/>
        <p:txBody>
          <a:bodyPr/>
          <a:lstStyle/>
          <a:p>
            <a:r>
              <a:rPr lang="en-US" sz="2400"/>
              <a:t>I have had other patients with the same illness and they suffered for a long time.</a:t>
            </a:r>
          </a:p>
          <a:p>
            <a:r>
              <a:rPr lang="en-US" sz="2400"/>
              <a:t>You should be glad your loved-one passed away so quickly.</a:t>
            </a:r>
            <a:endParaRPr lang="en-US" sz="2400" b="1" u="sng"/>
          </a:p>
          <a:p>
            <a:r>
              <a:rPr lang="en-US" sz="2400"/>
              <a:t>You’re strong enough to cope with the loss.  </a:t>
            </a:r>
            <a:endParaRPr lang="en-US" sz="2400" b="1" u="sng"/>
          </a:p>
          <a:p>
            <a:r>
              <a:rPr lang="en-US" sz="2400"/>
              <a:t>Be thankful you have your other children.</a:t>
            </a:r>
            <a:endParaRPr lang="en-US" sz="2400" b="1" u="sng"/>
          </a:p>
          <a:p>
            <a:r>
              <a:rPr lang="en-US" sz="2400"/>
              <a:t>You can always have more children.</a:t>
            </a:r>
            <a:endParaRPr lang="en-US" sz="2400" b="1" u="sng"/>
          </a:p>
          <a:p>
            <a:r>
              <a:rPr lang="en-US" sz="2400"/>
              <a:t>I lost my loved one…</a:t>
            </a:r>
            <a:endParaRPr lang="en-US" sz="2400" b="1" u="sng"/>
          </a:p>
          <a:p>
            <a:r>
              <a:rPr lang="en-US" sz="2400"/>
              <a:t>I understand, my loved-one was very sick too.</a:t>
            </a:r>
            <a:endParaRPr lang="en-US" sz="2400" b="1" u="sng"/>
          </a:p>
          <a:p>
            <a:r>
              <a:rPr lang="en-US" sz="2400"/>
              <a:t>Be happy he/she was only 6 months old and not six years.</a:t>
            </a:r>
            <a:endParaRPr lang="en-US" sz="2400" b="1" u="sng"/>
          </a:p>
        </p:txBody>
      </p:sp>
      <p:sp>
        <p:nvSpPr>
          <p:cNvPr id="39940" name="Rectangle 1"/>
          <p:cNvSpPr>
            <a:spLocks noChangeArrowheads="1"/>
          </p:cNvSpPr>
          <p:nvPr/>
        </p:nvSpPr>
        <p:spPr bwMode="auto">
          <a:xfrm>
            <a:off x="5486400" y="6248400"/>
            <a:ext cx="3429000" cy="415925"/>
          </a:xfrm>
          <a:prstGeom prst="rect">
            <a:avLst/>
          </a:prstGeom>
          <a:noFill/>
          <a:ln w="9525">
            <a:noFill/>
            <a:miter lim="800000"/>
            <a:headEnd/>
            <a:tailEnd/>
          </a:ln>
        </p:spPr>
        <p:txBody>
          <a:bodyPr anchor="ctr">
            <a:spAutoFit/>
          </a:bodyPr>
          <a:lstStyle/>
          <a:p>
            <a:pPr eaLnBrk="0" hangingPunct="0"/>
            <a:r>
              <a:rPr lang="en-US" sz="1000">
                <a:cs typeface="Times New Roman" pitchFamily="18" charset="0"/>
              </a:rPr>
              <a:t>Holly, Jacobs, &amp; Selby, 2001;  </a:t>
            </a:r>
            <a:endParaRPr lang="en-US" sz="1000" b="1">
              <a:cs typeface="Times New Roman" pitchFamily="18" charset="0"/>
            </a:endParaRPr>
          </a:p>
          <a:p>
            <a:pPr eaLnBrk="0" hangingPunct="0"/>
            <a:r>
              <a:rPr lang="en-US" sz="1000" b="1">
                <a:cs typeface="Times New Roman" pitchFamily="18" charset="0"/>
              </a:rPr>
              <a:t> </a:t>
            </a:r>
            <a:r>
              <a:rPr lang="en-US" sz="1000">
                <a:cs typeface="Times New Roman" pitchFamily="18" charset="0"/>
                <a:hlinkClick r:id="rId2"/>
              </a:rPr>
              <a:t>http://www.rollanet.org/~reb/docs/ThingsNotToSay.html</a:t>
            </a:r>
            <a:r>
              <a:rPr lang="en-US" sz="1100"/>
              <a:t> </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b="1" u="sng" dirty="0">
                <a:solidFill>
                  <a:schemeClr val="tx2">
                    <a:satMod val="130000"/>
                  </a:schemeClr>
                </a:solidFill>
              </a:rPr>
              <a:t>WHAT TO SAY</a:t>
            </a:r>
            <a:endParaRPr lang="en-US" dirty="0">
              <a:solidFill>
                <a:schemeClr val="tx2">
                  <a:satMod val="130000"/>
                </a:schemeClr>
              </a:solidFill>
            </a:endParaRPr>
          </a:p>
        </p:txBody>
      </p:sp>
      <p:sp>
        <p:nvSpPr>
          <p:cNvPr id="40963" name="Content Placeholder 2"/>
          <p:cNvSpPr>
            <a:spLocks noGrp="1"/>
          </p:cNvSpPr>
          <p:nvPr>
            <p:ph idx="1"/>
          </p:nvPr>
        </p:nvSpPr>
        <p:spPr/>
        <p:txBody>
          <a:bodyPr/>
          <a:lstStyle/>
          <a:p>
            <a:r>
              <a:rPr lang="en-US" sz="2400"/>
              <a:t>I’m sorry for your loss.</a:t>
            </a:r>
            <a:endParaRPr lang="en-US" sz="2400" b="1" u="sng"/>
          </a:p>
          <a:p>
            <a:r>
              <a:rPr lang="en-US" sz="2400"/>
              <a:t>I can’t imagine the pain you are going through.</a:t>
            </a:r>
            <a:endParaRPr lang="en-US" sz="2400" b="1" u="sng"/>
          </a:p>
          <a:p>
            <a:r>
              <a:rPr lang="en-US" sz="2400"/>
              <a:t>What do you remember about [the deceased’s name] today?</a:t>
            </a:r>
            <a:endParaRPr lang="en-US" sz="2400" b="1" u="sng"/>
          </a:p>
          <a:p>
            <a:r>
              <a:rPr lang="en-US" sz="2400"/>
              <a:t>Say [deceased’s] name.</a:t>
            </a:r>
            <a:endParaRPr lang="en-US" sz="2400" b="1" u="sng"/>
          </a:p>
          <a:p>
            <a:r>
              <a:rPr lang="en-US" sz="2400"/>
              <a:t>Talk about deceased.</a:t>
            </a:r>
            <a:endParaRPr lang="en-US" sz="2400" b="1" u="sng"/>
          </a:p>
          <a:p>
            <a:r>
              <a:rPr lang="en-US" sz="2400"/>
              <a:t>Do you have any questions about the illness and treatment provided?</a:t>
            </a:r>
            <a:endParaRPr lang="en-US" sz="2400" b="1" u="sng"/>
          </a:p>
          <a:p>
            <a:r>
              <a:rPr lang="en-US" sz="2400"/>
              <a:t>How are you feeling?</a:t>
            </a:r>
            <a:endParaRPr lang="en-US" sz="2400" b="1" u="sng"/>
          </a:p>
          <a:p>
            <a:r>
              <a:rPr lang="en-US" sz="2400" b="1"/>
              <a:t>How has loss affected you? </a:t>
            </a:r>
            <a:endParaRPr lang="en-US" sz="2400"/>
          </a:p>
        </p:txBody>
      </p:sp>
      <p:sp>
        <p:nvSpPr>
          <p:cNvPr id="40964" name="Rectangle 2"/>
          <p:cNvSpPr>
            <a:spLocks noChangeArrowheads="1"/>
          </p:cNvSpPr>
          <p:nvPr/>
        </p:nvSpPr>
        <p:spPr bwMode="auto">
          <a:xfrm>
            <a:off x="6172200" y="6096000"/>
            <a:ext cx="2286000" cy="246063"/>
          </a:xfrm>
          <a:prstGeom prst="rect">
            <a:avLst/>
          </a:prstGeom>
          <a:noFill/>
          <a:ln w="9525">
            <a:noFill/>
            <a:miter lim="800000"/>
            <a:headEnd/>
            <a:tailEnd/>
          </a:ln>
        </p:spPr>
        <p:txBody>
          <a:bodyPr anchor="ctr">
            <a:spAutoFit/>
          </a:bodyPr>
          <a:lstStyle/>
          <a:p>
            <a:pPr indent="457200" algn="just" eaLnBrk="0" hangingPunct="0"/>
            <a:r>
              <a:rPr lang="en-US" sz="1000">
                <a:cs typeface="Times New Roman" pitchFamily="18" charset="0"/>
              </a:rPr>
              <a:t>Holly, Jacobs, &amp; Selby, 2001</a:t>
            </a: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pPr algn="ctr" fontAlgn="auto">
              <a:spcAft>
                <a:spcPts val="0"/>
              </a:spcAft>
              <a:defRPr/>
            </a:pPr>
            <a:r>
              <a:rPr lang="en-US" dirty="0">
                <a:solidFill>
                  <a:schemeClr val="tx2">
                    <a:satMod val="130000"/>
                  </a:schemeClr>
                </a:solidFill>
              </a:rPr>
              <a:t>BEREAVEMENT CARE, cont.</a:t>
            </a:r>
          </a:p>
        </p:txBody>
      </p:sp>
      <p:sp>
        <p:nvSpPr>
          <p:cNvPr id="41987" name="Rectangle 3"/>
          <p:cNvSpPr>
            <a:spLocks noGrp="1" noChangeArrowheads="1"/>
          </p:cNvSpPr>
          <p:nvPr>
            <p:ph idx="1"/>
          </p:nvPr>
        </p:nvSpPr>
        <p:spPr>
          <a:xfrm>
            <a:off x="457200" y="1905000"/>
            <a:ext cx="8305800" cy="4800600"/>
          </a:xfrm>
        </p:spPr>
        <p:txBody>
          <a:bodyPr/>
          <a:lstStyle/>
          <a:p>
            <a:pPr marL="381000" indent="-381000">
              <a:lnSpc>
                <a:spcPct val="90000"/>
              </a:lnSpc>
            </a:pPr>
            <a:r>
              <a:rPr lang="en-US" sz="2400" b="1"/>
              <a:t>Facilitating healing</a:t>
            </a:r>
          </a:p>
          <a:p>
            <a:pPr marL="800100" lvl="1" indent="-342900">
              <a:lnSpc>
                <a:spcPct val="90000"/>
              </a:lnSpc>
              <a:buFont typeface="Tahoma" pitchFamily="34" charset="0"/>
              <a:buChar char="–"/>
            </a:pPr>
            <a:r>
              <a:rPr lang="en-US" sz="2000" b="1"/>
              <a:t>Develop new routines and skills</a:t>
            </a:r>
            <a:endParaRPr lang="en-US" sz="2000"/>
          </a:p>
          <a:p>
            <a:pPr marL="1219200" lvl="2" indent="-304800">
              <a:lnSpc>
                <a:spcPct val="90000"/>
              </a:lnSpc>
            </a:pPr>
            <a:r>
              <a:rPr lang="en-US" sz="1800"/>
              <a:t>For women, financial strain links widowhood to symptoms of depression; for men, strains of household management are linked to depressive symptoms (Umberson et al., 1992)</a:t>
            </a:r>
          </a:p>
          <a:p>
            <a:pPr marL="1219200" lvl="2" indent="-304800">
              <a:lnSpc>
                <a:spcPct val="90000"/>
              </a:lnSpc>
            </a:pPr>
            <a:r>
              <a:rPr lang="en-US" sz="1800"/>
              <a:t>encourage attempts to minimize strains</a:t>
            </a:r>
            <a:endParaRPr lang="en-US" sz="1800" b="1"/>
          </a:p>
          <a:p>
            <a:pPr marL="800100" lvl="1" indent="-342900">
              <a:lnSpc>
                <a:spcPct val="90000"/>
              </a:lnSpc>
              <a:buFont typeface="Tahoma" pitchFamily="34" charset="0"/>
              <a:buChar char="–"/>
            </a:pPr>
            <a:r>
              <a:rPr lang="en-US" sz="2000" b="1"/>
              <a:t>Maintain active routine on daily basis</a:t>
            </a:r>
            <a:endParaRPr lang="en-US" sz="2000"/>
          </a:p>
          <a:p>
            <a:pPr marL="1219200" lvl="2" indent="-304800">
              <a:lnSpc>
                <a:spcPct val="90000"/>
              </a:lnSpc>
            </a:pPr>
            <a:r>
              <a:rPr lang="en-US" sz="1800"/>
              <a:t>Two studies involving elderly patients found that those who are bereaved and maintained a daily/busy routine slept better (Brown et al., 1996) and fewer symptoms of depression in comparison to those with less structure (Prigerson et al., 1994)</a:t>
            </a:r>
            <a:endParaRPr lang="en-US" sz="1800" b="1"/>
          </a:p>
          <a:p>
            <a:pPr marL="800100" lvl="1" indent="-342900">
              <a:lnSpc>
                <a:spcPct val="90000"/>
              </a:lnSpc>
              <a:buFont typeface="Tahoma" pitchFamily="34" charset="0"/>
              <a:buChar char="–"/>
            </a:pPr>
            <a:r>
              <a:rPr lang="en-US" sz="2000" b="1"/>
              <a:t>Written or verbal disclosure </a:t>
            </a:r>
          </a:p>
          <a:p>
            <a:pPr marL="1219200" lvl="2" indent="-304800">
              <a:lnSpc>
                <a:spcPct val="90000"/>
              </a:lnSpc>
            </a:pPr>
            <a:r>
              <a:rPr lang="en-US" sz="1800" b="1"/>
              <a:t>e.g. journal</a:t>
            </a:r>
            <a:endParaRPr lang="en-US" sz="1800"/>
          </a:p>
          <a:p>
            <a:pPr marL="1638300" lvl="3" indent="-266700">
              <a:lnSpc>
                <a:spcPct val="90000"/>
              </a:lnSpc>
              <a:buFont typeface="Tahoma" pitchFamily="34" charset="0"/>
              <a:buChar char="–"/>
            </a:pPr>
            <a:r>
              <a:rPr lang="en-US" sz="1600"/>
              <a:t>associated with an improvement in physical/mental health (Pennebaker et al., 2001; Esterling et al., 1994)</a:t>
            </a:r>
          </a:p>
          <a:p>
            <a:pPr marL="1638300" lvl="3" indent="-266700">
              <a:lnSpc>
                <a:spcPct val="90000"/>
              </a:lnSpc>
              <a:buFont typeface="Tahoma" pitchFamily="34" charset="0"/>
              <a:buChar char="–"/>
            </a:pPr>
            <a:r>
              <a:rPr lang="en-US" sz="1600"/>
              <a:t>positive influence on one’s immune function (Esterling et al., 1994).</a:t>
            </a:r>
          </a:p>
          <a:p>
            <a:pPr marL="800100" lvl="1" indent="-342900">
              <a:lnSpc>
                <a:spcPct val="90000"/>
              </a:lnSpc>
              <a:buFont typeface="Tahoma" pitchFamily="34" charset="0"/>
              <a:buChar char="–"/>
            </a:pPr>
            <a:endParaRPr lang="en-US" sz="2000"/>
          </a:p>
          <a:p>
            <a:pPr marL="800100" lvl="1" indent="-342900">
              <a:lnSpc>
                <a:spcPct val="90000"/>
              </a:lnSpc>
              <a:buFont typeface="Tahoma" pitchFamily="34" charset="0"/>
              <a:buChar char="–"/>
            </a:pPr>
            <a:endParaRPr lang="en-US" sz="2000"/>
          </a:p>
          <a:p>
            <a:pPr marL="800100" lvl="1" indent="-342900">
              <a:lnSpc>
                <a:spcPct val="90000"/>
              </a:lnSpc>
              <a:buFont typeface="Tahoma" pitchFamily="34" charset="0"/>
              <a:buChar char="–"/>
            </a:pPr>
            <a:endParaRPr lang="en-US" sz="2000"/>
          </a:p>
          <a:p>
            <a:pPr marL="800100" lvl="1" indent="-342900">
              <a:lnSpc>
                <a:spcPct val="90000"/>
              </a:lnSpc>
              <a:buFont typeface="Tahoma" pitchFamily="34" charset="0"/>
              <a:buChar char="–"/>
            </a:pPr>
            <a:endParaRPr lang="en-US" sz="2000"/>
          </a:p>
          <a:p>
            <a:pPr marL="800100" lvl="1" indent="-342900">
              <a:lnSpc>
                <a:spcPct val="90000"/>
              </a:lnSpc>
              <a:buFont typeface="Tahoma" pitchFamily="34" charset="0"/>
              <a:buChar char="–"/>
            </a:pPr>
            <a:endParaRPr lang="en-US" sz="2000"/>
          </a:p>
          <a:p>
            <a:pPr marL="800100" lvl="1" indent="-342900">
              <a:lnSpc>
                <a:spcPct val="90000"/>
              </a:lnSpc>
              <a:buFont typeface="Tahoma" pitchFamily="34" charset="0"/>
              <a:buChar char="–"/>
            </a:pPr>
            <a:endParaRPr lang="en-US" sz="2000"/>
          </a:p>
          <a:p>
            <a:pPr marL="800100" lvl="1" indent="-342900">
              <a:lnSpc>
                <a:spcPct val="90000"/>
              </a:lnSpc>
              <a:buFont typeface="Tahoma" pitchFamily="34" charset="0"/>
              <a:buChar char="–"/>
            </a:pPr>
            <a:endParaRPr lang="en-US" sz="2000"/>
          </a:p>
          <a:p>
            <a:pPr marL="800100" lvl="1" indent="-342900">
              <a:lnSpc>
                <a:spcPct val="90000"/>
              </a:lnSpc>
              <a:buFont typeface="Tahoma" pitchFamily="34" charset="0"/>
              <a:buChar char="–"/>
            </a:pPr>
            <a:endParaRPr lang="en-US" sz="2000"/>
          </a:p>
          <a:p>
            <a:pPr marL="800100" lvl="1" indent="-342900">
              <a:lnSpc>
                <a:spcPct val="90000"/>
              </a:lnSpc>
              <a:buFont typeface="Tahoma" pitchFamily="34" charset="0"/>
              <a:buChar char="–"/>
            </a:pPr>
            <a:endParaRPr lang="en-US" sz="2000"/>
          </a:p>
          <a:p>
            <a:pPr marL="800100" lvl="1" indent="-342900">
              <a:lnSpc>
                <a:spcPct val="90000"/>
              </a:lnSpc>
              <a:buFont typeface="Tahoma" pitchFamily="34" charset="0"/>
              <a:buChar char="–"/>
            </a:pPr>
            <a:endParaRPr lang="en-US" sz="20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pPr algn="ctr" fontAlgn="auto">
              <a:spcAft>
                <a:spcPts val="0"/>
              </a:spcAft>
              <a:defRPr/>
            </a:pPr>
            <a:r>
              <a:rPr lang="en-US" dirty="0">
                <a:solidFill>
                  <a:schemeClr val="tx2">
                    <a:satMod val="130000"/>
                  </a:schemeClr>
                </a:solidFill>
              </a:rPr>
              <a:t>BEREAVEMENT CARE, cont.</a:t>
            </a:r>
          </a:p>
        </p:txBody>
      </p:sp>
      <p:sp>
        <p:nvSpPr>
          <p:cNvPr id="43011" name="Rectangle 3"/>
          <p:cNvSpPr>
            <a:spLocks noGrp="1" noChangeArrowheads="1"/>
          </p:cNvSpPr>
          <p:nvPr>
            <p:ph idx="1"/>
          </p:nvPr>
        </p:nvSpPr>
        <p:spPr>
          <a:xfrm>
            <a:off x="457200" y="1828800"/>
            <a:ext cx="8229600" cy="5029200"/>
          </a:xfrm>
        </p:spPr>
        <p:txBody>
          <a:bodyPr/>
          <a:lstStyle/>
          <a:p>
            <a:pPr marL="609600" indent="-609600">
              <a:lnSpc>
                <a:spcPct val="90000"/>
              </a:lnSpc>
            </a:pPr>
            <a:r>
              <a:rPr lang="en-US" b="1"/>
              <a:t>Treatment</a:t>
            </a:r>
          </a:p>
          <a:p>
            <a:pPr marL="990600" lvl="1" indent="-533400">
              <a:lnSpc>
                <a:spcPct val="90000"/>
              </a:lnSpc>
              <a:buFont typeface="Tahoma" pitchFamily="34" charset="0"/>
              <a:buChar char="–"/>
            </a:pPr>
            <a:r>
              <a:rPr lang="en-US" b="1"/>
              <a:t>When to intervene and/or make referral</a:t>
            </a:r>
            <a:endParaRPr lang="en-US"/>
          </a:p>
          <a:p>
            <a:pPr marL="1371600" lvl="2" indent="-457200">
              <a:lnSpc>
                <a:spcPct val="90000"/>
              </a:lnSpc>
            </a:pPr>
            <a:r>
              <a:rPr lang="en-US"/>
              <a:t>barriers to treatment with grieving patients</a:t>
            </a:r>
          </a:p>
          <a:p>
            <a:pPr marL="1371600" lvl="2" indent="-457200">
              <a:lnSpc>
                <a:spcPct val="90000"/>
              </a:lnSpc>
            </a:pPr>
            <a:r>
              <a:rPr lang="en-US"/>
              <a:t>if suspect psychiatric complications, health care provider needs to diagnose and treat and/or make referral to mental health professional </a:t>
            </a:r>
          </a:p>
          <a:p>
            <a:pPr marL="1752600" lvl="3" indent="-381000">
              <a:lnSpc>
                <a:spcPct val="90000"/>
              </a:lnSpc>
              <a:buFont typeface="Tahoma" pitchFamily="34" charset="0"/>
              <a:buChar char="–"/>
            </a:pPr>
            <a:r>
              <a:rPr lang="en-US"/>
              <a:t>e.g. psychologist, psychiatrist</a:t>
            </a:r>
          </a:p>
          <a:p>
            <a:pPr marL="1371600" lvl="2" indent="-457200">
              <a:lnSpc>
                <a:spcPct val="90000"/>
              </a:lnSpc>
            </a:pPr>
            <a:r>
              <a:rPr lang="en-US"/>
              <a:t>if suicidality exists at any time, refer to mental health professional (Prigerson, 2001)</a:t>
            </a:r>
          </a:p>
          <a:p>
            <a:pPr marL="1371600" lvl="2" indent="-457200">
              <a:lnSpc>
                <a:spcPct val="90000"/>
              </a:lnSpc>
              <a:buFontTx/>
              <a:buNone/>
            </a:pP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pPr algn="ctr" fontAlgn="auto">
              <a:spcAft>
                <a:spcPts val="0"/>
              </a:spcAft>
              <a:defRPr/>
            </a:pPr>
            <a:r>
              <a:rPr lang="en-US" dirty="0">
                <a:solidFill>
                  <a:schemeClr val="tx2">
                    <a:satMod val="130000"/>
                  </a:schemeClr>
                </a:solidFill>
              </a:rPr>
              <a:t>BEREAVEMENT CARE, cont.</a:t>
            </a:r>
          </a:p>
        </p:txBody>
      </p:sp>
      <p:sp>
        <p:nvSpPr>
          <p:cNvPr id="44035" name="Rectangle 3"/>
          <p:cNvSpPr>
            <a:spLocks noGrp="1" noChangeArrowheads="1"/>
          </p:cNvSpPr>
          <p:nvPr>
            <p:ph idx="1"/>
          </p:nvPr>
        </p:nvSpPr>
        <p:spPr>
          <a:xfrm>
            <a:off x="457200" y="1905000"/>
            <a:ext cx="8229600" cy="4953000"/>
          </a:xfrm>
        </p:spPr>
        <p:txBody>
          <a:bodyPr/>
          <a:lstStyle/>
          <a:p>
            <a:pPr marL="609600" indent="-609600">
              <a:lnSpc>
                <a:spcPct val="90000"/>
              </a:lnSpc>
            </a:pPr>
            <a:r>
              <a:rPr lang="en-US" sz="2400" b="1"/>
              <a:t>Treatment of psychiatric complications related to bereavement</a:t>
            </a:r>
            <a:endParaRPr lang="en-US" sz="2400"/>
          </a:p>
          <a:p>
            <a:pPr marL="990600" lvl="1" indent="-533400">
              <a:lnSpc>
                <a:spcPct val="90000"/>
              </a:lnSpc>
              <a:buFont typeface="Tahoma" pitchFamily="34" charset="0"/>
              <a:buChar char="–"/>
            </a:pPr>
            <a:r>
              <a:rPr lang="en-US" sz="2000"/>
              <a:t>treatment chosen is dependent upon diagnosis</a:t>
            </a:r>
          </a:p>
          <a:p>
            <a:pPr marL="990600" lvl="1" indent="-533400">
              <a:lnSpc>
                <a:spcPct val="90000"/>
              </a:lnSpc>
              <a:buFont typeface="Tahoma" pitchFamily="34" charset="0"/>
              <a:buChar char="–"/>
            </a:pPr>
            <a:r>
              <a:rPr lang="en-US" sz="2000"/>
              <a:t>Bereaved patients diagnosed with MDD</a:t>
            </a:r>
          </a:p>
          <a:p>
            <a:pPr marL="1371600" lvl="2" indent="-457200">
              <a:lnSpc>
                <a:spcPct val="90000"/>
              </a:lnSpc>
            </a:pPr>
            <a:r>
              <a:rPr lang="en-US" sz="1800"/>
              <a:t>SSRIs and TCAs</a:t>
            </a:r>
          </a:p>
          <a:p>
            <a:pPr marL="1752600" lvl="3" indent="-381000">
              <a:lnSpc>
                <a:spcPct val="90000"/>
              </a:lnSpc>
              <a:buFont typeface="Tahoma" pitchFamily="34" charset="0"/>
              <a:buChar char="–"/>
            </a:pPr>
            <a:r>
              <a:rPr lang="en-US" sz="1600"/>
              <a:t>randomized, placebo-controlled clinical trial of bereaved patients with MDD</a:t>
            </a:r>
          </a:p>
          <a:p>
            <a:pPr marL="2209800" lvl="4" indent="-381000">
              <a:lnSpc>
                <a:spcPct val="90000"/>
              </a:lnSpc>
            </a:pPr>
            <a:r>
              <a:rPr lang="en-US" sz="1600"/>
              <a:t>nortriptyline alone-56% remission rate</a:t>
            </a:r>
          </a:p>
          <a:p>
            <a:pPr marL="2209800" lvl="4" indent="-381000">
              <a:lnSpc>
                <a:spcPct val="90000"/>
              </a:lnSpc>
            </a:pPr>
            <a:r>
              <a:rPr lang="en-US" sz="1600"/>
              <a:t>nortriptyline with psychotherapy-69% remission rate</a:t>
            </a:r>
          </a:p>
          <a:p>
            <a:pPr marL="2209800" lvl="4" indent="-381000">
              <a:lnSpc>
                <a:spcPct val="90000"/>
              </a:lnSpc>
            </a:pPr>
            <a:r>
              <a:rPr lang="en-US" sz="1600"/>
              <a:t>psychotherapy alone-29% remission rate (Reynolds et al., 1999)</a:t>
            </a:r>
          </a:p>
          <a:p>
            <a:pPr marL="1371600" lvl="2" indent="-457200">
              <a:lnSpc>
                <a:spcPct val="90000"/>
              </a:lnSpc>
            </a:pPr>
            <a:r>
              <a:rPr lang="en-US" sz="1800"/>
              <a:t>open-label trial of paroxetine, SSRI, administered weekly for 4 weeks</a:t>
            </a:r>
          </a:p>
          <a:p>
            <a:pPr marL="1752600" lvl="3" indent="-381000">
              <a:lnSpc>
                <a:spcPct val="90000"/>
              </a:lnSpc>
              <a:buFont typeface="Tahoma" pitchFamily="34" charset="0"/>
              <a:buChar char="–"/>
            </a:pPr>
            <a:r>
              <a:rPr lang="en-US" sz="1600"/>
              <a:t>showed 54% decline in MDD symptoms although study is needed to confirm efficacy of SSRI for MDD secondary to bereavement, MDD following the death of loved one has been shown to not be different than MDD manifested in other ways (Reynolds et al., 1993)</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1026"/>
          <p:cNvSpPr>
            <a:spLocks noGrp="1" noChangeArrowheads="1"/>
          </p:cNvSpPr>
          <p:nvPr>
            <p:ph type="ctrTitle"/>
          </p:nvPr>
        </p:nvSpPr>
        <p:spPr>
          <a:xfrm>
            <a:off x="685800" y="3581400"/>
            <a:ext cx="7772400" cy="1752600"/>
          </a:xfrm>
        </p:spPr>
        <p:txBody>
          <a:bodyPr>
            <a:normAutofit fontScale="90000"/>
          </a:bodyPr>
          <a:lstStyle/>
          <a:p>
            <a:pPr fontAlgn="auto">
              <a:spcAft>
                <a:spcPts val="0"/>
              </a:spcAft>
              <a:defRPr/>
            </a:pPr>
            <a:r>
              <a:rPr lang="en-US" sz="3600" dirty="0">
                <a:solidFill>
                  <a:schemeClr val="tx2">
                    <a:satMod val="130000"/>
                  </a:schemeClr>
                </a:solidFill>
              </a:rPr>
              <a:t>“</a:t>
            </a:r>
            <a:r>
              <a:rPr lang="en-US" sz="3200" dirty="0">
                <a:solidFill>
                  <a:schemeClr val="tx2">
                    <a:satMod val="130000"/>
                  </a:schemeClr>
                </a:solidFill>
              </a:rPr>
              <a:t>Physicians who aid grief-stricken patients are afforded the rewarding, quintessentially human opportunity of transforming a personal sorrow they inevitably will experience into sympathetic and supportive aftercare”</a:t>
            </a:r>
            <a:br>
              <a:rPr lang="en-US" sz="3200" dirty="0">
                <a:solidFill>
                  <a:schemeClr val="tx2">
                    <a:satMod val="130000"/>
                  </a:schemeClr>
                </a:solidFill>
              </a:rPr>
            </a:br>
            <a:r>
              <a:rPr lang="en-US" sz="3600" dirty="0">
                <a:solidFill>
                  <a:schemeClr val="tx2">
                    <a:satMod val="130000"/>
                  </a:schemeClr>
                </a:solidFill>
              </a:rPr>
              <a:t>-</a:t>
            </a:r>
            <a:r>
              <a:rPr lang="en-US" sz="2800" dirty="0">
                <a:solidFill>
                  <a:schemeClr val="tx2">
                    <a:satMod val="130000"/>
                  </a:schemeClr>
                </a:solidFill>
              </a:rPr>
              <a:t>George Eliot</a:t>
            </a:r>
            <a:endParaRPr lang="en-US" dirty="0">
              <a:solidFill>
                <a:schemeClr val="tx2">
                  <a:satMod val="130000"/>
                </a:schemeClr>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r>
              <a:rPr lang="en-IN" sz="5400" dirty="0">
                <a:solidFill>
                  <a:schemeClr val="tx2">
                    <a:satMod val="130000"/>
                  </a:schemeClr>
                </a:solidFill>
              </a:rPr>
              <a:t>PICO</a:t>
            </a:r>
            <a:br>
              <a:rPr lang="en-IN" sz="5400" dirty="0">
                <a:solidFill>
                  <a:schemeClr val="tx2">
                    <a:satMod val="130000"/>
                  </a:schemeClr>
                </a:solidFill>
              </a:rPr>
            </a:br>
            <a:endParaRPr lang="en-IN" dirty="0">
              <a:solidFill>
                <a:schemeClr val="tx2">
                  <a:satMod val="130000"/>
                </a:schemeClr>
              </a:solidFill>
            </a:endParaRPr>
          </a:p>
        </p:txBody>
      </p:sp>
      <p:sp>
        <p:nvSpPr>
          <p:cNvPr id="44035" name="Content Placeholder 2"/>
          <p:cNvSpPr>
            <a:spLocks noGrp="1"/>
          </p:cNvSpPr>
          <p:nvPr>
            <p:ph sz="quarter" idx="1"/>
          </p:nvPr>
        </p:nvSpPr>
        <p:spPr>
          <a:xfrm>
            <a:off x="457200" y="2438400"/>
            <a:ext cx="8382000" cy="3733800"/>
          </a:xfrm>
        </p:spPr>
        <p:txBody>
          <a:bodyPr>
            <a:normAutofit fontScale="92500" lnSpcReduction="10000"/>
          </a:bodyPr>
          <a:lstStyle/>
          <a:p>
            <a:pPr marL="365760" indent="-283464" fontAlgn="auto">
              <a:spcAft>
                <a:spcPts val="0"/>
              </a:spcAft>
              <a:buFont typeface="Wingdings 2"/>
              <a:buChar char=""/>
              <a:defRPr/>
            </a:pPr>
            <a:r>
              <a:rPr lang="en-IN" b="1" dirty="0"/>
              <a:t>Author</a:t>
            </a:r>
            <a:r>
              <a:rPr lang="en-IN" dirty="0"/>
              <a:t>- </a:t>
            </a:r>
            <a:r>
              <a:rPr lang="nl-NL" dirty="0"/>
              <a:t>de Groot M, Kollen BJ.</a:t>
            </a:r>
            <a:endParaRPr lang="en-IN" dirty="0"/>
          </a:p>
          <a:p>
            <a:pPr marL="365760" indent="-283464" fontAlgn="auto">
              <a:spcAft>
                <a:spcPts val="0"/>
              </a:spcAft>
              <a:buFont typeface="Wingdings 2"/>
              <a:buChar char=""/>
              <a:defRPr/>
            </a:pPr>
            <a:r>
              <a:rPr lang="en-IN" dirty="0"/>
              <a:t>Title- Course of bereavement over 8-10 years in first degree relatives and spouses of people who committed suicide: longitudinal community based cohort study.</a:t>
            </a:r>
          </a:p>
          <a:p>
            <a:pPr marL="365760" indent="-283464" fontAlgn="auto">
              <a:spcAft>
                <a:spcPts val="0"/>
              </a:spcAft>
              <a:buFont typeface="Wingdings 2"/>
              <a:buChar char=""/>
              <a:defRPr/>
            </a:pPr>
            <a:endParaRPr lang="en-IN" dirty="0"/>
          </a:p>
          <a:p>
            <a:pPr marL="365760" indent="-283464" fontAlgn="auto">
              <a:spcAft>
                <a:spcPts val="0"/>
              </a:spcAft>
              <a:buFont typeface="Wingdings 2"/>
              <a:buChar char=""/>
              <a:defRPr/>
            </a:pPr>
            <a:r>
              <a:rPr lang="en-IN" dirty="0"/>
              <a:t>Web- http://www.ncbi.nlm.nih.gov/pubmed/24089424.</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 y="152400"/>
          <a:ext cx="8763000" cy="6553200"/>
        </p:xfrm>
        <a:graphic>
          <a:graphicData uri="http://schemas.openxmlformats.org/drawingml/2006/table">
            <a:tbl>
              <a:tblPr firstRow="1" bandRow="1">
                <a:tableStyleId>{5C22544A-7EE6-4342-B048-85BDC9FD1C3A}</a:tableStyleId>
              </a:tblPr>
              <a:tblGrid>
                <a:gridCol w="2190750">
                  <a:extLst>
                    <a:ext uri="{9D8B030D-6E8A-4147-A177-3AD203B41FA5}">
                      <a16:colId xmlns:a16="http://schemas.microsoft.com/office/drawing/2014/main" val="20000"/>
                    </a:ext>
                  </a:extLst>
                </a:gridCol>
                <a:gridCol w="2190750">
                  <a:extLst>
                    <a:ext uri="{9D8B030D-6E8A-4147-A177-3AD203B41FA5}">
                      <a16:colId xmlns:a16="http://schemas.microsoft.com/office/drawing/2014/main" val="20001"/>
                    </a:ext>
                  </a:extLst>
                </a:gridCol>
                <a:gridCol w="2190750">
                  <a:extLst>
                    <a:ext uri="{9D8B030D-6E8A-4147-A177-3AD203B41FA5}">
                      <a16:colId xmlns:a16="http://schemas.microsoft.com/office/drawing/2014/main" val="20002"/>
                    </a:ext>
                  </a:extLst>
                </a:gridCol>
                <a:gridCol w="2190750">
                  <a:extLst>
                    <a:ext uri="{9D8B030D-6E8A-4147-A177-3AD203B41FA5}">
                      <a16:colId xmlns:a16="http://schemas.microsoft.com/office/drawing/2014/main" val="20003"/>
                    </a:ext>
                  </a:extLst>
                </a:gridCol>
              </a:tblGrid>
              <a:tr h="725749">
                <a:tc>
                  <a:txBody>
                    <a:bodyPr/>
                    <a:lstStyle/>
                    <a:p>
                      <a:pPr algn="ctr"/>
                      <a:r>
                        <a:rPr lang="en-IN" dirty="0"/>
                        <a:t>Problem/population</a:t>
                      </a:r>
                    </a:p>
                  </a:txBody>
                  <a:tcPr/>
                </a:tc>
                <a:tc>
                  <a:txBody>
                    <a:bodyPr/>
                    <a:lstStyle/>
                    <a:p>
                      <a:pPr algn="ctr"/>
                      <a:r>
                        <a:rPr lang="en-IN" dirty="0"/>
                        <a:t>Intervention</a:t>
                      </a:r>
                    </a:p>
                  </a:txBody>
                  <a:tcPr/>
                </a:tc>
                <a:tc>
                  <a:txBody>
                    <a:bodyPr/>
                    <a:lstStyle/>
                    <a:p>
                      <a:pPr algn="ctr"/>
                      <a:r>
                        <a:rPr lang="en-IN" dirty="0"/>
                        <a:t>comparison</a:t>
                      </a:r>
                    </a:p>
                  </a:txBody>
                  <a:tcPr/>
                </a:tc>
                <a:tc>
                  <a:txBody>
                    <a:bodyPr/>
                    <a:lstStyle/>
                    <a:p>
                      <a:pPr algn="ctr"/>
                      <a:r>
                        <a:rPr lang="en-IN" dirty="0"/>
                        <a:t>outcome</a:t>
                      </a:r>
                    </a:p>
                  </a:txBody>
                  <a:tcPr/>
                </a:tc>
                <a:extLst>
                  <a:ext uri="{0D108BD9-81ED-4DB2-BD59-A6C34878D82A}">
                    <a16:rowId xmlns:a16="http://schemas.microsoft.com/office/drawing/2014/main" val="10000"/>
                  </a:ext>
                </a:extLst>
              </a:tr>
              <a:tr h="5827451">
                <a:tc>
                  <a:txBody>
                    <a:bodyPr/>
                    <a:lstStyle/>
                    <a:p>
                      <a:r>
                        <a:rPr kumimoji="0" lang="en-IN" b="0" i="0" kern="1200" dirty="0">
                          <a:solidFill>
                            <a:schemeClr val="dk1"/>
                          </a:solidFill>
                          <a:latin typeface="+mn-lt"/>
                          <a:ea typeface="+mn-ea"/>
                          <a:cs typeface="+mn-cs"/>
                        </a:rPr>
                        <a:t>Course of bereavement over 8-10 years in first degree relatives and spouses of people who committed suicide</a:t>
                      </a:r>
                    </a:p>
                    <a:p>
                      <a:endParaRPr lang="en-IN" dirty="0"/>
                    </a:p>
                    <a:p>
                      <a:endParaRPr lang="en-IN" dirty="0"/>
                    </a:p>
                    <a:p>
                      <a:endParaRPr lang="en-IN" dirty="0"/>
                    </a:p>
                    <a:p>
                      <a:r>
                        <a:rPr lang="en-IN" b="1" dirty="0"/>
                        <a:t>Population</a:t>
                      </a:r>
                    </a:p>
                    <a:p>
                      <a:endParaRPr lang="en-IN" dirty="0"/>
                    </a:p>
                    <a:p>
                      <a:r>
                        <a:rPr kumimoji="0" lang="en-IN" b="0" i="0" kern="1200" dirty="0">
                          <a:solidFill>
                            <a:schemeClr val="dk1"/>
                          </a:solidFill>
                          <a:latin typeface="+mn-lt"/>
                          <a:ea typeface="+mn-ea"/>
                          <a:cs typeface="+mn-cs"/>
                        </a:rPr>
                        <a:t>153 first degree relatives and spouses of 74 people who had committed suicide.</a:t>
                      </a:r>
                      <a:endParaRPr lang="en-IN" dirty="0"/>
                    </a:p>
                  </a:txBody>
                  <a:tcPr/>
                </a:tc>
                <a:tc>
                  <a:txBody>
                    <a:bodyPr/>
                    <a:lstStyle/>
                    <a:p>
                      <a:r>
                        <a:rPr kumimoji="0" lang="en-IN" b="0" i="0" kern="1200" dirty="0">
                          <a:solidFill>
                            <a:schemeClr val="dk1"/>
                          </a:solidFill>
                          <a:latin typeface="+mn-lt"/>
                          <a:ea typeface="+mn-ea"/>
                          <a:cs typeface="+mn-cs"/>
                        </a:rPr>
                        <a:t>Longitudinal cohort study. Included in the multilevel regression models were </a:t>
                      </a:r>
                      <a:r>
                        <a:rPr kumimoji="0" lang="en-IN" b="0" i="0" kern="1200" dirty="0" err="1">
                          <a:solidFill>
                            <a:schemeClr val="dk1"/>
                          </a:solidFill>
                          <a:latin typeface="+mn-lt"/>
                          <a:ea typeface="+mn-ea"/>
                          <a:cs typeface="+mn-cs"/>
                        </a:rPr>
                        <a:t>sociodemographic</a:t>
                      </a:r>
                      <a:r>
                        <a:rPr kumimoji="0" lang="en-IN" b="0" i="0" kern="1200" dirty="0">
                          <a:solidFill>
                            <a:schemeClr val="dk1"/>
                          </a:solidFill>
                          <a:latin typeface="+mn-lt"/>
                          <a:ea typeface="+mn-ea"/>
                          <a:cs typeface="+mn-cs"/>
                        </a:rPr>
                        <a:t> and personality features, mental health history, records of received help, long term complicated grief, depression, and suicide ideation.</a:t>
                      </a:r>
                      <a:endParaRPr lang="en-IN" dirty="0"/>
                    </a:p>
                  </a:txBody>
                  <a:tcPr/>
                </a:tc>
                <a:tc>
                  <a:txBody>
                    <a:bodyPr/>
                    <a:lstStyle/>
                    <a:p>
                      <a:r>
                        <a:rPr kumimoji="0" lang="en-IN" b="0" i="0" kern="1200" dirty="0">
                          <a:solidFill>
                            <a:schemeClr val="dk1"/>
                          </a:solidFill>
                          <a:latin typeface="+mn-lt"/>
                          <a:ea typeface="+mn-ea"/>
                          <a:cs typeface="+mn-cs"/>
                        </a:rPr>
                        <a:t>predicting the long term course of complicated grief, depression, and suicide ideation in a community based sample of relatives bereaved through suicide.</a:t>
                      </a:r>
                      <a:endParaRPr lang="en-IN" dirty="0"/>
                    </a:p>
                  </a:txBody>
                  <a:tcPr/>
                </a:tc>
                <a:tc>
                  <a:txBody>
                    <a:bodyPr/>
                    <a:lstStyle/>
                    <a:p>
                      <a:r>
                        <a:rPr kumimoji="0" lang="en-IN" b="0" i="0" kern="1200" dirty="0">
                          <a:solidFill>
                            <a:schemeClr val="dk1"/>
                          </a:solidFill>
                          <a:latin typeface="+mn-lt"/>
                          <a:ea typeface="+mn-ea"/>
                          <a:cs typeface="+mn-cs"/>
                        </a:rPr>
                        <a:t>In relatives bereaved by suicide, suicide ideation is associated with an increased risk of long term complicated grief and depression. The risk of complicated grief and depression decreases over time. Although mutual support is associated with an increased risk of complicated grief, we could not draw conclusions about a causal relation.</a:t>
                      </a:r>
                      <a:endParaRPr lang="en-IN" dirty="0"/>
                    </a:p>
                  </a:txBody>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457200" y="685800"/>
            <a:ext cx="8229600" cy="990600"/>
          </a:xfrm>
        </p:spPr>
        <p:txBody>
          <a:bodyPr/>
          <a:lstStyle/>
          <a:p>
            <a:pPr algn="ctr" fontAlgn="auto">
              <a:spcAft>
                <a:spcPts val="0"/>
              </a:spcAft>
              <a:defRPr/>
            </a:pPr>
            <a:r>
              <a:rPr lang="en-US" dirty="0">
                <a:solidFill>
                  <a:schemeClr val="tx2">
                    <a:satMod val="130000"/>
                  </a:schemeClr>
                </a:solidFill>
              </a:rPr>
              <a:t>WHAT IS BEREAVEMENT?</a:t>
            </a:r>
          </a:p>
        </p:txBody>
      </p:sp>
      <p:sp>
        <p:nvSpPr>
          <p:cNvPr id="11267" name="Rectangle 3"/>
          <p:cNvSpPr>
            <a:spLocks noGrp="1" noChangeArrowheads="1"/>
          </p:cNvSpPr>
          <p:nvPr>
            <p:ph idx="1"/>
          </p:nvPr>
        </p:nvSpPr>
        <p:spPr>
          <a:xfrm>
            <a:off x="457200" y="2438400"/>
            <a:ext cx="8229600" cy="3581400"/>
          </a:xfrm>
        </p:spPr>
        <p:txBody>
          <a:bodyPr/>
          <a:lstStyle/>
          <a:p>
            <a:r>
              <a:rPr lang="en-US"/>
              <a:t>“To be deprived by death” (NMHA, p.1)</a:t>
            </a:r>
          </a:p>
          <a:p>
            <a:r>
              <a:rPr lang="en-US"/>
              <a:t>“The state of having suffered a loss” (Rando, p. 16).</a:t>
            </a:r>
          </a:p>
          <a:p>
            <a:r>
              <a:rPr lang="en-US"/>
              <a:t>Feelings of grief experienced following the death of loved one</a:t>
            </a:r>
          </a:p>
          <a:p>
            <a:endParaRPr lang="en-US"/>
          </a:p>
          <a:p>
            <a:endParaRPr lang="en-US"/>
          </a:p>
          <a:p>
            <a:pPr lvl="1">
              <a:buFont typeface="Tahoma" pitchFamily="34" charset="0"/>
              <a:buNone/>
            </a:pPr>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 y="1447800"/>
          <a:ext cx="8763000" cy="5257800"/>
        </p:xfrm>
        <a:graphic>
          <a:graphicData uri="http://schemas.openxmlformats.org/drawingml/2006/table">
            <a:tbl>
              <a:tblPr firstRow="1" bandRow="1">
                <a:tableStyleId>{5C22544A-7EE6-4342-B048-85BDC9FD1C3A}</a:tableStyleId>
              </a:tblPr>
              <a:tblGrid>
                <a:gridCol w="2921000">
                  <a:extLst>
                    <a:ext uri="{9D8B030D-6E8A-4147-A177-3AD203B41FA5}">
                      <a16:colId xmlns:a16="http://schemas.microsoft.com/office/drawing/2014/main" val="20000"/>
                    </a:ext>
                  </a:extLst>
                </a:gridCol>
                <a:gridCol w="2921000">
                  <a:extLst>
                    <a:ext uri="{9D8B030D-6E8A-4147-A177-3AD203B41FA5}">
                      <a16:colId xmlns:a16="http://schemas.microsoft.com/office/drawing/2014/main" val="20001"/>
                    </a:ext>
                  </a:extLst>
                </a:gridCol>
                <a:gridCol w="2921000">
                  <a:extLst>
                    <a:ext uri="{9D8B030D-6E8A-4147-A177-3AD203B41FA5}">
                      <a16:colId xmlns:a16="http://schemas.microsoft.com/office/drawing/2014/main" val="20002"/>
                    </a:ext>
                  </a:extLst>
                </a:gridCol>
              </a:tblGrid>
              <a:tr h="582287">
                <a:tc>
                  <a:txBody>
                    <a:bodyPr/>
                    <a:lstStyle/>
                    <a:p>
                      <a:pPr algn="ctr"/>
                      <a:r>
                        <a:rPr lang="en-US" b="1" dirty="0"/>
                        <a:t>PROBLEM</a:t>
                      </a:r>
                      <a:endParaRPr lang="en-US" b="1" dirty="0">
                        <a:solidFill>
                          <a:schemeClr val="tx1"/>
                        </a:solidFill>
                      </a:endParaRPr>
                    </a:p>
                  </a:txBody>
                  <a:tcPr/>
                </a:tc>
                <a:tc>
                  <a:txBody>
                    <a:bodyPr/>
                    <a:lstStyle/>
                    <a:p>
                      <a:pPr algn="ctr"/>
                      <a:r>
                        <a:rPr lang="en-US" b="1" dirty="0"/>
                        <a:t>RECOMMENDATION</a:t>
                      </a:r>
                    </a:p>
                  </a:txBody>
                  <a:tcPr/>
                </a:tc>
                <a:tc>
                  <a:txBody>
                    <a:bodyPr/>
                    <a:lstStyle/>
                    <a:p>
                      <a:pPr algn="ctr"/>
                      <a:r>
                        <a:rPr lang="en-US" b="1" dirty="0"/>
                        <a:t>LEVEL</a:t>
                      </a:r>
                      <a:r>
                        <a:rPr lang="en-US" b="1" baseline="0" dirty="0"/>
                        <a:t> OF EVIDENCE</a:t>
                      </a:r>
                      <a:endParaRPr lang="en-US" b="1" dirty="0"/>
                    </a:p>
                  </a:txBody>
                  <a:tcPr/>
                </a:tc>
                <a:extLst>
                  <a:ext uri="{0D108BD9-81ED-4DB2-BD59-A6C34878D82A}">
                    <a16:rowId xmlns:a16="http://schemas.microsoft.com/office/drawing/2014/main" val="10000"/>
                  </a:ext>
                </a:extLst>
              </a:tr>
              <a:tr h="467551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IN" b="1" i="0" kern="1200" dirty="0">
                          <a:solidFill>
                            <a:schemeClr val="dk1"/>
                          </a:solidFill>
                          <a:latin typeface="+mn-lt"/>
                          <a:ea typeface="+mn-ea"/>
                          <a:cs typeface="+mn-cs"/>
                        </a:rPr>
                        <a:t>Course of bereavement over 8-10 years in first degree relatives and spouses of people who committed suicide</a:t>
                      </a:r>
                    </a:p>
                    <a:p>
                      <a:pPr algn="ctr"/>
                      <a:endParaRPr lang="en-IN" b="1" dirty="0"/>
                    </a:p>
                  </a:txBody>
                  <a:tcPr/>
                </a:tc>
                <a:tc>
                  <a:txBody>
                    <a:bodyPr/>
                    <a:lstStyle/>
                    <a:p>
                      <a:pPr algn="ctr"/>
                      <a:r>
                        <a:rPr kumimoji="0" lang="en-IN" b="1" i="0" kern="1200" dirty="0">
                          <a:solidFill>
                            <a:schemeClr val="dk1"/>
                          </a:solidFill>
                          <a:latin typeface="+mn-lt"/>
                          <a:ea typeface="+mn-ea"/>
                          <a:cs typeface="+mn-cs"/>
                        </a:rPr>
                        <a:t>Mutual support is associated with an increased risk of complicated grief, we could not draw conclusions about a causal relation</a:t>
                      </a:r>
                      <a:endParaRPr lang="en-IN" b="1" dirty="0"/>
                    </a:p>
                  </a:txBody>
                  <a:tcPr/>
                </a:tc>
                <a:tc>
                  <a:txBody>
                    <a:bodyPr/>
                    <a:lstStyle/>
                    <a:p>
                      <a:pPr algn="ctr"/>
                      <a:r>
                        <a:rPr lang="en-IN" b="1" dirty="0"/>
                        <a:t>2a</a:t>
                      </a:r>
                    </a:p>
                  </a:txBody>
                  <a:tcPr/>
                </a:tc>
                <a:extLst>
                  <a:ext uri="{0D108BD9-81ED-4DB2-BD59-A6C34878D82A}">
                    <a16:rowId xmlns:a16="http://schemas.microsoft.com/office/drawing/2014/main" val="10001"/>
                  </a:ext>
                </a:extLst>
              </a:tr>
            </a:tbl>
          </a:graphicData>
        </a:graphic>
      </p:graphicFrame>
      <p:sp>
        <p:nvSpPr>
          <p:cNvPr id="3" name="Rectangle 2"/>
          <p:cNvSpPr/>
          <p:nvPr/>
        </p:nvSpPr>
        <p:spPr>
          <a:xfrm>
            <a:off x="152400" y="533400"/>
            <a:ext cx="8763000" cy="954107"/>
          </a:xfrm>
          <a:prstGeom prst="rect">
            <a:avLst/>
          </a:prstGeom>
        </p:spPr>
        <p:txBody>
          <a:bodyPr wrap="square">
            <a:spAutoFit/>
          </a:bodyPr>
          <a:lstStyle/>
          <a:p>
            <a:pPr lvl="0" algn="ctr" eaLnBrk="0" hangingPunct="0"/>
            <a:r>
              <a:rPr kumimoji="0" lang="en-US" sz="2800" b="1" i="0" u="none" strike="noStrike" cap="none" normalizeH="0" baseline="0" dirty="0">
                <a:ln>
                  <a:noFill/>
                </a:ln>
                <a:solidFill>
                  <a:schemeClr val="tx1"/>
                </a:solidFill>
                <a:effectLst/>
                <a:latin typeface="Georgia" pitchFamily="18" charset="0"/>
                <a:ea typeface="Times New Roman" pitchFamily="18" charset="0"/>
                <a:cs typeface="Times New Roman" pitchFamily="18" charset="0"/>
              </a:rPr>
              <a:t>From the Centre for Evidence-Based Medicine, Oxford</a:t>
            </a:r>
            <a:endParaRPr kumimoji="0" lang="en-US" sz="2800" b="0" i="0" u="none" strike="noStrike" cap="none" normalizeH="0" baseline="0" dirty="0">
              <a:ln>
                <a:noFill/>
              </a:ln>
              <a:solidFill>
                <a:schemeClr val="tx1"/>
              </a:solidFill>
              <a:effectLst/>
              <a:latin typeface="Times New Roman" pitchFamily="18" charset="0"/>
            </a:endParaRP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idx="1"/>
          </p:nvPr>
        </p:nvSpPr>
        <p:spPr>
          <a:xfrm>
            <a:off x="457200" y="1295400"/>
            <a:ext cx="8229600" cy="4724400"/>
          </a:xfrm>
        </p:spPr>
        <p:txBody>
          <a:bodyPr/>
          <a:lstStyle/>
          <a:p>
            <a:pPr algn="ctr">
              <a:buFontTx/>
              <a:buNone/>
            </a:pPr>
            <a:r>
              <a:rPr lang="en-US" sz="7200"/>
              <a:t>Questions</a:t>
            </a:r>
          </a:p>
          <a:p>
            <a:pPr algn="ctr">
              <a:buFontTx/>
              <a:buNone/>
            </a:pPr>
            <a:r>
              <a:rPr lang="en-US" sz="7200"/>
              <a:t>or</a:t>
            </a:r>
          </a:p>
          <a:p>
            <a:pPr algn="ctr">
              <a:buFontTx/>
              <a:buNone/>
            </a:pPr>
            <a:r>
              <a:rPr lang="en-US" sz="7200"/>
              <a:t>Comments?</a:t>
            </a:r>
          </a:p>
          <a:p>
            <a:pPr algn="ctr">
              <a:buFontTx/>
              <a:buNone/>
            </a:pPr>
            <a:endParaRPr lang="en-US" sz="72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457200" y="152400"/>
            <a:ext cx="8229600" cy="1384300"/>
          </a:xfrm>
        </p:spPr>
        <p:txBody>
          <a:bodyPr/>
          <a:lstStyle/>
          <a:p>
            <a:pPr algn="ctr" fontAlgn="auto">
              <a:spcAft>
                <a:spcPts val="0"/>
              </a:spcAft>
              <a:defRPr/>
            </a:pPr>
            <a:r>
              <a:rPr lang="en-US" dirty="0">
                <a:solidFill>
                  <a:schemeClr val="tx2">
                    <a:satMod val="130000"/>
                  </a:schemeClr>
                </a:solidFill>
              </a:rPr>
              <a:t>RESOURCES</a:t>
            </a:r>
          </a:p>
        </p:txBody>
      </p:sp>
      <p:sp>
        <p:nvSpPr>
          <p:cNvPr id="99331" name="Rectangle 3"/>
          <p:cNvSpPr>
            <a:spLocks noGrp="1" noChangeArrowheads="1"/>
          </p:cNvSpPr>
          <p:nvPr>
            <p:ph idx="1"/>
          </p:nvPr>
        </p:nvSpPr>
        <p:spPr>
          <a:xfrm>
            <a:off x="457200" y="1981200"/>
            <a:ext cx="8305800" cy="4724400"/>
          </a:xfrm>
        </p:spPr>
        <p:txBody>
          <a:bodyPr>
            <a:normAutofit fontScale="92500" lnSpcReduction="20000"/>
          </a:bodyPr>
          <a:lstStyle/>
          <a:p>
            <a:pPr marL="365760" indent="-283464" fontAlgn="auto">
              <a:lnSpc>
                <a:spcPct val="80000"/>
              </a:lnSpc>
              <a:spcAft>
                <a:spcPts val="0"/>
              </a:spcAft>
              <a:buFontTx/>
              <a:buNone/>
              <a:defRPr/>
            </a:pPr>
            <a:r>
              <a:rPr lang="en-US" sz="1000"/>
              <a:t>	</a:t>
            </a:r>
            <a:r>
              <a:rPr lang="en-US" sz="1600"/>
              <a:t>American Psychiatric Association (1994). Diagnostic and Statistical Manual of Mental </a:t>
            </a:r>
          </a:p>
          <a:p>
            <a:pPr marL="365760" indent="-283464" fontAlgn="auto">
              <a:lnSpc>
                <a:spcPct val="80000"/>
              </a:lnSpc>
              <a:spcAft>
                <a:spcPts val="0"/>
              </a:spcAft>
              <a:buFontTx/>
              <a:buNone/>
              <a:defRPr/>
            </a:pPr>
            <a:r>
              <a:rPr lang="en-US" sz="1600"/>
              <a:t>Disorders (DSM-IV). Washington, DC.: American Psychiatric Association.</a:t>
            </a:r>
          </a:p>
          <a:p>
            <a:pPr marL="365760" indent="-283464" fontAlgn="auto">
              <a:lnSpc>
                <a:spcPct val="80000"/>
              </a:lnSpc>
              <a:spcAft>
                <a:spcPts val="0"/>
              </a:spcAft>
              <a:buFontTx/>
              <a:buNone/>
              <a:defRPr/>
            </a:pPr>
            <a:endParaRPr lang="en-US" sz="1600"/>
          </a:p>
          <a:p>
            <a:pPr marL="365760" indent="-283464" fontAlgn="auto">
              <a:lnSpc>
                <a:spcPct val="80000"/>
              </a:lnSpc>
              <a:spcAft>
                <a:spcPts val="0"/>
              </a:spcAft>
              <a:buFontTx/>
              <a:buNone/>
              <a:defRPr/>
            </a:pPr>
            <a:r>
              <a:rPr lang="en-US" sz="1600"/>
              <a:t>	Bedell, S.E., Cadenhead, K. Graboys, T.B. (2001). The doctor’s letter of condolence.</a:t>
            </a:r>
          </a:p>
          <a:p>
            <a:pPr marL="365760" indent="-283464" fontAlgn="auto">
              <a:lnSpc>
                <a:spcPct val="80000"/>
              </a:lnSpc>
              <a:spcAft>
                <a:spcPts val="0"/>
              </a:spcAft>
              <a:buFontTx/>
              <a:buNone/>
              <a:defRPr/>
            </a:pPr>
            <a:r>
              <a:rPr lang="en-US" sz="1600"/>
              <a:t>National vital statistics reports final data. </a:t>
            </a:r>
            <a:r>
              <a:rPr lang="en-US" sz="1600" u="sng"/>
              <a:t>New England Journal of Medicine</a:t>
            </a:r>
            <a:r>
              <a:rPr lang="en-US" sz="1600"/>
              <a:t>, </a:t>
            </a:r>
            <a:r>
              <a:rPr lang="en-US" sz="1600" u="sng"/>
              <a:t>344</a:t>
            </a:r>
            <a:r>
              <a:rPr lang="en-US" sz="1600"/>
              <a:t>, 1161-</a:t>
            </a:r>
          </a:p>
          <a:p>
            <a:pPr marL="365760" indent="-283464" fontAlgn="auto">
              <a:lnSpc>
                <a:spcPct val="80000"/>
              </a:lnSpc>
              <a:spcAft>
                <a:spcPts val="0"/>
              </a:spcAft>
              <a:buFontTx/>
              <a:buNone/>
              <a:defRPr/>
            </a:pPr>
            <a:r>
              <a:rPr lang="en-US" sz="1600"/>
              <a:t>1162. 	</a:t>
            </a:r>
          </a:p>
          <a:p>
            <a:pPr marL="365760" indent="-283464" fontAlgn="auto">
              <a:lnSpc>
                <a:spcPct val="80000"/>
              </a:lnSpc>
              <a:spcAft>
                <a:spcPts val="0"/>
              </a:spcAft>
              <a:buFontTx/>
              <a:buNone/>
              <a:defRPr/>
            </a:pPr>
            <a:endParaRPr lang="en-US" sz="1600"/>
          </a:p>
          <a:p>
            <a:pPr marL="365760" indent="-283464" fontAlgn="auto">
              <a:lnSpc>
                <a:spcPct val="80000"/>
              </a:lnSpc>
              <a:spcAft>
                <a:spcPts val="0"/>
              </a:spcAft>
              <a:buFontTx/>
              <a:buNone/>
              <a:defRPr/>
            </a:pPr>
            <a:r>
              <a:rPr lang="en-US" sz="1600"/>
              <a:t>	Birtchnell, J. (1970).The relationship between attempted suicide, depression, and </a:t>
            </a:r>
          </a:p>
          <a:p>
            <a:pPr marL="365760" indent="-283464" fontAlgn="auto">
              <a:lnSpc>
                <a:spcPct val="80000"/>
              </a:lnSpc>
              <a:spcAft>
                <a:spcPts val="0"/>
              </a:spcAft>
              <a:buFontTx/>
              <a:buNone/>
              <a:defRPr/>
            </a:pPr>
            <a:r>
              <a:rPr lang="en-US" sz="1600"/>
              <a:t>parent death. </a:t>
            </a:r>
            <a:r>
              <a:rPr lang="en-US" sz="1600" u="sng"/>
              <a:t>British Journal of Psychiatry</a:t>
            </a:r>
            <a:r>
              <a:rPr lang="en-US" sz="1600"/>
              <a:t>, </a:t>
            </a:r>
            <a:r>
              <a:rPr lang="en-US" sz="1600" u="sng"/>
              <a:t>116</a:t>
            </a:r>
            <a:r>
              <a:rPr lang="en-US" sz="1600"/>
              <a:t>, 307-313.	</a:t>
            </a:r>
          </a:p>
          <a:p>
            <a:pPr marL="365760" indent="-283464" fontAlgn="auto">
              <a:lnSpc>
                <a:spcPct val="80000"/>
              </a:lnSpc>
              <a:spcAft>
                <a:spcPts val="0"/>
              </a:spcAft>
              <a:buFontTx/>
              <a:buNone/>
              <a:defRPr/>
            </a:pPr>
            <a:endParaRPr lang="en-US" sz="1600"/>
          </a:p>
          <a:p>
            <a:pPr marL="365760" indent="-283464" fontAlgn="auto">
              <a:lnSpc>
                <a:spcPct val="80000"/>
              </a:lnSpc>
              <a:spcAft>
                <a:spcPts val="0"/>
              </a:spcAft>
              <a:buFontTx/>
              <a:buNone/>
              <a:defRPr/>
            </a:pPr>
            <a:r>
              <a:rPr lang="en-US" sz="1600"/>
              <a:t>	Bowlby, J. (1980). </a:t>
            </a:r>
            <a:r>
              <a:rPr lang="en-US" sz="1600" u="sng"/>
              <a:t>Attachment and loss: Loss, sadness and depression</a:t>
            </a:r>
            <a:r>
              <a:rPr lang="en-US" sz="1600"/>
              <a:t> (Vol. III). New </a:t>
            </a:r>
          </a:p>
          <a:p>
            <a:pPr marL="365760" indent="-283464" fontAlgn="auto">
              <a:lnSpc>
                <a:spcPct val="80000"/>
              </a:lnSpc>
              <a:spcAft>
                <a:spcPts val="0"/>
              </a:spcAft>
              <a:buFontTx/>
              <a:buNone/>
              <a:defRPr/>
            </a:pPr>
            <a:r>
              <a:rPr lang="en-US" sz="1600"/>
              <a:t>York: Basic Books.	</a:t>
            </a:r>
          </a:p>
          <a:p>
            <a:pPr marL="365760" indent="-283464" fontAlgn="auto">
              <a:lnSpc>
                <a:spcPct val="80000"/>
              </a:lnSpc>
              <a:spcAft>
                <a:spcPts val="0"/>
              </a:spcAft>
              <a:buFontTx/>
              <a:buNone/>
              <a:defRPr/>
            </a:pPr>
            <a:endParaRPr lang="en-US" sz="1600"/>
          </a:p>
          <a:p>
            <a:pPr marL="365760" indent="-283464" fontAlgn="auto">
              <a:lnSpc>
                <a:spcPct val="80000"/>
              </a:lnSpc>
              <a:spcAft>
                <a:spcPts val="0"/>
              </a:spcAft>
              <a:buFontTx/>
              <a:buNone/>
              <a:defRPr/>
            </a:pPr>
            <a:r>
              <a:rPr lang="en-US" sz="1600"/>
              <a:t>	Brown, L.F, Reynolds, C.F., Monk, T.H., et al. (1996). Social rhythm stability following </a:t>
            </a:r>
          </a:p>
          <a:p>
            <a:pPr marL="365760" indent="-283464" fontAlgn="auto">
              <a:lnSpc>
                <a:spcPct val="80000"/>
              </a:lnSpc>
              <a:spcAft>
                <a:spcPts val="0"/>
              </a:spcAft>
              <a:buFontTx/>
              <a:buNone/>
              <a:defRPr/>
            </a:pPr>
            <a:r>
              <a:rPr lang="en-US" sz="1600"/>
              <a:t>late-life spousal bereavement: Associations with depression and sleep impairment.</a:t>
            </a:r>
          </a:p>
          <a:p>
            <a:pPr marL="365760" indent="-283464" fontAlgn="auto">
              <a:lnSpc>
                <a:spcPct val="80000"/>
              </a:lnSpc>
              <a:spcAft>
                <a:spcPts val="0"/>
              </a:spcAft>
              <a:buFontTx/>
              <a:buNone/>
              <a:defRPr/>
            </a:pPr>
            <a:r>
              <a:rPr lang="en-US" sz="1600" u="sng"/>
              <a:t>Psychiatry Res</a:t>
            </a:r>
            <a:r>
              <a:rPr lang="en-US" sz="1600"/>
              <a:t>., </a:t>
            </a:r>
            <a:r>
              <a:rPr lang="en-US" sz="1600" u="sng"/>
              <a:t>62</a:t>
            </a:r>
            <a:r>
              <a:rPr lang="en-US" sz="1600"/>
              <a:t>, 161-169.	</a:t>
            </a:r>
          </a:p>
          <a:p>
            <a:pPr marL="365760" indent="-283464" fontAlgn="auto">
              <a:lnSpc>
                <a:spcPct val="80000"/>
              </a:lnSpc>
              <a:spcAft>
                <a:spcPts val="0"/>
              </a:spcAft>
              <a:buFontTx/>
              <a:buNone/>
              <a:defRPr/>
            </a:pPr>
            <a:endParaRPr lang="en-US" sz="1600"/>
          </a:p>
          <a:p>
            <a:pPr marL="365760" indent="-283464" fontAlgn="auto">
              <a:lnSpc>
                <a:spcPct val="80000"/>
              </a:lnSpc>
              <a:spcAft>
                <a:spcPts val="0"/>
              </a:spcAft>
              <a:buFontTx/>
              <a:buNone/>
              <a:defRPr/>
            </a:pPr>
            <a:r>
              <a:rPr lang="en-US" sz="800"/>
              <a:t>		</a:t>
            </a:r>
          </a:p>
          <a:p>
            <a:pPr marL="365760" indent="-283464" fontAlgn="auto">
              <a:lnSpc>
                <a:spcPct val="80000"/>
              </a:lnSpc>
              <a:spcAft>
                <a:spcPts val="0"/>
              </a:spcAft>
              <a:buFontTx/>
              <a:buNone/>
              <a:defRPr/>
            </a:pPr>
            <a:endParaRPr lang="en-US" sz="800"/>
          </a:p>
          <a:p>
            <a:pPr marL="365760" indent="-283464" fontAlgn="auto">
              <a:lnSpc>
                <a:spcPct val="80000"/>
              </a:lnSpc>
              <a:spcAft>
                <a:spcPts val="0"/>
              </a:spcAft>
              <a:buFontTx/>
              <a:buNone/>
              <a:defRPr/>
            </a:pPr>
            <a:r>
              <a:rPr lang="en-US" sz="800"/>
              <a:t>	</a:t>
            </a:r>
          </a:p>
          <a:p>
            <a:pPr marL="365760" indent="-283464" fontAlgn="auto">
              <a:lnSpc>
                <a:spcPct val="80000"/>
              </a:lnSpc>
              <a:spcAft>
                <a:spcPts val="0"/>
              </a:spcAft>
              <a:buFontTx/>
              <a:buNone/>
              <a:defRPr/>
            </a:pPr>
            <a:r>
              <a:rPr lang="en-US" sz="800"/>
              <a:t>	</a:t>
            </a:r>
          </a:p>
          <a:p>
            <a:pPr marL="365760" indent="-283464" fontAlgn="auto">
              <a:lnSpc>
                <a:spcPct val="80000"/>
              </a:lnSpc>
              <a:spcAft>
                <a:spcPts val="0"/>
              </a:spcAft>
              <a:buFontTx/>
              <a:buNone/>
              <a:defRPr/>
            </a:pPr>
            <a:r>
              <a:rPr lang="en-US" sz="800"/>
              <a:t>		</a:t>
            </a:r>
          </a:p>
          <a:p>
            <a:pPr marL="365760" indent="-283464" fontAlgn="auto">
              <a:lnSpc>
                <a:spcPct val="80000"/>
              </a:lnSpc>
              <a:spcAft>
                <a:spcPts val="0"/>
              </a:spcAft>
              <a:buFontTx/>
              <a:buNone/>
              <a:defRPr/>
            </a:pPr>
            <a:r>
              <a:rPr lang="en-US" sz="800"/>
              <a:t>	</a:t>
            </a:r>
          </a:p>
          <a:p>
            <a:pPr marL="365760" indent="-283464" fontAlgn="auto">
              <a:lnSpc>
                <a:spcPct val="80000"/>
              </a:lnSpc>
              <a:spcAft>
                <a:spcPts val="0"/>
              </a:spcAft>
              <a:buFontTx/>
              <a:buNone/>
              <a:defRPr/>
            </a:pPr>
            <a:r>
              <a:rPr lang="en-US" sz="80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pPr algn="ctr" fontAlgn="auto">
              <a:spcAft>
                <a:spcPts val="0"/>
              </a:spcAft>
              <a:defRPr/>
            </a:pPr>
            <a:r>
              <a:rPr lang="en-US" dirty="0">
                <a:solidFill>
                  <a:schemeClr val="tx2">
                    <a:satMod val="130000"/>
                  </a:schemeClr>
                </a:solidFill>
              </a:rPr>
              <a:t>WHAT IS GRIEF?</a:t>
            </a:r>
          </a:p>
        </p:txBody>
      </p:sp>
      <p:sp>
        <p:nvSpPr>
          <p:cNvPr id="12291" name="Rectangle 3"/>
          <p:cNvSpPr>
            <a:spLocks noGrp="1" noChangeArrowheads="1"/>
          </p:cNvSpPr>
          <p:nvPr>
            <p:ph idx="1"/>
          </p:nvPr>
        </p:nvSpPr>
        <p:spPr/>
        <p:txBody>
          <a:bodyPr/>
          <a:lstStyle/>
          <a:p>
            <a:pPr>
              <a:lnSpc>
                <a:spcPct val="80000"/>
              </a:lnSpc>
            </a:pPr>
            <a:r>
              <a:rPr lang="en-US" sz="2800"/>
              <a:t>The process in which one reacts, psychologically, socially, and somatically, to the perception of loss </a:t>
            </a:r>
          </a:p>
          <a:p>
            <a:pPr>
              <a:lnSpc>
                <a:spcPct val="80000"/>
              </a:lnSpc>
            </a:pPr>
            <a:r>
              <a:rPr lang="en-US" sz="2800"/>
              <a:t>Develops continuously and involves many changes</a:t>
            </a:r>
          </a:p>
          <a:p>
            <a:pPr>
              <a:lnSpc>
                <a:spcPct val="80000"/>
              </a:lnSpc>
            </a:pPr>
            <a:r>
              <a:rPr lang="en-US" sz="2800"/>
              <a:t>Reaction that is natural and expected</a:t>
            </a:r>
          </a:p>
          <a:p>
            <a:pPr>
              <a:lnSpc>
                <a:spcPct val="80000"/>
              </a:lnSpc>
            </a:pPr>
            <a:r>
              <a:rPr lang="en-US" sz="2800"/>
              <a:t>Reaction to many types of loss, not just death</a:t>
            </a:r>
          </a:p>
          <a:p>
            <a:pPr>
              <a:lnSpc>
                <a:spcPct val="80000"/>
              </a:lnSpc>
            </a:pPr>
            <a:r>
              <a:rPr lang="en-US" sz="2800"/>
              <a:t>Loss does not need to be recognized or validated by others in order for person to experience grief (Rando, 1984).</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pPr algn="ctr" fontAlgn="auto">
              <a:spcAft>
                <a:spcPts val="0"/>
              </a:spcAft>
              <a:defRPr/>
            </a:pPr>
            <a:r>
              <a:rPr lang="en-US" dirty="0">
                <a:solidFill>
                  <a:schemeClr val="tx2">
                    <a:satMod val="130000"/>
                  </a:schemeClr>
                </a:solidFill>
              </a:rPr>
              <a:t>TYPES OF LOSSES</a:t>
            </a:r>
          </a:p>
        </p:txBody>
      </p:sp>
      <p:sp>
        <p:nvSpPr>
          <p:cNvPr id="13315" name="Rectangle 3"/>
          <p:cNvSpPr>
            <a:spLocks noGrp="1" noChangeArrowheads="1"/>
          </p:cNvSpPr>
          <p:nvPr>
            <p:ph idx="1"/>
          </p:nvPr>
        </p:nvSpPr>
        <p:spPr/>
        <p:txBody>
          <a:bodyPr/>
          <a:lstStyle/>
          <a:p>
            <a:r>
              <a:rPr lang="en-US"/>
              <a:t>Physical (tangible)</a:t>
            </a:r>
          </a:p>
          <a:p>
            <a:pPr lvl="1">
              <a:buFont typeface="Tahoma" pitchFamily="34" charset="0"/>
              <a:buChar char="–"/>
            </a:pPr>
            <a:r>
              <a:rPr lang="en-US"/>
              <a:t>Loss of possession or death of loved one</a:t>
            </a:r>
          </a:p>
          <a:p>
            <a:pPr lvl="1">
              <a:buFont typeface="Tahoma" pitchFamily="34" charset="0"/>
              <a:buChar char="–"/>
            </a:pPr>
            <a:r>
              <a:rPr lang="en-US"/>
              <a:t>House fire</a:t>
            </a:r>
          </a:p>
          <a:p>
            <a:pPr lvl="1">
              <a:buFont typeface="Tahoma" pitchFamily="34" charset="0"/>
              <a:buChar char="–"/>
            </a:pPr>
            <a:r>
              <a:rPr lang="en-US"/>
              <a:t>Pet loss</a:t>
            </a:r>
          </a:p>
          <a:p>
            <a:pPr lvl="1">
              <a:buFont typeface="Tahoma" pitchFamily="34" charset="0"/>
              <a:buChar char="–"/>
            </a:pPr>
            <a:r>
              <a:rPr lang="en-US"/>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pPr algn="ctr" fontAlgn="auto">
              <a:spcAft>
                <a:spcPts val="0"/>
              </a:spcAft>
              <a:defRPr/>
            </a:pPr>
            <a:r>
              <a:rPr lang="en-US" dirty="0">
                <a:solidFill>
                  <a:schemeClr val="tx2">
                    <a:satMod val="130000"/>
                  </a:schemeClr>
                </a:solidFill>
              </a:rPr>
              <a:t>TYPES OF LOSSES, cont.</a:t>
            </a:r>
          </a:p>
        </p:txBody>
      </p:sp>
      <p:sp>
        <p:nvSpPr>
          <p:cNvPr id="14339" name="Rectangle 3"/>
          <p:cNvSpPr>
            <a:spLocks noGrp="1" noChangeArrowheads="1"/>
          </p:cNvSpPr>
          <p:nvPr>
            <p:ph idx="1"/>
          </p:nvPr>
        </p:nvSpPr>
        <p:spPr>
          <a:xfrm>
            <a:off x="457200" y="1905000"/>
            <a:ext cx="8229600" cy="4800600"/>
          </a:xfrm>
        </p:spPr>
        <p:txBody>
          <a:bodyPr/>
          <a:lstStyle/>
          <a:p>
            <a:pPr>
              <a:lnSpc>
                <a:spcPct val="80000"/>
              </a:lnSpc>
            </a:pPr>
            <a:r>
              <a:rPr lang="en-US" sz="2400"/>
              <a:t>Symbolic (psychosocial)</a:t>
            </a:r>
          </a:p>
          <a:p>
            <a:pPr lvl="1">
              <a:lnSpc>
                <a:spcPct val="80000"/>
              </a:lnSpc>
              <a:buFont typeface="Tahoma" pitchFamily="34" charset="0"/>
              <a:buChar char="–"/>
            </a:pPr>
            <a:r>
              <a:rPr lang="en-US" sz="2400"/>
              <a:t>usually not identified as a loss </a:t>
            </a:r>
          </a:p>
          <a:p>
            <a:pPr lvl="2">
              <a:lnSpc>
                <a:spcPct val="80000"/>
              </a:lnSpc>
            </a:pPr>
            <a:r>
              <a:rPr lang="en-US"/>
              <a:t>persons may not realize that time is needed to grieve</a:t>
            </a:r>
          </a:p>
          <a:p>
            <a:pPr lvl="1">
              <a:lnSpc>
                <a:spcPct val="80000"/>
              </a:lnSpc>
              <a:buFont typeface="Tahoma" pitchFamily="34" charset="0"/>
              <a:buChar char="–"/>
            </a:pPr>
            <a:r>
              <a:rPr lang="en-US" sz="2400"/>
              <a:t>Some losses are clearly recognized </a:t>
            </a:r>
          </a:p>
          <a:p>
            <a:pPr lvl="2">
              <a:lnSpc>
                <a:spcPct val="80000"/>
              </a:lnSpc>
            </a:pPr>
            <a:r>
              <a:rPr lang="en-US"/>
              <a:t>e.g. death or theft </a:t>
            </a:r>
          </a:p>
          <a:p>
            <a:pPr lvl="1">
              <a:lnSpc>
                <a:spcPct val="80000"/>
              </a:lnSpc>
              <a:buFont typeface="Tahoma" pitchFamily="34" charset="0"/>
              <a:buChar char="–"/>
            </a:pPr>
            <a:r>
              <a:rPr lang="en-US" sz="2400"/>
              <a:t>Other losses may not be recognized as clearly and may not result in negative events. </a:t>
            </a:r>
          </a:p>
          <a:p>
            <a:pPr lvl="1">
              <a:lnSpc>
                <a:spcPct val="80000"/>
              </a:lnSpc>
              <a:buFont typeface="Tahoma" pitchFamily="34" charset="0"/>
              <a:buChar char="–"/>
            </a:pPr>
            <a:r>
              <a:rPr lang="en-US" sz="2400"/>
              <a:t>Response to normal change and growth </a:t>
            </a:r>
          </a:p>
          <a:p>
            <a:pPr lvl="2">
              <a:lnSpc>
                <a:spcPct val="80000"/>
              </a:lnSpc>
            </a:pPr>
            <a:r>
              <a:rPr lang="en-US"/>
              <a:t>e.g. having a baby</a:t>
            </a:r>
          </a:p>
          <a:p>
            <a:pPr lvl="1">
              <a:lnSpc>
                <a:spcPct val="80000"/>
              </a:lnSpc>
              <a:buFont typeface="Tahoma" pitchFamily="34" charset="0"/>
              <a:buChar char="–"/>
            </a:pPr>
            <a:r>
              <a:rPr lang="en-US" sz="2400"/>
              <a:t>Some are competency-based </a:t>
            </a:r>
          </a:p>
          <a:p>
            <a:pPr lvl="2">
              <a:lnSpc>
                <a:spcPct val="80000"/>
              </a:lnSpc>
            </a:pPr>
            <a:r>
              <a:rPr lang="en-US"/>
              <a:t>e.g. terminating therapy, graduating from college</a:t>
            </a:r>
          </a:p>
          <a:p>
            <a:pPr lvl="3">
              <a:lnSpc>
                <a:spcPct val="80000"/>
              </a:lnSpc>
              <a:buFont typeface="Tahoma" pitchFamily="34" charset="0"/>
              <a:buChar char="–"/>
            </a:pPr>
            <a:r>
              <a:rPr lang="en-US" sz="2400"/>
              <a:t>Why am I feeling sad during a time that is supposed to bring happiness?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pPr algn="ctr" fontAlgn="auto">
              <a:spcAft>
                <a:spcPts val="0"/>
              </a:spcAft>
              <a:defRPr/>
            </a:pPr>
            <a:r>
              <a:rPr lang="en-US" dirty="0">
                <a:solidFill>
                  <a:schemeClr val="tx2">
                    <a:satMod val="130000"/>
                  </a:schemeClr>
                </a:solidFill>
              </a:rPr>
              <a:t>TYPES OF LOSSES	, cont.</a:t>
            </a:r>
          </a:p>
        </p:txBody>
      </p:sp>
      <p:sp>
        <p:nvSpPr>
          <p:cNvPr id="15363" name="Rectangle 3"/>
          <p:cNvSpPr>
            <a:spLocks noGrp="1" noChangeArrowheads="1"/>
          </p:cNvSpPr>
          <p:nvPr>
            <p:ph idx="1"/>
          </p:nvPr>
        </p:nvSpPr>
        <p:spPr/>
        <p:txBody>
          <a:bodyPr/>
          <a:lstStyle/>
          <a:p>
            <a:pPr lvl="1">
              <a:lnSpc>
                <a:spcPct val="80000"/>
              </a:lnSpc>
              <a:buFont typeface="Tahoma" pitchFamily="34" charset="0"/>
              <a:buChar char="–"/>
            </a:pPr>
            <a:r>
              <a:rPr lang="en-US" sz="2400"/>
              <a:t>Physical loss may also result in symbolic loss </a:t>
            </a:r>
          </a:p>
          <a:p>
            <a:pPr lvl="2">
              <a:lnSpc>
                <a:spcPct val="80000"/>
              </a:lnSpc>
            </a:pPr>
            <a:r>
              <a:rPr lang="en-US"/>
              <a:t>e.g. mastectomy associated with breast cancer (Rando, 1984).</a:t>
            </a:r>
          </a:p>
          <a:p>
            <a:pPr lvl="1">
              <a:lnSpc>
                <a:spcPct val="80000"/>
              </a:lnSpc>
              <a:buFont typeface="Tahoma" pitchFamily="34" charset="0"/>
              <a:buChar char="–"/>
            </a:pPr>
            <a:r>
              <a:rPr lang="en-US" sz="2400"/>
              <a:t>Additional types of symbolic losses</a:t>
            </a:r>
          </a:p>
          <a:p>
            <a:pPr lvl="2">
              <a:lnSpc>
                <a:spcPct val="80000"/>
              </a:lnSpc>
            </a:pPr>
            <a:r>
              <a:rPr lang="en-US"/>
              <a:t>divorce</a:t>
            </a:r>
          </a:p>
          <a:p>
            <a:pPr lvl="2">
              <a:lnSpc>
                <a:spcPct val="80000"/>
              </a:lnSpc>
            </a:pPr>
            <a:r>
              <a:rPr lang="en-US"/>
              <a:t>Loss of job</a:t>
            </a:r>
          </a:p>
          <a:p>
            <a:pPr lvl="2">
              <a:lnSpc>
                <a:spcPct val="80000"/>
              </a:lnSpc>
            </a:pPr>
            <a:r>
              <a:rPr lang="en-US"/>
              <a:t>Demotion</a:t>
            </a:r>
          </a:p>
          <a:p>
            <a:pPr lvl="2">
              <a:lnSpc>
                <a:spcPct val="80000"/>
              </a:lnSpc>
            </a:pPr>
            <a:r>
              <a:rPr lang="en-US"/>
              <a:t>Move</a:t>
            </a:r>
          </a:p>
          <a:p>
            <a:pPr lvl="2">
              <a:lnSpc>
                <a:spcPct val="80000"/>
              </a:lnSpc>
            </a:pPr>
            <a:r>
              <a:rPr lang="en-US"/>
              <a:t>Empty nest</a:t>
            </a:r>
          </a:p>
          <a:p>
            <a:pPr lvl="3">
              <a:lnSpc>
                <a:spcPct val="80000"/>
              </a:lnSpc>
              <a:buFont typeface="Tahoma" pitchFamily="34" charset="0"/>
              <a:buChar char="–"/>
            </a:pPr>
            <a:r>
              <a:rPr lang="en-US" sz="2400"/>
              <a:t>children leaving home to go to college, get married, etc.</a:t>
            </a:r>
          </a:p>
          <a:p>
            <a:pPr>
              <a:lnSpc>
                <a:spcPct val="80000"/>
              </a:lnSpc>
            </a:pPr>
            <a:endParaRPr lang="en-US"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pPr algn="ctr" fontAlgn="auto">
              <a:spcAft>
                <a:spcPts val="0"/>
              </a:spcAft>
              <a:defRPr/>
            </a:pPr>
            <a:r>
              <a:rPr lang="en-US" dirty="0">
                <a:solidFill>
                  <a:schemeClr val="tx2">
                    <a:satMod val="130000"/>
                  </a:schemeClr>
                </a:solidFill>
              </a:rPr>
              <a:t>BASIC TASKS OF GRIEF</a:t>
            </a:r>
          </a:p>
        </p:txBody>
      </p:sp>
      <p:sp>
        <p:nvSpPr>
          <p:cNvPr id="16387" name="Rectangle 3"/>
          <p:cNvSpPr>
            <a:spLocks noGrp="1" noChangeArrowheads="1"/>
          </p:cNvSpPr>
          <p:nvPr>
            <p:ph idx="1"/>
          </p:nvPr>
        </p:nvSpPr>
        <p:spPr>
          <a:xfrm>
            <a:off x="457200" y="2209800"/>
            <a:ext cx="8229600" cy="4419600"/>
          </a:xfrm>
        </p:spPr>
        <p:txBody>
          <a:bodyPr/>
          <a:lstStyle/>
          <a:p>
            <a:pPr>
              <a:lnSpc>
                <a:spcPct val="80000"/>
              </a:lnSpc>
            </a:pPr>
            <a:r>
              <a:rPr lang="en-US" sz="2400"/>
              <a:t>Must understand the basic tasks of grief in order to fully understand what one experiences during the grief process</a:t>
            </a:r>
          </a:p>
          <a:p>
            <a:pPr>
              <a:lnSpc>
                <a:spcPct val="80000"/>
              </a:lnSpc>
            </a:pPr>
            <a:r>
              <a:rPr lang="en-US" sz="2400"/>
              <a:t>Conceptualized by pioneer in grief investigation, Erich Lindemann, in 1944</a:t>
            </a:r>
          </a:p>
          <a:p>
            <a:pPr>
              <a:lnSpc>
                <a:spcPct val="80000"/>
              </a:lnSpc>
            </a:pPr>
            <a:r>
              <a:rPr lang="en-US" sz="2400"/>
              <a:t>Three tasks constitute what Lindemann termed “</a:t>
            </a:r>
            <a:r>
              <a:rPr lang="en-US" sz="2400" i="1"/>
              <a:t>grief work”</a:t>
            </a:r>
            <a:r>
              <a:rPr lang="en-US" sz="2400"/>
              <a:t> (Rando, 1984, p. 18).</a:t>
            </a:r>
          </a:p>
          <a:p>
            <a:pPr>
              <a:lnSpc>
                <a:spcPct val="80000"/>
              </a:lnSpc>
            </a:pPr>
            <a:r>
              <a:rPr lang="en-US" sz="2400"/>
              <a:t>Can be applied to both symbolic and physical losses</a:t>
            </a:r>
          </a:p>
          <a:p>
            <a:pPr>
              <a:lnSpc>
                <a:spcPct val="80000"/>
              </a:lnSpc>
            </a:pPr>
            <a:r>
              <a:rPr lang="en-US" sz="2400"/>
              <a:t>Basic Tasks of Grief</a:t>
            </a:r>
          </a:p>
          <a:p>
            <a:pPr lvl="1">
              <a:lnSpc>
                <a:spcPct val="80000"/>
              </a:lnSpc>
              <a:buFont typeface="Tahoma" pitchFamily="34" charset="0"/>
              <a:buChar char="–"/>
            </a:pPr>
            <a:r>
              <a:rPr lang="en-US" sz="2000"/>
              <a:t>Emancipation</a:t>
            </a:r>
          </a:p>
          <a:p>
            <a:pPr lvl="1">
              <a:lnSpc>
                <a:spcPct val="80000"/>
              </a:lnSpc>
              <a:buFont typeface="Tahoma" pitchFamily="34" charset="0"/>
              <a:buChar char="–"/>
            </a:pPr>
            <a:r>
              <a:rPr lang="en-US" sz="2000"/>
              <a:t>Readjustment</a:t>
            </a:r>
          </a:p>
          <a:p>
            <a:pPr lvl="1">
              <a:lnSpc>
                <a:spcPct val="80000"/>
              </a:lnSpc>
              <a:buFont typeface="Tahoma" pitchFamily="34" charset="0"/>
              <a:buChar char="–"/>
            </a:pPr>
            <a:r>
              <a:rPr lang="en-US" sz="2000"/>
              <a:t>Formation </a:t>
            </a:r>
          </a:p>
          <a:p>
            <a:pPr lvl="2">
              <a:lnSpc>
                <a:spcPct val="80000"/>
              </a:lnSpc>
            </a:pPr>
            <a:r>
              <a:rPr lang="en-US" sz="1800"/>
              <a:t>(See Tasks/Phases of Grief handout on Blackboard)</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1730</TotalTime>
  <Words>4337</Words>
  <Application>Microsoft Office PowerPoint</Application>
  <PresentationFormat>On-screen Show (4:3)</PresentationFormat>
  <Paragraphs>548</Paragraphs>
  <Slides>42</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42</vt:i4>
      </vt:variant>
    </vt:vector>
  </HeadingPairs>
  <TitlesOfParts>
    <vt:vector size="51" baseType="lpstr">
      <vt:lpstr>Arial</vt:lpstr>
      <vt:lpstr>Georgia</vt:lpstr>
      <vt:lpstr>Gill Sans MT</vt:lpstr>
      <vt:lpstr>Tahoma</vt:lpstr>
      <vt:lpstr>Times New Roman</vt:lpstr>
      <vt:lpstr>Verdana</vt:lpstr>
      <vt:lpstr>Wingdings</vt:lpstr>
      <vt:lpstr>Wingdings 2</vt:lpstr>
      <vt:lpstr>Solstice</vt:lpstr>
      <vt:lpstr>   MANAGING BEREAVEMENT WITHIN THE HEALTH CARE SYSTEM IN CHILDREN </vt:lpstr>
      <vt:lpstr>PowerPoint Presentation</vt:lpstr>
      <vt:lpstr>OBJECTIVES</vt:lpstr>
      <vt:lpstr>WHAT IS BEREAVEMENT?</vt:lpstr>
      <vt:lpstr>WHAT IS GRIEF?</vt:lpstr>
      <vt:lpstr>TYPES OF LOSSES</vt:lpstr>
      <vt:lpstr>TYPES OF LOSSES, cont.</vt:lpstr>
      <vt:lpstr>TYPES OF LOSSES , cont.</vt:lpstr>
      <vt:lpstr>BASIC TASKS OF GRIEF</vt:lpstr>
      <vt:lpstr>PROCESS OF GRIEF</vt:lpstr>
      <vt:lpstr>PHASES OF GRIEF</vt:lpstr>
      <vt:lpstr>EXPRESSION OF LOSS</vt:lpstr>
      <vt:lpstr>EXPRESSION OF LOSS, cont.</vt:lpstr>
      <vt:lpstr>EXPRESSION OF LOSS, cont.</vt:lpstr>
      <vt:lpstr>EXPRESSION OF LOSS, cont.</vt:lpstr>
      <vt:lpstr>EXPRESSION OF LOSS, cont.</vt:lpstr>
      <vt:lpstr>EXPRESSION OF LOSS, cont.</vt:lpstr>
      <vt:lpstr>EXPRESSION OF LOSS, cont.</vt:lpstr>
      <vt:lpstr>FACTORS INFLUENCING REACTIONS TO GRIEF</vt:lpstr>
      <vt:lpstr>FACTORS INFLUENCING REACTIONS TO GRIEF, cont.</vt:lpstr>
      <vt:lpstr>FACTORS INFLUENCING REACTIONS TO GRIEF, cont.</vt:lpstr>
      <vt:lpstr>FACTORS INFLUENCING REACTIONS TO GRIEF, cont.</vt:lpstr>
      <vt:lpstr>FACTORS INFLUENCING REACTIONS TO GRIEF, cont.</vt:lpstr>
      <vt:lpstr>IS IT BEREAVEMENT OR DEPRESSION?</vt:lpstr>
      <vt:lpstr>IS IT BEREAVEMENT OR DEPRESSION?, cont.</vt:lpstr>
      <vt:lpstr>IS IT BEREAVEMENT OR DEPRESSION?, cont. </vt:lpstr>
      <vt:lpstr>BEREAVEMENT</vt:lpstr>
      <vt:lpstr>BEREAVEMENT</vt:lpstr>
      <vt:lpstr>BEREAVEMENT CARE</vt:lpstr>
      <vt:lpstr>BEREAVEMENT CARE, cont. </vt:lpstr>
      <vt:lpstr>WHAT NOT TO SAY</vt:lpstr>
      <vt:lpstr>WHAT NOT TO SAY …cont</vt:lpstr>
      <vt:lpstr>WHAT TO SAY</vt:lpstr>
      <vt:lpstr>BEREAVEMENT CARE, cont.</vt:lpstr>
      <vt:lpstr>BEREAVEMENT CARE, cont.</vt:lpstr>
      <vt:lpstr>BEREAVEMENT CARE, cont.</vt:lpstr>
      <vt:lpstr>“Physicians who aid grief-stricken patients are afforded the rewarding, quintessentially human opportunity of transforming a personal sorrow they inevitably will experience into sympathetic and supportive aftercare” -George Eliot</vt:lpstr>
      <vt:lpstr>PICO </vt:lpstr>
      <vt:lpstr>PowerPoint Presentation</vt:lpstr>
      <vt:lpstr>PowerPoint Presentation</vt:lpstr>
      <vt:lpstr>PowerPoint Presentation</vt:lpstr>
      <vt:lpstr>RESOURCES</vt:lpstr>
    </vt:vector>
  </TitlesOfParts>
  <Company>Emory Healthcare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BEREAVEMENT</dc:title>
  <dc:creator>Epcrtd</dc:creator>
  <cp:lastModifiedBy>Raj Nirmal</cp:lastModifiedBy>
  <cp:revision>48</cp:revision>
  <cp:lastPrinted>1601-01-01T00:00:00Z</cp:lastPrinted>
  <dcterms:created xsi:type="dcterms:W3CDTF">2004-07-30T13:16:25Z</dcterms:created>
  <dcterms:modified xsi:type="dcterms:W3CDTF">2020-08-11T10:37:44Z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6</vt:i4>
  </property>
</Properties>
</file>