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8" r:id="rId3"/>
    <p:sldId id="284" r:id="rId4"/>
    <p:sldId id="260" r:id="rId5"/>
    <p:sldId id="285" r:id="rId6"/>
    <p:sldId id="259" r:id="rId7"/>
    <p:sldId id="286" r:id="rId8"/>
    <p:sldId id="287" r:id="rId9"/>
    <p:sldId id="261" r:id="rId10"/>
    <p:sldId id="288" r:id="rId11"/>
    <p:sldId id="274" r:id="rId12"/>
    <p:sldId id="275" r:id="rId13"/>
    <p:sldId id="271" r:id="rId14"/>
    <p:sldId id="289" r:id="rId15"/>
    <p:sldId id="269" r:id="rId16"/>
    <p:sldId id="290" r:id="rId17"/>
    <p:sldId id="291" r:id="rId18"/>
    <p:sldId id="292" r:id="rId19"/>
    <p:sldId id="293" r:id="rId20"/>
    <p:sldId id="270" r:id="rId21"/>
    <p:sldId id="294" r:id="rId22"/>
    <p:sldId id="265" r:id="rId23"/>
    <p:sldId id="295" r:id="rId24"/>
    <p:sldId id="276" r:id="rId25"/>
    <p:sldId id="296" r:id="rId26"/>
    <p:sldId id="278" r:id="rId27"/>
    <p:sldId id="279" r:id="rId28"/>
    <p:sldId id="298" r:id="rId29"/>
    <p:sldId id="297" r:id="rId30"/>
    <p:sldId id="299" r:id="rId31"/>
    <p:sldId id="300" r:id="rId32"/>
    <p:sldId id="281" r:id="rId33"/>
    <p:sldId id="303" r:id="rId34"/>
    <p:sldId id="305" r:id="rId35"/>
    <p:sldId id="301" r:id="rId36"/>
    <p:sldId id="304" r:id="rId37"/>
    <p:sldId id="302" r:id="rId38"/>
    <p:sldId id="306" r:id="rId39"/>
    <p:sldId id="307" r:id="rId40"/>
    <p:sldId id="283" r:id="rId41"/>
    <p:sldId id="308" r:id="rId42"/>
  </p:sldIdLst>
  <p:sldSz cx="9144000" cy="6858000" type="screen4x3"/>
  <p:notesSz cx="6858000" cy="9144000"/>
  <p:defaultTextStyle>
    <a:defPPr>
      <a:defRPr lang="hi-IN"/>
    </a:defPPr>
    <a:lvl1pPr algn="l" rtl="0" fontAlgn="base">
      <a:spcBef>
        <a:spcPct val="0"/>
      </a:spcBef>
      <a:spcAft>
        <a:spcPct val="0"/>
      </a:spcAft>
      <a:defRPr kern="1200">
        <a:solidFill>
          <a:schemeClr val="tx1"/>
        </a:solidFill>
        <a:latin typeface="Arial" charset="0"/>
        <a:ea typeface="+mn-ea"/>
        <a:cs typeface="Mangal" pitchFamily="2" charset="0"/>
      </a:defRPr>
    </a:lvl1pPr>
    <a:lvl2pPr marL="457200" algn="l" rtl="0" fontAlgn="base">
      <a:spcBef>
        <a:spcPct val="0"/>
      </a:spcBef>
      <a:spcAft>
        <a:spcPct val="0"/>
      </a:spcAft>
      <a:defRPr kern="1200">
        <a:solidFill>
          <a:schemeClr val="tx1"/>
        </a:solidFill>
        <a:latin typeface="Arial" charset="0"/>
        <a:ea typeface="+mn-ea"/>
        <a:cs typeface="Mangal" pitchFamily="2" charset="0"/>
      </a:defRPr>
    </a:lvl2pPr>
    <a:lvl3pPr marL="914400" algn="l" rtl="0" fontAlgn="base">
      <a:spcBef>
        <a:spcPct val="0"/>
      </a:spcBef>
      <a:spcAft>
        <a:spcPct val="0"/>
      </a:spcAft>
      <a:defRPr kern="1200">
        <a:solidFill>
          <a:schemeClr val="tx1"/>
        </a:solidFill>
        <a:latin typeface="Arial" charset="0"/>
        <a:ea typeface="+mn-ea"/>
        <a:cs typeface="Mangal" pitchFamily="2" charset="0"/>
      </a:defRPr>
    </a:lvl3pPr>
    <a:lvl4pPr marL="1371600" algn="l" rtl="0" fontAlgn="base">
      <a:spcBef>
        <a:spcPct val="0"/>
      </a:spcBef>
      <a:spcAft>
        <a:spcPct val="0"/>
      </a:spcAft>
      <a:defRPr kern="1200">
        <a:solidFill>
          <a:schemeClr val="tx1"/>
        </a:solidFill>
        <a:latin typeface="Arial" charset="0"/>
        <a:ea typeface="+mn-ea"/>
        <a:cs typeface="Mangal" pitchFamily="2" charset="0"/>
      </a:defRPr>
    </a:lvl4pPr>
    <a:lvl5pPr marL="1828800" algn="l" rtl="0" fontAlgn="base">
      <a:spcBef>
        <a:spcPct val="0"/>
      </a:spcBef>
      <a:spcAft>
        <a:spcPct val="0"/>
      </a:spcAft>
      <a:defRPr kern="1200">
        <a:solidFill>
          <a:schemeClr val="tx1"/>
        </a:solidFill>
        <a:latin typeface="Arial" charset="0"/>
        <a:ea typeface="+mn-ea"/>
        <a:cs typeface="Mangal" pitchFamily="2" charset="0"/>
      </a:defRPr>
    </a:lvl5pPr>
    <a:lvl6pPr marL="2286000" algn="l" defTabSz="914400" rtl="0" eaLnBrk="1" latinLnBrk="0" hangingPunct="1">
      <a:defRPr kern="1200">
        <a:solidFill>
          <a:schemeClr val="tx1"/>
        </a:solidFill>
        <a:latin typeface="Arial" charset="0"/>
        <a:ea typeface="+mn-ea"/>
        <a:cs typeface="Mangal" pitchFamily="2" charset="0"/>
      </a:defRPr>
    </a:lvl6pPr>
    <a:lvl7pPr marL="2743200" algn="l" defTabSz="914400" rtl="0" eaLnBrk="1" latinLnBrk="0" hangingPunct="1">
      <a:defRPr kern="1200">
        <a:solidFill>
          <a:schemeClr val="tx1"/>
        </a:solidFill>
        <a:latin typeface="Arial" charset="0"/>
        <a:ea typeface="+mn-ea"/>
        <a:cs typeface="Mangal" pitchFamily="2" charset="0"/>
      </a:defRPr>
    </a:lvl7pPr>
    <a:lvl8pPr marL="3200400" algn="l" defTabSz="914400" rtl="0" eaLnBrk="1" latinLnBrk="0" hangingPunct="1">
      <a:defRPr kern="1200">
        <a:solidFill>
          <a:schemeClr val="tx1"/>
        </a:solidFill>
        <a:latin typeface="Arial" charset="0"/>
        <a:ea typeface="+mn-ea"/>
        <a:cs typeface="Mangal" pitchFamily="2" charset="0"/>
      </a:defRPr>
    </a:lvl8pPr>
    <a:lvl9pPr marL="3657600" algn="l" defTabSz="914400" rtl="0" eaLnBrk="1" latinLnBrk="0" hangingPunct="1">
      <a:defRPr kern="1200">
        <a:solidFill>
          <a:schemeClr val="tx1"/>
        </a:solidFill>
        <a:latin typeface="Arial" charset="0"/>
        <a:ea typeface="+mn-ea"/>
        <a:cs typeface="Mangal" pitchFamily="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0B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93" autoAdjust="0"/>
  </p:normalViewPr>
  <p:slideViewPr>
    <p:cSldViewPr>
      <p:cViewPr varScale="1">
        <p:scale>
          <a:sx n="60" d="100"/>
          <a:sy n="60" d="100"/>
        </p:scale>
        <p:origin x="138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pitchFamily="18" charset="0"/>
                <a:cs typeface="Mangal" pitchFamily="2"/>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pitchFamily="18" charset="0"/>
                <a:cs typeface="Mangal" pitchFamily="2"/>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cs typeface="Mangal" pitchFamily="2"/>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cs typeface="Mangal" pitchFamily="2"/>
              </a:endParaRPr>
            </a:p>
          </p:txBody>
        </p:sp>
      </p:grpSp>
      <p:sp>
        <p:nvSpPr>
          <p:cNvPr id="1127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hi-IN"/>
              <a:t>Click to edit Master subtitle style</a:t>
            </a:r>
          </a:p>
        </p:txBody>
      </p:sp>
      <p:sp>
        <p:nvSpPr>
          <p:cNvPr id="112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hi-IN"/>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hi-IN"/>
          </a:p>
        </p:txBody>
      </p:sp>
      <p:sp>
        <p:nvSpPr>
          <p:cNvPr id="11" name="Rectangle 10"/>
          <p:cNvSpPr>
            <a:spLocks noGrp="1" noChangeArrowheads="1"/>
          </p:cNvSpPr>
          <p:nvPr>
            <p:ph type="ftr" sz="quarter" idx="11"/>
          </p:nvPr>
        </p:nvSpPr>
        <p:spPr/>
        <p:txBody>
          <a:bodyPr/>
          <a:lstStyle>
            <a:lvl1pPr algn="r">
              <a:defRPr/>
            </a:lvl1pPr>
          </a:lstStyle>
          <a:p>
            <a:pPr>
              <a:defRPr/>
            </a:pPr>
            <a:endParaRPr lang="hi-IN"/>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FD72A789-22AE-4292-98E3-A0E42A62CB1B}" type="slidenum">
              <a:rPr lang="en-US"/>
              <a:pPr>
                <a:defRPr/>
              </a:pPr>
              <a:t>‹#›</a:t>
            </a:fld>
            <a:endParaRPr lang="hi-IN"/>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hi-IN"/>
          </a:p>
        </p:txBody>
      </p:sp>
      <p:sp>
        <p:nvSpPr>
          <p:cNvPr id="5" name="Rectangle 12"/>
          <p:cNvSpPr>
            <a:spLocks noGrp="1" noChangeArrowheads="1"/>
          </p:cNvSpPr>
          <p:nvPr>
            <p:ph type="ftr" sz="quarter" idx="11"/>
          </p:nvPr>
        </p:nvSpPr>
        <p:spPr>
          <a:ln/>
        </p:spPr>
        <p:txBody>
          <a:bodyPr/>
          <a:lstStyle>
            <a:lvl1pPr>
              <a:defRPr/>
            </a:lvl1pPr>
          </a:lstStyle>
          <a:p>
            <a:pPr>
              <a:defRPr/>
            </a:pPr>
            <a:endParaRPr lang="hi-IN"/>
          </a:p>
        </p:txBody>
      </p:sp>
      <p:sp>
        <p:nvSpPr>
          <p:cNvPr id="6" name="Rectangle 13"/>
          <p:cNvSpPr>
            <a:spLocks noGrp="1" noChangeArrowheads="1"/>
          </p:cNvSpPr>
          <p:nvPr>
            <p:ph type="sldNum" sz="quarter" idx="12"/>
          </p:nvPr>
        </p:nvSpPr>
        <p:spPr>
          <a:ln/>
        </p:spPr>
        <p:txBody>
          <a:bodyPr/>
          <a:lstStyle>
            <a:lvl1pPr>
              <a:defRPr/>
            </a:lvl1pPr>
          </a:lstStyle>
          <a:p>
            <a:pPr>
              <a:defRPr/>
            </a:pPr>
            <a:fld id="{871C06BB-04B7-4683-A081-AE614AAD397B}" type="slidenum">
              <a:rPr lang="en-US"/>
              <a:pPr>
                <a:defRPr/>
              </a:pPr>
              <a:t>‹#›</a:t>
            </a:fld>
            <a:endParaRPr lang="hi-IN"/>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hi-IN"/>
          </a:p>
        </p:txBody>
      </p:sp>
      <p:sp>
        <p:nvSpPr>
          <p:cNvPr id="5" name="Rectangle 12"/>
          <p:cNvSpPr>
            <a:spLocks noGrp="1" noChangeArrowheads="1"/>
          </p:cNvSpPr>
          <p:nvPr>
            <p:ph type="ftr" sz="quarter" idx="11"/>
          </p:nvPr>
        </p:nvSpPr>
        <p:spPr>
          <a:ln/>
        </p:spPr>
        <p:txBody>
          <a:bodyPr/>
          <a:lstStyle>
            <a:lvl1pPr>
              <a:defRPr/>
            </a:lvl1pPr>
          </a:lstStyle>
          <a:p>
            <a:pPr>
              <a:defRPr/>
            </a:pPr>
            <a:endParaRPr lang="hi-IN"/>
          </a:p>
        </p:txBody>
      </p:sp>
      <p:sp>
        <p:nvSpPr>
          <p:cNvPr id="6" name="Rectangle 13"/>
          <p:cNvSpPr>
            <a:spLocks noGrp="1" noChangeArrowheads="1"/>
          </p:cNvSpPr>
          <p:nvPr>
            <p:ph type="sldNum" sz="quarter" idx="12"/>
          </p:nvPr>
        </p:nvSpPr>
        <p:spPr>
          <a:ln/>
        </p:spPr>
        <p:txBody>
          <a:bodyPr/>
          <a:lstStyle>
            <a:lvl1pPr>
              <a:defRPr/>
            </a:lvl1pPr>
          </a:lstStyle>
          <a:p>
            <a:pPr>
              <a:defRPr/>
            </a:pPr>
            <a:fld id="{71D62008-C191-4970-B6A4-A4F15309E009}" type="slidenum">
              <a:rPr lang="en-US"/>
              <a:pPr>
                <a:defRPr/>
              </a:pPr>
              <a:t>‹#›</a:t>
            </a:fld>
            <a:endParaRPr lang="hi-IN"/>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hi-IN"/>
          </a:p>
        </p:txBody>
      </p:sp>
      <p:sp>
        <p:nvSpPr>
          <p:cNvPr id="5" name="Rectangle 12"/>
          <p:cNvSpPr>
            <a:spLocks noGrp="1" noChangeArrowheads="1"/>
          </p:cNvSpPr>
          <p:nvPr>
            <p:ph type="ftr" sz="quarter" idx="11"/>
          </p:nvPr>
        </p:nvSpPr>
        <p:spPr>
          <a:ln/>
        </p:spPr>
        <p:txBody>
          <a:bodyPr/>
          <a:lstStyle>
            <a:lvl1pPr>
              <a:defRPr/>
            </a:lvl1pPr>
          </a:lstStyle>
          <a:p>
            <a:pPr>
              <a:defRPr/>
            </a:pPr>
            <a:endParaRPr lang="hi-IN"/>
          </a:p>
        </p:txBody>
      </p:sp>
      <p:sp>
        <p:nvSpPr>
          <p:cNvPr id="6" name="Rectangle 13"/>
          <p:cNvSpPr>
            <a:spLocks noGrp="1" noChangeArrowheads="1"/>
          </p:cNvSpPr>
          <p:nvPr>
            <p:ph type="sldNum" sz="quarter" idx="12"/>
          </p:nvPr>
        </p:nvSpPr>
        <p:spPr>
          <a:ln/>
        </p:spPr>
        <p:txBody>
          <a:bodyPr/>
          <a:lstStyle>
            <a:lvl1pPr>
              <a:defRPr/>
            </a:lvl1pPr>
          </a:lstStyle>
          <a:p>
            <a:pPr>
              <a:defRPr/>
            </a:pPr>
            <a:fld id="{6F5359BB-AB37-427A-8711-D6C630797460}" type="slidenum">
              <a:rPr lang="en-US"/>
              <a:pPr>
                <a:defRPr/>
              </a:pPr>
              <a:t>‹#›</a:t>
            </a:fld>
            <a:endParaRPr lang="hi-IN"/>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hi-IN"/>
          </a:p>
        </p:txBody>
      </p:sp>
      <p:sp>
        <p:nvSpPr>
          <p:cNvPr id="5" name="Rectangle 12"/>
          <p:cNvSpPr>
            <a:spLocks noGrp="1" noChangeArrowheads="1"/>
          </p:cNvSpPr>
          <p:nvPr>
            <p:ph type="ftr" sz="quarter" idx="11"/>
          </p:nvPr>
        </p:nvSpPr>
        <p:spPr>
          <a:ln/>
        </p:spPr>
        <p:txBody>
          <a:bodyPr/>
          <a:lstStyle>
            <a:lvl1pPr>
              <a:defRPr/>
            </a:lvl1pPr>
          </a:lstStyle>
          <a:p>
            <a:pPr>
              <a:defRPr/>
            </a:pPr>
            <a:endParaRPr lang="hi-IN"/>
          </a:p>
        </p:txBody>
      </p:sp>
      <p:sp>
        <p:nvSpPr>
          <p:cNvPr id="6" name="Rectangle 13"/>
          <p:cNvSpPr>
            <a:spLocks noGrp="1" noChangeArrowheads="1"/>
          </p:cNvSpPr>
          <p:nvPr>
            <p:ph type="sldNum" sz="quarter" idx="12"/>
          </p:nvPr>
        </p:nvSpPr>
        <p:spPr>
          <a:ln/>
        </p:spPr>
        <p:txBody>
          <a:bodyPr/>
          <a:lstStyle>
            <a:lvl1pPr>
              <a:defRPr/>
            </a:lvl1pPr>
          </a:lstStyle>
          <a:p>
            <a:pPr>
              <a:defRPr/>
            </a:pPr>
            <a:fld id="{7F4BA78B-B55E-4A1A-A50B-928877F50BF4}" type="slidenum">
              <a:rPr lang="en-US"/>
              <a:pPr>
                <a:defRPr/>
              </a:pPr>
              <a:t>‹#›</a:t>
            </a:fld>
            <a:endParaRPr lang="hi-IN"/>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hi-IN"/>
          </a:p>
        </p:txBody>
      </p:sp>
      <p:sp>
        <p:nvSpPr>
          <p:cNvPr id="6" name="Rectangle 12"/>
          <p:cNvSpPr>
            <a:spLocks noGrp="1" noChangeArrowheads="1"/>
          </p:cNvSpPr>
          <p:nvPr>
            <p:ph type="ftr" sz="quarter" idx="11"/>
          </p:nvPr>
        </p:nvSpPr>
        <p:spPr>
          <a:ln/>
        </p:spPr>
        <p:txBody>
          <a:bodyPr/>
          <a:lstStyle>
            <a:lvl1pPr>
              <a:defRPr/>
            </a:lvl1pPr>
          </a:lstStyle>
          <a:p>
            <a:pPr>
              <a:defRPr/>
            </a:pPr>
            <a:endParaRPr lang="hi-IN"/>
          </a:p>
        </p:txBody>
      </p:sp>
      <p:sp>
        <p:nvSpPr>
          <p:cNvPr id="7" name="Rectangle 13"/>
          <p:cNvSpPr>
            <a:spLocks noGrp="1" noChangeArrowheads="1"/>
          </p:cNvSpPr>
          <p:nvPr>
            <p:ph type="sldNum" sz="quarter" idx="12"/>
          </p:nvPr>
        </p:nvSpPr>
        <p:spPr>
          <a:ln/>
        </p:spPr>
        <p:txBody>
          <a:bodyPr/>
          <a:lstStyle>
            <a:lvl1pPr>
              <a:defRPr/>
            </a:lvl1pPr>
          </a:lstStyle>
          <a:p>
            <a:pPr>
              <a:defRPr/>
            </a:pPr>
            <a:fld id="{9AAD399F-A1FA-4A39-9925-CC431F9A575A}" type="slidenum">
              <a:rPr lang="en-US"/>
              <a:pPr>
                <a:defRPr/>
              </a:pPr>
              <a:t>‹#›</a:t>
            </a:fld>
            <a:endParaRPr lang="hi-IN"/>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hi-IN"/>
          </a:p>
        </p:txBody>
      </p:sp>
      <p:sp>
        <p:nvSpPr>
          <p:cNvPr id="8" name="Rectangle 12"/>
          <p:cNvSpPr>
            <a:spLocks noGrp="1" noChangeArrowheads="1"/>
          </p:cNvSpPr>
          <p:nvPr>
            <p:ph type="ftr" sz="quarter" idx="11"/>
          </p:nvPr>
        </p:nvSpPr>
        <p:spPr>
          <a:ln/>
        </p:spPr>
        <p:txBody>
          <a:bodyPr/>
          <a:lstStyle>
            <a:lvl1pPr>
              <a:defRPr/>
            </a:lvl1pPr>
          </a:lstStyle>
          <a:p>
            <a:pPr>
              <a:defRPr/>
            </a:pPr>
            <a:endParaRPr lang="hi-IN"/>
          </a:p>
        </p:txBody>
      </p:sp>
      <p:sp>
        <p:nvSpPr>
          <p:cNvPr id="9" name="Rectangle 13"/>
          <p:cNvSpPr>
            <a:spLocks noGrp="1" noChangeArrowheads="1"/>
          </p:cNvSpPr>
          <p:nvPr>
            <p:ph type="sldNum" sz="quarter" idx="12"/>
          </p:nvPr>
        </p:nvSpPr>
        <p:spPr>
          <a:ln/>
        </p:spPr>
        <p:txBody>
          <a:bodyPr/>
          <a:lstStyle>
            <a:lvl1pPr>
              <a:defRPr/>
            </a:lvl1pPr>
          </a:lstStyle>
          <a:p>
            <a:pPr>
              <a:defRPr/>
            </a:pPr>
            <a:fld id="{DC715563-9537-4DEB-A93D-8FBB10040311}" type="slidenum">
              <a:rPr lang="en-US"/>
              <a:pPr>
                <a:defRPr/>
              </a:pPr>
              <a:t>‹#›</a:t>
            </a:fld>
            <a:endParaRPr lang="hi-IN"/>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hi-IN"/>
          </a:p>
        </p:txBody>
      </p:sp>
      <p:sp>
        <p:nvSpPr>
          <p:cNvPr id="4" name="Rectangle 12"/>
          <p:cNvSpPr>
            <a:spLocks noGrp="1" noChangeArrowheads="1"/>
          </p:cNvSpPr>
          <p:nvPr>
            <p:ph type="ftr" sz="quarter" idx="11"/>
          </p:nvPr>
        </p:nvSpPr>
        <p:spPr>
          <a:ln/>
        </p:spPr>
        <p:txBody>
          <a:bodyPr/>
          <a:lstStyle>
            <a:lvl1pPr>
              <a:defRPr/>
            </a:lvl1pPr>
          </a:lstStyle>
          <a:p>
            <a:pPr>
              <a:defRPr/>
            </a:pPr>
            <a:endParaRPr lang="hi-IN"/>
          </a:p>
        </p:txBody>
      </p:sp>
      <p:sp>
        <p:nvSpPr>
          <p:cNvPr id="5" name="Rectangle 13"/>
          <p:cNvSpPr>
            <a:spLocks noGrp="1" noChangeArrowheads="1"/>
          </p:cNvSpPr>
          <p:nvPr>
            <p:ph type="sldNum" sz="quarter" idx="12"/>
          </p:nvPr>
        </p:nvSpPr>
        <p:spPr>
          <a:ln/>
        </p:spPr>
        <p:txBody>
          <a:bodyPr/>
          <a:lstStyle>
            <a:lvl1pPr>
              <a:defRPr/>
            </a:lvl1pPr>
          </a:lstStyle>
          <a:p>
            <a:pPr>
              <a:defRPr/>
            </a:pPr>
            <a:fld id="{B833B6FD-4DDA-4AA3-848F-5D265F07D40C}" type="slidenum">
              <a:rPr lang="en-US"/>
              <a:pPr>
                <a:defRPr/>
              </a:pPr>
              <a:t>‹#›</a:t>
            </a:fld>
            <a:endParaRPr lang="hi-IN"/>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hi-IN"/>
          </a:p>
        </p:txBody>
      </p:sp>
      <p:sp>
        <p:nvSpPr>
          <p:cNvPr id="3" name="Rectangle 12"/>
          <p:cNvSpPr>
            <a:spLocks noGrp="1" noChangeArrowheads="1"/>
          </p:cNvSpPr>
          <p:nvPr>
            <p:ph type="ftr" sz="quarter" idx="11"/>
          </p:nvPr>
        </p:nvSpPr>
        <p:spPr>
          <a:ln/>
        </p:spPr>
        <p:txBody>
          <a:bodyPr/>
          <a:lstStyle>
            <a:lvl1pPr>
              <a:defRPr/>
            </a:lvl1pPr>
          </a:lstStyle>
          <a:p>
            <a:pPr>
              <a:defRPr/>
            </a:pPr>
            <a:endParaRPr lang="hi-IN"/>
          </a:p>
        </p:txBody>
      </p:sp>
      <p:sp>
        <p:nvSpPr>
          <p:cNvPr id="4" name="Rectangle 13"/>
          <p:cNvSpPr>
            <a:spLocks noGrp="1" noChangeArrowheads="1"/>
          </p:cNvSpPr>
          <p:nvPr>
            <p:ph type="sldNum" sz="quarter" idx="12"/>
          </p:nvPr>
        </p:nvSpPr>
        <p:spPr>
          <a:ln/>
        </p:spPr>
        <p:txBody>
          <a:bodyPr/>
          <a:lstStyle>
            <a:lvl1pPr>
              <a:defRPr/>
            </a:lvl1pPr>
          </a:lstStyle>
          <a:p>
            <a:pPr>
              <a:defRPr/>
            </a:pPr>
            <a:fld id="{CC859247-138D-4CA6-AAEE-DFF159A981D4}" type="slidenum">
              <a:rPr lang="en-US"/>
              <a:pPr>
                <a:defRPr/>
              </a:pPr>
              <a:t>‹#›</a:t>
            </a:fld>
            <a:endParaRPr lang="hi-IN"/>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hi-IN"/>
          </a:p>
        </p:txBody>
      </p:sp>
      <p:sp>
        <p:nvSpPr>
          <p:cNvPr id="6" name="Rectangle 12"/>
          <p:cNvSpPr>
            <a:spLocks noGrp="1" noChangeArrowheads="1"/>
          </p:cNvSpPr>
          <p:nvPr>
            <p:ph type="ftr" sz="quarter" idx="11"/>
          </p:nvPr>
        </p:nvSpPr>
        <p:spPr>
          <a:ln/>
        </p:spPr>
        <p:txBody>
          <a:bodyPr/>
          <a:lstStyle>
            <a:lvl1pPr>
              <a:defRPr/>
            </a:lvl1pPr>
          </a:lstStyle>
          <a:p>
            <a:pPr>
              <a:defRPr/>
            </a:pPr>
            <a:endParaRPr lang="hi-IN"/>
          </a:p>
        </p:txBody>
      </p:sp>
      <p:sp>
        <p:nvSpPr>
          <p:cNvPr id="7" name="Rectangle 13"/>
          <p:cNvSpPr>
            <a:spLocks noGrp="1" noChangeArrowheads="1"/>
          </p:cNvSpPr>
          <p:nvPr>
            <p:ph type="sldNum" sz="quarter" idx="12"/>
          </p:nvPr>
        </p:nvSpPr>
        <p:spPr>
          <a:ln/>
        </p:spPr>
        <p:txBody>
          <a:bodyPr/>
          <a:lstStyle>
            <a:lvl1pPr>
              <a:defRPr/>
            </a:lvl1pPr>
          </a:lstStyle>
          <a:p>
            <a:pPr>
              <a:defRPr/>
            </a:pPr>
            <a:fld id="{8AFF5E0E-1A45-42C2-B845-842B96E08D83}" type="slidenum">
              <a:rPr lang="en-US"/>
              <a:pPr>
                <a:defRPr/>
              </a:pPr>
              <a:t>‹#›</a:t>
            </a:fld>
            <a:endParaRPr lang="hi-IN"/>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hi-IN"/>
          </a:p>
        </p:txBody>
      </p:sp>
      <p:sp>
        <p:nvSpPr>
          <p:cNvPr id="6" name="Rectangle 12"/>
          <p:cNvSpPr>
            <a:spLocks noGrp="1" noChangeArrowheads="1"/>
          </p:cNvSpPr>
          <p:nvPr>
            <p:ph type="ftr" sz="quarter" idx="11"/>
          </p:nvPr>
        </p:nvSpPr>
        <p:spPr>
          <a:ln/>
        </p:spPr>
        <p:txBody>
          <a:bodyPr/>
          <a:lstStyle>
            <a:lvl1pPr>
              <a:defRPr/>
            </a:lvl1pPr>
          </a:lstStyle>
          <a:p>
            <a:pPr>
              <a:defRPr/>
            </a:pPr>
            <a:endParaRPr lang="hi-IN"/>
          </a:p>
        </p:txBody>
      </p:sp>
      <p:sp>
        <p:nvSpPr>
          <p:cNvPr id="7" name="Rectangle 13"/>
          <p:cNvSpPr>
            <a:spLocks noGrp="1" noChangeArrowheads="1"/>
          </p:cNvSpPr>
          <p:nvPr>
            <p:ph type="sldNum" sz="quarter" idx="12"/>
          </p:nvPr>
        </p:nvSpPr>
        <p:spPr>
          <a:ln/>
        </p:spPr>
        <p:txBody>
          <a:bodyPr/>
          <a:lstStyle>
            <a:lvl1pPr>
              <a:defRPr/>
            </a:lvl1pPr>
          </a:lstStyle>
          <a:p>
            <a:pPr>
              <a:defRPr/>
            </a:pPr>
            <a:fld id="{09BE3FF6-821B-4601-8DC5-5794B018DBA6}" type="slidenum">
              <a:rPr lang="en-US"/>
              <a:pPr>
                <a:defRPr/>
              </a:pPr>
              <a:t>‹#›</a:t>
            </a:fld>
            <a:endParaRPr lang="hi-IN"/>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24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cs typeface="Mangal" pitchFamily="2"/>
                </a:endParaRPr>
              </a:p>
            </p:txBody>
          </p:sp>
          <p:sp>
            <p:nvSpPr>
              <p:cNvPr id="1024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cs typeface="Mangal" pitchFamily="2"/>
                </a:endParaRPr>
              </a:p>
            </p:txBody>
          </p:sp>
        </p:grpSp>
        <p:grpSp>
          <p:nvGrpSpPr>
            <p:cNvPr id="1033" name="Group 6"/>
            <p:cNvGrpSpPr>
              <a:grpSpLocks/>
            </p:cNvGrpSpPr>
            <p:nvPr/>
          </p:nvGrpSpPr>
          <p:grpSpPr bwMode="auto">
            <a:xfrm>
              <a:off x="144" y="1248"/>
              <a:ext cx="4656" cy="201"/>
              <a:chOff x="144" y="1248"/>
              <a:chExt cx="4656" cy="201"/>
            </a:xfrm>
          </p:grpSpPr>
          <p:sp>
            <p:nvSpPr>
              <p:cNvPr id="1024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cs typeface="Mangal" pitchFamily="2"/>
                </a:endParaRPr>
              </a:p>
            </p:txBody>
          </p:sp>
          <p:sp>
            <p:nvSpPr>
              <p:cNvPr id="10248"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cs typeface="Mangal" pitchFamily="2"/>
                </a:endParaRPr>
              </a:p>
            </p:txBody>
          </p:sp>
        </p:grpSp>
      </p:grpSp>
      <p:sp>
        <p:nvSpPr>
          <p:cNvPr id="10249"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hi-IN"/>
              <a:t>Click to edit Master title style</a:t>
            </a:r>
          </a:p>
        </p:txBody>
      </p:sp>
      <p:sp>
        <p:nvSpPr>
          <p:cNvPr id="10250"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i-IN"/>
              <a:t>Click to edit Master text styles</a:t>
            </a:r>
          </a:p>
          <a:p>
            <a:pPr lvl="1"/>
            <a:r>
              <a:rPr lang="hi-IN"/>
              <a:t>Second level</a:t>
            </a:r>
          </a:p>
          <a:p>
            <a:pPr lvl="2"/>
            <a:r>
              <a:rPr lang="hi-IN"/>
              <a:t>Third level</a:t>
            </a:r>
          </a:p>
          <a:p>
            <a:pPr lvl="3"/>
            <a:r>
              <a:rPr lang="hi-IN"/>
              <a:t>Fourth level</a:t>
            </a:r>
          </a:p>
          <a:p>
            <a:pPr lvl="4"/>
            <a:r>
              <a:rPr lang="hi-IN"/>
              <a:t>Fifth level</a:t>
            </a:r>
          </a:p>
        </p:txBody>
      </p:sp>
      <p:sp>
        <p:nvSpPr>
          <p:cNvPr id="1025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angal" pitchFamily="2"/>
              </a:defRPr>
            </a:lvl1pPr>
          </a:lstStyle>
          <a:p>
            <a:pPr>
              <a:defRPr/>
            </a:pPr>
            <a:endParaRPr lang="hi-IN"/>
          </a:p>
        </p:txBody>
      </p:sp>
      <p:sp>
        <p:nvSpPr>
          <p:cNvPr id="1025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angal" pitchFamily="2"/>
              </a:defRPr>
            </a:lvl1pPr>
          </a:lstStyle>
          <a:p>
            <a:pPr>
              <a:defRPr/>
            </a:pPr>
            <a:endParaRPr lang="hi-IN"/>
          </a:p>
        </p:txBody>
      </p:sp>
      <p:sp>
        <p:nvSpPr>
          <p:cNvPr id="1025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cs typeface="Mangal" pitchFamily="2"/>
              </a:defRPr>
            </a:lvl1pPr>
          </a:lstStyle>
          <a:p>
            <a:pPr>
              <a:defRPr/>
            </a:pPr>
            <a:fld id="{099D5299-9761-4C01-B0CD-D2C9307CAFA9}" type="slidenum">
              <a:rPr lang="en-US"/>
              <a:pPr>
                <a:defRPr/>
              </a:pPr>
              <a:t>‹#›</a:t>
            </a:fld>
            <a:endParaRPr lang="hi-IN"/>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500" fill="hold"/>
                                        <p:tgtEl>
                                          <p:spTgt spid="1024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50">
                                            <p:txEl>
                                              <p:pRg st="0" end="0"/>
                                            </p:txEl>
                                          </p:spTgt>
                                        </p:tgtEl>
                                        <p:attrNameLst>
                                          <p:attrName>style.visibility</p:attrName>
                                        </p:attrNameLst>
                                      </p:cBhvr>
                                      <p:to>
                                        <p:strVal val="visible"/>
                                      </p:to>
                                    </p:set>
                                    <p:anim calcmode="lin" valueType="num">
                                      <p:cBhvr>
                                        <p:cTn id="15" dur="500" fill="hold"/>
                                        <p:tgtEl>
                                          <p:spTgt spid="1025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5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5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50">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10250">
                                            <p:txEl>
                                              <p:pRg st="1" end="1"/>
                                            </p:txEl>
                                          </p:spTgt>
                                        </p:tgtEl>
                                        <p:attrNameLst>
                                          <p:attrName>style.visibility</p:attrName>
                                        </p:attrNameLst>
                                      </p:cBhvr>
                                      <p:to>
                                        <p:strVal val="visible"/>
                                      </p:to>
                                    </p:set>
                                    <p:anim calcmode="lin" valueType="num">
                                      <p:cBhvr>
                                        <p:cTn id="21" dur="500" fill="hold"/>
                                        <p:tgtEl>
                                          <p:spTgt spid="1025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25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25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250">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10250">
                                            <p:txEl>
                                              <p:pRg st="2" end="2"/>
                                            </p:txEl>
                                          </p:spTgt>
                                        </p:tgtEl>
                                        <p:attrNameLst>
                                          <p:attrName>style.visibility</p:attrName>
                                        </p:attrNameLst>
                                      </p:cBhvr>
                                      <p:to>
                                        <p:strVal val="visible"/>
                                      </p:to>
                                    </p:set>
                                    <p:anim calcmode="lin" valueType="num">
                                      <p:cBhvr>
                                        <p:cTn id="27" dur="500" fill="hold"/>
                                        <p:tgtEl>
                                          <p:spTgt spid="1025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025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025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0250">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0250">
                                            <p:txEl>
                                              <p:pRg st="3" end="3"/>
                                            </p:txEl>
                                          </p:spTgt>
                                        </p:tgtEl>
                                        <p:attrNameLst>
                                          <p:attrName>style.visibility</p:attrName>
                                        </p:attrNameLst>
                                      </p:cBhvr>
                                      <p:to>
                                        <p:strVal val="visible"/>
                                      </p:to>
                                    </p:set>
                                    <p:anim calcmode="lin" valueType="num">
                                      <p:cBhvr>
                                        <p:cTn id="33" dur="500" fill="hold"/>
                                        <p:tgtEl>
                                          <p:spTgt spid="1025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25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25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250">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0250">
                                            <p:txEl>
                                              <p:pRg st="4" end="4"/>
                                            </p:txEl>
                                          </p:spTgt>
                                        </p:tgtEl>
                                        <p:attrNameLst>
                                          <p:attrName>style.visibility</p:attrName>
                                        </p:attrNameLst>
                                      </p:cBhvr>
                                      <p:to>
                                        <p:strVal val="visible"/>
                                      </p:to>
                                    </p:set>
                                    <p:anim calcmode="lin" valueType="num">
                                      <p:cBhvr>
                                        <p:cTn id="39" dur="500" fill="hold"/>
                                        <p:tgtEl>
                                          <p:spTgt spid="1025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25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25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2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10249"/>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10249"/>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10249"/>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10249"/>
                                        </p:tgtEl>
                                        <p:attrNameLst>
                                          <p:attrName>ppt_y</p:attrName>
                                        </p:attrNameLst>
                                      </p:cBhvr>
                                      <p:tavLst>
                                        <p:tav tm="0">
                                          <p:val>
                                            <p:strVal val="ppt_y"/>
                                          </p:val>
                                        </p:tav>
                                        <p:tav tm="100000">
                                          <p:val>
                                            <p:strVal val="ppt_y"/>
                                          </p:val>
                                        </p:tav>
                                      </p:tavLst>
                                    </p:anim>
                                    <p:set>
                                      <p:cBhvr>
                                        <p:cTn id="50" dur="1" fill="hold">
                                          <p:stCondLst>
                                            <p:cond delay="499"/>
                                          </p:stCondLst>
                                        </p:cTn>
                                        <p:tgtEl>
                                          <p:spTgt spid="10249"/>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10250">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10250">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10250">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10250">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10250">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10250">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10250">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10250">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10250">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10250">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10250">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10250">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10250">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10250">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10250">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10250">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10250">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10250">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10250">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10250">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10250">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10250">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10250">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10250">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1025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49" grpId="1"/>
      <p:bldP spid="10250" grpId="0" build="p">
        <p:tmplLst>
          <p:tmpl lvl="1">
            <p:tnLst>
              <p:par>
                <p:cTn presetID="39" presetClass="entr" presetSubtype="0" accel="100000" fill="hold" nodeType="clickEffect">
                  <p:stCondLst>
                    <p:cond delay="0"/>
                  </p:stCondLst>
                  <p:childTnLst>
                    <p:set>
                      <p:cBhvr>
                        <p:cTn dur="1" fill="hold">
                          <p:stCondLst>
                            <p:cond delay="0"/>
                          </p:stCondLst>
                        </p:cTn>
                        <p:tgtEl>
                          <p:spTgt spid="10250"/>
                        </p:tgtEl>
                        <p:attrNameLst>
                          <p:attrName>style.visibility</p:attrName>
                        </p:attrNameLst>
                      </p:cBhvr>
                      <p:to>
                        <p:strVal val="visible"/>
                      </p:to>
                    </p:set>
                    <p:anim calcmode="lin" valueType="num">
                      <p:cBhvr>
                        <p:cTn dur="500" fill="hold"/>
                        <p:tgtEl>
                          <p:spTgt spid="1025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5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5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10250"/>
                        </p:tgtEl>
                        <p:attrNameLst>
                          <p:attrName>style.visibility</p:attrName>
                        </p:attrNameLst>
                      </p:cBhvr>
                      <p:to>
                        <p:strVal val="visible"/>
                      </p:to>
                    </p:set>
                    <p:anim calcmode="lin" valueType="num">
                      <p:cBhvr>
                        <p:cTn dur="500" fill="hold"/>
                        <p:tgtEl>
                          <p:spTgt spid="1025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5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5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10250"/>
                        </p:tgtEl>
                        <p:attrNameLst>
                          <p:attrName>style.visibility</p:attrName>
                        </p:attrNameLst>
                      </p:cBhvr>
                      <p:to>
                        <p:strVal val="visible"/>
                      </p:to>
                    </p:set>
                    <p:anim calcmode="lin" valueType="num">
                      <p:cBhvr>
                        <p:cTn dur="500" fill="hold"/>
                        <p:tgtEl>
                          <p:spTgt spid="1025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5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5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10250"/>
                        </p:tgtEl>
                        <p:attrNameLst>
                          <p:attrName>style.visibility</p:attrName>
                        </p:attrNameLst>
                      </p:cBhvr>
                      <p:to>
                        <p:strVal val="visible"/>
                      </p:to>
                    </p:set>
                    <p:anim calcmode="lin" valueType="num">
                      <p:cBhvr>
                        <p:cTn dur="500" fill="hold"/>
                        <p:tgtEl>
                          <p:spTgt spid="1025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5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5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10250"/>
                        </p:tgtEl>
                        <p:attrNameLst>
                          <p:attrName>style.visibility</p:attrName>
                        </p:attrNameLst>
                      </p:cBhvr>
                      <p:to>
                        <p:strVal val="visible"/>
                      </p:to>
                    </p:set>
                    <p:anim calcmode="lin" valueType="num">
                      <p:cBhvr>
                        <p:cTn dur="500" fill="hold"/>
                        <p:tgtEl>
                          <p:spTgt spid="1025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5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5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childTnLst>
                </p:cTn>
              </p:par>
            </p:tnLst>
          </p:tmpl>
        </p:tmplLst>
      </p:bldP>
      <p:bldP spid="10250" grpId="1" build="allAtOnce">
        <p:tmplLst>
          <p:tmpl lvl="1">
            <p:tnLst>
              <p:par>
                <p:cTn presetID="39" presetClass="exit" presetSubtype="0" decel="100000" fill="hold" nodeType="withEffect">
                  <p:stCondLst>
                    <p:cond delay="0"/>
                  </p:stCondLst>
                  <p:childTnLst>
                    <p:anim calcmode="lin" valueType="num">
                      <p:cBhvr>
                        <p:cTn dur="500" fill="hold"/>
                        <p:tgtEl>
                          <p:spTgt spid="1025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5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5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set>
                      <p:cBhvr>
                        <p:cTn dur="1" fill="hold">
                          <p:stCondLst>
                            <p:cond delay="499"/>
                          </p:stCondLst>
                        </p:cTn>
                        <p:tgtEl>
                          <p:spTgt spid="10250"/>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1025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5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5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set>
                      <p:cBhvr>
                        <p:cTn dur="1" fill="hold">
                          <p:stCondLst>
                            <p:cond delay="499"/>
                          </p:stCondLst>
                        </p:cTn>
                        <p:tgtEl>
                          <p:spTgt spid="10250"/>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1025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5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5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set>
                      <p:cBhvr>
                        <p:cTn dur="1" fill="hold">
                          <p:stCondLst>
                            <p:cond delay="499"/>
                          </p:stCondLst>
                        </p:cTn>
                        <p:tgtEl>
                          <p:spTgt spid="10250"/>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1025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5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5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set>
                      <p:cBhvr>
                        <p:cTn dur="1" fill="hold">
                          <p:stCondLst>
                            <p:cond delay="499"/>
                          </p:stCondLst>
                        </p:cTn>
                        <p:tgtEl>
                          <p:spTgt spid="10250"/>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1025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5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5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50"/>
                        </p:tgtEl>
                        <p:attrNameLst>
                          <p:attrName>ppt_y</p:attrName>
                        </p:attrNameLst>
                      </p:cBhvr>
                      <p:tavLst>
                        <p:tav tm="0">
                          <p:val>
                            <p:strVal val="ppt_y"/>
                          </p:val>
                        </p:tav>
                        <p:tav tm="100000">
                          <p:val>
                            <p:strVal val="ppt_y"/>
                          </p:val>
                        </p:tav>
                      </p:tavLst>
                    </p:anim>
                    <p:set>
                      <p:cBhvr>
                        <p:cTn dur="1" fill="hold">
                          <p:stCondLst>
                            <p:cond delay="499"/>
                          </p:stCondLst>
                        </p:cTn>
                        <p:tgtEl>
                          <p:spTgt spid="10250"/>
                        </p:tgtEl>
                        <p:attrNameLst>
                          <p:attrName>style.visibility</p:attrName>
                        </p:attrNameLst>
                      </p:cBhvr>
                      <p:to>
                        <p:strVal val="hidden"/>
                      </p:to>
                    </p:set>
                  </p:childTnLst>
                </p:cTn>
              </p:par>
            </p:tnLst>
          </p:tmpl>
        </p:tmplLst>
      </p:bldP>
    </p:bld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Mangal" pitchFamily="2"/>
          <a:cs typeface="Mangal" pitchFamily="2"/>
        </a:defRPr>
      </a:lvl2pPr>
      <a:lvl3pPr algn="l" rtl="0" eaLnBrk="0" fontAlgn="base" hangingPunct="0">
        <a:lnSpc>
          <a:spcPct val="90000"/>
        </a:lnSpc>
        <a:spcBef>
          <a:spcPct val="0"/>
        </a:spcBef>
        <a:spcAft>
          <a:spcPct val="0"/>
        </a:spcAft>
        <a:defRPr sz="3600" b="1">
          <a:solidFill>
            <a:schemeClr val="tx2"/>
          </a:solidFill>
          <a:latin typeface="Arial" charset="0"/>
          <a:ea typeface="Mangal" pitchFamily="2"/>
          <a:cs typeface="Mangal" pitchFamily="2"/>
        </a:defRPr>
      </a:lvl3pPr>
      <a:lvl4pPr algn="l" rtl="0" eaLnBrk="0" fontAlgn="base" hangingPunct="0">
        <a:lnSpc>
          <a:spcPct val="90000"/>
        </a:lnSpc>
        <a:spcBef>
          <a:spcPct val="0"/>
        </a:spcBef>
        <a:spcAft>
          <a:spcPct val="0"/>
        </a:spcAft>
        <a:defRPr sz="3600" b="1">
          <a:solidFill>
            <a:schemeClr val="tx2"/>
          </a:solidFill>
          <a:latin typeface="Arial" charset="0"/>
          <a:ea typeface="Mangal" pitchFamily="2"/>
          <a:cs typeface="Mangal" pitchFamily="2"/>
        </a:defRPr>
      </a:lvl4pPr>
      <a:lvl5pPr algn="l" rtl="0" eaLnBrk="0" fontAlgn="base" hangingPunct="0">
        <a:lnSpc>
          <a:spcPct val="90000"/>
        </a:lnSpc>
        <a:spcBef>
          <a:spcPct val="0"/>
        </a:spcBef>
        <a:spcAft>
          <a:spcPct val="0"/>
        </a:spcAft>
        <a:defRPr sz="3600" b="1">
          <a:solidFill>
            <a:schemeClr val="tx2"/>
          </a:solidFill>
          <a:latin typeface="Arial" charset="0"/>
          <a:ea typeface="Mangal" pitchFamily="2"/>
          <a:cs typeface="Mangal" pitchFamily="2"/>
        </a:defRPr>
      </a:lvl5pPr>
      <a:lvl6pPr marL="457200" algn="l" rtl="0" fontAlgn="base">
        <a:lnSpc>
          <a:spcPct val="90000"/>
        </a:lnSpc>
        <a:spcBef>
          <a:spcPct val="0"/>
        </a:spcBef>
        <a:spcAft>
          <a:spcPct val="0"/>
        </a:spcAft>
        <a:defRPr sz="3600" b="1">
          <a:solidFill>
            <a:schemeClr val="tx2"/>
          </a:solidFill>
          <a:latin typeface="Arial" charset="0"/>
          <a:ea typeface="Mangal" pitchFamily="2"/>
          <a:cs typeface="Mangal" pitchFamily="2"/>
        </a:defRPr>
      </a:lvl6pPr>
      <a:lvl7pPr marL="914400" algn="l" rtl="0" fontAlgn="base">
        <a:lnSpc>
          <a:spcPct val="90000"/>
        </a:lnSpc>
        <a:spcBef>
          <a:spcPct val="0"/>
        </a:spcBef>
        <a:spcAft>
          <a:spcPct val="0"/>
        </a:spcAft>
        <a:defRPr sz="3600" b="1">
          <a:solidFill>
            <a:schemeClr val="tx2"/>
          </a:solidFill>
          <a:latin typeface="Arial" charset="0"/>
          <a:ea typeface="Mangal" pitchFamily="2"/>
          <a:cs typeface="Mangal" pitchFamily="2"/>
        </a:defRPr>
      </a:lvl7pPr>
      <a:lvl8pPr marL="1371600" algn="l" rtl="0" fontAlgn="base">
        <a:lnSpc>
          <a:spcPct val="90000"/>
        </a:lnSpc>
        <a:spcBef>
          <a:spcPct val="0"/>
        </a:spcBef>
        <a:spcAft>
          <a:spcPct val="0"/>
        </a:spcAft>
        <a:defRPr sz="3600" b="1">
          <a:solidFill>
            <a:schemeClr val="tx2"/>
          </a:solidFill>
          <a:latin typeface="Arial" charset="0"/>
          <a:ea typeface="Mangal" pitchFamily="2"/>
          <a:cs typeface="Mangal" pitchFamily="2"/>
        </a:defRPr>
      </a:lvl8pPr>
      <a:lvl9pPr marL="1828800" algn="l" rtl="0" fontAlgn="base">
        <a:lnSpc>
          <a:spcPct val="90000"/>
        </a:lnSpc>
        <a:spcBef>
          <a:spcPct val="0"/>
        </a:spcBef>
        <a:spcAft>
          <a:spcPct val="0"/>
        </a:spcAft>
        <a:defRPr sz="3600" b="1">
          <a:solidFill>
            <a:schemeClr val="tx2"/>
          </a:solidFill>
          <a:latin typeface="Arial" charset="0"/>
          <a:ea typeface="Mangal" pitchFamily="2"/>
          <a:cs typeface="Mangal" pitchFamily="2"/>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ea typeface="+mn-ea"/>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ea typeface="+mn-ea"/>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ea typeface="+mn-ea"/>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ea typeface="+mn-ea"/>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endParaRPr lang="en-US"/>
          </a:p>
        </p:txBody>
      </p:sp>
      <p:sp>
        <p:nvSpPr>
          <p:cNvPr id="4099" name="Rectangle 3"/>
          <p:cNvSpPr>
            <a:spLocks noGrp="1" noChangeArrowheads="1"/>
          </p:cNvSpPr>
          <p:nvPr>
            <p:ph type="subTitle" idx="1"/>
          </p:nvPr>
        </p:nvSpPr>
        <p:spPr/>
        <p:txBody>
          <a:bodyPr/>
          <a:lstStyle/>
          <a:p>
            <a:pPr eaLnBrk="1" hangingPunct="1"/>
            <a:endParaRPr lang="en-US"/>
          </a:p>
        </p:txBody>
      </p:sp>
      <p:pic>
        <p:nvPicPr>
          <p:cNvPr id="4100" name="Picture 4" descr="100_0258"/>
          <p:cNvPicPr>
            <a:picLocks noChangeAspect="1" noChangeArrowheads="1"/>
          </p:cNvPicPr>
          <p:nvPr/>
        </p:nvPicPr>
        <p:blipFill>
          <a:blip r:embed="rId2"/>
          <a:srcRect/>
          <a:stretch>
            <a:fillRect/>
          </a:stretch>
        </p:blipFill>
        <p:spPr bwMode="auto">
          <a:xfrm>
            <a:off x="0" y="457200"/>
            <a:ext cx="9144000" cy="6858000"/>
          </a:xfrm>
          <a:prstGeom prst="rect">
            <a:avLst/>
          </a:prstGeom>
          <a:gradFill rotWithShape="1">
            <a:gsLst>
              <a:gs pos="0">
                <a:srgbClr val="C0BAE4"/>
              </a:gs>
              <a:gs pos="100000">
                <a:srgbClr val="FF99FF"/>
              </a:gs>
            </a:gsLst>
            <a:lin ang="2700000" scaled="1"/>
          </a:gradFill>
          <a:ln w="9525">
            <a:noFill/>
            <a:miter lim="800000"/>
            <a:headEnd/>
            <a:tailEnd/>
          </a:ln>
        </p:spPr>
      </p:pic>
      <p:sp>
        <p:nvSpPr>
          <p:cNvPr id="4101" name="Text Box 5"/>
          <p:cNvSpPr txBox="1">
            <a:spLocks noChangeArrowheads="1"/>
          </p:cNvSpPr>
          <p:nvPr/>
        </p:nvSpPr>
        <p:spPr bwMode="auto">
          <a:xfrm>
            <a:off x="1447800" y="762000"/>
            <a:ext cx="6477000" cy="1739900"/>
          </a:xfrm>
          <a:prstGeom prst="rect">
            <a:avLst/>
          </a:prstGeom>
          <a:gradFill rotWithShape="1">
            <a:gsLst>
              <a:gs pos="0">
                <a:srgbClr val="FF99FF"/>
              </a:gs>
              <a:gs pos="100000">
                <a:schemeClr val="accent1"/>
              </a:gs>
            </a:gsLst>
            <a:lin ang="5400000" scaled="1"/>
          </a:gradFill>
          <a:ln w="9525">
            <a:noFill/>
            <a:miter lim="800000"/>
            <a:headEnd/>
            <a:tailEnd/>
          </a:ln>
        </p:spPr>
        <p:txBody>
          <a:bodyPr>
            <a:spAutoFit/>
          </a:bodyPr>
          <a:lstStyle/>
          <a:p>
            <a:r>
              <a:rPr lang="en-US" sz="3600" b="1"/>
              <a:t>NATIONAL HEALTH PROGRAMMES RELATED TO CHILD HEALTH </a:t>
            </a:r>
            <a:endParaRPr lang="hi-IN" sz="3600" b="1"/>
          </a:p>
        </p:txBody>
      </p:sp>
      <p:sp>
        <p:nvSpPr>
          <p:cNvPr id="4102" name="Text Box 6"/>
          <p:cNvSpPr txBox="1">
            <a:spLocks noChangeArrowheads="1"/>
          </p:cNvSpPr>
          <p:nvPr/>
        </p:nvSpPr>
        <p:spPr bwMode="auto">
          <a:xfrm>
            <a:off x="1524000" y="1905000"/>
            <a:ext cx="6629400" cy="366713"/>
          </a:xfrm>
          <a:prstGeom prst="rect">
            <a:avLst/>
          </a:prstGeom>
          <a:noFill/>
          <a:ln w="9525">
            <a:noFill/>
            <a:miter lim="800000"/>
            <a:headEnd/>
            <a:tailEnd/>
          </a:ln>
        </p:spPr>
        <p:txBody>
          <a:bodyPr>
            <a:spAutoFit/>
          </a:bodyPr>
          <a:lstStyle/>
          <a:p>
            <a:pPr>
              <a:spcBef>
                <a:spcPct val="50000"/>
              </a:spcBef>
            </a:pPr>
            <a:endParaRPr lang="en-US"/>
          </a:p>
        </p:txBody>
      </p:sp>
      <p:sp>
        <p:nvSpPr>
          <p:cNvPr id="2" name="Rectangle 3">
            <a:extLst>
              <a:ext uri="{FF2B5EF4-FFF2-40B4-BE49-F238E27FC236}">
                <a16:creationId xmlns:a16="http://schemas.microsoft.com/office/drawing/2014/main" id="{4E633896-7DE4-4E17-8D8F-0CF875F8CDDF}"/>
              </a:ext>
            </a:extLst>
          </p:cNvPr>
          <p:cNvSpPr txBox="1">
            <a:spLocks noChangeArrowheads="1"/>
          </p:cNvSpPr>
          <p:nvPr/>
        </p:nvSpPr>
        <p:spPr>
          <a:xfrm>
            <a:off x="2869019" y="5562600"/>
            <a:ext cx="6248400" cy="14922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defRPr/>
            </a:pPr>
            <a:r>
              <a:rPr lang="en-US" altLang="en-US" sz="2400" dirty="0">
                <a:solidFill>
                  <a:schemeClr val="bg1"/>
                </a:solidFill>
              </a:rPr>
              <a:t>Presented By,</a:t>
            </a:r>
          </a:p>
          <a:p>
            <a:pPr marL="0" indent="0">
              <a:lnSpc>
                <a:spcPct val="80000"/>
              </a:lnSpc>
              <a:buFont typeface="Wingdings" panose="05000000000000000000" pitchFamily="2" charset="2"/>
              <a:buNone/>
              <a:defRPr/>
            </a:pPr>
            <a:r>
              <a:rPr lang="en-IN" altLang="en-US" sz="2400" b="1" dirty="0">
                <a:solidFill>
                  <a:schemeClr val="bg1"/>
                </a:solidFill>
                <a:latin typeface="Arial" panose="020B0604020202020204" pitchFamily="34" charset="0"/>
                <a:cs typeface="Arial" panose="020B0604020202020204" pitchFamily="34" charset="0"/>
              </a:rPr>
              <a:t>Mr. Rajesh P</a:t>
            </a:r>
          </a:p>
          <a:p>
            <a:pPr marL="0" indent="0">
              <a:lnSpc>
                <a:spcPct val="80000"/>
              </a:lnSpc>
              <a:buFont typeface="Wingdings" panose="05000000000000000000" pitchFamily="2" charset="2"/>
              <a:buNone/>
              <a:defRPr/>
            </a:pPr>
            <a:r>
              <a:rPr lang="en-IN" altLang="en-US" sz="2400" b="1" dirty="0">
                <a:solidFill>
                  <a:schemeClr val="bg1"/>
                </a:solidFill>
                <a:latin typeface="Arial" panose="020B0604020202020204" pitchFamily="34" charset="0"/>
                <a:cs typeface="Arial" panose="020B0604020202020204" pitchFamily="34" charset="0"/>
              </a:rPr>
              <a:t>Assistant Professor</a:t>
            </a:r>
          </a:p>
          <a:p>
            <a:pPr marL="0" indent="0">
              <a:lnSpc>
                <a:spcPct val="80000"/>
              </a:lnSpc>
              <a:buFont typeface="Wingdings" panose="05000000000000000000" pitchFamily="2" charset="2"/>
              <a:buNone/>
              <a:defRPr/>
            </a:pPr>
            <a:r>
              <a:rPr lang="en-US" altLang="en-US" sz="2000" b="1" dirty="0">
                <a:solidFill>
                  <a:schemeClr val="bg1"/>
                </a:solidFill>
                <a:latin typeface="Arial" panose="020B0604020202020204" pitchFamily="34" charset="0"/>
                <a:cs typeface="Arial" panose="020B0604020202020204" pitchFamily="34" charset="0"/>
              </a:rPr>
              <a:t>Department of Child Health Nursing, SNC</a:t>
            </a:r>
            <a:endParaRPr lang="en-US" altLang="en-US" sz="24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02B03AB-59F9-4246-B8C5-79355EBB05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657850"/>
            <a:ext cx="12985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a:t>2) THE CHILD SURVIVAL AND SAFE MOTHERHOOD PROGRAMME (CSSM)</a:t>
            </a:r>
            <a:endParaRPr lang="hi-IN"/>
          </a:p>
        </p:txBody>
      </p:sp>
      <p:sp>
        <p:nvSpPr>
          <p:cNvPr id="13315" name="Rectangle 3"/>
          <p:cNvSpPr>
            <a:spLocks noGrp="1" noChangeArrowheads="1"/>
          </p:cNvSpPr>
          <p:nvPr>
            <p:ph type="body" idx="1"/>
          </p:nvPr>
        </p:nvSpPr>
        <p:spPr/>
        <p:txBody>
          <a:bodyPr/>
          <a:lstStyle/>
          <a:p>
            <a:pPr eaLnBrk="1" hangingPunct="1"/>
            <a:endParaRPr lang="en-US"/>
          </a:p>
          <a:p>
            <a:pPr eaLnBrk="1" hangingPunct="1"/>
            <a:r>
              <a:rPr lang="en-US"/>
              <a:t>Thus, the Child Survival and Safe Motherhood Programme (CSSM) was launched in 1992 and developed with the assistance of UNICEF and World Bank. The programme was for five years and for covering the entire country </a:t>
            </a:r>
            <a:endParaRPr lang="hi-IN"/>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sz="4000"/>
              <a:t>The objectives of CSSM were:</a:t>
            </a:r>
            <a:endParaRPr lang="hi-IN" sz="4000"/>
          </a:p>
        </p:txBody>
      </p:sp>
      <p:sp>
        <p:nvSpPr>
          <p:cNvPr id="14339" name="Rectangle 3"/>
          <p:cNvSpPr>
            <a:spLocks noGrp="1" noChangeArrowheads="1"/>
          </p:cNvSpPr>
          <p:nvPr>
            <p:ph type="body" idx="1"/>
          </p:nvPr>
        </p:nvSpPr>
        <p:spPr/>
        <p:txBody>
          <a:bodyPr/>
          <a:lstStyle/>
          <a:p>
            <a:pPr marL="577850" indent="-577850" eaLnBrk="1" hangingPunct="1"/>
            <a:r>
              <a:rPr lang="en-US"/>
              <a:t>to reduce infant mortality below 60 per 1000 live births and childhood mortality below 10 per 1000 child population.</a:t>
            </a:r>
          </a:p>
          <a:p>
            <a:pPr marL="577850" indent="-577850" eaLnBrk="1" hangingPunct="1"/>
            <a:r>
              <a:rPr lang="en-US"/>
              <a:t>to reduce maternal mortality below 2 per  1000 live births.</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algn="just" eaLnBrk="1" hangingPunct="1">
              <a:buFont typeface="Wingdings" pitchFamily="2" charset="2"/>
              <a:buNone/>
            </a:pPr>
            <a:r>
              <a:rPr lang="en-US" b="1"/>
              <a:t> Child Surivival</a:t>
            </a:r>
          </a:p>
          <a:p>
            <a:pPr algn="just" eaLnBrk="1" hangingPunct="1">
              <a:buFont typeface="Wingdings" pitchFamily="2" charset="2"/>
              <a:buNone/>
            </a:pPr>
            <a:r>
              <a:rPr lang="en-US"/>
              <a:t>*   Essential  newborn care                          </a:t>
            </a:r>
          </a:p>
          <a:p>
            <a:pPr algn="just" eaLnBrk="1" hangingPunct="1">
              <a:buFont typeface="Wingdings" pitchFamily="2" charset="2"/>
              <a:buNone/>
            </a:pPr>
            <a:r>
              <a:rPr lang="en-US"/>
              <a:t>*   Immunization</a:t>
            </a:r>
          </a:p>
          <a:p>
            <a:pPr algn="just" eaLnBrk="1" hangingPunct="1">
              <a:buFont typeface="Wingdings" pitchFamily="2" charset="2"/>
              <a:buNone/>
            </a:pPr>
            <a:r>
              <a:rPr lang="en-US"/>
              <a:t>*   Management of diarrhoea</a:t>
            </a:r>
          </a:p>
          <a:p>
            <a:pPr algn="just" eaLnBrk="1" hangingPunct="1">
              <a:buFont typeface="Wingdings" pitchFamily="2" charset="2"/>
              <a:buNone/>
            </a:pPr>
            <a:r>
              <a:rPr lang="en-US"/>
              <a:t>*   Management of Acute Respiratory</a:t>
            </a:r>
          </a:p>
          <a:p>
            <a:pPr algn="just" eaLnBrk="1" hangingPunct="1">
              <a:buFont typeface="Wingdings" pitchFamily="2" charset="2"/>
              <a:buNone/>
            </a:pPr>
            <a:r>
              <a:rPr lang="en-US"/>
              <a:t>*  Vitamin A Prophylaxis</a:t>
            </a:r>
          </a:p>
        </p:txBody>
      </p:sp>
      <p:sp>
        <p:nvSpPr>
          <p:cNvPr id="15363" name="AutoShape 4"/>
          <p:cNvSpPr>
            <a:spLocks noGrp="1" noChangeArrowheads="1"/>
          </p:cNvSpPr>
          <p:nvPr>
            <p:ph type="title"/>
          </p:nvPr>
        </p:nvSpPr>
        <p:spPr/>
        <p:txBody>
          <a:bodyPr/>
          <a:lstStyle/>
          <a:p>
            <a:pPr eaLnBrk="1" hangingPunct="1"/>
            <a:r>
              <a:rPr lang="en-US"/>
              <a:t>CSSM Programme Interventions </a:t>
            </a:r>
            <a:endParaRPr lang="hi-IN"/>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a:t>CONT’D …</a:t>
            </a:r>
            <a:endParaRPr lang="hi-IN"/>
          </a:p>
        </p:txBody>
      </p:sp>
      <p:sp>
        <p:nvSpPr>
          <p:cNvPr id="16387" name="Rectangle 3"/>
          <p:cNvSpPr>
            <a:spLocks noGrp="1" noChangeArrowheads="1"/>
          </p:cNvSpPr>
          <p:nvPr>
            <p:ph type="body" idx="1"/>
          </p:nvPr>
        </p:nvSpPr>
        <p:spPr/>
        <p:txBody>
          <a:bodyPr/>
          <a:lstStyle/>
          <a:p>
            <a:pPr algn="just" eaLnBrk="1" hangingPunct="1">
              <a:buFont typeface="Wingdings" pitchFamily="2" charset="2"/>
              <a:buNone/>
            </a:pPr>
            <a:r>
              <a:rPr lang="en-US" b="1"/>
              <a:t> Safe  Motherhood</a:t>
            </a:r>
          </a:p>
          <a:p>
            <a:pPr algn="just" eaLnBrk="1" hangingPunct="1">
              <a:buFontTx/>
              <a:buNone/>
            </a:pPr>
            <a:r>
              <a:rPr lang="en-US"/>
              <a:t>* Immunization of Pregnant women.</a:t>
            </a:r>
          </a:p>
          <a:p>
            <a:pPr algn="just" eaLnBrk="1" hangingPunct="1">
              <a:buFontTx/>
              <a:buNone/>
            </a:pPr>
            <a:r>
              <a:rPr lang="en-US"/>
              <a:t>* Prevention and treatment of anaemia.</a:t>
            </a:r>
          </a:p>
          <a:p>
            <a:pPr algn="just" eaLnBrk="1" hangingPunct="1">
              <a:buFontTx/>
              <a:buNone/>
            </a:pPr>
            <a:r>
              <a:rPr lang="en-US"/>
              <a:t>*  Antenatal care and early  identifications of   maternal complications.</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t>CONT’D …</a:t>
            </a:r>
            <a:endParaRPr lang="hi-IN"/>
          </a:p>
        </p:txBody>
      </p:sp>
      <p:sp>
        <p:nvSpPr>
          <p:cNvPr id="17411" name="Rectangle 3"/>
          <p:cNvSpPr>
            <a:spLocks noGrp="1" noChangeArrowheads="1"/>
          </p:cNvSpPr>
          <p:nvPr>
            <p:ph type="body" idx="1"/>
          </p:nvPr>
        </p:nvSpPr>
        <p:spPr/>
        <p:txBody>
          <a:bodyPr/>
          <a:lstStyle/>
          <a:p>
            <a:pPr algn="just" eaLnBrk="1" hangingPunct="1">
              <a:buFontTx/>
              <a:buNone/>
            </a:pPr>
            <a:r>
              <a:rPr lang="en-US"/>
              <a:t>*  Delivery by trained personnel. Infections (ARIs)</a:t>
            </a:r>
          </a:p>
          <a:p>
            <a:pPr algn="just" eaLnBrk="1" hangingPunct="1">
              <a:buFontTx/>
              <a:buNone/>
            </a:pPr>
            <a:r>
              <a:rPr lang="en-US"/>
              <a:t>*  Promotion of Institutional delivery.</a:t>
            </a:r>
          </a:p>
          <a:p>
            <a:pPr algn="just" eaLnBrk="1" hangingPunct="1">
              <a:buFontTx/>
              <a:buNone/>
            </a:pPr>
            <a:r>
              <a:rPr lang="en-US"/>
              <a:t>*  Management of obstetric emergencies.</a:t>
            </a:r>
          </a:p>
          <a:p>
            <a:pPr algn="just" eaLnBrk="1" hangingPunct="1">
              <a:buFontTx/>
              <a:buNone/>
            </a:pPr>
            <a:r>
              <a:rPr lang="en-US"/>
              <a:t>*  Birth spacing</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t>Strategies: </a:t>
            </a:r>
            <a:endParaRPr lang="hi-IN"/>
          </a:p>
        </p:txBody>
      </p:sp>
      <p:sp>
        <p:nvSpPr>
          <p:cNvPr id="18435" name="Rectangle 3"/>
          <p:cNvSpPr>
            <a:spLocks noGrp="1" noChangeArrowheads="1"/>
          </p:cNvSpPr>
          <p:nvPr>
            <p:ph type="body" idx="1"/>
          </p:nvPr>
        </p:nvSpPr>
        <p:spPr/>
        <p:txBody>
          <a:bodyPr/>
          <a:lstStyle/>
          <a:p>
            <a:pPr algn="just" eaLnBrk="1" hangingPunct="1"/>
            <a:r>
              <a:rPr lang="en-US"/>
              <a:t>Establishment of first referral units to provide emergency obstetric Services : </a:t>
            </a:r>
          </a:p>
          <a:p>
            <a:pPr algn="just" eaLnBrk="1" hangingPunct="1"/>
            <a:r>
              <a:rPr lang="en-US"/>
              <a:t>Conversion of existing village level immunization sections to maternal and child protection sections (MCPs) to improve maternal care. </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a:t>Strategies: </a:t>
            </a:r>
            <a:endParaRPr lang="hi-IN"/>
          </a:p>
        </p:txBody>
      </p:sp>
      <p:sp>
        <p:nvSpPr>
          <p:cNvPr id="19459" name="Rectangle 3"/>
          <p:cNvSpPr>
            <a:spLocks noGrp="1" noChangeArrowheads="1"/>
          </p:cNvSpPr>
          <p:nvPr>
            <p:ph type="body" idx="1"/>
          </p:nvPr>
        </p:nvSpPr>
        <p:spPr/>
        <p:txBody>
          <a:bodyPr/>
          <a:lstStyle/>
          <a:p>
            <a:pPr marL="711200" indent="-711200" algn="just" eaLnBrk="1" hangingPunct="1"/>
            <a:r>
              <a:rPr lang="en-US"/>
              <a:t>Training of Traditional Birth Attendants (TBAs),</a:t>
            </a:r>
          </a:p>
          <a:p>
            <a:pPr marL="711200" indent="-711200" algn="just" eaLnBrk="1" hangingPunct="1"/>
            <a:r>
              <a:rPr lang="en-US"/>
              <a:t>Strengthening of subcentres by providing equipments, drugs necessary to handle maternal and child health conditions at that level.</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a:t>Strategies: </a:t>
            </a:r>
            <a:endParaRPr lang="hi-IN"/>
          </a:p>
        </p:txBody>
      </p:sp>
      <p:sp>
        <p:nvSpPr>
          <p:cNvPr id="20483" name="Rectangle 3"/>
          <p:cNvSpPr>
            <a:spLocks noGrp="1" noChangeArrowheads="1"/>
          </p:cNvSpPr>
          <p:nvPr>
            <p:ph type="body" idx="1"/>
          </p:nvPr>
        </p:nvSpPr>
        <p:spPr/>
        <p:txBody>
          <a:bodyPr/>
          <a:lstStyle/>
          <a:p>
            <a:pPr marL="711200" indent="-711200" algn="just" eaLnBrk="1" hangingPunct="1">
              <a:buFont typeface="Wingdings" pitchFamily="2" charset="2"/>
              <a:buNone/>
            </a:pPr>
            <a:endParaRPr lang="en-US"/>
          </a:p>
          <a:p>
            <a:pPr marL="711200" indent="-711200" algn="just" eaLnBrk="1" hangingPunct="1"/>
            <a:r>
              <a:rPr lang="en-US"/>
              <a:t>Training of health personnel in CSSM Programme:  </a:t>
            </a:r>
          </a:p>
          <a:p>
            <a:pPr marL="711200" indent="-711200" algn="just" eaLnBrk="1" hangingPunct="1"/>
            <a:r>
              <a:rPr lang="en-US"/>
              <a:t>The programme strategy also emphasised on information, education and communication (IEC) to create awareness and motivate </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0" y="762000"/>
            <a:ext cx="7924800" cy="1676400"/>
          </a:xfrm>
        </p:spPr>
        <p:txBody>
          <a:bodyPr/>
          <a:lstStyle/>
          <a:p>
            <a:pPr eaLnBrk="1" hangingPunct="1"/>
            <a:br>
              <a:rPr lang="en-US" sz="3200" b="0"/>
            </a:br>
            <a:br>
              <a:rPr lang="en-US" sz="3200" b="0"/>
            </a:br>
            <a:br>
              <a:rPr lang="en-US" sz="3200" b="0"/>
            </a:br>
            <a:r>
              <a:rPr lang="en-US" sz="3200" b="0"/>
              <a:t>REPRODUCTIVE CHILD HEALTH PROGRAMME</a:t>
            </a:r>
            <a:r>
              <a:rPr lang="en-US" sz="3200"/>
              <a:t> (RCH)</a:t>
            </a:r>
            <a:br>
              <a:rPr lang="en-US" sz="3200"/>
            </a:br>
            <a:endParaRPr lang="hi-IN" sz="3200"/>
          </a:p>
        </p:txBody>
      </p:sp>
      <p:sp>
        <p:nvSpPr>
          <p:cNvPr id="21507" name="Rectangle 3"/>
          <p:cNvSpPr>
            <a:spLocks noGrp="1" noChangeArrowheads="1"/>
          </p:cNvSpPr>
          <p:nvPr>
            <p:ph type="body" idx="1"/>
          </p:nvPr>
        </p:nvSpPr>
        <p:spPr>
          <a:xfrm>
            <a:off x="0" y="2362200"/>
            <a:ext cx="8839200" cy="4495800"/>
          </a:xfrm>
        </p:spPr>
        <p:txBody>
          <a:bodyPr/>
          <a:lstStyle/>
          <a:p>
            <a:pPr marL="1422400" lvl="2" indent="-508000" algn="just" eaLnBrk="1" hangingPunct="1">
              <a:buFont typeface="Wingdings" pitchFamily="2" charset="2"/>
              <a:buNone/>
            </a:pPr>
            <a:r>
              <a:rPr lang="en-US" sz="2400"/>
              <a:t>     The Government of India reoriented the existing family planning and CSSM programme into a new programme called Reproductive and Child Health (RCH). The programme started in August 1997 and is almost four times the size of the CSSM in terms of financial allocations. Financially the programme is supported by World Bank and European Union. </a:t>
            </a:r>
          </a:p>
          <a:p>
            <a:pPr marL="1422400" lvl="2" indent="-508000" algn="just" eaLnBrk="1" hangingPunct="1">
              <a:buFont typeface="Wingdings" pitchFamily="2" charset="2"/>
              <a:buNone/>
            </a:pPr>
            <a:endParaRPr lang="en-US" sz="240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762000" y="762000"/>
            <a:ext cx="7924800" cy="1676400"/>
          </a:xfrm>
        </p:spPr>
        <p:txBody>
          <a:bodyPr/>
          <a:lstStyle/>
          <a:p>
            <a:pPr eaLnBrk="1" hangingPunct="1"/>
            <a:br>
              <a:rPr lang="en-US" sz="3200" b="0"/>
            </a:br>
            <a:br>
              <a:rPr lang="en-US" sz="3200" b="0"/>
            </a:br>
            <a:br>
              <a:rPr lang="en-US" sz="3200" b="0"/>
            </a:br>
            <a:r>
              <a:rPr lang="en-US" sz="3200" b="0"/>
              <a:t>REPRODUCTIVE CHILD HEALTH PROGRAMME</a:t>
            </a:r>
            <a:r>
              <a:rPr lang="en-US" sz="3200"/>
              <a:t> (RCH)</a:t>
            </a:r>
            <a:br>
              <a:rPr lang="en-US" sz="3200"/>
            </a:br>
            <a:endParaRPr lang="hi-IN" sz="3200"/>
          </a:p>
        </p:txBody>
      </p:sp>
      <p:sp>
        <p:nvSpPr>
          <p:cNvPr id="22531" name="Rectangle 3"/>
          <p:cNvSpPr>
            <a:spLocks noGrp="1" noChangeArrowheads="1"/>
          </p:cNvSpPr>
          <p:nvPr>
            <p:ph type="body" idx="1"/>
          </p:nvPr>
        </p:nvSpPr>
        <p:spPr>
          <a:xfrm>
            <a:off x="0" y="2362200"/>
            <a:ext cx="8839200" cy="4495800"/>
          </a:xfrm>
        </p:spPr>
        <p:txBody>
          <a:bodyPr/>
          <a:lstStyle/>
          <a:p>
            <a:pPr marL="1422400" lvl="2" indent="-508000" algn="just" eaLnBrk="1" hangingPunct="1">
              <a:buFont typeface="Wingdings" pitchFamily="2" charset="2"/>
              <a:buNone/>
            </a:pPr>
            <a:endParaRPr lang="en-US" sz="2400"/>
          </a:p>
          <a:p>
            <a:pPr marL="1422400" lvl="2" indent="-508000" algn="just" eaLnBrk="1" hangingPunct="1">
              <a:buFont typeface="Wingdings" pitchFamily="2" charset="2"/>
              <a:buNone/>
            </a:pPr>
            <a:r>
              <a:rPr lang="en-US" sz="2400" b="1"/>
              <a:t>Objective of this programme</a:t>
            </a:r>
            <a:r>
              <a:rPr lang="en-US" sz="2400"/>
              <a:t> is </a:t>
            </a:r>
          </a:p>
          <a:p>
            <a:pPr marL="1422400" lvl="2" indent="-508000" algn="just" eaLnBrk="1" hangingPunct="1">
              <a:buFont typeface="Wingdings" pitchFamily="2" charset="2"/>
              <a:buNone/>
            </a:pPr>
            <a:r>
              <a:rPr lang="en-US" sz="2400"/>
              <a:t>to promote Reproductive and Child Health </a:t>
            </a:r>
          </a:p>
          <a:p>
            <a:pPr marL="1422400" lvl="2" indent="-508000" algn="just" eaLnBrk="1" hangingPunct="1">
              <a:buFont typeface="Wingdings" pitchFamily="2" charset="2"/>
              <a:buNone/>
            </a:pPr>
            <a:endParaRPr lang="en-US" sz="2400"/>
          </a:p>
          <a:p>
            <a:pPr marL="1422400" lvl="2" indent="-508000" algn="just" eaLnBrk="1" hangingPunct="1">
              <a:buFont typeface="Wingdings" pitchFamily="2" charset="2"/>
              <a:buNone/>
            </a:pPr>
            <a:r>
              <a:rPr lang="en-US" sz="2400"/>
              <a:t> </a:t>
            </a:r>
            <a:r>
              <a:rPr lang="en-US" sz="2400" b="1"/>
              <a:t>The programme  components</a:t>
            </a:r>
            <a:r>
              <a:rPr lang="en-US" sz="2400"/>
              <a:t>.</a:t>
            </a:r>
            <a:r>
              <a:rPr lang="en-US"/>
              <a:t> </a:t>
            </a:r>
          </a:p>
          <a:p>
            <a:pPr marL="1422400" lvl="2" indent="-508000" algn="just" eaLnBrk="1" hangingPunct="1"/>
            <a:r>
              <a:rPr lang="en-US"/>
              <a:t>These are Reproductive Health (RH) and </a:t>
            </a:r>
          </a:p>
          <a:p>
            <a:pPr marL="1422400" lvl="2" indent="-508000" algn="just" eaLnBrk="1" hangingPunct="1"/>
            <a:r>
              <a:rPr lang="en-US"/>
              <a:t>Child Health (CH).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762000" y="-228600"/>
            <a:ext cx="7924800" cy="2743200"/>
          </a:xfrm>
        </p:spPr>
        <p:txBody>
          <a:bodyPr/>
          <a:lstStyle/>
          <a:p>
            <a:pPr eaLnBrk="1" hangingPunct="1"/>
            <a:r>
              <a:rPr lang="en-US"/>
              <a:t>NATIONAL HEALTH PROGRAMMES RELATED TO CHILD HEALTH </a:t>
            </a:r>
            <a:br>
              <a:rPr lang="hi-IN"/>
            </a:br>
            <a:endParaRPr lang="hi-IN"/>
          </a:p>
        </p:txBody>
      </p:sp>
      <p:sp>
        <p:nvSpPr>
          <p:cNvPr id="5123" name="Rectangle 3"/>
          <p:cNvSpPr>
            <a:spLocks noGrp="1" noChangeArrowheads="1"/>
          </p:cNvSpPr>
          <p:nvPr>
            <p:ph type="body" idx="1"/>
          </p:nvPr>
        </p:nvSpPr>
        <p:spPr/>
        <p:txBody>
          <a:bodyPr/>
          <a:lstStyle/>
          <a:p>
            <a:pPr eaLnBrk="1" hangingPunct="1"/>
            <a:r>
              <a:rPr lang="en-US" b="1"/>
              <a:t>MATERNAL AND CHILD HEALTH PROGRAMME</a:t>
            </a:r>
          </a:p>
          <a:p>
            <a:pPr eaLnBrk="1" hangingPunct="1"/>
            <a:r>
              <a:rPr lang="en-US" b="1"/>
              <a:t>THE CHILD SURVIVAL AND SAFE MOTHERHOOD PROGRAMME</a:t>
            </a:r>
          </a:p>
          <a:p>
            <a:pPr eaLnBrk="1" hangingPunct="1"/>
            <a:r>
              <a:rPr lang="en-US" b="1"/>
              <a:t>REPRODUCTIVE CHILD HEALTH PROGRAMME (RCH)</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a:t>Maternal Health  Interventions. </a:t>
            </a:r>
            <a:endParaRPr lang="hi-IN"/>
          </a:p>
        </p:txBody>
      </p:sp>
      <p:sp>
        <p:nvSpPr>
          <p:cNvPr id="23555" name="Rectangle 3"/>
          <p:cNvSpPr>
            <a:spLocks noGrp="1" noChangeArrowheads="1"/>
          </p:cNvSpPr>
          <p:nvPr>
            <p:ph type="body" idx="1"/>
          </p:nvPr>
        </p:nvSpPr>
        <p:spPr/>
        <p:txBody>
          <a:bodyPr/>
          <a:lstStyle/>
          <a:p>
            <a:pPr algn="just" eaLnBrk="1" hangingPunct="1"/>
            <a:r>
              <a:rPr lang="en-US"/>
              <a:t>Essential Obstetric Care (EsOC )</a:t>
            </a:r>
          </a:p>
          <a:p>
            <a:pPr algn="just" eaLnBrk="1" hangingPunct="1"/>
            <a:r>
              <a:rPr lang="en-US"/>
              <a:t>Emergency Obstetric Care (EOC) </a:t>
            </a:r>
          </a:p>
          <a:p>
            <a:pPr algn="just" eaLnBrk="1" hangingPunct="1"/>
            <a:r>
              <a:rPr lang="en-US"/>
              <a:t>Twenty Four hours Delivery services at PHCs/ CHCs </a:t>
            </a:r>
          </a:p>
          <a:p>
            <a:pPr algn="just" eaLnBrk="1" hangingPunct="1"/>
            <a:r>
              <a:rPr lang="en-US"/>
              <a:t>Referral Transport </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a:t>Maternal Health  Interventions. </a:t>
            </a:r>
            <a:endParaRPr lang="hi-IN"/>
          </a:p>
        </p:txBody>
      </p:sp>
      <p:sp>
        <p:nvSpPr>
          <p:cNvPr id="24579" name="Rectangle 3"/>
          <p:cNvSpPr>
            <a:spLocks noGrp="1" noChangeArrowheads="1"/>
          </p:cNvSpPr>
          <p:nvPr>
            <p:ph type="body" idx="1"/>
          </p:nvPr>
        </p:nvSpPr>
        <p:spPr/>
        <p:txBody>
          <a:bodyPr/>
          <a:lstStyle/>
          <a:p>
            <a:pPr algn="just" eaLnBrk="1" hangingPunct="1"/>
            <a:r>
              <a:rPr lang="en-US"/>
              <a:t>Medical Termination of Pregnancy (MTP) </a:t>
            </a:r>
          </a:p>
          <a:p>
            <a:pPr algn="just" eaLnBrk="1" hangingPunct="1"/>
            <a:r>
              <a:rPr lang="en-US"/>
              <a:t>Prevention, Management and Control of Reproductive Tract Infection 	(RTI Infection)</a:t>
            </a:r>
          </a:p>
          <a:p>
            <a:pPr algn="just" eaLnBrk="1" hangingPunct="1"/>
            <a:r>
              <a:rPr lang="en-US"/>
              <a:t>Training of Tradition Birth Attendants (TBAs )</a:t>
            </a:r>
          </a:p>
          <a:p>
            <a:pPr algn="just" eaLnBrk="1" hangingPunct="1"/>
            <a:r>
              <a:rPr lang="en-US"/>
              <a:t>RCH Camps </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US"/>
              <a:t> Child Health Interventions </a:t>
            </a:r>
            <a:endParaRPr lang="hi-IN"/>
          </a:p>
        </p:txBody>
      </p:sp>
      <p:sp>
        <p:nvSpPr>
          <p:cNvPr id="25603" name="Rectangle 3"/>
          <p:cNvSpPr>
            <a:spLocks noGrp="1" noChangeArrowheads="1"/>
          </p:cNvSpPr>
          <p:nvPr>
            <p:ph type="body" idx="1"/>
          </p:nvPr>
        </p:nvSpPr>
        <p:spPr/>
        <p:txBody>
          <a:bodyPr/>
          <a:lstStyle/>
          <a:p>
            <a:pPr eaLnBrk="1" hangingPunct="1"/>
            <a:r>
              <a:rPr lang="en-US" b="1"/>
              <a:t>Universal Immunisation Programme</a:t>
            </a:r>
            <a:r>
              <a:rPr lang="en-US"/>
              <a:t> </a:t>
            </a:r>
          </a:p>
          <a:p>
            <a:pPr eaLnBrk="1" hangingPunct="1"/>
            <a:r>
              <a:rPr lang="en-US"/>
              <a:t>Control of Acute Respiratory Infections (ARls) </a:t>
            </a:r>
          </a:p>
          <a:p>
            <a:pPr eaLnBrk="1" hangingPunct="1"/>
            <a:r>
              <a:rPr lang="en-US"/>
              <a:t>Essential New Born Care </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a:t> Child Health Interventions </a:t>
            </a:r>
            <a:endParaRPr lang="hi-IN"/>
          </a:p>
        </p:txBody>
      </p:sp>
      <p:sp>
        <p:nvSpPr>
          <p:cNvPr id="26627" name="Rectangle 3"/>
          <p:cNvSpPr>
            <a:spLocks noGrp="1" noChangeArrowheads="1"/>
          </p:cNvSpPr>
          <p:nvPr>
            <p:ph type="body" idx="1"/>
          </p:nvPr>
        </p:nvSpPr>
        <p:spPr/>
        <p:txBody>
          <a:bodyPr/>
          <a:lstStyle/>
          <a:p>
            <a:pPr eaLnBrk="1" hangingPunct="1"/>
            <a:r>
              <a:rPr lang="en-US"/>
              <a:t>Oral Rehydration Therapy for Diarrhoea Control among Children </a:t>
            </a:r>
          </a:p>
          <a:p>
            <a:pPr eaLnBrk="1" hangingPunct="1"/>
            <a:r>
              <a:rPr lang="en-US"/>
              <a:t>Prevention and Control of Vltamin-A Deficiency among Children </a:t>
            </a:r>
          </a:p>
          <a:p>
            <a:pPr eaLnBrk="1" hangingPunct="1"/>
            <a:r>
              <a:rPr lang="en-US"/>
              <a:t>Border District Cluster Project (BDCP)</a:t>
            </a:r>
          </a:p>
          <a:p>
            <a:pPr eaLnBrk="1" hangingPunct="1"/>
            <a:r>
              <a:rPr lang="en-US"/>
              <a:t>National Technical Committee on Child Health  </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sz="3200"/>
              <a:t> 4) Universal Immunisation Programme </a:t>
            </a:r>
            <a:endParaRPr lang="hi-IN" sz="3200"/>
          </a:p>
        </p:txBody>
      </p:sp>
      <p:sp>
        <p:nvSpPr>
          <p:cNvPr id="27651" name="Rectangle 3"/>
          <p:cNvSpPr>
            <a:spLocks noGrp="1" noChangeArrowheads="1"/>
          </p:cNvSpPr>
          <p:nvPr>
            <p:ph type="body" idx="1"/>
          </p:nvPr>
        </p:nvSpPr>
        <p:spPr/>
        <p:txBody>
          <a:bodyPr/>
          <a:lstStyle/>
          <a:p>
            <a:pPr eaLnBrk="1" hangingPunct="1"/>
            <a:r>
              <a:rPr lang="en-US" b="1"/>
              <a:t> Under the programme the 	children are immunized as per schedule against six killer diseases of the 	childhood namely tuberculosis, diphtheria, pertussis, poliomyelitis, 	measles and neo-natal tetanus.</a:t>
            </a:r>
          </a:p>
          <a:p>
            <a:pPr eaLnBrk="1" hangingPunct="1">
              <a:buFont typeface="Wingdings" pitchFamily="2" charset="2"/>
              <a:buNone/>
            </a:pPr>
            <a:endParaRPr lang="en-US"/>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a:t>  Universal Immunisation        </a:t>
            </a:r>
            <a:br>
              <a:rPr lang="en-US"/>
            </a:br>
            <a:r>
              <a:rPr lang="en-US"/>
              <a:t>      Programme</a:t>
            </a:r>
            <a:r>
              <a:rPr lang="en-US" sz="3200"/>
              <a:t> </a:t>
            </a:r>
            <a:endParaRPr lang="hi-IN" sz="3200"/>
          </a:p>
        </p:txBody>
      </p:sp>
      <p:sp>
        <p:nvSpPr>
          <p:cNvPr id="28675" name="Rectangle 3"/>
          <p:cNvSpPr>
            <a:spLocks noGrp="1" noChangeArrowheads="1"/>
          </p:cNvSpPr>
          <p:nvPr>
            <p:ph type="body" idx="1"/>
          </p:nvPr>
        </p:nvSpPr>
        <p:spPr/>
        <p:txBody>
          <a:bodyPr/>
          <a:lstStyle/>
          <a:p>
            <a:pPr eaLnBrk="1" hangingPunct="1">
              <a:buFont typeface="Wingdings" pitchFamily="2" charset="2"/>
              <a:buNone/>
            </a:pPr>
            <a:r>
              <a:rPr lang="en-US" sz="3600" b="1"/>
              <a:t>Pulse Polio Immunization</a:t>
            </a:r>
            <a:r>
              <a:rPr lang="en-US"/>
              <a:t> </a:t>
            </a:r>
          </a:p>
          <a:p>
            <a:pPr eaLnBrk="1" hangingPunct="1">
              <a:buFont typeface="Wingdings" pitchFamily="2" charset="2"/>
              <a:buNone/>
            </a:pPr>
            <a:r>
              <a:rPr lang="en-US"/>
              <a:t>Pulse Polio Immunization is carried on in its full swing to eradicate Polio. </a:t>
            </a:r>
          </a:p>
          <a:p>
            <a:pPr eaLnBrk="1" hangingPunct="1">
              <a:buFont typeface="Wingdings" pitchFamily="2" charset="2"/>
              <a:buNone/>
            </a:pPr>
            <a:r>
              <a:rPr lang="en-US"/>
              <a:t>Hepatitis-B Vaccine is being introduced as part of Universal Immunization Programme </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a:t> 5) NUTRITIONAL PROGRAMS</a:t>
            </a:r>
            <a:endParaRPr lang="hi-IN"/>
          </a:p>
        </p:txBody>
      </p:sp>
      <p:sp>
        <p:nvSpPr>
          <p:cNvPr id="29699" name="Rectangle 3"/>
          <p:cNvSpPr>
            <a:spLocks noGrp="1" noChangeArrowheads="1"/>
          </p:cNvSpPr>
          <p:nvPr>
            <p:ph type="body" idx="1"/>
          </p:nvPr>
        </p:nvSpPr>
        <p:spPr/>
        <p:txBody>
          <a:bodyPr/>
          <a:lstStyle/>
          <a:p>
            <a:pPr eaLnBrk="1" hangingPunct="1">
              <a:buFont typeface="Wingdings" pitchFamily="2" charset="2"/>
              <a:buNone/>
            </a:pPr>
            <a:r>
              <a:rPr lang="en-US" b="1"/>
              <a:t>Some of the nutritional programs are:</a:t>
            </a:r>
          </a:p>
          <a:p>
            <a:pPr eaLnBrk="1" hangingPunct="1"/>
            <a:r>
              <a:rPr lang="en-US" b="1"/>
              <a:t>Mid-day school meal</a:t>
            </a:r>
          </a:p>
          <a:p>
            <a:pPr eaLnBrk="1" hangingPunct="1"/>
            <a:r>
              <a:rPr lang="en-US" b="1"/>
              <a:t>Applied Nutritional Program</a:t>
            </a:r>
          </a:p>
          <a:p>
            <a:pPr eaLnBrk="1" hangingPunct="1"/>
            <a:r>
              <a:rPr lang="en-US" b="1"/>
              <a:t>Specific Nutrients</a:t>
            </a:r>
          </a:p>
          <a:p>
            <a:pPr eaLnBrk="1" hangingPunct="1"/>
            <a:endParaRPr lang="en-US"/>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sz="3200"/>
              <a:t>6) INTEGRATED MANAGEMENT OF NEONATAL &amp; CHILDHOOD ILLNESSES  (IMNCI)</a:t>
            </a:r>
            <a:endParaRPr lang="hi-IN" sz="3200"/>
          </a:p>
        </p:txBody>
      </p:sp>
      <p:sp>
        <p:nvSpPr>
          <p:cNvPr id="30723" name="Rectangle 3"/>
          <p:cNvSpPr>
            <a:spLocks noGrp="1" noChangeArrowheads="1"/>
          </p:cNvSpPr>
          <p:nvPr>
            <p:ph type="body" idx="1"/>
          </p:nvPr>
        </p:nvSpPr>
        <p:spPr/>
        <p:txBody>
          <a:bodyPr/>
          <a:lstStyle/>
          <a:p>
            <a:pPr eaLnBrk="1" hangingPunct="1"/>
            <a:r>
              <a:rPr lang="en-US"/>
              <a:t> Every year more than 10 million children die in developing countries before they reach their fifth birthday </a:t>
            </a:r>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sz="3200"/>
              <a:t>6) INTEGRATED MANAGEMENT OF NEONATAL &amp; CHILDHOOD ILLNESSES  (IMNCI)</a:t>
            </a:r>
            <a:endParaRPr lang="hi-IN" sz="3200"/>
          </a:p>
        </p:txBody>
      </p:sp>
      <p:sp>
        <p:nvSpPr>
          <p:cNvPr id="31747"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400"/>
              <a:t>Distribution of 10.5 million deaths among children less than 5 years old in all developing countries as shown below</a:t>
            </a:r>
          </a:p>
          <a:p>
            <a:pPr eaLnBrk="1" hangingPunct="1">
              <a:lnSpc>
                <a:spcPct val="80000"/>
              </a:lnSpc>
            </a:pPr>
            <a:r>
              <a:rPr lang="en-US" sz="2400"/>
              <a:t>Malaria                 7%</a:t>
            </a:r>
          </a:p>
          <a:p>
            <a:pPr eaLnBrk="1" hangingPunct="1">
              <a:lnSpc>
                <a:spcPct val="80000"/>
              </a:lnSpc>
            </a:pPr>
            <a:r>
              <a:rPr lang="en-US" sz="2400"/>
              <a:t>Other                  28%</a:t>
            </a:r>
          </a:p>
          <a:p>
            <a:pPr eaLnBrk="1" hangingPunct="1">
              <a:lnSpc>
                <a:spcPct val="80000"/>
              </a:lnSpc>
            </a:pPr>
            <a:r>
              <a:rPr lang="en-US" sz="2400"/>
              <a:t>Measles               8%</a:t>
            </a:r>
          </a:p>
          <a:p>
            <a:pPr eaLnBrk="1" hangingPunct="1">
              <a:lnSpc>
                <a:spcPct val="80000"/>
              </a:lnSpc>
            </a:pPr>
            <a:r>
              <a:rPr lang="en-US" sz="2400"/>
              <a:t>HIV/AIDS             3%</a:t>
            </a:r>
          </a:p>
          <a:p>
            <a:pPr eaLnBrk="1" hangingPunct="1">
              <a:lnSpc>
                <a:spcPct val="80000"/>
              </a:lnSpc>
            </a:pPr>
            <a:r>
              <a:rPr lang="en-US" sz="2400"/>
              <a:t>Diarrhoea           15%</a:t>
            </a:r>
          </a:p>
          <a:p>
            <a:pPr eaLnBrk="1" hangingPunct="1">
              <a:lnSpc>
                <a:spcPct val="80000"/>
              </a:lnSpc>
            </a:pPr>
            <a:r>
              <a:rPr lang="en-US" sz="2400"/>
              <a:t>Perinatal             20%</a:t>
            </a:r>
          </a:p>
          <a:p>
            <a:pPr eaLnBrk="1" hangingPunct="1">
              <a:lnSpc>
                <a:spcPct val="80000"/>
              </a:lnSpc>
            </a:pPr>
            <a:r>
              <a:rPr lang="en-US" sz="2400"/>
              <a:t>Pneumonia         19%</a:t>
            </a:r>
          </a:p>
          <a:p>
            <a:pPr eaLnBrk="1" hangingPunct="1">
              <a:lnSpc>
                <a:spcPct val="80000"/>
              </a:lnSpc>
              <a:buFont typeface="Wingdings" pitchFamily="2" charset="2"/>
              <a:buNone/>
            </a:pPr>
            <a:endParaRPr lang="en-US" sz="240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en-US" sz="3200"/>
              <a:t>6) INTEGRATED MANAGEMENT OF NEONATAL &amp; CHILDHOOD ILLNESSES  (IMNCI)</a:t>
            </a:r>
            <a:endParaRPr lang="hi-IN" sz="3200"/>
          </a:p>
        </p:txBody>
      </p:sp>
      <p:sp>
        <p:nvSpPr>
          <p:cNvPr id="32771" name="Rectangle 3"/>
          <p:cNvSpPr>
            <a:spLocks noGrp="1" noChangeArrowheads="1"/>
          </p:cNvSpPr>
          <p:nvPr>
            <p:ph type="body" idx="1"/>
          </p:nvPr>
        </p:nvSpPr>
        <p:spPr/>
        <p:txBody>
          <a:bodyPr/>
          <a:lstStyle/>
          <a:p>
            <a:pPr eaLnBrk="1" hangingPunct="1">
              <a:lnSpc>
                <a:spcPct val="80000"/>
              </a:lnSpc>
            </a:pPr>
            <a:r>
              <a:rPr lang="en-US" sz="2400"/>
              <a:t>During the mid-1990s, the World Health Organization (WHO), in collaboration with UNICEF and many other agencies, institutions and individuals, responded to this challenge by developing a strategy known as the Integrated Management of Childhood Illness (IMCI). </a:t>
            </a:r>
          </a:p>
          <a:p>
            <a:pPr eaLnBrk="1" hangingPunct="1">
              <a:lnSpc>
                <a:spcPct val="80000"/>
              </a:lnSpc>
            </a:pPr>
            <a:endParaRPr lang="en-US" sz="2400"/>
          </a:p>
          <a:p>
            <a:pPr eaLnBrk="1" hangingPunct="1">
              <a:lnSpc>
                <a:spcPct val="80000"/>
              </a:lnSpc>
            </a:pPr>
            <a:r>
              <a:rPr lang="en-US" sz="2400"/>
              <a:t>The IMNCI clinical guidelines target children less than 5 years old — the age group that bears the highest burden of deaths from common childhood diseases. </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762000" y="-228600"/>
            <a:ext cx="7924800" cy="2743200"/>
          </a:xfrm>
        </p:spPr>
        <p:txBody>
          <a:bodyPr/>
          <a:lstStyle/>
          <a:p>
            <a:pPr eaLnBrk="1" hangingPunct="1"/>
            <a:r>
              <a:rPr lang="en-US"/>
              <a:t>NATIONAL HEALTH PROGRAMMES RELATED TO CHILD HEALTH </a:t>
            </a:r>
            <a:br>
              <a:rPr lang="hi-IN"/>
            </a:br>
            <a:endParaRPr lang="hi-IN"/>
          </a:p>
        </p:txBody>
      </p:sp>
      <p:sp>
        <p:nvSpPr>
          <p:cNvPr id="6147" name="Rectangle 3"/>
          <p:cNvSpPr>
            <a:spLocks noGrp="1" noChangeArrowheads="1"/>
          </p:cNvSpPr>
          <p:nvPr>
            <p:ph type="body" idx="1"/>
          </p:nvPr>
        </p:nvSpPr>
        <p:spPr/>
        <p:txBody>
          <a:bodyPr/>
          <a:lstStyle/>
          <a:p>
            <a:pPr eaLnBrk="1" hangingPunct="1"/>
            <a:r>
              <a:rPr lang="en-US" b="1"/>
              <a:t>Universal Immunisation Programme</a:t>
            </a:r>
            <a:r>
              <a:rPr lang="en-US"/>
              <a:t>  </a:t>
            </a:r>
          </a:p>
          <a:p>
            <a:pPr eaLnBrk="1" hangingPunct="1">
              <a:buFont typeface="Wingdings" pitchFamily="2" charset="2"/>
              <a:buNone/>
            </a:pPr>
            <a:r>
              <a:rPr lang="en-US" b="1"/>
              <a:t>     - Pulse Polio Immunization</a:t>
            </a:r>
            <a:r>
              <a:rPr lang="en-US"/>
              <a:t> </a:t>
            </a:r>
          </a:p>
          <a:p>
            <a:pPr eaLnBrk="1" hangingPunct="1"/>
            <a:r>
              <a:rPr lang="en-US" b="1"/>
              <a:t>Nutritional programs</a:t>
            </a:r>
          </a:p>
          <a:p>
            <a:pPr eaLnBrk="1" hangingPunct="1"/>
            <a:r>
              <a:rPr lang="en-US" b="1"/>
              <a:t>INTEGRATED MANAGEMENT OF NEONATAL &amp; CHILDHOOD ILLNESSES (IMNCI)</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z="3200"/>
              <a:t>6) INTEGRATED MANAGEMENT OF NEONATAL &amp; CHILDHOOD ILLNESSES  (IMNCI)</a:t>
            </a:r>
            <a:endParaRPr lang="hi-IN" sz="3200"/>
          </a:p>
        </p:txBody>
      </p:sp>
      <p:sp>
        <p:nvSpPr>
          <p:cNvPr id="3379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t>An evidence-based syndromic approach can be used to determine the:</a:t>
            </a:r>
          </a:p>
          <a:p>
            <a:pPr eaLnBrk="1" hangingPunct="1">
              <a:lnSpc>
                <a:spcPct val="90000"/>
              </a:lnSpc>
            </a:pPr>
            <a:r>
              <a:rPr lang="en-US"/>
              <a:t>    Health problem(s) the child may have;</a:t>
            </a:r>
          </a:p>
          <a:p>
            <a:pPr eaLnBrk="1" hangingPunct="1">
              <a:lnSpc>
                <a:spcPct val="90000"/>
              </a:lnSpc>
            </a:pPr>
            <a:r>
              <a:rPr lang="en-US"/>
              <a:t>    Seventy of the child's condition:</a:t>
            </a:r>
          </a:p>
          <a:p>
            <a:pPr eaLnBrk="1" hangingPunct="1">
              <a:lnSpc>
                <a:spcPct val="90000"/>
              </a:lnSpc>
            </a:pPr>
            <a:r>
              <a:rPr lang="en-US"/>
              <a:t>    Actions that can be taken to care for the child (e.g. refer the child immediately, irranage with available-resources, or manage at home).</a:t>
            </a:r>
          </a:p>
          <a:p>
            <a:pPr eaLnBrk="1" hangingPunct="1">
              <a:lnSpc>
                <a:spcPct val="90000"/>
              </a:lnSpc>
            </a:pPr>
            <a:endParaRPr lang="en-US"/>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en-US" sz="3200"/>
              <a:t>6) INTEGRATED MANAGEMENT OF NEONATAL &amp; CHILDHOOD ILLNESSES  (IMNCI)</a:t>
            </a:r>
            <a:endParaRPr lang="hi-IN" sz="3200"/>
          </a:p>
        </p:txBody>
      </p:sp>
      <p:sp>
        <p:nvSpPr>
          <p:cNvPr id="34819" name="Rectangle 3"/>
          <p:cNvSpPr>
            <a:spLocks noGrp="1" noChangeArrowheads="1"/>
          </p:cNvSpPr>
          <p:nvPr>
            <p:ph type="body" idx="1"/>
          </p:nvPr>
        </p:nvSpPr>
        <p:spPr/>
        <p:txBody>
          <a:bodyPr/>
          <a:lstStyle/>
          <a:p>
            <a:pPr eaLnBrk="1" hangingPunct="1">
              <a:lnSpc>
                <a:spcPct val="80000"/>
              </a:lnSpc>
              <a:buFont typeface="Wingdings" pitchFamily="2" charset="2"/>
              <a:buNone/>
            </a:pPr>
            <a:endParaRPr lang="en-US" sz="2400"/>
          </a:p>
          <a:p>
            <a:pPr eaLnBrk="1" hangingPunct="1">
              <a:lnSpc>
                <a:spcPct val="80000"/>
              </a:lnSpc>
              <a:buFont typeface="Wingdings" pitchFamily="2" charset="2"/>
              <a:buNone/>
            </a:pPr>
            <a:r>
              <a:rPr lang="en-US" b="1"/>
              <a:t>The strategy</a:t>
            </a:r>
            <a:r>
              <a:rPr lang="en-US" sz="2400"/>
              <a:t> includes three main components:</a:t>
            </a:r>
          </a:p>
          <a:p>
            <a:pPr eaLnBrk="1" hangingPunct="1">
              <a:lnSpc>
                <a:spcPct val="80000"/>
              </a:lnSpc>
            </a:pPr>
            <a:r>
              <a:rPr lang="en-US" sz="2400"/>
              <a:t>   Improvements in the case-management skills of health staff through the provision of locally-adapted guidelines on Integrated Management of Neonatal and Childhood illness and activities to promote their use;</a:t>
            </a:r>
          </a:p>
          <a:p>
            <a:pPr eaLnBrk="1" hangingPunct="1">
              <a:lnSpc>
                <a:spcPct val="80000"/>
              </a:lnSpc>
            </a:pPr>
            <a:r>
              <a:rPr lang="en-US" sz="2400"/>
              <a:t>  Improvements in the overall health system required for effective management of childhood illness;                                                  </a:t>
            </a:r>
          </a:p>
          <a:p>
            <a:pPr eaLnBrk="1" hangingPunct="1">
              <a:lnSpc>
                <a:spcPct val="80000"/>
              </a:lnSpc>
            </a:pPr>
            <a:r>
              <a:rPr lang="en-US" sz="2400"/>
              <a:t>  Improvements in family and community health care practices. </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a:t>  The Principles of Integrated Care</a:t>
            </a:r>
            <a:endParaRPr lang="hi-IN"/>
          </a:p>
        </p:txBody>
      </p:sp>
      <p:sp>
        <p:nvSpPr>
          <p:cNvPr id="35843" name="Rectangle 3"/>
          <p:cNvSpPr>
            <a:spLocks noGrp="1" noChangeArrowheads="1"/>
          </p:cNvSpPr>
          <p:nvPr>
            <p:ph type="body" idx="1"/>
          </p:nvPr>
        </p:nvSpPr>
        <p:spPr/>
        <p:txBody>
          <a:bodyPr/>
          <a:lstStyle/>
          <a:p>
            <a:pPr eaLnBrk="1" hangingPunct="1"/>
            <a:endParaRPr lang="en-US"/>
          </a:p>
          <a:p>
            <a:pPr eaLnBrk="1" hangingPunct="1"/>
            <a:r>
              <a:rPr lang="en-US"/>
              <a:t>  All sick young infants age up to 2 months must be examined for signs of </a:t>
            </a:r>
            <a:r>
              <a:rPr lang="en-US" i="1"/>
              <a:t>"possible serious bacterial infection" </a:t>
            </a:r>
            <a:r>
              <a:rPr lang="en-US"/>
              <a:t>and all children 2 months to 5 years must be examined for </a:t>
            </a:r>
            <a:r>
              <a:rPr lang="en-US" i="1"/>
              <a:t>"general danger signs" </a:t>
            </a:r>
            <a:r>
              <a:rPr lang="en-US"/>
              <a:t>which indicate the need for immediate referral or admission to a hospital.</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a:t>  The Principles of Integrated Care</a:t>
            </a:r>
            <a:endParaRPr lang="hi-IN"/>
          </a:p>
        </p:txBody>
      </p:sp>
      <p:sp>
        <p:nvSpPr>
          <p:cNvPr id="36867" name="Rectangle 3"/>
          <p:cNvSpPr>
            <a:spLocks noGrp="1" noChangeArrowheads="1"/>
          </p:cNvSpPr>
          <p:nvPr>
            <p:ph type="body" idx="1"/>
          </p:nvPr>
        </p:nvSpPr>
        <p:spPr/>
        <p:txBody>
          <a:bodyPr/>
          <a:lstStyle/>
          <a:p>
            <a:pPr eaLnBrk="1" hangingPunct="1"/>
            <a:r>
              <a:rPr lang="en-US"/>
              <a:t> All sick children must be </a:t>
            </a:r>
            <a:r>
              <a:rPr lang="en-US" i="1"/>
              <a:t>routinely assessed for major symptoms </a:t>
            </a:r>
            <a:r>
              <a:rPr lang="en-US"/>
              <a:t>(for young infants up to 2 months: diarrhoea; and for children age 2 months up to 5 years: cough or difficult breathing, diarrhoea, fever and ear problem). They must also be routinely assessed for </a:t>
            </a:r>
            <a:r>
              <a:rPr lang="en-US" i="1"/>
              <a:t>nutritional and immunization status, feeding problems, and other potential problems.</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a:t>  The Principles of Integrated Care</a:t>
            </a:r>
            <a:endParaRPr lang="hi-IN"/>
          </a:p>
        </p:txBody>
      </p:sp>
      <p:sp>
        <p:nvSpPr>
          <p:cNvPr id="37891" name="Rectangle 3"/>
          <p:cNvSpPr>
            <a:spLocks noGrp="1" noChangeArrowheads="1"/>
          </p:cNvSpPr>
          <p:nvPr>
            <p:ph type="body" idx="1"/>
          </p:nvPr>
        </p:nvSpPr>
        <p:spPr/>
        <p:txBody>
          <a:bodyPr/>
          <a:lstStyle/>
          <a:p>
            <a:pPr eaLnBrk="1" hangingPunct="1">
              <a:buFont typeface="Wingdings" pitchFamily="2" charset="2"/>
              <a:buNone/>
            </a:pPr>
            <a:endParaRPr lang="en-US" i="1"/>
          </a:p>
          <a:p>
            <a:pPr eaLnBrk="1" hangingPunct="1"/>
            <a:r>
              <a:rPr lang="en-US" i="1"/>
              <a:t> </a:t>
            </a:r>
            <a:r>
              <a:rPr lang="en-US"/>
              <a:t>Only a </a:t>
            </a:r>
            <a:r>
              <a:rPr lang="en-US" i="1"/>
              <a:t>limited number of carefully selected clinical signs </a:t>
            </a:r>
            <a:r>
              <a:rPr lang="en-US"/>
              <a:t>are used, based on evidence of their sensitivity and specificity to detect disease. These signs were selected considering the conditions and realities of first-level health facilities..</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hangingPunct="1"/>
            <a:r>
              <a:rPr lang="en-US"/>
              <a:t>  The Principles of Integrated Care</a:t>
            </a:r>
            <a:endParaRPr lang="hi-IN"/>
          </a:p>
        </p:txBody>
      </p:sp>
      <p:sp>
        <p:nvSpPr>
          <p:cNvPr id="38915" name="Rectangle 3"/>
          <p:cNvSpPr>
            <a:spLocks noGrp="1" noChangeArrowheads="1"/>
          </p:cNvSpPr>
          <p:nvPr>
            <p:ph type="body" idx="1"/>
          </p:nvPr>
        </p:nvSpPr>
        <p:spPr/>
        <p:txBody>
          <a:bodyPr/>
          <a:lstStyle/>
          <a:p>
            <a:pPr eaLnBrk="1" hangingPunct="1">
              <a:lnSpc>
                <a:spcPct val="80000"/>
              </a:lnSpc>
            </a:pPr>
            <a:r>
              <a:rPr lang="en-US" sz="2400"/>
              <a:t>   A combination of individual signs leads to a child's </a:t>
            </a:r>
            <a:r>
              <a:rPr lang="en-US" sz="2400" i="1"/>
              <a:t>classification(s) rather than a diagnosis. </a:t>
            </a:r>
            <a:r>
              <a:rPr lang="en-US" sz="2400"/>
              <a:t>Classification(s) indicate the severity of condition(s). They call for specific actions based on whether the young infant or the child (a) should be urgently referred to another level of care, (b) requires specific .treatments (such as antibiotics or antimalarial treatment), or (c) may be safely managed at home. The </a:t>
            </a:r>
            <a:r>
              <a:rPr lang="en-US" sz="2400" i="1"/>
              <a:t>classifications are colour coded: </a:t>
            </a:r>
            <a:r>
              <a:rPr lang="en-US" sz="2400"/>
              <a:t>"pink" suggests hospital referral or admission..* "yellow" indicates initiation of treatment, and "green" calls for home treatment.</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r>
              <a:rPr lang="en-US"/>
              <a:t>  The Principles of Integrated Care</a:t>
            </a:r>
            <a:endParaRPr lang="hi-IN"/>
          </a:p>
        </p:txBody>
      </p:sp>
      <p:sp>
        <p:nvSpPr>
          <p:cNvPr id="39939" name="Rectangle 3"/>
          <p:cNvSpPr>
            <a:spLocks noGrp="1" noChangeArrowheads="1"/>
          </p:cNvSpPr>
          <p:nvPr>
            <p:ph type="body" idx="1"/>
          </p:nvPr>
        </p:nvSpPr>
        <p:spPr/>
        <p:txBody>
          <a:bodyPr/>
          <a:lstStyle/>
          <a:p>
            <a:pPr eaLnBrk="1" hangingPunct="1"/>
            <a:r>
              <a:rPr lang="en-US"/>
              <a:t>   The IMNCI guidelines address </a:t>
            </a:r>
            <a:r>
              <a:rPr lang="en-US" i="1"/>
              <a:t>most, but not all, of the major reasons a sick child is brought to a clinic. </a:t>
            </a:r>
            <a:r>
              <a:rPr lang="en-US"/>
              <a:t>A child returning with chronic problems or less common illnesses may require special care. The guidelines do not describe the care at birth and the management of trauma or other acute emergencies due to accidents or injuries.</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pPr eaLnBrk="1" hangingPunct="1"/>
            <a:r>
              <a:rPr lang="en-US"/>
              <a:t>  The Principles of Integrated Care</a:t>
            </a:r>
            <a:endParaRPr lang="hi-IN"/>
          </a:p>
        </p:txBody>
      </p:sp>
      <p:sp>
        <p:nvSpPr>
          <p:cNvPr id="40963" name="Rectangle 3"/>
          <p:cNvSpPr>
            <a:spLocks noGrp="1" noChangeArrowheads="1"/>
          </p:cNvSpPr>
          <p:nvPr>
            <p:ph type="body" idx="1"/>
          </p:nvPr>
        </p:nvSpPr>
        <p:spPr/>
        <p:txBody>
          <a:bodyPr/>
          <a:lstStyle/>
          <a:p>
            <a:pPr eaLnBrk="1" hangingPunct="1">
              <a:lnSpc>
                <a:spcPct val="90000"/>
              </a:lnSpc>
            </a:pPr>
            <a:r>
              <a:rPr lang="en-US"/>
              <a:t>   IMNCI management procedures use a </a:t>
            </a:r>
            <a:r>
              <a:rPr lang="en-US" i="1"/>
              <a:t>limited number of essential drugs </a:t>
            </a:r>
            <a:r>
              <a:rPr lang="en-US"/>
              <a:t>and </a:t>
            </a:r>
            <a:r>
              <a:rPr lang="en-US" i="1"/>
              <a:t>encourage active participation of caretaker* in the treatment </a:t>
            </a:r>
            <a:r>
              <a:rPr lang="en-US"/>
              <a:t>of children.</a:t>
            </a:r>
          </a:p>
          <a:p>
            <a:pPr eaLnBrk="1" hangingPunct="1">
              <a:lnSpc>
                <a:spcPct val="90000"/>
              </a:lnSpc>
            </a:pPr>
            <a:r>
              <a:rPr lang="en-US"/>
              <a:t> An essential component of the 1MNCI guidelines is the </a:t>
            </a:r>
            <a:r>
              <a:rPr lang="en-US" i="1"/>
              <a:t>counselling of caretakers </a:t>
            </a:r>
            <a:r>
              <a:rPr lang="en-US"/>
              <a:t>about home care, including counselling about feeding, fluids and when to return to a health facility.</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en-US" sz="3200"/>
              <a:t>7) SCHOOL HEALTH PROGRAMMES</a:t>
            </a:r>
            <a:endParaRPr lang="hi-IN" sz="3200"/>
          </a:p>
        </p:txBody>
      </p:sp>
      <p:sp>
        <p:nvSpPr>
          <p:cNvPr id="41987" name="Rectangle 3"/>
          <p:cNvSpPr>
            <a:spLocks noGrp="1" noChangeArrowheads="1"/>
          </p:cNvSpPr>
          <p:nvPr>
            <p:ph type="body" idx="1"/>
          </p:nvPr>
        </p:nvSpPr>
        <p:spPr/>
        <p:txBody>
          <a:bodyPr/>
          <a:lstStyle/>
          <a:p>
            <a:pPr eaLnBrk="1" hangingPunct="1"/>
            <a:r>
              <a:rPr lang="en-US"/>
              <a:t>The school health committee set up by thye Government of  India in 1960 .It had recommended  that school health services should be an  integral part of the general health services .   </a:t>
            </a:r>
          </a:p>
          <a:p>
            <a:pPr eaLnBrk="1" hangingPunct="1"/>
            <a:r>
              <a:rPr lang="en-US"/>
              <a:t>The school health programme refers to the initiation,maintenance &amp; improvement of health of school children &amp; school personnel.</a:t>
            </a:r>
            <a:endParaRPr lang="hi-IN"/>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eaLnBrk="1" hangingPunct="1"/>
            <a:r>
              <a:rPr lang="en-US" sz="3200"/>
              <a:t>Main components of school health programme</a:t>
            </a:r>
            <a:endParaRPr lang="hi-IN" sz="3200"/>
          </a:p>
        </p:txBody>
      </p:sp>
      <p:sp>
        <p:nvSpPr>
          <p:cNvPr id="43011" name="Rectangle 3"/>
          <p:cNvSpPr>
            <a:spLocks noGrp="1" noChangeArrowheads="1"/>
          </p:cNvSpPr>
          <p:nvPr>
            <p:ph type="body" idx="1"/>
          </p:nvPr>
        </p:nvSpPr>
        <p:spPr/>
        <p:txBody>
          <a:bodyPr/>
          <a:lstStyle/>
          <a:p>
            <a:pPr eaLnBrk="1" hangingPunct="1"/>
            <a:r>
              <a:rPr lang="en-US"/>
              <a:t>Health examination</a:t>
            </a:r>
          </a:p>
          <a:p>
            <a:pPr eaLnBrk="1" hangingPunct="1"/>
            <a:r>
              <a:rPr lang="en-US"/>
              <a:t>Prevention of infection</a:t>
            </a:r>
          </a:p>
          <a:p>
            <a:pPr eaLnBrk="1" hangingPunct="1"/>
            <a:r>
              <a:rPr lang="en-US"/>
              <a:t>First aid &amp; sick room care</a:t>
            </a:r>
          </a:p>
          <a:p>
            <a:pPr eaLnBrk="1" hangingPunct="1"/>
            <a:r>
              <a:rPr lang="en-US"/>
              <a:t>Nutrition &amp; drinking water supply</a:t>
            </a:r>
          </a:p>
          <a:p>
            <a:pPr eaLnBrk="1" hangingPunct="1"/>
            <a:r>
              <a:rPr lang="en-US"/>
              <a:t>Health education</a:t>
            </a:r>
          </a:p>
          <a:p>
            <a:pPr eaLnBrk="1" hangingPunct="1"/>
            <a:r>
              <a:rPr lang="en-US"/>
              <a:t>Mental health &amp; </a:t>
            </a:r>
          </a:p>
          <a:p>
            <a:pPr eaLnBrk="1" hangingPunct="1"/>
            <a:r>
              <a:rPr lang="en-US"/>
              <a:t>Environmental sanitation</a:t>
            </a:r>
            <a:endParaRPr lang="hi-IN"/>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br>
              <a:rPr lang="en-US" sz="3200" b="0"/>
            </a:br>
            <a:br>
              <a:rPr lang="en-US" sz="3200" b="0"/>
            </a:br>
            <a:br>
              <a:rPr lang="en-US" sz="3200" b="0"/>
            </a:br>
            <a:br>
              <a:rPr lang="en-US" sz="3200" b="0"/>
            </a:br>
            <a:br>
              <a:rPr lang="en-US" sz="3200" b="0"/>
            </a:br>
            <a:r>
              <a:rPr lang="en-US" sz="3200" b="0"/>
              <a:t>1) MATERNAL AND CHILD HEALTH PROGRAMME  (MCH)</a:t>
            </a:r>
            <a:endParaRPr lang="hi-IN" sz="3200" b="0"/>
          </a:p>
        </p:txBody>
      </p:sp>
      <p:sp>
        <p:nvSpPr>
          <p:cNvPr id="7171" name="Rectangle 3"/>
          <p:cNvSpPr>
            <a:spLocks noGrp="1" noChangeArrowheads="1"/>
          </p:cNvSpPr>
          <p:nvPr>
            <p:ph type="body" idx="1"/>
          </p:nvPr>
        </p:nvSpPr>
        <p:spPr/>
        <p:txBody>
          <a:bodyPr/>
          <a:lstStyle/>
          <a:p>
            <a:pPr eaLnBrk="1" hangingPunct="1"/>
            <a:r>
              <a:rPr lang="en-US"/>
              <a:t>The major focus of public health in India have been to improve maternal and child health services and to prevent and control various communicable diseases in order to reduce morbidity, mortality among mothers, children and people in general.</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a:p>
        </p:txBody>
      </p:sp>
      <p:sp>
        <p:nvSpPr>
          <p:cNvPr id="44035" name="Text Box 4"/>
          <p:cNvSpPr txBox="1">
            <a:spLocks noChangeArrowheads="1"/>
          </p:cNvSpPr>
          <p:nvPr/>
        </p:nvSpPr>
        <p:spPr bwMode="auto">
          <a:xfrm>
            <a:off x="762000" y="762000"/>
            <a:ext cx="5410200" cy="1108075"/>
          </a:xfrm>
          <a:prstGeom prst="rect">
            <a:avLst/>
          </a:prstGeom>
          <a:solidFill>
            <a:srgbClr val="FF99FF"/>
          </a:solidFill>
          <a:ln w="9525">
            <a:noFill/>
            <a:miter lim="800000"/>
            <a:headEnd/>
            <a:tailEnd/>
          </a:ln>
        </p:spPr>
        <p:txBody>
          <a:bodyPr>
            <a:spAutoFit/>
          </a:bodyPr>
          <a:lstStyle/>
          <a:p>
            <a:pPr algn="ctr"/>
            <a:r>
              <a:rPr lang="en-US" sz="6600" dirty="0"/>
              <a:t>PICO Format</a:t>
            </a:r>
          </a:p>
        </p:txBody>
      </p:sp>
      <p:graphicFrame>
        <p:nvGraphicFramePr>
          <p:cNvPr id="6" name="Table 5"/>
          <p:cNvGraphicFramePr>
            <a:graphicFrameLocks noGrp="1"/>
          </p:cNvGraphicFramePr>
          <p:nvPr/>
        </p:nvGraphicFramePr>
        <p:xfrm>
          <a:off x="1219200" y="2438400"/>
          <a:ext cx="7239000" cy="3342640"/>
        </p:xfrm>
        <a:graphic>
          <a:graphicData uri="http://schemas.openxmlformats.org/drawingml/2006/table">
            <a:tbl>
              <a:tblPr firstRow="1" bandRow="1">
                <a:tableStyleId>{5C22544A-7EE6-4342-B048-85BDC9FD1C3A}</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08000">
                <a:tc>
                  <a:txBody>
                    <a:bodyPr/>
                    <a:lstStyle/>
                    <a:p>
                      <a:r>
                        <a:rPr lang="en-US" dirty="0">
                          <a:solidFill>
                            <a:schemeClr val="tx1"/>
                          </a:solidFill>
                        </a:rPr>
                        <a:t>Problem</a:t>
                      </a:r>
                    </a:p>
                  </a:txBody>
                  <a:tcPr/>
                </a:tc>
                <a:tc>
                  <a:txBody>
                    <a:bodyPr/>
                    <a:lstStyle/>
                    <a:p>
                      <a:r>
                        <a:rPr lang="en-US" dirty="0"/>
                        <a:t>Intervention</a:t>
                      </a:r>
                    </a:p>
                  </a:txBody>
                  <a:tcPr/>
                </a:tc>
                <a:tc>
                  <a:txBody>
                    <a:bodyPr/>
                    <a:lstStyle/>
                    <a:p>
                      <a:r>
                        <a:rPr lang="en-US" dirty="0"/>
                        <a:t>Comparison</a:t>
                      </a:r>
                    </a:p>
                  </a:txBody>
                  <a:tcPr/>
                </a:tc>
                <a:tc>
                  <a:txBody>
                    <a:bodyPr/>
                    <a:lstStyle/>
                    <a:p>
                      <a:r>
                        <a:rPr lang="en-US" dirty="0"/>
                        <a:t>Outcome</a:t>
                      </a:r>
                    </a:p>
                  </a:txBody>
                  <a:tcPr/>
                </a:tc>
                <a:extLst>
                  <a:ext uri="{0D108BD9-81ED-4DB2-BD59-A6C34878D82A}">
                    <a16:rowId xmlns:a16="http://schemas.microsoft.com/office/drawing/2014/main" val="10000"/>
                  </a:ext>
                </a:extLst>
              </a:tr>
              <a:tr h="2120900">
                <a:tc>
                  <a:txBody>
                    <a:bodyPr/>
                    <a:lstStyle/>
                    <a:p>
                      <a:r>
                        <a:rPr lang="en-IN" sz="1800" b="1" i="0" u="none" strike="noStrike" kern="1200" dirty="0">
                          <a:solidFill>
                            <a:schemeClr val="dk1"/>
                          </a:solidFill>
                          <a:latin typeface="+mn-lt"/>
                          <a:ea typeface="+mn-ea"/>
                          <a:cs typeface="+mn-cs"/>
                        </a:rPr>
                        <a:t>Infant Nutritional Status and Illness</a:t>
                      </a:r>
                      <a:br>
                        <a:rPr lang="en-IN" sz="1800" b="1" i="0" u="none" strike="noStrike" kern="1200" dirty="0">
                          <a:solidFill>
                            <a:schemeClr val="dk1"/>
                          </a:solidFill>
                          <a:latin typeface="+mn-lt"/>
                          <a:ea typeface="+mn-ea"/>
                          <a:cs typeface="+mn-cs"/>
                        </a:rPr>
                      </a:br>
                      <a:endParaRPr lang="en-US" dirty="0"/>
                    </a:p>
                  </a:txBody>
                  <a:tcPr/>
                </a:tc>
                <a:tc>
                  <a:txBody>
                    <a:bodyPr/>
                    <a:lstStyle/>
                    <a:p>
                      <a:pPr fontAlgn="base"/>
                      <a:r>
                        <a:rPr lang="en-IN" sz="1800" b="0" i="0" kern="1200" dirty="0">
                          <a:solidFill>
                            <a:schemeClr val="dk1"/>
                          </a:solidFill>
                          <a:latin typeface="+mn-lt"/>
                          <a:ea typeface="+mn-ea"/>
                          <a:cs typeface="+mn-cs"/>
                        </a:rPr>
                        <a:t>Prospective cohort study</a:t>
                      </a:r>
                    </a:p>
                    <a:p>
                      <a:pPr fontAlgn="base"/>
                      <a:endParaRPr lang="en-IN" sz="1800" b="0" i="0" kern="1200" dirty="0">
                        <a:solidFill>
                          <a:schemeClr val="dk1"/>
                        </a:solidFill>
                        <a:latin typeface="+mn-lt"/>
                        <a:ea typeface="+mn-ea"/>
                        <a:cs typeface="+mn-cs"/>
                      </a:endParaRPr>
                    </a:p>
                    <a:p>
                      <a:endParaRPr lang="en-US" dirty="0"/>
                    </a:p>
                  </a:txBody>
                  <a:tcPr/>
                </a:tc>
                <a:tc>
                  <a:txBody>
                    <a:bodyPr/>
                    <a:lstStyle/>
                    <a:p>
                      <a:r>
                        <a:rPr lang="en-US" dirty="0"/>
                        <a:t>No comparison</a:t>
                      </a:r>
                    </a:p>
                  </a:txBody>
                  <a:tcPr/>
                </a:tc>
                <a:tc>
                  <a:txBody>
                    <a:bodyPr/>
                    <a:lstStyle/>
                    <a:p>
                      <a:r>
                        <a:rPr lang="en-IN" sz="1800" b="0" i="0" kern="1200" dirty="0">
                          <a:solidFill>
                            <a:schemeClr val="dk1"/>
                          </a:solidFill>
                          <a:latin typeface="+mn-lt"/>
                          <a:ea typeface="+mn-ea"/>
                          <a:cs typeface="+mn-cs"/>
                        </a:rPr>
                        <a:t>Infants of prenatally depressed mothers showed significantly more growth retardation than controls at all time points</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a:p>
        </p:txBody>
      </p:sp>
      <p:sp>
        <p:nvSpPr>
          <p:cNvPr id="44035" name="Text Box 4"/>
          <p:cNvSpPr txBox="1">
            <a:spLocks noChangeArrowheads="1"/>
          </p:cNvSpPr>
          <p:nvPr/>
        </p:nvSpPr>
        <p:spPr bwMode="auto">
          <a:xfrm>
            <a:off x="762000" y="762001"/>
            <a:ext cx="7924800" cy="132343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a:t>From the Centre for Evidence-Based Medicine, Oxford</a:t>
            </a:r>
            <a:endParaRPr lang="en-IN" sz="2000" dirty="0"/>
          </a:p>
          <a:p>
            <a:r>
              <a:rPr lang="en-US" sz="2000" dirty="0"/>
              <a:t>For the most up-to-date levels of evidence, see www.cebm.net/?o=1025</a:t>
            </a:r>
            <a:endParaRPr lang="en-IN" sz="2000" dirty="0"/>
          </a:p>
          <a:p>
            <a:pPr algn="ctr"/>
            <a:endParaRPr lang="en-US" sz="2000" dirty="0"/>
          </a:p>
        </p:txBody>
      </p:sp>
      <p:graphicFrame>
        <p:nvGraphicFramePr>
          <p:cNvPr id="6" name="Table 5"/>
          <p:cNvGraphicFramePr>
            <a:graphicFrameLocks noGrp="1"/>
          </p:cNvGraphicFramePr>
          <p:nvPr/>
        </p:nvGraphicFramePr>
        <p:xfrm>
          <a:off x="990600" y="2438400"/>
          <a:ext cx="5848350" cy="2926080"/>
        </p:xfrm>
        <a:graphic>
          <a:graphicData uri="http://schemas.openxmlformats.org/drawingml/2006/table">
            <a:tbl>
              <a:tblPr firstRow="1" bandRow="1">
                <a:tableStyleId>{BC89EF96-8CEA-46FF-86C4-4CE0E7609802}</a:tableStyleId>
              </a:tblPr>
              <a:tblGrid>
                <a:gridCol w="1348094">
                  <a:extLst>
                    <a:ext uri="{9D8B030D-6E8A-4147-A177-3AD203B41FA5}">
                      <a16:colId xmlns:a16="http://schemas.microsoft.com/office/drawing/2014/main" val="20000"/>
                    </a:ext>
                  </a:extLst>
                </a:gridCol>
                <a:gridCol w="2616889">
                  <a:extLst>
                    <a:ext uri="{9D8B030D-6E8A-4147-A177-3AD203B41FA5}">
                      <a16:colId xmlns:a16="http://schemas.microsoft.com/office/drawing/2014/main" val="20001"/>
                    </a:ext>
                  </a:extLst>
                </a:gridCol>
                <a:gridCol w="1883367">
                  <a:extLst>
                    <a:ext uri="{9D8B030D-6E8A-4147-A177-3AD203B41FA5}">
                      <a16:colId xmlns:a16="http://schemas.microsoft.com/office/drawing/2014/main" val="20002"/>
                    </a:ext>
                  </a:extLst>
                </a:gridCol>
              </a:tblGrid>
              <a:tr h="508000">
                <a:tc>
                  <a:txBody>
                    <a:bodyPr/>
                    <a:lstStyle/>
                    <a:p>
                      <a:pPr algn="ctr"/>
                      <a:r>
                        <a:rPr lang="en-US" b="1" dirty="0"/>
                        <a:t>Problem</a:t>
                      </a:r>
                      <a:endParaRPr lang="en-US" b="1" dirty="0">
                        <a:solidFill>
                          <a:schemeClr val="tx1"/>
                        </a:solidFill>
                      </a:endParaRPr>
                    </a:p>
                  </a:txBody>
                  <a:tcPr/>
                </a:tc>
                <a:tc>
                  <a:txBody>
                    <a:bodyPr/>
                    <a:lstStyle/>
                    <a:p>
                      <a:pPr algn="ctr"/>
                      <a:r>
                        <a:rPr lang="en-US" b="1" dirty="0"/>
                        <a:t>RECOMMENDATION</a:t>
                      </a:r>
                    </a:p>
                  </a:txBody>
                  <a:tcPr/>
                </a:tc>
                <a:tc>
                  <a:txBody>
                    <a:bodyPr/>
                    <a:lstStyle/>
                    <a:p>
                      <a:pPr algn="ctr"/>
                      <a:r>
                        <a:rPr lang="en-US" b="1" dirty="0"/>
                        <a:t>LEVEL</a:t>
                      </a:r>
                      <a:r>
                        <a:rPr lang="en-US" b="1" baseline="0" dirty="0"/>
                        <a:t> OF EVIDENCE</a:t>
                      </a:r>
                      <a:endParaRPr lang="en-US" b="1" dirty="0"/>
                    </a:p>
                  </a:txBody>
                  <a:tcPr/>
                </a:tc>
                <a:extLst>
                  <a:ext uri="{0D108BD9-81ED-4DB2-BD59-A6C34878D82A}">
                    <a16:rowId xmlns:a16="http://schemas.microsoft.com/office/drawing/2014/main" val="10000"/>
                  </a:ext>
                </a:extLst>
              </a:tr>
              <a:tr h="2120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u="none" strike="noStrike" kern="1200" dirty="0"/>
                        <a:t>Infant Nutritional Status and Illness</a:t>
                      </a:r>
                      <a:br>
                        <a:rPr lang="en-IN" sz="1800" b="1" u="none" strike="noStrike" kern="1200" dirty="0"/>
                      </a:br>
                      <a:endParaRPr lang="en-US" b="1" dirty="0"/>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u="none" strike="noStrike" kern="1200" dirty="0"/>
                        <a:t>Impact of Maternal Depression on Infant Nutritional Status and Illness(COHORT STUDY- </a:t>
                      </a:r>
                      <a:r>
                        <a:rPr lang="en-US" sz="1800" b="1" kern="1200" dirty="0"/>
                        <a:t>Validating cohort study with good reference standards)</a:t>
                      </a:r>
                      <a:endParaRPr lang="en-US" b="1" dirty="0"/>
                    </a:p>
                  </a:txBody>
                  <a:tcPr/>
                </a:tc>
                <a:tc>
                  <a:txBody>
                    <a:bodyPr/>
                    <a:lstStyle/>
                    <a:p>
                      <a:pPr algn="ctr"/>
                      <a:r>
                        <a:rPr lang="en-US" b="1" dirty="0"/>
                        <a:t>1b</a:t>
                      </a:r>
                    </a:p>
                  </a:txBody>
                  <a:tcPr/>
                </a:tc>
                <a:extLst>
                  <a:ext uri="{0D108BD9-81ED-4DB2-BD59-A6C34878D82A}">
                    <a16:rowId xmlns:a16="http://schemas.microsoft.com/office/drawing/2014/main" val="10001"/>
                  </a:ext>
                </a:extLst>
              </a:tr>
            </a:tbl>
          </a:graphicData>
        </a:graphic>
      </p:graphicFrame>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br>
              <a:rPr lang="en-US" b="0"/>
            </a:br>
            <a:br>
              <a:rPr lang="en-US" b="0"/>
            </a:br>
            <a:br>
              <a:rPr lang="en-US" b="0"/>
            </a:br>
            <a:br>
              <a:rPr lang="en-US" b="0"/>
            </a:br>
            <a:r>
              <a:rPr lang="en-US" b="0"/>
              <a:t> MATERNAL AND CHILD HEALTH PROGRAMME</a:t>
            </a:r>
            <a:endParaRPr lang="hi-IN" b="0"/>
          </a:p>
        </p:txBody>
      </p:sp>
      <p:sp>
        <p:nvSpPr>
          <p:cNvPr id="8195" name="Rectangle 3"/>
          <p:cNvSpPr>
            <a:spLocks noGrp="1" noChangeArrowheads="1"/>
          </p:cNvSpPr>
          <p:nvPr>
            <p:ph type="body" idx="1"/>
          </p:nvPr>
        </p:nvSpPr>
        <p:spPr/>
        <p:txBody>
          <a:bodyPr/>
          <a:lstStyle/>
          <a:p>
            <a:pPr eaLnBrk="1" hangingPunct="1"/>
            <a:r>
              <a:rPr lang="en-US"/>
              <a:t>In 1946, Bhore committee revealed high rates of morbidity and mortality prevailing among mothers and children in India. The committee emphasized the need for maternal and child welfare services and assigned highest priority to maternal and child welfare services in short term and long term health programme. </a:t>
            </a:r>
          </a:p>
          <a:p>
            <a:pPr eaLnBrk="1" hangingPunct="1"/>
            <a:endParaRPr lang="en-US"/>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t>The functions of maternity and child welfare centre in primary health Centres</a:t>
            </a:r>
            <a:endParaRPr lang="hi-IN"/>
          </a:p>
        </p:txBody>
      </p:sp>
      <p:sp>
        <p:nvSpPr>
          <p:cNvPr id="9219" name="Rectangle 3"/>
          <p:cNvSpPr>
            <a:spLocks noGrp="1" noChangeArrowheads="1"/>
          </p:cNvSpPr>
          <p:nvPr>
            <p:ph type="body" idx="1"/>
          </p:nvPr>
        </p:nvSpPr>
        <p:spPr/>
        <p:txBody>
          <a:bodyPr/>
          <a:lstStyle/>
          <a:p>
            <a:pPr eaLnBrk="1" hangingPunct="1"/>
            <a:r>
              <a:rPr lang="en-US" sz="2400"/>
              <a:t>(a)	to get in touch with as many pregnant women in the area as possible and 	to persuade them to visit the clinic regularly, so that periodical 	examinations may be carried out and a record of their medical history 	kept;</a:t>
            </a:r>
          </a:p>
          <a:p>
            <a:pPr eaLnBrk="1" hangingPunct="1"/>
            <a:r>
              <a:rPr lang="en-US" sz="2400"/>
              <a:t>(b)	to provide for the skilled assistance of a midwife or trained </a:t>
            </a:r>
            <a:r>
              <a:rPr lang="en-US" sz="2400" b="1"/>
              <a:t>dai </a:t>
            </a:r>
            <a:r>
              <a:rPr lang="en-US" sz="2400"/>
              <a:t>at the time 	of delivery and for domiciliary visits by her for two weeks thereafter;</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a:t>The functions of maternity and child welfare centre in primary health Centres</a:t>
            </a:r>
            <a:endParaRPr lang="hi-IN"/>
          </a:p>
        </p:txBody>
      </p:sp>
      <p:sp>
        <p:nvSpPr>
          <p:cNvPr id="10243" name="Rectangle 3"/>
          <p:cNvSpPr>
            <a:spLocks noGrp="1" noChangeArrowheads="1"/>
          </p:cNvSpPr>
          <p:nvPr>
            <p:ph type="body" idx="1"/>
          </p:nvPr>
        </p:nvSpPr>
        <p:spPr/>
        <p:txBody>
          <a:bodyPr/>
          <a:lstStyle/>
          <a:p>
            <a:pPr eaLnBrk="1" hangingPunct="1"/>
            <a:r>
              <a:rPr lang="en-US"/>
              <a:t>(c)	to keep the mother and infant under observation, if possible, for a year;</a:t>
            </a:r>
          </a:p>
          <a:p>
            <a:pPr eaLnBrk="1" hangingPunct="1"/>
            <a:r>
              <a:rPr lang="en-US"/>
              <a:t>(d)	to teach mothercraft in all its branches and to inculcate sound hygienic 	habits in the mother and child;</a:t>
            </a:r>
          </a:p>
          <a:p>
            <a:pPr eaLnBrk="1" hangingPunct="1"/>
            <a:endParaRPr lang="en-US"/>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t>The functions of maternity and child welfare centre in primary health Centres</a:t>
            </a:r>
            <a:endParaRPr lang="hi-IN"/>
          </a:p>
        </p:txBody>
      </p:sp>
      <p:sp>
        <p:nvSpPr>
          <p:cNvPr id="11267" name="Rectangle 3"/>
          <p:cNvSpPr>
            <a:spLocks noGrp="1" noChangeArrowheads="1"/>
          </p:cNvSpPr>
          <p:nvPr>
            <p:ph type="body" idx="1"/>
          </p:nvPr>
        </p:nvSpPr>
        <p:spPr/>
        <p:txBody>
          <a:bodyPr/>
          <a:lstStyle/>
          <a:p>
            <a:pPr eaLnBrk="1" hangingPunct="1"/>
            <a:r>
              <a:rPr lang="en-US" sz="2400"/>
              <a:t>(e)	to keep children under observation, if possible, till five years of age;</a:t>
            </a:r>
          </a:p>
          <a:p>
            <a:pPr eaLnBrk="1" hangingPunct="1"/>
            <a:r>
              <a:rPr lang="en-US" sz="2400"/>
              <a:t>(f)	to organise periodical talks, by suitable persons, for husbands and fathers 	in order to secure their cooperation in the development of a healthy and 	happy home; and</a:t>
            </a:r>
          </a:p>
          <a:p>
            <a:pPr eaLnBrk="1" hangingPunct="1"/>
            <a:r>
              <a:rPr lang="en-US" sz="2400"/>
              <a:t>(g)	to aim, in general, at becoming the focus of social activity in the area as 	far as mothers and children are concerned.</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a:t>2) THE CHILD SURVIVAL AND SAFE MOTHERHOOD PROGRAMME (CSSM)</a:t>
            </a:r>
            <a:endParaRPr lang="hi-IN"/>
          </a:p>
        </p:txBody>
      </p:sp>
      <p:sp>
        <p:nvSpPr>
          <p:cNvPr id="12291" name="Rectangle 3"/>
          <p:cNvSpPr>
            <a:spLocks noGrp="1" noChangeArrowheads="1"/>
          </p:cNvSpPr>
          <p:nvPr>
            <p:ph type="body" idx="1"/>
          </p:nvPr>
        </p:nvSpPr>
        <p:spPr/>
        <p:txBody>
          <a:bodyPr/>
          <a:lstStyle/>
          <a:p>
            <a:pPr eaLnBrk="1" hangingPunct="1">
              <a:buFont typeface="Wingdings" pitchFamily="2" charset="2"/>
              <a:buNone/>
            </a:pPr>
            <a:r>
              <a:rPr lang="en-US"/>
              <a:t>  Following the great success of expanded programme of immunisation, the Government of India decided to expand their focus from immunization to a wider range of programme which would include various child survival and safe motherhood interventions. </a:t>
            </a:r>
          </a:p>
          <a:p>
            <a:pPr eaLnBrk="1" hangingPunct="1"/>
            <a:endParaRPr lang="en-US"/>
          </a:p>
        </p:txBody>
      </p:sp>
    </p:spTree>
  </p:cSld>
  <p:clrMapOvr>
    <a:masterClrMapping/>
  </p:clrMapOvr>
  <p:transition>
    <p:fade thruBlk="1"/>
  </p:transition>
</p:sld>
</file>

<file path=ppt/theme/theme1.xml><?xml version="1.0" encoding="utf-8"?>
<a:theme xmlns:a="http://schemas.openxmlformats.org/drawingml/2006/main" name="Capsules">
  <a:themeElements>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fontScheme name="Capsules">
      <a:majorFont>
        <a:latin typeface="Arial"/>
        <a:ea typeface="Mangal"/>
        <a:cs typeface="Mangal"/>
      </a:majorFont>
      <a:minorFont>
        <a:latin typeface="Arial"/>
        <a:ea typeface="Mangal"/>
        <a:cs typeface="Mang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Capsules</Template>
  <TotalTime>293</TotalTime>
  <Words>1988</Words>
  <Application>Microsoft Office PowerPoint</Application>
  <PresentationFormat>On-screen Show (4:3)</PresentationFormat>
  <Paragraphs>174</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Times New Roman</vt:lpstr>
      <vt:lpstr>Wingdings</vt:lpstr>
      <vt:lpstr>Capsules</vt:lpstr>
      <vt:lpstr>PowerPoint Presentation</vt:lpstr>
      <vt:lpstr>NATIONAL HEALTH PROGRAMMES RELATED TO CHILD HEALTH  </vt:lpstr>
      <vt:lpstr>NATIONAL HEALTH PROGRAMMES RELATED TO CHILD HEALTH  </vt:lpstr>
      <vt:lpstr>     1) MATERNAL AND CHILD HEALTH PROGRAMME  (MCH)</vt:lpstr>
      <vt:lpstr>     MATERNAL AND CHILD HEALTH PROGRAMME</vt:lpstr>
      <vt:lpstr>The functions of maternity and child welfare centre in primary health Centres</vt:lpstr>
      <vt:lpstr>The functions of maternity and child welfare centre in primary health Centres</vt:lpstr>
      <vt:lpstr>The functions of maternity and child welfare centre in primary health Centres</vt:lpstr>
      <vt:lpstr>2) THE CHILD SURVIVAL AND SAFE MOTHERHOOD PROGRAMME (CSSM)</vt:lpstr>
      <vt:lpstr>2) THE CHILD SURVIVAL AND SAFE MOTHERHOOD PROGRAMME (CSSM)</vt:lpstr>
      <vt:lpstr>The objectives of CSSM were:</vt:lpstr>
      <vt:lpstr>CSSM Programme Interventions </vt:lpstr>
      <vt:lpstr>CONT’D …</vt:lpstr>
      <vt:lpstr>CONT’D …</vt:lpstr>
      <vt:lpstr>Strategies: </vt:lpstr>
      <vt:lpstr>Strategies: </vt:lpstr>
      <vt:lpstr>Strategies: </vt:lpstr>
      <vt:lpstr>   REPRODUCTIVE CHILD HEALTH PROGRAMME (RCH) </vt:lpstr>
      <vt:lpstr>   REPRODUCTIVE CHILD HEALTH PROGRAMME (RCH) </vt:lpstr>
      <vt:lpstr>Maternal Health  Interventions. </vt:lpstr>
      <vt:lpstr>Maternal Health  Interventions. </vt:lpstr>
      <vt:lpstr> Child Health Interventions </vt:lpstr>
      <vt:lpstr> Child Health Interventions </vt:lpstr>
      <vt:lpstr> 4) Universal Immunisation Programme </vt:lpstr>
      <vt:lpstr>  Universal Immunisation               Programme </vt:lpstr>
      <vt:lpstr> 5) NUTRITIONAL PROGRAMS</vt:lpstr>
      <vt:lpstr>6) INTEGRATED MANAGEMENT OF NEONATAL &amp; CHILDHOOD ILLNESSES  (IMNCI)</vt:lpstr>
      <vt:lpstr>6) INTEGRATED MANAGEMENT OF NEONATAL &amp; CHILDHOOD ILLNESSES  (IMNCI)</vt:lpstr>
      <vt:lpstr>6) INTEGRATED MANAGEMENT OF NEONATAL &amp; CHILDHOOD ILLNESSES  (IMNCI)</vt:lpstr>
      <vt:lpstr>6) INTEGRATED MANAGEMENT OF NEONATAL &amp; CHILDHOOD ILLNESSES  (IMNCI)</vt:lpstr>
      <vt:lpstr>6) INTEGRATED MANAGEMENT OF NEONATAL &amp; CHILDHOOD ILLNESSES  (IMNCI)</vt:lpstr>
      <vt:lpstr>  The Principles of Integrated Care</vt:lpstr>
      <vt:lpstr>  The Principles of Integrated Care</vt:lpstr>
      <vt:lpstr>  The Principles of Integrated Care</vt:lpstr>
      <vt:lpstr>  The Principles of Integrated Care</vt:lpstr>
      <vt:lpstr>  The Principles of Integrated Care</vt:lpstr>
      <vt:lpstr>  The Principles of Integrated Care</vt:lpstr>
      <vt:lpstr>7) SCHOOL HEALTH PROGRAMMES</vt:lpstr>
      <vt:lpstr>Main components of school health programme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jitendra chauhan</dc:creator>
  <cp:lastModifiedBy>Raj Nirmal</cp:lastModifiedBy>
  <cp:revision>17</cp:revision>
  <dcterms:created xsi:type="dcterms:W3CDTF">2008-11-01T02:17:38Z</dcterms:created>
  <dcterms:modified xsi:type="dcterms:W3CDTF">2020-08-11T10:44:16Z</dcterms:modified>
</cp:coreProperties>
</file>