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D9AC-F38D-478E-8789-C1887007960E}" type="datetimeFigureOut">
              <a:rPr lang="en-US" smtClean="0"/>
              <a:pPr/>
              <a:t>8/12/2020</a:t>
            </a:fld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0A3482-583E-4196-9632-79154EF47CC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ransition spd="med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D9AC-F38D-478E-8789-C1887007960E}" type="datetimeFigureOut">
              <a:rPr lang="en-US" smtClean="0"/>
              <a:pPr/>
              <a:t>8/12/2020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3482-583E-4196-9632-79154EF47CC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D9AC-F38D-478E-8789-C1887007960E}" type="datetimeFigureOut">
              <a:rPr lang="en-US" smtClean="0"/>
              <a:pPr/>
              <a:t>8/12/2020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3482-583E-4196-9632-79154EF47CC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6B5D9AC-F38D-478E-8789-C1887007960E}" type="datetimeFigureOut">
              <a:rPr lang="en-US" smtClean="0"/>
              <a:pPr/>
              <a:t>8/12/2020</a:t>
            </a:fld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80A3482-583E-4196-9632-79154EF47CC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D9AC-F38D-478E-8789-C1887007960E}" type="datetimeFigureOut">
              <a:rPr lang="en-US" smtClean="0"/>
              <a:pPr/>
              <a:t>8/12/2020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3482-583E-4196-9632-79154EF47CC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D9AC-F38D-478E-8789-C1887007960E}" type="datetimeFigureOut">
              <a:rPr lang="en-US" smtClean="0"/>
              <a:pPr/>
              <a:t>8/12/2020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3482-583E-4196-9632-79154EF47CC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3482-583E-4196-9632-79154EF47CC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D9AC-F38D-478E-8789-C1887007960E}" type="datetimeFigureOut">
              <a:rPr lang="en-US" smtClean="0"/>
              <a:pPr/>
              <a:t>8/12/2020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D9AC-F38D-478E-8789-C1887007960E}" type="datetimeFigureOut">
              <a:rPr lang="en-US" smtClean="0"/>
              <a:pPr/>
              <a:t>8/12/2020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3482-583E-4196-9632-79154EF47CC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D9AC-F38D-478E-8789-C1887007960E}" type="datetimeFigureOut">
              <a:rPr lang="en-US" smtClean="0"/>
              <a:pPr/>
              <a:t>8/12/2020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3482-583E-4196-9632-79154EF47CC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6B5D9AC-F38D-478E-8789-C1887007960E}" type="datetimeFigureOut">
              <a:rPr lang="en-US" smtClean="0"/>
              <a:pPr/>
              <a:t>8/12/2020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80A3482-583E-4196-9632-79154EF47CC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ransition spd="med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D9AC-F38D-478E-8789-C1887007960E}" type="datetimeFigureOut">
              <a:rPr lang="en-US" smtClean="0"/>
              <a:pPr/>
              <a:t>8/12/2020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0A3482-583E-4196-9632-79154EF47CC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ransition spd="med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6B5D9AC-F38D-478E-8789-C1887007960E}" type="datetimeFigureOut">
              <a:rPr lang="en-US" smtClean="0"/>
              <a:pPr/>
              <a:t>8/12/2020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80A3482-583E-4196-9632-79154EF47CC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newsflash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7422" y="4786322"/>
            <a:ext cx="6400800" cy="1752600"/>
          </a:xfrm>
        </p:spPr>
        <p:txBody>
          <a:bodyPr/>
          <a:lstStyle/>
          <a:p>
            <a:pPr algn="r"/>
            <a:r>
              <a:rPr lang="en-IN" dirty="0" smtClean="0"/>
              <a:t>Mr. </a:t>
            </a:r>
            <a:r>
              <a:rPr lang="en-IN" dirty="0" err="1" smtClean="0"/>
              <a:t>Jitendra</a:t>
            </a:r>
            <a:r>
              <a:rPr lang="en-IN" dirty="0" smtClean="0"/>
              <a:t> </a:t>
            </a:r>
            <a:r>
              <a:rPr lang="en-IN" dirty="0" err="1" smtClean="0"/>
              <a:t>Singolia</a:t>
            </a:r>
            <a:endParaRPr lang="en-IN" dirty="0" smtClean="0"/>
          </a:p>
          <a:p>
            <a:pPr algn="r"/>
            <a:r>
              <a:rPr lang="en-IN" dirty="0" smtClean="0"/>
              <a:t>Assistant Professor</a:t>
            </a:r>
          </a:p>
          <a:p>
            <a:pPr algn="r"/>
            <a:r>
              <a:rPr lang="en-IN" dirty="0" smtClean="0"/>
              <a:t>Dept. Of Medical Surgical Nursing</a:t>
            </a:r>
          </a:p>
          <a:p>
            <a:pPr algn="r"/>
            <a:r>
              <a:rPr lang="en-IN" dirty="0" smtClean="0"/>
              <a:t>Sumandeep Nursing College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29600" cy="4429156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SELF EVALUATION,</a:t>
            </a:r>
            <a:br>
              <a:rPr lang="en-IN" dirty="0" smtClean="0"/>
            </a:br>
            <a:r>
              <a:rPr lang="en-IN" dirty="0" smtClean="0"/>
              <a:t>PEER EVALUATION,</a:t>
            </a:r>
            <a:br>
              <a:rPr lang="en-IN" dirty="0" smtClean="0"/>
            </a:br>
            <a:r>
              <a:rPr lang="en-IN" dirty="0" smtClean="0"/>
              <a:t>PATIENT SATISFACTION,</a:t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  </a:t>
            </a:r>
            <a:endParaRPr lang="en-IN" dirty="0"/>
          </a:p>
        </p:txBody>
      </p:sp>
      <p:pic>
        <p:nvPicPr>
          <p:cNvPr id="4" name="Picture 3" descr="C:\Users\Ishita\Desktop\suv_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2" y="5000636"/>
            <a:ext cx="1500166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95892"/>
          </a:xfrm>
        </p:spPr>
        <p:txBody>
          <a:bodyPr/>
          <a:lstStyle/>
          <a:p>
            <a:r>
              <a:rPr lang="en-IN" sz="2800" b="1" dirty="0" smtClean="0">
                <a:solidFill>
                  <a:schemeClr val="bg1"/>
                </a:solidFill>
              </a:rPr>
              <a:t>METHODS OF MONITORING PATIENT SATISFACTION</a:t>
            </a:r>
            <a:endParaRPr lang="en-IN" sz="2800" dirty="0" smtClean="0">
              <a:solidFill>
                <a:schemeClr val="bg1"/>
              </a:solidFill>
            </a:endParaRPr>
          </a:p>
          <a:p>
            <a:endParaRPr lang="en-IN" dirty="0" smtClean="0"/>
          </a:p>
          <a:p>
            <a:pPr>
              <a:lnSpc>
                <a:spcPct val="150000"/>
              </a:lnSpc>
            </a:pPr>
            <a:r>
              <a:rPr lang="en-IN" sz="2800" dirty="0" smtClean="0"/>
              <a:t>  Medical audit</a:t>
            </a:r>
          </a:p>
          <a:p>
            <a:pPr>
              <a:lnSpc>
                <a:spcPct val="150000"/>
              </a:lnSpc>
            </a:pPr>
            <a:r>
              <a:rPr lang="en-IN" sz="2800" dirty="0" smtClean="0"/>
              <a:t>  Quality assurance committee reviews</a:t>
            </a:r>
          </a:p>
          <a:p>
            <a:pPr>
              <a:lnSpc>
                <a:spcPct val="150000"/>
              </a:lnSpc>
            </a:pPr>
            <a:r>
              <a:rPr lang="en-IN" sz="2800" dirty="0" smtClean="0"/>
              <a:t>  Indices of nursing performances</a:t>
            </a:r>
          </a:p>
          <a:p>
            <a:pPr>
              <a:lnSpc>
                <a:spcPct val="150000"/>
              </a:lnSpc>
            </a:pPr>
            <a:r>
              <a:rPr lang="en-IN" sz="2800" dirty="0" smtClean="0"/>
              <a:t>  Judgemental method</a:t>
            </a:r>
            <a:endParaRPr lang="en-IN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67330"/>
          </a:xfrm>
        </p:spPr>
        <p:txBody>
          <a:bodyPr>
            <a:normAutofit/>
          </a:bodyPr>
          <a:lstStyle/>
          <a:p>
            <a:r>
              <a:rPr lang="en-IN" b="1" dirty="0" smtClean="0">
                <a:solidFill>
                  <a:schemeClr val="bg1"/>
                </a:solidFill>
              </a:rPr>
              <a:t>COMPONENTS OF EVALUATION OF PATIENT SATISFACTION</a:t>
            </a:r>
            <a:endParaRPr lang="en-IN" dirty="0" smtClean="0">
              <a:solidFill>
                <a:schemeClr val="bg1"/>
              </a:solidFill>
            </a:endParaRPr>
          </a:p>
          <a:p>
            <a:endParaRPr lang="en-IN" dirty="0" smtClean="0"/>
          </a:p>
          <a:p>
            <a:r>
              <a:rPr lang="en-IN" dirty="0" smtClean="0"/>
              <a:t>Evaluation of the programs and activities of various departments. </a:t>
            </a:r>
          </a:p>
          <a:p>
            <a:r>
              <a:rPr lang="en-IN" dirty="0" smtClean="0"/>
              <a:t>Evaluation of the various resources available in the hospital for effective health care</a:t>
            </a:r>
          </a:p>
          <a:p>
            <a:r>
              <a:rPr lang="en-IN" dirty="0" smtClean="0"/>
              <a:t> Evaluation of effectiveness of hospital personnel</a:t>
            </a:r>
          </a:p>
          <a:p>
            <a:r>
              <a:rPr lang="en-IN" dirty="0" smtClean="0"/>
              <a:t> Services are relevant to the needs of the population it serves.</a:t>
            </a:r>
          </a:p>
          <a:p>
            <a:endParaRPr lang="en-IN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businessman_ponder_question_md_wm_v2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1802" y="1785926"/>
            <a:ext cx="3048014" cy="304801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54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>
              <a:buNone/>
            </a:pPr>
            <a:endParaRPr lang="en-US" sz="54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>
              <a:buNone/>
            </a:pPr>
            <a:r>
              <a:rPr lang="en-US" sz="6600" b="1" u="sng" dirty="0" smtClean="0">
                <a:ln w="50800"/>
                <a:solidFill>
                  <a:srgbClr val="FFFF00"/>
                </a:solidFill>
              </a:rPr>
              <a:t>THANK YOU</a:t>
            </a:r>
          </a:p>
          <a:p>
            <a:endParaRPr lang="en-IN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b="1" dirty="0" smtClean="0"/>
          </a:p>
          <a:p>
            <a:r>
              <a:rPr lang="en-IN" sz="2800" b="1" dirty="0" smtClean="0">
                <a:solidFill>
                  <a:schemeClr val="bg1"/>
                </a:solidFill>
              </a:rPr>
              <a:t>DEFINITION</a:t>
            </a:r>
          </a:p>
          <a:p>
            <a:pPr>
              <a:buNone/>
            </a:pPr>
            <a:endParaRPr lang="en-IN" sz="2800" b="1" dirty="0" smtClean="0">
              <a:solidFill>
                <a:schemeClr val="bg1"/>
              </a:solidFill>
            </a:endParaRPr>
          </a:p>
          <a:p>
            <a:r>
              <a:rPr lang="en-IN" dirty="0" smtClean="0"/>
              <a:t>Self evaluation is defined as judging the quality of one‘s work, based on evidence and explicit criteria, for the purpose of doing better work in the future.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571636"/>
          </a:xfrm>
        </p:spPr>
        <p:txBody>
          <a:bodyPr>
            <a:normAutofit/>
          </a:bodyPr>
          <a:lstStyle/>
          <a:p>
            <a:r>
              <a:rPr lang="en-IN" b="1" dirty="0" smtClean="0">
                <a:solidFill>
                  <a:srgbClr val="FFFF00"/>
                </a:solidFill>
              </a:rPr>
              <a:t>SELF EVALUATION </a:t>
            </a:r>
            <a:r>
              <a:rPr lang="en-IN" dirty="0" smtClean="0">
                <a:solidFill>
                  <a:srgbClr val="FFFF00"/>
                </a:solidFill>
              </a:rPr>
              <a:t/>
            </a:r>
            <a:br>
              <a:rPr lang="en-IN" dirty="0" smtClean="0">
                <a:solidFill>
                  <a:srgbClr val="FFFF00"/>
                </a:solidFill>
              </a:rPr>
            </a:br>
            <a:endParaRPr lang="en-IN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24454"/>
          </a:xfrm>
        </p:spPr>
        <p:txBody>
          <a:bodyPr>
            <a:normAutofit/>
          </a:bodyPr>
          <a:lstStyle/>
          <a:p>
            <a:r>
              <a:rPr lang="en-IN" sz="3300" b="1" dirty="0" smtClean="0">
                <a:solidFill>
                  <a:schemeClr val="bg1"/>
                </a:solidFill>
              </a:rPr>
              <a:t>PURPOSES OF SELF EVALUATION</a:t>
            </a:r>
          </a:p>
          <a:p>
            <a:pPr>
              <a:buNone/>
            </a:pPr>
            <a:r>
              <a:rPr lang="en-IN" dirty="0" smtClean="0"/>
              <a:t> </a:t>
            </a:r>
          </a:p>
          <a:p>
            <a:pPr>
              <a:lnSpc>
                <a:spcPct val="150000"/>
              </a:lnSpc>
            </a:pPr>
            <a:r>
              <a:rPr lang="en-IN" sz="2800" dirty="0" smtClean="0"/>
              <a:t>1. To encourage continuing self-evaluation</a:t>
            </a:r>
          </a:p>
          <a:p>
            <a:pPr>
              <a:lnSpc>
                <a:spcPct val="150000"/>
              </a:lnSpc>
            </a:pPr>
            <a:r>
              <a:rPr lang="en-IN" sz="2800" dirty="0" smtClean="0"/>
              <a:t>2. To encourage individual professional growth</a:t>
            </a:r>
          </a:p>
          <a:p>
            <a:pPr>
              <a:lnSpc>
                <a:spcPct val="150000"/>
              </a:lnSpc>
            </a:pPr>
            <a:r>
              <a:rPr lang="en-IN" sz="2800" dirty="0" smtClean="0"/>
              <a:t>3. To improve morale and motivation</a:t>
            </a:r>
          </a:p>
          <a:p>
            <a:pPr>
              <a:lnSpc>
                <a:spcPct val="150000"/>
              </a:lnSpc>
            </a:pPr>
            <a:r>
              <a:rPr lang="en-IN" sz="2800" dirty="0" smtClean="0"/>
              <a:t>4. To encourage collegiality and discussion</a:t>
            </a:r>
          </a:p>
          <a:p>
            <a:pPr>
              <a:lnSpc>
                <a:spcPct val="150000"/>
              </a:lnSpc>
            </a:pPr>
            <a:r>
              <a:rPr lang="en-IN" sz="2800" dirty="0" smtClean="0"/>
              <a:t>5. To support employees</a:t>
            </a:r>
          </a:p>
          <a:p>
            <a:endParaRPr lang="en-IN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38768"/>
          </a:xfrm>
        </p:spPr>
        <p:txBody>
          <a:bodyPr>
            <a:normAutofit lnSpcReduction="10000"/>
          </a:bodyPr>
          <a:lstStyle/>
          <a:p>
            <a:r>
              <a:rPr lang="en-IN" sz="3000" b="1" dirty="0" smtClean="0">
                <a:solidFill>
                  <a:schemeClr val="bg1"/>
                </a:solidFill>
              </a:rPr>
              <a:t>BENEFITS OF SELF EVALUATION</a:t>
            </a:r>
            <a:endParaRPr lang="en-IN" sz="3000" dirty="0" smtClean="0">
              <a:solidFill>
                <a:schemeClr val="bg1"/>
              </a:solidFill>
            </a:endParaRPr>
          </a:p>
          <a:p>
            <a:endParaRPr lang="en-IN" dirty="0" smtClean="0"/>
          </a:p>
          <a:p>
            <a:pPr>
              <a:lnSpc>
                <a:spcPct val="150000"/>
              </a:lnSpc>
            </a:pPr>
            <a:r>
              <a:rPr lang="en-IN" dirty="0" smtClean="0"/>
              <a:t>1. Increased confidence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2. Enthusiasm  for collaborative working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3. Improved team-work and greater flexibility in their use of their skills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4. Increased awareness of new techniques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5. Enhanced planning skills to ensure more effective task management.</a:t>
            </a:r>
            <a:endParaRPr lang="en-IN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3000" b="1" dirty="0" smtClean="0">
                <a:solidFill>
                  <a:schemeClr val="bg1"/>
                </a:solidFill>
              </a:rPr>
              <a:t>TOOLS FOR SELF EVALUATION</a:t>
            </a:r>
            <a:endParaRPr lang="en-IN" sz="3000" dirty="0" smtClean="0">
              <a:solidFill>
                <a:schemeClr val="bg1"/>
              </a:solidFill>
            </a:endParaRPr>
          </a:p>
          <a:p>
            <a:endParaRPr lang="en-IN" dirty="0" smtClean="0"/>
          </a:p>
          <a:p>
            <a:r>
              <a:rPr lang="en-IN" dirty="0" smtClean="0"/>
              <a:t> Staff annual professional review procedures</a:t>
            </a:r>
          </a:p>
          <a:p>
            <a:r>
              <a:rPr lang="en-IN" dirty="0" smtClean="0"/>
              <a:t> Peer support</a:t>
            </a:r>
          </a:p>
          <a:p>
            <a:pPr lvl="3"/>
            <a:r>
              <a:rPr lang="en-IN" sz="2600" dirty="0" smtClean="0"/>
              <a:t>o Coaching</a:t>
            </a:r>
          </a:p>
          <a:p>
            <a:pPr lvl="3"/>
            <a:r>
              <a:rPr lang="en-IN" sz="2600" dirty="0" smtClean="0"/>
              <a:t>o Joint preparation of materials</a:t>
            </a:r>
          </a:p>
          <a:p>
            <a:pPr lvl="3"/>
            <a:r>
              <a:rPr lang="en-IN" sz="2600" dirty="0" smtClean="0"/>
              <a:t>o Planning</a:t>
            </a:r>
          </a:p>
          <a:p>
            <a:pPr lvl="3"/>
            <a:r>
              <a:rPr lang="en-IN" sz="2600" dirty="0" smtClean="0"/>
              <a:t>o Team building</a:t>
            </a:r>
          </a:p>
          <a:p>
            <a:r>
              <a:rPr lang="en-IN" dirty="0" smtClean="0"/>
              <a:t>Observation</a:t>
            </a:r>
          </a:p>
          <a:p>
            <a:pPr lvl="0"/>
            <a:r>
              <a:rPr lang="en-IN" dirty="0" smtClean="0"/>
              <a:t>Audit checklist </a:t>
            </a:r>
          </a:p>
          <a:p>
            <a:endParaRPr lang="en-IN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600" b="1" dirty="0" smtClean="0">
                <a:solidFill>
                  <a:schemeClr val="bg1"/>
                </a:solidFill>
              </a:rPr>
              <a:t>DEFINITION</a:t>
            </a:r>
          </a:p>
          <a:p>
            <a:endParaRPr lang="en-IN" sz="2800" dirty="0" smtClean="0">
              <a:solidFill>
                <a:schemeClr val="bg1"/>
              </a:solidFill>
            </a:endParaRPr>
          </a:p>
          <a:p>
            <a:r>
              <a:rPr lang="en-IN" sz="2800" dirty="0" smtClean="0"/>
              <a:t>Peer review is a process by which employees of the same rank,, and setting evaluate one another‘s job performance against accepted standards.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643074"/>
          </a:xfrm>
        </p:spPr>
        <p:txBody>
          <a:bodyPr>
            <a:normAutofit/>
          </a:bodyPr>
          <a:lstStyle/>
          <a:p>
            <a:r>
              <a:rPr lang="en-IN" b="1" dirty="0" smtClean="0">
                <a:solidFill>
                  <a:srgbClr val="FFFF00"/>
                </a:solidFill>
              </a:rPr>
              <a:t>PEER EVALUATION 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800" b="1" dirty="0" smtClean="0">
                <a:solidFill>
                  <a:schemeClr val="bg1"/>
                </a:solidFill>
              </a:rPr>
              <a:t>METHODS OF PEER EVALUATION</a:t>
            </a:r>
            <a:endParaRPr lang="en-IN" sz="2800" dirty="0" smtClean="0">
              <a:solidFill>
                <a:schemeClr val="bg1"/>
              </a:solidFill>
            </a:endParaRPr>
          </a:p>
          <a:p>
            <a:endParaRPr lang="en-IN" dirty="0" smtClean="0"/>
          </a:p>
          <a:p>
            <a:pPr>
              <a:lnSpc>
                <a:spcPct val="150000"/>
              </a:lnSpc>
            </a:pPr>
            <a:r>
              <a:rPr lang="en-IN" sz="2800" dirty="0" smtClean="0"/>
              <a:t>   Direct observation</a:t>
            </a:r>
          </a:p>
          <a:p>
            <a:pPr>
              <a:lnSpc>
                <a:spcPct val="150000"/>
              </a:lnSpc>
            </a:pPr>
            <a:r>
              <a:rPr lang="en-IN" sz="2800" dirty="0" smtClean="0"/>
              <a:t>   Videotaping</a:t>
            </a:r>
          </a:p>
          <a:p>
            <a:pPr>
              <a:lnSpc>
                <a:spcPct val="150000"/>
              </a:lnSpc>
            </a:pPr>
            <a:r>
              <a:rPr lang="en-IN" sz="2800" dirty="0" smtClean="0"/>
              <a:t>   Evaluation of course materials</a:t>
            </a:r>
          </a:p>
          <a:p>
            <a:pPr>
              <a:lnSpc>
                <a:spcPct val="150000"/>
              </a:lnSpc>
            </a:pPr>
            <a:r>
              <a:rPr lang="en-IN" sz="2800" dirty="0" smtClean="0"/>
              <a:t>   Analysis of portfolios</a:t>
            </a:r>
            <a:endParaRPr lang="en-IN" sz="2800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800" b="1" dirty="0" smtClean="0">
                <a:solidFill>
                  <a:schemeClr val="bg1"/>
                </a:solidFill>
              </a:rPr>
              <a:t>PROCESS OF PEER REVIEW</a:t>
            </a:r>
            <a:endParaRPr lang="en-IN" sz="2800" dirty="0" smtClean="0">
              <a:solidFill>
                <a:schemeClr val="bg1"/>
              </a:solidFill>
            </a:endParaRPr>
          </a:p>
          <a:p>
            <a:endParaRPr lang="en-IN" dirty="0" smtClean="0"/>
          </a:p>
          <a:p>
            <a:pPr>
              <a:lnSpc>
                <a:spcPct val="150000"/>
              </a:lnSpc>
            </a:pPr>
            <a:r>
              <a:rPr lang="en-IN" dirty="0" smtClean="0"/>
              <a:t>I.  Establish a policy requiring peer reviews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II.  Establish criteria for peer evaluations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III.  Procedure for conducting peer evaluations</a:t>
            </a:r>
          </a:p>
          <a:p>
            <a:endParaRPr lang="en-IN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 smtClean="0">
                <a:solidFill>
                  <a:schemeClr val="bg1"/>
                </a:solidFill>
              </a:rPr>
              <a:t>DEFINITION</a:t>
            </a:r>
            <a:endParaRPr lang="en-IN" dirty="0" smtClean="0">
              <a:solidFill>
                <a:schemeClr val="bg1"/>
              </a:solidFill>
            </a:endParaRPr>
          </a:p>
          <a:p>
            <a:endParaRPr lang="en-IN" dirty="0" smtClean="0"/>
          </a:p>
          <a:p>
            <a:r>
              <a:rPr lang="en-IN" dirty="0" smtClean="0"/>
              <a:t>Patient satisfaction is defined as a health care recipients reaction to salient aspects of the context, process, and result of their service experience.    </a:t>
            </a:r>
          </a:p>
          <a:p>
            <a:pPr>
              <a:buNone/>
            </a:pPr>
            <a:r>
              <a:rPr lang="en-IN" dirty="0" smtClean="0"/>
              <a:t>                                                                      - Pascoe (1983)</a:t>
            </a:r>
          </a:p>
          <a:p>
            <a:r>
              <a:rPr lang="en-IN" dirty="0" smtClean="0"/>
              <a:t>Patient satisfaction is </a:t>
            </a:r>
            <a:r>
              <a:rPr lang="en-IN" dirty="0" err="1" smtClean="0"/>
              <a:t>deﬁne</a:t>
            </a:r>
            <a:r>
              <a:rPr lang="en-IN" dirty="0" smtClean="0"/>
              <a:t> as the extent of the resemblance between the expected quality of care and the actual received care.</a:t>
            </a:r>
          </a:p>
          <a:p>
            <a:pPr>
              <a:buNone/>
            </a:pPr>
            <a:r>
              <a:rPr lang="en-IN" dirty="0" smtClean="0"/>
              <a:t>							   </a:t>
            </a:r>
            <a:r>
              <a:rPr lang="en-IN" dirty="0" err="1" smtClean="0"/>
              <a:t>Scarding</a:t>
            </a:r>
            <a:r>
              <a:rPr lang="en-IN" dirty="0" smtClean="0"/>
              <a:t> (1994)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77640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>
                <a:solidFill>
                  <a:srgbClr val="FFFF00"/>
                </a:solidFill>
              </a:rPr>
              <a:t>PATIENT SATISFACTION </a:t>
            </a:r>
            <a:r>
              <a:rPr lang="en-IN" dirty="0" smtClean="0">
                <a:solidFill>
                  <a:srgbClr val="FFFF00"/>
                </a:solidFill>
              </a:rPr>
              <a:t/>
            </a:r>
            <a:br>
              <a:rPr lang="en-IN" dirty="0" smtClean="0">
                <a:solidFill>
                  <a:srgbClr val="FFFF00"/>
                </a:solidFill>
              </a:rPr>
            </a:br>
            <a:endParaRPr lang="en-IN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65</TotalTime>
  <Words>327</Words>
  <Application>Microsoft Office PowerPoint</Application>
  <PresentationFormat>On-screen Show (4:3)</PresentationFormat>
  <Paragraphs>71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Paper</vt:lpstr>
      <vt:lpstr>SELF EVALUATION, PEER EVALUATION, PATIENT SATISFACTION,     </vt:lpstr>
      <vt:lpstr>SELF EVALUATION  </vt:lpstr>
      <vt:lpstr>Slide 3</vt:lpstr>
      <vt:lpstr>Slide 4</vt:lpstr>
      <vt:lpstr>Slide 5</vt:lpstr>
      <vt:lpstr>PEER EVALUATION  </vt:lpstr>
      <vt:lpstr>Slide 7</vt:lpstr>
      <vt:lpstr>Slide 8</vt:lpstr>
      <vt:lpstr>                   PATIENT SATISFACTION  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 EVALUATION, PEER EVALUATION, PATIENT SATISFACTION, ULITILISATION REVIEW</dc:title>
  <dc:creator>$anKeT</dc:creator>
  <cp:lastModifiedBy>$anKeT</cp:lastModifiedBy>
  <cp:revision>9</cp:revision>
  <dcterms:created xsi:type="dcterms:W3CDTF">2018-10-23T04:04:49Z</dcterms:created>
  <dcterms:modified xsi:type="dcterms:W3CDTF">2020-08-12T09:18:18Z</dcterms:modified>
</cp:coreProperties>
</file>