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257" r:id="rId3"/>
    <p:sldId id="258" r:id="rId4"/>
    <p:sldId id="259" r:id="rId5"/>
    <p:sldId id="288" r:id="rId6"/>
    <p:sldId id="289" r:id="rId7"/>
    <p:sldId id="290" r:id="rId8"/>
    <p:sldId id="260" r:id="rId9"/>
    <p:sldId id="261" r:id="rId10"/>
    <p:sldId id="291" r:id="rId11"/>
    <p:sldId id="262" r:id="rId12"/>
    <p:sldId id="263" r:id="rId13"/>
    <p:sldId id="292" r:id="rId14"/>
    <p:sldId id="264" r:id="rId15"/>
    <p:sldId id="265" r:id="rId16"/>
    <p:sldId id="293" r:id="rId17"/>
    <p:sldId id="266" r:id="rId18"/>
    <p:sldId id="267" r:id="rId19"/>
    <p:sldId id="294" r:id="rId20"/>
    <p:sldId id="268" r:id="rId21"/>
    <p:sldId id="269" r:id="rId22"/>
    <p:sldId id="295" r:id="rId23"/>
    <p:sldId id="309" r:id="rId24"/>
    <p:sldId id="310" r:id="rId25"/>
    <p:sldId id="270" r:id="rId26"/>
    <p:sldId id="271" r:id="rId27"/>
    <p:sldId id="296" r:id="rId28"/>
    <p:sldId id="297" r:id="rId29"/>
    <p:sldId id="272" r:id="rId30"/>
    <p:sldId id="273" r:id="rId31"/>
    <p:sldId id="298" r:id="rId32"/>
    <p:sldId id="299" r:id="rId33"/>
    <p:sldId id="300" r:id="rId34"/>
    <p:sldId id="301" r:id="rId35"/>
    <p:sldId id="277" r:id="rId36"/>
    <p:sldId id="302" r:id="rId37"/>
    <p:sldId id="303" r:id="rId38"/>
    <p:sldId id="278" r:id="rId39"/>
    <p:sldId id="279" r:id="rId40"/>
    <p:sldId id="305" r:id="rId41"/>
    <p:sldId id="280" r:id="rId42"/>
    <p:sldId id="306" r:id="rId43"/>
    <p:sldId id="281" r:id="rId44"/>
    <p:sldId id="282" r:id="rId45"/>
    <p:sldId id="311" r:id="rId46"/>
    <p:sldId id="283" r:id="rId47"/>
    <p:sldId id="284" r:id="rId48"/>
    <p:sldId id="304" r:id="rId49"/>
    <p:sldId id="312" r:id="rId50"/>
    <p:sldId id="285" r:id="rId51"/>
    <p:sldId id="307" r:id="rId52"/>
    <p:sldId id="286" r:id="rId53"/>
    <p:sldId id="313" r:id="rId54"/>
    <p:sldId id="308" r:id="rId55"/>
    <p:sldId id="314" r:id="rId56"/>
    <p:sldId id="287" r:id="rId5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DB51D-ACFE-42B3-9BFF-BC1D2F044CC3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A4770-DAD0-4E12-A92B-76EEC0A6AAC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1060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MRS. SUJITHA .S (MEDICAL SURGICAL NURSING) 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22/02/2018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1435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MRS. SUJITHA .S (MEDICAL SURGICAL NURSING) 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22/02/2018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1435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MRS. SUJITHA .S (MEDICAL SURGICAL NURSING) 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22/02/2018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1435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MRS. SUJITHA .S (MEDICAL SURGICAL NURSING) 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22/02/2018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50850"/>
            <a:ext cx="5410200" cy="25400"/>
          </a:xfrm>
          <a:custGeom>
            <a:avLst/>
            <a:gdLst/>
            <a:ahLst/>
            <a:cxnLst/>
            <a:rect l="l" t="t" r="r" b="b"/>
            <a:pathLst>
              <a:path w="5410200" h="25400">
                <a:moveTo>
                  <a:pt x="0" y="25400"/>
                </a:moveTo>
                <a:lnTo>
                  <a:pt x="5410200" y="25400"/>
                </a:lnTo>
                <a:lnTo>
                  <a:pt x="54102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98779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2070"/>
                </a:moveTo>
                <a:lnTo>
                  <a:pt x="5410200" y="52070"/>
                </a:lnTo>
                <a:lnTo>
                  <a:pt x="5410200" y="0"/>
                </a:lnTo>
                <a:lnTo>
                  <a:pt x="0" y="0"/>
                </a:lnTo>
                <a:lnTo>
                  <a:pt x="0" y="52070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4143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71609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4143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4143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98779"/>
            <a:ext cx="5410200" cy="25400"/>
          </a:xfrm>
          <a:custGeom>
            <a:avLst/>
            <a:gdLst/>
            <a:ahLst/>
            <a:cxnLst/>
            <a:rect l="l" t="t" r="r" b="b"/>
            <a:pathLst>
              <a:path w="5410200" h="25400">
                <a:moveTo>
                  <a:pt x="0" y="25400"/>
                </a:moveTo>
                <a:lnTo>
                  <a:pt x="5410200" y="25400"/>
                </a:lnTo>
                <a:lnTo>
                  <a:pt x="54102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42730" y="307340"/>
            <a:ext cx="1270" cy="91440"/>
          </a:xfrm>
          <a:custGeom>
            <a:avLst/>
            <a:gdLst/>
            <a:ahLst/>
            <a:cxnLst/>
            <a:rect l="l" t="t" r="r" b="b"/>
            <a:pathLst>
              <a:path w="1270" h="91439">
                <a:moveTo>
                  <a:pt x="0" y="91439"/>
                </a:moveTo>
                <a:lnTo>
                  <a:pt x="1270" y="91439"/>
                </a:lnTo>
                <a:lnTo>
                  <a:pt x="127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77959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0" y="307340"/>
            <a:ext cx="9043670" cy="91440"/>
          </a:xfrm>
          <a:custGeom>
            <a:avLst/>
            <a:gdLst/>
            <a:ahLst/>
            <a:cxnLst/>
            <a:rect l="l" t="t" r="r" b="b"/>
            <a:pathLst>
              <a:path w="9043670" h="91439">
                <a:moveTo>
                  <a:pt x="0" y="91439"/>
                </a:moveTo>
                <a:lnTo>
                  <a:pt x="9043670" y="91439"/>
                </a:lnTo>
                <a:lnTo>
                  <a:pt x="904367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410200" y="619759"/>
            <a:ext cx="3733800" cy="25400"/>
          </a:xfrm>
          <a:custGeom>
            <a:avLst/>
            <a:gdLst/>
            <a:ahLst/>
            <a:cxnLst/>
            <a:rect l="l" t="t" r="r" b="b"/>
            <a:pathLst>
              <a:path w="3733800" h="25400">
                <a:moveTo>
                  <a:pt x="0" y="25400"/>
                </a:moveTo>
                <a:lnTo>
                  <a:pt x="3733800" y="25400"/>
                </a:lnTo>
                <a:lnTo>
                  <a:pt x="37338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071609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5408295" y="549275"/>
            <a:ext cx="3059430" cy="0"/>
          </a:xfrm>
          <a:custGeom>
            <a:avLst/>
            <a:gdLst/>
            <a:ahLst/>
            <a:cxnLst/>
            <a:rect l="l" t="t" r="r" b="b"/>
            <a:pathLst>
              <a:path w="3059429">
                <a:moveTo>
                  <a:pt x="0" y="0"/>
                </a:moveTo>
                <a:lnTo>
                  <a:pt x="305942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407659" y="548005"/>
            <a:ext cx="3061970" cy="0"/>
          </a:xfrm>
          <a:custGeom>
            <a:avLst/>
            <a:gdLst/>
            <a:ahLst/>
            <a:cxnLst/>
            <a:rect l="l" t="t" r="r" b="b"/>
            <a:pathLst>
              <a:path w="3061970">
                <a:moveTo>
                  <a:pt x="0" y="0"/>
                </a:moveTo>
                <a:lnTo>
                  <a:pt x="30619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5407659" y="546734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407659" y="535940"/>
            <a:ext cx="3062605" cy="0"/>
          </a:xfrm>
          <a:custGeom>
            <a:avLst/>
            <a:gdLst/>
            <a:ahLst/>
            <a:cxnLst/>
            <a:rect l="l" t="t" r="r" b="b"/>
            <a:pathLst>
              <a:path w="3062604">
                <a:moveTo>
                  <a:pt x="0" y="0"/>
                </a:moveTo>
                <a:lnTo>
                  <a:pt x="3062604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407659" y="525144"/>
            <a:ext cx="3061970" cy="0"/>
          </a:xfrm>
          <a:custGeom>
            <a:avLst/>
            <a:gdLst/>
            <a:ahLst/>
            <a:cxnLst/>
            <a:rect l="l" t="t" r="r" b="b"/>
            <a:pathLst>
              <a:path w="3061970">
                <a:moveTo>
                  <a:pt x="0" y="0"/>
                </a:moveTo>
                <a:lnTo>
                  <a:pt x="30619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407659" y="523875"/>
            <a:ext cx="3061335" cy="0"/>
          </a:xfrm>
          <a:custGeom>
            <a:avLst/>
            <a:gdLst/>
            <a:ahLst/>
            <a:cxnLst/>
            <a:rect l="l" t="t" r="r" b="b"/>
            <a:pathLst>
              <a:path w="3061334">
                <a:moveTo>
                  <a:pt x="0" y="0"/>
                </a:moveTo>
                <a:lnTo>
                  <a:pt x="306133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407659" y="496569"/>
            <a:ext cx="3063240" cy="27940"/>
          </a:xfrm>
          <a:custGeom>
            <a:avLst/>
            <a:gdLst/>
            <a:ahLst/>
            <a:cxnLst/>
            <a:rect l="l" t="t" r="r" b="b"/>
            <a:pathLst>
              <a:path w="3063240" h="27940">
                <a:moveTo>
                  <a:pt x="3060699" y="1269"/>
                </a:moveTo>
                <a:lnTo>
                  <a:pt x="0" y="1269"/>
                </a:lnTo>
                <a:lnTo>
                  <a:pt x="0" y="26669"/>
                </a:lnTo>
                <a:lnTo>
                  <a:pt x="1269" y="26669"/>
                </a:lnTo>
                <a:lnTo>
                  <a:pt x="1269" y="27939"/>
                </a:lnTo>
                <a:lnTo>
                  <a:pt x="3061969" y="26669"/>
                </a:lnTo>
                <a:lnTo>
                  <a:pt x="3061969" y="25400"/>
                </a:lnTo>
                <a:lnTo>
                  <a:pt x="3063240" y="24129"/>
                </a:lnTo>
                <a:lnTo>
                  <a:pt x="3061969" y="3809"/>
                </a:lnTo>
                <a:lnTo>
                  <a:pt x="3061969" y="2539"/>
                </a:lnTo>
                <a:lnTo>
                  <a:pt x="3060699" y="1269"/>
                </a:lnTo>
                <a:close/>
              </a:path>
              <a:path w="3063240" h="27940">
                <a:moveTo>
                  <a:pt x="3059430" y="0"/>
                </a:moveTo>
                <a:lnTo>
                  <a:pt x="2539" y="0"/>
                </a:lnTo>
                <a:lnTo>
                  <a:pt x="1269" y="1269"/>
                </a:lnTo>
                <a:lnTo>
                  <a:pt x="3059430" y="1269"/>
                </a:lnTo>
                <a:lnTo>
                  <a:pt x="30594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7373619" y="614680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659" y="34290"/>
                </a:moveTo>
                <a:lnTo>
                  <a:pt x="1270" y="34290"/>
                </a:lnTo>
                <a:lnTo>
                  <a:pt x="1270" y="35560"/>
                </a:lnTo>
                <a:lnTo>
                  <a:pt x="3809" y="35560"/>
                </a:lnTo>
                <a:lnTo>
                  <a:pt x="3809" y="36830"/>
                </a:lnTo>
                <a:lnTo>
                  <a:pt x="1597659" y="35560"/>
                </a:lnTo>
                <a:lnTo>
                  <a:pt x="1597659" y="34290"/>
                </a:lnTo>
                <a:close/>
              </a:path>
              <a:path w="1600200" h="36829">
                <a:moveTo>
                  <a:pt x="1597659" y="0"/>
                </a:moveTo>
                <a:lnTo>
                  <a:pt x="1270" y="0"/>
                </a:lnTo>
                <a:lnTo>
                  <a:pt x="1270" y="1270"/>
                </a:lnTo>
                <a:lnTo>
                  <a:pt x="0" y="2540"/>
                </a:lnTo>
                <a:lnTo>
                  <a:pt x="0" y="34290"/>
                </a:lnTo>
                <a:lnTo>
                  <a:pt x="1598929" y="34290"/>
                </a:lnTo>
                <a:lnTo>
                  <a:pt x="1598929" y="33020"/>
                </a:lnTo>
                <a:lnTo>
                  <a:pt x="1600200" y="33020"/>
                </a:lnTo>
                <a:lnTo>
                  <a:pt x="1600200" y="30480"/>
                </a:lnTo>
                <a:lnTo>
                  <a:pt x="1598929" y="5080"/>
                </a:lnTo>
                <a:lnTo>
                  <a:pt x="1598929" y="1270"/>
                </a:lnTo>
                <a:lnTo>
                  <a:pt x="1597659" y="1270"/>
                </a:lnTo>
                <a:lnTo>
                  <a:pt x="1597659" y="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373619" y="588009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8929" y="2539"/>
                </a:moveTo>
                <a:lnTo>
                  <a:pt x="0" y="2539"/>
                </a:lnTo>
                <a:lnTo>
                  <a:pt x="0" y="34289"/>
                </a:lnTo>
                <a:lnTo>
                  <a:pt x="1270" y="35560"/>
                </a:lnTo>
                <a:lnTo>
                  <a:pt x="1270" y="36829"/>
                </a:lnTo>
                <a:lnTo>
                  <a:pt x="1597659" y="36829"/>
                </a:lnTo>
                <a:lnTo>
                  <a:pt x="1597659" y="35560"/>
                </a:lnTo>
                <a:lnTo>
                  <a:pt x="1598929" y="35560"/>
                </a:lnTo>
                <a:lnTo>
                  <a:pt x="1598929" y="34289"/>
                </a:lnTo>
                <a:lnTo>
                  <a:pt x="1600200" y="34289"/>
                </a:lnTo>
                <a:lnTo>
                  <a:pt x="1600200" y="31750"/>
                </a:lnTo>
                <a:lnTo>
                  <a:pt x="1598929" y="5079"/>
                </a:lnTo>
                <a:lnTo>
                  <a:pt x="1598929" y="2539"/>
                </a:lnTo>
                <a:close/>
              </a:path>
              <a:path w="1600200" h="36829">
                <a:moveTo>
                  <a:pt x="1597659" y="1269"/>
                </a:moveTo>
                <a:lnTo>
                  <a:pt x="1270" y="1269"/>
                </a:lnTo>
                <a:lnTo>
                  <a:pt x="1270" y="2539"/>
                </a:lnTo>
                <a:lnTo>
                  <a:pt x="1597659" y="2539"/>
                </a:lnTo>
                <a:lnTo>
                  <a:pt x="1597659" y="1269"/>
                </a:lnTo>
                <a:close/>
              </a:path>
              <a:path w="1600200" h="36829">
                <a:moveTo>
                  <a:pt x="1595120" y="0"/>
                </a:moveTo>
                <a:lnTo>
                  <a:pt x="3809" y="0"/>
                </a:lnTo>
                <a:lnTo>
                  <a:pt x="3809" y="1269"/>
                </a:lnTo>
                <a:lnTo>
                  <a:pt x="1596389" y="1269"/>
                </a:lnTo>
                <a:lnTo>
                  <a:pt x="1595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084309" y="632459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84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043669" y="632459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9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030334" y="22859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230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9030334" y="1270"/>
            <a:ext cx="0" cy="618490"/>
          </a:xfrm>
          <a:custGeom>
            <a:avLst/>
            <a:gdLst/>
            <a:ahLst/>
            <a:cxnLst/>
            <a:rect l="l" t="t" r="r" b="b"/>
            <a:pathLst>
              <a:path h="618490">
                <a:moveTo>
                  <a:pt x="0" y="0"/>
                </a:moveTo>
                <a:lnTo>
                  <a:pt x="0" y="618489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989059" y="22859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230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989059" y="1270"/>
            <a:ext cx="0" cy="618490"/>
          </a:xfrm>
          <a:custGeom>
            <a:avLst/>
            <a:gdLst/>
            <a:ahLst/>
            <a:cxnLst/>
            <a:rect l="l" t="t" r="r" b="b"/>
            <a:pathLst>
              <a:path h="618490">
                <a:moveTo>
                  <a:pt x="0" y="0"/>
                </a:moveTo>
                <a:lnTo>
                  <a:pt x="0" y="618489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942705" y="2540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46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942705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46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877934" y="2540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2767329" y="2971800"/>
            <a:ext cx="3609340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MRS. SUJITHA .S (MEDICAL SURGICAL NURSING) 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22/02/2018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50850"/>
            <a:ext cx="5410200" cy="25400"/>
          </a:xfrm>
          <a:custGeom>
            <a:avLst/>
            <a:gdLst/>
            <a:ahLst/>
            <a:cxnLst/>
            <a:rect l="l" t="t" r="r" b="b"/>
            <a:pathLst>
              <a:path w="5410200" h="25400">
                <a:moveTo>
                  <a:pt x="0" y="25400"/>
                </a:moveTo>
                <a:lnTo>
                  <a:pt x="5410200" y="25400"/>
                </a:lnTo>
                <a:lnTo>
                  <a:pt x="54102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98779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2070"/>
                </a:moveTo>
                <a:lnTo>
                  <a:pt x="5410200" y="52070"/>
                </a:lnTo>
                <a:lnTo>
                  <a:pt x="5410200" y="0"/>
                </a:lnTo>
                <a:lnTo>
                  <a:pt x="0" y="0"/>
                </a:lnTo>
                <a:lnTo>
                  <a:pt x="0" y="52070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142730" y="0"/>
            <a:ext cx="1270" cy="307340"/>
          </a:xfrm>
          <a:custGeom>
            <a:avLst/>
            <a:gdLst/>
            <a:ahLst/>
            <a:cxnLst/>
            <a:rect l="l" t="t" r="r" b="b"/>
            <a:pathLst>
              <a:path w="1270" h="307340">
                <a:moveTo>
                  <a:pt x="0" y="307340"/>
                </a:moveTo>
                <a:lnTo>
                  <a:pt x="1270" y="307340"/>
                </a:lnTo>
                <a:lnTo>
                  <a:pt x="12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4143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71609" y="0"/>
            <a:ext cx="12700" cy="307340"/>
          </a:xfrm>
          <a:custGeom>
            <a:avLst/>
            <a:gdLst/>
            <a:ahLst/>
            <a:cxnLst/>
            <a:rect l="l" t="t" r="r" b="b"/>
            <a:pathLst>
              <a:path w="12700" h="307340">
                <a:moveTo>
                  <a:pt x="0" y="307340"/>
                </a:moveTo>
                <a:lnTo>
                  <a:pt x="12700" y="307340"/>
                </a:lnTo>
                <a:lnTo>
                  <a:pt x="1270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4143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9043670" cy="307340"/>
          </a:xfrm>
          <a:custGeom>
            <a:avLst/>
            <a:gdLst/>
            <a:ahLst/>
            <a:cxnLst/>
            <a:rect l="l" t="t" r="r" b="b"/>
            <a:pathLst>
              <a:path w="9043670" h="307340">
                <a:moveTo>
                  <a:pt x="0" y="307340"/>
                </a:moveTo>
                <a:lnTo>
                  <a:pt x="9043670" y="307340"/>
                </a:lnTo>
                <a:lnTo>
                  <a:pt x="904367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4143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98779"/>
            <a:ext cx="5410200" cy="25400"/>
          </a:xfrm>
          <a:custGeom>
            <a:avLst/>
            <a:gdLst/>
            <a:ahLst/>
            <a:cxnLst/>
            <a:rect l="l" t="t" r="r" b="b"/>
            <a:pathLst>
              <a:path w="5410200" h="25400">
                <a:moveTo>
                  <a:pt x="0" y="25400"/>
                </a:moveTo>
                <a:lnTo>
                  <a:pt x="5410200" y="25400"/>
                </a:lnTo>
                <a:lnTo>
                  <a:pt x="54102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9142730" y="307340"/>
            <a:ext cx="1270" cy="91440"/>
          </a:xfrm>
          <a:custGeom>
            <a:avLst/>
            <a:gdLst/>
            <a:ahLst/>
            <a:cxnLst/>
            <a:rect l="l" t="t" r="r" b="b"/>
            <a:pathLst>
              <a:path w="1270" h="91439">
                <a:moveTo>
                  <a:pt x="0" y="91439"/>
                </a:moveTo>
                <a:lnTo>
                  <a:pt x="1270" y="91439"/>
                </a:lnTo>
                <a:lnTo>
                  <a:pt x="127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077959" y="307340"/>
            <a:ext cx="0" cy="132080"/>
          </a:xfrm>
          <a:custGeom>
            <a:avLst/>
            <a:gdLst/>
            <a:ahLst/>
            <a:cxnLst/>
            <a:rect l="l" t="t" r="r" b="b"/>
            <a:pathLst>
              <a:path h="132079">
                <a:moveTo>
                  <a:pt x="0" y="132079"/>
                </a:moveTo>
                <a:lnTo>
                  <a:pt x="0" y="0"/>
                </a:lnTo>
                <a:lnTo>
                  <a:pt x="0" y="132079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0" y="307340"/>
            <a:ext cx="9043670" cy="91440"/>
          </a:xfrm>
          <a:custGeom>
            <a:avLst/>
            <a:gdLst/>
            <a:ahLst/>
            <a:cxnLst/>
            <a:rect l="l" t="t" r="r" b="b"/>
            <a:pathLst>
              <a:path w="9043670" h="91439">
                <a:moveTo>
                  <a:pt x="0" y="91439"/>
                </a:moveTo>
                <a:lnTo>
                  <a:pt x="9043670" y="91439"/>
                </a:lnTo>
                <a:lnTo>
                  <a:pt x="904367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9142730" y="359409"/>
            <a:ext cx="1270" cy="80010"/>
          </a:xfrm>
          <a:custGeom>
            <a:avLst/>
            <a:gdLst/>
            <a:ahLst/>
            <a:cxnLst/>
            <a:rect l="l" t="t" r="r" b="b"/>
            <a:pathLst>
              <a:path w="1270" h="80009">
                <a:moveTo>
                  <a:pt x="0" y="80010"/>
                </a:moveTo>
                <a:lnTo>
                  <a:pt x="1270" y="80010"/>
                </a:lnTo>
                <a:lnTo>
                  <a:pt x="12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410200" y="359409"/>
            <a:ext cx="3633470" cy="80010"/>
          </a:xfrm>
          <a:custGeom>
            <a:avLst/>
            <a:gdLst/>
            <a:ahLst/>
            <a:cxnLst/>
            <a:rect l="l" t="t" r="r" b="b"/>
            <a:pathLst>
              <a:path w="3633470" h="80009">
                <a:moveTo>
                  <a:pt x="0" y="80010"/>
                </a:moveTo>
                <a:lnTo>
                  <a:pt x="3633470" y="80010"/>
                </a:lnTo>
                <a:lnTo>
                  <a:pt x="3633470" y="0"/>
                </a:lnTo>
                <a:lnTo>
                  <a:pt x="0" y="0"/>
                </a:lnTo>
                <a:lnTo>
                  <a:pt x="0" y="80010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410200" y="619759"/>
            <a:ext cx="3733800" cy="25400"/>
          </a:xfrm>
          <a:custGeom>
            <a:avLst/>
            <a:gdLst/>
            <a:ahLst/>
            <a:cxnLst/>
            <a:rect l="l" t="t" r="r" b="b"/>
            <a:pathLst>
              <a:path w="3733800" h="25400">
                <a:moveTo>
                  <a:pt x="0" y="25400"/>
                </a:moveTo>
                <a:lnTo>
                  <a:pt x="3733800" y="25400"/>
                </a:lnTo>
                <a:lnTo>
                  <a:pt x="37338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9142730" y="439419"/>
            <a:ext cx="1270" cy="180340"/>
          </a:xfrm>
          <a:custGeom>
            <a:avLst/>
            <a:gdLst/>
            <a:ahLst/>
            <a:cxnLst/>
            <a:rect l="l" t="t" r="r" b="b"/>
            <a:pathLst>
              <a:path w="1270" h="180340">
                <a:moveTo>
                  <a:pt x="0" y="180339"/>
                </a:moveTo>
                <a:lnTo>
                  <a:pt x="1270" y="180339"/>
                </a:lnTo>
                <a:lnTo>
                  <a:pt x="12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9071609" y="439419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80339"/>
                </a:moveTo>
                <a:lnTo>
                  <a:pt x="12700" y="180339"/>
                </a:lnTo>
                <a:lnTo>
                  <a:pt x="1270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5410200" y="439419"/>
            <a:ext cx="3633470" cy="180340"/>
          </a:xfrm>
          <a:custGeom>
            <a:avLst/>
            <a:gdLst/>
            <a:ahLst/>
            <a:cxnLst/>
            <a:rect l="l" t="t" r="r" b="b"/>
            <a:pathLst>
              <a:path w="3633470" h="180340">
                <a:moveTo>
                  <a:pt x="0" y="180339"/>
                </a:moveTo>
                <a:lnTo>
                  <a:pt x="3633470" y="180339"/>
                </a:lnTo>
                <a:lnTo>
                  <a:pt x="3633470" y="0"/>
                </a:lnTo>
                <a:lnTo>
                  <a:pt x="0" y="0"/>
                </a:lnTo>
                <a:lnTo>
                  <a:pt x="0" y="180339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5408295" y="549275"/>
            <a:ext cx="3059430" cy="0"/>
          </a:xfrm>
          <a:custGeom>
            <a:avLst/>
            <a:gdLst/>
            <a:ahLst/>
            <a:cxnLst/>
            <a:rect l="l" t="t" r="r" b="b"/>
            <a:pathLst>
              <a:path w="3059429">
                <a:moveTo>
                  <a:pt x="0" y="0"/>
                </a:moveTo>
                <a:lnTo>
                  <a:pt x="305942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5407659" y="548005"/>
            <a:ext cx="3061970" cy="0"/>
          </a:xfrm>
          <a:custGeom>
            <a:avLst/>
            <a:gdLst/>
            <a:ahLst/>
            <a:cxnLst/>
            <a:rect l="l" t="t" r="r" b="b"/>
            <a:pathLst>
              <a:path w="3061970">
                <a:moveTo>
                  <a:pt x="0" y="0"/>
                </a:moveTo>
                <a:lnTo>
                  <a:pt x="30619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5407659" y="546734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5407659" y="535940"/>
            <a:ext cx="3062605" cy="0"/>
          </a:xfrm>
          <a:custGeom>
            <a:avLst/>
            <a:gdLst/>
            <a:ahLst/>
            <a:cxnLst/>
            <a:rect l="l" t="t" r="r" b="b"/>
            <a:pathLst>
              <a:path w="3062604">
                <a:moveTo>
                  <a:pt x="0" y="0"/>
                </a:moveTo>
                <a:lnTo>
                  <a:pt x="3062604" y="0"/>
                </a:lnTo>
              </a:path>
            </a:pathLst>
          </a:custGeom>
          <a:ln w="203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5407659" y="525144"/>
            <a:ext cx="3061970" cy="0"/>
          </a:xfrm>
          <a:custGeom>
            <a:avLst/>
            <a:gdLst/>
            <a:ahLst/>
            <a:cxnLst/>
            <a:rect l="l" t="t" r="r" b="b"/>
            <a:pathLst>
              <a:path w="3061970">
                <a:moveTo>
                  <a:pt x="0" y="0"/>
                </a:moveTo>
                <a:lnTo>
                  <a:pt x="306196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5407659" y="523875"/>
            <a:ext cx="3061335" cy="0"/>
          </a:xfrm>
          <a:custGeom>
            <a:avLst/>
            <a:gdLst/>
            <a:ahLst/>
            <a:cxnLst/>
            <a:rect l="l" t="t" r="r" b="b"/>
            <a:pathLst>
              <a:path w="3061334">
                <a:moveTo>
                  <a:pt x="0" y="0"/>
                </a:moveTo>
                <a:lnTo>
                  <a:pt x="306133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5407659" y="496569"/>
            <a:ext cx="3063240" cy="27940"/>
          </a:xfrm>
          <a:custGeom>
            <a:avLst/>
            <a:gdLst/>
            <a:ahLst/>
            <a:cxnLst/>
            <a:rect l="l" t="t" r="r" b="b"/>
            <a:pathLst>
              <a:path w="3063240" h="27940">
                <a:moveTo>
                  <a:pt x="3060699" y="1269"/>
                </a:moveTo>
                <a:lnTo>
                  <a:pt x="0" y="1269"/>
                </a:lnTo>
                <a:lnTo>
                  <a:pt x="0" y="26669"/>
                </a:lnTo>
                <a:lnTo>
                  <a:pt x="1269" y="26669"/>
                </a:lnTo>
                <a:lnTo>
                  <a:pt x="1269" y="27939"/>
                </a:lnTo>
                <a:lnTo>
                  <a:pt x="3061969" y="26669"/>
                </a:lnTo>
                <a:lnTo>
                  <a:pt x="3061969" y="25400"/>
                </a:lnTo>
                <a:lnTo>
                  <a:pt x="3063240" y="24129"/>
                </a:lnTo>
                <a:lnTo>
                  <a:pt x="3061969" y="3809"/>
                </a:lnTo>
                <a:lnTo>
                  <a:pt x="3061969" y="2539"/>
                </a:lnTo>
                <a:lnTo>
                  <a:pt x="3060699" y="1269"/>
                </a:lnTo>
                <a:close/>
              </a:path>
              <a:path w="3063240" h="27940">
                <a:moveTo>
                  <a:pt x="3059430" y="0"/>
                </a:moveTo>
                <a:lnTo>
                  <a:pt x="2539" y="0"/>
                </a:lnTo>
                <a:lnTo>
                  <a:pt x="1269" y="1269"/>
                </a:lnTo>
                <a:lnTo>
                  <a:pt x="3059430" y="1269"/>
                </a:lnTo>
                <a:lnTo>
                  <a:pt x="30594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7373619" y="614680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659" y="34290"/>
                </a:moveTo>
                <a:lnTo>
                  <a:pt x="1270" y="34290"/>
                </a:lnTo>
                <a:lnTo>
                  <a:pt x="1270" y="35560"/>
                </a:lnTo>
                <a:lnTo>
                  <a:pt x="3809" y="35560"/>
                </a:lnTo>
                <a:lnTo>
                  <a:pt x="3809" y="36830"/>
                </a:lnTo>
                <a:lnTo>
                  <a:pt x="1597659" y="35560"/>
                </a:lnTo>
                <a:lnTo>
                  <a:pt x="1597659" y="34290"/>
                </a:lnTo>
                <a:close/>
              </a:path>
              <a:path w="1600200" h="36829">
                <a:moveTo>
                  <a:pt x="1597659" y="0"/>
                </a:moveTo>
                <a:lnTo>
                  <a:pt x="1270" y="0"/>
                </a:lnTo>
                <a:lnTo>
                  <a:pt x="1270" y="1270"/>
                </a:lnTo>
                <a:lnTo>
                  <a:pt x="0" y="2540"/>
                </a:lnTo>
                <a:lnTo>
                  <a:pt x="0" y="34290"/>
                </a:lnTo>
                <a:lnTo>
                  <a:pt x="1598929" y="34290"/>
                </a:lnTo>
                <a:lnTo>
                  <a:pt x="1598929" y="33020"/>
                </a:lnTo>
                <a:lnTo>
                  <a:pt x="1600200" y="33020"/>
                </a:lnTo>
                <a:lnTo>
                  <a:pt x="1600200" y="30480"/>
                </a:lnTo>
                <a:lnTo>
                  <a:pt x="1598929" y="5080"/>
                </a:lnTo>
                <a:lnTo>
                  <a:pt x="1598929" y="1270"/>
                </a:lnTo>
                <a:lnTo>
                  <a:pt x="1597659" y="1270"/>
                </a:lnTo>
                <a:lnTo>
                  <a:pt x="1597659" y="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7373619" y="588009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8929" y="2539"/>
                </a:moveTo>
                <a:lnTo>
                  <a:pt x="0" y="2539"/>
                </a:lnTo>
                <a:lnTo>
                  <a:pt x="0" y="34289"/>
                </a:lnTo>
                <a:lnTo>
                  <a:pt x="1270" y="35560"/>
                </a:lnTo>
                <a:lnTo>
                  <a:pt x="1270" y="36829"/>
                </a:lnTo>
                <a:lnTo>
                  <a:pt x="1597659" y="36829"/>
                </a:lnTo>
                <a:lnTo>
                  <a:pt x="1597659" y="35560"/>
                </a:lnTo>
                <a:lnTo>
                  <a:pt x="1598929" y="35560"/>
                </a:lnTo>
                <a:lnTo>
                  <a:pt x="1598929" y="34289"/>
                </a:lnTo>
                <a:lnTo>
                  <a:pt x="1600200" y="34289"/>
                </a:lnTo>
                <a:lnTo>
                  <a:pt x="1600200" y="31750"/>
                </a:lnTo>
                <a:lnTo>
                  <a:pt x="1598929" y="5079"/>
                </a:lnTo>
                <a:lnTo>
                  <a:pt x="1598929" y="2539"/>
                </a:lnTo>
                <a:close/>
              </a:path>
              <a:path w="1600200" h="36829">
                <a:moveTo>
                  <a:pt x="1597659" y="1269"/>
                </a:moveTo>
                <a:lnTo>
                  <a:pt x="1270" y="1269"/>
                </a:lnTo>
                <a:lnTo>
                  <a:pt x="1270" y="2539"/>
                </a:lnTo>
                <a:lnTo>
                  <a:pt x="1597659" y="2539"/>
                </a:lnTo>
                <a:lnTo>
                  <a:pt x="1597659" y="1269"/>
                </a:lnTo>
                <a:close/>
              </a:path>
              <a:path w="1600200" h="36829">
                <a:moveTo>
                  <a:pt x="1595120" y="0"/>
                </a:moveTo>
                <a:lnTo>
                  <a:pt x="3809" y="0"/>
                </a:lnTo>
                <a:lnTo>
                  <a:pt x="3809" y="1269"/>
                </a:lnTo>
                <a:lnTo>
                  <a:pt x="1596389" y="1269"/>
                </a:lnTo>
                <a:lnTo>
                  <a:pt x="15951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9084309" y="632459"/>
            <a:ext cx="58419" cy="0"/>
          </a:xfrm>
          <a:custGeom>
            <a:avLst/>
            <a:gdLst/>
            <a:ahLst/>
            <a:cxnLst/>
            <a:rect l="l" t="t" r="r" b="b"/>
            <a:pathLst>
              <a:path w="58420">
                <a:moveTo>
                  <a:pt x="0" y="0"/>
                </a:moveTo>
                <a:lnTo>
                  <a:pt x="5841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9043669" y="632459"/>
            <a:ext cx="27940" cy="0"/>
          </a:xfrm>
          <a:custGeom>
            <a:avLst/>
            <a:gdLst/>
            <a:ahLst/>
            <a:cxnLst/>
            <a:rect l="l" t="t" r="r" b="b"/>
            <a:pathLst>
              <a:path w="27940">
                <a:moveTo>
                  <a:pt x="0" y="0"/>
                </a:moveTo>
                <a:lnTo>
                  <a:pt x="2793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9030334" y="22859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230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9030334" y="1270"/>
            <a:ext cx="0" cy="618490"/>
          </a:xfrm>
          <a:custGeom>
            <a:avLst/>
            <a:gdLst/>
            <a:ahLst/>
            <a:cxnLst/>
            <a:rect l="l" t="t" r="r" b="b"/>
            <a:pathLst>
              <a:path h="618490">
                <a:moveTo>
                  <a:pt x="0" y="0"/>
                </a:moveTo>
                <a:lnTo>
                  <a:pt x="0" y="618489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989059" y="22859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230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8989059" y="1270"/>
            <a:ext cx="0" cy="618490"/>
          </a:xfrm>
          <a:custGeom>
            <a:avLst/>
            <a:gdLst/>
            <a:ahLst/>
            <a:cxnLst/>
            <a:rect l="l" t="t" r="r" b="b"/>
            <a:pathLst>
              <a:path h="618490">
                <a:moveTo>
                  <a:pt x="0" y="0"/>
                </a:moveTo>
                <a:lnTo>
                  <a:pt x="0" y="618489"/>
                </a:lnTo>
              </a:path>
            </a:pathLst>
          </a:custGeom>
          <a:ln w="2793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942705" y="2540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46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8942705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5460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877934" y="2540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8877934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470"/>
                </a:lnTo>
              </a:path>
            </a:pathLst>
          </a:custGeom>
          <a:ln w="88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69" y="1054100"/>
            <a:ext cx="8074660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41435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2776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MRS. SUJITHA .S (MEDICAL SURGICAL NURSING) 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22/02/2018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3820"/>
            <a:ext cx="3733800" cy="2540"/>
          </a:xfrm>
          <a:custGeom>
            <a:avLst/>
            <a:gdLst/>
            <a:ahLst/>
            <a:cxnLst/>
            <a:rect l="l" t="t" r="r" b="b"/>
            <a:pathLst>
              <a:path w="3733800" h="2539">
                <a:moveTo>
                  <a:pt x="0" y="2539"/>
                </a:moveTo>
                <a:lnTo>
                  <a:pt x="3733800" y="2539"/>
                </a:lnTo>
                <a:lnTo>
                  <a:pt x="3733800" y="0"/>
                </a:lnTo>
                <a:lnTo>
                  <a:pt x="0" y="0"/>
                </a:lnTo>
                <a:lnTo>
                  <a:pt x="0" y="2539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10200" y="4088129"/>
            <a:ext cx="3733800" cy="25400"/>
          </a:xfrm>
          <a:custGeom>
            <a:avLst/>
            <a:gdLst/>
            <a:ahLst/>
            <a:cxnLst/>
            <a:rect l="l" t="t" r="r" b="b"/>
            <a:pathLst>
              <a:path w="3733800" h="25400">
                <a:moveTo>
                  <a:pt x="0" y="25400"/>
                </a:moveTo>
                <a:lnTo>
                  <a:pt x="3733800" y="25400"/>
                </a:lnTo>
                <a:lnTo>
                  <a:pt x="37338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0200" y="3896359"/>
            <a:ext cx="3733800" cy="191770"/>
          </a:xfrm>
          <a:custGeom>
            <a:avLst/>
            <a:gdLst/>
            <a:ahLst/>
            <a:cxnLst/>
            <a:rect l="l" t="t" r="r" b="b"/>
            <a:pathLst>
              <a:path w="3733800" h="191770">
                <a:moveTo>
                  <a:pt x="0" y="191769"/>
                </a:moveTo>
                <a:lnTo>
                  <a:pt x="3733800" y="191769"/>
                </a:lnTo>
                <a:lnTo>
                  <a:pt x="3733800" y="0"/>
                </a:lnTo>
                <a:lnTo>
                  <a:pt x="0" y="0"/>
                </a:lnTo>
                <a:lnTo>
                  <a:pt x="0" y="191769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410200" y="4144645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888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410200" y="4119245"/>
            <a:ext cx="3733800" cy="0"/>
          </a:xfrm>
          <a:custGeom>
            <a:avLst/>
            <a:gdLst/>
            <a:ahLst/>
            <a:cxnLst/>
            <a:rect l="l" t="t" r="r" b="b"/>
            <a:pathLst>
              <a:path w="3733800">
                <a:moveTo>
                  <a:pt x="0" y="0"/>
                </a:moveTo>
                <a:lnTo>
                  <a:pt x="3733800" y="0"/>
                </a:lnTo>
              </a:path>
            </a:pathLst>
          </a:custGeom>
          <a:ln w="8889">
            <a:solidFill>
              <a:srgbClr val="427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4198620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778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10200" y="4173220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7780">
            <a:solidFill>
              <a:srgbClr val="427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0200" y="4229100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101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4203065"/>
            <a:ext cx="1965960" cy="0"/>
          </a:xfrm>
          <a:custGeom>
            <a:avLst/>
            <a:gdLst/>
            <a:ahLst/>
            <a:cxnLst/>
            <a:rect l="l" t="t" r="r" b="b"/>
            <a:pathLst>
              <a:path w="1965959">
                <a:moveTo>
                  <a:pt x="0" y="0"/>
                </a:moveTo>
                <a:lnTo>
                  <a:pt x="1965959" y="0"/>
                </a:lnTo>
              </a:path>
            </a:pathLst>
          </a:custGeom>
          <a:ln w="8890">
            <a:solidFill>
              <a:srgbClr val="427F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11470" y="4013834"/>
            <a:ext cx="3059430" cy="0"/>
          </a:xfrm>
          <a:custGeom>
            <a:avLst/>
            <a:gdLst/>
            <a:ahLst/>
            <a:cxnLst/>
            <a:rect l="l" t="t" r="r" b="b"/>
            <a:pathLst>
              <a:path w="3059429">
                <a:moveTo>
                  <a:pt x="0" y="0"/>
                </a:moveTo>
                <a:lnTo>
                  <a:pt x="305942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10200" y="4012565"/>
            <a:ext cx="3062605" cy="0"/>
          </a:xfrm>
          <a:custGeom>
            <a:avLst/>
            <a:gdLst/>
            <a:ahLst/>
            <a:cxnLst/>
            <a:rect l="l" t="t" r="r" b="b"/>
            <a:pathLst>
              <a:path w="3062604">
                <a:moveTo>
                  <a:pt x="0" y="0"/>
                </a:moveTo>
                <a:lnTo>
                  <a:pt x="306260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0200" y="401129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10200" y="4001134"/>
            <a:ext cx="3062605" cy="0"/>
          </a:xfrm>
          <a:custGeom>
            <a:avLst/>
            <a:gdLst/>
            <a:ahLst/>
            <a:cxnLst/>
            <a:rect l="l" t="t" r="r" b="b"/>
            <a:pathLst>
              <a:path w="3062604">
                <a:moveTo>
                  <a:pt x="0" y="0"/>
                </a:moveTo>
                <a:lnTo>
                  <a:pt x="306260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10200" y="3990340"/>
            <a:ext cx="3061970" cy="0"/>
          </a:xfrm>
          <a:custGeom>
            <a:avLst/>
            <a:gdLst/>
            <a:ahLst/>
            <a:cxnLst/>
            <a:rect l="l" t="t" r="r" b="b"/>
            <a:pathLst>
              <a:path w="3061970">
                <a:moveTo>
                  <a:pt x="0" y="0"/>
                </a:moveTo>
                <a:lnTo>
                  <a:pt x="306197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11470" y="3988434"/>
            <a:ext cx="3059430" cy="0"/>
          </a:xfrm>
          <a:custGeom>
            <a:avLst/>
            <a:gdLst/>
            <a:ahLst/>
            <a:cxnLst/>
            <a:rect l="l" t="t" r="r" b="b"/>
            <a:pathLst>
              <a:path w="3059429">
                <a:moveTo>
                  <a:pt x="0" y="0"/>
                </a:moveTo>
                <a:lnTo>
                  <a:pt x="305942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411470" y="3988434"/>
            <a:ext cx="3059430" cy="0"/>
          </a:xfrm>
          <a:custGeom>
            <a:avLst/>
            <a:gdLst/>
            <a:ahLst/>
            <a:cxnLst/>
            <a:rect l="l" t="t" r="r" b="b"/>
            <a:pathLst>
              <a:path w="3059429">
                <a:moveTo>
                  <a:pt x="0" y="0"/>
                </a:moveTo>
                <a:lnTo>
                  <a:pt x="305942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410200" y="3987165"/>
            <a:ext cx="3062605" cy="0"/>
          </a:xfrm>
          <a:custGeom>
            <a:avLst/>
            <a:gdLst/>
            <a:ahLst/>
            <a:cxnLst/>
            <a:rect l="l" t="t" r="r" b="b"/>
            <a:pathLst>
              <a:path w="3062604">
                <a:moveTo>
                  <a:pt x="0" y="0"/>
                </a:moveTo>
                <a:lnTo>
                  <a:pt x="306260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10200" y="3985895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410200" y="3975734"/>
            <a:ext cx="3062605" cy="0"/>
          </a:xfrm>
          <a:custGeom>
            <a:avLst/>
            <a:gdLst/>
            <a:ahLst/>
            <a:cxnLst/>
            <a:rect l="l" t="t" r="r" b="b"/>
            <a:pathLst>
              <a:path w="3062604">
                <a:moveTo>
                  <a:pt x="0" y="0"/>
                </a:moveTo>
                <a:lnTo>
                  <a:pt x="3062604" y="0"/>
                </a:lnTo>
              </a:path>
            </a:pathLst>
          </a:custGeom>
          <a:ln w="1905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410200" y="3964940"/>
            <a:ext cx="3061970" cy="0"/>
          </a:xfrm>
          <a:custGeom>
            <a:avLst/>
            <a:gdLst/>
            <a:ahLst/>
            <a:cxnLst/>
            <a:rect l="l" t="t" r="r" b="b"/>
            <a:pathLst>
              <a:path w="3061970">
                <a:moveTo>
                  <a:pt x="0" y="0"/>
                </a:moveTo>
                <a:lnTo>
                  <a:pt x="306197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11470" y="3963034"/>
            <a:ext cx="3059430" cy="0"/>
          </a:xfrm>
          <a:custGeom>
            <a:avLst/>
            <a:gdLst/>
            <a:ahLst/>
            <a:cxnLst/>
            <a:rect l="l" t="t" r="r" b="b"/>
            <a:pathLst>
              <a:path w="3059429">
                <a:moveTo>
                  <a:pt x="0" y="0"/>
                </a:moveTo>
                <a:lnTo>
                  <a:pt x="305942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76159" y="4094479"/>
            <a:ext cx="1600200" cy="29209"/>
          </a:xfrm>
          <a:custGeom>
            <a:avLst/>
            <a:gdLst/>
            <a:ahLst/>
            <a:cxnLst/>
            <a:rect l="l" t="t" r="r" b="b"/>
            <a:pathLst>
              <a:path w="1600200" h="29210">
                <a:moveTo>
                  <a:pt x="0" y="29210"/>
                </a:moveTo>
                <a:lnTo>
                  <a:pt x="1600200" y="29210"/>
                </a:lnTo>
                <a:lnTo>
                  <a:pt x="1600200" y="0"/>
                </a:lnTo>
                <a:lnTo>
                  <a:pt x="0" y="0"/>
                </a:lnTo>
                <a:lnTo>
                  <a:pt x="0" y="2921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378065" y="4096384"/>
            <a:ext cx="1595755" cy="0"/>
          </a:xfrm>
          <a:custGeom>
            <a:avLst/>
            <a:gdLst/>
            <a:ahLst/>
            <a:cxnLst/>
            <a:rect l="l" t="t" r="r" b="b"/>
            <a:pathLst>
              <a:path w="1595754">
                <a:moveTo>
                  <a:pt x="0" y="0"/>
                </a:moveTo>
                <a:lnTo>
                  <a:pt x="159575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377430" y="4095115"/>
            <a:ext cx="1597660" cy="0"/>
          </a:xfrm>
          <a:custGeom>
            <a:avLst/>
            <a:gdLst/>
            <a:ahLst/>
            <a:cxnLst/>
            <a:rect l="l" t="t" r="r" b="b"/>
            <a:pathLst>
              <a:path w="1597659">
                <a:moveTo>
                  <a:pt x="0" y="0"/>
                </a:moveTo>
                <a:lnTo>
                  <a:pt x="159766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76159" y="4065270"/>
            <a:ext cx="1600200" cy="29209"/>
          </a:xfrm>
          <a:custGeom>
            <a:avLst/>
            <a:gdLst/>
            <a:ahLst/>
            <a:cxnLst/>
            <a:rect l="l" t="t" r="r" b="b"/>
            <a:pathLst>
              <a:path w="1600200" h="29210">
                <a:moveTo>
                  <a:pt x="0" y="29209"/>
                </a:moveTo>
                <a:lnTo>
                  <a:pt x="1600200" y="29209"/>
                </a:lnTo>
                <a:lnTo>
                  <a:pt x="1600200" y="0"/>
                </a:lnTo>
                <a:lnTo>
                  <a:pt x="0" y="0"/>
                </a:lnTo>
                <a:lnTo>
                  <a:pt x="0" y="292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376159" y="4064634"/>
            <a:ext cx="1599565" cy="0"/>
          </a:xfrm>
          <a:custGeom>
            <a:avLst/>
            <a:gdLst/>
            <a:ahLst/>
            <a:cxnLst/>
            <a:rect l="l" t="t" r="r" b="b"/>
            <a:pathLst>
              <a:path w="1599565">
                <a:moveTo>
                  <a:pt x="0" y="0"/>
                </a:moveTo>
                <a:lnTo>
                  <a:pt x="1599565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377430" y="4063365"/>
            <a:ext cx="1597660" cy="0"/>
          </a:xfrm>
          <a:custGeom>
            <a:avLst/>
            <a:gdLst/>
            <a:ahLst/>
            <a:cxnLst/>
            <a:rect l="l" t="t" r="r" b="b"/>
            <a:pathLst>
              <a:path w="1597659">
                <a:moveTo>
                  <a:pt x="0" y="0"/>
                </a:moveTo>
                <a:lnTo>
                  <a:pt x="159766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378065" y="4062095"/>
            <a:ext cx="1595755" cy="0"/>
          </a:xfrm>
          <a:custGeom>
            <a:avLst/>
            <a:gdLst/>
            <a:ahLst/>
            <a:cxnLst/>
            <a:rect l="l" t="t" r="r" b="b"/>
            <a:pathLst>
              <a:path w="1595754">
                <a:moveTo>
                  <a:pt x="0" y="0"/>
                </a:moveTo>
                <a:lnTo>
                  <a:pt x="1595754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379969" y="4060825"/>
            <a:ext cx="1592580" cy="0"/>
          </a:xfrm>
          <a:custGeom>
            <a:avLst/>
            <a:gdLst/>
            <a:ahLst/>
            <a:cxnLst/>
            <a:rect l="l" t="t" r="r" b="b"/>
            <a:pathLst>
              <a:path w="1592579">
                <a:moveTo>
                  <a:pt x="0" y="0"/>
                </a:moveTo>
                <a:lnTo>
                  <a:pt x="1592579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3893820"/>
            <a:ext cx="9144000" cy="25400"/>
          </a:xfrm>
          <a:custGeom>
            <a:avLst/>
            <a:gdLst/>
            <a:ahLst/>
            <a:cxnLst/>
            <a:rect l="l" t="t" r="r" b="b"/>
            <a:pathLst>
              <a:path w="9144000" h="25400">
                <a:moveTo>
                  <a:pt x="0" y="25399"/>
                </a:moveTo>
                <a:lnTo>
                  <a:pt x="9144000" y="25399"/>
                </a:lnTo>
                <a:lnTo>
                  <a:pt x="9144000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000000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3816350"/>
            <a:ext cx="9144000" cy="77470"/>
          </a:xfrm>
          <a:custGeom>
            <a:avLst/>
            <a:gdLst/>
            <a:ahLst/>
            <a:cxnLst/>
            <a:rect l="l" t="t" r="r" b="b"/>
            <a:pathLst>
              <a:path w="9144000" h="77470">
                <a:moveTo>
                  <a:pt x="0" y="77469"/>
                </a:moveTo>
                <a:lnTo>
                  <a:pt x="9144000" y="77469"/>
                </a:lnTo>
                <a:lnTo>
                  <a:pt x="9144000" y="0"/>
                </a:lnTo>
                <a:lnTo>
                  <a:pt x="0" y="0"/>
                </a:lnTo>
                <a:lnTo>
                  <a:pt x="0" y="77469"/>
                </a:lnTo>
                <a:close/>
              </a:path>
            </a:pathLst>
          </a:custGeom>
          <a:solidFill>
            <a:srgbClr val="427F85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3816350"/>
            <a:ext cx="6413500" cy="25400"/>
          </a:xfrm>
          <a:custGeom>
            <a:avLst/>
            <a:gdLst/>
            <a:ahLst/>
            <a:cxnLst/>
            <a:rect l="l" t="t" r="r" b="b"/>
            <a:pathLst>
              <a:path w="6413500" h="25400">
                <a:moveTo>
                  <a:pt x="0" y="25400"/>
                </a:moveTo>
                <a:lnTo>
                  <a:pt x="6413500" y="25400"/>
                </a:lnTo>
                <a:lnTo>
                  <a:pt x="64135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0" y="3702050"/>
            <a:ext cx="6413500" cy="114300"/>
          </a:xfrm>
          <a:custGeom>
            <a:avLst/>
            <a:gdLst/>
            <a:ahLst/>
            <a:cxnLst/>
            <a:rect l="l" t="t" r="r" b="b"/>
            <a:pathLst>
              <a:path w="6413500" h="114300">
                <a:moveTo>
                  <a:pt x="0" y="114300"/>
                </a:moveTo>
                <a:lnTo>
                  <a:pt x="6413500" y="114300"/>
                </a:lnTo>
                <a:lnTo>
                  <a:pt x="64135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413500" y="3891279"/>
            <a:ext cx="2730500" cy="25400"/>
          </a:xfrm>
          <a:custGeom>
            <a:avLst/>
            <a:gdLst/>
            <a:ahLst/>
            <a:cxnLst/>
            <a:rect l="l" t="t" r="r" b="b"/>
            <a:pathLst>
              <a:path w="2730500" h="25400">
                <a:moveTo>
                  <a:pt x="0" y="25400"/>
                </a:moveTo>
                <a:lnTo>
                  <a:pt x="2730500" y="25400"/>
                </a:lnTo>
                <a:lnTo>
                  <a:pt x="27305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413500" y="3702050"/>
            <a:ext cx="2730500" cy="189230"/>
          </a:xfrm>
          <a:custGeom>
            <a:avLst/>
            <a:gdLst/>
            <a:ahLst/>
            <a:cxnLst/>
            <a:rect l="l" t="t" r="r" b="b"/>
            <a:pathLst>
              <a:path w="2730500" h="189229">
                <a:moveTo>
                  <a:pt x="0" y="189230"/>
                </a:moveTo>
                <a:lnTo>
                  <a:pt x="2730500" y="189230"/>
                </a:lnTo>
                <a:lnTo>
                  <a:pt x="2730500" y="0"/>
                </a:lnTo>
                <a:lnTo>
                  <a:pt x="0" y="0"/>
                </a:lnTo>
                <a:lnTo>
                  <a:pt x="0" y="189230"/>
                </a:lnTo>
                <a:close/>
              </a:path>
            </a:pathLst>
          </a:custGeom>
          <a:solidFill>
            <a:srgbClr val="427F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3702050"/>
            <a:ext cx="9144000" cy="25400"/>
          </a:xfrm>
          <a:custGeom>
            <a:avLst/>
            <a:gdLst/>
            <a:ahLst/>
            <a:cxnLst/>
            <a:rect l="l" t="t" r="r" b="b"/>
            <a:pathLst>
              <a:path w="9144000" h="25400">
                <a:moveTo>
                  <a:pt x="0" y="25400"/>
                </a:moveTo>
                <a:lnTo>
                  <a:pt x="9144000" y="25400"/>
                </a:lnTo>
                <a:lnTo>
                  <a:pt x="914400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19686"/>
            <a:ext cx="9144000" cy="2952114"/>
          </a:xfrm>
          <a:custGeom>
            <a:avLst/>
            <a:gdLst/>
            <a:ahLst/>
            <a:cxnLst/>
            <a:rect l="l" t="t" r="r" b="b"/>
            <a:pathLst>
              <a:path w="9144000" h="3702050">
                <a:moveTo>
                  <a:pt x="0" y="0"/>
                </a:moveTo>
                <a:lnTo>
                  <a:pt x="9144000" y="0"/>
                </a:lnTo>
                <a:lnTo>
                  <a:pt x="9144000" y="3702050"/>
                </a:lnTo>
                <a:lnTo>
                  <a:pt x="0" y="3702050"/>
                </a:lnTo>
                <a:lnTo>
                  <a:pt x="0" y="0"/>
                </a:lnTo>
                <a:close/>
              </a:path>
            </a:pathLst>
          </a:custGeom>
          <a:solidFill>
            <a:srgbClr val="414355"/>
          </a:solidFill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1200784" y="1515902"/>
            <a:ext cx="6742431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b="0" spc="-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EMERGENCY</a:t>
            </a:r>
            <a:r>
              <a:rPr sz="4400" b="0" spc="-15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4400" b="0" spc="-5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MEDICINES</a:t>
            </a:r>
            <a:endParaRPr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24B2C43A-0C7A-4809-BBBA-CEDF1BFE18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971800"/>
            <a:ext cx="9144000" cy="3794124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732758" y="2882266"/>
            <a:ext cx="7391399" cy="2105705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420"/>
              </a:spcBef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By-</a:t>
            </a:r>
          </a:p>
          <a:p>
            <a:pPr marL="12700" algn="ctr">
              <a:lnSpc>
                <a:spcPct val="100000"/>
              </a:lnSpc>
              <a:spcBef>
                <a:spcPts val="420"/>
              </a:spcBef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Mrs. Sujitha. S </a:t>
            </a:r>
          </a:p>
          <a:p>
            <a:pPr marL="12700" algn="ctr">
              <a:lnSpc>
                <a:spcPct val="100000"/>
              </a:lnSpc>
              <a:spcBef>
                <a:spcPts val="420"/>
              </a:spcBef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Assistant Professor </a:t>
            </a:r>
          </a:p>
          <a:p>
            <a:pPr marL="12700" algn="ctr">
              <a:lnSpc>
                <a:spcPct val="100000"/>
              </a:lnSpc>
              <a:spcBef>
                <a:spcPts val="420"/>
              </a:spcBef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Department of Medical Surgical Nursing </a:t>
            </a:r>
          </a:p>
          <a:p>
            <a:pPr marL="12700" algn="ctr">
              <a:lnSpc>
                <a:spcPct val="100000"/>
              </a:lnSpc>
              <a:spcBef>
                <a:spcPts val="420"/>
              </a:spcBef>
            </a:pPr>
            <a:r>
              <a:rPr lang="en-IN" sz="2400" b="1" dirty="0">
                <a:latin typeface="Times New Roman" pitchFamily="18" charset="0"/>
                <a:cs typeface="Times New Roman" pitchFamily="18" charset="0"/>
              </a:rPr>
              <a:t>Sumandeep Nursing College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Date Placeholder 42">
            <a:extLst>
              <a:ext uri="{FF2B5EF4-FFF2-40B4-BE49-F238E27FC236}">
                <a16:creationId xmlns:a16="http://schemas.microsoft.com/office/drawing/2014/main" id="{73039162-8C56-4A77-9425-FBACB16691DD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44" name="Footer Placeholder 43">
            <a:extLst>
              <a:ext uri="{FF2B5EF4-FFF2-40B4-BE49-F238E27FC236}">
                <a16:creationId xmlns:a16="http://schemas.microsoft.com/office/drawing/2014/main" id="{277B7A3F-3BD6-47BB-B50D-A1C2B1D1923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45" name="Slide Number Placeholder 44">
            <a:extLst>
              <a:ext uri="{FF2B5EF4-FFF2-40B4-BE49-F238E27FC236}">
                <a16:creationId xmlns:a16="http://schemas.microsoft.com/office/drawing/2014/main" id="{040DAD0E-B2BE-4446-8C52-3F8C6132F99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</a:t>
            </a:fld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63AD47-1047-47AE-8C22-62CEB23CD7A6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9F163-88A0-435F-9C8F-F6CBB4EB14A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75302-E36A-41CD-AF20-4094FC8A99E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6524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38087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 dirty="0">
                <a:latin typeface="Times New Roman" pitchFamily="18" charset="0"/>
                <a:cs typeface="Times New Roman" pitchFamily="18" charset="0"/>
              </a:rPr>
              <a:t>DOPAMINE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800" y="2383770"/>
            <a:ext cx="7101205" cy="4062779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20"/>
              </a:spcBef>
            </a:pPr>
            <a:r>
              <a:rPr sz="2950" b="1" spc="5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DOSE</a:t>
            </a:r>
            <a:r>
              <a:rPr sz="2950" b="1" spc="5" dirty="0">
                <a:latin typeface="Times New Roman" pitchFamily="18" charset="0"/>
                <a:cs typeface="Times New Roman" pitchFamily="18" charset="0"/>
              </a:rPr>
              <a:t>:</a:t>
            </a:r>
            <a:endParaRPr sz="2950" dirty="0">
              <a:latin typeface="Times New Roman" pitchFamily="18" charset="0"/>
              <a:cs typeface="Times New Roman" pitchFamily="18" charset="0"/>
            </a:endParaRPr>
          </a:p>
          <a:p>
            <a:pPr marL="248920" marR="5080" indent="-236220" algn="just">
              <a:lnSpc>
                <a:spcPct val="101000"/>
              </a:lnSpc>
              <a:spcBef>
                <a:spcPts val="280"/>
              </a:spcBef>
              <a:buClr>
                <a:srgbClr val="9F4CA2"/>
              </a:buClr>
              <a:buFont typeface="Georgia"/>
              <a:buChar char="•"/>
              <a:tabLst>
                <a:tab pos="327025" algn="l"/>
                <a:tab pos="327660" algn="l"/>
              </a:tabLst>
            </a:pPr>
            <a:r>
              <a:rPr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available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in 5ml ampoules each containing  40mg/ml</a:t>
            </a:r>
            <a:r>
              <a:rPr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solution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  <a:buClr>
                <a:srgbClr val="9F4CA2"/>
              </a:buClr>
              <a:buFont typeface="Georgia"/>
              <a:buChar char="•"/>
            </a:pPr>
            <a:endParaRPr sz="355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2950" b="1" spc="-20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INDICATIONS</a:t>
            </a:r>
            <a:r>
              <a:rPr sz="2950" b="1" spc="-20" dirty="0">
                <a:latin typeface="Times New Roman" pitchFamily="18" charset="0"/>
                <a:cs typeface="Times New Roman" pitchFamily="18" charset="0"/>
              </a:rPr>
              <a:t>:</a:t>
            </a:r>
            <a:endParaRPr sz="2950" dirty="0">
              <a:latin typeface="Times New Roman" pitchFamily="18" charset="0"/>
              <a:cs typeface="Times New Roman" pitchFamily="18" charset="0"/>
            </a:endParaRPr>
          </a:p>
          <a:p>
            <a:pPr marL="248920" indent="-23622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10" dirty="0">
                <a:latin typeface="Times New Roman" pitchFamily="18" charset="0"/>
                <a:cs typeface="Times New Roman" pitchFamily="18" charset="0"/>
              </a:rPr>
              <a:t>Hypotension to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increase peripheral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circulation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  <a:p>
            <a:pPr marL="248920" indent="-236220" algn="just">
              <a:lnSpc>
                <a:spcPct val="100000"/>
              </a:lnSpc>
              <a:spcBef>
                <a:spcPts val="320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10" dirty="0">
                <a:latin typeface="Times New Roman" pitchFamily="18" charset="0"/>
                <a:cs typeface="Times New Roman" pitchFamily="18" charset="0"/>
              </a:rPr>
              <a:t>Open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heart</a:t>
            </a:r>
            <a:r>
              <a:rPr sz="255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surgery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  <a:p>
            <a:pPr marL="248920" indent="-236220" algn="just">
              <a:lnSpc>
                <a:spcPct val="100000"/>
              </a:lnSpc>
              <a:spcBef>
                <a:spcPts val="310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5" dirty="0">
                <a:latin typeface="Times New Roman" pitchFamily="18" charset="0"/>
                <a:cs typeface="Times New Roman" pitchFamily="18" charset="0"/>
              </a:rPr>
              <a:t>Renal failures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  <a:p>
            <a:pPr marL="248920" indent="-236220" algn="just">
              <a:lnSpc>
                <a:spcPct val="100000"/>
              </a:lnSpc>
              <a:spcBef>
                <a:spcPts val="310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5" dirty="0">
                <a:latin typeface="Times New Roman" pitchFamily="18" charset="0"/>
                <a:cs typeface="Times New Roman" pitchFamily="18" charset="0"/>
              </a:rPr>
              <a:t>Cardiac</a:t>
            </a:r>
            <a:r>
              <a:rPr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failure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98955-6C33-4187-B911-F47C62DBC258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1D2BFC-0E14-4199-8537-DC1FE1671A8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01214-B612-4232-9620-3013BA09573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068" y="1725929"/>
            <a:ext cx="50279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sz="3200" spc="-8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EFFECTS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2565400"/>
            <a:ext cx="7211059" cy="2197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970" marR="342900" indent="-255270" algn="just">
              <a:lnSpc>
                <a:spcPct val="100000"/>
              </a:lnSpc>
              <a:spcBef>
                <a:spcPts val="1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should be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administered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via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central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vein, 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extravasation may cause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local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ischemia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marR="508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We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should stop or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decrease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the dosage if the 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urine output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diminishing,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tachycardia,or  arrythmias</a:t>
            </a:r>
            <a:r>
              <a:rPr sz="2800" spc="-10" dirty="0">
                <a:latin typeface="Georgia"/>
                <a:cs typeface="Georgia"/>
              </a:rPr>
              <a:t>.</a:t>
            </a:r>
            <a:endParaRPr sz="2800" dirty="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A7DA5-383D-429D-B3A5-3E5C42F52219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80D31-0438-413D-AC6A-405E0C8D4F9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6D212-A631-4EA1-88C4-974CD6B6C5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69" y="1054100"/>
            <a:ext cx="8074660" cy="61555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NURSING MEASURES: 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1600200"/>
            <a:ext cx="7920989" cy="5170646"/>
          </a:xfrm>
        </p:spPr>
        <p:txBody>
          <a:bodyPr/>
          <a:lstStyle/>
          <a:p>
            <a:pPr algn="l"/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Monitor vital signs and ECG closely throughout therapy.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Monitor I&amp;O regularly; note decreases in urine output.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Monitor central venous pressure or pulmonary wedge pressure if possible during infusion.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Note significant changes in vital signs, ECG changes, deterioration of peripheral pulses, and/or cold, mottled extremities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CCEE7E-761F-47E2-9D43-938E28A0FAD3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2DD0D-ED6D-4B4D-8260-28575BF21F3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6FC45-41D9-49B0-B1B5-7AEB5EE465D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0061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39662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Times New Roman" pitchFamily="18" charset="0"/>
                <a:cs typeface="Times New Roman" pitchFamily="18" charset="0"/>
              </a:rPr>
              <a:t>PR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PR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OL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159" y="2282190"/>
            <a:ext cx="5515610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970" indent="-255270" algn="just">
              <a:lnSpc>
                <a:spcPct val="100000"/>
              </a:lnSpc>
              <a:spcBef>
                <a:spcPts val="1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available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1mg/ml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ampoule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  <a:buClr>
                <a:srgbClr val="9F4CA2"/>
              </a:buClr>
              <a:buFont typeface="Georgia"/>
              <a:buChar char="•"/>
            </a:pPr>
            <a:endParaRPr sz="34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</a:pPr>
            <a:r>
              <a:rPr sz="3200" b="1" spc="-30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INDICATIONS: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Thyrotoxic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crises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Pheochromocytoma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Cardiac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arrythmias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Acute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MI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6358E-7DFE-4B88-9C49-6697F5ECDFDA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360DA-14CB-4408-A640-06E2F1BB9BA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A2709-AE4E-46CA-93A8-69F4F651B30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649729"/>
            <a:ext cx="51041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sz="32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EFFECTS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2282190"/>
            <a:ext cx="7915275" cy="3211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970" marR="5080" indent="-255270" algn="just">
              <a:lnSpc>
                <a:spcPct val="100000"/>
              </a:lnSpc>
              <a:spcBef>
                <a:spcPts val="100"/>
              </a:spcBef>
              <a:buClr>
                <a:srgbClr val="9F4CA2"/>
              </a:buClr>
              <a:buChar char="•"/>
              <a:tabLst>
                <a:tab pos="267970" algn="l"/>
                <a:tab pos="83058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Congestive heart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failure,bradycardia,aggravation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	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A-V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conduction defect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3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Bronchospasm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Hypoglycemia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Nausea and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vomiting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Uterine hypomotility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 prolonged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labour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Thrombocytopenia and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leucopenia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40A4D-B457-4A9E-B00B-AA5F7E636FD3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FBACF-2908-4909-B9A9-05825E315DB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208ED-DB7D-4501-9FD0-9037E1031B4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DED09-8FEE-4424-A9E4-00755ADD6244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F6D57-0B34-46BA-B3DA-33A5C62B3B0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5AA51-4D3E-48DD-AE67-DCE4E6BE125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47548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206500"/>
            <a:ext cx="63995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>
                <a:latin typeface="Times New Roman" pitchFamily="18" charset="0"/>
                <a:cs typeface="Times New Roman" pitchFamily="18" charset="0"/>
              </a:rPr>
              <a:t>ATROPINE</a:t>
            </a:r>
            <a:r>
              <a:rPr spc="-7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55" dirty="0">
                <a:latin typeface="Times New Roman" pitchFamily="18" charset="0"/>
                <a:cs typeface="Times New Roman" pitchFamily="18" charset="0"/>
              </a:rPr>
              <a:t>SULPHATE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8650" y="2148332"/>
            <a:ext cx="7787640" cy="4473276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28600" indent="-215900">
              <a:lnSpc>
                <a:spcPct val="100000"/>
              </a:lnSpc>
              <a:spcBef>
                <a:spcPts val="390"/>
              </a:spcBef>
              <a:buClr>
                <a:srgbClr val="9F4CA2"/>
              </a:buClr>
              <a:buChar char="•"/>
              <a:tabLst>
                <a:tab pos="228600" algn="l"/>
              </a:tabLst>
            </a:pPr>
            <a:r>
              <a:rPr sz="2400" spc="1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available in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two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strengths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28600" algn="l"/>
              </a:tabLst>
            </a:pPr>
            <a:r>
              <a:rPr sz="2400" spc="15" dirty="0">
                <a:latin typeface="Times New Roman" pitchFamily="18" charset="0"/>
                <a:cs typeface="Times New Roman" pitchFamily="18" charset="0"/>
              </a:rPr>
              <a:t>0.65mg/ml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ampoule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Char char="•"/>
              <a:tabLst>
                <a:tab pos="228600" algn="l"/>
              </a:tabLst>
            </a:pPr>
            <a:r>
              <a:rPr sz="2400" spc="15" dirty="0">
                <a:latin typeface="Times New Roman" pitchFamily="18" charset="0"/>
                <a:cs typeface="Times New Roman" pitchFamily="18" charset="0"/>
              </a:rPr>
              <a:t>6mg/ml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ampoule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CA2"/>
              </a:buClr>
              <a:buFont typeface="Georgia"/>
              <a:buChar char="•"/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10" dirty="0">
                <a:solidFill>
                  <a:srgbClr val="414355"/>
                </a:solidFill>
                <a:latin typeface="Times New Roman" pitchFamily="18" charset="0"/>
                <a:cs typeface="Times New Roman" pitchFamily="18" charset="0"/>
              </a:rPr>
              <a:t>INDICATIONS</a:t>
            </a:r>
            <a:r>
              <a:rPr sz="2400" spc="-10" dirty="0">
                <a:solidFill>
                  <a:srgbClr val="414355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28600" marR="5080" indent="-215900">
              <a:lnSpc>
                <a:spcPct val="101400"/>
              </a:lnSpc>
              <a:spcBef>
                <a:spcPts val="259"/>
              </a:spcBef>
              <a:buClr>
                <a:srgbClr val="9F4CA2"/>
              </a:buClr>
              <a:buChar char="•"/>
              <a:tabLst>
                <a:tab pos="228600" algn="l"/>
              </a:tabLst>
            </a:pPr>
            <a:r>
              <a:rPr sz="2400" spc="15" dirty="0">
                <a:latin typeface="Times New Roman" pitchFamily="18" charset="0"/>
                <a:cs typeface="Times New Roman" pitchFamily="18" charset="0"/>
              </a:rPr>
              <a:t>Pre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anesthetic medication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30min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before surgery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to  prevent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vasovagal shock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also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dryout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secretions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28600" algn="l"/>
              </a:tabLst>
            </a:pPr>
            <a:r>
              <a:rPr sz="2400" spc="10" dirty="0">
                <a:latin typeface="Times New Roman" pitchFamily="18" charset="0"/>
                <a:cs typeface="Times New Roman" pitchFamily="18" charset="0"/>
              </a:rPr>
              <a:t>Before pleural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ascitic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tap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28600" marR="805815" indent="-215900">
              <a:lnSpc>
                <a:spcPct val="101400"/>
              </a:lnSpc>
              <a:spcBef>
                <a:spcPts val="260"/>
              </a:spcBef>
              <a:buClr>
                <a:srgbClr val="9F4CA2"/>
              </a:buClr>
              <a:buChar char="•"/>
              <a:tabLst>
                <a:tab pos="228600" algn="l"/>
                <a:tab pos="2912110" algn="l"/>
              </a:tabLst>
            </a:pPr>
            <a:r>
              <a:rPr sz="2400" spc="15" dirty="0">
                <a:latin typeface="Times New Roman" pitchFamily="18" charset="0"/>
                <a:cs typeface="Times New Roman" pitchFamily="18" charset="0"/>
              </a:rPr>
              <a:t>In the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of	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colics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and 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dysmenorrhea,bradyarrythmias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parkinsonism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28600" indent="-21590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28600" algn="l"/>
              </a:tabLst>
            </a:pPr>
            <a:r>
              <a:rPr sz="2400" spc="15" dirty="0">
                <a:latin typeface="Times New Roman" pitchFamily="18" charset="0"/>
                <a:cs typeface="Times New Roman" pitchFamily="18" charset="0"/>
              </a:rPr>
              <a:t>Organophosphorus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poisoning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A5572-3242-4FCB-9EB1-8640479D5BD8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7D5AB-A7A0-476A-9E09-120BDA5692F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454A8-E7FD-4FD1-BCDB-3B47081AC79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17</a:t>
            </a:fld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725929"/>
            <a:ext cx="47993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sz="32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EFFECTS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2528570"/>
            <a:ext cx="6795770" cy="234823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7970" indent="-255270">
              <a:lnSpc>
                <a:spcPct val="100000"/>
              </a:lnSpc>
              <a:spcBef>
                <a:spcPts val="4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Dry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mouth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Dysphagia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Retention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urine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Blurring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vision,precipitate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to</a:t>
            </a:r>
            <a:r>
              <a:rPr sz="28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glaucoma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Skin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rash and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dermatitis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C5723-5F77-4FCE-B9ED-334FAB516D9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09DED-7FEC-4396-8BFD-57BF51FB70E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4577F-89A0-46A4-9466-12CD60FB894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18</a:t>
            </a:fld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69" y="533400"/>
            <a:ext cx="8074660" cy="61555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NURSING MEASURES: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1" y="1143000"/>
            <a:ext cx="8610600" cy="6463308"/>
          </a:xfrm>
        </p:spPr>
        <p:txBody>
          <a:bodyPr/>
          <a:lstStyle/>
          <a:p>
            <a:pPr algn="l"/>
            <a:r>
              <a:rPr lang="en-US" dirty="0">
                <a:latin typeface="Tim"/>
              </a:rPr>
              <a:t>•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Ensure adequate hydration; provide environmental control (temperature) to prevent hyperpyrexia.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Have patient void before taking medication if urinary retention is a problem.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When used preoperatively or in other acute situations, incorporate teaching about the drug with teaching about the procedure; the ophthalmic solution is used mainly acutely and will not be self-administered by the patient; the following apply to oral medication for outpatients: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Take as prescribed, 30 min before meals; avoid excessive dosage.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Avoid hot environments; you will be heat intolerant, and dangerous reactions may occur.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F8228-071F-4833-8CC5-1CFF15D53D41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B34D7-F77D-4B23-A192-DCDC735DA0E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705AA-590C-450F-B7B2-19E7D91B051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771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382905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>
                <a:latin typeface="Times New Roman" pitchFamily="18" charset="0"/>
                <a:cs typeface="Times New Roman" pitchFamily="18" charset="0"/>
              </a:rPr>
              <a:t>ADRENALINE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159" y="2282190"/>
            <a:ext cx="7437120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970" marR="5080" indent="-255270" algn="just">
              <a:lnSpc>
                <a:spcPct val="99900"/>
              </a:lnSpc>
              <a:spcBef>
                <a:spcPts val="1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substance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is adrenaline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tartarate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which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is  manufactured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under the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trademark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adrenaline.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23850" algn="just">
              <a:lnSpc>
                <a:spcPct val="100000"/>
              </a:lnSpc>
              <a:spcBef>
                <a:spcPts val="300"/>
              </a:spcBef>
            </a:pPr>
            <a:r>
              <a:rPr sz="3200" b="1" spc="-5" dirty="0">
                <a:solidFill>
                  <a:srgbClr val="414355"/>
                </a:solidFill>
                <a:latin typeface="Times New Roman" pitchFamily="18" charset="0"/>
                <a:cs typeface="Times New Roman" pitchFamily="18" charset="0"/>
              </a:rPr>
              <a:t>DOSE: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0.2-0.5ml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S/C or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 I/M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0.25ml dil in saline slow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I/V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0.5ml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intracardiac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F7A41-2FBB-43F7-90EB-04CA4FC739CE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4446B-B615-4CCA-88F6-0F196D6220D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716E4-FDE6-4ADD-ACA9-0BAEED11EE6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</a:t>
            </a:fld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8" y="1358900"/>
            <a:ext cx="42659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>
                <a:latin typeface="Times New Roman" pitchFamily="18" charset="0"/>
                <a:cs typeface="Times New Roman" pitchFamily="18" charset="0"/>
              </a:rPr>
              <a:t>NEOSTIGMINE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159" y="2244090"/>
            <a:ext cx="7627620" cy="3338829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7970" indent="-255270" algn="just">
              <a:lnSpc>
                <a:spcPct val="100000"/>
              </a:lnSpc>
              <a:spcBef>
                <a:spcPts val="4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available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in 0.5mg/ml solution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800" spc="-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ampoule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01600" algn="just">
              <a:lnSpc>
                <a:spcPct val="100000"/>
              </a:lnSpc>
              <a:spcBef>
                <a:spcPts val="300"/>
              </a:spcBef>
            </a:pPr>
            <a:r>
              <a:rPr sz="2800" b="1" spc="-5" dirty="0">
                <a:solidFill>
                  <a:srgbClr val="414355"/>
                </a:solidFill>
                <a:latin typeface="Times New Roman" pitchFamily="18" charset="0"/>
                <a:cs typeface="Times New Roman" pitchFamily="18" charset="0"/>
              </a:rPr>
              <a:t>DOSE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0.5-2mg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I/M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or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I/V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34620" algn="just">
              <a:lnSpc>
                <a:spcPct val="100000"/>
              </a:lnSpc>
              <a:spcBef>
                <a:spcPts val="300"/>
              </a:spcBef>
            </a:pPr>
            <a:r>
              <a:rPr sz="3200" b="1" spc="-30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INDICATIONS: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Myasthenia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gravis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Acute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congestive glaucoma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NM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paralysis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due to snake</a:t>
            </a:r>
            <a:r>
              <a:rPr sz="28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bite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AE771-0C97-452E-A4D3-91BA1178A187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91BBD-B45F-4FB9-B142-61F2E884DD1F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7A1E1-B4BC-4B2A-BB36-14786FAC8D2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20</a:t>
            </a:fld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878329"/>
            <a:ext cx="49517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sz="32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EFFECTS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2527300"/>
            <a:ext cx="5895975" cy="18846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7970" indent="-255270">
              <a:lnSpc>
                <a:spcPct val="100000"/>
              </a:lnSpc>
              <a:spcBef>
                <a:spcPts val="4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Salivation,sweating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8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lacrimation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Nausea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vomiting,diarrhea,abd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pain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Tremors and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fasciculation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HTN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1D7B3-5B95-4D62-B84D-56F9646E12E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6CA8C-F218-4597-B3F9-740D5A8182F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99BB3-66DD-4020-A8A6-57432EA58B4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21</a:t>
            </a:fld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D1CC3-760D-40FB-965B-34B88D027962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949BB-9745-4610-8382-9D6350098F4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5C87D-0248-4FAC-9899-DEE934AB491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1884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22837021"/>
          </a:xfrm>
        </p:spPr>
        <p:txBody>
          <a:bodyPr/>
          <a:lstStyle/>
          <a:p>
            <a:r>
              <a:rPr lang="en-US" b="1" u="sng" dirty="0"/>
              <a:t>20) MIDAZOLAM HYDROCHLORIDE</a:t>
            </a:r>
            <a:br>
              <a:rPr lang="en-US" b="1" u="sng" dirty="0"/>
            </a:br>
            <a:br>
              <a:rPr lang="en-US" dirty="0"/>
            </a:br>
            <a:r>
              <a:rPr lang="en-US" dirty="0"/>
              <a:t>Brand name: </a:t>
            </a:r>
            <a:r>
              <a:rPr lang="en-US" dirty="0" err="1"/>
              <a:t>Dormicum</a:t>
            </a:r>
            <a:br>
              <a:rPr lang="en-US" dirty="0"/>
            </a:br>
            <a:r>
              <a:rPr lang="en-US" dirty="0"/>
              <a:t>Classification: hypnotics &amp; sedatives</a:t>
            </a:r>
            <a:br>
              <a:rPr lang="en-US" dirty="0"/>
            </a:br>
            <a:r>
              <a:rPr lang="en-US" dirty="0"/>
              <a:t>Dosage: 5mg/5mL</a:t>
            </a:r>
            <a:br>
              <a:rPr lang="en-US" dirty="0"/>
            </a:br>
            <a:r>
              <a:rPr lang="en-US" dirty="0"/>
              <a:t>Indication: tab: disturbances of sleep rhythm, insomnia </a:t>
            </a:r>
            <a:r>
              <a:rPr lang="en-US" dirty="0" err="1"/>
              <a:t>esp</a:t>
            </a:r>
            <a:r>
              <a:rPr lang="en-US" dirty="0"/>
              <a:t> difficulty in falling asleep either initially or after premature awakening, tab/inj: sedation in premed before surgical or diagnostic procedures, induction &amp; maintenance of </a:t>
            </a:r>
            <a:r>
              <a:rPr lang="en-US" dirty="0" err="1"/>
              <a:t>anesth</a:t>
            </a:r>
            <a:r>
              <a:rPr lang="en-US" dirty="0"/>
              <a:t>. </a:t>
            </a:r>
            <a:br>
              <a:rPr lang="en-US" dirty="0"/>
            </a:br>
            <a:r>
              <a:rPr lang="en-US" dirty="0"/>
              <a:t>Action: may potentiate the effects of GABA, depress the CNS, and suppress the spread of seizure activity</a:t>
            </a:r>
            <a:br>
              <a:rPr lang="en-US" dirty="0"/>
            </a:br>
            <a:r>
              <a:rPr lang="en-US" dirty="0"/>
              <a:t>Adverse Reactions: rarely </a:t>
            </a:r>
            <a:r>
              <a:rPr lang="en-US" dirty="0" err="1"/>
              <a:t>cardioresp</a:t>
            </a:r>
            <a:r>
              <a:rPr lang="en-US" dirty="0"/>
              <a:t> adverse events, nausea, vomiting, headache, hiccoughs, laryngospasm, </a:t>
            </a:r>
            <a:r>
              <a:rPr lang="en-US" dirty="0" err="1"/>
              <a:t>dyspnoea</a:t>
            </a:r>
            <a:r>
              <a:rPr lang="en-US" dirty="0"/>
              <a:t>, hallucination, </a:t>
            </a:r>
            <a:r>
              <a:rPr lang="en-US" dirty="0" err="1"/>
              <a:t>oversedation</a:t>
            </a:r>
            <a:r>
              <a:rPr lang="en-US" dirty="0"/>
              <a:t>, drowsiness, ataxia, rash, paradoxical reactions, amnesic episodes.</a:t>
            </a:r>
            <a:br>
              <a:rPr lang="en-US" dirty="0"/>
            </a:br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Do not administer intra-arterially, which may produce </a:t>
            </a:r>
            <a:r>
              <a:rPr lang="en-US" dirty="0" err="1"/>
              <a:t>arteriospasm</a:t>
            </a:r>
            <a:r>
              <a:rPr lang="en-US" dirty="0"/>
              <a:t> or gangrene.</a:t>
            </a:r>
            <a:br>
              <a:rPr lang="en-US" dirty="0"/>
            </a:br>
            <a:r>
              <a:rPr lang="en-US" dirty="0"/>
              <a:t>• Do not use small veins (dorsum of hand or wrist) for IV injection.</a:t>
            </a:r>
            <a:br>
              <a:rPr lang="en-US" dirty="0"/>
            </a:br>
            <a:r>
              <a:rPr lang="en-US" dirty="0"/>
              <a:t>• Administer IM injections deep into muscle.</a:t>
            </a:r>
            <a:br>
              <a:rPr lang="en-US" dirty="0"/>
            </a:br>
            <a:r>
              <a:rPr lang="en-US" dirty="0"/>
              <a:t>• Monitor IV injection site for extravasation.</a:t>
            </a:r>
            <a:br>
              <a:rPr lang="en-US" dirty="0"/>
            </a:br>
            <a:r>
              <a:rPr lang="en-US" dirty="0"/>
              <a:t>• Arrange to reduce dose of midazolam if patient is also being given opioid analgesics; reduce dosage by at least 50% and monitor patient closely.</a:t>
            </a:r>
            <a:br>
              <a:rPr lang="en-US" dirty="0"/>
            </a:br>
            <a:r>
              <a:rPr lang="en-US" dirty="0"/>
              <a:t>• Monitor level of consciousness prior to, during, and for at least 2–6 </a:t>
            </a:r>
            <a:r>
              <a:rPr lang="en-US" dirty="0" err="1"/>
              <a:t>hr</a:t>
            </a:r>
            <a:r>
              <a:rPr lang="en-US" dirty="0"/>
              <a:t> after administration of midazolam.</a:t>
            </a:r>
            <a:br>
              <a:rPr lang="en-US" dirty="0"/>
            </a:br>
            <a:r>
              <a:rPr lang="en-US" dirty="0"/>
              <a:t>• Carefully monitor P, BP, and respirations carefully during administration.</a:t>
            </a:r>
            <a:br>
              <a:rPr lang="en-US" dirty="0"/>
            </a:br>
            <a:r>
              <a:rPr lang="en-US" dirty="0"/>
              <a:t>• Keep resuscitative facilities readily available; have flumazenil available as antidote if overdose should occur.</a:t>
            </a:r>
            <a:br>
              <a:rPr lang="en-US" dirty="0"/>
            </a:br>
            <a:r>
              <a:rPr lang="en-US" dirty="0"/>
              <a:t>• Keep patients in bed for 3 </a:t>
            </a:r>
            <a:r>
              <a:rPr lang="en-US" dirty="0" err="1"/>
              <a:t>hr</a:t>
            </a:r>
            <a:r>
              <a:rPr lang="en-US" dirty="0"/>
              <a:t>; do not permit ambulatory patients to operate a vehicle following an injection.</a:t>
            </a:r>
            <a:br>
              <a:rPr lang="en-US" dirty="0"/>
            </a:br>
            <a:r>
              <a:rPr lang="en-US" dirty="0"/>
              <a:t>• Arrange to monitor liver and kidney function and CBC at intervals during long-term therapy.</a:t>
            </a:r>
            <a:br>
              <a:rPr lang="en-US" dirty="0"/>
            </a:br>
            <a:r>
              <a:rPr lang="en-US" dirty="0"/>
              <a:t>• Establish safety precautions if CNS changes occur (use side rails, accompany ambulating patient).</a:t>
            </a:r>
            <a:br>
              <a:rPr lang="en-US" dirty="0"/>
            </a:br>
            <a:r>
              <a:rPr lang="en-US" dirty="0"/>
              <a:t>• Provide comfort measures and reassurance for patients receiving diazepam for tetanus.</a:t>
            </a:r>
            <a:br>
              <a:rPr lang="en-US" dirty="0"/>
            </a:br>
            <a:r>
              <a:rPr lang="en-US" dirty="0"/>
              <a:t>• Arrange to taper dosage gradually after long-term therapy.</a:t>
            </a:r>
            <a:br>
              <a:rPr lang="en-US" dirty="0"/>
            </a:br>
            <a:r>
              <a:rPr lang="en-US" dirty="0"/>
              <a:t>• Provide patient with written information regarding recovery and follow-up care. Midazolam is a potent amnesiac and memory may be altered.</a:t>
            </a: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571A4-FD64-42AF-906D-64F514956EF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7B2DF-E5A1-467B-953B-B4C4D639F39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4D37-8EC6-43DD-BC07-FF56B62685D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006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12495728"/>
          </a:xfrm>
        </p:spPr>
        <p:txBody>
          <a:bodyPr/>
          <a:lstStyle/>
          <a:p>
            <a:r>
              <a:rPr lang="en-US" b="1" u="sng" dirty="0"/>
              <a:t>17) MAGNESIUM SULFATE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Brand name: </a:t>
            </a:r>
            <a:r>
              <a:rPr lang="en-US" dirty="0" err="1"/>
              <a:t>Elin</a:t>
            </a:r>
            <a:r>
              <a:rPr lang="en-US" dirty="0"/>
              <a:t> Magnesium Sulfate</a:t>
            </a:r>
            <a:br>
              <a:rPr lang="en-US" dirty="0"/>
            </a:br>
            <a:r>
              <a:rPr lang="en-US" dirty="0"/>
              <a:t>Classification: anticonvulsant</a:t>
            </a:r>
            <a:br>
              <a:rPr lang="en-US" dirty="0"/>
            </a:br>
            <a:r>
              <a:rPr lang="en-US" dirty="0"/>
              <a:t>Dosage: 250 mg/10 mL </a:t>
            </a:r>
            <a:br>
              <a:rPr lang="en-US" dirty="0"/>
            </a:br>
            <a:r>
              <a:rPr lang="en-US" dirty="0"/>
              <a:t>Indication: treatment of </a:t>
            </a:r>
            <a:r>
              <a:rPr lang="en-US" dirty="0" err="1"/>
              <a:t>hypomagnesemia</a:t>
            </a:r>
            <a:r>
              <a:rPr lang="en-US" dirty="0"/>
              <a:t> accompanied by signs of </a:t>
            </a:r>
            <a:r>
              <a:rPr lang="en-US" dirty="0" err="1"/>
              <a:t>tetany</a:t>
            </a:r>
            <a:r>
              <a:rPr lang="en-US" dirty="0"/>
              <a:t>, control of HTN, </a:t>
            </a:r>
            <a:r>
              <a:rPr lang="en-US" dirty="0" err="1"/>
              <a:t>encephalophathy</a:t>
            </a:r>
            <a:r>
              <a:rPr lang="en-US" dirty="0"/>
              <a:t> &amp; convulsions, prevention &amp; control of convulsions in patients w/ preeclampsia or </a:t>
            </a:r>
            <a:r>
              <a:rPr lang="en-US" dirty="0" err="1"/>
              <a:t>eclampsia</a:t>
            </a:r>
            <a:r>
              <a:rPr lang="en-US" dirty="0"/>
              <a:t>, prevention of </a:t>
            </a:r>
            <a:r>
              <a:rPr lang="en-US" dirty="0" err="1"/>
              <a:t>hypomagnesemia</a:t>
            </a:r>
            <a:r>
              <a:rPr lang="en-US" dirty="0"/>
              <a:t> in patients receiving TPN</a:t>
            </a:r>
            <a:br>
              <a:rPr lang="en-US" dirty="0"/>
            </a:br>
            <a:r>
              <a:rPr lang="en-US" dirty="0"/>
              <a:t>Action: may decrease acetylcholine released by nerve impulses, but its anticonvulsant mechanism is unknown</a:t>
            </a:r>
            <a:br>
              <a:rPr lang="en-US" dirty="0"/>
            </a:br>
            <a:r>
              <a:rPr lang="en-US" dirty="0"/>
              <a:t>Adverse Reactions: flushing, sweating, hypotension, muscular weakness, sedation &amp; confusion; decreased deep tendon reflexes; resp. paralysis</a:t>
            </a:r>
            <a:br>
              <a:rPr lang="en-US" dirty="0"/>
            </a:br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Monitor the following: I.V.: Rapid administration: ECG monitoring, vital signs, deep tendon reflexes; magnesium, calcium, and potassium levels; renal function during administration. Obstetrics: Patient status including vital signs, oxygen saturation, deep tendon reflexes, level of consciousness, fetal heart rate, maternal uterine activity. Oral: Renal function; magnesium levels; bowel movements.</a:t>
            </a: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C3BEF-85EA-47B8-9C2F-C24389879927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3C405-0EE3-4D6F-9A93-E327231CECF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935D0-BEBB-4114-A7A1-D928B3B70B1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52019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8" y="1358900"/>
            <a:ext cx="54851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Times New Roman" pitchFamily="18" charset="0"/>
                <a:cs typeface="Times New Roman" pitchFamily="18" charset="0"/>
              </a:rPr>
              <a:t>HYDR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pc="-1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8800" y="2166619"/>
            <a:ext cx="7685405" cy="42265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8920" marR="1473200" indent="-236220" algn="just">
              <a:lnSpc>
                <a:spcPct val="101299"/>
              </a:lnSpc>
              <a:spcBef>
                <a:spcPts val="90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5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available in </a:t>
            </a:r>
            <a:r>
              <a:rPr sz="2550" spc="15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bulb containing 100mg  hydrocortisone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35"/>
              </a:spcBef>
              <a:buClr>
                <a:srgbClr val="9F4CA2"/>
              </a:buClr>
              <a:buFont typeface="Georgia"/>
              <a:buChar char="•"/>
            </a:pPr>
            <a:endParaRPr sz="3150" dirty="0">
              <a:latin typeface="Times New Roman" pitchFamily="18" charset="0"/>
              <a:cs typeface="Times New Roman" pitchFamily="18" charset="0"/>
            </a:endParaRPr>
          </a:p>
          <a:p>
            <a:pPr marL="125095" algn="just">
              <a:lnSpc>
                <a:spcPct val="100000"/>
              </a:lnSpc>
            </a:pPr>
            <a:r>
              <a:rPr sz="2950" b="1" spc="-25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INDICATIONS:</a:t>
            </a:r>
            <a:endParaRPr sz="2950" dirty="0">
              <a:latin typeface="Times New Roman" pitchFamily="18" charset="0"/>
              <a:cs typeface="Times New Roman" pitchFamily="18" charset="0"/>
            </a:endParaRPr>
          </a:p>
          <a:p>
            <a:pPr marL="248920" marR="5080" indent="-236220" algn="just">
              <a:lnSpc>
                <a:spcPct val="101099"/>
              </a:lnSpc>
              <a:spcBef>
                <a:spcPts val="280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5" dirty="0">
                <a:latin typeface="Times New Roman" pitchFamily="18" charset="0"/>
                <a:cs typeface="Times New Roman" pitchFamily="18" charset="0"/>
              </a:rPr>
              <a:t>Life threatening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emergencies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e.g anapylactic  shock,status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asthamaticus,hypoglycemia,thyrotoxic 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crises,addison’s</a:t>
            </a:r>
            <a:r>
              <a:rPr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crises,hypercalcemia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  <a:p>
            <a:pPr marL="248920" indent="-236220" algn="just">
              <a:lnSpc>
                <a:spcPct val="100000"/>
              </a:lnSpc>
              <a:spcBef>
                <a:spcPts val="320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5" dirty="0">
                <a:latin typeface="Times New Roman" pitchFamily="18" charset="0"/>
                <a:cs typeface="Times New Roman" pitchFamily="18" charset="0"/>
              </a:rPr>
              <a:t>Intra-articularly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osteoarthritis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  <a:p>
            <a:pPr marL="248920" indent="-236220" algn="just">
              <a:lnSpc>
                <a:spcPct val="10000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10" dirty="0">
                <a:latin typeface="Times New Roman" pitchFamily="18" charset="0"/>
                <a:cs typeface="Times New Roman" pitchFamily="18" charset="0"/>
              </a:rPr>
              <a:t>Topically in</a:t>
            </a:r>
            <a:r>
              <a:rPr sz="2550" spc="-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550" spc="5" dirty="0">
                <a:latin typeface="Times New Roman" pitchFamily="18" charset="0"/>
                <a:cs typeface="Times New Roman" pitchFamily="18" charset="0"/>
              </a:rPr>
              <a:t>keloids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  <a:p>
            <a:pPr marL="248920" indent="-236220" algn="just">
              <a:lnSpc>
                <a:spcPct val="10000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48920" algn="l"/>
              </a:tabLst>
            </a:pPr>
            <a:r>
              <a:rPr sz="2550" spc="5" dirty="0">
                <a:latin typeface="Times New Roman" pitchFamily="18" charset="0"/>
                <a:cs typeface="Times New Roman" pitchFamily="18" charset="0"/>
              </a:rPr>
              <a:t>As retention</a:t>
            </a:r>
            <a:r>
              <a:rPr sz="2550" spc="-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550" spc="10" dirty="0">
                <a:latin typeface="Times New Roman" pitchFamily="18" charset="0"/>
                <a:cs typeface="Times New Roman" pitchFamily="18" charset="0"/>
              </a:rPr>
              <a:t>enema</a:t>
            </a:r>
            <a:endParaRPr sz="25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3BB12-140A-4524-B183-E3333AA76B1D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A8C75-C624-4095-B470-6469D57ADD5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22EBC-3A4B-4A00-8D0B-139CA1F79A1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25</a:t>
            </a:fld>
            <a:endParaRPr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649729"/>
            <a:ext cx="63995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sz="32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EFFECTS: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2282190"/>
            <a:ext cx="6099175" cy="2764858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267970" marR="5080" indent="-255270">
              <a:lnSpc>
                <a:spcPts val="3350"/>
              </a:lnSpc>
              <a:spcBef>
                <a:spcPts val="219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Gastritis,peptic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ulcer,perforation and 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pancreatitis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19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HTN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Osteoporosis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Supresses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immunity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Delays wound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healing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5AC70-A5A1-4B3A-9814-1BF79B24D16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3C622-C4F4-417E-A06B-B75C7CFC3CF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5726D-EB40-4857-9D28-1AC59686B61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26</a:t>
            </a:fld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69" y="609600"/>
            <a:ext cx="8074660" cy="61555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NURSING MEASURES: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1447800"/>
            <a:ext cx="7920989" cy="5296733"/>
          </a:xfrm>
        </p:spPr>
        <p:txBody>
          <a:bodyPr/>
          <a:lstStyle/>
          <a:p>
            <a:r>
              <a:rPr lang="en-US" dirty="0"/>
              <a:t>•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Give daily before 9 AM to mimic normal peak diurnal corticosteroid levels and minimize HPA suppression.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Space multiple doses evenly throughout the day.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Do not give IM injections if patient has thrombocytopenic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purpura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Rotate sites of IM repository injections to avoid local atrophy.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Use minimal doses for minimal duration to minimize adverse effects.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Taper doses when discontinuing high-dose or long-term therapy.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AAF08-DA69-4B5E-9DDB-BEFD7CB76EA3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B0AAA-EE1C-4522-9E5E-276DDFA4124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3D085-9D6D-4AA6-A226-5663A05A83A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60968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1658302"/>
            <a:ext cx="7920989" cy="3447098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Arrange for increased dosage when patient is subject to unusual stress.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Use alternate-day maintenance therapy with short-acting corticosteroids whenever possible.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Do not give live virus vaccines with immunosuppressive doses of hydrocortisone.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Provide antacids between meals to help avoid peptic ulcer.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88C5E-DBBA-4FDD-B9C6-3B25E58F6ACE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800A3C-7954-48E9-A300-8EFFF29C2E1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1C69CF-713A-467D-B722-016E73E64F3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1590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48755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>
                <a:latin typeface="Times New Roman" pitchFamily="18" charset="0"/>
                <a:cs typeface="Times New Roman" pitchFamily="18" charset="0"/>
              </a:rPr>
              <a:t>AMINOPHYLLINE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159" y="2248852"/>
            <a:ext cx="7756525" cy="382206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67970" indent="-255270">
              <a:lnSpc>
                <a:spcPct val="100000"/>
              </a:lnSpc>
              <a:spcBef>
                <a:spcPts val="36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available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10ml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ampoule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34620">
              <a:lnSpc>
                <a:spcPct val="100000"/>
              </a:lnSpc>
              <a:spcBef>
                <a:spcPts val="300"/>
              </a:spcBef>
            </a:pPr>
            <a:r>
              <a:rPr sz="3200" b="1" spc="-5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DOSE: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7970" marR="5080" indent="-25527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10ml dil in 20ml of 10% dextrose is given I/V or  slowly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34620">
              <a:lnSpc>
                <a:spcPct val="100000"/>
              </a:lnSpc>
              <a:spcBef>
                <a:spcPts val="300"/>
              </a:spcBef>
            </a:pPr>
            <a:r>
              <a:rPr sz="3200" b="1" spc="-35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INDICATION: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Bronchial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asthma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Cardiac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asthma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Cheyne stroke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respiration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AA3CF-972B-45B8-9706-22E7947099B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2F252-E6C6-4E39-AFDE-6A9234A2B2C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D16EB-D992-4FF4-9F05-25117A1C38B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29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954529"/>
            <a:ext cx="29705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30" dirty="0">
                <a:latin typeface="Times New Roman" pitchFamily="18" charset="0"/>
                <a:cs typeface="Times New Roman" pitchFamily="18" charset="0"/>
              </a:rPr>
              <a:t>INDICATIONS: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2527300"/>
            <a:ext cx="5429885" cy="28143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7970" indent="-255270" algn="just">
              <a:lnSpc>
                <a:spcPct val="100000"/>
              </a:lnSpc>
              <a:spcBef>
                <a:spcPts val="4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Allergic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reactions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Acute attack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bronchial</a:t>
            </a:r>
            <a:r>
              <a:rPr sz="2800" spc="-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asthma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Cardiac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arrest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Homeostasis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Along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local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anesthetic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To have bloodless</a:t>
            </a:r>
            <a:r>
              <a:rPr sz="28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field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2F3A26-5A7A-43C5-9923-3EC1387A9446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74779-D909-4010-919D-1A77C6D1F3D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8036-14F6-48D2-9282-47FF89578C0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</a:t>
            </a:fld>
            <a:endParaRPr lang="en-IN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8" y="1968500"/>
            <a:ext cx="62471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sz="3200" spc="-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EFFECTS</a:t>
            </a:r>
            <a:r>
              <a:rPr b="0" dirty="0">
                <a:latin typeface="Times New Roman" pitchFamily="18" charset="0"/>
                <a:cs typeface="Times New Roman" pitchFamily="18" charset="0"/>
              </a:rPr>
              <a:t>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2759" y="2736850"/>
            <a:ext cx="7423784" cy="18465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7970" indent="-255270">
              <a:lnSpc>
                <a:spcPct val="100000"/>
              </a:lnSpc>
              <a:spcBef>
                <a:spcPts val="4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Nausea,vomiting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marR="508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Fits preceded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twitching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mouth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severe 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hyperventilation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Collapse and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death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95C35-56FD-4FDF-B107-A6556F4FEDA7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B2CA4-F6C7-4BB2-8BB5-38945B40A44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36A1B-EA65-4CD1-A883-B97F88F8870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69" y="609600"/>
            <a:ext cx="8074660" cy="61555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NURSING MEASURES: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1333738"/>
            <a:ext cx="7920989" cy="5170646"/>
          </a:xfrm>
        </p:spPr>
        <p:txBody>
          <a:bodyPr/>
          <a:lstStyle/>
          <a:p>
            <a:pPr algn="l"/>
            <a:r>
              <a:rPr lang="en-US" dirty="0">
                <a:latin typeface="Times New Roman" pitchFamily="18" charset="0"/>
                <a:cs typeface="Times New Roman" pitchFamily="18" charset="0"/>
              </a:rPr>
              <a:t>• Administer to pregnant patients only when clearly needed—neonatal tachycardia, jitteriness, and withdrawal apnea observed when mothers received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xanthines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up until delivery.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Caution patient not to chew or crush enteric-coated timed-release forms.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Give immediate-release, liquid dosage forms with food if GI effects occur.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Do not give timed-release forms with food; these should be given on an empty stomach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before or 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after meals.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2A16D-551F-4141-AEBD-DAAEABBF7E9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67ED4-6B7C-49F0-9D4F-9BBCAA68B57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A9277-BC6F-4963-9B62-2E805FECBF7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595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914400"/>
            <a:ext cx="7920989" cy="5170646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Maintain adequate hydration.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Monitor results of serum theophylline levels carefully, and arrange for reduced dosage if serum levels exceed therapeutic range of 10–20 mcg/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mL.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Take serum samples to determine peak theophylline concentration drawn 15–30 min after an IV loading dose.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Monitor for clinical signs of adverse effects, particularly if serum theophylline levels are not available.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Ensure that diazepam is readily available to treat seizures.</a:t>
            </a:r>
            <a:endParaRPr lang="en-IN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ADF627-E8D8-4D36-AC9C-071901F0C14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AA63EC-C7E7-451F-98C9-31D3DD14B90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D934F-6FB0-42A5-89A9-AC713A94F26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984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731282"/>
            <a:ext cx="7920989" cy="6463308"/>
          </a:xfrm>
        </p:spPr>
        <p:txBody>
          <a:bodyPr/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Take this drug exactly as prescribed; if a timed-release product is prescribed, take this drug on an empty stomach,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before or 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after meals.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Do not to chew or crush timed-release preparations.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Administer rectal solution or suppositories after emptying the rectum.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It may be necessary to take this drug around the clock for adequate control of asthma attacks.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Avoid excessive intake of coffee, tea, cocoa, cola beverages, chocolate.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/>
            </a:b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9503F0-D407-409B-88D3-78E69BF85A2D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A0DF02-A007-42AE-98F0-C5BE7EE4D62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39956D-B2E8-424E-B12E-604A57C32499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09127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1676400"/>
            <a:ext cx="7920989" cy="3447098"/>
          </a:xfr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Smoking cigarettes or other tobacco products impacts the drug's effectiveness. Try not to smoke. Notify the care provider if smoking habits change while taking this drug.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Frequent blood tests may be necessary to monitor the effect of this drug and to ensure safe and effective dosage; keep all appointments for blood tests and other monitoring.</a:t>
            </a:r>
            <a:endParaRPr lang="en-IN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04FC62-77D6-4A59-BB95-4050D3C4192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33B731-C07B-4B9E-8501-56B15273DAB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8047E-2147-4556-AD4B-B28111E127C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7521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8469" y="1397000"/>
            <a:ext cx="34277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pc="-2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pc="-5" dirty="0">
                <a:latin typeface="Times New Roman" pitchFamily="18" charset="0"/>
                <a:cs typeface="Times New Roman" pitchFamily="18" charset="0"/>
              </a:rPr>
              <a:t>Z</a:t>
            </a:r>
            <a:r>
              <a:rPr spc="-1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spc="-16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pc="-18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dirty="0"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3559" y="2376170"/>
            <a:ext cx="6085841" cy="42409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2090" indent="-199390">
              <a:lnSpc>
                <a:spcPct val="100000"/>
              </a:lnSpc>
              <a:spcBef>
                <a:spcPts val="90"/>
              </a:spcBef>
              <a:buClr>
                <a:srgbClr val="9F4CA2"/>
              </a:buClr>
              <a:buSzPct val="97727"/>
              <a:buChar char="•"/>
              <a:tabLst>
                <a:tab pos="212090" algn="l"/>
              </a:tabLst>
            </a:pPr>
            <a:r>
              <a:rPr sz="2400" spc="-15" dirty="0">
                <a:latin typeface="Times New Roman" pitchFamily="18" charset="0"/>
                <a:cs typeface="Times New Roman" pitchFamily="18" charset="0"/>
              </a:rPr>
              <a:t>Available in 2ml</a:t>
            </a:r>
            <a:r>
              <a:rPr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ampoule(5mg/ml)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9F4CA2"/>
              </a:buClr>
              <a:buFont typeface="Georgia"/>
              <a:buChar char="•"/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109220">
              <a:lnSpc>
                <a:spcPct val="100000"/>
              </a:lnSpc>
            </a:pPr>
            <a:r>
              <a:rPr sz="2800" b="1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DOSE</a:t>
            </a:r>
            <a:r>
              <a:rPr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09220">
              <a:lnSpc>
                <a:spcPct val="100000"/>
              </a:lnSpc>
              <a:spcBef>
                <a:spcPts val="540"/>
              </a:spcBef>
            </a:pPr>
            <a:r>
              <a:rPr sz="2400" spc="-15" dirty="0">
                <a:latin typeface="Times New Roman" pitchFamily="18" charset="0"/>
                <a:cs typeface="Times New Roman" pitchFamily="18" charset="0"/>
              </a:rPr>
              <a:t>10mg I/V or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I/M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109220">
              <a:lnSpc>
                <a:spcPct val="100000"/>
              </a:lnSpc>
            </a:pPr>
            <a:r>
              <a:rPr sz="2800" b="1" spc="-20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INDICATIONS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: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12090" indent="-19939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SzPct val="97727"/>
              <a:buChar char="•"/>
              <a:tabLst>
                <a:tab pos="212090" algn="l"/>
              </a:tabLst>
            </a:pPr>
            <a:r>
              <a:rPr sz="2400" spc="-10" dirty="0">
                <a:latin typeface="Times New Roman" pitchFamily="18" charset="0"/>
                <a:cs typeface="Times New Roman" pitchFamily="18" charset="0"/>
              </a:rPr>
              <a:t>Muscle relaxant in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tetanus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12090" indent="-19939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SzPct val="97727"/>
              <a:buChar char="•"/>
              <a:tabLst>
                <a:tab pos="212090" algn="l"/>
              </a:tabLst>
            </a:pPr>
            <a:r>
              <a:rPr sz="2400" spc="-10" dirty="0">
                <a:latin typeface="Times New Roman" pitchFamily="18" charset="0"/>
                <a:cs typeface="Times New Roman" pitchFamily="18" charset="0"/>
              </a:rPr>
              <a:t>Pre anesthetic 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medication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12090" indent="-19939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SzPct val="97727"/>
              <a:buChar char="•"/>
              <a:tabLst>
                <a:tab pos="212090" algn="l"/>
              </a:tabLst>
            </a:pPr>
            <a:r>
              <a:rPr sz="2400" spc="-10" dirty="0">
                <a:latin typeface="Times New Roman" pitchFamily="18" charset="0"/>
                <a:cs typeface="Times New Roman" pitchFamily="18" charset="0"/>
              </a:rPr>
              <a:t>Treatment of</a:t>
            </a:r>
            <a:r>
              <a:rPr sz="2400" spc="-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convulsions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12090" indent="-199390">
              <a:lnSpc>
                <a:spcPct val="100000"/>
              </a:lnSpc>
              <a:spcBef>
                <a:spcPts val="210"/>
              </a:spcBef>
              <a:buClr>
                <a:srgbClr val="9F4CA2"/>
              </a:buClr>
              <a:buSzPct val="97727"/>
              <a:buChar char="•"/>
              <a:tabLst>
                <a:tab pos="212090" algn="l"/>
              </a:tabLst>
            </a:pPr>
            <a:r>
              <a:rPr sz="2400" spc="-10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tranquillizer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45140-31D9-4B36-8EEE-D336B9BE07A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C974D-8077-47B6-AB22-39E7CB73A3A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768DF-7B5D-4319-80FD-804F2051AC9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35</a:t>
            </a:fld>
            <a:endParaRPr lang="en-IN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69" y="685800"/>
            <a:ext cx="8074660" cy="61555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NURSING MEASURES: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1322784"/>
            <a:ext cx="7920989" cy="5601533"/>
          </a:xfrm>
        </p:spPr>
        <p:txBody>
          <a:bodyPr/>
          <a:lstStyle/>
          <a:p>
            <a:r>
              <a:rPr lang="en-US" dirty="0"/>
              <a:t>•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 not administer intra-arterially; may produce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arteriospasm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gangrene.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Change from IV therapy to oral therapy as soon as possible.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Do not use small veins (dorsum of hand or wrist) for IV injection.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Reduce dose of narcotic analgesics with IV diazepam; dose should be reduced by at least one-third or eliminated.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Carefully monitor P, BP, respiration during IV administration.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9CA6B-9B45-4ED1-88F7-9F8BC09C2FF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6EF43-0E66-45FD-84CE-22FBFAA3DA5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CA8F2-ECEC-44E0-97A7-021408456B4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23951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685800"/>
            <a:ext cx="8305800" cy="689419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• Maintain patients receiving parenteral benzodiazepines in bed for 3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do not permit ambulatory patients to operate a vehicle following an injection.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Monitor EEG in patients treated for status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epilepticus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seizures may recur after initial control, presumably because of short duration of drug effect.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Monitor liver and kidney function, CBC during long-term therapy.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Taper dosage gradually after long-term therapy, especially in epileptic patients.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Arrange for epileptic patients to wear medical alert ID indicating that they are epileptics taking this medication.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• Discuss risk of fetal abnormalities with patients desiring to become pregnant.</a:t>
            </a:r>
            <a:endParaRPr lang="en-IN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2C59AA-6088-4B48-9270-18B1D41A71D4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4FB3B-8FB9-4B36-A42D-032B97350A4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47B442-6AF9-424D-8C9D-878327034CE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23378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054100"/>
            <a:ext cx="80746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0" dirty="0">
                <a:latin typeface="Times New Roman" pitchFamily="18" charset="0"/>
                <a:cs typeface="Times New Roman" pitchFamily="18" charset="0"/>
              </a:rPr>
              <a:t>AVIL</a:t>
            </a:r>
            <a:endParaRPr spc="-6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5790" y="1752600"/>
            <a:ext cx="6938010" cy="49962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79070" indent="-166370">
              <a:lnSpc>
                <a:spcPct val="100000"/>
              </a:lnSpc>
              <a:spcBef>
                <a:spcPts val="1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2400" spc="10" dirty="0">
                <a:latin typeface="Times New Roman" pitchFamily="18" charset="0"/>
                <a:cs typeface="Times New Roman" pitchFamily="18" charset="0"/>
              </a:rPr>
              <a:t>Available in 2ml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ampoule(22.75mg/ml)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F4CA2"/>
              </a:buClr>
              <a:buFont typeface="Georgia"/>
              <a:buChar char="•"/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800" b="1" spc="-10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INDICATIONS</a:t>
            </a:r>
            <a:r>
              <a:rPr sz="2400" spc="-10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2400" spc="5" dirty="0">
                <a:latin typeface="Times New Roman" pitchFamily="18" charset="0"/>
                <a:cs typeface="Times New Roman" pitchFamily="18" charset="0"/>
              </a:rPr>
              <a:t>Allergic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reactions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2400" spc="5" dirty="0">
                <a:latin typeface="Times New Roman" pitchFamily="18" charset="0"/>
                <a:cs typeface="Times New Roman" pitchFamily="18" charset="0"/>
              </a:rPr>
              <a:t>Pruritis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2400" spc="10" dirty="0">
                <a:latin typeface="Times New Roman" pitchFamily="18" charset="0"/>
                <a:cs typeface="Times New Roman" pitchFamily="18" charset="0"/>
              </a:rPr>
              <a:t>Hypnotics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F4CA2"/>
              </a:buClr>
              <a:buFont typeface="Georgia"/>
              <a:buChar char="•"/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800" b="1" spc="15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ADVERSE</a:t>
            </a:r>
            <a:r>
              <a:rPr sz="2800" b="1" spc="-10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b="1" spc="15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EFFECTS</a:t>
            </a:r>
            <a:r>
              <a:rPr sz="2800" b="1" spc="15" dirty="0">
                <a:latin typeface="Times New Roman" pitchFamily="18" charset="0"/>
                <a:cs typeface="Times New Roman" pitchFamily="18" charset="0"/>
              </a:rPr>
              <a:t>: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2400" spc="5" dirty="0">
                <a:latin typeface="Times New Roman" pitchFamily="18" charset="0"/>
                <a:cs typeface="Times New Roman" pitchFamily="18" charset="0"/>
              </a:rPr>
              <a:t>Sedation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fatigue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2400" spc="5" dirty="0">
                <a:latin typeface="Times New Roman" pitchFamily="18" charset="0"/>
                <a:cs typeface="Times New Roman" pitchFamily="18" charset="0"/>
              </a:rPr>
              <a:t>Dryness of mouth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blurring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vision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2400" spc="10" dirty="0">
                <a:latin typeface="Times New Roman" pitchFamily="18" charset="0"/>
                <a:cs typeface="Times New Roman" pitchFamily="18" charset="0"/>
              </a:rPr>
              <a:t>Nausea and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vomiting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2400" spc="5" dirty="0">
                <a:latin typeface="Times New Roman" pitchFamily="18" charset="0"/>
                <a:cs typeface="Times New Roman" pitchFamily="18" charset="0"/>
              </a:rPr>
              <a:t>Blood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dyscrasias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A1665-4828-4206-A530-FDEE01FE222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3DD44-A61C-4F63-9512-9E9DDC33977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F5ABA-A6F8-473D-8213-D56124862BA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38</a:t>
            </a:fld>
            <a:endParaRPr lang="en-IN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205358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INSULIN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2282190"/>
            <a:ext cx="6391910" cy="42062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4310" indent="-181610">
              <a:lnSpc>
                <a:spcPct val="100000"/>
              </a:lnSpc>
              <a:spcBef>
                <a:spcPts val="90"/>
              </a:spcBef>
              <a:buClr>
                <a:srgbClr val="9F4CA2"/>
              </a:buClr>
              <a:buChar char="•"/>
              <a:tabLst>
                <a:tab pos="194310" algn="l"/>
              </a:tabLst>
            </a:pPr>
            <a:r>
              <a:rPr sz="2000" spc="-10" dirty="0">
                <a:latin typeface="Georgia"/>
                <a:cs typeface="Georgia"/>
              </a:rPr>
              <a:t>Available </a:t>
            </a:r>
            <a:r>
              <a:rPr sz="2000" spc="-5" dirty="0">
                <a:latin typeface="Georgia"/>
                <a:cs typeface="Georgia"/>
              </a:rPr>
              <a:t>in </a:t>
            </a:r>
            <a:r>
              <a:rPr sz="2000" spc="-10" dirty="0">
                <a:latin typeface="Georgia"/>
                <a:cs typeface="Georgia"/>
              </a:rPr>
              <a:t>40 units/ml </a:t>
            </a:r>
            <a:r>
              <a:rPr sz="2000" spc="-5" dirty="0">
                <a:latin typeface="Georgia"/>
                <a:cs typeface="Georgia"/>
              </a:rPr>
              <a:t>and </a:t>
            </a:r>
            <a:r>
              <a:rPr sz="2000" spc="-15" dirty="0">
                <a:latin typeface="Georgia"/>
                <a:cs typeface="Georgia"/>
              </a:rPr>
              <a:t>100 </a:t>
            </a:r>
            <a:r>
              <a:rPr sz="2000" spc="-10" dirty="0">
                <a:latin typeface="Georgia"/>
                <a:cs typeface="Georgia"/>
              </a:rPr>
              <a:t>units/ml </a:t>
            </a:r>
            <a:r>
              <a:rPr sz="2000" spc="-5" dirty="0">
                <a:latin typeface="Georgia"/>
                <a:cs typeface="Georgia"/>
              </a:rPr>
              <a:t>in </a:t>
            </a:r>
            <a:r>
              <a:rPr sz="2000" spc="-10" dirty="0">
                <a:latin typeface="Georgia"/>
                <a:cs typeface="Georgia"/>
              </a:rPr>
              <a:t>10ml</a:t>
            </a:r>
            <a:r>
              <a:rPr sz="2000" spc="2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bulb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CA2"/>
              </a:buClr>
              <a:buFont typeface="Georgia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99695">
              <a:lnSpc>
                <a:spcPct val="100000"/>
              </a:lnSpc>
            </a:pPr>
            <a:r>
              <a:rPr sz="2250" b="1" spc="10" dirty="0">
                <a:solidFill>
                  <a:srgbClr val="3D3E66"/>
                </a:solidFill>
                <a:latin typeface="Trebuchet MS"/>
                <a:cs typeface="Trebuchet MS"/>
              </a:rPr>
              <a:t>DOSE</a:t>
            </a:r>
            <a:r>
              <a:rPr sz="2000" spc="10" dirty="0">
                <a:latin typeface="Georgia"/>
                <a:cs typeface="Georgia"/>
              </a:rPr>
              <a:t>:</a:t>
            </a:r>
            <a:endParaRPr sz="2000">
              <a:latin typeface="Georgia"/>
              <a:cs typeface="Georgia"/>
            </a:endParaRPr>
          </a:p>
          <a:p>
            <a:pPr marL="73025">
              <a:lnSpc>
                <a:spcPct val="100000"/>
              </a:lnSpc>
              <a:spcBef>
                <a:spcPts val="210"/>
              </a:spcBef>
            </a:pPr>
            <a:r>
              <a:rPr sz="2000" spc="-15" dirty="0">
                <a:latin typeface="Georgia"/>
                <a:cs typeface="Georgia"/>
              </a:rPr>
              <a:t>Given</a:t>
            </a:r>
            <a:r>
              <a:rPr sz="2000" spc="-10" dirty="0">
                <a:latin typeface="Georgia"/>
                <a:cs typeface="Georgia"/>
              </a:rPr>
              <a:t> S/C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00">
              <a:latin typeface="Times New Roman"/>
              <a:cs typeface="Times New Roman"/>
            </a:endParaRPr>
          </a:p>
          <a:p>
            <a:pPr marL="108585">
              <a:lnSpc>
                <a:spcPct val="100000"/>
              </a:lnSpc>
            </a:pPr>
            <a:r>
              <a:rPr sz="2500" b="1" spc="-25" dirty="0">
                <a:solidFill>
                  <a:srgbClr val="3D3E66"/>
                </a:solidFill>
                <a:latin typeface="Trebuchet MS"/>
                <a:cs typeface="Trebuchet MS"/>
              </a:rPr>
              <a:t>INDICATIONS</a:t>
            </a:r>
            <a:r>
              <a:rPr sz="2500" b="1" spc="-25" dirty="0">
                <a:latin typeface="Trebuchet MS"/>
                <a:cs typeface="Trebuchet MS"/>
              </a:rPr>
              <a:t>:</a:t>
            </a:r>
            <a:endParaRPr sz="2500">
              <a:latin typeface="Trebuchet MS"/>
              <a:cs typeface="Trebuchet MS"/>
            </a:endParaRPr>
          </a:p>
          <a:p>
            <a:pPr marL="194310" indent="-181610">
              <a:lnSpc>
                <a:spcPct val="100000"/>
              </a:lnSpc>
              <a:spcBef>
                <a:spcPts val="200"/>
              </a:spcBef>
              <a:buClr>
                <a:srgbClr val="9F4CA2"/>
              </a:buClr>
              <a:buChar char="•"/>
              <a:tabLst>
                <a:tab pos="194310" algn="l"/>
              </a:tabLst>
            </a:pPr>
            <a:r>
              <a:rPr sz="2000" spc="-10" dirty="0">
                <a:latin typeface="Georgia"/>
                <a:cs typeface="Georgia"/>
              </a:rPr>
              <a:t>Diabetic ketoacidotic</a:t>
            </a:r>
            <a:r>
              <a:rPr sz="2000" spc="-15" dirty="0">
                <a:latin typeface="Georgia"/>
                <a:cs typeface="Georgia"/>
              </a:rPr>
              <a:t> </a:t>
            </a:r>
            <a:r>
              <a:rPr sz="2000" spc="-10" dirty="0">
                <a:latin typeface="Georgia"/>
                <a:cs typeface="Georgia"/>
              </a:rPr>
              <a:t>coma</a:t>
            </a:r>
            <a:endParaRPr sz="2000">
              <a:latin typeface="Georgia"/>
              <a:cs typeface="Georgia"/>
            </a:endParaRPr>
          </a:p>
          <a:p>
            <a:pPr marL="194310" indent="-181610">
              <a:lnSpc>
                <a:spcPct val="100000"/>
              </a:lnSpc>
              <a:spcBef>
                <a:spcPts val="200"/>
              </a:spcBef>
              <a:buClr>
                <a:srgbClr val="9F4CA2"/>
              </a:buClr>
              <a:buChar char="•"/>
              <a:tabLst>
                <a:tab pos="194310" algn="l"/>
              </a:tabLst>
            </a:pPr>
            <a:r>
              <a:rPr sz="2000" spc="-10" dirty="0">
                <a:latin typeface="Georgia"/>
                <a:cs typeface="Georgia"/>
              </a:rPr>
              <a:t>Glucose insuline drip </a:t>
            </a:r>
            <a:r>
              <a:rPr sz="2000" spc="-5" dirty="0">
                <a:latin typeface="Georgia"/>
                <a:cs typeface="Georgia"/>
              </a:rPr>
              <a:t>in </a:t>
            </a:r>
            <a:r>
              <a:rPr sz="2000" spc="-10" dirty="0">
                <a:latin typeface="Georgia"/>
                <a:cs typeface="Georgia"/>
              </a:rPr>
              <a:t>hyperkalemia</a:t>
            </a:r>
            <a:endParaRPr sz="2000">
              <a:latin typeface="Georgia"/>
              <a:cs typeface="Georgia"/>
            </a:endParaRPr>
          </a:p>
          <a:p>
            <a:pPr marL="194310" indent="-181610">
              <a:lnSpc>
                <a:spcPct val="100000"/>
              </a:lnSpc>
              <a:spcBef>
                <a:spcPts val="210"/>
              </a:spcBef>
              <a:buClr>
                <a:srgbClr val="9F4CA2"/>
              </a:buClr>
              <a:buChar char="•"/>
              <a:tabLst>
                <a:tab pos="194310" algn="l"/>
              </a:tabLst>
            </a:pPr>
            <a:r>
              <a:rPr sz="2000" spc="-10" dirty="0">
                <a:latin typeface="Georgia"/>
                <a:cs typeface="Georgia"/>
              </a:rPr>
              <a:t>Diabetes</a:t>
            </a:r>
            <a:endParaRPr sz="20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9F4CA2"/>
              </a:buClr>
              <a:buFont typeface="Georgia"/>
              <a:buChar char="•"/>
            </a:pPr>
            <a:endParaRPr sz="2400">
              <a:latin typeface="Times New Roman"/>
              <a:cs typeface="Times New Roman"/>
            </a:endParaRPr>
          </a:p>
          <a:p>
            <a:pPr marL="108585">
              <a:lnSpc>
                <a:spcPct val="100000"/>
              </a:lnSpc>
            </a:pPr>
            <a:r>
              <a:rPr sz="2500" b="1" spc="-10" dirty="0">
                <a:solidFill>
                  <a:srgbClr val="3D3E66"/>
                </a:solidFill>
                <a:latin typeface="Trebuchet MS"/>
                <a:cs typeface="Trebuchet MS"/>
              </a:rPr>
              <a:t>ADVERSE </a:t>
            </a:r>
            <a:r>
              <a:rPr sz="2500" b="1" spc="-5" dirty="0">
                <a:solidFill>
                  <a:srgbClr val="3D3E66"/>
                </a:solidFill>
                <a:latin typeface="Trebuchet MS"/>
                <a:cs typeface="Trebuchet MS"/>
              </a:rPr>
              <a:t>EFFECTS</a:t>
            </a:r>
            <a:r>
              <a:rPr sz="2000" spc="-5" dirty="0">
                <a:latin typeface="Georgia"/>
                <a:cs typeface="Georgia"/>
              </a:rPr>
              <a:t>:</a:t>
            </a:r>
            <a:endParaRPr sz="2000">
              <a:latin typeface="Georgia"/>
              <a:cs typeface="Georgia"/>
            </a:endParaRPr>
          </a:p>
          <a:p>
            <a:pPr marL="194310" indent="-181610">
              <a:lnSpc>
                <a:spcPct val="100000"/>
              </a:lnSpc>
              <a:spcBef>
                <a:spcPts val="210"/>
              </a:spcBef>
              <a:buClr>
                <a:srgbClr val="9F4CA2"/>
              </a:buClr>
              <a:buChar char="•"/>
              <a:tabLst>
                <a:tab pos="194310" algn="l"/>
              </a:tabLst>
            </a:pPr>
            <a:r>
              <a:rPr sz="2000" spc="-10" dirty="0">
                <a:latin typeface="Georgia"/>
                <a:cs typeface="Georgia"/>
              </a:rPr>
              <a:t>Hypoglycemias</a:t>
            </a:r>
            <a:endParaRPr sz="200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F35FE8-6CFB-4811-9B26-546E94FCDEB6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4BAD4-DCF9-4A7D-BADD-2A16C07DADC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9B0AF-15BB-496D-B898-A16531CEDB0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39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954529"/>
            <a:ext cx="56375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imes New Roman" pitchFamily="18" charset="0"/>
                <a:cs typeface="Times New Roman" pitchFamily="18" charset="0"/>
              </a:rPr>
              <a:t>ADVERSE</a:t>
            </a:r>
            <a:r>
              <a:rPr sz="3200" spc="-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REACTIONS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57200" y="2527300"/>
            <a:ext cx="8305799" cy="235962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00990" indent="-255270">
              <a:lnSpc>
                <a:spcPct val="100000"/>
              </a:lnSpc>
              <a:spcBef>
                <a:spcPts val="400"/>
              </a:spcBef>
              <a:buClr>
                <a:srgbClr val="9F4CA2"/>
              </a:buClr>
              <a:buChar char="•"/>
              <a:tabLst>
                <a:tab pos="301625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Palpitations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tremors,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pallor,headache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00990" marR="508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301625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If injected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rapidly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or I/V causes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marked increase 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BP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0099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301625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Ventricular</a:t>
            </a:r>
            <a:r>
              <a:rPr sz="28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arrhythmias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0099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301625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Acute pulmonary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edema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30099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301625" algn="l"/>
              </a:tabLst>
            </a:pPr>
            <a:r>
              <a:rPr sz="2800" spc="-10" dirty="0">
                <a:latin typeface="Times New Roman" pitchFamily="18" charset="0"/>
                <a:cs typeface="Times New Roman" pitchFamily="18" charset="0"/>
              </a:rPr>
              <a:t>Anginal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pain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1A51F6-AA2B-4D31-A2C6-5B9849DA2747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CDBA0-A7F3-4720-9CB1-AD69C2963BB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22A33-A7D1-433C-840B-3125DC36BB5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</a:t>
            </a:fld>
            <a:endParaRPr lang="en-IN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13357503"/>
          </a:xfrm>
        </p:spPr>
        <p:txBody>
          <a:bodyPr/>
          <a:lstStyle/>
          <a:p>
            <a:r>
              <a:rPr lang="en-US" b="1" u="sng" dirty="0"/>
              <a:t>41) DOBUTAMINE</a:t>
            </a:r>
            <a:br>
              <a:rPr lang="en-US" b="1" u="sng" dirty="0"/>
            </a:br>
            <a:br>
              <a:rPr lang="en-US" dirty="0"/>
            </a:br>
            <a:r>
              <a:rPr lang="en-US" dirty="0"/>
              <a:t>Brand name: </a:t>
            </a:r>
            <a:r>
              <a:rPr lang="en-US" dirty="0" err="1"/>
              <a:t>Dobatrey</a:t>
            </a:r>
            <a:br>
              <a:rPr lang="en-US" dirty="0"/>
            </a:br>
            <a:r>
              <a:rPr lang="en-US" dirty="0"/>
              <a:t>Classification: </a:t>
            </a:r>
            <a:r>
              <a:rPr lang="en-US" dirty="0" err="1"/>
              <a:t>Adrenergics</a:t>
            </a:r>
            <a:br>
              <a:rPr lang="en-US" dirty="0"/>
            </a:br>
            <a:r>
              <a:rPr lang="en-US" dirty="0"/>
              <a:t>Dosage: 12.5 mg/mL</a:t>
            </a:r>
            <a:br>
              <a:rPr lang="en-US" dirty="0"/>
            </a:br>
            <a:r>
              <a:rPr lang="en-US" dirty="0"/>
              <a:t>Indication: increased cardiac output in short term treatment of cardiac </a:t>
            </a:r>
            <a:r>
              <a:rPr lang="en-US" dirty="0" err="1"/>
              <a:t>decompensation</a:t>
            </a:r>
            <a:r>
              <a:rPr lang="en-US" dirty="0"/>
              <a:t> caused by depressed contractility</a:t>
            </a:r>
            <a:br>
              <a:rPr lang="en-US" dirty="0"/>
            </a:br>
            <a:r>
              <a:rPr lang="en-US" dirty="0"/>
              <a:t>Action: Stimulates heart’s beta1 receptors to increase myocardial contractility and stroke volume. Increases cardiac output by decreasing peripheral vascular resistance, reducing ventricular filling pressure, and facilitating AV node conduction</a:t>
            </a:r>
            <a:br>
              <a:rPr lang="en-US" dirty="0"/>
            </a:br>
            <a:r>
              <a:rPr lang="en-US" dirty="0"/>
              <a:t>Adverse Reaction: increased systolic BP, increased heart rate, chest pain, increased number of premature ventricular beats, headache, tingling sensations, </a:t>
            </a:r>
            <a:r>
              <a:rPr lang="en-US" dirty="0" err="1"/>
              <a:t>paresthesia</a:t>
            </a:r>
            <a:r>
              <a:rPr lang="en-US" dirty="0"/>
              <a:t>. nausea, vomiting, dyspnea, phlebitis, local inflammation after infiltration, leg cramps</a:t>
            </a:r>
            <a:br>
              <a:rPr lang="en-US" dirty="0"/>
            </a:br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Monitor vital signs, ECG, cardiac output, pulmonary capillary wedge pressure, central venous pressure and urinary output carefully throughout infusion. </a:t>
            </a:r>
            <a:br>
              <a:rPr lang="en-US" dirty="0"/>
            </a:br>
            <a:r>
              <a:rPr lang="en-US" dirty="0"/>
              <a:t>• Monitor patency and placement of IV catheter to reduce risk of extravasation and phlebitis.</a:t>
            </a:r>
            <a:br>
              <a:rPr lang="en-US" dirty="0"/>
            </a:br>
            <a:r>
              <a:rPr lang="en-US" dirty="0"/>
              <a:t>• Watch out for symptoms of </a:t>
            </a:r>
            <a:r>
              <a:rPr lang="en-US" dirty="0" err="1"/>
              <a:t>overdosage</a:t>
            </a:r>
            <a:r>
              <a:rPr lang="en-US" dirty="0"/>
              <a:t> such as excessive hypertension, tachycardia, nausea, vomiting, tremor, headache, chest pain</a:t>
            </a: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AE2A7-5BE9-4FC7-992F-615CEDD7D9BE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119E1-B010-41E5-884A-0C91DAFBE14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455DC-A43B-4092-B580-FE34AC02D7A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5795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58908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SODIUM</a:t>
            </a:r>
            <a:r>
              <a:rPr spc="-75" dirty="0"/>
              <a:t> </a:t>
            </a:r>
            <a:r>
              <a:rPr spc="-45" dirty="0"/>
              <a:t>BICARBONATE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2300" y="2282190"/>
            <a:ext cx="3929379" cy="42392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7170" indent="-204470">
              <a:lnSpc>
                <a:spcPct val="100000"/>
              </a:lnSpc>
              <a:spcBef>
                <a:spcPts val="90"/>
              </a:spcBef>
              <a:buClr>
                <a:srgbClr val="9F4CA2"/>
              </a:buClr>
              <a:buChar char="•"/>
              <a:tabLst>
                <a:tab pos="217170" algn="l"/>
              </a:tabLst>
            </a:pPr>
            <a:r>
              <a:rPr sz="2250" spc="-10" dirty="0">
                <a:latin typeface="Georgia"/>
                <a:cs typeface="Georgia"/>
              </a:rPr>
              <a:t>Available </a:t>
            </a:r>
            <a:r>
              <a:rPr sz="2250" spc="-5" dirty="0">
                <a:latin typeface="Georgia"/>
                <a:cs typeface="Georgia"/>
              </a:rPr>
              <a:t>in </a:t>
            </a:r>
            <a:r>
              <a:rPr sz="2250" spc="-10" dirty="0">
                <a:latin typeface="Georgia"/>
                <a:cs typeface="Georgia"/>
              </a:rPr>
              <a:t>10ml</a:t>
            </a:r>
            <a:r>
              <a:rPr sz="2250" spc="-15" dirty="0">
                <a:latin typeface="Georgia"/>
                <a:cs typeface="Georgia"/>
              </a:rPr>
              <a:t> </a:t>
            </a:r>
            <a:r>
              <a:rPr sz="2250" spc="-10" dirty="0">
                <a:latin typeface="Georgia"/>
                <a:cs typeface="Georgia"/>
              </a:rPr>
              <a:t>ampoule</a:t>
            </a:r>
            <a:endParaRPr sz="22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CA2"/>
              </a:buClr>
              <a:buFont typeface="Georgia"/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110489">
              <a:lnSpc>
                <a:spcPct val="100000"/>
              </a:lnSpc>
            </a:pPr>
            <a:r>
              <a:rPr sz="2550" b="1" spc="-15" dirty="0">
                <a:solidFill>
                  <a:srgbClr val="3D3E66"/>
                </a:solidFill>
                <a:latin typeface="Trebuchet MS"/>
                <a:cs typeface="Trebuchet MS"/>
              </a:rPr>
              <a:t>INDICATIONS:</a:t>
            </a:r>
            <a:endParaRPr sz="2550">
              <a:latin typeface="Trebuchet MS"/>
              <a:cs typeface="Trebuchet MS"/>
            </a:endParaRPr>
          </a:p>
          <a:p>
            <a:pPr marL="217170" indent="-204470">
              <a:lnSpc>
                <a:spcPct val="100000"/>
              </a:lnSpc>
              <a:spcBef>
                <a:spcPts val="229"/>
              </a:spcBef>
              <a:buClr>
                <a:srgbClr val="9F4CA2"/>
              </a:buClr>
              <a:buChar char="•"/>
              <a:tabLst>
                <a:tab pos="217170" algn="l"/>
              </a:tabLst>
            </a:pPr>
            <a:r>
              <a:rPr sz="2250" spc="-10" dirty="0">
                <a:latin typeface="Georgia"/>
                <a:cs typeface="Georgia"/>
              </a:rPr>
              <a:t>Metabolic acidosis</a:t>
            </a:r>
            <a:endParaRPr sz="2250">
              <a:latin typeface="Georgia"/>
              <a:cs typeface="Georgia"/>
            </a:endParaRPr>
          </a:p>
          <a:p>
            <a:pPr marL="217170" indent="-204470">
              <a:lnSpc>
                <a:spcPct val="100000"/>
              </a:lnSpc>
              <a:spcBef>
                <a:spcPts val="229"/>
              </a:spcBef>
              <a:buClr>
                <a:srgbClr val="9F4CA2"/>
              </a:buClr>
              <a:buChar char="•"/>
              <a:tabLst>
                <a:tab pos="217170" algn="l"/>
              </a:tabLst>
            </a:pPr>
            <a:r>
              <a:rPr sz="2250" spc="-10" dirty="0">
                <a:latin typeface="Georgia"/>
                <a:cs typeface="Georgia"/>
              </a:rPr>
              <a:t>Lactic acidosis</a:t>
            </a:r>
            <a:endParaRPr sz="2250">
              <a:latin typeface="Georgia"/>
              <a:cs typeface="Georgia"/>
            </a:endParaRPr>
          </a:p>
          <a:p>
            <a:pPr marL="217170" indent="-204470">
              <a:lnSpc>
                <a:spcPct val="100000"/>
              </a:lnSpc>
              <a:spcBef>
                <a:spcPts val="229"/>
              </a:spcBef>
              <a:buClr>
                <a:srgbClr val="9F4CA2"/>
              </a:buClr>
              <a:buChar char="•"/>
              <a:tabLst>
                <a:tab pos="217170" algn="l"/>
              </a:tabLst>
            </a:pPr>
            <a:r>
              <a:rPr sz="2250" spc="-10" dirty="0">
                <a:latin typeface="Georgia"/>
                <a:cs typeface="Georgia"/>
              </a:rPr>
              <a:t>Respiratory</a:t>
            </a:r>
            <a:r>
              <a:rPr sz="2250" spc="-15" dirty="0">
                <a:latin typeface="Georgia"/>
                <a:cs typeface="Georgia"/>
              </a:rPr>
              <a:t> </a:t>
            </a:r>
            <a:r>
              <a:rPr sz="2250" spc="-10" dirty="0">
                <a:latin typeface="Georgia"/>
                <a:cs typeface="Georgia"/>
              </a:rPr>
              <a:t>acidosis</a:t>
            </a:r>
            <a:endParaRPr sz="2250">
              <a:latin typeface="Georgia"/>
              <a:cs typeface="Georgia"/>
            </a:endParaRPr>
          </a:p>
          <a:p>
            <a:pPr marL="217170" indent="-204470">
              <a:lnSpc>
                <a:spcPct val="100000"/>
              </a:lnSpc>
              <a:spcBef>
                <a:spcPts val="229"/>
              </a:spcBef>
              <a:buClr>
                <a:srgbClr val="9F4CA2"/>
              </a:buClr>
              <a:buChar char="•"/>
              <a:tabLst>
                <a:tab pos="217170" algn="l"/>
              </a:tabLst>
            </a:pPr>
            <a:r>
              <a:rPr sz="2250" spc="-10" dirty="0">
                <a:latin typeface="Georgia"/>
                <a:cs typeface="Georgia"/>
              </a:rPr>
              <a:t>Hyperkalemia</a:t>
            </a:r>
            <a:endParaRPr sz="22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9F4CA2"/>
              </a:buClr>
              <a:buFont typeface="Georgia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110489">
              <a:lnSpc>
                <a:spcPct val="100000"/>
              </a:lnSpc>
            </a:pPr>
            <a:r>
              <a:rPr sz="2550" b="1" spc="5" dirty="0">
                <a:solidFill>
                  <a:srgbClr val="3D3E66"/>
                </a:solidFill>
                <a:latin typeface="Trebuchet MS"/>
                <a:cs typeface="Trebuchet MS"/>
              </a:rPr>
              <a:t>ADVERSE</a:t>
            </a:r>
            <a:r>
              <a:rPr sz="2550" b="1" spc="-10" dirty="0">
                <a:solidFill>
                  <a:srgbClr val="3D3E66"/>
                </a:solidFill>
                <a:latin typeface="Trebuchet MS"/>
                <a:cs typeface="Trebuchet MS"/>
              </a:rPr>
              <a:t> </a:t>
            </a:r>
            <a:r>
              <a:rPr sz="2550" b="1" spc="10" dirty="0">
                <a:solidFill>
                  <a:srgbClr val="3D3E66"/>
                </a:solidFill>
                <a:latin typeface="Trebuchet MS"/>
                <a:cs typeface="Trebuchet MS"/>
              </a:rPr>
              <a:t>EFFECTS</a:t>
            </a:r>
            <a:r>
              <a:rPr sz="2550" b="1" spc="10" dirty="0">
                <a:latin typeface="Trebuchet MS"/>
                <a:cs typeface="Trebuchet MS"/>
              </a:rPr>
              <a:t>:</a:t>
            </a:r>
            <a:endParaRPr sz="2550">
              <a:latin typeface="Trebuchet MS"/>
              <a:cs typeface="Trebuchet MS"/>
            </a:endParaRPr>
          </a:p>
          <a:p>
            <a:pPr marL="217170" indent="-204470">
              <a:lnSpc>
                <a:spcPct val="100000"/>
              </a:lnSpc>
              <a:spcBef>
                <a:spcPts val="229"/>
              </a:spcBef>
              <a:buClr>
                <a:srgbClr val="9F4CA2"/>
              </a:buClr>
              <a:buChar char="•"/>
              <a:tabLst>
                <a:tab pos="217170" algn="l"/>
              </a:tabLst>
            </a:pPr>
            <a:r>
              <a:rPr sz="2250" spc="-10" dirty="0">
                <a:latin typeface="Georgia"/>
                <a:cs typeface="Georgia"/>
              </a:rPr>
              <a:t>Metabolic alkalosis</a:t>
            </a:r>
            <a:endParaRPr sz="2250">
              <a:latin typeface="Georgia"/>
              <a:cs typeface="Georgia"/>
            </a:endParaRPr>
          </a:p>
          <a:p>
            <a:pPr marL="217170" indent="-204470">
              <a:lnSpc>
                <a:spcPct val="100000"/>
              </a:lnSpc>
              <a:spcBef>
                <a:spcPts val="229"/>
              </a:spcBef>
              <a:buClr>
                <a:srgbClr val="9F4CA2"/>
              </a:buClr>
              <a:buChar char="•"/>
              <a:tabLst>
                <a:tab pos="217170" algn="l"/>
              </a:tabLst>
            </a:pPr>
            <a:r>
              <a:rPr sz="2250" spc="-10" dirty="0">
                <a:latin typeface="Georgia"/>
                <a:cs typeface="Georgia"/>
              </a:rPr>
              <a:t>Edema due </a:t>
            </a:r>
            <a:r>
              <a:rPr sz="2250" spc="-5" dirty="0">
                <a:latin typeface="Georgia"/>
                <a:cs typeface="Georgia"/>
              </a:rPr>
              <a:t>to </a:t>
            </a:r>
            <a:r>
              <a:rPr sz="2250" spc="-15" dirty="0">
                <a:latin typeface="Georgia"/>
                <a:cs typeface="Georgia"/>
              </a:rPr>
              <a:t>Na+</a:t>
            </a:r>
            <a:r>
              <a:rPr sz="2250" spc="-40" dirty="0">
                <a:latin typeface="Georgia"/>
                <a:cs typeface="Georgia"/>
              </a:rPr>
              <a:t> </a:t>
            </a:r>
            <a:r>
              <a:rPr sz="2250" spc="-10" dirty="0">
                <a:latin typeface="Georgia"/>
                <a:cs typeface="Georgia"/>
              </a:rPr>
              <a:t>retentions</a:t>
            </a:r>
            <a:endParaRPr sz="225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D7704-DCE1-4F8E-8FFD-79F10EA6A6D8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D669-E8ED-4258-9FEA-823ACB2BAEA9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3E7C2-FAD8-4903-A777-17FC9BA5A39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41</a:t>
            </a:fld>
            <a:endParaRPr lang="en-IN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4739759"/>
          </a:xfrm>
        </p:spPr>
        <p:txBody>
          <a:bodyPr/>
          <a:lstStyle/>
          <a:p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do not take drug with milk to avoid </a:t>
            </a:r>
            <a:r>
              <a:rPr lang="en-US" dirty="0" err="1"/>
              <a:t>hypercalcemia</a:t>
            </a:r>
            <a:r>
              <a:rPr lang="en-US" dirty="0"/>
              <a:t>, abnormally high alkalinity in tissues and fluids, or kidney stones.</a:t>
            </a:r>
            <a:br>
              <a:rPr lang="en-US" dirty="0"/>
            </a:br>
            <a:r>
              <a:rPr lang="en-US" dirty="0"/>
              <a:t>• do not give to patients with metabolic or respiratory alkalosis, and in those with </a:t>
            </a:r>
            <a:r>
              <a:rPr lang="en-US" dirty="0" err="1"/>
              <a:t>hypocalcemia</a:t>
            </a:r>
            <a:r>
              <a:rPr lang="en-US" dirty="0"/>
              <a:t> in which alkalosis may produce </a:t>
            </a:r>
            <a:r>
              <a:rPr lang="en-US" dirty="0" err="1"/>
              <a:t>tetany</a:t>
            </a:r>
            <a:r>
              <a:rPr lang="en-US" dirty="0"/>
              <a:t>, hypertension, seizures, or heart failure.</a:t>
            </a:r>
            <a:br>
              <a:rPr lang="en-US" dirty="0"/>
            </a:br>
            <a:r>
              <a:rPr lang="en-US" dirty="0"/>
              <a:t>• monitor for alkalosis by obtaining blood pH, PaO2, PCO2, and electrolyte levels</a:t>
            </a: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F18A9-98D4-4D9B-8180-360C0D8234B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ADEFB-97E4-4CC7-A715-F64CA222A643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047FB-6AE1-4F47-A267-660D6BF8B1D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65472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483552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L</a:t>
            </a:r>
            <a:r>
              <a:rPr spc="-25" dirty="0"/>
              <a:t>A</a:t>
            </a:r>
            <a:r>
              <a:rPr dirty="0"/>
              <a:t>S</a:t>
            </a:r>
            <a:r>
              <a:rPr spc="-5" dirty="0"/>
              <a:t>I</a:t>
            </a:r>
            <a:r>
              <a:rPr dirty="0"/>
              <a:t>X</a:t>
            </a:r>
            <a:r>
              <a:rPr spc="-5" dirty="0"/>
              <a:t>(F</a:t>
            </a:r>
            <a:r>
              <a:rPr spc="-15" dirty="0"/>
              <a:t>R</a:t>
            </a:r>
            <a:r>
              <a:rPr spc="-10" dirty="0"/>
              <a:t>USE</a:t>
            </a:r>
            <a:r>
              <a:rPr spc="-35" dirty="0"/>
              <a:t>M</a:t>
            </a:r>
            <a:r>
              <a:rPr dirty="0"/>
              <a:t>I</a:t>
            </a:r>
            <a:r>
              <a:rPr spc="-10" dirty="0"/>
              <a:t>DE</a:t>
            </a:r>
            <a:r>
              <a:rPr dirty="0"/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2609" y="2297502"/>
            <a:ext cx="7874634" cy="424624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130810">
              <a:lnSpc>
                <a:spcPct val="100000"/>
              </a:lnSpc>
              <a:spcBef>
                <a:spcPts val="870"/>
              </a:spcBef>
            </a:pPr>
            <a:r>
              <a:rPr sz="3050" b="1" spc="-5" dirty="0">
                <a:solidFill>
                  <a:srgbClr val="3D3E66"/>
                </a:solidFill>
                <a:latin typeface="Trebuchet MS"/>
                <a:cs typeface="Trebuchet MS"/>
              </a:rPr>
              <a:t>DOSE:</a:t>
            </a:r>
            <a:endParaRPr sz="3050">
              <a:latin typeface="Trebuchet MS"/>
              <a:cs typeface="Trebuchet MS"/>
            </a:endParaRPr>
          </a:p>
          <a:p>
            <a:pPr marL="130810">
              <a:lnSpc>
                <a:spcPct val="100000"/>
              </a:lnSpc>
              <a:spcBef>
                <a:spcPts val="690"/>
              </a:spcBef>
            </a:pPr>
            <a:r>
              <a:rPr sz="2650" spc="5" dirty="0">
                <a:latin typeface="Georgia"/>
                <a:cs typeface="Georgia"/>
              </a:rPr>
              <a:t>20mg I/M </a:t>
            </a:r>
            <a:r>
              <a:rPr sz="2650" dirty="0">
                <a:latin typeface="Georgia"/>
                <a:cs typeface="Georgia"/>
              </a:rPr>
              <a:t>or</a:t>
            </a:r>
            <a:r>
              <a:rPr sz="2650" spc="-5" dirty="0">
                <a:latin typeface="Georgia"/>
                <a:cs typeface="Georgia"/>
              </a:rPr>
              <a:t> </a:t>
            </a:r>
            <a:r>
              <a:rPr sz="2650" spc="5" dirty="0">
                <a:latin typeface="Georgia"/>
                <a:cs typeface="Georgia"/>
              </a:rPr>
              <a:t>I/V</a:t>
            </a:r>
            <a:endParaRPr sz="265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>
              <a:latin typeface="Times New Roman"/>
              <a:cs typeface="Times New Roman"/>
            </a:endParaRPr>
          </a:p>
          <a:p>
            <a:pPr marL="130810">
              <a:lnSpc>
                <a:spcPct val="100000"/>
              </a:lnSpc>
              <a:spcBef>
                <a:spcPts val="5"/>
              </a:spcBef>
            </a:pPr>
            <a:r>
              <a:rPr sz="3050" b="1" spc="-30" dirty="0">
                <a:solidFill>
                  <a:srgbClr val="3D3E66"/>
                </a:solidFill>
                <a:latin typeface="Trebuchet MS"/>
                <a:cs typeface="Trebuchet MS"/>
              </a:rPr>
              <a:t>INDICATIONS:</a:t>
            </a:r>
            <a:endParaRPr sz="3050">
              <a:latin typeface="Trebuchet MS"/>
              <a:cs typeface="Trebuchet MS"/>
            </a:endParaRPr>
          </a:p>
          <a:p>
            <a:pPr marL="255270" indent="-2425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spc="5" dirty="0">
                <a:latin typeface="Georgia"/>
                <a:cs typeface="Georgia"/>
              </a:rPr>
              <a:t>Pulmonary</a:t>
            </a:r>
            <a:r>
              <a:rPr sz="2650" spc="-10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edema</a:t>
            </a:r>
            <a:endParaRPr sz="2650">
              <a:latin typeface="Georgia"/>
              <a:cs typeface="Georgia"/>
            </a:endParaRPr>
          </a:p>
          <a:p>
            <a:pPr marL="255270" indent="-242570">
              <a:lnSpc>
                <a:spcPct val="10000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spc="5" dirty="0">
                <a:latin typeface="Georgia"/>
                <a:cs typeface="Georgia"/>
              </a:rPr>
              <a:t>To </a:t>
            </a:r>
            <a:r>
              <a:rPr sz="2650" dirty="0">
                <a:latin typeface="Georgia"/>
                <a:cs typeface="Georgia"/>
              </a:rPr>
              <a:t>induce forced diuresis in barbiturates</a:t>
            </a:r>
            <a:r>
              <a:rPr sz="2650" spc="-1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poisoning</a:t>
            </a:r>
            <a:endParaRPr sz="2650">
              <a:latin typeface="Georgia"/>
              <a:cs typeface="Georgia"/>
            </a:endParaRPr>
          </a:p>
          <a:p>
            <a:pPr marL="255270" indent="-2425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dirty="0">
                <a:latin typeface="Georgia"/>
                <a:cs typeface="Georgia"/>
              </a:rPr>
              <a:t>Treatment of mannitol resistant acute</a:t>
            </a:r>
            <a:r>
              <a:rPr sz="2650" spc="25" dirty="0">
                <a:latin typeface="Georgia"/>
                <a:cs typeface="Georgia"/>
              </a:rPr>
              <a:t> </a:t>
            </a:r>
            <a:r>
              <a:rPr sz="2650" dirty="0">
                <a:latin typeface="Georgia"/>
                <a:cs typeface="Georgia"/>
              </a:rPr>
              <a:t>oliguria</a:t>
            </a:r>
            <a:endParaRPr sz="2650">
              <a:latin typeface="Georgia"/>
              <a:cs typeface="Georgia"/>
            </a:endParaRPr>
          </a:p>
          <a:p>
            <a:pPr marL="255270" indent="-2425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dirty="0">
                <a:latin typeface="Georgia"/>
                <a:cs typeface="Georgia"/>
              </a:rPr>
              <a:t>Advanced</a:t>
            </a:r>
            <a:r>
              <a:rPr sz="2650" spc="-10" dirty="0">
                <a:latin typeface="Georgia"/>
                <a:cs typeface="Georgia"/>
              </a:rPr>
              <a:t> </a:t>
            </a:r>
            <a:r>
              <a:rPr sz="2650" spc="5" dirty="0">
                <a:latin typeface="Georgia"/>
                <a:cs typeface="Georgia"/>
              </a:rPr>
              <a:t>RF</a:t>
            </a:r>
            <a:endParaRPr sz="2650">
              <a:latin typeface="Georgia"/>
              <a:cs typeface="Georgia"/>
            </a:endParaRPr>
          </a:p>
          <a:p>
            <a:pPr marL="255270" indent="-242570">
              <a:lnSpc>
                <a:spcPct val="100000"/>
              </a:lnSpc>
              <a:spcBef>
                <a:spcPts val="309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dirty="0">
                <a:latin typeface="Georgia"/>
                <a:cs typeface="Georgia"/>
              </a:rPr>
              <a:t>Prostatectomy</a:t>
            </a:r>
            <a:endParaRPr sz="265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C230E-2DF5-4DF7-AB37-769E8143E2BD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7D590-6AB3-4FFB-89AF-DF4E529097D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F05BE-1994-4198-850C-78C8C0C4281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43</a:t>
            </a:fld>
            <a:endParaRPr lang="en-IN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649729"/>
            <a:ext cx="348043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rebuchet MS"/>
                <a:cs typeface="Trebuchet MS"/>
              </a:rPr>
              <a:t>ADVERSE</a:t>
            </a:r>
            <a:r>
              <a:rPr sz="3200" spc="-50" dirty="0">
                <a:latin typeface="Trebuchet MS"/>
                <a:cs typeface="Trebuchet MS"/>
              </a:rPr>
              <a:t> </a:t>
            </a:r>
            <a:r>
              <a:rPr sz="3200" spc="-5" dirty="0">
                <a:latin typeface="Trebuchet MS"/>
                <a:cs typeface="Trebuchet MS"/>
              </a:rPr>
              <a:t>EFFECTS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5159" y="2244090"/>
            <a:ext cx="5460365" cy="281305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7970" indent="-255270">
              <a:lnSpc>
                <a:spcPct val="100000"/>
              </a:lnSpc>
              <a:spcBef>
                <a:spcPts val="4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Water and </a:t>
            </a:r>
            <a:r>
              <a:rPr sz="2800" spc="-5" dirty="0">
                <a:latin typeface="Georgia"/>
                <a:cs typeface="Georgia"/>
              </a:rPr>
              <a:t>elecrolyte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disturbance</a:t>
            </a:r>
            <a:endParaRPr sz="28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Orthostatic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hypotension</a:t>
            </a:r>
            <a:endParaRPr sz="28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Retention </a:t>
            </a:r>
            <a:r>
              <a:rPr sz="2800" spc="-5" dirty="0">
                <a:latin typeface="Georgia"/>
                <a:cs typeface="Georgia"/>
              </a:rPr>
              <a:t>of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urine</a:t>
            </a:r>
            <a:endParaRPr sz="28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Hepatic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coma</a:t>
            </a:r>
            <a:endParaRPr sz="28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Cardiac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arrest</a:t>
            </a:r>
            <a:endParaRPr sz="28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Hearing </a:t>
            </a:r>
            <a:r>
              <a:rPr sz="2800" spc="-5" dirty="0">
                <a:latin typeface="Georgia"/>
                <a:cs typeface="Georgia"/>
              </a:rPr>
              <a:t>loss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56794-DC3A-4769-8533-C06784DC115C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D14F3-2D6F-4D6D-81F2-61A10827B7E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2B763-38DC-4859-A8D7-D13277350E6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44</a:t>
            </a:fld>
            <a:endParaRPr lang="en-IN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9479518"/>
          </a:xfrm>
        </p:spPr>
        <p:txBody>
          <a:bodyPr/>
          <a:lstStyle/>
          <a:p>
            <a:r>
              <a:rPr lang="en-US" dirty="0"/>
              <a:t>Nursing Measures: </a:t>
            </a:r>
            <a:br>
              <a:rPr lang="en-US" dirty="0"/>
            </a:br>
            <a:r>
              <a:rPr lang="en-US" dirty="0"/>
              <a:t>• Monitor BP after administration</a:t>
            </a:r>
            <a:br>
              <a:rPr lang="en-US" dirty="0"/>
            </a:br>
            <a:r>
              <a:rPr lang="en-US" dirty="0"/>
              <a:t>• Administer with food or milk to prevent GI upset.</a:t>
            </a:r>
            <a:br>
              <a:rPr lang="en-US" dirty="0"/>
            </a:br>
            <a:r>
              <a:rPr lang="en-US" dirty="0"/>
              <a:t>• Reduce dosage if given with other </a:t>
            </a:r>
            <a:r>
              <a:rPr lang="en-US" dirty="0" err="1"/>
              <a:t>antihypertensives</a:t>
            </a:r>
            <a:r>
              <a:rPr lang="en-US" dirty="0"/>
              <a:t>; readjust dosage gradually as BP responds.</a:t>
            </a:r>
            <a:br>
              <a:rPr lang="en-US" dirty="0"/>
            </a:br>
            <a:r>
              <a:rPr lang="en-US" dirty="0"/>
              <a:t>• Give early in the day so that increased urination will not disturb sleep.</a:t>
            </a:r>
            <a:br>
              <a:rPr lang="en-US" dirty="0"/>
            </a:br>
            <a:r>
              <a:rPr lang="en-US" dirty="0"/>
              <a:t>• Avoid IV use if oral use is at all possible.</a:t>
            </a:r>
            <a:br>
              <a:rPr lang="en-US" dirty="0"/>
            </a:br>
            <a:r>
              <a:rPr lang="en-US" dirty="0"/>
              <a:t>• Do not mix parenteral solution with highly acidic solutions with pH below 3.5.</a:t>
            </a:r>
            <a:br>
              <a:rPr lang="en-US" dirty="0"/>
            </a:br>
            <a:r>
              <a:rPr lang="en-US" dirty="0"/>
              <a:t>• Do not expose to light, may discolor tablets or solution; do not use discolored drug or solutions.</a:t>
            </a:r>
            <a:br>
              <a:rPr lang="en-US" dirty="0"/>
            </a:br>
            <a:r>
              <a:rPr lang="en-US" dirty="0"/>
              <a:t>• Discard diluted solution after 24 hr.</a:t>
            </a:r>
            <a:br>
              <a:rPr lang="en-US" dirty="0"/>
            </a:br>
            <a:r>
              <a:rPr lang="en-US" dirty="0"/>
              <a:t>• Refrigerate oral solution.</a:t>
            </a:r>
            <a:br>
              <a:rPr lang="en-US" dirty="0"/>
            </a:br>
            <a:r>
              <a:rPr lang="en-US" dirty="0"/>
              <a:t>• Measure and record weight to monitor fluid changes.</a:t>
            </a:r>
            <a:br>
              <a:rPr lang="en-US" dirty="0"/>
            </a:br>
            <a:r>
              <a:rPr lang="en-US" dirty="0"/>
              <a:t>• Arrange to monitor serum electrolytes, hydration, liver function.</a:t>
            </a:r>
            <a:br>
              <a:rPr lang="en-US" dirty="0"/>
            </a:br>
            <a:r>
              <a:rPr lang="en-US" dirty="0"/>
              <a:t>• Arrange for potassium-rich diet or supplemental potassium as needed.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998EC-3390-439C-80BE-DE74BB145E0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D48BE-EE21-481C-8373-8C6551E11C05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69A81-ADD2-48E6-9337-BC0A0C0AFFA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35532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206500"/>
            <a:ext cx="28530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MANNITOL: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0059" y="1938020"/>
            <a:ext cx="7733030" cy="4812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90"/>
              </a:spcBef>
              <a:buClr>
                <a:srgbClr val="9F4CA2"/>
              </a:buClr>
              <a:buChar char="•"/>
              <a:tabLst>
                <a:tab pos="240029" algn="l"/>
              </a:tabLst>
            </a:pPr>
            <a:r>
              <a:rPr sz="2500" spc="-10" dirty="0">
                <a:latin typeface="Georgia"/>
                <a:cs typeface="Georgia"/>
              </a:rPr>
              <a:t>It is </a:t>
            </a:r>
            <a:r>
              <a:rPr sz="2500" spc="-5" dirty="0">
                <a:latin typeface="Georgia"/>
                <a:cs typeface="Georgia"/>
              </a:rPr>
              <a:t>a </a:t>
            </a:r>
            <a:r>
              <a:rPr sz="2500" spc="-10" dirty="0">
                <a:latin typeface="Georgia"/>
                <a:cs typeface="Georgia"/>
              </a:rPr>
              <a:t>sugar </a:t>
            </a:r>
            <a:r>
              <a:rPr sz="2500" spc="-5" dirty="0">
                <a:latin typeface="Georgia"/>
                <a:cs typeface="Georgia"/>
              </a:rPr>
              <a:t>available </a:t>
            </a:r>
            <a:r>
              <a:rPr sz="2500" dirty="0">
                <a:latin typeface="Georgia"/>
                <a:cs typeface="Georgia"/>
              </a:rPr>
              <a:t>as </a:t>
            </a:r>
            <a:r>
              <a:rPr sz="2500" spc="-10" dirty="0">
                <a:latin typeface="Georgia"/>
                <a:cs typeface="Georgia"/>
              </a:rPr>
              <a:t>20% </a:t>
            </a:r>
            <a:r>
              <a:rPr sz="2500" spc="-5" dirty="0">
                <a:latin typeface="Georgia"/>
                <a:cs typeface="Georgia"/>
              </a:rPr>
              <a:t>sol </a:t>
            </a:r>
            <a:r>
              <a:rPr sz="2500" spc="-10" dirty="0">
                <a:latin typeface="Georgia"/>
                <a:cs typeface="Georgia"/>
              </a:rPr>
              <a:t>in 350ml glass</a:t>
            </a:r>
            <a:r>
              <a:rPr sz="2500" spc="40" dirty="0">
                <a:latin typeface="Georgia"/>
                <a:cs typeface="Georgia"/>
              </a:rPr>
              <a:t> </a:t>
            </a:r>
            <a:r>
              <a:rPr sz="2500" spc="-5" dirty="0">
                <a:latin typeface="Georgia"/>
                <a:cs typeface="Georgia"/>
              </a:rPr>
              <a:t>bottel</a:t>
            </a:r>
            <a:endParaRPr sz="25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F4CA2"/>
              </a:buClr>
              <a:buFont typeface="Georgia"/>
              <a:buChar char="•"/>
            </a:pPr>
            <a:endParaRPr sz="3450">
              <a:latin typeface="Times New Roman"/>
              <a:cs typeface="Times New Roman"/>
            </a:endParaRPr>
          </a:p>
          <a:p>
            <a:pPr marL="123189">
              <a:lnSpc>
                <a:spcPct val="100000"/>
              </a:lnSpc>
            </a:pPr>
            <a:r>
              <a:rPr sz="2850" b="1" spc="5" dirty="0">
                <a:solidFill>
                  <a:srgbClr val="3D3E66"/>
                </a:solidFill>
                <a:latin typeface="Trebuchet MS"/>
                <a:cs typeface="Trebuchet MS"/>
              </a:rPr>
              <a:t>DOSE:</a:t>
            </a:r>
            <a:endParaRPr sz="2850">
              <a:latin typeface="Trebuchet MS"/>
              <a:cs typeface="Trebuchet MS"/>
            </a:endParaRPr>
          </a:p>
          <a:p>
            <a:pPr marL="123189">
              <a:lnSpc>
                <a:spcPct val="100000"/>
              </a:lnSpc>
              <a:spcBef>
                <a:spcPts val="640"/>
              </a:spcBef>
            </a:pPr>
            <a:r>
              <a:rPr sz="2500" spc="-10" dirty="0">
                <a:latin typeface="Georgia"/>
                <a:cs typeface="Georgia"/>
              </a:rPr>
              <a:t>0.5-1g/kg</a:t>
            </a:r>
            <a:endParaRPr sz="25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3150">
              <a:latin typeface="Times New Roman"/>
              <a:cs typeface="Times New Roman"/>
            </a:endParaRPr>
          </a:p>
          <a:p>
            <a:pPr marL="133350">
              <a:lnSpc>
                <a:spcPct val="100000"/>
              </a:lnSpc>
            </a:pPr>
            <a:r>
              <a:rPr sz="3100" b="1" spc="-15" dirty="0">
                <a:solidFill>
                  <a:srgbClr val="3D3E66"/>
                </a:solidFill>
                <a:latin typeface="Trebuchet MS"/>
                <a:cs typeface="Trebuchet MS"/>
              </a:rPr>
              <a:t>INDICATIONS:</a:t>
            </a:r>
            <a:endParaRPr sz="3100">
              <a:latin typeface="Trebuchet MS"/>
              <a:cs typeface="Trebuchet MS"/>
            </a:endParaRPr>
          </a:p>
          <a:p>
            <a:pPr marL="240029" indent="-227329">
              <a:lnSpc>
                <a:spcPct val="100000"/>
              </a:lnSpc>
              <a:spcBef>
                <a:spcPts val="270"/>
              </a:spcBef>
              <a:buClr>
                <a:srgbClr val="9F4CA2"/>
              </a:buClr>
              <a:buChar char="•"/>
              <a:tabLst>
                <a:tab pos="240029" algn="l"/>
              </a:tabLst>
            </a:pPr>
            <a:r>
              <a:rPr sz="2500" spc="-10" dirty="0">
                <a:latin typeface="Georgia"/>
                <a:cs typeface="Georgia"/>
              </a:rPr>
              <a:t>Induce diuresis in </a:t>
            </a:r>
            <a:r>
              <a:rPr sz="2500" spc="-5" dirty="0">
                <a:latin typeface="Georgia"/>
                <a:cs typeface="Georgia"/>
              </a:rPr>
              <a:t>barbiturate</a:t>
            </a:r>
            <a:r>
              <a:rPr sz="2500" spc="2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poisoning</a:t>
            </a:r>
            <a:endParaRPr sz="2500">
              <a:latin typeface="Georgia"/>
              <a:cs typeface="Georgia"/>
            </a:endParaRPr>
          </a:p>
          <a:p>
            <a:pPr marL="240029" indent="-227329">
              <a:lnSpc>
                <a:spcPct val="100000"/>
              </a:lnSpc>
              <a:spcBef>
                <a:spcPts val="260"/>
              </a:spcBef>
              <a:buClr>
                <a:srgbClr val="9F4CA2"/>
              </a:buClr>
              <a:buChar char="•"/>
              <a:tabLst>
                <a:tab pos="240029" algn="l"/>
              </a:tabLst>
            </a:pPr>
            <a:r>
              <a:rPr sz="2500" spc="-10" dirty="0">
                <a:latin typeface="Georgia"/>
                <a:cs typeface="Georgia"/>
              </a:rPr>
              <a:t>Acute oliguric</a:t>
            </a:r>
            <a:r>
              <a:rPr sz="2500" spc="-5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RF</a:t>
            </a:r>
            <a:endParaRPr sz="2500">
              <a:latin typeface="Georgia"/>
              <a:cs typeface="Georgia"/>
            </a:endParaRPr>
          </a:p>
          <a:p>
            <a:pPr marL="240029" indent="-227329">
              <a:lnSpc>
                <a:spcPct val="100000"/>
              </a:lnSpc>
              <a:spcBef>
                <a:spcPts val="270"/>
              </a:spcBef>
              <a:buClr>
                <a:srgbClr val="9F4CA2"/>
              </a:buClr>
              <a:buChar char="•"/>
              <a:tabLst>
                <a:tab pos="240029" algn="l"/>
              </a:tabLst>
            </a:pPr>
            <a:r>
              <a:rPr sz="2500" spc="-5" dirty="0">
                <a:latin typeface="Georgia"/>
                <a:cs typeface="Georgia"/>
              </a:rPr>
              <a:t>After severe </a:t>
            </a:r>
            <a:r>
              <a:rPr sz="2500" spc="-10" dirty="0">
                <a:latin typeface="Georgia"/>
                <a:cs typeface="Georgia"/>
              </a:rPr>
              <a:t>traumatic</a:t>
            </a:r>
            <a:r>
              <a:rPr sz="250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injuries</a:t>
            </a:r>
            <a:endParaRPr sz="2500">
              <a:latin typeface="Georgia"/>
              <a:cs typeface="Georgia"/>
            </a:endParaRPr>
          </a:p>
          <a:p>
            <a:pPr marL="240029" indent="-227329">
              <a:lnSpc>
                <a:spcPct val="100000"/>
              </a:lnSpc>
              <a:spcBef>
                <a:spcPts val="260"/>
              </a:spcBef>
              <a:buClr>
                <a:srgbClr val="9F4CA2"/>
              </a:buClr>
              <a:buChar char="•"/>
              <a:tabLst>
                <a:tab pos="240029" algn="l"/>
              </a:tabLst>
            </a:pPr>
            <a:r>
              <a:rPr sz="2500" spc="-5" dirty="0">
                <a:latin typeface="Georgia"/>
                <a:cs typeface="Georgia"/>
              </a:rPr>
              <a:t>To </a:t>
            </a:r>
            <a:r>
              <a:rPr sz="2500" spc="-10" dirty="0">
                <a:latin typeface="Georgia"/>
                <a:cs typeface="Georgia"/>
              </a:rPr>
              <a:t>reduce intracranial</a:t>
            </a:r>
            <a:r>
              <a:rPr sz="2500" dirty="0">
                <a:latin typeface="Georgia"/>
                <a:cs typeface="Georgia"/>
              </a:rPr>
              <a:t> </a:t>
            </a:r>
            <a:r>
              <a:rPr sz="2500" spc="-10" dirty="0">
                <a:latin typeface="Georgia"/>
                <a:cs typeface="Georgia"/>
              </a:rPr>
              <a:t>pressure</a:t>
            </a:r>
            <a:endParaRPr sz="2500">
              <a:latin typeface="Georgia"/>
              <a:cs typeface="Georgia"/>
            </a:endParaRPr>
          </a:p>
          <a:p>
            <a:pPr marL="240029" indent="-227329">
              <a:lnSpc>
                <a:spcPct val="100000"/>
              </a:lnSpc>
              <a:spcBef>
                <a:spcPts val="260"/>
              </a:spcBef>
              <a:buClr>
                <a:srgbClr val="9F4CA2"/>
              </a:buClr>
              <a:buChar char="•"/>
              <a:tabLst>
                <a:tab pos="240029" algn="l"/>
              </a:tabLst>
            </a:pPr>
            <a:r>
              <a:rPr sz="2500" spc="-5" dirty="0">
                <a:latin typeface="Georgia"/>
                <a:cs typeface="Georgia"/>
              </a:rPr>
              <a:t>After CVA,cerebral </a:t>
            </a:r>
            <a:r>
              <a:rPr sz="2500" spc="-10" dirty="0">
                <a:latin typeface="Georgia"/>
                <a:cs typeface="Georgia"/>
              </a:rPr>
              <a:t>edema,hepatic encaphlopathy</a:t>
            </a:r>
            <a:endParaRPr sz="250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C4B7D-1E8B-44CE-9A26-A91B0D66C722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4DE64-5912-4988-BBE7-081AA234897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FA99A-75B7-4D9F-B3D9-E89AF0642014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46</a:t>
            </a:fld>
            <a:endParaRPr lang="en-IN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9" y="1725929"/>
            <a:ext cx="348043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Trebuchet MS"/>
                <a:cs typeface="Trebuchet MS"/>
              </a:rPr>
              <a:t>ADVERSE</a:t>
            </a:r>
            <a:r>
              <a:rPr sz="3200" spc="-50" dirty="0">
                <a:latin typeface="Trebuchet MS"/>
                <a:cs typeface="Trebuchet MS"/>
              </a:rPr>
              <a:t> </a:t>
            </a:r>
            <a:r>
              <a:rPr sz="3200" spc="-5" dirty="0">
                <a:latin typeface="Trebuchet MS"/>
                <a:cs typeface="Trebuchet MS"/>
              </a:rPr>
              <a:t>EFFECTS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1359" y="2527300"/>
            <a:ext cx="5034280" cy="339979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67970" indent="-255270">
              <a:lnSpc>
                <a:spcPct val="100000"/>
              </a:lnSpc>
              <a:spcBef>
                <a:spcPts val="4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Precipitate </a:t>
            </a:r>
            <a:r>
              <a:rPr sz="2800" spc="-5" dirty="0">
                <a:latin typeface="Georgia"/>
                <a:cs typeface="Georgia"/>
              </a:rPr>
              <a:t>CHF</a:t>
            </a:r>
            <a:endParaRPr sz="28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Georgia"/>
                <a:cs typeface="Georgia"/>
              </a:rPr>
              <a:t>Fluid overload causes the</a:t>
            </a:r>
            <a:r>
              <a:rPr sz="2800" spc="-9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ARF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F4CA2"/>
              </a:buClr>
              <a:buFont typeface="Georgia"/>
              <a:buChar char="•"/>
            </a:pPr>
            <a:endParaRPr sz="3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b="1" spc="-25" dirty="0">
                <a:solidFill>
                  <a:srgbClr val="414355"/>
                </a:solidFill>
                <a:latin typeface="Trebuchet MS"/>
                <a:cs typeface="Trebuchet MS"/>
              </a:rPr>
              <a:t>CONTRAINDICATIONS:</a:t>
            </a:r>
            <a:endParaRPr sz="3200">
              <a:latin typeface="Trebuchet MS"/>
              <a:cs typeface="Trebuchet MS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Georgia"/>
                <a:cs typeface="Georgia"/>
              </a:rPr>
              <a:t>Shock</a:t>
            </a:r>
            <a:endParaRPr sz="28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Cardiac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failure</a:t>
            </a:r>
            <a:endParaRPr sz="28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29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Georgia"/>
                <a:cs typeface="Georgia"/>
              </a:rPr>
              <a:t>Renal</a:t>
            </a:r>
            <a:r>
              <a:rPr sz="2800" spc="-10" dirty="0">
                <a:latin typeface="Georgia"/>
                <a:cs typeface="Georgia"/>
              </a:rPr>
              <a:t> impairment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25AE0-B555-49CD-990E-1AB3DF06C234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389A9-41D7-4EA4-BEC1-319B2328CFE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5FB40-ADC0-4E0A-9FFF-E4655EB9088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47</a:t>
            </a:fld>
            <a:endParaRPr lang="en-IN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5170646"/>
          </a:xfrm>
        </p:spPr>
        <p:txBody>
          <a:bodyPr/>
          <a:lstStyle/>
          <a:p>
            <a:r>
              <a:rPr lang="en-US" dirty="0"/>
              <a:t>Nursing Measures: </a:t>
            </a:r>
            <a:br>
              <a:rPr lang="en-US" dirty="0"/>
            </a:br>
            <a:r>
              <a:rPr lang="en-US" dirty="0"/>
              <a:t>• Monitor vital signs, including CVP, and fluid intake and output. </a:t>
            </a:r>
            <a:br>
              <a:rPr lang="en-US" dirty="0"/>
            </a:br>
            <a:r>
              <a:rPr lang="en-US" dirty="0"/>
              <a:t>• Monitor weight, renal function, and serum sodium and potassium levels daily</a:t>
            </a:r>
            <a:br>
              <a:rPr lang="en-US" dirty="0"/>
            </a:br>
            <a:r>
              <a:rPr lang="en-US" dirty="0"/>
              <a:t>• Watch out for symptoms of </a:t>
            </a:r>
            <a:r>
              <a:rPr lang="en-US" dirty="0" err="1"/>
              <a:t>overdosage</a:t>
            </a:r>
            <a:r>
              <a:rPr lang="en-US" dirty="0"/>
              <a:t> such as excessive hypertension, tachycardia, nausea, vomiting, tremor, headache, chest pain</a:t>
            </a:r>
            <a:br>
              <a:rPr lang="en-US" dirty="0"/>
            </a:br>
            <a:r>
              <a:rPr lang="en-US" dirty="0"/>
              <a:t>• To relieve thirst, give frequent mouth care and fluids</a:t>
            </a:r>
            <a:br>
              <a:rPr lang="en-US" dirty="0"/>
            </a:b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9A59DA-45A5-43DE-A189-4BFB7DE63F03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37A8-C644-46DA-AF9C-351B86DC66F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3EB10-D74A-42A6-A626-D2559788517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07718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17235488"/>
          </a:xfrm>
        </p:spPr>
        <p:txBody>
          <a:bodyPr/>
          <a:lstStyle/>
          <a:p>
            <a:r>
              <a:rPr lang="en-US" b="1" u="sng" dirty="0"/>
              <a:t>9) DIGOXIN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Brand name: </a:t>
            </a:r>
            <a:r>
              <a:rPr lang="en-US" dirty="0" err="1"/>
              <a:t>Digitek</a:t>
            </a:r>
            <a:r>
              <a:rPr lang="en-US" dirty="0"/>
              <a:t>, </a:t>
            </a:r>
            <a:r>
              <a:rPr lang="en-US" dirty="0" err="1"/>
              <a:t>Lanoxicaps</a:t>
            </a:r>
            <a:r>
              <a:rPr lang="en-US" dirty="0"/>
              <a:t>, </a:t>
            </a:r>
            <a:r>
              <a:rPr lang="en-US" dirty="0" err="1"/>
              <a:t>Lanoxin</a:t>
            </a:r>
            <a:r>
              <a:rPr lang="en-US" dirty="0"/>
              <a:t>, Novo-Digoxin (CAN) </a:t>
            </a:r>
            <a:br>
              <a:rPr lang="en-US" dirty="0"/>
            </a:br>
            <a:r>
              <a:rPr lang="en-US" dirty="0"/>
              <a:t>Classification: </a:t>
            </a:r>
            <a:r>
              <a:rPr lang="en-US" dirty="0" err="1"/>
              <a:t>Inotropics</a:t>
            </a:r>
            <a:br>
              <a:rPr lang="en-US" dirty="0"/>
            </a:br>
            <a:r>
              <a:rPr lang="en-US" dirty="0"/>
              <a:t>Dosage: 5mg/2ml</a:t>
            </a:r>
            <a:br>
              <a:rPr lang="en-US" dirty="0"/>
            </a:br>
            <a:r>
              <a:rPr lang="en-US" dirty="0"/>
              <a:t>Indication: Cardiac failure accompanied by atrial fibrillation; management of chronic cardiac failure where systolic dysfunction or ventricular dilatation is dominant; management of certain supraventricular arrhythmias, particularly chronic atrial flutter &amp; fibrillation.</a:t>
            </a:r>
            <a:br>
              <a:rPr lang="en-US" dirty="0"/>
            </a:br>
            <a:r>
              <a:rPr lang="en-US" dirty="0"/>
              <a:t>Action: inhibits sodium-potassium activated adenosine triphosphate, promoting movement of calcium from extracellular to intra-cytoplasm and strengthening myocardial contraction, also acts on CNS to enhance vagal tone</a:t>
            </a:r>
            <a:br>
              <a:rPr lang="en-US" dirty="0"/>
            </a:br>
            <a:r>
              <a:rPr lang="en-US" dirty="0"/>
              <a:t>Adverse Reaction: nausea, vomiting, anorexia, headache, facial pain, fatigue, weakness, dizziness, drowsiness, disorientation, mental confusion, bad dreams, convulsions</a:t>
            </a:r>
            <a:br>
              <a:rPr lang="en-US" dirty="0"/>
            </a:br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Monitor apical pulse for 1 min before administering; hold dose if pulse &lt; 60 in adult or &lt; 90 in infant; retake pulse in 1 hr. If adult pulse remains &lt; 60 or infant &lt; 90, hold drug and notify prescriber. Note any change from baseline rhythm or rate.</a:t>
            </a:r>
            <a:br>
              <a:rPr lang="en-US" dirty="0"/>
            </a:br>
            <a:r>
              <a:rPr lang="en-US" dirty="0"/>
              <a:t>• Check dosage and preparation carefully.</a:t>
            </a:r>
            <a:br>
              <a:rPr lang="en-US" dirty="0"/>
            </a:br>
            <a:r>
              <a:rPr lang="en-US" dirty="0"/>
              <a:t>• Avoid IM injections, which may be very painful.</a:t>
            </a:r>
            <a:br>
              <a:rPr lang="en-US" dirty="0"/>
            </a:br>
            <a:r>
              <a:rPr lang="en-US" dirty="0"/>
              <a:t>• Follow diluting instructions carefully, and use diluted solution promptly.</a:t>
            </a:r>
            <a:br>
              <a:rPr lang="en-US" dirty="0"/>
            </a:br>
            <a:r>
              <a:rPr lang="en-US" dirty="0"/>
              <a:t>• Avoid giving with meals; this will delay absorption.</a:t>
            </a:r>
            <a:br>
              <a:rPr lang="en-US" dirty="0"/>
            </a:br>
            <a:r>
              <a:rPr lang="en-US" dirty="0"/>
              <a:t>• Have emergency equipment ready; have K+ salts, </a:t>
            </a:r>
            <a:r>
              <a:rPr lang="en-US" dirty="0" err="1"/>
              <a:t>lidocaine</a:t>
            </a:r>
            <a:r>
              <a:rPr lang="en-US" dirty="0"/>
              <a:t>, phenytoin, atropine, cardiac monitor on standby in case toxicity develops.</a:t>
            </a:r>
            <a:br>
              <a:rPr lang="en-US" dirty="0"/>
            </a:br>
            <a:r>
              <a:rPr lang="en-US" dirty="0"/>
              <a:t>• Monitor for therapeutic drug levels: 0.5–2 </a:t>
            </a:r>
            <a:r>
              <a:rPr lang="en-US" dirty="0" err="1"/>
              <a:t>ng</a:t>
            </a:r>
            <a:r>
              <a:rPr lang="en-US" dirty="0"/>
              <a:t>/</a:t>
            </a:r>
            <a:r>
              <a:rPr lang="en-US" dirty="0" err="1"/>
              <a:t>mL.</a:t>
            </a: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6B347-3B4E-4C5F-A67E-D89AFFAC80D9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DA4E8-5C74-42CB-9F68-0A475D43AAED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0411C-8F7E-44E1-85B4-8B6141400E4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49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59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69" y="762000"/>
            <a:ext cx="8074660" cy="615553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NURSING MEASURES: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1740217"/>
            <a:ext cx="8227695" cy="4431983"/>
          </a:xfrm>
        </p:spPr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Monitor heart rate.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 extreme caution when calculating and preparing doses; epinephrine is a very potent drug; small errors in dosage can cause serious adverse effects. Double-check.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 minimal doses for minimal periods of time; "epinephrine-fastness" (a form of drug tolerance) can occur with prolonged use.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Protect drug solutions from light, extreme heat, and freezing; do not use pink or brown solutions. Drug solutions should be clear and colorless (does not apply to suspension for injection).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Rotate SC injection sites to prevent necrosis; monitor injection sites frequently.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21D74-1F81-49F9-8594-9C8BF437E47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2E817-F5BD-4E38-92E8-426A3E09028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3C310-69DE-4842-BC88-BF35EF95EE3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1367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57810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POTASSIUM</a:t>
            </a:r>
            <a:r>
              <a:rPr spc="-70" dirty="0"/>
              <a:t> </a:t>
            </a:r>
            <a:r>
              <a:rPr spc="-10" dirty="0"/>
              <a:t>CHLORIDE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68959" y="2317750"/>
            <a:ext cx="6346190" cy="3484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970" indent="-255270">
              <a:lnSpc>
                <a:spcPct val="100000"/>
              </a:lnSpc>
              <a:spcBef>
                <a:spcPts val="1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Georgia"/>
                <a:cs typeface="Georgia"/>
              </a:rPr>
              <a:t>Available in </a:t>
            </a:r>
            <a:r>
              <a:rPr sz="2800" spc="-10" dirty="0">
                <a:latin typeface="Georgia"/>
                <a:cs typeface="Georgia"/>
              </a:rPr>
              <a:t>10ml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ampoule(150mg/ml)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9F4CA2"/>
              </a:buClr>
              <a:buFont typeface="Georgia"/>
              <a:buChar char="•"/>
            </a:pPr>
            <a:endParaRPr sz="3850">
              <a:latin typeface="Times New Roman"/>
              <a:cs typeface="Times New Roman"/>
            </a:endParaRPr>
          </a:p>
          <a:p>
            <a:pPr marL="134620">
              <a:lnSpc>
                <a:spcPct val="100000"/>
              </a:lnSpc>
            </a:pPr>
            <a:r>
              <a:rPr sz="3200" b="1" spc="-35" dirty="0">
                <a:solidFill>
                  <a:srgbClr val="3D3E66"/>
                </a:solidFill>
                <a:latin typeface="Trebuchet MS"/>
                <a:cs typeface="Trebuchet MS"/>
              </a:rPr>
              <a:t>INDICATION:</a:t>
            </a:r>
            <a:endParaRPr sz="3200">
              <a:latin typeface="Trebuchet MS"/>
              <a:cs typeface="Trebuchet MS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Hypokalemia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9F4CA2"/>
              </a:buClr>
              <a:buFont typeface="Georgia"/>
              <a:buChar char="•"/>
            </a:pPr>
            <a:endParaRPr sz="3850">
              <a:latin typeface="Times New Roman"/>
              <a:cs typeface="Times New Roman"/>
            </a:endParaRPr>
          </a:p>
          <a:p>
            <a:pPr marL="109220">
              <a:lnSpc>
                <a:spcPct val="100000"/>
              </a:lnSpc>
            </a:pPr>
            <a:r>
              <a:rPr sz="3200" b="1" spc="-5" dirty="0">
                <a:solidFill>
                  <a:srgbClr val="3D3E66"/>
                </a:solidFill>
                <a:latin typeface="Trebuchet MS"/>
                <a:cs typeface="Trebuchet MS"/>
              </a:rPr>
              <a:t>ADVERSE</a:t>
            </a:r>
            <a:r>
              <a:rPr sz="3200" b="1" spc="-10" dirty="0">
                <a:solidFill>
                  <a:srgbClr val="3D3E66"/>
                </a:solidFill>
                <a:latin typeface="Trebuchet MS"/>
                <a:cs typeface="Trebuchet MS"/>
              </a:rPr>
              <a:t> </a:t>
            </a:r>
            <a:r>
              <a:rPr sz="3200" b="1" dirty="0">
                <a:solidFill>
                  <a:srgbClr val="3D3E66"/>
                </a:solidFill>
                <a:latin typeface="Trebuchet MS"/>
                <a:cs typeface="Trebuchet MS"/>
              </a:rPr>
              <a:t>EFFECTS</a:t>
            </a:r>
            <a:r>
              <a:rPr sz="3200" dirty="0">
                <a:solidFill>
                  <a:srgbClr val="3D3E66"/>
                </a:solidFill>
                <a:latin typeface="Georgia"/>
                <a:cs typeface="Georgia"/>
              </a:rPr>
              <a:t>:</a:t>
            </a:r>
            <a:endParaRPr sz="3200">
              <a:latin typeface="Georgia"/>
              <a:cs typeface="Georgia"/>
            </a:endParaRPr>
          </a:p>
          <a:p>
            <a:pPr marL="267970" indent="-255270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10" dirty="0">
                <a:latin typeface="Georgia"/>
                <a:cs typeface="Georgia"/>
              </a:rPr>
              <a:t>Cardiac arrest if </a:t>
            </a:r>
            <a:r>
              <a:rPr sz="2800" spc="-5" dirty="0">
                <a:latin typeface="Georgia"/>
                <a:cs typeface="Georgia"/>
              </a:rPr>
              <a:t>given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rapidly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C4AF-6971-448B-90C9-AA9E2ABF160A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BC832-8960-4A7B-98AE-F4EF219B6936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533D3-8DAD-4E74-8177-20096C49D4A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50</a:t>
            </a:fld>
            <a:endParaRPr lang="en-IN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15511939"/>
          </a:xfrm>
        </p:spPr>
        <p:txBody>
          <a:bodyPr/>
          <a:lstStyle/>
          <a:p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Monitor serum potassium levels, renal function, and serum bicarbonate.</a:t>
            </a:r>
            <a:br>
              <a:rPr lang="en-US" dirty="0"/>
            </a:br>
            <a:r>
              <a:rPr lang="en-US" dirty="0"/>
              <a:t>• Explain to patient purpose of the medication and the need to take as </a:t>
            </a:r>
            <a:r>
              <a:rPr lang="en-US" dirty="0" err="1"/>
              <a:t>directed,especially</a:t>
            </a:r>
            <a:r>
              <a:rPr lang="en-US" dirty="0"/>
              <a:t> when concurrent digoxin or diuretics are taken. A missed dose should be taken as soon as remembered within 2 </a:t>
            </a:r>
            <a:r>
              <a:rPr lang="en-US" dirty="0" err="1"/>
              <a:t>hr</a:t>
            </a:r>
            <a:r>
              <a:rPr lang="en-US" dirty="0"/>
              <a:t>; if not, return to regular </a:t>
            </a:r>
            <a:r>
              <a:rPr lang="en-US" dirty="0" err="1"/>
              <a:t>doseschedule</a:t>
            </a:r>
            <a:r>
              <a:rPr lang="en-US" dirty="0"/>
              <a:t>. Do not double dose. </a:t>
            </a:r>
            <a:br>
              <a:rPr lang="en-US" dirty="0"/>
            </a:br>
            <a:r>
              <a:rPr lang="en-US" dirty="0"/>
              <a:t>• Emphasize correct method of administration. GI irritation or ulceration may result from chewing enteric-coated tablets or insufficient dilution of liquid or powder forms. Some extended-release tablets are contained in a wax matrix that may be expelled in the stool. This occurrence is not significant. </a:t>
            </a:r>
            <a:br>
              <a:rPr lang="en-US" dirty="0"/>
            </a:br>
            <a:r>
              <a:rPr lang="en-US" dirty="0"/>
              <a:t>• Instruct patient to avoid salt substitutes or low-salt milk or food unless approved by health care professional. </a:t>
            </a:r>
            <a:br>
              <a:rPr lang="en-US" dirty="0"/>
            </a:br>
            <a:r>
              <a:rPr lang="en-US" dirty="0"/>
              <a:t>• Patient should be advised to read all labels to prevent excess potassium intake. </a:t>
            </a:r>
            <a:br>
              <a:rPr lang="en-US" dirty="0"/>
            </a:br>
            <a:r>
              <a:rPr lang="en-US" dirty="0"/>
              <a:t>• Advise patient regarding sources of dietary potassium. </a:t>
            </a:r>
            <a:br>
              <a:rPr lang="en-US" dirty="0"/>
            </a:br>
            <a:r>
              <a:rPr lang="en-US" dirty="0"/>
              <a:t>• Encourage compliance with recommended diet. </a:t>
            </a:r>
            <a:br>
              <a:rPr lang="en-US" dirty="0"/>
            </a:br>
            <a:r>
              <a:rPr lang="en-US" dirty="0"/>
              <a:t>• Instruct patient to report dark, tarry, or bloody stools; weakness; unusual fatigue; or tingling of extremities. </a:t>
            </a:r>
            <a:br>
              <a:rPr lang="en-US" dirty="0"/>
            </a:br>
            <a:r>
              <a:rPr lang="en-US" dirty="0"/>
              <a:t>• Notify health care professional if nausea, vomiting, diarrhea, or stomach discomfort persists. </a:t>
            </a:r>
            <a:br>
              <a:rPr lang="en-US" dirty="0"/>
            </a:br>
            <a:r>
              <a:rPr lang="en-US" dirty="0"/>
              <a:t>• Dosage may require adjustment. Emphasize the importance of regular follow-up exams to monitor serum levels and progress.</a:t>
            </a:r>
            <a:br>
              <a:rPr lang="en-US" dirty="0"/>
            </a:b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9EF8D-A2D8-4877-9C83-C56DFD7660BA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5789C-8AD4-407C-A1D2-8E5E3BF0EF5E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38300-5283-4DAE-AA93-CF72D622B8E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51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73167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1358900"/>
            <a:ext cx="566356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CALCIUM</a:t>
            </a:r>
            <a:r>
              <a:rPr spc="-75" dirty="0"/>
              <a:t> </a:t>
            </a:r>
            <a:r>
              <a:rPr spc="-50" dirty="0"/>
              <a:t>GLUCONATE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3390" y="2392680"/>
            <a:ext cx="3783965" cy="414210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79070" indent="-166370">
              <a:lnSpc>
                <a:spcPct val="100000"/>
              </a:lnSpc>
              <a:spcBef>
                <a:spcPts val="1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1800" spc="10" dirty="0">
                <a:latin typeface="Georgia"/>
                <a:cs typeface="Georgia"/>
              </a:rPr>
              <a:t>Available in 10ml</a:t>
            </a:r>
            <a:r>
              <a:rPr sz="1800" spc="-20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ampoule(1g)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9F4CA2"/>
              </a:buClr>
              <a:buFont typeface="Georgia"/>
              <a:buChar char="•"/>
            </a:pPr>
            <a:endParaRPr sz="2750">
              <a:latin typeface="Times New Roman"/>
              <a:cs typeface="Times New Roman"/>
            </a:endParaRPr>
          </a:p>
          <a:p>
            <a:pPr marL="99695">
              <a:lnSpc>
                <a:spcPct val="100000"/>
              </a:lnSpc>
            </a:pPr>
            <a:r>
              <a:rPr sz="2250" b="1" spc="10" dirty="0">
                <a:solidFill>
                  <a:srgbClr val="3D3E66"/>
                </a:solidFill>
                <a:latin typeface="Trebuchet MS"/>
                <a:cs typeface="Trebuchet MS"/>
              </a:rPr>
              <a:t>DOSE</a:t>
            </a:r>
            <a:r>
              <a:rPr sz="2250" b="1" spc="10" dirty="0">
                <a:latin typeface="Trebuchet MS"/>
                <a:cs typeface="Trebuchet MS"/>
              </a:rPr>
              <a:t>:</a:t>
            </a:r>
            <a:endParaRPr sz="2250">
              <a:latin typeface="Trebuchet MS"/>
              <a:cs typeface="Trebuchet MS"/>
            </a:endParaRPr>
          </a:p>
          <a:p>
            <a:pPr marL="236220" indent="-22352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235585" algn="l"/>
                <a:tab pos="236220" algn="l"/>
              </a:tabLst>
            </a:pPr>
            <a:r>
              <a:rPr sz="1800" spc="10" dirty="0">
                <a:latin typeface="Georgia"/>
                <a:cs typeface="Georgia"/>
              </a:rPr>
              <a:t>2g </a:t>
            </a:r>
            <a:r>
              <a:rPr sz="1800" spc="5" dirty="0">
                <a:latin typeface="Georgia"/>
                <a:cs typeface="Georgia"/>
              </a:rPr>
              <a:t>I/V </a:t>
            </a:r>
            <a:r>
              <a:rPr sz="1800" spc="10" dirty="0">
                <a:latin typeface="Georgia"/>
                <a:cs typeface="Georgia"/>
              </a:rPr>
              <a:t>slowly in</a:t>
            </a:r>
            <a:r>
              <a:rPr sz="1800" spc="-25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tetany</a:t>
            </a:r>
            <a:endParaRPr sz="1800">
              <a:latin typeface="Georgia"/>
              <a:cs typeface="Georgia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1800" spc="5" dirty="0">
                <a:latin typeface="Georgia"/>
                <a:cs typeface="Georgia"/>
              </a:rPr>
              <a:t>1g I/V </a:t>
            </a:r>
            <a:r>
              <a:rPr sz="1800" spc="10" dirty="0">
                <a:latin typeface="Georgia"/>
                <a:cs typeface="Georgia"/>
              </a:rPr>
              <a:t>slowly </a:t>
            </a:r>
            <a:r>
              <a:rPr sz="1800" spc="5" dirty="0">
                <a:latin typeface="Georgia"/>
                <a:cs typeface="Georgia"/>
              </a:rPr>
              <a:t>in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epididymo-orchitis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9F4CA2"/>
              </a:buClr>
              <a:buFont typeface="Georgia"/>
              <a:buChar char="•"/>
            </a:pPr>
            <a:endParaRPr sz="2250">
              <a:latin typeface="Times New Roman"/>
              <a:cs typeface="Times New Roman"/>
            </a:endParaRPr>
          </a:p>
          <a:p>
            <a:pPr marL="99695">
              <a:lnSpc>
                <a:spcPct val="100000"/>
              </a:lnSpc>
            </a:pPr>
            <a:r>
              <a:rPr sz="2250" b="1" spc="-10" dirty="0">
                <a:solidFill>
                  <a:srgbClr val="3D3E66"/>
                </a:solidFill>
                <a:latin typeface="Trebuchet MS"/>
                <a:cs typeface="Trebuchet MS"/>
              </a:rPr>
              <a:t>INDICATIONS:</a:t>
            </a:r>
            <a:endParaRPr sz="2250">
              <a:latin typeface="Trebuchet MS"/>
              <a:cs typeface="Trebuchet MS"/>
            </a:endParaRPr>
          </a:p>
          <a:p>
            <a:pPr marL="179070" indent="-166370">
              <a:lnSpc>
                <a:spcPct val="100000"/>
              </a:lnSpc>
              <a:spcBef>
                <a:spcPts val="229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1800" spc="5" dirty="0">
                <a:latin typeface="Georgia"/>
                <a:cs typeface="Georgia"/>
              </a:rPr>
              <a:t>Tetany</a:t>
            </a:r>
            <a:endParaRPr sz="1800">
              <a:latin typeface="Georgia"/>
              <a:cs typeface="Georgia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1800" dirty="0">
                <a:latin typeface="Georgia"/>
                <a:cs typeface="Georgia"/>
              </a:rPr>
              <a:t>After </a:t>
            </a:r>
            <a:r>
              <a:rPr sz="1800" spc="5" dirty="0">
                <a:latin typeface="Georgia"/>
                <a:cs typeface="Georgia"/>
              </a:rPr>
              <a:t>1000ml of </a:t>
            </a:r>
            <a:r>
              <a:rPr sz="1800" spc="10" dirty="0">
                <a:latin typeface="Georgia"/>
                <a:cs typeface="Georgia"/>
              </a:rPr>
              <a:t>blood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transfusion</a:t>
            </a:r>
            <a:endParaRPr sz="1800">
              <a:latin typeface="Georgia"/>
              <a:cs typeface="Georgia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1800" spc="10" dirty="0">
                <a:latin typeface="Georgia"/>
                <a:cs typeface="Georgia"/>
              </a:rPr>
              <a:t>As </a:t>
            </a:r>
            <a:r>
              <a:rPr sz="1800" spc="5" dirty="0">
                <a:latin typeface="Georgia"/>
                <a:cs typeface="Georgia"/>
              </a:rPr>
              <a:t>inotropic drug </a:t>
            </a:r>
            <a:r>
              <a:rPr sz="1800" spc="10" dirty="0">
                <a:latin typeface="Georgia"/>
                <a:cs typeface="Georgia"/>
              </a:rPr>
              <a:t>in </a:t>
            </a:r>
            <a:r>
              <a:rPr sz="1800" spc="5" dirty="0">
                <a:latin typeface="Georgia"/>
                <a:cs typeface="Georgia"/>
              </a:rPr>
              <a:t>cardiac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arrest</a:t>
            </a:r>
            <a:endParaRPr sz="1800">
              <a:latin typeface="Georgia"/>
              <a:cs typeface="Georgia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1800" spc="10" dirty="0">
                <a:latin typeface="Georgia"/>
                <a:cs typeface="Georgia"/>
              </a:rPr>
              <a:t>Hyperkalemia</a:t>
            </a:r>
            <a:endParaRPr sz="1800">
              <a:latin typeface="Georgia"/>
              <a:cs typeface="Georgia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1800" spc="5" dirty="0">
                <a:latin typeface="Georgia"/>
                <a:cs typeface="Georgia"/>
              </a:rPr>
              <a:t>Hypoparathyroidisim</a:t>
            </a:r>
            <a:endParaRPr sz="1800">
              <a:latin typeface="Georgia"/>
              <a:cs typeface="Georgia"/>
            </a:endParaRPr>
          </a:p>
          <a:p>
            <a:pPr marL="179070" indent="-166370">
              <a:lnSpc>
                <a:spcPct val="100000"/>
              </a:lnSpc>
              <a:spcBef>
                <a:spcPts val="220"/>
              </a:spcBef>
              <a:buClr>
                <a:srgbClr val="9F4CA2"/>
              </a:buClr>
              <a:buChar char="•"/>
              <a:tabLst>
                <a:tab pos="179070" algn="l"/>
              </a:tabLst>
            </a:pPr>
            <a:r>
              <a:rPr sz="1800" spc="10" dirty="0">
                <a:latin typeface="Georgia"/>
                <a:cs typeface="Georgia"/>
              </a:rPr>
              <a:t>As a </a:t>
            </a:r>
            <a:r>
              <a:rPr sz="1800" spc="5" dirty="0">
                <a:latin typeface="Georgia"/>
                <a:cs typeface="Georgia"/>
              </a:rPr>
              <a:t>coagulant(factor</a:t>
            </a:r>
            <a:r>
              <a:rPr sz="1800" spc="-5" dirty="0">
                <a:latin typeface="Georgia"/>
                <a:cs typeface="Georgia"/>
              </a:rPr>
              <a:t> </a:t>
            </a:r>
            <a:r>
              <a:rPr sz="1800" spc="5" dirty="0">
                <a:latin typeface="Georgia"/>
                <a:cs typeface="Georgia"/>
              </a:rPr>
              <a:t>5)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08ADB-3A30-4028-B1DE-2CDF4CFEF30C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CF1ED-AEEE-47C9-875F-3F6C72ED894B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6E7E5-7C4F-4F49-A6BD-68A31F1E7A0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52</a:t>
            </a:fld>
            <a:endParaRPr lang="en-IN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7325082"/>
          </a:xfrm>
        </p:spPr>
        <p:txBody>
          <a:bodyPr/>
          <a:lstStyle/>
          <a:p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Make sure prescriber specifies form of calcium to be given; crash carts may contain both calcium </a:t>
            </a:r>
            <a:r>
              <a:rPr lang="en-US" dirty="0" err="1"/>
              <a:t>gluconate</a:t>
            </a:r>
            <a:r>
              <a:rPr lang="en-US" dirty="0"/>
              <a:t> and calcium chloride.</a:t>
            </a:r>
            <a:br>
              <a:rPr lang="en-US" dirty="0"/>
            </a:br>
            <a:r>
              <a:rPr lang="en-US" dirty="0"/>
              <a:t>• Tell patient to take oral calcium 1 to 11/2 hours after meals if GI upset occurs.</a:t>
            </a:r>
            <a:br>
              <a:rPr lang="en-US" dirty="0"/>
            </a:br>
            <a:r>
              <a:rPr lang="en-US" dirty="0"/>
              <a:t>• Give I.M. injection in gluteal region in adults and in lateral thigh in infants. Use I.M. route only in emergencies when no I.V. route is available </a:t>
            </a:r>
            <a:r>
              <a:rPr lang="en-US" dirty="0" err="1"/>
              <a:t>bec</a:t>
            </a:r>
            <a:r>
              <a:rPr lang="en-US" dirty="0"/>
              <a:t>. of irritation of tissue by calcium salts.</a:t>
            </a:r>
            <a:br>
              <a:rPr lang="en-US" dirty="0"/>
            </a:br>
            <a:r>
              <a:rPr lang="en-US" dirty="0"/>
              <a:t>• Tell patient to take oral calcium with a full glass of water.</a:t>
            </a:r>
            <a:br>
              <a:rPr lang="en-US" dirty="0"/>
            </a:br>
            <a:r>
              <a:rPr lang="en-US" dirty="0"/>
              <a:t>• Monitor calcium levels frequently. </a:t>
            </a:r>
            <a:r>
              <a:rPr lang="en-US" dirty="0" err="1"/>
              <a:t>Hypercalcemia</a:t>
            </a:r>
            <a:r>
              <a:rPr lang="en-US" dirty="0"/>
              <a:t> may result after large doses in chronic renal failure. Report abnormalities.</a:t>
            </a:r>
            <a:br>
              <a:rPr lang="en-US" dirty="0"/>
            </a:b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6B067-5D4C-4B9E-95F0-992076F2BC55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120B2-B4A5-43D6-8B90-D542E75C9F7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1A85E-077F-40C4-A298-D8524B0B588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53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297580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18097262"/>
          </a:xfrm>
        </p:spPr>
        <p:txBody>
          <a:bodyPr/>
          <a:lstStyle/>
          <a:p>
            <a:r>
              <a:rPr lang="en-US" b="1" u="sng" dirty="0"/>
              <a:t>34) HEPARIN SODIUM</a:t>
            </a:r>
            <a:br>
              <a:rPr lang="en-US" b="1" u="sng" dirty="0"/>
            </a:br>
            <a:br>
              <a:rPr lang="en-US" dirty="0"/>
            </a:br>
            <a:r>
              <a:rPr lang="en-US" dirty="0"/>
              <a:t>Brand name: Britton Heparin Na</a:t>
            </a:r>
            <a:br>
              <a:rPr lang="en-US" dirty="0"/>
            </a:br>
            <a:r>
              <a:rPr lang="en-US" dirty="0"/>
              <a:t>Classification: Anticoagulants, </a:t>
            </a:r>
            <a:r>
              <a:rPr lang="en-US" dirty="0" err="1"/>
              <a:t>Antiplatelets</a:t>
            </a:r>
            <a:r>
              <a:rPr lang="en-US" dirty="0"/>
              <a:t> &amp; </a:t>
            </a:r>
            <a:r>
              <a:rPr lang="en-US" dirty="0" err="1"/>
              <a:t>Fibrinolytics</a:t>
            </a:r>
            <a:r>
              <a:rPr lang="en-US" dirty="0"/>
              <a:t> (</a:t>
            </a:r>
            <a:r>
              <a:rPr lang="en-US" dirty="0" err="1"/>
              <a:t>Thrombolytics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Dosage: 5000 </a:t>
            </a:r>
            <a:r>
              <a:rPr lang="en-US" dirty="0" err="1"/>
              <a:t>iu</a:t>
            </a:r>
            <a:r>
              <a:rPr lang="en-US" dirty="0"/>
              <a:t>/1 mL; 25000 </a:t>
            </a:r>
            <a:r>
              <a:rPr lang="en-US" dirty="0" err="1"/>
              <a:t>iu</a:t>
            </a:r>
            <a:r>
              <a:rPr lang="en-US" dirty="0"/>
              <a:t>/1 mL</a:t>
            </a:r>
            <a:br>
              <a:rPr lang="en-US" dirty="0"/>
            </a:br>
            <a:r>
              <a:rPr lang="en-US" dirty="0"/>
              <a:t>Indication: treatment and prophylaxis of thromboembolic disorders</a:t>
            </a:r>
            <a:br>
              <a:rPr lang="en-US" dirty="0"/>
            </a:br>
            <a:r>
              <a:rPr lang="en-US" dirty="0"/>
              <a:t>Action: Accelerates formation of </a:t>
            </a:r>
            <a:r>
              <a:rPr lang="en-US" dirty="0" err="1"/>
              <a:t>antithrombin</a:t>
            </a:r>
            <a:r>
              <a:rPr lang="en-US" dirty="0"/>
              <a:t> III-thrombin complex and deactivates thrombin, preventing conversion of fibrinogen to fibrin</a:t>
            </a:r>
            <a:br>
              <a:rPr lang="en-US" dirty="0"/>
            </a:br>
            <a:r>
              <a:rPr lang="en-US" dirty="0"/>
              <a:t>Adverse Reactions: Slight fever, headache, chills, nausea, vomiting, constipation, epistaxis, bruising, slight </a:t>
            </a:r>
            <a:r>
              <a:rPr lang="en-US" dirty="0" err="1"/>
              <a:t>haematuria</a:t>
            </a:r>
            <a:r>
              <a:rPr lang="en-US" dirty="0"/>
              <a:t>, skin necrosis (SC inj), osteoporosis, alopecia. Hypersensitivity reactions include </a:t>
            </a:r>
            <a:r>
              <a:rPr lang="en-US" dirty="0" err="1"/>
              <a:t>urticaria</a:t>
            </a:r>
            <a:r>
              <a:rPr lang="en-US" dirty="0"/>
              <a:t>, conjunctivitis, rhinitis, asthma, angioedema and anaphylactic shock. Priapism. Potentially Fatal: Heparin-induced thrombocytopenia with or without thrombosis; bleeding</a:t>
            </a:r>
            <a:br>
              <a:rPr lang="en-US" dirty="0"/>
            </a:br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Baseline blood coagulation tests, </a:t>
            </a:r>
            <a:r>
              <a:rPr lang="en-US" dirty="0" err="1"/>
              <a:t>Hct</a:t>
            </a:r>
            <a:r>
              <a:rPr lang="en-US" dirty="0"/>
              <a:t>, </a:t>
            </a:r>
            <a:r>
              <a:rPr lang="en-US" dirty="0" err="1"/>
              <a:t>Hgb</a:t>
            </a:r>
            <a:r>
              <a:rPr lang="en-US" dirty="0"/>
              <a:t>, RBC and platelet counts prior to initiation or therapy and at regular intervals throughout therapy</a:t>
            </a:r>
            <a:br>
              <a:rPr lang="en-US" dirty="0"/>
            </a:br>
            <a:r>
              <a:rPr lang="en-US" dirty="0"/>
              <a:t>• Monitor APTT levels closely</a:t>
            </a:r>
            <a:br>
              <a:rPr lang="en-US" dirty="0"/>
            </a:br>
            <a:r>
              <a:rPr lang="en-US" dirty="0"/>
              <a:t>• Draw blood for coagulation tests 30 min before each scheduled SC or intermittent IV dose and approximately q4h for </a:t>
            </a:r>
            <a:r>
              <a:rPr lang="en-US" dirty="0" err="1"/>
              <a:t>pts</a:t>
            </a:r>
            <a:r>
              <a:rPr lang="en-US" dirty="0"/>
              <a:t> receiving continuous IV heparin during dosage adjustments period. After dosage is established, tests may be done once daily</a:t>
            </a:r>
            <a:br>
              <a:rPr lang="en-US" dirty="0"/>
            </a:br>
            <a:r>
              <a:rPr lang="en-US" dirty="0"/>
              <a:t>• </a:t>
            </a:r>
            <a:r>
              <a:rPr lang="en-US" dirty="0" err="1"/>
              <a:t>Pts</a:t>
            </a:r>
            <a:r>
              <a:rPr lang="en-US" dirty="0"/>
              <a:t> vary widely in their reaction to heparin; risk of hemorrhage appears greatest in women, all patients &gt; 60 y, and patients with liver disease or renal insufficiency.</a:t>
            </a:r>
            <a:br>
              <a:rPr lang="en-US" dirty="0"/>
            </a:br>
            <a:r>
              <a:rPr lang="en-US" dirty="0"/>
              <a:t>• Monitor vitals, report fever, drop in BP, rapid pulse and other S&amp;S of hemorrhage</a:t>
            </a:r>
            <a:br>
              <a:rPr lang="en-US" dirty="0"/>
            </a:br>
            <a:r>
              <a:rPr lang="en-US" dirty="0"/>
              <a:t>• Observe all needle sites daily for hematoma and signs of inflammation </a:t>
            </a:r>
            <a:br>
              <a:rPr lang="en-US" dirty="0"/>
            </a:br>
            <a:r>
              <a:rPr lang="en-US" dirty="0"/>
              <a:t>• Have on hand protamine sulfate, specific heparin antagonist</a:t>
            </a:r>
            <a:br>
              <a:rPr lang="en-US" dirty="0"/>
            </a:b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81DB2-690C-451C-81DC-ED321030AF07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109DF-B633-4B47-BFC5-186616470888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9E123-F72D-4AA8-88DA-0D0D6387CAE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54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47124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05" y="2527300"/>
            <a:ext cx="7920989" cy="30162103"/>
          </a:xfrm>
        </p:spPr>
        <p:txBody>
          <a:bodyPr/>
          <a:lstStyle/>
          <a:p>
            <a:br>
              <a:rPr lang="en-US" b="1" u="sng" dirty="0"/>
            </a:br>
            <a:r>
              <a:rPr lang="en-US" b="1" u="sng" dirty="0"/>
              <a:t>2) AMIODARONE HYDROCHLORIDE</a:t>
            </a:r>
            <a:br>
              <a:rPr lang="en-US" b="1" u="sng" dirty="0"/>
            </a:br>
            <a:br>
              <a:rPr lang="en-US" dirty="0"/>
            </a:br>
            <a:r>
              <a:rPr lang="en-US" dirty="0"/>
              <a:t>Brand Names: </a:t>
            </a:r>
            <a:r>
              <a:rPr lang="en-US" dirty="0" err="1"/>
              <a:t>Anoion</a:t>
            </a:r>
            <a:r>
              <a:rPr lang="en-US" dirty="0"/>
              <a:t> tab </a:t>
            </a:r>
            <a:r>
              <a:rPr lang="en-US" dirty="0" err="1"/>
              <a:t>Cordarone</a:t>
            </a:r>
            <a:r>
              <a:rPr lang="en-US" dirty="0"/>
              <a:t> </a:t>
            </a:r>
            <a:r>
              <a:rPr lang="en-US" dirty="0" err="1"/>
              <a:t>Cordarone</a:t>
            </a:r>
            <a:r>
              <a:rPr lang="en-US" dirty="0"/>
              <a:t> inj Sandoz </a:t>
            </a:r>
            <a:r>
              <a:rPr lang="en-US" dirty="0" err="1"/>
              <a:t>Amiodarone</a:t>
            </a:r>
            <a:r>
              <a:rPr lang="en-US" dirty="0"/>
              <a:t> </a:t>
            </a:r>
            <a:r>
              <a:rPr lang="en-US" dirty="0" err="1"/>
              <a:t>HCl</a:t>
            </a:r>
            <a:r>
              <a:rPr lang="en-US" dirty="0"/>
              <a:t> tab </a:t>
            </a:r>
            <a:br>
              <a:rPr lang="en-US" dirty="0"/>
            </a:br>
            <a:r>
              <a:rPr lang="en-US" dirty="0"/>
              <a:t>Classification: Cardiac Drugs</a:t>
            </a:r>
            <a:br>
              <a:rPr lang="en-US" dirty="0"/>
            </a:br>
            <a:r>
              <a:rPr lang="en-US" dirty="0"/>
              <a:t>Dosage: PO Initial: 200 mg 3 times/day for 1 </a:t>
            </a:r>
            <a:r>
              <a:rPr lang="en-US" dirty="0" err="1"/>
              <a:t>wk</a:t>
            </a:r>
            <a:r>
              <a:rPr lang="en-US" dirty="0"/>
              <a:t>, reduce to 200 mg twice daily for a further wk. Maintenance: 200 mg/day or lowest effective dose. IV Initial: 5 mg/kg infusion via central venous catheter. Max: 1.2 g/24 hr.</a:t>
            </a:r>
            <a:br>
              <a:rPr lang="en-US" dirty="0"/>
            </a:br>
            <a:r>
              <a:rPr lang="en-US" dirty="0"/>
              <a:t>Indication: Ventricular and supraventricular arrhythmias.</a:t>
            </a:r>
            <a:br>
              <a:rPr lang="en-US" dirty="0"/>
            </a:br>
            <a:r>
              <a:rPr lang="en-US" dirty="0"/>
              <a:t>Action: Blocks potassium chloride leading to prolongation of action potential duration.</a:t>
            </a:r>
            <a:br>
              <a:rPr lang="en-US" dirty="0"/>
            </a:br>
            <a:r>
              <a:rPr lang="en-US" dirty="0"/>
              <a:t>Adverse Reactions: Blue-grey discoloration of skin, photosensitivity, peripheral neuropathy, </a:t>
            </a:r>
            <a:r>
              <a:rPr lang="en-US" dirty="0" err="1"/>
              <a:t>paraesthesia</a:t>
            </a:r>
            <a:r>
              <a:rPr lang="en-US" dirty="0"/>
              <a:t>, myopathy, ataxia, tremor, nausea, vomiting, metallic taste, hypothyroidism, hyperthyroidism, alopecia, sleep disturbances, corneal </a:t>
            </a:r>
            <a:r>
              <a:rPr lang="en-US" dirty="0" err="1"/>
              <a:t>microdeposits</a:t>
            </a:r>
            <a:r>
              <a:rPr lang="en-US" dirty="0"/>
              <a:t>, hot flushes, sweating. Heart block, </a:t>
            </a:r>
            <a:r>
              <a:rPr lang="en-US" dirty="0" err="1"/>
              <a:t>bradycardia</a:t>
            </a:r>
            <a:r>
              <a:rPr lang="en-US" dirty="0"/>
              <a:t>, sinus arrest, hepatotoxicity, heart failure. Potentially Fatal: Pulmonary toxicity including pulmonary fibrosis and interstitial pneumonitis, hepatotoxicity, </a:t>
            </a:r>
            <a:r>
              <a:rPr lang="en-US" dirty="0" err="1"/>
              <a:t>thyrotoxicity</a:t>
            </a:r>
            <a:r>
              <a:rPr lang="en-US" dirty="0"/>
              <a:t>. Ventricular arrhythmias, pulmonary </a:t>
            </a:r>
            <a:r>
              <a:rPr lang="en-US" dirty="0" err="1"/>
              <a:t>alveolitis</a:t>
            </a:r>
            <a:r>
              <a:rPr lang="en-US" dirty="0"/>
              <a:t>, exacerbation of arrhythmias and rare serious liver injury. Generally in patients with high doses and having preexisting abnormalities of diffusion capacity.</a:t>
            </a:r>
            <a:br>
              <a:rPr lang="en-US" dirty="0"/>
            </a:br>
            <a:r>
              <a:rPr lang="en-US" dirty="0"/>
              <a:t>Nursing Measures:</a:t>
            </a:r>
            <a:br>
              <a:rPr lang="en-US" dirty="0"/>
            </a:br>
            <a:r>
              <a:rPr lang="en-US" dirty="0"/>
              <a:t>• Monitor cardiac rhythm continuously.</a:t>
            </a:r>
            <a:br>
              <a:rPr lang="en-US" dirty="0"/>
            </a:br>
            <a:r>
              <a:rPr lang="en-US" dirty="0"/>
              <a:t>• Monitor for an extended period when dosage adjustments are made.</a:t>
            </a:r>
            <a:br>
              <a:rPr lang="en-US" dirty="0"/>
            </a:br>
            <a:r>
              <a:rPr lang="en-US" dirty="0"/>
              <a:t>• Monitor for safe and effective serum levels (0.5–2.5 mcg/mL).</a:t>
            </a:r>
            <a:br>
              <a:rPr lang="en-US" dirty="0"/>
            </a:br>
            <a:r>
              <a:rPr lang="en-US" dirty="0"/>
              <a:t>• Doses of digoxin, quinidine, procainamide, phenytoin, and warfarin may need to be reduced one-third to one-half when </a:t>
            </a:r>
            <a:r>
              <a:rPr lang="en-US" dirty="0" err="1"/>
              <a:t>amiodarone</a:t>
            </a:r>
            <a:r>
              <a:rPr lang="en-US" dirty="0"/>
              <a:t> is started.</a:t>
            </a:r>
            <a:br>
              <a:rPr lang="en-US" dirty="0"/>
            </a:br>
            <a:r>
              <a:rPr lang="en-US" dirty="0"/>
              <a:t>• Give drug with meals to decrease GI problems.</a:t>
            </a:r>
            <a:br>
              <a:rPr lang="en-US" dirty="0"/>
            </a:br>
            <a:r>
              <a:rPr lang="en-US" dirty="0"/>
              <a:t>• Arrange for ophthalmologic exams; reevaluate at any sign of optic neuropathy.</a:t>
            </a:r>
            <a:br>
              <a:rPr lang="en-US" dirty="0"/>
            </a:br>
            <a:r>
              <a:rPr lang="en-US" dirty="0"/>
              <a:t>• Arrange for periodic chest x-ray to evaluate pulmonary status (every 3–6 </a:t>
            </a:r>
            <a:r>
              <a:rPr lang="en-US" dirty="0" err="1"/>
              <a:t>mo</a:t>
            </a:r>
            <a:r>
              <a:rPr lang="en-US" dirty="0"/>
              <a:t>).</a:t>
            </a:r>
            <a:br>
              <a:rPr lang="en-US" dirty="0"/>
            </a:br>
            <a:r>
              <a:rPr lang="en-US" dirty="0"/>
              <a:t>• Arrange for regular periodic blood tests for liver enzymes, thyroid hormone levels.</a:t>
            </a:r>
            <a:br>
              <a:rPr lang="en-US" dirty="0"/>
            </a:br>
            <a:r>
              <a:rPr lang="en-US" dirty="0"/>
              <a:t>• Drug dosage will be changed in relation to response of arrhythmias; you will need to be hospitalized during initiation of drug therapy; you will be closely monitored when dosage is changed.</a:t>
            </a:r>
            <a:br>
              <a:rPr lang="en-US" dirty="0"/>
            </a:br>
            <a:r>
              <a:rPr lang="en-US" dirty="0"/>
              <a:t>• Have regular medical follow-up, monitoring of cardiac rhythm, chest x-ray, eye exam, blood tests.</a:t>
            </a:r>
            <a:br>
              <a:rPr lang="en-US" dirty="0"/>
            </a:br>
            <a:r>
              <a:rPr lang="en-US" dirty="0"/>
              <a:t>• These side effects may occur: Changes in vision (halos, dry eyes, sensitivity to light; wear sunglasses, monitor light exposure); nausea, vomiting, loss of appetite (take with meals; eat small, frequent meals); sensitivity to the sun (use a sunscreen or protective clothing when outdoors); constipation (a laxative may be ordered); tremors, twitching, dizziness, loss of coordination (do not drive, operate dangerous machinery, or undertake tasks that require coordination until drug effects stabilize and your body adjusts to it).</a:t>
            </a:r>
            <a:br>
              <a:rPr lang="en-US" dirty="0"/>
            </a:br>
            <a:r>
              <a:rPr lang="en-US"/>
              <a:t>• Report unusual bleeding or bruising; fever, chills; intolerance to heat or cold; shortness of breath, difficulty breathing, cough; swelling of ankles or fingers; palpitations; difficulty with vision.</a:t>
            </a:r>
            <a:br>
              <a:rPr lang="en-US"/>
            </a:b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748BD-1270-41EE-B48F-5F8DA09E497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F5D91-AB73-464E-82BF-C10F2B671FC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BA0AC-977A-4FFA-8836-22714E97C2E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55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65757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8E0D9D-97CB-4763-AFBD-11D5DF0C84FB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283AA8-C272-4CEC-86FB-0BD288995682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200CBB-2E0E-4572-8F0E-AB4A9C5DD9F2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56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253728"/>
            <a:ext cx="7920989" cy="5170646"/>
          </a:xfrm>
        </p:spPr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Keep a rapidly acting alpha-adrenergic blocker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phentolamine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or a vasodilator (a nitrate) readily available in case of excessive hypertensive reaction.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Keep a beta-adrenergic blocker (propranolol;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cardioselective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beta-blocker, such as atenolol, should be used in patients with respiratory distress) readily available in case cardiac arrhythmias occur.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Use topical nasal solutions only for acute states; do not use for longer than 3–5 days, and do not exceed recommended dosage. Rebound nasal congestion can occur after vasoconstriction subsides.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87A3CF-D8F2-4E82-9574-81C1DD9834B0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14C697-BFF4-4820-A61C-5FB7964242F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BBF5D-3793-49A0-BAAE-8AAE9BF0D23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1468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914400"/>
            <a:ext cx="7920989" cy="5170646"/>
          </a:xfrm>
        </p:spPr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Do not exceed recommended dosage of inhalation products; administer pressurized inhalation drug forms during second half of inspiration, because the airways are open wider and the aerosol distribution is more extensive. If a second inhalation is needed, administer at peak effect of previous dose, 3–5 min.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Do not exceed recommended dosage; adverse effects or loss of effectiveness may result. Read the instructions that come with respiratory inhalant products, and consult your health care provider or pharmacist if you have any questions.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FEDD6-28D8-47E7-AE70-BD11BC12DBD3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A2DFB-273C-426E-9669-EB8A092F10EA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AFCF33-A791-4A55-BDD2-262C6499BB1F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815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0868" y="1854200"/>
            <a:ext cx="68567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Times New Roman" pitchFamily="18" charset="0"/>
                <a:cs typeface="Times New Roman" pitchFamily="18" charset="0"/>
              </a:rPr>
              <a:t>NOR</a:t>
            </a:r>
            <a:r>
              <a:rPr spc="-16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pc="-20" dirty="0">
                <a:latin typeface="Times New Roman" pitchFamily="18" charset="0"/>
                <a:cs typeface="Times New Roman" pitchFamily="18" charset="0"/>
              </a:rPr>
              <a:t>ADRENALINE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159" y="2747009"/>
            <a:ext cx="7928609" cy="2828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970" algn="just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It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available as 0.2%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sol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2ml</a:t>
            </a:r>
            <a:r>
              <a:rPr sz="2800" spc="-6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ampules.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40"/>
              </a:spcBef>
            </a:pPr>
            <a:endParaRPr sz="3400" dirty="0">
              <a:latin typeface="Times New Roman" pitchFamily="18" charset="0"/>
              <a:cs typeface="Times New Roman" pitchFamily="18" charset="0"/>
            </a:endParaRPr>
          </a:p>
          <a:p>
            <a:pPr marL="256540" algn="just">
              <a:lnSpc>
                <a:spcPct val="100000"/>
              </a:lnSpc>
            </a:pPr>
            <a:r>
              <a:rPr sz="3200" b="1" spc="-5" dirty="0">
                <a:solidFill>
                  <a:srgbClr val="3D3E66"/>
                </a:solidFill>
                <a:latin typeface="Times New Roman" pitchFamily="18" charset="0"/>
                <a:cs typeface="Times New Roman" pitchFamily="18" charset="0"/>
              </a:rPr>
              <a:t>DOSE:</a:t>
            </a:r>
            <a:endParaRPr sz="3200" dirty="0">
              <a:latin typeface="Times New Roman" pitchFamily="18" charset="0"/>
              <a:cs typeface="Times New Roman" pitchFamily="18" charset="0"/>
            </a:endParaRPr>
          </a:p>
          <a:p>
            <a:pPr marL="267970" marR="508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2ml of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noradrenalin+1000ml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 5% dextrose and 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administer at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rate </a:t>
            </a:r>
            <a:r>
              <a:rPr sz="2800" spc="-5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0.5ml/minute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  <a:p>
            <a:pPr marL="267970" indent="-2552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67970" algn="l"/>
              </a:tabLst>
            </a:pPr>
            <a:r>
              <a:rPr sz="2800" spc="-5" dirty="0">
                <a:latin typeface="Times New Roman" pitchFamily="18" charset="0"/>
                <a:cs typeface="Times New Roman" pitchFamily="18" charset="0"/>
              </a:rPr>
              <a:t>2ml of </a:t>
            </a:r>
            <a:r>
              <a:rPr sz="2800" spc="-10" dirty="0">
                <a:latin typeface="Times New Roman" pitchFamily="18" charset="0"/>
                <a:cs typeface="Times New Roman" pitchFamily="18" charset="0"/>
              </a:rPr>
              <a:t>noradrenalin+N/S+vit</a:t>
            </a:r>
            <a:r>
              <a:rPr sz="28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C7223-B97C-4190-A25A-7BAC072ADF0F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EA3EA-3CFE-46D6-9C7B-0C286A6E514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638EE-7CF8-4C67-B722-EB511FCA648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8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068" y="1497329"/>
            <a:ext cx="304673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3200" spc="1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3200" spc="-1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3200" spc="-160" dirty="0">
                <a:latin typeface="Times New Roman" pitchFamily="18" charset="0"/>
                <a:cs typeface="Times New Roman" pitchFamily="18" charset="0"/>
              </a:rPr>
              <a:t>AT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3200" spc="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3200" spc="-5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3200" dirty="0">
                <a:latin typeface="Times New Roman" pitchFamily="18" charset="0"/>
                <a:cs typeface="Times New Roman" pitchFamily="18" charset="0"/>
              </a:rPr>
              <a:t>S:</a:t>
            </a:r>
            <a:endParaRPr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62609" y="2533650"/>
            <a:ext cx="7905750" cy="362278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55270" indent="-242570" algn="just">
              <a:lnSpc>
                <a:spcPct val="100000"/>
              </a:lnSpc>
              <a:spcBef>
                <a:spcPts val="110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dirty="0">
                <a:latin typeface="Times New Roman" pitchFamily="18" charset="0"/>
                <a:cs typeface="Times New Roman" pitchFamily="18" charset="0"/>
              </a:rPr>
              <a:t>Treatment of hypotension of circulatory failure</a:t>
            </a:r>
          </a:p>
          <a:p>
            <a:pPr algn="just">
              <a:lnSpc>
                <a:spcPct val="100000"/>
              </a:lnSpc>
              <a:spcBef>
                <a:spcPts val="30"/>
              </a:spcBef>
              <a:buClr>
                <a:srgbClr val="9F4CA2"/>
              </a:buClr>
              <a:buFont typeface="Georgia"/>
              <a:buChar char="•"/>
            </a:pPr>
            <a:endParaRPr sz="3250" dirty="0">
              <a:latin typeface="Times New Roman" pitchFamily="18" charset="0"/>
              <a:cs typeface="Times New Roman" pitchFamily="18" charset="0"/>
            </a:endParaRPr>
          </a:p>
          <a:p>
            <a:pPr marL="130810" algn="just">
              <a:lnSpc>
                <a:spcPct val="100000"/>
              </a:lnSpc>
            </a:pPr>
            <a:r>
              <a:rPr sz="3050" b="1" spc="-5" dirty="0">
                <a:solidFill>
                  <a:srgbClr val="213F42"/>
                </a:solidFill>
                <a:latin typeface="Times New Roman" pitchFamily="18" charset="0"/>
                <a:cs typeface="Times New Roman" pitchFamily="18" charset="0"/>
              </a:rPr>
              <a:t>SIDE</a:t>
            </a:r>
            <a:r>
              <a:rPr sz="3050" b="1" dirty="0">
                <a:solidFill>
                  <a:srgbClr val="213F4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050" b="1" spc="-5" dirty="0">
                <a:solidFill>
                  <a:srgbClr val="213F42"/>
                </a:solidFill>
                <a:latin typeface="Times New Roman" pitchFamily="18" charset="0"/>
                <a:cs typeface="Times New Roman" pitchFamily="18" charset="0"/>
              </a:rPr>
              <a:t>EFFECTS:</a:t>
            </a:r>
            <a:endParaRPr sz="3050" dirty="0">
              <a:latin typeface="Times New Roman" pitchFamily="18" charset="0"/>
              <a:cs typeface="Times New Roman" pitchFamily="18" charset="0"/>
            </a:endParaRPr>
          </a:p>
          <a:p>
            <a:pPr marL="255270" indent="-2425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dirty="0">
                <a:latin typeface="Times New Roman" pitchFamily="18" charset="0"/>
                <a:cs typeface="Times New Roman" pitchFamily="18" charset="0"/>
              </a:rPr>
              <a:t>Palpitations,tremors,pallor,headache</a:t>
            </a:r>
          </a:p>
          <a:p>
            <a:pPr marL="255270" indent="-242570" algn="just">
              <a:lnSpc>
                <a:spcPct val="100000"/>
              </a:lnSpc>
              <a:spcBef>
                <a:spcPts val="310"/>
              </a:spcBef>
              <a:buClr>
                <a:srgbClr val="9F4CA2"/>
              </a:buClr>
              <a:buChar char="•"/>
              <a:tabLst>
                <a:tab pos="255270" algn="l"/>
                <a:tab pos="2113915" algn="l"/>
              </a:tabLst>
            </a:pPr>
            <a:r>
              <a:rPr sz="2650" dirty="0">
                <a:latin typeface="Times New Roman" pitchFamily="18" charset="0"/>
                <a:cs typeface="Times New Roman" pitchFamily="18" charset="0"/>
              </a:rPr>
              <a:t>Ventricular	arrythmias</a:t>
            </a:r>
          </a:p>
          <a:p>
            <a:pPr marL="255270" indent="-2425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dirty="0">
                <a:latin typeface="Times New Roman" pitchFamily="18" charset="0"/>
                <a:cs typeface="Times New Roman" pitchFamily="18" charset="0"/>
              </a:rPr>
              <a:t>Acute pulmonary edema</a:t>
            </a:r>
          </a:p>
          <a:p>
            <a:pPr marL="255270" indent="-242570" algn="just">
              <a:lnSpc>
                <a:spcPct val="100000"/>
              </a:lnSpc>
              <a:spcBef>
                <a:spcPts val="300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dirty="0">
                <a:latin typeface="Times New Roman" pitchFamily="18" charset="0"/>
                <a:cs typeface="Times New Roman" pitchFamily="18" charset="0"/>
              </a:rPr>
              <a:t>Anginal pain</a:t>
            </a:r>
          </a:p>
          <a:p>
            <a:pPr marL="255270" indent="-242570" algn="just">
              <a:lnSpc>
                <a:spcPct val="100000"/>
              </a:lnSpc>
              <a:spcBef>
                <a:spcPts val="310"/>
              </a:spcBef>
              <a:buClr>
                <a:srgbClr val="9F4CA2"/>
              </a:buClr>
              <a:buChar char="•"/>
              <a:tabLst>
                <a:tab pos="255270" algn="l"/>
              </a:tabLst>
            </a:pPr>
            <a:r>
              <a:rPr sz="2650" dirty="0">
                <a:latin typeface="Times New Roman" pitchFamily="18" charset="0"/>
                <a:cs typeface="Times New Roman" pitchFamily="18" charset="0"/>
              </a:rPr>
              <a:t>Extravasation </a:t>
            </a:r>
            <a:r>
              <a:rPr sz="265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650" spc="5" dirty="0">
                <a:latin typeface="Times New Roman" pitchFamily="18" charset="0"/>
                <a:cs typeface="Times New Roman" pitchFamily="18" charset="0"/>
              </a:rPr>
              <a:t>S/C </a:t>
            </a:r>
            <a:r>
              <a:rPr sz="2650" dirty="0">
                <a:latin typeface="Times New Roman" pitchFamily="18" charset="0"/>
                <a:cs typeface="Times New Roman" pitchFamily="18" charset="0"/>
              </a:rPr>
              <a:t>tissues causes necrosis of</a:t>
            </a:r>
            <a:r>
              <a:rPr sz="2650" spc="4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650" dirty="0">
                <a:latin typeface="Times New Roman" pitchFamily="18" charset="0"/>
                <a:cs typeface="Times New Roman" pitchFamily="18" charset="0"/>
              </a:rPr>
              <a:t>skin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796E6-9B1C-402A-8FCA-E17794C559B7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/>
              <a:t>22/02/2018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D29C8-F71A-4623-9032-A34EF33FF5AC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en-IN"/>
              <a:t>MRS. SUJITHA .S (MEDICAL SURGICAL NURSING)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872CD-C48A-44A5-BC0E-6E7C4835B6C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9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5148</Words>
  <Application>Microsoft Office PowerPoint</Application>
  <PresentationFormat>On-screen Show (4:3)</PresentationFormat>
  <Paragraphs>436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Arial</vt:lpstr>
      <vt:lpstr>Calibri</vt:lpstr>
      <vt:lpstr>Georgia</vt:lpstr>
      <vt:lpstr>Tim</vt:lpstr>
      <vt:lpstr>Times New Roman</vt:lpstr>
      <vt:lpstr>Trebuchet MS</vt:lpstr>
      <vt:lpstr>Office Theme</vt:lpstr>
      <vt:lpstr>EMERGENCY MEDICINES</vt:lpstr>
      <vt:lpstr>ADRENALINE</vt:lpstr>
      <vt:lpstr>INDICATIONS:</vt:lpstr>
      <vt:lpstr>ADVERSE REACTIONS</vt:lpstr>
      <vt:lpstr>NURSING MEASURES:</vt:lpstr>
      <vt:lpstr>PowerPoint Presentation</vt:lpstr>
      <vt:lpstr>PowerPoint Presentation</vt:lpstr>
      <vt:lpstr>NOR ADRENALINE</vt:lpstr>
      <vt:lpstr>INDICATIONS:</vt:lpstr>
      <vt:lpstr>PowerPoint Presentation</vt:lpstr>
      <vt:lpstr>DOPAMINE</vt:lpstr>
      <vt:lpstr>ADVERSE EFFECTS</vt:lpstr>
      <vt:lpstr>NURSING MEASURES: </vt:lpstr>
      <vt:lpstr>PROPRANOLOL</vt:lpstr>
      <vt:lpstr>ADVERSE EFFECTS</vt:lpstr>
      <vt:lpstr>PowerPoint Presentation</vt:lpstr>
      <vt:lpstr>ATROPINE SULPHATE</vt:lpstr>
      <vt:lpstr>ADVERSE EFFECTS</vt:lpstr>
      <vt:lpstr>NURSING MEASURES:</vt:lpstr>
      <vt:lpstr>NEOSTIGMINE</vt:lpstr>
      <vt:lpstr>ADVERSE EFFECTS</vt:lpstr>
      <vt:lpstr>PowerPoint Presentation</vt:lpstr>
      <vt:lpstr>PowerPoint Presentation</vt:lpstr>
      <vt:lpstr>PowerPoint Presentation</vt:lpstr>
      <vt:lpstr>HYDROCORTISONE</vt:lpstr>
      <vt:lpstr>ADVERSE EFFECTS:</vt:lpstr>
      <vt:lpstr>NURSING MEASURES:</vt:lpstr>
      <vt:lpstr>PowerPoint Presentation</vt:lpstr>
      <vt:lpstr>AMINOPHYLLINE</vt:lpstr>
      <vt:lpstr>ADVERSE EFFECTS:</vt:lpstr>
      <vt:lpstr>NURSING MEASURES:</vt:lpstr>
      <vt:lpstr>PowerPoint Presentation</vt:lpstr>
      <vt:lpstr>PowerPoint Presentation</vt:lpstr>
      <vt:lpstr>PowerPoint Presentation</vt:lpstr>
      <vt:lpstr>DIAZEPAM</vt:lpstr>
      <vt:lpstr>NURSING MEASURES:</vt:lpstr>
      <vt:lpstr>PowerPoint Presentation</vt:lpstr>
      <vt:lpstr>AVIL</vt:lpstr>
      <vt:lpstr>INSULIN</vt:lpstr>
      <vt:lpstr>PowerPoint Presentation</vt:lpstr>
      <vt:lpstr>SODIUM BICARBONATE</vt:lpstr>
      <vt:lpstr>PowerPoint Presentation</vt:lpstr>
      <vt:lpstr>LASIX(FRUSEMIDE)</vt:lpstr>
      <vt:lpstr>ADVERSE EFFECTS</vt:lpstr>
      <vt:lpstr>PowerPoint Presentation</vt:lpstr>
      <vt:lpstr>MANNITOL:</vt:lpstr>
      <vt:lpstr>ADVERSE EFFECTS</vt:lpstr>
      <vt:lpstr>PowerPoint Presentation</vt:lpstr>
      <vt:lpstr>PowerPoint Presentation</vt:lpstr>
      <vt:lpstr>POTASSIUM CHLORIDE</vt:lpstr>
      <vt:lpstr>PowerPoint Presentation</vt:lpstr>
      <vt:lpstr>CALCIUM GLUCONATE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F.R.I.E.N.D.S</dc:creator>
  <cp:lastModifiedBy>ADMIN</cp:lastModifiedBy>
  <cp:revision>18</cp:revision>
  <dcterms:created xsi:type="dcterms:W3CDTF">2019-04-08T08:11:39Z</dcterms:created>
  <dcterms:modified xsi:type="dcterms:W3CDTF">2020-08-13T07:05:16Z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2015-02-22T00:00:00Z</vt:filetime>
  </property>
  <property fmtid="{D5CDD505-2E9C-101B-9397-08002B2CF9AE}" pid="3" name="Creator">
    <vt:lpwstr>Impress</vt:lpwstr>
  </property>
  <property fmtid="{D5CDD505-2E9C-101B-9397-08002B2CF9AE}" pid="4" name="LastSaved">
    <vt:filetime>2015-02-22T00:00:00Z</vt:filetime>
  </property>
</Properties>
</file>