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0" r:id="rId20"/>
    <p:sldId id="292" r:id="rId21"/>
    <p:sldId id="293" r:id="rId22"/>
    <p:sldId id="294" r:id="rId23"/>
    <p:sldId id="274"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295" r:id="rId49"/>
    <p:sldId id="296" r:id="rId50"/>
    <p:sldId id="322" r:id="rId51"/>
    <p:sldId id="323" r:id="rId52"/>
    <p:sldId id="324" r:id="rId53"/>
    <p:sldId id="28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1386" y="66"/>
      </p:cViewPr>
      <p:guideLst>
        <p:guide orient="horz" pos="2160"/>
        <p:guide pos="2880"/>
      </p:guideLst>
    </p:cSldViewPr>
  </p:slideViewPr>
  <p:outlineViewPr>
    <p:cViewPr>
      <p:scale>
        <a:sx n="33" d="100"/>
        <a:sy n="33" d="100"/>
      </p:scale>
      <p:origin x="0" y="64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20EAC-143D-4936-884A-ED8CD4EAFC94}" type="datetimeFigureOut">
              <a:rPr lang="en-IN" smtClean="0"/>
              <a:t>14-08-2020</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00DEC-5817-4CBB-B6AD-8BB0D8811407}" type="slidenum">
              <a:rPr lang="en-IN" smtClean="0"/>
              <a:t>‹#›</a:t>
            </a:fld>
            <a:endParaRPr lang="en-IN"/>
          </a:p>
        </p:txBody>
      </p:sp>
    </p:spTree>
    <p:extLst>
      <p:ext uri="{BB962C8B-B14F-4D97-AF65-F5344CB8AC3E}">
        <p14:creationId xmlns:p14="http://schemas.microsoft.com/office/powerpoint/2010/main" val="143536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2F00DEC-5817-4CBB-B6AD-8BB0D8811407}" type="slidenum">
              <a:rPr lang="en-IN" smtClean="0"/>
              <a:t>1</a:t>
            </a:fld>
            <a:endParaRPr lang="en-IN"/>
          </a:p>
        </p:txBody>
      </p:sp>
    </p:spTree>
    <p:extLst>
      <p:ext uri="{BB962C8B-B14F-4D97-AF65-F5344CB8AC3E}">
        <p14:creationId xmlns:p14="http://schemas.microsoft.com/office/powerpoint/2010/main" val="641790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8/14/2020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8/14/2020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8/14/2020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8/14/2020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Hearing_los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1672" y="2170888"/>
            <a:ext cx="7406640" cy="804081"/>
          </a:xfrm>
        </p:spPr>
        <p:txBody>
          <a:bodyPr>
            <a:noAutofit/>
          </a:bodyPr>
          <a:lstStyle/>
          <a:p>
            <a:pPr algn="ctr"/>
            <a:r>
              <a:rPr lang="en-US" sz="9600" dirty="0" smtClean="0">
                <a:latin typeface="Algerian" pitchFamily="82" charset="0"/>
              </a:rPr>
              <a:t>deafness</a:t>
            </a:r>
            <a:endParaRPr lang="en-US" sz="9600" dirty="0">
              <a:latin typeface="Algerian" pitchFamily="82" charset="0"/>
            </a:endParaRPr>
          </a:p>
        </p:txBody>
      </p:sp>
      <p:sp>
        <p:nvSpPr>
          <p:cNvPr id="3" name="Subtitle 2"/>
          <p:cNvSpPr>
            <a:spLocks noGrp="1"/>
          </p:cNvSpPr>
          <p:nvPr>
            <p:ph type="subTitle" idx="1"/>
          </p:nvPr>
        </p:nvSpPr>
        <p:spPr>
          <a:xfrm>
            <a:off x="1283572" y="5105400"/>
            <a:ext cx="7482840" cy="1752600"/>
          </a:xfrm>
        </p:spPr>
        <p:txBody>
          <a:bodyPr>
            <a:normAutofit fontScale="85000" lnSpcReduction="20000"/>
          </a:bodyPr>
          <a:lstStyle/>
          <a:p>
            <a:pPr algn="ctr"/>
            <a:r>
              <a:rPr lang="en-US" b="1" dirty="0" smtClean="0">
                <a:latin typeface="Baskerville Old Face" pitchFamily="18" charset="0"/>
              </a:rPr>
              <a:t>Presented By:</a:t>
            </a:r>
          </a:p>
          <a:p>
            <a:pPr algn="ctr"/>
            <a:r>
              <a:rPr lang="en-US" b="1" dirty="0" smtClean="0">
                <a:latin typeface="Baskerville Old Face" pitchFamily="18" charset="0"/>
              </a:rPr>
              <a:t>Ms. Sonal Patel</a:t>
            </a:r>
          </a:p>
          <a:p>
            <a:pPr algn="ctr"/>
            <a:r>
              <a:rPr lang="en-US" b="1" dirty="0" smtClean="0">
                <a:latin typeface="Baskerville Old Face" pitchFamily="18" charset="0"/>
              </a:rPr>
              <a:t>Assistant Professor</a:t>
            </a:r>
          </a:p>
          <a:p>
            <a:pPr algn="ctr"/>
            <a:r>
              <a:rPr lang="en-US" b="1" dirty="0" smtClean="0">
                <a:latin typeface="Baskerville Old Face" pitchFamily="18" charset="0"/>
              </a:rPr>
              <a:t>Sumandeep Nursing College</a:t>
            </a:r>
          </a:p>
          <a:p>
            <a:pPr algn="ctr"/>
            <a:r>
              <a:rPr lang="en-US" b="1" dirty="0" smtClean="0">
                <a:latin typeface="Baskerville Old Face" pitchFamily="18" charset="0"/>
              </a:rPr>
              <a:t>Sumandeep Vidyapeeth deemed to be University</a:t>
            </a:r>
            <a:endParaRPr lang="en-US" b="1" dirty="0">
              <a:latin typeface="Baskerville Old Face" pitchFamily="18" charset="0"/>
            </a:endParaRPr>
          </a:p>
        </p:txBody>
      </p:sp>
      <p:pic>
        <p:nvPicPr>
          <p:cNvPr id="19458" name="Picture 2" descr="https://encrypted-tbn1.gstatic.com/images?q=tbn:ANd9GcTluZ8JFzSG0l05eJ0V2q9Sez5k0v7qt8PpYLyIRulj3RiMVJ1M"/>
          <p:cNvPicPr>
            <a:picLocks noChangeAspect="1" noChangeArrowheads="1"/>
          </p:cNvPicPr>
          <p:nvPr/>
        </p:nvPicPr>
        <p:blipFill>
          <a:blip r:embed="rId3"/>
          <a:srcRect/>
          <a:stretch>
            <a:fillRect/>
          </a:stretch>
        </p:blipFill>
        <p:spPr bwMode="auto">
          <a:xfrm>
            <a:off x="1143000" y="2974969"/>
            <a:ext cx="7467600" cy="2130431"/>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87492"/>
            <a:ext cx="1751079" cy="15941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Others</a:t>
            </a:r>
            <a:endParaRPr lang="en-US" dirty="0"/>
          </a:p>
        </p:txBody>
      </p:sp>
      <p:sp>
        <p:nvSpPr>
          <p:cNvPr id="3" name="Content Placeholder 2"/>
          <p:cNvSpPr>
            <a:spLocks noGrp="1"/>
          </p:cNvSpPr>
          <p:nvPr>
            <p:ph idx="1"/>
          </p:nvPr>
        </p:nvSpPr>
        <p:spPr>
          <a:xfrm>
            <a:off x="990600" y="1447800"/>
            <a:ext cx="7943088" cy="4800600"/>
          </a:xfrm>
        </p:spPr>
        <p:txBody>
          <a:bodyPr/>
          <a:lstStyle/>
          <a:p>
            <a:r>
              <a:rPr lang="en-US" b="1" dirty="0" smtClean="0"/>
              <a:t>Illness</a:t>
            </a:r>
          </a:p>
          <a:p>
            <a:r>
              <a:rPr lang="en-US" b="1" dirty="0" smtClean="0"/>
              <a:t>Neurological disorders</a:t>
            </a:r>
          </a:p>
          <a:p>
            <a:r>
              <a:rPr lang="en-US" b="1" dirty="0" smtClean="0"/>
              <a:t>Medications</a:t>
            </a:r>
          </a:p>
          <a:p>
            <a:r>
              <a:rPr lang="en-US" b="1" dirty="0" smtClean="0"/>
              <a:t>Chemicals</a:t>
            </a:r>
          </a:p>
          <a:p>
            <a:r>
              <a:rPr lang="en-US" b="1" dirty="0" smtClean="0"/>
              <a:t>Physical trauma</a:t>
            </a:r>
          </a:p>
          <a:p>
            <a:endParaRPr lang="en-US" dirty="0"/>
          </a:p>
        </p:txBody>
      </p:sp>
      <p:pic>
        <p:nvPicPr>
          <p:cNvPr id="21506" name="Picture 2" descr="http://dev.nsta.org/evwebs/715n/images/causes_97182502.jpg"/>
          <p:cNvPicPr>
            <a:picLocks noChangeAspect="1" noChangeArrowheads="1"/>
          </p:cNvPicPr>
          <p:nvPr/>
        </p:nvPicPr>
        <p:blipFill>
          <a:blip r:embed="rId2"/>
          <a:srcRect/>
          <a:stretch>
            <a:fillRect/>
          </a:stretch>
        </p:blipFill>
        <p:spPr bwMode="auto">
          <a:xfrm>
            <a:off x="4572000" y="2590800"/>
            <a:ext cx="4572000" cy="4267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hearing loss</a:t>
            </a:r>
            <a:endParaRPr lang="en-US" dirty="0"/>
          </a:p>
        </p:txBody>
      </p:sp>
      <p:sp>
        <p:nvSpPr>
          <p:cNvPr id="3" name="Content Placeholder 2"/>
          <p:cNvSpPr>
            <a:spLocks noGrp="1"/>
          </p:cNvSpPr>
          <p:nvPr>
            <p:ph idx="1"/>
          </p:nvPr>
        </p:nvSpPr>
        <p:spPr/>
        <p:txBody>
          <a:bodyPr/>
          <a:lstStyle/>
          <a:p>
            <a:endParaRPr lang="en-US"/>
          </a:p>
        </p:txBody>
      </p:sp>
      <p:pic>
        <p:nvPicPr>
          <p:cNvPr id="23554" name="Picture 2" descr="https://encrypted-tbn0.gstatic.com/images?q=tbn:ANd9GcQJ5wrRsR-GZykb0rw9QyVmaDAh0myMN4GUcD1J19zTvTrsgTw8"/>
          <p:cNvPicPr>
            <a:picLocks noChangeAspect="1" noChangeArrowheads="1"/>
          </p:cNvPicPr>
          <p:nvPr/>
        </p:nvPicPr>
        <p:blipFill>
          <a:blip r:embed="rId2"/>
          <a:srcRect/>
          <a:stretch>
            <a:fillRect/>
          </a:stretch>
        </p:blipFill>
        <p:spPr bwMode="auto">
          <a:xfrm>
            <a:off x="762000" y="1524000"/>
            <a:ext cx="7772400" cy="5334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80" name="Picture 4" descr="http://www.cochlea.org/var/plain_site/storage/images/media/images/grand-public/les-degres-de-surdite/2156-2-eng-GB/level-of-hearing-loss.jpg"/>
          <p:cNvPicPr>
            <a:picLocks noChangeAspect="1" noChangeArrowheads="1"/>
          </p:cNvPicPr>
          <p:nvPr/>
        </p:nvPicPr>
        <p:blipFill>
          <a:blip r:embed="rId2"/>
          <a:srcRect/>
          <a:stretch>
            <a:fillRect/>
          </a:stretch>
        </p:blipFill>
        <p:spPr bwMode="auto">
          <a:xfrm>
            <a:off x="1295400" y="304800"/>
            <a:ext cx="6934200" cy="625879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hearing loss</a:t>
            </a:r>
            <a:endParaRPr lang="en-US" dirty="0"/>
          </a:p>
        </p:txBody>
      </p:sp>
      <p:sp>
        <p:nvSpPr>
          <p:cNvPr id="3" name="Content Placeholder 2"/>
          <p:cNvSpPr>
            <a:spLocks noGrp="1"/>
          </p:cNvSpPr>
          <p:nvPr>
            <p:ph idx="1"/>
          </p:nvPr>
        </p:nvSpPr>
        <p:spPr/>
        <p:txBody>
          <a:bodyPr/>
          <a:lstStyle/>
          <a:p>
            <a:endParaRPr lang="en-US" dirty="0"/>
          </a:p>
        </p:txBody>
      </p:sp>
      <p:pic>
        <p:nvPicPr>
          <p:cNvPr id="25602" name="Picture 2" descr="http://www.specialisthearing.com.au/images/Ear-anatomy.jpg"/>
          <p:cNvPicPr>
            <a:picLocks noChangeAspect="1" noChangeArrowheads="1"/>
          </p:cNvPicPr>
          <p:nvPr/>
        </p:nvPicPr>
        <p:blipFill>
          <a:blip r:embed="rId2"/>
          <a:srcRect/>
          <a:stretch>
            <a:fillRect/>
          </a:stretch>
        </p:blipFill>
        <p:spPr bwMode="auto">
          <a:xfrm>
            <a:off x="0" y="1524000"/>
            <a:ext cx="8991600" cy="5029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www.mountnittany.org/assets/images/krames/80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image.slidesharecdn.com/testsofhearing-130418051128-phpapp02/95/tests-of-hearing-7-638.jpg?cb=136631059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Management</a:t>
            </a:r>
            <a:endParaRPr lang="en-US" dirty="0"/>
          </a:p>
        </p:txBody>
      </p:sp>
      <p:sp>
        <p:nvSpPr>
          <p:cNvPr id="3" name="Content Placeholder 2"/>
          <p:cNvSpPr>
            <a:spLocks noGrp="1"/>
          </p:cNvSpPr>
          <p:nvPr>
            <p:ph idx="1"/>
          </p:nvPr>
        </p:nvSpPr>
        <p:spPr/>
        <p:txBody>
          <a:bodyPr/>
          <a:lstStyle/>
          <a:p>
            <a:pPr>
              <a:buNone/>
            </a:pPr>
            <a:r>
              <a:rPr lang="en-US" dirty="0" smtClean="0"/>
              <a:t>1. Symptomatic management</a:t>
            </a:r>
          </a:p>
          <a:p>
            <a:pPr>
              <a:buNone/>
            </a:pPr>
            <a:r>
              <a:rPr lang="en-US" dirty="0" smtClean="0"/>
              <a:t>2. Hearing aids</a:t>
            </a:r>
          </a:p>
          <a:p>
            <a:pPr>
              <a:buNone/>
            </a:pPr>
            <a:r>
              <a:rPr lang="en-US" dirty="0" smtClean="0"/>
              <a:t>3. Cochlear implants</a:t>
            </a:r>
          </a:p>
          <a:p>
            <a:pPr>
              <a:buNone/>
            </a:pPr>
            <a:r>
              <a:rPr lang="en-US" dirty="0" smtClean="0"/>
              <a:t>4. Aural rehabilitation</a:t>
            </a:r>
          </a:p>
          <a:p>
            <a:pPr>
              <a:buNone/>
            </a:pPr>
            <a:endParaRPr lang="en-US" dirty="0" smtClean="0"/>
          </a:p>
          <a:p>
            <a:pPr>
              <a:buNone/>
            </a:pPr>
            <a:endParaRPr lang="en-US" dirty="0" smtClean="0"/>
          </a:p>
          <a:p>
            <a:endParaRPr lang="en-US" dirty="0"/>
          </a:p>
        </p:txBody>
      </p:sp>
      <p:pic>
        <p:nvPicPr>
          <p:cNvPr id="2050" name="Picture 2" descr="http://www.comparinghearingaids.com/wp-content/uploads/2014/01/types-of-hearing-aids.png"/>
          <p:cNvPicPr>
            <a:picLocks noChangeAspect="1" noChangeArrowheads="1"/>
          </p:cNvPicPr>
          <p:nvPr/>
        </p:nvPicPr>
        <p:blipFill>
          <a:blip r:embed="rId2"/>
          <a:srcRect/>
          <a:stretch>
            <a:fillRect/>
          </a:stretch>
        </p:blipFill>
        <p:spPr bwMode="auto">
          <a:xfrm>
            <a:off x="4953000" y="4419600"/>
            <a:ext cx="3505200" cy="2209800"/>
          </a:xfrm>
          <a:prstGeom prst="rect">
            <a:avLst/>
          </a:prstGeom>
          <a:noFill/>
        </p:spPr>
      </p:pic>
      <p:pic>
        <p:nvPicPr>
          <p:cNvPr id="2052" name="Picture 4" descr="https://doctree.in/knowledgebranch/wp-content/uploads/2014/04/hearing-aids.jpg"/>
          <p:cNvPicPr>
            <a:picLocks noChangeAspect="1" noChangeArrowheads="1"/>
          </p:cNvPicPr>
          <p:nvPr/>
        </p:nvPicPr>
        <p:blipFill>
          <a:blip r:embed="rId3"/>
          <a:srcRect/>
          <a:stretch>
            <a:fillRect/>
          </a:stretch>
        </p:blipFill>
        <p:spPr bwMode="auto">
          <a:xfrm>
            <a:off x="990600" y="4000500"/>
            <a:ext cx="3505200" cy="2857500"/>
          </a:xfrm>
          <a:prstGeom prst="rect">
            <a:avLst/>
          </a:prstGeom>
          <a:noFill/>
        </p:spPr>
      </p:pic>
      <p:pic>
        <p:nvPicPr>
          <p:cNvPr id="3074" name="Picture 2" descr="http://121captions.com/wp-content/uploads/2013/08/cochlear-implant.jpg"/>
          <p:cNvPicPr>
            <a:picLocks noChangeAspect="1" noChangeArrowheads="1"/>
          </p:cNvPicPr>
          <p:nvPr/>
        </p:nvPicPr>
        <p:blipFill>
          <a:blip r:embed="rId4"/>
          <a:srcRect/>
          <a:stretch>
            <a:fillRect/>
          </a:stretch>
        </p:blipFill>
        <p:spPr bwMode="auto">
          <a:xfrm>
            <a:off x="5181600" y="1981200"/>
            <a:ext cx="3314700" cy="24003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Surgical management</a:t>
            </a:r>
            <a:endParaRPr lang="en-US" dirty="0"/>
          </a:p>
        </p:txBody>
      </p:sp>
      <p:sp>
        <p:nvSpPr>
          <p:cNvPr id="3" name="Content Placeholder 2"/>
          <p:cNvSpPr>
            <a:spLocks noGrp="1"/>
          </p:cNvSpPr>
          <p:nvPr>
            <p:ph idx="1"/>
          </p:nvPr>
        </p:nvSpPr>
        <p:spPr/>
        <p:txBody>
          <a:bodyPr/>
          <a:lstStyle/>
          <a:p>
            <a:pPr marL="596646" indent="-514350">
              <a:buNone/>
            </a:pPr>
            <a:r>
              <a:rPr lang="en-US" dirty="0" smtClean="0"/>
              <a:t>1. Restore conductive hearing loss</a:t>
            </a:r>
          </a:p>
          <a:p>
            <a:pPr marL="653796" indent="-571500">
              <a:buFont typeface="+mj-lt"/>
              <a:buAutoNum type="romanLcPeriod"/>
            </a:pPr>
            <a:r>
              <a:rPr lang="en-US" dirty="0" err="1" smtClean="0"/>
              <a:t>Myringotomy</a:t>
            </a:r>
            <a:r>
              <a:rPr lang="en-US" dirty="0" smtClean="0"/>
              <a:t> </a:t>
            </a:r>
          </a:p>
          <a:p>
            <a:pPr marL="653796" indent="-571500">
              <a:buFont typeface="+mj-lt"/>
              <a:buAutoNum type="romanLcPeriod"/>
            </a:pPr>
            <a:r>
              <a:rPr lang="en-US" dirty="0" err="1" smtClean="0"/>
              <a:t>Stapedectomy</a:t>
            </a:r>
            <a:endParaRPr lang="en-US" dirty="0" smtClean="0"/>
          </a:p>
          <a:p>
            <a:pPr marL="596646" indent="-514350">
              <a:buNone/>
            </a:pPr>
            <a:r>
              <a:rPr lang="en-US" dirty="0" smtClean="0"/>
              <a:t>2.Assisted hearing in profound deafness</a:t>
            </a:r>
          </a:p>
          <a:p>
            <a:pPr marL="653796" indent="-571500">
              <a:buFont typeface="+mj-lt"/>
              <a:buAutoNum type="romanUcPeriod"/>
            </a:pPr>
            <a:r>
              <a:rPr lang="en-US" dirty="0" err="1" smtClean="0"/>
              <a:t>Chochlear</a:t>
            </a:r>
            <a:r>
              <a:rPr lang="en-US" dirty="0" smtClean="0"/>
              <a:t> implant</a:t>
            </a:r>
          </a:p>
          <a:p>
            <a:pPr marL="653796" indent="-571500">
              <a:buFont typeface="+mj-lt"/>
              <a:buAutoNum type="romanUcPeriod"/>
            </a:pPr>
            <a:r>
              <a:rPr lang="en-US" dirty="0" smtClean="0"/>
              <a:t>Temporal bone stimulator</a:t>
            </a:r>
          </a:p>
          <a:p>
            <a:pPr marL="653796" indent="-571500">
              <a:buFont typeface="+mj-lt"/>
              <a:buAutoNum type="romanUcPeriod"/>
            </a:pPr>
            <a:r>
              <a:rPr lang="en-US" dirty="0" smtClean="0"/>
              <a:t>Middle ear implant</a:t>
            </a:r>
          </a:p>
          <a:p>
            <a:pPr marL="596646" indent="-514350">
              <a:buNone/>
            </a:pPr>
            <a:r>
              <a:rPr lang="en-US" dirty="0" smtClean="0"/>
              <a:t>3. Tumor excision </a:t>
            </a:r>
          </a:p>
          <a:p>
            <a:pPr marL="596646" indent="-514350">
              <a:buAutoNum type="arabicPeriod"/>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earassociates.com/images/pic-baha.jpg"/>
          <p:cNvPicPr>
            <a:picLocks noChangeAspect="1" noChangeArrowheads="1"/>
          </p:cNvPicPr>
          <p:nvPr/>
        </p:nvPicPr>
        <p:blipFill>
          <a:blip r:embed="rId2"/>
          <a:srcRect/>
          <a:stretch>
            <a:fillRect/>
          </a:stretch>
        </p:blipFill>
        <p:spPr bwMode="auto">
          <a:xfrm>
            <a:off x="1447800" y="228600"/>
            <a:ext cx="6186985" cy="3048000"/>
          </a:xfrm>
          <a:prstGeom prst="rect">
            <a:avLst/>
          </a:prstGeom>
          <a:noFill/>
        </p:spPr>
      </p:pic>
      <p:pic>
        <p:nvPicPr>
          <p:cNvPr id="1028" name="Picture 4" descr="http://www.hearinglink.org/image/audiology---med-el/Middle-ear-implant-annotated-x600.jpg"/>
          <p:cNvPicPr>
            <a:picLocks noChangeAspect="1" noChangeArrowheads="1"/>
          </p:cNvPicPr>
          <p:nvPr/>
        </p:nvPicPr>
        <p:blipFill>
          <a:blip r:embed="rId3"/>
          <a:srcRect/>
          <a:stretch>
            <a:fillRect/>
          </a:stretch>
        </p:blipFill>
        <p:spPr bwMode="auto">
          <a:xfrm>
            <a:off x="1219200" y="3505200"/>
            <a:ext cx="5715000" cy="2895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
            <a:ext cx="7498080" cy="6705600"/>
          </a:xfrm>
        </p:spPr>
        <p:txBody>
          <a:bodyPr>
            <a:normAutofit fontScale="70000" lnSpcReduction="20000"/>
          </a:bodyPr>
          <a:lstStyle/>
          <a:p>
            <a:pPr>
              <a:lnSpc>
                <a:spcPct val="170000"/>
              </a:lnSpc>
              <a:buNone/>
            </a:pPr>
            <a:r>
              <a:rPr lang="en-US" dirty="0" smtClean="0">
                <a:latin typeface="Baskerville Old Face" pitchFamily="18" charset="0"/>
              </a:rPr>
              <a:t>1. Partial or total inability to hear is known as:-</a:t>
            </a:r>
          </a:p>
          <a:p>
            <a:pPr marL="596646" indent="-514350">
              <a:lnSpc>
                <a:spcPct val="170000"/>
              </a:lnSpc>
              <a:buFont typeface="+mj-lt"/>
              <a:buAutoNum type="alphaUcPeriod"/>
            </a:pPr>
            <a:r>
              <a:rPr lang="en-US" dirty="0" smtClean="0">
                <a:latin typeface="Baskerville Old Face" pitchFamily="18" charset="0"/>
              </a:rPr>
              <a:t>Hearing loss</a:t>
            </a:r>
          </a:p>
          <a:p>
            <a:pPr marL="596646" indent="-514350">
              <a:lnSpc>
                <a:spcPct val="170000"/>
              </a:lnSpc>
              <a:buFont typeface="+mj-lt"/>
              <a:buAutoNum type="alphaUcPeriod"/>
            </a:pPr>
            <a:r>
              <a:rPr lang="en-US" dirty="0" smtClean="0">
                <a:latin typeface="Baskerville Old Face" pitchFamily="18" charset="0"/>
              </a:rPr>
              <a:t>Deafness</a:t>
            </a:r>
          </a:p>
          <a:p>
            <a:pPr marL="596646" indent="-514350">
              <a:lnSpc>
                <a:spcPct val="170000"/>
              </a:lnSpc>
              <a:buFont typeface="+mj-lt"/>
              <a:buAutoNum type="alphaUcPeriod"/>
            </a:pPr>
            <a:r>
              <a:rPr lang="en-US" dirty="0" smtClean="0">
                <a:latin typeface="Baskerville Old Face" pitchFamily="18" charset="0"/>
              </a:rPr>
              <a:t>hearing impairment</a:t>
            </a:r>
          </a:p>
          <a:p>
            <a:pPr marL="596646" indent="-514350">
              <a:lnSpc>
                <a:spcPct val="170000"/>
              </a:lnSpc>
              <a:buFont typeface="+mj-lt"/>
              <a:buAutoNum type="alphaUcPeriod"/>
            </a:pPr>
            <a:r>
              <a:rPr lang="en-US" dirty="0" smtClean="0">
                <a:latin typeface="Baskerville Old Face" pitchFamily="18" charset="0"/>
              </a:rPr>
              <a:t>All of the above</a:t>
            </a:r>
          </a:p>
          <a:p>
            <a:pPr>
              <a:lnSpc>
                <a:spcPct val="170000"/>
              </a:lnSpc>
              <a:buNone/>
            </a:pPr>
            <a:endParaRPr lang="en-US" baseline="30000" dirty="0" smtClean="0">
              <a:latin typeface="Baskerville Old Face" pitchFamily="18" charset="0"/>
            </a:endParaRPr>
          </a:p>
          <a:p>
            <a:pPr>
              <a:lnSpc>
                <a:spcPct val="170000"/>
              </a:lnSpc>
              <a:buNone/>
            </a:pPr>
            <a:r>
              <a:rPr lang="en-US" dirty="0" smtClean="0">
                <a:latin typeface="Baskerville Old Face" pitchFamily="18" charset="0"/>
              </a:rPr>
              <a:t>2. Which is the not cause of Hearing impairment </a:t>
            </a:r>
          </a:p>
          <a:p>
            <a:pPr marL="596646" indent="-514350">
              <a:lnSpc>
                <a:spcPct val="170000"/>
              </a:lnSpc>
              <a:buFont typeface="+mj-lt"/>
              <a:buAutoNum type="alphaUcPeriod"/>
            </a:pPr>
            <a:r>
              <a:rPr lang="en-US" dirty="0" smtClean="0">
                <a:latin typeface="Baskerville Old Face" pitchFamily="18" charset="0"/>
              </a:rPr>
              <a:t>Maternal rubella or complications at birth</a:t>
            </a:r>
          </a:p>
          <a:p>
            <a:pPr marL="596646" indent="-514350">
              <a:lnSpc>
                <a:spcPct val="170000"/>
              </a:lnSpc>
              <a:buFont typeface="+mj-lt"/>
              <a:buAutoNum type="alphaUcPeriod"/>
            </a:pPr>
            <a:r>
              <a:rPr lang="en-US" dirty="0" smtClean="0">
                <a:latin typeface="Baskerville Old Face" pitchFamily="18" charset="0"/>
              </a:rPr>
              <a:t>Common cold</a:t>
            </a:r>
          </a:p>
          <a:p>
            <a:pPr marL="596646" indent="-514350">
              <a:lnSpc>
                <a:spcPct val="170000"/>
              </a:lnSpc>
              <a:buFont typeface="+mj-lt"/>
              <a:buAutoNum type="alphaUcPeriod"/>
            </a:pPr>
            <a:r>
              <a:rPr lang="en-US" dirty="0" smtClean="0">
                <a:latin typeface="Baskerville Old Face" pitchFamily="18" charset="0"/>
              </a:rPr>
              <a:t>Use of </a:t>
            </a:r>
            <a:r>
              <a:rPr lang="en-US" dirty="0" err="1" smtClean="0">
                <a:latin typeface="Baskerville Old Face" pitchFamily="18" charset="0"/>
              </a:rPr>
              <a:t>ototoxic</a:t>
            </a:r>
            <a:r>
              <a:rPr lang="en-US" dirty="0" smtClean="0">
                <a:latin typeface="Baskerville Old Face" pitchFamily="18" charset="0"/>
              </a:rPr>
              <a:t> drugs</a:t>
            </a:r>
          </a:p>
          <a:p>
            <a:pPr marL="596646" indent="-514350">
              <a:lnSpc>
                <a:spcPct val="170000"/>
              </a:lnSpc>
              <a:buFont typeface="+mj-lt"/>
              <a:buAutoNum type="alphaUcPeriod"/>
            </a:pPr>
            <a:r>
              <a:rPr lang="en-US" dirty="0" smtClean="0">
                <a:latin typeface="Baskerville Old Face" pitchFamily="18" charset="0"/>
              </a:rPr>
              <a:t>Exposure to excessive noise and ageing.</a:t>
            </a:r>
          </a:p>
          <a:p>
            <a:pPr>
              <a:lnSpc>
                <a:spcPct val="170000"/>
              </a:lnSpc>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lstStyle/>
          <a:p>
            <a:pPr>
              <a:lnSpc>
                <a:spcPct val="150000"/>
              </a:lnSpc>
            </a:pPr>
            <a:r>
              <a:rPr lang="en-US" b="1" dirty="0" smtClean="0">
                <a:latin typeface="Baskerville Old Face" pitchFamily="18" charset="0"/>
              </a:rPr>
              <a:t>Hearing loss</a:t>
            </a:r>
            <a:r>
              <a:rPr lang="en-US" dirty="0" smtClean="0">
                <a:latin typeface="Baskerville Old Face" pitchFamily="18" charset="0"/>
              </a:rPr>
              <a:t>, </a:t>
            </a:r>
            <a:r>
              <a:rPr lang="en-US" b="1" dirty="0" smtClean="0">
                <a:latin typeface="Baskerville Old Face" pitchFamily="18" charset="0"/>
              </a:rPr>
              <a:t>deafness</a:t>
            </a:r>
            <a:r>
              <a:rPr lang="en-US" dirty="0" smtClean="0">
                <a:latin typeface="Baskerville Old Face" pitchFamily="18" charset="0"/>
              </a:rPr>
              <a:t>, </a:t>
            </a:r>
            <a:r>
              <a:rPr lang="en-US" b="1" dirty="0" smtClean="0">
                <a:latin typeface="Baskerville Old Face" pitchFamily="18" charset="0"/>
              </a:rPr>
              <a:t>hard of hearing </a:t>
            </a:r>
            <a:r>
              <a:rPr lang="en-US" dirty="0" smtClean="0">
                <a:latin typeface="Baskerville Old Face" pitchFamily="18" charset="0"/>
              </a:rPr>
              <a:t>or </a:t>
            </a:r>
            <a:r>
              <a:rPr lang="en-US" b="1" dirty="0" smtClean="0">
                <a:latin typeface="Baskerville Old Face" pitchFamily="18" charset="0"/>
              </a:rPr>
              <a:t>hearing impairment</a:t>
            </a:r>
            <a:r>
              <a:rPr lang="en-US" dirty="0" smtClean="0">
                <a:latin typeface="Baskerville Old Face" pitchFamily="18" charset="0"/>
              </a:rPr>
              <a:t> is a partial or total inability to hear.</a:t>
            </a:r>
            <a:r>
              <a:rPr lang="en-US" baseline="30000" dirty="0" smtClean="0">
                <a:latin typeface="Baskerville Old Face" pitchFamily="18" charset="0"/>
              </a:rPr>
              <a:t> </a:t>
            </a:r>
          </a:p>
          <a:p>
            <a:pPr>
              <a:lnSpc>
                <a:spcPct val="150000"/>
              </a:lnSpc>
            </a:pPr>
            <a:endParaRPr lang="en-US" baseline="30000" dirty="0" smtClean="0">
              <a:latin typeface="Baskerville Old Face" pitchFamily="18" charset="0"/>
            </a:endParaRPr>
          </a:p>
          <a:p>
            <a:pPr>
              <a:lnSpc>
                <a:spcPct val="150000"/>
              </a:lnSpc>
            </a:pPr>
            <a:r>
              <a:rPr lang="en-US" dirty="0" smtClean="0">
                <a:latin typeface="Baskerville Old Face" pitchFamily="18" charset="0"/>
              </a:rPr>
              <a:t>In children it may affect the development of language.</a:t>
            </a:r>
            <a:endParaRPr lang="en-US" dirty="0">
              <a:latin typeface="Baskerville Old Fac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85800"/>
            <a:ext cx="7498080" cy="4800600"/>
          </a:xfrm>
        </p:spPr>
        <p:txBody>
          <a:bodyPr>
            <a:normAutofit lnSpcReduction="10000"/>
          </a:bodyPr>
          <a:lstStyle/>
          <a:p>
            <a:pPr marL="596646" indent="-514350">
              <a:buNone/>
            </a:pPr>
            <a:r>
              <a:rPr lang="en-US" dirty="0" smtClean="0"/>
              <a:t>3. Which is the </a:t>
            </a:r>
            <a:r>
              <a:rPr lang="en-US" dirty="0" err="1" smtClean="0"/>
              <a:t>notTypes</a:t>
            </a:r>
            <a:r>
              <a:rPr lang="en-US" dirty="0" smtClean="0"/>
              <a:t> of Hearing </a:t>
            </a:r>
            <a:r>
              <a:rPr lang="en-US" dirty="0" err="1" smtClean="0"/>
              <a:t>losse</a:t>
            </a:r>
            <a:r>
              <a:rPr lang="en-US" dirty="0" smtClean="0"/>
              <a:t>:-</a:t>
            </a:r>
          </a:p>
          <a:p>
            <a:pPr marL="1117854" lvl="2" indent="-514350">
              <a:buFont typeface="+mj-lt"/>
              <a:buAutoNum type="alphaUcPeriod"/>
            </a:pPr>
            <a:r>
              <a:rPr lang="en-US" dirty="0" smtClean="0"/>
              <a:t>Sensorineural hearing loss</a:t>
            </a:r>
          </a:p>
          <a:p>
            <a:pPr marL="1117854" lvl="2" indent="-514350">
              <a:buFont typeface="+mj-lt"/>
              <a:buAutoNum type="alphaUcPeriod"/>
            </a:pPr>
            <a:r>
              <a:rPr lang="en-US" dirty="0" smtClean="0"/>
              <a:t>Conductive hearing loss</a:t>
            </a:r>
          </a:p>
          <a:p>
            <a:pPr marL="1117854" lvl="2" indent="-514350">
              <a:buFont typeface="+mj-lt"/>
              <a:buAutoNum type="alphaUcPeriod"/>
            </a:pPr>
            <a:r>
              <a:rPr lang="en-US" sz="2600" dirty="0" err="1" smtClean="0"/>
              <a:t>Obstractive</a:t>
            </a:r>
            <a:r>
              <a:rPr lang="en-US" sz="2600" dirty="0" smtClean="0"/>
              <a:t> hearing loss</a:t>
            </a:r>
          </a:p>
          <a:p>
            <a:pPr marL="1117854" lvl="2" indent="-514350">
              <a:buFont typeface="+mj-lt"/>
              <a:buAutoNum type="alphaUcPeriod"/>
            </a:pPr>
            <a:r>
              <a:rPr lang="en-US" dirty="0" smtClean="0"/>
              <a:t>Mixed hearing loss.</a:t>
            </a:r>
          </a:p>
          <a:p>
            <a:pPr marL="1117854" lvl="2" indent="-514350">
              <a:buNone/>
            </a:pPr>
            <a:endParaRPr lang="en-US" dirty="0" smtClean="0"/>
          </a:p>
          <a:p>
            <a:pPr marL="1117854" lvl="2" indent="-514350">
              <a:buNone/>
            </a:pPr>
            <a:r>
              <a:rPr lang="en-US" sz="2800" dirty="0" smtClean="0"/>
              <a:t>4. The level of voice for normal hearing is:-</a:t>
            </a:r>
          </a:p>
          <a:p>
            <a:pPr marL="1117854" lvl="2" indent="-514350">
              <a:buFont typeface="+mj-lt"/>
              <a:buAutoNum type="alphaUcPeriod"/>
            </a:pPr>
            <a:r>
              <a:rPr lang="en-US" dirty="0" smtClean="0"/>
              <a:t>30-40 db</a:t>
            </a:r>
          </a:p>
          <a:p>
            <a:pPr marL="1117854" lvl="2" indent="-514350">
              <a:buFont typeface="+mj-lt"/>
              <a:buAutoNum type="alphaUcPeriod"/>
            </a:pPr>
            <a:r>
              <a:rPr lang="en-US" dirty="0" smtClean="0"/>
              <a:t>40-50 db</a:t>
            </a:r>
          </a:p>
          <a:p>
            <a:pPr marL="1117854" lvl="2" indent="-514350">
              <a:buFont typeface="+mj-lt"/>
              <a:buAutoNum type="alphaUcPeriod"/>
            </a:pPr>
            <a:r>
              <a:rPr lang="en-US" dirty="0" smtClean="0"/>
              <a:t>50-60 db</a:t>
            </a:r>
          </a:p>
          <a:p>
            <a:pPr marL="1117854" lvl="2" indent="-514350">
              <a:buFont typeface="+mj-lt"/>
              <a:buAutoNum type="alphaUcPeriod"/>
            </a:pPr>
            <a:r>
              <a:rPr lang="en-US" dirty="0" smtClean="0"/>
              <a:t>Above 70 db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5. Management of deafness includes:-</a:t>
            </a:r>
          </a:p>
          <a:p>
            <a:pPr marL="596646" indent="-514350">
              <a:buFont typeface="+mj-lt"/>
              <a:buAutoNum type="alphaUcPeriod"/>
            </a:pPr>
            <a:r>
              <a:rPr lang="en-US" dirty="0" smtClean="0"/>
              <a:t>Hearing aids</a:t>
            </a:r>
          </a:p>
          <a:p>
            <a:pPr marL="596646" indent="-514350">
              <a:buFont typeface="+mj-lt"/>
              <a:buAutoNum type="alphaUcPeriod"/>
            </a:pPr>
            <a:r>
              <a:rPr lang="en-US" dirty="0" smtClean="0"/>
              <a:t>Cochlear implants</a:t>
            </a:r>
          </a:p>
          <a:p>
            <a:pPr marL="596646" indent="-514350">
              <a:buFont typeface="+mj-lt"/>
              <a:buAutoNum type="alphaUcPeriod"/>
            </a:pPr>
            <a:r>
              <a:rPr lang="en-US" dirty="0" smtClean="0"/>
              <a:t>Aural rehabilitation</a:t>
            </a:r>
          </a:p>
          <a:p>
            <a:pPr marL="596646" indent="-514350">
              <a:buFont typeface="+mj-lt"/>
              <a:buAutoNum type="alphaUcPeriod"/>
            </a:pPr>
            <a:r>
              <a:rPr lang="en-US" dirty="0" smtClean="0"/>
              <a:t>All of the above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 key</a:t>
            </a:r>
            <a:endParaRPr lang="en-US" dirty="0"/>
          </a:p>
        </p:txBody>
      </p:sp>
      <p:sp>
        <p:nvSpPr>
          <p:cNvPr id="3" name="Content Placeholder 2"/>
          <p:cNvSpPr>
            <a:spLocks noGrp="1"/>
          </p:cNvSpPr>
          <p:nvPr>
            <p:ph idx="1"/>
          </p:nvPr>
        </p:nvSpPr>
        <p:spPr/>
        <p:txBody>
          <a:bodyPr/>
          <a:lstStyle/>
          <a:p>
            <a:pPr>
              <a:buNone/>
            </a:pPr>
            <a:r>
              <a:rPr lang="en-US" dirty="0" smtClean="0"/>
              <a:t>1.  D</a:t>
            </a:r>
          </a:p>
          <a:p>
            <a:pPr>
              <a:buNone/>
            </a:pPr>
            <a:r>
              <a:rPr lang="en-US" dirty="0" smtClean="0"/>
              <a:t>2.  B</a:t>
            </a:r>
          </a:p>
          <a:p>
            <a:pPr>
              <a:buNone/>
            </a:pPr>
            <a:r>
              <a:rPr lang="en-US" dirty="0" smtClean="0"/>
              <a:t>3.  C </a:t>
            </a:r>
          </a:p>
          <a:p>
            <a:pPr>
              <a:buNone/>
            </a:pPr>
            <a:r>
              <a:rPr lang="en-US" dirty="0" smtClean="0"/>
              <a:t>4.  C</a:t>
            </a:r>
          </a:p>
          <a:p>
            <a:pPr>
              <a:buNone/>
            </a:pPr>
            <a:r>
              <a:rPr lang="en-US" dirty="0" smtClean="0"/>
              <a:t>5.  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8000" dirty="0" smtClean="0">
                <a:latin typeface="Algerian" pitchFamily="82" charset="0"/>
              </a:rPr>
              <a:t>HEARING AIDS </a:t>
            </a:r>
            <a:endParaRPr lang="en-US" sz="8000" dirty="0">
              <a:latin typeface="Algerian" pitchFamily="8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sz="2800" dirty="0" smtClean="0"/>
              <a:t>Hearing aids are sound-amplifying devices designed to aid people who have a hearing impairment.</a:t>
            </a:r>
          </a:p>
          <a:p>
            <a:pPr algn="just"/>
            <a:endParaRPr lang="en-US" sz="2800" dirty="0" smtClean="0"/>
          </a:p>
          <a:p>
            <a:pPr algn="just"/>
            <a:r>
              <a:rPr lang="en-US" sz="2800" dirty="0" smtClean="0"/>
              <a:t>Hearing aids are small, lightweight electronic devices that sit in the outer ear, within the ear canal, or behind the ear.</a:t>
            </a:r>
          </a:p>
          <a:p>
            <a:pPr algn="just"/>
            <a:endParaRPr lang="en-US" sz="2800" dirty="0" smtClean="0"/>
          </a:p>
          <a:p>
            <a:pPr algn="just"/>
            <a:r>
              <a:rPr lang="en-US" sz="2800" dirty="0" smtClean="0"/>
              <a:t>Their main function is to amplify sound in a natural and comfortable way.</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Hearing aids differ by:</a:t>
            </a:r>
          </a:p>
          <a:p>
            <a:r>
              <a:rPr lang="en-US" dirty="0" smtClean="0"/>
              <a:t>design</a:t>
            </a:r>
          </a:p>
          <a:p>
            <a:r>
              <a:rPr lang="en-US" dirty="0" smtClean="0"/>
              <a:t>technology used to achieve amplification</a:t>
            </a:r>
          </a:p>
          <a:p>
            <a:r>
              <a:rPr lang="en-US" dirty="0" smtClean="0"/>
              <a:t>special features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498080" cy="4800600"/>
          </a:xfrm>
        </p:spPr>
        <p:txBody>
          <a:bodyPr/>
          <a:lstStyle/>
          <a:p>
            <a:pPr>
              <a:buNone/>
            </a:pPr>
            <a:r>
              <a:rPr lang="en-US" dirty="0" smtClean="0"/>
              <a:t>Hearing aid has four basic parts:-</a:t>
            </a:r>
          </a:p>
          <a:p>
            <a:pPr marL="653796" indent="-571500">
              <a:buFont typeface="+mj-lt"/>
              <a:buAutoNum type="romanUcPeriod"/>
            </a:pPr>
            <a:r>
              <a:rPr lang="en-US" dirty="0" smtClean="0"/>
              <a:t>Microphone:-</a:t>
            </a:r>
            <a:r>
              <a:rPr lang="en-US" sz="2800" dirty="0" smtClean="0"/>
              <a:t>receive sound waves and change in electrical signal</a:t>
            </a:r>
            <a:endParaRPr lang="en-US" dirty="0" smtClean="0"/>
          </a:p>
          <a:p>
            <a:pPr marL="653796" indent="-571500">
              <a:buFont typeface="+mj-lt"/>
              <a:buAutoNum type="romanUcPeriod"/>
            </a:pPr>
            <a:r>
              <a:rPr lang="en-US" dirty="0" smtClean="0"/>
              <a:t>Amplifier:-</a:t>
            </a:r>
            <a:r>
              <a:rPr lang="en-US" sz="2400" dirty="0" smtClean="0"/>
              <a:t>Increase strength of electrical signal</a:t>
            </a:r>
            <a:endParaRPr lang="en-US" dirty="0" smtClean="0"/>
          </a:p>
          <a:p>
            <a:pPr marL="653796" indent="-571500">
              <a:buFont typeface="+mj-lt"/>
              <a:buAutoNum type="romanUcPeriod"/>
            </a:pPr>
            <a:r>
              <a:rPr lang="en-US" dirty="0" smtClean="0"/>
              <a:t>Receiver:-earphones to change the electrical signal into sound waves</a:t>
            </a:r>
          </a:p>
          <a:p>
            <a:pPr marL="653796" indent="-571500">
              <a:buFont typeface="+mj-lt"/>
              <a:buAutoNum type="romanUcPeriod"/>
            </a:pPr>
            <a:r>
              <a:rPr lang="en-US" dirty="0" smtClean="0"/>
              <a:t>Battery</a:t>
            </a:r>
          </a:p>
          <a:p>
            <a:endParaRPr lang="en-US" dirty="0"/>
          </a:p>
        </p:txBody>
      </p:sp>
      <p:pic>
        <p:nvPicPr>
          <p:cNvPr id="1026" name="Picture 2" descr="http://static2.consumerreportscdn.org/cro/cdn-resources/images/magazine-archive/july-2009/health/hearing-aids/features/32to37hearing500px.jpg"/>
          <p:cNvPicPr>
            <a:picLocks noChangeAspect="1" noChangeArrowheads="1"/>
          </p:cNvPicPr>
          <p:nvPr/>
        </p:nvPicPr>
        <p:blipFill>
          <a:blip r:embed="rId2"/>
          <a:srcRect/>
          <a:stretch>
            <a:fillRect/>
          </a:stretch>
        </p:blipFill>
        <p:spPr bwMode="auto">
          <a:xfrm>
            <a:off x="3276600" y="3381374"/>
            <a:ext cx="5867400" cy="347662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Hearing Aids</a:t>
            </a:r>
            <a:endParaRPr lang="en-US" dirty="0"/>
          </a:p>
        </p:txBody>
      </p:sp>
      <p:sp>
        <p:nvSpPr>
          <p:cNvPr id="3" name="Content Placeholder 2"/>
          <p:cNvSpPr>
            <a:spLocks noGrp="1"/>
          </p:cNvSpPr>
          <p:nvPr>
            <p:ph idx="1"/>
          </p:nvPr>
        </p:nvSpPr>
        <p:spPr/>
        <p:txBody>
          <a:bodyPr/>
          <a:lstStyle/>
          <a:p>
            <a:pPr>
              <a:buNone/>
            </a:pPr>
            <a:r>
              <a:rPr lang="en-US" dirty="0" smtClean="0"/>
              <a:t>1. </a:t>
            </a:r>
            <a:r>
              <a:rPr lang="en-US" b="1" dirty="0" smtClean="0"/>
              <a:t>POCKET MODEL</a:t>
            </a:r>
          </a:p>
          <a:p>
            <a:endParaRPr lang="en-US" dirty="0"/>
          </a:p>
        </p:txBody>
      </p:sp>
      <p:pic>
        <p:nvPicPr>
          <p:cNvPr id="35842" name="Picture 2" descr="http://i01.i.aliimg.com/img/pb/026/411/544/544411026_774.jpg"/>
          <p:cNvPicPr>
            <a:picLocks noChangeAspect="1" noChangeArrowheads="1"/>
          </p:cNvPicPr>
          <p:nvPr/>
        </p:nvPicPr>
        <p:blipFill>
          <a:blip r:embed="rId2"/>
          <a:srcRect/>
          <a:stretch>
            <a:fillRect/>
          </a:stretch>
        </p:blipFill>
        <p:spPr bwMode="auto">
          <a:xfrm>
            <a:off x="1219200" y="2667000"/>
            <a:ext cx="7620000" cy="39338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98080" cy="838200"/>
          </a:xfrm>
        </p:spPr>
        <p:txBody>
          <a:bodyPr>
            <a:normAutofit/>
          </a:bodyPr>
          <a:lstStyle/>
          <a:p>
            <a:r>
              <a:rPr lang="en-US" dirty="0" smtClean="0"/>
              <a:t>2. BEHIND THE EAR( BTE)</a:t>
            </a:r>
            <a:endParaRPr lang="en-US" dirty="0"/>
          </a:p>
        </p:txBody>
      </p:sp>
      <p:sp>
        <p:nvSpPr>
          <p:cNvPr id="3" name="Content Placeholder 2"/>
          <p:cNvSpPr>
            <a:spLocks noGrp="1"/>
          </p:cNvSpPr>
          <p:nvPr>
            <p:ph idx="1"/>
          </p:nvPr>
        </p:nvSpPr>
        <p:spPr>
          <a:xfrm>
            <a:off x="2971800" y="609600"/>
            <a:ext cx="6172200" cy="5943600"/>
          </a:xfrm>
        </p:spPr>
        <p:txBody>
          <a:bodyPr>
            <a:normAutofit fontScale="92500"/>
          </a:bodyPr>
          <a:lstStyle/>
          <a:p>
            <a:pPr algn="just">
              <a:lnSpc>
                <a:spcPct val="150000"/>
              </a:lnSpc>
            </a:pPr>
            <a:r>
              <a:rPr lang="en-US" sz="2400" dirty="0" smtClean="0">
                <a:latin typeface="Baskerville Old Face" pitchFamily="18" charset="0"/>
              </a:rPr>
              <a:t>Behind the ear aids consist of a case, an ear mold or dome and a connection between them. </a:t>
            </a:r>
          </a:p>
          <a:p>
            <a:pPr algn="just">
              <a:lnSpc>
                <a:spcPct val="150000"/>
              </a:lnSpc>
            </a:pPr>
            <a:r>
              <a:rPr lang="en-US" sz="2400" dirty="0" smtClean="0">
                <a:latin typeface="Baskerville Old Face" pitchFamily="18" charset="0"/>
              </a:rPr>
              <a:t>The case contains the electronics, controls, battery, microphone(s) and often the loudspeaker.</a:t>
            </a:r>
          </a:p>
          <a:p>
            <a:pPr algn="just">
              <a:lnSpc>
                <a:spcPct val="150000"/>
              </a:lnSpc>
            </a:pPr>
            <a:r>
              <a:rPr lang="en-US" sz="2400" dirty="0" smtClean="0">
                <a:latin typeface="Baskerville Old Face" pitchFamily="18" charset="0"/>
              </a:rPr>
              <a:t>Generally, the case sits behind the pinna with the connection from the case coming down the front into the ear. </a:t>
            </a:r>
          </a:p>
          <a:p>
            <a:pPr algn="just">
              <a:lnSpc>
                <a:spcPct val="150000"/>
              </a:lnSpc>
            </a:pPr>
            <a:r>
              <a:rPr lang="en-US" sz="2400" dirty="0" smtClean="0">
                <a:latin typeface="Baskerville Old Face" pitchFamily="18" charset="0"/>
              </a:rPr>
              <a:t>The sound from the instrument can be routed acoustically or electrically to the ear.</a:t>
            </a:r>
          </a:p>
          <a:p>
            <a:pPr algn="just">
              <a:lnSpc>
                <a:spcPct val="150000"/>
              </a:lnSpc>
            </a:pPr>
            <a:r>
              <a:rPr lang="en-US" sz="2400" dirty="0" smtClean="0">
                <a:latin typeface="Baskerville Old Face" pitchFamily="18" charset="0"/>
              </a:rPr>
              <a:t>Easy to clean. For mild to severe hearing loss.</a:t>
            </a:r>
            <a:endParaRPr lang="en-US" sz="2400" dirty="0">
              <a:latin typeface="Baskerville Old Face" pitchFamily="18" charset="0"/>
            </a:endParaRPr>
          </a:p>
        </p:txBody>
      </p:sp>
      <p:sp>
        <p:nvSpPr>
          <p:cNvPr id="1026" name="AutoShape 2" descr="data:image/jpeg;base64,/9j/4AAQSkZJRgABAQAAAQABAAD/2wCEAAkGBxISEhQUEhQUFhUUFRgbGBgYFhcUFRQVFxgYHBsdGhwYHCohGRslGxUYITEiMSotLi4uGCAzODMtNygtLisBCgoKDg0OGhAQGiwfHCQ3LCwsLCssLCwsLCwsLCwsLCwsLCwsLCwsKyw3LCwsLCwsNywsLC4sLCssLCwsLCwsK//AABEIANMA7wMBIgACEQEDEQH/xAAcAAEAAQUBAQAAAAAAAAAAAAAABgEDBAUHAgj/xABBEAACAgEDAgQEAwYDBgUFAAABAgADEQQSIQUxBhNBUSIyYXEUgZEHI0JSobFicsEVFiQzQ4KSwtHh8CU0RFOi/8QAGQEBAAMBAQAAAAAAAAAAAAAAAAEDBAIF/8QAHxEBAQACAwADAQEAAAAAAAAAAAECEQMhMSJBUTIS/9oADAMBAAIRAxEAPwDuMREBERAREQEREBERAREQEREBERAREQEREBERAREQEREBERAREQEREBERAREQEREBEoYzArEpmMwKyH9W8R2Jq7aPxOk061pUw84Es/mbs4/eLwNsl+ZHtT0XUfibb6bqVFq1grZQ1hBr3cgixe+7tj0gXNf4mr06g2rY4WtGstrrPkordmyTyDgnC7iB39M5fTutJfbZXWlv7pirOUxXvXGVBJyTgg5xjnvnIke8Q+CrNXvL3VZsqVMtQbPKZQcmkNZisEnJ4J+skfRummgWjdu8y57O2Mb8cdznGO8DU9L8XKz7LkdCb76lsCHySai5A3Z+by0J7YyCM54l+nxdpyGZhbWoqNqF6yPOqBUbqwMluXXjAPxDjmWj4WytatZkJqrrj8PzC4XDZ34x53f6duZj/wC6DuoW7Ub/ACqTVSVrCFBurYO+WIdwak9h3454C9rfFyKoO01Mt1S2reAhrrtJw/BxghTg59CPSb3puuW+tbFDhW+XepRiPQ4PIB7jODI7qvCHn7m1VldrWPRvHlYqaqguQmwse5sYk59uOJvOi6J6KhU1hsCEhGb5vLz8IYkncQON3riBsIlMxmBWJTMZgViUzKwEREBERAREQEREBERAREQKGUlTKQERMTq3U6tNU11zBEXufck4AA7kkkAD6wL2p1CVqWdgqj1P/wA5P0mhbr1lr7al8tB3ewZZvbYmePuf0nOtd4x1Op1BsRKgi8VoyeYVHqWOQdxBIOMY7c4zN9odWSFJBp3DB4317vTa5OUY/wCLKntOZyY706ywyk2ktulV/wDmM1n+duB9lGFH6S0vSKFzhFXPfblMn64PMwtJ0cqAbna5z7/Io57L9uCf0x2mN1noJ1DgXam1UxkU1N5e4DuWYDdjJ9CJbIqtbiu+6pgarRYnrVYc5H+Czup++R9pvendRS4HbkMvzI3DofqPb2PY+k55/ujpMjyLra3H8l+SffKtkHOOeMzcaSy6gq7kOyfDkDabazyVYfzcZB9x9TIsiZU2ieKbVdQykFWGQR6gz3OXRERAREQE9TzPUBERAREQEh9XXLa+papLbP8AhlVAikKPLsWnzW5xk7lDnk/wSYTSdQ8MUXG0vv8A3z1O2GxzUAoAx2BXKkeoYj1gR/w/4h1bGytgLb31DeWrkVJTSKarcMVUk480KOCST7TK1Pi222mz8NSPMrose0NYFNTK1leF+Eh231OR2GF+oE2t/hmks1itZXY1ps3o21lY1rWQOMbSqDgg8jPeWbvCGnKBEa6seU1bGuwq1tbksd553HczNu75ZueTA1Gk8cgCtW2PsSgXEvi5ntrrYslYXDACwE8j1wOJOZoq/C1KkFHuQYr3KlhVbTUqqpbHOcIoOCNwABzibwGBWIiBQykqZSBZ1urSmt7LWCoilmY8BVAyTOIeJeuWdT1GcstCEeWnbaORvb3c5xj0Hb1zvf2meIfOu/DVkmunlx28y7uB9QnH3Y/SaHo1GM7gM59Bkk4AHPH9pRzcmpqL+Lj33Wz6T05BjgDjk+mBjP2Hribi7Vg/AB8IHqO4+ue/2loUhRg9zjI9vXHfH1/L6Tw7Dtn9PeYmj1uvCV5IasvkKMpu4ITnI+oHHPfBGfeSPTdPWz4rF+D+FT/F/iYf2U9u/ftEvB3TTfebWBFNII5/6tjY4/yqO/oSw9jOhz0eO24zbFnJMumB1LpiWVOigKxHwMoAKOPlIPpg4mm0jebUN2Q3ZsrtKupw3B7YYHnt7SUSPdQ0r1u2wqBcxI3ZIWzGWHHoQpYfUGWRxV/w45zemchbAy/4Q65I/wDEGP5zdSPdGsNd5rfnzawQ2MAvX8wx6ZVgQP8AC0kMUhERISREQE9TzPUBERAREQEhnW+tXVaw5tIoR6FIr8p9ptIBFyPiw7iyhWQnGeRwZM5j26GpnWxq0Ni/K5UFl+xIyIHP169qrQxc4W06qtq2ahVVa1uA8pQfNLjYpbPcFjxxPPT+v6kbVQlFoGkRQzULVYtlVJJfefMJJdlUrxlfXkToH+zqd7P5Ve9xhm2LuYexOMkQ3TqSyMaq91YwjbFyg9lOOBAhes6lbZp77G1nls51dQoCJlfLFu1V/iWwBAxYkjvwMgzD6f1SxClS2Kgsq6ejajam9RZXcckkYJJQIucgF+x7SWeIa7qh52j0lN9xOHDMtTtXg5Acjk5xweJH9P4y0FYNWs0lmi3AKwuo/cso7DegKFck49OYDSdX1N1w041BCqdUvnKlZe4UCgqRkFQQ1rKSBg7D29JT4W1z36TT3WY32VIzYGAWI5IHpz6S50yzS2ojac0OiqQhrKMqqcZA29gcDIl6++nT1gu1dVa7VGSEQEkBQM8DJIAH1gZRmo8VdW/CaW24DLKMIMZy7HC9vTJz+U22ZzH9r2vLWafTqThQ1lgHbnCpnH08w/pIt1E4zd05/pad7AFmZs5LcEsx5JOfXnP6SadG04+bkhRnkck+kjnTKSSrA4z3GP6cSX0ptrAHY9/eefyZbrdJqKYHfkn3J7yzeQB6YGfTsO5/pMkzB6lVurZMkBhtyOSNxC8fkZzjO9IvUdD8JaPytJSpzll3tn0az4iPy3Y/KbeUVcDA9JWemwkwusJmpiBkrhh75U5/sDM2IEb6kSFW1Ru8pg+P5gM5A+pUnEkVbhgCDkEZB9CD2mjoq2bqj/AcD61nOz+nw/8AbL3hu3CPSe9DYA4z5bcoftjK/wDYZNRG4iIkJIiICep5nqAiIgIiICIljVayuoA2OiAnALMFBP5wL8SisCMg5B7H0MoXAIBIyew9Tj2gep4uqVxtYBge4IBB/Iy1ptdVYWFdiOV+YKysV++DxKjW1ZA8xMlio+JeXHde/f6QIzrv2d6F2NlKPpbT/wBTTO1Jz35UfC3PuJGfFKanSVtTqddotVRYvNOtK0XMv+GxO7ZHBInU5h6rpWnscWWU1O6jCu1asyjvgEjIGYHJf2VftBsNh0dyXNTu20XYa7YM4CO6jDL6B/1lnxdp/wAVrr2FuxlcoBgEYrwOc8989sd52cKFBwAAB6DHafPWktsNm8HL2Hc7Z7sxLNn0PJP1lfLv/PSzi9Z3Tq7arNloySCVYH4W7ZHuPmHuOe/eTFl7D0AkcLb+oEDP7uutB275Yn/Tt7SSmYMvWv6WmnhDhq2OCBZWT7YDrky4RzLWrrLVsF4bacfQgcf1k435RFm46hEs6O8WVo47OisPswB/1l6ekwkREDXdWqwVtH8Pwv8AVGPf/tOD9iZgvZ5VqWdlPwWH2VvlJ+gb9Ax+s3tiBgVIyCCCPcHvNDXVurauzkrlH9M4Hf6ZUg/nJiKkETB6PqCyFWOWrO1j6nABB/MEfnmZ0hJE8tYo7kD7kCegYCep5nqAiUzGYFYiICRaw0jqNv4ry/8A7evyPMxt2brPO27uN2du7HONmeMSUyzqdJXYMWIjgHOGUMM++DAgXRrXZ0pouerTWWa1qtgXmpGTZsLg4TezlccbcY4xLZ1Vuq0puJZmq0SK5X5ibmVriAvIfyqh2/nM6J5S8cDgYHHYew9hxFVSrwqgfYAf2gRHXjTNboRomrDljg0bMrpTU+4nbxs3eXjPG7bI5+znpg3dNcuzf/T2s2layA7OgJ+Tdnkc5z8I5nQdd0v93YNKU09tn/VWpSc57kcbvXv7yNr4d6suNnUaeBgZ0acD24bt9IE3mDV1jTtc+nW2s3VgF69w3qGAIJHfsQfzkZHTOuj/APO0Z++lYf2eQD9oJ1LN5dt2gv1qY8tdLRf+NRuCMNW+U9O/6QO1644rf/I39jPmO1VYgkEMETlWIJG0d9uCPX3/ACnbP2cJ1g07eqeVtK4Xn/iOf59vw9vznKqdEjJsKZ8vjuQ3HGARjjI+vacZ+LOP1sPB1Y3jZnAb4iSck45znJJHHf8A0kzIkQ8MKFv2qTgMpwSWOSpHf24kvIOWz2zx9OP/AFmHP+mqePE9KMGUxPc5Sl/hG3dpax/JlP8AwMQP6ATcSLeCrzuvrOMZSwfXeCp/Q1//ANSUz0cLuSsWU1aRETpyTVdRr22q4HFnwt/mAyh+/wAw/SbWWtVpxYpU+vqO4I5BH1BwYGks1Y07m1s+WwVXwCSpBO1hjn+Ig/THtN+jggEEEEZBHIIM0dLFlw/DA7WA4+IHn8j3+xlvp/UvJHluh8tWbDrlsKTkZUDOBuxn6Z7SaiNF1XReb1XUD8NpdRt0ml41DbQmX1Pyfu37457dhKeKuuW6auxaG8s6XSrYaqlp8mtiH2h3tKl6zsICqoPwn3Akt1PSdJqcWWU0XcYDlVs4+h9p7fomlIUHT0kIpVAa1OxT3A44H0kJRTUdZ1RTVXLcF8rVVU1psUoq2fhyWbPLN++b1Axj7wvVtVXa+by609Qq020og8yu5amJcgfMPN4xj5eQcyZfgasFfLTDMGI2jBZcYJ9yNq8/QT0dFVydicuHPwjmxcYb/MMDn6QIBret3PpwzXLYNWmrV6QqgUCqu0jaR8WVNYRsk5LenAlnrGtssp5vCLTqtBUKcL8al9M24n5txLEjHGB27mdCHTKNzv5Ve6wYdti7nHsxxkiUt6VQzBmpqLKAFYopZQCCADjIAIEDMiIgIiICIiAiIgJj06KpXexa0D2Eb2CgM+AAMnueAB+UyIgUnAPFWlt09+pUYI82w4Jx8JJcf0YfpO/GcX/aP0xbOour3WVq4Q/INvK7fmJ7ZXngznPx3h6j/RLsXIQNvPI79jkjJ7k5InQWUAnHvIBZ067SXrRc2fg3owOQwzyD9R/5hJ8j5VSPVQf6TFn3WqeKSuJrPFOk83SXoOCayVPsy8qf1AkI8H9V6htVN6XE1h1quODZUfWqz1IPBU9oxw3Nxzc9XTrHQLdmqqOeHDVn8xuXP5p/WTqcya5xWLAu2xALAuc4dfi28d+Rt/OdJ01wdFcZAdQwz3wRn/WaeG/HSnlne1yIiXKiIiBHddX/AMUy54esP9mX4Bx+QP5TL0+n29ySTjP8uQMZA9My11JimqrJxsuUJ9Q9fmN+h3Y/KZamShjDSKjl0LKWHxBThG7ckfzDHfjv6z0ac8gsD7hiDL+Mz2oAkoV0GqYnZZ82Mg9g6+v5j1+4mfNNrPhHmDvX8X5DuPzXIm5kV1CIiQEREDE6rr109NlzhilSlm2jJCjknH0GT+U86rqdaNSvLHUNtTaM9kZyT7KFXv8AUe8y7awwKsMhgQQexB7yC6Dw9q3S+uw7PJ0tml0tm4MWD7v3uQcj4RSvPOUb3gSnXddoqrNu8Oq2V1nyyHIeyxa1BwePicZmd+ITAO5cHOORztzn9MHP2nP9d0C+1VNWl8jYukQoDUPNNWrosLfAcbUSt8Z5O48Sq9E1W2mnyDihtd8e6va/nrd5ZUbs8+YAcgYP6wJz/tOj/wDdV8wX51+c8he/zEekutq6w4rLoHYZCFhvIHqF7kTnur8HuaLVXTV7j0muleK/+eofK59+Rz2+sv6nw3qDqnLC5hZqabVdG04RFrFXzM6G0FTW3wrwQe4ycB0GarxFrdTVWG0tC3vuwVa0UhVwSW3FT6gcfWa7xD40o0z+RWr6nVHGNPSN9gz23kcVjnOT6czVjwzreofF1S3y6TyNHQxCH2F1nez7DAzAiuq/a7rfxK6arR6eyx3CDy72tTf/AC7lQDI9faZ37WaTv0bPnzfKsFnl7guN1RyCOSA+QB7Me3rJfDvhLytXZqLEqRawatJVX8lNHGWxgfvHI59u02XjTo66nS2DaDYis1Rxlg4GcDHPOMY+sipl1XFtdZYyhndrPIIKsSCwrbCEFhyRyD+UmvRrN1CHg4yODkcH3kEp8QD8PdTbUx85CgKbcj0+LdhgMn154ki8EXHyjWxyVwwO7OeMH+3aY+TGteN2krLxgyM6jwoo06V12MLaGL0W4AatiSdpx3TnBElAnlhOJbPCzbQ9I6751VvmDZdQrC+s91YKTke6nGQZ1npSFaKge4rQH05Cici8RdCsutWzSIX1FabrEBwt+nVgTW592I2r6n4vbjqnhzrlOtoW+k8Nwyn5q3HzIw9GB9Jq4ZNbn2z8l702cREuVkREDG1+iS5Nr+4KkcMjjsyn0IM11aXowW3y2VjgOu5WJwSNynIGcEcHvibqW76Q6lT2PtwQRyCD6EHmBhiVxmeBpLl4Do49CwKt+e3g/fAltun3uCHsqAPfbWWP5b3Iz9wZ1tGnjX8psGC1mVUffgn7KDk/+83SjiYuj0CVcqMsQAWPLEDsPoPoMCZcipIiJAREQLOs1KVVvZYwVK1LMx7KqjJP6Caf/eqnaS1eoU5QKjUsHt8wkJsHrnB4yCMZOBNn1fQLqKLaXyFtRkJHcBhjI+o7zS3dB1Vm1rNUpsqZGp204qVk3As67iWLK5U4YADGADzAu/720YXCXs7GweUKj5qtVjerD+EgMDnOCCCCcjOGnjmk2WfBZ5Kaai4WhHO4XsyhduMhuBx3zu9pk9P8NMlwve0NYTcbMJtVmtFajaMnaqrUo9Sfea+rwSyqFFwwaKK2+DknT3GxWHxcAhmBHPpzxyG0v8WUJnel6hVVrSazjTqxIU2kfKDgnjOBycCZvROoNcLSwA8u+ysYzyEOATn1mt6x4ae5rwlwSrVKq3qU3NgDaTW24bSV4OQewIm06N03yBYN2d91lg4xgOc478494GVXpUV2dUUO+NzAAM2BgZPrwJeiIFDKSplMQOGftR6dVpNbuXJS9fMYbTtqYtg8j0ZgT9Oc+k13hzXotylMbDnIBB4OAT349DOxeMvC41qKUZUurzsZl3qQ3dXHcqcA9+CBIPT+zbVMwR69FUu4E3UvZ5qqO+1TWBkjjBbHPriVZ42+LsM5J23EpWpdxVXg2N2HoB6s2Oyj+vA9ZtNP4G2AKuquCDt8NZcD23FTj9MySdN6XVp121IFHqeSzfVmPLH7mV48H6nLl/FjofRk0ykAlncg2Oe7kdvso9B6ffJkX67obenak6/Soz0XEDWUICx9hfWo/jGfiHqJO8Sk0qFEbIB9x9j+h7SsweqdVSjaCHd7Cdlda73fAycDsAB3JIHb1Ijp/VqrqzYCVCsVcWDy2rdTgqwbsf6HIIyDAzoltr1GCWUbvlyR8Wfb3no2LkLkbiMgZGSPtA9RGIxARGIxAT1POJ6gIiICIiAiIgIiICIiAiJQMPcQKzE6t1KrTUvdc22utdzHBOAPoOTMuYnVtfXp6bLriBXWhZifYD+8Dif7R/GvUdRsrprfTUWKHK526l6CwUPZj/lIxOAucnB9J3LSrhEHso/sJzrpfhS7X6O++9vK1HULK7OVLeTp62VqqsZH8Iyfq3bidJAgViIgIiIGg6xW9eqp1IR7EWq2pwg3Om9kYNt7kfu8HGTyPrNX1w6jUJUW0n7vz2IDVrdYqBCFdqmYLuZs987QVOM9pnEDlR8P3/h6g2lsZ0TUqiPXTdUA1xZEessPKyu3DowAGR6ATY39B1DapmsSze2opsSytKmFaKK8r5zneiKVcFAPiDHHzGdEiAiIgIiICIiAiIgIiICIiAiIgIiICco6Dptlenv8qhM65g1tbE6pw2qtQLt28gkgNyfhyfTjq81um6DpK38yvT0q+Sdy1qGyc5OQM5OT+sCFarxDqXfCXOa9QNUqny6UQCuuwqahuNuQUALNwc+nE1q32pQzWWDUL/snRny7FQ1ku7gs2SAdvckkZxyeJ0qro2mVy60VByxYsEUMWIIJzjOcE/qZ6q6Vp127aaxtQouEUYRjkqOPlJ9IENp6xrty0FzXu1FSCxvwz3BHSxmBSliikbAVJA79jjnP6f1rUHVDRM4a2q12tfYAX0nl7q2AHwgs7qh/yNJHpuk6esBa6akCtuAVFUB8Y3DA74JGZa0fSQmot1DMXstVUHAASpCxVBjv8Tscnnn6QNlEsU6tHZ0VgWqIDgd0LKGAPsSrA/YiXswKxKSzqtWlYU2MFDOqLn1dzhQPqScQL8REBERAREQEREBERAREQEREBERAREQERECjZxx3nOatG4pZa6NV+O8u0X2gugYk5OHLbbC3avBO3I+XE6PEDnN/Ty+8aeq9NM1uiGzFlZLrcfOIU4YLs2hj2P6y/peimq6t667F29QdQc2YXTGp/hAJwKtxBx8ucesn8oRA5R4WVm0VFmnp1DWfgbPxB3W1+ezoNgFmcs+7JVlyVAOMZAlNP025rWVa7Bp3fQ5CU3adCRfZ5vwuxY/BtDMcZHce/UtDpK6a0qqUIiKFVR2VR2Al+Bza3oGy/WJXTYqWa3QsNgcK1ArqDYZf4Q62Aj9eCJ70vRrKrKWqrsVl6neoPxkJpTVftGCeKd+zjtnE6NEDkNfTdWNPd/z/AD/wdq3BdPbWbLjtwWtNp819wYqyg8E/LwJtevdCxcyrTYaEv6fbgB2GRZYLmGOS20Juxz2JnSYgUErEQEREBERAREQEREBERAREQEREBERAREQEREBERAREQEREBERAREQEREBERAREQEREBERARE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ISEhQUEhQUFhUUFRgbGBgYFhcUFRQVFxgYHBsdGhwYHCohGRslGxUYITEiMSotLi4uGCAzODMtNygtLisBCgoKDg0OGhAQGiwfHCQ3LCwsLCssLCwsLCwsLCwsLCwsLCwsLCwsKyw3LCwsLCwsNywsLC4sLCssLCwsLCwsK//AABEIANMA7wMBIgACEQEDEQH/xAAcAAEAAQUBAQAAAAAAAAAAAAAABgEDBAUHAgj/xABBEAACAgEDAgQEAwYDBgUFAAABAgADEQQSIQUxBhNBUSIyYXEUgZEHI0JSobFicsEVFiQzQ4KSwtHh8CU0RFOi/8QAGQEBAAMBAQAAAAAAAAAAAAAAAAEDBAIF/8QAHxEBAQACAwADAQEAAAAAAAAAAAECEQMhMSJBUTIS/9oADAMBAAIRAxEAPwDuMREBERAREQEREBERAREQEREBERAREQEREBERAREQEREBERAREQEREBERAREQEREBEoYzArEpmMwKyH9W8R2Jq7aPxOk061pUw84Es/mbs4/eLwNsl+ZHtT0XUfibb6bqVFq1grZQ1hBr3cgixe+7tj0gXNf4mr06g2rY4WtGstrrPkordmyTyDgnC7iB39M5fTutJfbZXWlv7pirOUxXvXGVBJyTgg5xjnvnIke8Q+CrNXvL3VZsqVMtQbPKZQcmkNZisEnJ4J+skfRummgWjdu8y57O2Mb8cdznGO8DU9L8XKz7LkdCb76lsCHySai5A3Z+by0J7YyCM54l+nxdpyGZhbWoqNqF6yPOqBUbqwMluXXjAPxDjmWj4WytatZkJqrrj8PzC4XDZ34x53f6duZj/wC6DuoW7Ub/ACqTVSVrCFBurYO+WIdwak9h3454C9rfFyKoO01Mt1S2reAhrrtJw/BxghTg59CPSb3puuW+tbFDhW+XepRiPQ4PIB7jODI7qvCHn7m1VldrWPRvHlYqaqguQmwse5sYk59uOJvOi6J6KhU1hsCEhGb5vLz8IYkncQON3riBsIlMxmBWJTMZgViUzKwEREBERAREQEREBERAREQKGUlTKQERMTq3U6tNU11zBEXufck4AA7kkkAD6wL2p1CVqWdgqj1P/wA5P0mhbr1lr7al8tB3ewZZvbYmePuf0nOtd4x1Op1BsRKgi8VoyeYVHqWOQdxBIOMY7c4zN9odWSFJBp3DB4317vTa5OUY/wCLKntOZyY706ywyk2ktulV/wDmM1n+duB9lGFH6S0vSKFzhFXPfblMn64PMwtJ0cqAbna5z7/Io57L9uCf0x2mN1noJ1DgXam1UxkU1N5e4DuWYDdjJ9CJbIqtbiu+6pgarRYnrVYc5H+Czup++R9pvendRS4HbkMvzI3DofqPb2PY+k55/ujpMjyLra3H8l+SffKtkHOOeMzcaSy6gq7kOyfDkDabazyVYfzcZB9x9TIsiZU2ieKbVdQykFWGQR6gz3OXRERAREQE9TzPUBERAREQEh9XXLa+papLbP8AhlVAikKPLsWnzW5xk7lDnk/wSYTSdQ8MUXG0vv8A3z1O2GxzUAoAx2BXKkeoYj1gR/w/4h1bGytgLb31DeWrkVJTSKarcMVUk480KOCST7TK1Pi222mz8NSPMrose0NYFNTK1leF+Eh231OR2GF+oE2t/hmks1itZXY1ps3o21lY1rWQOMbSqDgg8jPeWbvCGnKBEa6seU1bGuwq1tbksd553HczNu75ZueTA1Gk8cgCtW2PsSgXEvi5ntrrYslYXDACwE8j1wOJOZoq/C1KkFHuQYr3KlhVbTUqqpbHOcIoOCNwABzibwGBWIiBQykqZSBZ1urSmt7LWCoilmY8BVAyTOIeJeuWdT1GcstCEeWnbaORvb3c5xj0Hb1zvf2meIfOu/DVkmunlx28y7uB9QnH3Y/SaHo1GM7gM59Bkk4AHPH9pRzcmpqL+Lj33Wz6T05BjgDjk+mBjP2Hribi7Vg/AB8IHqO4+ue/2loUhRg9zjI9vXHfH1/L6Tw7Dtn9PeYmj1uvCV5IasvkKMpu4ITnI+oHHPfBGfeSPTdPWz4rF+D+FT/F/iYf2U9u/ftEvB3TTfebWBFNII5/6tjY4/yqO/oSw9jOhz0eO24zbFnJMumB1LpiWVOigKxHwMoAKOPlIPpg4mm0jebUN2Q3ZsrtKupw3B7YYHnt7SUSPdQ0r1u2wqBcxI3ZIWzGWHHoQpYfUGWRxV/w45zemchbAy/4Q65I/wDEGP5zdSPdGsNd5rfnzawQ2MAvX8wx6ZVgQP8AC0kMUhERISREQE9TzPUBERAREQEhnW+tXVaw5tIoR6FIr8p9ptIBFyPiw7iyhWQnGeRwZM5j26GpnWxq0Ni/K5UFl+xIyIHP169qrQxc4W06qtq2ahVVa1uA8pQfNLjYpbPcFjxxPPT+v6kbVQlFoGkRQzULVYtlVJJfefMJJdlUrxlfXkToH+zqd7P5Ve9xhm2LuYexOMkQ3TqSyMaq91YwjbFyg9lOOBAhes6lbZp77G1nls51dQoCJlfLFu1V/iWwBAxYkjvwMgzD6f1SxClS2Kgsq6ejajam9RZXcckkYJJQIucgF+x7SWeIa7qh52j0lN9xOHDMtTtXg5Acjk5xweJH9P4y0FYNWs0lmi3AKwuo/cso7DegKFck49OYDSdX1N1w041BCqdUvnKlZe4UCgqRkFQQ1rKSBg7D29JT4W1z36TT3WY32VIzYGAWI5IHpz6S50yzS2ojac0OiqQhrKMqqcZA29gcDIl6++nT1gu1dVa7VGSEQEkBQM8DJIAH1gZRmo8VdW/CaW24DLKMIMZy7HC9vTJz+U22ZzH9r2vLWafTqThQ1lgHbnCpnH08w/pIt1E4zd05/pad7AFmZs5LcEsx5JOfXnP6SadG04+bkhRnkck+kjnTKSSrA4z3GP6cSX0ptrAHY9/eefyZbrdJqKYHfkn3J7yzeQB6YGfTsO5/pMkzB6lVurZMkBhtyOSNxC8fkZzjO9IvUdD8JaPytJSpzll3tn0az4iPy3Y/KbeUVcDA9JWemwkwusJmpiBkrhh75U5/sDM2IEb6kSFW1Ru8pg+P5gM5A+pUnEkVbhgCDkEZB9CD2mjoq2bqj/AcD61nOz+nw/8AbL3hu3CPSe9DYA4z5bcoftjK/wDYZNRG4iIkJIiICep5nqAiIgIiICIljVayuoA2OiAnALMFBP5wL8SisCMg5B7H0MoXAIBIyew9Tj2gep4uqVxtYBge4IBB/Iy1ptdVYWFdiOV+YKysV++DxKjW1ZA8xMlio+JeXHde/f6QIzrv2d6F2NlKPpbT/wBTTO1Jz35UfC3PuJGfFKanSVtTqddotVRYvNOtK0XMv+GxO7ZHBInU5h6rpWnscWWU1O6jCu1asyjvgEjIGYHJf2VftBsNh0dyXNTu20XYa7YM4CO6jDL6B/1lnxdp/wAVrr2FuxlcoBgEYrwOc8989sd52cKFBwAAB6DHafPWktsNm8HL2Hc7Z7sxLNn0PJP1lfLv/PSzi9Z3Tq7arNloySCVYH4W7ZHuPmHuOe/eTFl7D0AkcLb+oEDP7uutB275Yn/Tt7SSmYMvWv6WmnhDhq2OCBZWT7YDrky4RzLWrrLVsF4bacfQgcf1k435RFm46hEs6O8WVo47OisPswB/1l6ekwkREDXdWqwVtH8Pwv8AVGPf/tOD9iZgvZ5VqWdlPwWH2VvlJ+gb9Ax+s3tiBgVIyCCCPcHvNDXVurauzkrlH9M4Hf6ZUg/nJiKkETB6PqCyFWOWrO1j6nABB/MEfnmZ0hJE8tYo7kD7kCegYCep5nqAiUzGYFYiICRaw0jqNv4ry/8A7evyPMxt2brPO27uN2du7HONmeMSUyzqdJXYMWIjgHOGUMM++DAgXRrXZ0pouerTWWa1qtgXmpGTZsLg4TezlccbcY4xLZ1Vuq0puJZmq0SK5X5ibmVriAvIfyqh2/nM6J5S8cDgYHHYew9hxFVSrwqgfYAf2gRHXjTNboRomrDljg0bMrpTU+4nbxs3eXjPG7bI5+znpg3dNcuzf/T2s2layA7OgJ+Tdnkc5z8I5nQdd0v93YNKU09tn/VWpSc57kcbvXv7yNr4d6suNnUaeBgZ0acD24bt9IE3mDV1jTtc+nW2s3VgF69w3qGAIJHfsQfzkZHTOuj/APO0Z++lYf2eQD9oJ1LN5dt2gv1qY8tdLRf+NRuCMNW+U9O/6QO1644rf/I39jPmO1VYgkEMETlWIJG0d9uCPX3/ACnbP2cJ1g07eqeVtK4Xn/iOf59vw9vznKqdEjJsKZ8vjuQ3HGARjjI+vacZ+LOP1sPB1Y3jZnAb4iSck45znJJHHf8A0kzIkQ8MKFv2qTgMpwSWOSpHf24kvIOWz2zx9OP/AFmHP+mqePE9KMGUxPc5Sl/hG3dpax/JlP8AwMQP6ATcSLeCrzuvrOMZSwfXeCp/Q1//ANSUz0cLuSsWU1aRETpyTVdRr22q4HFnwt/mAyh+/wAw/SbWWtVpxYpU+vqO4I5BH1BwYGks1Y07m1s+WwVXwCSpBO1hjn+Ig/THtN+jggEEEEZBHIIM0dLFlw/DA7WA4+IHn8j3+xlvp/UvJHluh8tWbDrlsKTkZUDOBuxn6Z7SaiNF1XReb1XUD8NpdRt0ml41DbQmX1Pyfu37457dhKeKuuW6auxaG8s6XSrYaqlp8mtiH2h3tKl6zsICqoPwn3Akt1PSdJqcWWU0XcYDlVs4+h9p7fomlIUHT0kIpVAa1OxT3A44H0kJRTUdZ1RTVXLcF8rVVU1psUoq2fhyWbPLN++b1Axj7wvVtVXa+by609Qq020og8yu5amJcgfMPN4xj5eQcyZfgasFfLTDMGI2jBZcYJ9yNq8/QT0dFVydicuHPwjmxcYb/MMDn6QIBret3PpwzXLYNWmrV6QqgUCqu0jaR8WVNYRsk5LenAlnrGtssp5vCLTqtBUKcL8al9M24n5txLEjHGB27mdCHTKNzv5Ve6wYdti7nHsxxkiUt6VQzBmpqLKAFYopZQCCADjIAIEDMiIgIiICIiAiIgJj06KpXexa0D2Eb2CgM+AAMnueAB+UyIgUnAPFWlt09+pUYI82w4Jx8JJcf0YfpO/GcX/aP0xbOour3WVq4Q/INvK7fmJ7ZXngznPx3h6j/RLsXIQNvPI79jkjJ7k5InQWUAnHvIBZ067SXrRc2fg3owOQwzyD9R/5hJ8j5VSPVQf6TFn3WqeKSuJrPFOk83SXoOCayVPsy8qf1AkI8H9V6htVN6XE1h1quODZUfWqz1IPBU9oxw3Nxzc9XTrHQLdmqqOeHDVn8xuXP5p/WTqcya5xWLAu2xALAuc4dfi28d+Rt/OdJ01wdFcZAdQwz3wRn/WaeG/HSnlne1yIiXKiIiBHddX/AMUy54esP9mX4Bx+QP5TL0+n29ySTjP8uQMZA9My11JimqrJxsuUJ9Q9fmN+h3Y/KZamShjDSKjl0LKWHxBThG7ckfzDHfjv6z0ac8gsD7hiDL+Mz2oAkoV0GqYnZZ82Mg9g6+v5j1+4mfNNrPhHmDvX8X5DuPzXIm5kV1CIiQEREDE6rr109NlzhilSlm2jJCjknH0GT+U86rqdaNSvLHUNtTaM9kZyT7KFXv8AUe8y7awwKsMhgQQexB7yC6Dw9q3S+uw7PJ0tml0tm4MWD7v3uQcj4RSvPOUb3gSnXddoqrNu8Oq2V1nyyHIeyxa1BwePicZmd+ITAO5cHOORztzn9MHP2nP9d0C+1VNWl8jYukQoDUPNNWrosLfAcbUSt8Z5O48Sq9E1W2mnyDihtd8e6va/nrd5ZUbs8+YAcgYP6wJz/tOj/wDdV8wX51+c8he/zEekutq6w4rLoHYZCFhvIHqF7kTnur8HuaLVXTV7j0muleK/+eofK59+Rz2+sv6nw3qDqnLC5hZqabVdG04RFrFXzM6G0FTW3wrwQe4ycB0GarxFrdTVWG0tC3vuwVa0UhVwSW3FT6gcfWa7xD40o0z+RWr6nVHGNPSN9gz23kcVjnOT6czVjwzreofF1S3y6TyNHQxCH2F1nez7DAzAiuq/a7rfxK6arR6eyx3CDy72tTf/AC7lQDI9faZ37WaTv0bPnzfKsFnl7guN1RyCOSA+QB7Me3rJfDvhLytXZqLEqRawatJVX8lNHGWxgfvHI59u02XjTo66nS2DaDYis1Rxlg4GcDHPOMY+sipl1XFtdZYyhndrPIIKsSCwrbCEFhyRyD+UmvRrN1CHg4yODkcH3kEp8QD8PdTbUx85CgKbcj0+LdhgMn154ki8EXHyjWxyVwwO7OeMH+3aY+TGteN2krLxgyM6jwoo06V12MLaGL0W4AatiSdpx3TnBElAnlhOJbPCzbQ9I6751VvmDZdQrC+s91YKTke6nGQZ1npSFaKge4rQH05Cici8RdCsutWzSIX1FabrEBwt+nVgTW592I2r6n4vbjqnhzrlOtoW+k8Nwyn5q3HzIw9GB9Jq4ZNbn2z8l702cREuVkREDG1+iS5Nr+4KkcMjjsyn0IM11aXowW3y2VjgOu5WJwSNynIGcEcHvibqW76Q6lT2PtwQRyCD6EHmBhiVxmeBpLl4Do49CwKt+e3g/fAltun3uCHsqAPfbWWP5b3Iz9wZ1tGnjX8psGC1mVUffgn7KDk/+83SjiYuj0CVcqMsQAWPLEDsPoPoMCZcipIiJAREQLOs1KVVvZYwVK1LMx7KqjJP6Caf/eqnaS1eoU5QKjUsHt8wkJsHrnB4yCMZOBNn1fQLqKLaXyFtRkJHcBhjI+o7zS3dB1Vm1rNUpsqZGp204qVk3As67iWLK5U4YADGADzAu/720YXCXs7GweUKj5qtVjerD+EgMDnOCCCCcjOGnjmk2WfBZ5Kaai4WhHO4XsyhduMhuBx3zu9pk9P8NMlwve0NYTcbMJtVmtFajaMnaqrUo9Sfea+rwSyqFFwwaKK2+DknT3GxWHxcAhmBHPpzxyG0v8WUJnel6hVVrSazjTqxIU2kfKDgnjOBycCZvROoNcLSwA8u+ysYzyEOATn1mt6x4ae5rwlwSrVKq3qU3NgDaTW24bSV4OQewIm06N03yBYN2d91lg4xgOc478494GVXpUV2dUUO+NzAAM2BgZPrwJeiIFDKSplMQOGftR6dVpNbuXJS9fMYbTtqYtg8j0ZgT9Oc+k13hzXotylMbDnIBB4OAT349DOxeMvC41qKUZUurzsZl3qQ3dXHcqcA9+CBIPT+zbVMwR69FUu4E3UvZ5qqO+1TWBkjjBbHPriVZ42+LsM5J23EpWpdxVXg2N2HoB6s2Oyj+vA9ZtNP4G2AKuquCDt8NZcD23FTj9MySdN6XVp121IFHqeSzfVmPLH7mV48H6nLl/FjofRk0ykAlncg2Oe7kdvso9B6ffJkX67obenak6/Soz0XEDWUICx9hfWo/jGfiHqJO8Sk0qFEbIB9x9j+h7SsweqdVSjaCHd7Cdlda73fAycDsAB3JIHb1Ijp/VqrqzYCVCsVcWDy2rdTgqwbsf6HIIyDAzoltr1GCWUbvlyR8Wfb3no2LkLkbiMgZGSPtA9RGIxARGIxAT1POJ6gIiICIiAiIgIiICIiAiJQMPcQKzE6t1KrTUvdc22utdzHBOAPoOTMuYnVtfXp6bLriBXWhZifYD+8Dif7R/GvUdRsrprfTUWKHK526l6CwUPZj/lIxOAucnB9J3LSrhEHso/sJzrpfhS7X6O++9vK1HULK7OVLeTp62VqqsZH8Iyfq3bidJAgViIgIiIGg6xW9eqp1IR7EWq2pwg3Om9kYNt7kfu8HGTyPrNX1w6jUJUW0n7vz2IDVrdYqBCFdqmYLuZs987QVOM9pnEDlR8P3/h6g2lsZ0TUqiPXTdUA1xZEessPKyu3DowAGR6ATY39B1DapmsSze2opsSytKmFaKK8r5zneiKVcFAPiDHHzGdEiAiIgIiICIiAiIgIiICIiAiIgIiICco6Dptlenv8qhM65g1tbE6pw2qtQLt28gkgNyfhyfTjq81um6DpK38yvT0q+Sdy1qGyc5OQM5OT+sCFarxDqXfCXOa9QNUqny6UQCuuwqahuNuQUALNwc+nE1q32pQzWWDUL/snRny7FQ1ku7gs2SAdvckkZxyeJ0qro2mVy60VByxYsEUMWIIJzjOcE/qZ6q6Vp127aaxtQouEUYRjkqOPlJ9IENp6xrty0FzXu1FSCxvwz3BHSxmBSliikbAVJA79jjnP6f1rUHVDRM4a2q12tfYAX0nl7q2AHwgs7qh/yNJHpuk6esBa6akCtuAVFUB8Y3DA74JGZa0fSQmot1DMXstVUHAASpCxVBjv8Tscnnn6QNlEsU6tHZ0VgWqIDgd0LKGAPsSrA/YiXswKxKSzqtWlYU2MFDOqLn1dzhQPqScQL8REBERAREQEREBERAREQEREBERAREQERECjZxx3nOatG4pZa6NV+O8u0X2gugYk5OHLbbC3avBO3I+XE6PEDnN/Ty+8aeq9NM1uiGzFlZLrcfOIU4YLs2hj2P6y/peimq6t667F29QdQc2YXTGp/hAJwKtxBx8ucesn8oRA5R4WVm0VFmnp1DWfgbPxB3W1+ezoNgFmcs+7JVlyVAOMZAlNP025rWVa7Bp3fQ5CU3adCRfZ5vwuxY/BtDMcZHce/UtDpK6a0qqUIiKFVR2VR2Al+Bza3oGy/WJXTYqWa3QsNgcK1ArqDYZf4Q62Aj9eCJ70vRrKrKWqrsVl6neoPxkJpTVftGCeKd+zjtnE6NEDkNfTdWNPd/z/AD/wdq3BdPbWbLjtwWtNp819wYqyg8E/LwJtevdCxcyrTYaEv6fbgB2GRZYLmGOS20Juxz2JnSYgUErEQEREBERAREQEREBERAREQEREBERAREQEREBERAREQEREBERAREQEREBERAREQEREBERARE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xISEhQUEhQUFhUUFRgbGBgYFhcUFRQVFxgYHBsdGhwYHCohGRslGxUYITEiMSotLi4uGCAzODMtNygtLisBCgoKDg0OGhAQGiwfHCQ3LCwsLCssLCwsLCwsLCwsLCwsLCwsLCwsKyw3LCwsLCwsNywsLC4sLCssLCwsLCwsK//AABEIANMA7wMBIgACEQEDEQH/xAAcAAEAAQUBAQAAAAAAAAAAAAAABgEDBAUHAgj/xABBEAACAgEDAgQEAwYDBgUFAAABAgADEQQSIQUxBhNBUSIyYXEUgZEHI0JSobFicsEVFiQzQ4KSwtHh8CU0RFOi/8QAGQEBAAMBAQAAAAAAAAAAAAAAAAEDBAIF/8QAHxEBAQACAwADAQEAAAAAAAAAAAECEQMhMSJBUTIS/9oADAMBAAIRAxEAPwDuMREBERAREQEREBERAREQEREBERAREQEREBERAREQEREBERAREQEREBERAREQEREBEoYzArEpmMwKyH9W8R2Jq7aPxOk061pUw84Es/mbs4/eLwNsl+ZHtT0XUfibb6bqVFq1grZQ1hBr3cgixe+7tj0gXNf4mr06g2rY4WtGstrrPkordmyTyDgnC7iB39M5fTutJfbZXWlv7pirOUxXvXGVBJyTgg5xjnvnIke8Q+CrNXvL3VZsqVMtQbPKZQcmkNZisEnJ4J+skfRummgWjdu8y57O2Mb8cdznGO8DU9L8XKz7LkdCb76lsCHySai5A3Z+by0J7YyCM54l+nxdpyGZhbWoqNqF6yPOqBUbqwMluXXjAPxDjmWj4WytatZkJqrrj8PzC4XDZ34x53f6duZj/wC6DuoW7Ub/ACqTVSVrCFBurYO+WIdwak9h3454C9rfFyKoO01Mt1S2reAhrrtJw/BxghTg59CPSb3puuW+tbFDhW+XepRiPQ4PIB7jODI7qvCHn7m1VldrWPRvHlYqaqguQmwse5sYk59uOJvOi6J6KhU1hsCEhGb5vLz8IYkncQON3riBsIlMxmBWJTMZgViUzKwEREBERAREQEREBERAREQKGUlTKQERMTq3U6tNU11zBEXufck4AA7kkkAD6wL2p1CVqWdgqj1P/wA5P0mhbr1lr7al8tB3ewZZvbYmePuf0nOtd4x1Op1BsRKgi8VoyeYVHqWOQdxBIOMY7c4zN9odWSFJBp3DB4317vTa5OUY/wCLKntOZyY706ywyk2ktulV/wDmM1n+duB9lGFH6S0vSKFzhFXPfblMn64PMwtJ0cqAbna5z7/Io57L9uCf0x2mN1noJ1DgXam1UxkU1N5e4DuWYDdjJ9CJbIqtbiu+6pgarRYnrVYc5H+Czup++R9pvendRS4HbkMvzI3DofqPb2PY+k55/ujpMjyLra3H8l+SffKtkHOOeMzcaSy6gq7kOyfDkDabazyVYfzcZB9x9TIsiZU2ieKbVdQykFWGQR6gz3OXRERAREQE9TzPUBERAREQEh9XXLa+papLbP8AhlVAikKPLsWnzW5xk7lDnk/wSYTSdQ8MUXG0vv8A3z1O2GxzUAoAx2BXKkeoYj1gR/w/4h1bGytgLb31DeWrkVJTSKarcMVUk480KOCST7TK1Pi222mz8NSPMrose0NYFNTK1leF+Eh231OR2GF+oE2t/hmks1itZXY1ps3o21lY1rWQOMbSqDgg8jPeWbvCGnKBEa6seU1bGuwq1tbksd553HczNu75ZueTA1Gk8cgCtW2PsSgXEvi5ntrrYslYXDACwE8j1wOJOZoq/C1KkFHuQYr3KlhVbTUqqpbHOcIoOCNwABzibwGBWIiBQykqZSBZ1urSmt7LWCoilmY8BVAyTOIeJeuWdT1GcstCEeWnbaORvb3c5xj0Hb1zvf2meIfOu/DVkmunlx28y7uB9QnH3Y/SaHo1GM7gM59Bkk4AHPH9pRzcmpqL+Lj33Wz6T05BjgDjk+mBjP2Hribi7Vg/AB8IHqO4+ue/2loUhRg9zjI9vXHfH1/L6Tw7Dtn9PeYmj1uvCV5IasvkKMpu4ITnI+oHHPfBGfeSPTdPWz4rF+D+FT/F/iYf2U9u/ftEvB3TTfebWBFNII5/6tjY4/yqO/oSw9jOhz0eO24zbFnJMumB1LpiWVOigKxHwMoAKOPlIPpg4mm0jebUN2Q3ZsrtKupw3B7YYHnt7SUSPdQ0r1u2wqBcxI3ZIWzGWHHoQpYfUGWRxV/w45zemchbAy/4Q65I/wDEGP5zdSPdGsNd5rfnzawQ2MAvX8wx6ZVgQP8AC0kMUhERISREQE9TzPUBERAREQEhnW+tXVaw5tIoR6FIr8p9ptIBFyPiw7iyhWQnGeRwZM5j26GpnWxq0Ni/K5UFl+xIyIHP169qrQxc4W06qtq2ahVVa1uA8pQfNLjYpbPcFjxxPPT+v6kbVQlFoGkRQzULVYtlVJJfefMJJdlUrxlfXkToH+zqd7P5Ve9xhm2LuYexOMkQ3TqSyMaq91YwjbFyg9lOOBAhes6lbZp77G1nls51dQoCJlfLFu1V/iWwBAxYkjvwMgzD6f1SxClS2Kgsq6ejajam9RZXcckkYJJQIucgF+x7SWeIa7qh52j0lN9xOHDMtTtXg5Acjk5xweJH9P4y0FYNWs0lmi3AKwuo/cso7DegKFck49OYDSdX1N1w041BCqdUvnKlZe4UCgqRkFQQ1rKSBg7D29JT4W1z36TT3WY32VIzYGAWI5IHpz6S50yzS2ojac0OiqQhrKMqqcZA29gcDIl6++nT1gu1dVa7VGSEQEkBQM8DJIAH1gZRmo8VdW/CaW24DLKMIMZy7HC9vTJz+U22ZzH9r2vLWafTqThQ1lgHbnCpnH08w/pIt1E4zd05/pad7AFmZs5LcEsx5JOfXnP6SadG04+bkhRnkck+kjnTKSSrA4z3GP6cSX0ptrAHY9/eefyZbrdJqKYHfkn3J7yzeQB6YGfTsO5/pMkzB6lVurZMkBhtyOSNxC8fkZzjO9IvUdD8JaPytJSpzll3tn0az4iPy3Y/KbeUVcDA9JWemwkwusJmpiBkrhh75U5/sDM2IEb6kSFW1Ru8pg+P5gM5A+pUnEkVbhgCDkEZB9CD2mjoq2bqj/AcD61nOz+nw/8AbL3hu3CPSe9DYA4z5bcoftjK/wDYZNRG4iIkJIiICep5nqAiIgIiICIljVayuoA2OiAnALMFBP5wL8SisCMg5B7H0MoXAIBIyew9Tj2gep4uqVxtYBge4IBB/Iy1ptdVYWFdiOV+YKysV++DxKjW1ZA8xMlio+JeXHde/f6QIzrv2d6F2NlKPpbT/wBTTO1Jz35UfC3PuJGfFKanSVtTqddotVRYvNOtK0XMv+GxO7ZHBInU5h6rpWnscWWU1O6jCu1asyjvgEjIGYHJf2VftBsNh0dyXNTu20XYa7YM4CO6jDL6B/1lnxdp/wAVrr2FuxlcoBgEYrwOc8989sd52cKFBwAAB6DHafPWktsNm8HL2Hc7Z7sxLNn0PJP1lfLv/PSzi9Z3Tq7arNloySCVYH4W7ZHuPmHuOe/eTFl7D0AkcLb+oEDP7uutB275Yn/Tt7SSmYMvWv6WmnhDhq2OCBZWT7YDrky4RzLWrrLVsF4bacfQgcf1k435RFm46hEs6O8WVo47OisPswB/1l6ekwkREDXdWqwVtH8Pwv8AVGPf/tOD9iZgvZ5VqWdlPwWH2VvlJ+gb9Ax+s3tiBgVIyCCCPcHvNDXVurauzkrlH9M4Hf6ZUg/nJiKkETB6PqCyFWOWrO1j6nABB/MEfnmZ0hJE8tYo7kD7kCegYCep5nqAiUzGYFYiICRaw0jqNv4ry/8A7evyPMxt2brPO27uN2du7HONmeMSUyzqdJXYMWIjgHOGUMM++DAgXRrXZ0pouerTWWa1qtgXmpGTZsLg4TezlccbcY4xLZ1Vuq0puJZmq0SK5X5ibmVriAvIfyqh2/nM6J5S8cDgYHHYew9hxFVSrwqgfYAf2gRHXjTNboRomrDljg0bMrpTU+4nbxs3eXjPG7bI5+znpg3dNcuzf/T2s2layA7OgJ+Tdnkc5z8I5nQdd0v93YNKU09tn/VWpSc57kcbvXv7yNr4d6suNnUaeBgZ0acD24bt9IE3mDV1jTtc+nW2s3VgF69w3qGAIJHfsQfzkZHTOuj/APO0Z++lYf2eQD9oJ1LN5dt2gv1qY8tdLRf+NRuCMNW+U9O/6QO1644rf/I39jPmO1VYgkEMETlWIJG0d9uCPX3/ACnbP2cJ1g07eqeVtK4Xn/iOf59vw9vznKqdEjJsKZ8vjuQ3HGARjjI+vacZ+LOP1sPB1Y3jZnAb4iSck45znJJHHf8A0kzIkQ8MKFv2qTgMpwSWOSpHf24kvIOWz2zx9OP/AFmHP+mqePE9KMGUxPc5Sl/hG3dpax/JlP8AwMQP6ATcSLeCrzuvrOMZSwfXeCp/Q1//ANSUz0cLuSsWU1aRETpyTVdRr22q4HFnwt/mAyh+/wAw/SbWWtVpxYpU+vqO4I5BH1BwYGks1Y07m1s+WwVXwCSpBO1hjn+Ig/THtN+jggEEEEZBHIIM0dLFlw/DA7WA4+IHn8j3+xlvp/UvJHluh8tWbDrlsKTkZUDOBuxn6Z7SaiNF1XReb1XUD8NpdRt0ml41DbQmX1Pyfu37457dhKeKuuW6auxaG8s6XSrYaqlp8mtiH2h3tKl6zsICqoPwn3Akt1PSdJqcWWU0XcYDlVs4+h9p7fomlIUHT0kIpVAa1OxT3A44H0kJRTUdZ1RTVXLcF8rVVU1psUoq2fhyWbPLN++b1Axj7wvVtVXa+by609Qq020og8yu5amJcgfMPN4xj5eQcyZfgasFfLTDMGI2jBZcYJ9yNq8/QT0dFVydicuHPwjmxcYb/MMDn6QIBret3PpwzXLYNWmrV6QqgUCqu0jaR8WVNYRsk5LenAlnrGtssp5vCLTqtBUKcL8al9M24n5txLEjHGB27mdCHTKNzv5Ve6wYdti7nHsxxkiUt6VQzBmpqLKAFYopZQCCADjIAIEDMiIgIiICIiAiIgJj06KpXexa0D2Eb2CgM+AAMnueAB+UyIgUnAPFWlt09+pUYI82w4Jx8JJcf0YfpO/GcX/aP0xbOour3WVq4Q/INvK7fmJ7ZXngznPx3h6j/RLsXIQNvPI79jkjJ7k5InQWUAnHvIBZ067SXrRc2fg3owOQwzyD9R/5hJ8j5VSPVQf6TFn3WqeKSuJrPFOk83SXoOCayVPsy8qf1AkI8H9V6htVN6XE1h1quODZUfWqz1IPBU9oxw3Nxzc9XTrHQLdmqqOeHDVn8xuXP5p/WTqcya5xWLAu2xALAuc4dfi28d+Rt/OdJ01wdFcZAdQwz3wRn/WaeG/HSnlne1yIiXKiIiBHddX/AMUy54esP9mX4Bx+QP5TL0+n29ySTjP8uQMZA9My11JimqrJxsuUJ9Q9fmN+h3Y/KZamShjDSKjl0LKWHxBThG7ckfzDHfjv6z0ac8gsD7hiDL+Mz2oAkoV0GqYnZZ82Mg9g6+v5j1+4mfNNrPhHmDvX8X5DuPzXIm5kV1CIiQEREDE6rr109NlzhilSlm2jJCjknH0GT+U86rqdaNSvLHUNtTaM9kZyT7KFXv8AUe8y7awwKsMhgQQexB7yC6Dw9q3S+uw7PJ0tml0tm4MWD7v3uQcj4RSvPOUb3gSnXddoqrNu8Oq2V1nyyHIeyxa1BwePicZmd+ITAO5cHOORztzn9MHP2nP9d0C+1VNWl8jYukQoDUPNNWrosLfAcbUSt8Z5O48Sq9E1W2mnyDihtd8e6va/nrd5ZUbs8+YAcgYP6wJz/tOj/wDdV8wX51+c8he/zEekutq6w4rLoHYZCFhvIHqF7kTnur8HuaLVXTV7j0muleK/+eofK59+Rz2+sv6nw3qDqnLC5hZqabVdG04RFrFXzM6G0FTW3wrwQe4ycB0GarxFrdTVWG0tC3vuwVa0UhVwSW3FT6gcfWa7xD40o0z+RWr6nVHGNPSN9gz23kcVjnOT6czVjwzreofF1S3y6TyNHQxCH2F1nez7DAzAiuq/a7rfxK6arR6eyx3CDy72tTf/AC7lQDI9faZ37WaTv0bPnzfKsFnl7guN1RyCOSA+QB7Me3rJfDvhLytXZqLEqRawatJVX8lNHGWxgfvHI59u02XjTo66nS2DaDYis1Rxlg4GcDHPOMY+sipl1XFtdZYyhndrPIIKsSCwrbCEFhyRyD+UmvRrN1CHg4yODkcH3kEp8QD8PdTbUx85CgKbcj0+LdhgMn154ki8EXHyjWxyVwwO7OeMH+3aY+TGteN2krLxgyM6jwoo06V12MLaGL0W4AatiSdpx3TnBElAnlhOJbPCzbQ9I6751VvmDZdQrC+s91YKTke6nGQZ1npSFaKge4rQH05Cici8RdCsutWzSIX1FabrEBwt+nVgTW592I2r6n4vbjqnhzrlOtoW+k8Nwyn5q3HzIw9GB9Jq4ZNbn2z8l702cREuVkREDG1+iS5Nr+4KkcMjjsyn0IM11aXowW3y2VjgOu5WJwSNynIGcEcHvibqW76Q6lT2PtwQRyCD6EHmBhiVxmeBpLl4Do49CwKt+e3g/fAltun3uCHsqAPfbWWP5b3Iz9wZ1tGnjX8psGC1mVUffgn7KDk/+83SjiYuj0CVcqMsQAWPLEDsPoPoMCZcipIiJAREQLOs1KVVvZYwVK1LMx7KqjJP6Caf/eqnaS1eoU5QKjUsHt8wkJsHrnB4yCMZOBNn1fQLqKLaXyFtRkJHcBhjI+o7zS3dB1Vm1rNUpsqZGp204qVk3As67iWLK5U4YADGADzAu/720YXCXs7GweUKj5qtVjerD+EgMDnOCCCCcjOGnjmk2WfBZ5Kaai4WhHO4XsyhduMhuBx3zu9pk9P8NMlwve0NYTcbMJtVmtFajaMnaqrUo9Sfea+rwSyqFFwwaKK2+DknT3GxWHxcAhmBHPpzxyG0v8WUJnel6hVVrSazjTqxIU2kfKDgnjOBycCZvROoNcLSwA8u+ysYzyEOATn1mt6x4ae5rwlwSrVKq3qU3NgDaTW24bSV4OQewIm06N03yBYN2d91lg4xgOc478494GVXpUV2dUUO+NzAAM2BgZPrwJeiIFDKSplMQOGftR6dVpNbuXJS9fMYbTtqYtg8j0ZgT9Oc+k13hzXotylMbDnIBB4OAT349DOxeMvC41qKUZUurzsZl3qQ3dXHcqcA9+CBIPT+zbVMwR69FUu4E3UvZ5qqO+1TWBkjjBbHPriVZ42+LsM5J23EpWpdxVXg2N2HoB6s2Oyj+vA9ZtNP4G2AKuquCDt8NZcD23FTj9MySdN6XVp121IFHqeSzfVmPLH7mV48H6nLl/FjofRk0ykAlncg2Oe7kdvso9B6ffJkX67obenak6/Soz0XEDWUICx9hfWo/jGfiHqJO8Sk0qFEbIB9x9j+h7SsweqdVSjaCHd7Cdlda73fAycDsAB3JIHb1Ijp/VqrqzYCVCsVcWDy2rdTgqwbsf6HIIyDAzoltr1GCWUbvlyR8Wfb3no2LkLkbiMgZGSPtA9RGIxARGIxAT1POJ6gIiICIiAiIgIiICIiAiJQMPcQKzE6t1KrTUvdc22utdzHBOAPoOTMuYnVtfXp6bLriBXWhZifYD+8Dif7R/GvUdRsrprfTUWKHK526l6CwUPZj/lIxOAucnB9J3LSrhEHso/sJzrpfhS7X6O++9vK1HULK7OVLeTp62VqqsZH8Iyfq3bidJAgViIgIiIGg6xW9eqp1IR7EWq2pwg3Om9kYNt7kfu8HGTyPrNX1w6jUJUW0n7vz2IDVrdYqBCFdqmYLuZs987QVOM9pnEDlR8P3/h6g2lsZ0TUqiPXTdUA1xZEessPKyu3DowAGR6ATY39B1DapmsSze2opsSytKmFaKK8r5zneiKVcFAPiDHHzGdEiAiIgIiICIiAiIgIiICIiAiIgIiICco6Dptlenv8qhM65g1tbE6pw2qtQLt28gkgNyfhyfTjq81um6DpK38yvT0q+Sdy1qGyc5OQM5OT+sCFarxDqXfCXOa9QNUqny6UQCuuwqahuNuQUALNwc+nE1q32pQzWWDUL/snRny7FQ1ku7gs2SAdvckkZxyeJ0qro2mVy60VByxYsEUMWIIJzjOcE/qZ6q6Vp127aaxtQouEUYRjkqOPlJ9IENp6xrty0FzXu1FSCxvwz3BHSxmBSliikbAVJA79jjnP6f1rUHVDRM4a2q12tfYAX0nl7q2AHwgs7qh/yNJHpuk6esBa6akCtuAVFUB8Y3DA74JGZa0fSQmot1DMXstVUHAASpCxVBjv8Tscnnn6QNlEsU6tHZ0VgWqIDgd0LKGAPsSrA/YiXswKxKSzqtWlYU2MFDOqLn1dzhQPqScQL8REBERAREQEREBERAREQEREBERAREQERECjZxx3nOatG4pZa6NV+O8u0X2gugYk5OHLbbC3avBO3I+XE6PEDnN/Ty+8aeq9NM1uiGzFlZLrcfOIU4YLs2hj2P6y/peimq6t667F29QdQc2YXTGp/hAJwKtxBx8ucesn8oRA5R4WVm0VFmnp1DWfgbPxB3W1+ezoNgFmcs+7JVlyVAOMZAlNP025rWVa7Bp3fQ5CU3adCRfZ5vwuxY/BtDMcZHce/UtDpK6a0qqUIiKFVR2VR2Al+Bza3oGy/WJXTYqWa3QsNgcK1ArqDYZf4Q62Aj9eCJ70vRrKrKWqrsVl6neoPxkJpTVftGCeKd+zjtnE6NEDkNfTdWNPd/z/AD/wdq3BdPbWbLjtwWtNp819wYqyg8E/LwJtevdCxcyrTYaEv6fbgB2GRZYLmGOS20Juxz2JnSYgUErEQEREBERAREQEREBERAREQEREBERAREQEREBERAREQEREBERAREQEREBERAREQEREBERARE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ISEhQUEhQUFhUUFRgbGBgYFhcUFRQVFxgYHBsdGhwYHCohGRslGxUYITEiMSotLi4uGCAzODMtNygtLisBCgoKDg0OGhAQGiwfHCQ3LCwsLCssLCwsLCwsLCwsLCwsLCwsLCwsKyw3LCwsLCwsNywsLC4sLCssLCwsLCwsK//AABEIANMA7wMBIgACEQEDEQH/xAAcAAEAAQUBAQAAAAAAAAAAAAAABgEDBAUHAgj/xABBEAACAgEDAgQEAwYDBgUFAAABAgADEQQSIQUxBhNBUSIyYXEUgZEHI0JSobFicsEVFiQzQ4KSwtHh8CU0RFOi/8QAGQEBAAMBAQAAAAAAAAAAAAAAAAEDBAIF/8QAHxEBAQACAwADAQEAAAAAAAAAAAECEQMhMSJBUTIS/9oADAMBAAIRAxEAPwDuMREBERAREQEREBERAREQEREBERAREQEREBERAREQEREBERAREQEREBERAREQEREBEoYzArEpmMwKyH9W8R2Jq7aPxOk061pUw84Es/mbs4/eLwNsl+ZHtT0XUfibb6bqVFq1grZQ1hBr3cgixe+7tj0gXNf4mr06g2rY4WtGstrrPkordmyTyDgnC7iB39M5fTutJfbZXWlv7pirOUxXvXGVBJyTgg5xjnvnIke8Q+CrNXvL3VZsqVMtQbPKZQcmkNZisEnJ4J+skfRummgWjdu8y57O2Mb8cdznGO8DU9L8XKz7LkdCb76lsCHySai5A3Z+by0J7YyCM54l+nxdpyGZhbWoqNqF6yPOqBUbqwMluXXjAPxDjmWj4WytatZkJqrrj8PzC4XDZ34x53f6duZj/wC6DuoW7Ub/ACqTVSVrCFBurYO+WIdwak9h3454C9rfFyKoO01Mt1S2reAhrrtJw/BxghTg59CPSb3puuW+tbFDhW+XepRiPQ4PIB7jODI7qvCHn7m1VldrWPRvHlYqaqguQmwse5sYk59uOJvOi6J6KhU1hsCEhGb5vLz8IYkncQON3riBsIlMxmBWJTMZgViUzKwEREBERAREQEREBERAREQKGUlTKQERMTq3U6tNU11zBEXufck4AA7kkkAD6wL2p1CVqWdgqj1P/wA5P0mhbr1lr7al8tB3ewZZvbYmePuf0nOtd4x1Op1BsRKgi8VoyeYVHqWOQdxBIOMY7c4zN9odWSFJBp3DB4317vTa5OUY/wCLKntOZyY706ywyk2ktulV/wDmM1n+duB9lGFH6S0vSKFzhFXPfblMn64PMwtJ0cqAbna5z7/Io57L9uCf0x2mN1noJ1DgXam1UxkU1N5e4DuWYDdjJ9CJbIqtbiu+6pgarRYnrVYc5H+Czup++R9pvendRS4HbkMvzI3DofqPb2PY+k55/ujpMjyLra3H8l+SffKtkHOOeMzcaSy6gq7kOyfDkDabazyVYfzcZB9x9TIsiZU2ieKbVdQykFWGQR6gz3OXRERAREQE9TzPUBERAREQEh9XXLa+papLbP8AhlVAikKPLsWnzW5xk7lDnk/wSYTSdQ8MUXG0vv8A3z1O2GxzUAoAx2BXKkeoYj1gR/w/4h1bGytgLb31DeWrkVJTSKarcMVUk480KOCST7TK1Pi222mz8NSPMrose0NYFNTK1leF+Eh231OR2GF+oE2t/hmks1itZXY1ps3o21lY1rWQOMbSqDgg8jPeWbvCGnKBEa6seU1bGuwq1tbksd553HczNu75ZueTA1Gk8cgCtW2PsSgXEvi5ntrrYslYXDACwE8j1wOJOZoq/C1KkFHuQYr3KlhVbTUqqpbHOcIoOCNwABzibwGBWIiBQykqZSBZ1urSmt7LWCoilmY8BVAyTOIeJeuWdT1GcstCEeWnbaORvb3c5xj0Hb1zvf2meIfOu/DVkmunlx28y7uB9QnH3Y/SaHo1GM7gM59Bkk4AHPH9pRzcmpqL+Lj33Wz6T05BjgDjk+mBjP2Hribi7Vg/AB8IHqO4+ue/2loUhRg9zjI9vXHfH1/L6Tw7Dtn9PeYmj1uvCV5IasvkKMpu4ITnI+oHHPfBGfeSPTdPWz4rF+D+FT/F/iYf2U9u/ftEvB3TTfebWBFNII5/6tjY4/yqO/oSw9jOhz0eO24zbFnJMumB1LpiWVOigKxHwMoAKOPlIPpg4mm0jebUN2Q3ZsrtKupw3B7YYHnt7SUSPdQ0r1u2wqBcxI3ZIWzGWHHoQpYfUGWRxV/w45zemchbAy/4Q65I/wDEGP5zdSPdGsNd5rfnzawQ2MAvX8wx6ZVgQP8AC0kMUhERISREQE9TzPUBERAREQEhnW+tXVaw5tIoR6FIr8p9ptIBFyPiw7iyhWQnGeRwZM5j26GpnWxq0Ni/K5UFl+xIyIHP169qrQxc4W06qtq2ahVVa1uA8pQfNLjYpbPcFjxxPPT+v6kbVQlFoGkRQzULVYtlVJJfefMJJdlUrxlfXkToH+zqd7P5Ve9xhm2LuYexOMkQ3TqSyMaq91YwjbFyg9lOOBAhes6lbZp77G1nls51dQoCJlfLFu1V/iWwBAxYkjvwMgzD6f1SxClS2Kgsq6ejajam9RZXcckkYJJQIucgF+x7SWeIa7qh52j0lN9xOHDMtTtXg5Acjk5xweJH9P4y0FYNWs0lmi3AKwuo/cso7DegKFck49OYDSdX1N1w041BCqdUvnKlZe4UCgqRkFQQ1rKSBg7D29JT4W1z36TT3WY32VIzYGAWI5IHpz6S50yzS2ojac0OiqQhrKMqqcZA29gcDIl6++nT1gu1dVa7VGSEQEkBQM8DJIAH1gZRmo8VdW/CaW24DLKMIMZy7HC9vTJz+U22ZzH9r2vLWafTqThQ1lgHbnCpnH08w/pIt1E4zd05/pad7AFmZs5LcEsx5JOfXnP6SadG04+bkhRnkck+kjnTKSSrA4z3GP6cSX0ptrAHY9/eefyZbrdJqKYHfkn3J7yzeQB6YGfTsO5/pMkzB6lVurZMkBhtyOSNxC8fkZzjO9IvUdD8JaPytJSpzll3tn0az4iPy3Y/KbeUVcDA9JWemwkwusJmpiBkrhh75U5/sDM2IEb6kSFW1Ru8pg+P5gM5A+pUnEkVbhgCDkEZB9CD2mjoq2bqj/AcD61nOz+nw/8AbL3hu3CPSe9DYA4z5bcoftjK/wDYZNRG4iIkJIiICep5nqAiIgIiICIljVayuoA2OiAnALMFBP5wL8SisCMg5B7H0MoXAIBIyew9Tj2gep4uqVxtYBge4IBB/Iy1ptdVYWFdiOV+YKysV++DxKjW1ZA8xMlio+JeXHde/f6QIzrv2d6F2NlKPpbT/wBTTO1Jz35UfC3PuJGfFKanSVtTqddotVRYvNOtK0XMv+GxO7ZHBInU5h6rpWnscWWU1O6jCu1asyjvgEjIGYHJf2VftBsNh0dyXNTu20XYa7YM4CO6jDL6B/1lnxdp/wAVrr2FuxlcoBgEYrwOc8989sd52cKFBwAAB6DHafPWktsNm8HL2Hc7Z7sxLNn0PJP1lfLv/PSzi9Z3Tq7arNloySCVYH4W7ZHuPmHuOe/eTFl7D0AkcLb+oEDP7uutB275Yn/Tt7SSmYMvWv6WmnhDhq2OCBZWT7YDrky4RzLWrrLVsF4bacfQgcf1k435RFm46hEs6O8WVo47OisPswB/1l6ekwkREDXdWqwVtH8Pwv8AVGPf/tOD9iZgvZ5VqWdlPwWH2VvlJ+gb9Ax+s3tiBgVIyCCCPcHvNDXVurauzkrlH9M4Hf6ZUg/nJiKkETB6PqCyFWOWrO1j6nABB/MEfnmZ0hJE8tYo7kD7kCegYCep5nqAiUzGYFYiICRaw0jqNv4ry/8A7evyPMxt2brPO27uN2du7HONmeMSUyzqdJXYMWIjgHOGUMM++DAgXRrXZ0pouerTWWa1qtgXmpGTZsLg4TezlccbcY4xLZ1Vuq0puJZmq0SK5X5ibmVriAvIfyqh2/nM6J5S8cDgYHHYew9hxFVSrwqgfYAf2gRHXjTNboRomrDljg0bMrpTU+4nbxs3eXjPG7bI5+znpg3dNcuzf/T2s2layA7OgJ+Tdnkc5z8I5nQdd0v93YNKU09tn/VWpSc57kcbvXv7yNr4d6suNnUaeBgZ0acD24bt9IE3mDV1jTtc+nW2s3VgF69w3qGAIJHfsQfzkZHTOuj/APO0Z++lYf2eQD9oJ1LN5dt2gv1qY8tdLRf+NRuCMNW+U9O/6QO1644rf/I39jPmO1VYgkEMETlWIJG0d9uCPX3/ACnbP2cJ1g07eqeVtK4Xn/iOf59vw9vznKqdEjJsKZ8vjuQ3HGARjjI+vacZ+LOP1sPB1Y3jZnAb4iSck45znJJHHf8A0kzIkQ8MKFv2qTgMpwSWOSpHf24kvIOWz2zx9OP/AFmHP+mqePE9KMGUxPc5Sl/hG3dpax/JlP8AwMQP6ATcSLeCrzuvrOMZSwfXeCp/Q1//ANSUz0cLuSsWU1aRETpyTVdRr22q4HFnwt/mAyh+/wAw/SbWWtVpxYpU+vqO4I5BH1BwYGks1Y07m1s+WwVXwCSpBO1hjn+Ig/THtN+jggEEEEZBHIIM0dLFlw/DA7WA4+IHn8j3+xlvp/UvJHluh8tWbDrlsKTkZUDOBuxn6Z7SaiNF1XReb1XUD8NpdRt0ml41DbQmX1Pyfu37457dhKeKuuW6auxaG8s6XSrYaqlp8mtiH2h3tKl6zsICqoPwn3Akt1PSdJqcWWU0XcYDlVs4+h9p7fomlIUHT0kIpVAa1OxT3A44H0kJRTUdZ1RTVXLcF8rVVU1psUoq2fhyWbPLN++b1Axj7wvVtVXa+by609Qq020og8yu5amJcgfMPN4xj5eQcyZfgasFfLTDMGI2jBZcYJ9yNq8/QT0dFVydicuHPwjmxcYb/MMDn6QIBret3PpwzXLYNWmrV6QqgUCqu0jaR8WVNYRsk5LenAlnrGtssp5vCLTqtBUKcL8al9M24n5txLEjHGB27mdCHTKNzv5Ve6wYdti7nHsxxkiUt6VQzBmpqLKAFYopZQCCADjIAIEDMiIgIiICIiAiIgJj06KpXexa0D2Eb2CgM+AAMnueAB+UyIgUnAPFWlt09+pUYI82w4Jx8JJcf0YfpO/GcX/aP0xbOour3WVq4Q/INvK7fmJ7ZXngznPx3h6j/RLsXIQNvPI79jkjJ7k5InQWUAnHvIBZ067SXrRc2fg3owOQwzyD9R/5hJ8j5VSPVQf6TFn3WqeKSuJrPFOk83SXoOCayVPsy8qf1AkI8H9V6htVN6XE1h1quODZUfWqz1IPBU9oxw3Nxzc9XTrHQLdmqqOeHDVn8xuXP5p/WTqcya5xWLAu2xALAuc4dfi28d+Rt/OdJ01wdFcZAdQwz3wRn/WaeG/HSnlne1yIiXKiIiBHddX/AMUy54esP9mX4Bx+QP5TL0+n29ySTjP8uQMZA9My11JimqrJxsuUJ9Q9fmN+h3Y/KZamShjDSKjl0LKWHxBThG7ckfzDHfjv6z0ac8gsD7hiDL+Mz2oAkoV0GqYnZZ82Mg9g6+v5j1+4mfNNrPhHmDvX8X5DuPzXIm5kV1CIiQEREDE6rr109NlzhilSlm2jJCjknH0GT+U86rqdaNSvLHUNtTaM9kZyT7KFXv8AUe8y7awwKsMhgQQexB7yC6Dw9q3S+uw7PJ0tml0tm4MWD7v3uQcj4RSvPOUb3gSnXddoqrNu8Oq2V1nyyHIeyxa1BwePicZmd+ITAO5cHOORztzn9MHP2nP9d0C+1VNWl8jYukQoDUPNNWrosLfAcbUSt8Z5O48Sq9E1W2mnyDihtd8e6va/nrd5ZUbs8+YAcgYP6wJz/tOj/wDdV8wX51+c8he/zEekutq6w4rLoHYZCFhvIHqF7kTnur8HuaLVXTV7j0muleK/+eofK59+Rz2+sv6nw3qDqnLC5hZqabVdG04RFrFXzM6G0FTW3wrwQe4ycB0GarxFrdTVWG0tC3vuwVa0UhVwSW3FT6gcfWa7xD40o0z+RWr6nVHGNPSN9gz23kcVjnOT6czVjwzreofF1S3y6TyNHQxCH2F1nez7DAzAiuq/a7rfxK6arR6eyx3CDy72tTf/AC7lQDI9faZ37WaTv0bPnzfKsFnl7guN1RyCOSA+QB7Me3rJfDvhLytXZqLEqRawatJVX8lNHGWxgfvHI59u02XjTo66nS2DaDYis1Rxlg4GcDHPOMY+sipl1XFtdZYyhndrPIIKsSCwrbCEFhyRyD+UmvRrN1CHg4yODkcH3kEp8QD8PdTbUx85CgKbcj0+LdhgMn154ki8EXHyjWxyVwwO7OeMH+3aY+TGteN2krLxgyM6jwoo06V12MLaGL0W4AatiSdpx3TnBElAnlhOJbPCzbQ9I6751VvmDZdQrC+s91YKTke6nGQZ1npSFaKge4rQH05Cici8RdCsutWzSIX1FabrEBwt+nVgTW592I2r6n4vbjqnhzrlOtoW+k8Nwyn5q3HzIw9GB9Jq4ZNbn2z8l702cREuVkREDG1+iS5Nr+4KkcMjjsyn0IM11aXowW3y2VjgOu5WJwSNynIGcEcHvibqW76Q6lT2PtwQRyCD6EHmBhiVxmeBpLl4Do49CwKt+e3g/fAltun3uCHsqAPfbWWP5b3Iz9wZ1tGnjX8psGC1mVUffgn7KDk/+83SjiYuj0CVcqMsQAWPLEDsPoPoMCZcipIiJAREQLOs1KVVvZYwVK1LMx7KqjJP6Caf/eqnaS1eoU5QKjUsHt8wkJsHrnB4yCMZOBNn1fQLqKLaXyFtRkJHcBhjI+o7zS3dB1Vm1rNUpsqZGp204qVk3As67iWLK5U4YADGADzAu/720YXCXs7GweUKj5qtVjerD+EgMDnOCCCCcjOGnjmk2WfBZ5Kaai4WhHO4XsyhduMhuBx3zu9pk9P8NMlwve0NYTcbMJtVmtFajaMnaqrUo9Sfea+rwSyqFFwwaKK2+DknT3GxWHxcAhmBHPpzxyG0v8WUJnel6hVVrSazjTqxIU2kfKDgnjOBycCZvROoNcLSwA8u+ysYzyEOATn1mt6x4ae5rwlwSrVKq3qU3NgDaTW24bSV4OQewIm06N03yBYN2d91lg4xgOc478494GVXpUV2dUUO+NzAAM2BgZPrwJeiIFDKSplMQOGftR6dVpNbuXJS9fMYbTtqYtg8j0ZgT9Oc+k13hzXotylMbDnIBB4OAT349DOxeMvC41qKUZUurzsZl3qQ3dXHcqcA9+CBIPT+zbVMwR69FUu4E3UvZ5qqO+1TWBkjjBbHPriVZ42+LsM5J23EpWpdxVXg2N2HoB6s2Oyj+vA9ZtNP4G2AKuquCDt8NZcD23FTj9MySdN6XVp121IFHqeSzfVmPLH7mV48H6nLl/FjofRk0ykAlncg2Oe7kdvso9B6ffJkX67obenak6/Soz0XEDWUICx9hfWo/jGfiHqJO8Sk0qFEbIB9x9j+h7SsweqdVSjaCHd7Cdlda73fAycDsAB3JIHb1Ijp/VqrqzYCVCsVcWDy2rdTgqwbsf6HIIyDAzoltr1GCWUbvlyR8Wfb3no2LkLkbiMgZGSPtA9RGIxARGIxAT1POJ6gIiICIiAiIgIiICIiAiJQMPcQKzE6t1KrTUvdc22utdzHBOAPoOTMuYnVtfXp6bLriBXWhZifYD+8Dif7R/GvUdRsrprfTUWKHK526l6CwUPZj/lIxOAucnB9J3LSrhEHso/sJzrpfhS7X6O++9vK1HULK7OVLeTp62VqqsZH8Iyfq3bidJAgViIgIiIGg6xW9eqp1IR7EWq2pwg3Om9kYNt7kfu8HGTyPrNX1w6jUJUW0n7vz2IDVrdYqBCFdqmYLuZs987QVOM9pnEDlR8P3/h6g2lsZ0TUqiPXTdUA1xZEessPKyu3DowAGR6ATY39B1DapmsSze2opsSytKmFaKK8r5zneiKVcFAPiDHHzGdEiAiIgIiICIiAiIgIiICIiAiIgIiICco6Dptlenv8qhM65g1tbE6pw2qtQLt28gkgNyfhyfTjq81um6DpK38yvT0q+Sdy1qGyc5OQM5OT+sCFarxDqXfCXOa9QNUqny6UQCuuwqahuNuQUALNwc+nE1q32pQzWWDUL/snRny7FQ1ku7gs2SAdvckkZxyeJ0qro2mVy60VByxYsEUMWIIJzjOcE/qZ6q6Vp127aaxtQouEUYRjkqOPlJ9IENp6xrty0FzXu1FSCxvwz3BHSxmBSliikbAVJA79jjnP6f1rUHVDRM4a2q12tfYAX0nl7q2AHwgs7qh/yNJHpuk6esBa6akCtuAVFUB8Y3DA74JGZa0fSQmot1DMXstVUHAASpCxVBjv8Tscnnn6QNlEsU6tHZ0VgWqIDgd0LKGAPsSrA/YiXswKxKSzqtWlYU2MFDOqLn1dzhQPqScQL8REBERAREQEREBERAREQEREBERAREQERECjZxx3nOatG4pZa6NV+O8u0X2gugYk5OHLbbC3avBO3I+XE6PEDnN/Ty+8aeq9NM1uiGzFlZLrcfOIU4YLs2hj2P6y/peimq6t667F29QdQc2YXTGp/hAJwKtxBx8ucesn8oRA5R4WVm0VFmnp1DWfgbPxB3W1+ezoNgFmcs+7JVlyVAOMZAlNP025rWVa7Bp3fQ5CU3adCRfZ5vwuxY/BtDMcZHce/UtDpK6a0qqUIiKFVR2VR2Al+Bza3oGy/WJXTYqWa3QsNgcK1ArqDYZf4Q62Aj9eCJ70vRrKrKWqrsVl6neoPxkJpTVftGCeKd+zjtnE6NEDkNfTdWNPd/z/AD/wdq3BdPbWbLjtwWtNp819wYqyg8E/LwJtevdCxcyrTYaEv6fbgB2GRZYLmGOS20Juxz2JnSYgUErEQEREBERAREQEREBERAREQEREBERAREQEREBERAREQEREBERAREQEREBERAREQEREBERARE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CEAAkGBxISEhQUEhQUFhUUFRgbGBgYFhcUFRQVFxgYHBsdGhwYHCohGRslGxUYITEiMSotLi4uGCAzODMtNygtLisBCgoKDg0OGhAQGiwfHCQ3LCwsLCssLCwsLCwsLCwsLCwsLCwsLCwsKyw3LCwsLCwsNywsLC4sLCssLCwsLCwsK//AABEIANMA7wMBIgACEQEDEQH/xAAcAAEAAQUBAQAAAAAAAAAAAAAABgEDBAUHAgj/xABBEAACAgEDAgQEAwYDBgUFAAABAgADEQQSIQUxBhNBUSIyYXEUgZEHI0JSobFicsEVFiQzQ4KSwtHh8CU0RFOi/8QAGQEBAAMBAQAAAAAAAAAAAAAAAAEDBAIF/8QAHxEBAQACAwADAQEAAAAAAAAAAAECEQMhMSJBUTIS/9oADAMBAAIRAxEAPwDuMREBERAREQEREBERAREQEREBERAREQEREBERAREQEREBERAREQEREBERAREQEREBEoYzArEpmMwKyH9W8R2Jq7aPxOk061pUw84Es/mbs4/eLwNsl+ZHtT0XUfibb6bqVFq1grZQ1hBr3cgixe+7tj0gXNf4mr06g2rY4WtGstrrPkordmyTyDgnC7iB39M5fTutJfbZXWlv7pirOUxXvXGVBJyTgg5xjnvnIke8Q+CrNXvL3VZsqVMtQbPKZQcmkNZisEnJ4J+skfRummgWjdu8y57O2Mb8cdznGO8DU9L8XKz7LkdCb76lsCHySai5A3Z+by0J7YyCM54l+nxdpyGZhbWoqNqF6yPOqBUbqwMluXXjAPxDjmWj4WytatZkJqrrj8PzC4XDZ34x53f6duZj/wC6DuoW7Ub/ACqTVSVrCFBurYO+WIdwak9h3454C9rfFyKoO01Mt1S2reAhrrtJw/BxghTg59CPSb3puuW+tbFDhW+XepRiPQ4PIB7jODI7qvCHn7m1VldrWPRvHlYqaqguQmwse5sYk59uOJvOi6J6KhU1hsCEhGb5vLz8IYkncQON3riBsIlMxmBWJTMZgViUzKwEREBERAREQEREBERAREQKGUlTKQERMTq3U6tNU11zBEXufck4AA7kkkAD6wL2p1CVqWdgqj1P/wA5P0mhbr1lr7al8tB3ewZZvbYmePuf0nOtd4x1Op1BsRKgi8VoyeYVHqWOQdxBIOMY7c4zN9odWSFJBp3DB4317vTa5OUY/wCLKntOZyY706ywyk2ktulV/wDmM1n+duB9lGFH6S0vSKFzhFXPfblMn64PMwtJ0cqAbna5z7/Io57L9uCf0x2mN1noJ1DgXam1UxkU1N5e4DuWYDdjJ9CJbIqtbiu+6pgarRYnrVYc5H+Czup++R9pvendRS4HbkMvzI3DofqPb2PY+k55/ujpMjyLra3H8l+SffKtkHOOeMzcaSy6gq7kOyfDkDabazyVYfzcZB9x9TIsiZU2ieKbVdQykFWGQR6gz3OXRERAREQE9TzPUBERAREQEh9XXLa+papLbP8AhlVAikKPLsWnzW5xk7lDnk/wSYTSdQ8MUXG0vv8A3z1O2GxzUAoAx2BXKkeoYj1gR/w/4h1bGytgLb31DeWrkVJTSKarcMVUk480KOCST7TK1Pi222mz8NSPMrose0NYFNTK1leF+Eh231OR2GF+oE2t/hmks1itZXY1ps3o21lY1rWQOMbSqDgg8jPeWbvCGnKBEa6seU1bGuwq1tbksd553HczNu75ZueTA1Gk8cgCtW2PsSgXEvi5ntrrYslYXDACwE8j1wOJOZoq/C1KkFHuQYr3KlhVbTUqqpbHOcIoOCNwABzibwGBWIiBQykqZSBZ1urSmt7LWCoilmY8BVAyTOIeJeuWdT1GcstCEeWnbaORvb3c5xj0Hb1zvf2meIfOu/DVkmunlx28y7uB9QnH3Y/SaHo1GM7gM59Bkk4AHPH9pRzcmpqL+Lj33Wz6T05BjgDjk+mBjP2Hribi7Vg/AB8IHqO4+ue/2loUhRg9zjI9vXHfH1/L6Tw7Dtn9PeYmj1uvCV5IasvkKMpu4ITnI+oHHPfBGfeSPTdPWz4rF+D+FT/F/iYf2U9u/ftEvB3TTfebWBFNII5/6tjY4/yqO/oSw9jOhz0eO24zbFnJMumB1LpiWVOigKxHwMoAKOPlIPpg4mm0jebUN2Q3ZsrtKupw3B7YYHnt7SUSPdQ0r1u2wqBcxI3ZIWzGWHHoQpYfUGWRxV/w45zemchbAy/4Q65I/wDEGP5zdSPdGsNd5rfnzawQ2MAvX8wx6ZVgQP8AC0kMUhERISREQE9TzPUBERAREQEhnW+tXVaw5tIoR6FIr8p9ptIBFyPiw7iyhWQnGeRwZM5j26GpnWxq0Ni/K5UFl+xIyIHP169qrQxc4W06qtq2ahVVa1uA8pQfNLjYpbPcFjxxPPT+v6kbVQlFoGkRQzULVYtlVJJfefMJJdlUrxlfXkToH+zqd7P5Ve9xhm2LuYexOMkQ3TqSyMaq91YwjbFyg9lOOBAhes6lbZp77G1nls51dQoCJlfLFu1V/iWwBAxYkjvwMgzD6f1SxClS2Kgsq6ejajam9RZXcckkYJJQIucgF+x7SWeIa7qh52j0lN9xOHDMtTtXg5Acjk5xweJH9P4y0FYNWs0lmi3AKwuo/cso7DegKFck49OYDSdX1N1w041BCqdUvnKlZe4UCgqRkFQQ1rKSBg7D29JT4W1z36TT3WY32VIzYGAWI5IHpz6S50yzS2ojac0OiqQhrKMqqcZA29gcDIl6++nT1gu1dVa7VGSEQEkBQM8DJIAH1gZRmo8VdW/CaW24DLKMIMZy7HC9vTJz+U22ZzH9r2vLWafTqThQ1lgHbnCpnH08w/pIt1E4zd05/pad7AFmZs5LcEsx5JOfXnP6SadG04+bkhRnkck+kjnTKSSrA4z3GP6cSX0ptrAHY9/eefyZbrdJqKYHfkn3J7yzeQB6YGfTsO5/pMkzB6lVurZMkBhtyOSNxC8fkZzjO9IvUdD8JaPytJSpzll3tn0az4iPy3Y/KbeUVcDA9JWemwkwusJmpiBkrhh75U5/sDM2IEb6kSFW1Ru8pg+P5gM5A+pUnEkVbhgCDkEZB9CD2mjoq2bqj/AcD61nOz+nw/8AbL3hu3CPSe9DYA4z5bcoftjK/wDYZNRG4iIkJIiICep5nqAiIgIiICIljVayuoA2OiAnALMFBP5wL8SisCMg5B7H0MoXAIBIyew9Tj2gep4uqVxtYBge4IBB/Iy1ptdVYWFdiOV+YKysV++DxKjW1ZA8xMlio+JeXHde/f6QIzrv2d6F2NlKPpbT/wBTTO1Jz35UfC3PuJGfFKanSVtTqddotVRYvNOtK0XMv+GxO7ZHBInU5h6rpWnscWWU1O6jCu1asyjvgEjIGYHJf2VftBsNh0dyXNTu20XYa7YM4CO6jDL6B/1lnxdp/wAVrr2FuxlcoBgEYrwOc8989sd52cKFBwAAB6DHafPWktsNm8HL2Hc7Z7sxLNn0PJP1lfLv/PSzi9Z3Tq7arNloySCVYH4W7ZHuPmHuOe/eTFl7D0AkcLb+oEDP7uutB275Yn/Tt7SSmYMvWv6WmnhDhq2OCBZWT7YDrky4RzLWrrLVsF4bacfQgcf1k435RFm46hEs6O8WVo47OisPswB/1l6ekwkREDXdWqwVtH8Pwv8AVGPf/tOD9iZgvZ5VqWdlPwWH2VvlJ+gb9Ax+s3tiBgVIyCCCPcHvNDXVurauzkrlH9M4Hf6ZUg/nJiKkETB6PqCyFWOWrO1j6nABB/MEfnmZ0hJE8tYo7kD7kCegYCep5nqAiUzGYFYiICRaw0jqNv4ry/8A7evyPMxt2brPO27uN2du7HONmeMSUyzqdJXYMWIjgHOGUMM++DAgXRrXZ0pouerTWWa1qtgXmpGTZsLg4TezlccbcY4xLZ1Vuq0puJZmq0SK5X5ibmVriAvIfyqh2/nM6J5S8cDgYHHYew9hxFVSrwqgfYAf2gRHXjTNboRomrDljg0bMrpTU+4nbxs3eXjPG7bI5+znpg3dNcuzf/T2s2layA7OgJ+Tdnkc5z8I5nQdd0v93YNKU09tn/VWpSc57kcbvXv7yNr4d6suNnUaeBgZ0acD24bt9IE3mDV1jTtc+nW2s3VgF69w3qGAIJHfsQfzkZHTOuj/APO0Z++lYf2eQD9oJ1LN5dt2gv1qY8tdLRf+NRuCMNW+U9O/6QO1644rf/I39jPmO1VYgkEMETlWIJG0d9uCPX3/ACnbP2cJ1g07eqeVtK4Xn/iOf59vw9vznKqdEjJsKZ8vjuQ3HGARjjI+vacZ+LOP1sPB1Y3jZnAb4iSck45znJJHHf8A0kzIkQ8MKFv2qTgMpwSWOSpHf24kvIOWz2zx9OP/AFmHP+mqePE9KMGUxPc5Sl/hG3dpax/JlP8AwMQP6ATcSLeCrzuvrOMZSwfXeCp/Q1//ANSUz0cLuSsWU1aRETpyTVdRr22q4HFnwt/mAyh+/wAw/SbWWtVpxYpU+vqO4I5BH1BwYGks1Y07m1s+WwVXwCSpBO1hjn+Ig/THtN+jggEEEEZBHIIM0dLFlw/DA7WA4+IHn8j3+xlvp/UvJHluh8tWbDrlsKTkZUDOBuxn6Z7SaiNF1XReb1XUD8NpdRt0ml41DbQmX1Pyfu37457dhKeKuuW6auxaG8s6XSrYaqlp8mtiH2h3tKl6zsICqoPwn3Akt1PSdJqcWWU0XcYDlVs4+h9p7fomlIUHT0kIpVAa1OxT3A44H0kJRTUdZ1RTVXLcF8rVVU1psUoq2fhyWbPLN++b1Axj7wvVtVXa+by609Qq020og8yu5amJcgfMPN4xj5eQcyZfgasFfLTDMGI2jBZcYJ9yNq8/QT0dFVydicuHPwjmxcYb/MMDn6QIBret3PpwzXLYNWmrV6QqgUCqu0jaR8WVNYRsk5LenAlnrGtssp5vCLTqtBUKcL8al9M24n5txLEjHGB27mdCHTKNzv5Ve6wYdti7nHsxxkiUt6VQzBmpqLKAFYopZQCCADjIAIEDMiIgIiICIiAiIgJj06KpXexa0D2Eb2CgM+AAMnueAB+UyIgUnAPFWlt09+pUYI82w4Jx8JJcf0YfpO/GcX/aP0xbOour3WVq4Q/INvK7fmJ7ZXngznPx3h6j/RLsXIQNvPI79jkjJ7k5InQWUAnHvIBZ067SXrRc2fg3owOQwzyD9R/5hJ8j5VSPVQf6TFn3WqeKSuJrPFOk83SXoOCayVPsy8qf1AkI8H9V6htVN6XE1h1quODZUfWqz1IPBU9oxw3Nxzc9XTrHQLdmqqOeHDVn8xuXP5p/WTqcya5xWLAu2xALAuc4dfi28d+Rt/OdJ01wdFcZAdQwz3wRn/WaeG/HSnlne1yIiXKiIiBHddX/AMUy54esP9mX4Bx+QP5TL0+n29ySTjP8uQMZA9My11JimqrJxsuUJ9Q9fmN+h3Y/KZamShjDSKjl0LKWHxBThG7ckfzDHfjv6z0ac8gsD7hiDL+Mz2oAkoV0GqYnZZ82Mg9g6+v5j1+4mfNNrPhHmDvX8X5DuPzXIm5kV1CIiQEREDE6rr109NlzhilSlm2jJCjknH0GT+U86rqdaNSvLHUNtTaM9kZyT7KFXv8AUe8y7awwKsMhgQQexB7yC6Dw9q3S+uw7PJ0tml0tm4MWD7v3uQcj4RSvPOUb3gSnXddoqrNu8Oq2V1nyyHIeyxa1BwePicZmd+ITAO5cHOORztzn9MHP2nP9d0C+1VNWl8jYukQoDUPNNWrosLfAcbUSt8Z5O48Sq9E1W2mnyDihtd8e6va/nrd5ZUbs8+YAcgYP6wJz/tOj/wDdV8wX51+c8he/zEekutq6w4rLoHYZCFhvIHqF7kTnur8HuaLVXTV7j0muleK/+eofK59+Rz2+sv6nw3qDqnLC5hZqabVdG04RFrFXzM6G0FTW3wrwQe4ycB0GarxFrdTVWG0tC3vuwVa0UhVwSW3FT6gcfWa7xD40o0z+RWr6nVHGNPSN9gz23kcVjnOT6czVjwzreofF1S3y6TyNHQxCH2F1nez7DAzAiuq/a7rfxK6arR6eyx3CDy72tTf/AC7lQDI9faZ37WaTv0bPnzfKsFnl7guN1RyCOSA+QB7Me3rJfDvhLytXZqLEqRawatJVX8lNHGWxgfvHI59u02XjTo66nS2DaDYis1Rxlg4GcDHPOMY+sipl1XFtdZYyhndrPIIKsSCwrbCEFhyRyD+UmvRrN1CHg4yODkcH3kEp8QD8PdTbUx85CgKbcj0+LdhgMn154ki8EXHyjWxyVwwO7OeMH+3aY+TGteN2krLxgyM6jwoo06V12MLaGL0W4AatiSdpx3TnBElAnlhOJbPCzbQ9I6751VvmDZdQrC+s91YKTke6nGQZ1npSFaKge4rQH05Cici8RdCsutWzSIX1FabrEBwt+nVgTW592I2r6n4vbjqnhzrlOtoW+k8Nwyn5q3HzIw9GB9Jq4ZNbn2z8l702cREuVkREDG1+iS5Nr+4KkcMjjsyn0IM11aXowW3y2VjgOu5WJwSNynIGcEcHvibqW76Q6lT2PtwQRyCD6EHmBhiVxmeBpLl4Do49CwKt+e3g/fAltun3uCHsqAPfbWWP5b3Iz9wZ1tGnjX8psGC1mVUffgn7KDk/+83SjiYuj0CVcqMsQAWPLEDsPoPoMCZcipIiJAREQLOs1KVVvZYwVK1LMx7KqjJP6Caf/eqnaS1eoU5QKjUsHt8wkJsHrnB4yCMZOBNn1fQLqKLaXyFtRkJHcBhjI+o7zS3dB1Vm1rNUpsqZGp204qVk3As67iWLK5U4YADGADzAu/720YXCXs7GweUKj5qtVjerD+EgMDnOCCCCcjOGnjmk2WfBZ5Kaai4WhHO4XsyhduMhuBx3zu9pk9P8NMlwve0NYTcbMJtVmtFajaMnaqrUo9Sfea+rwSyqFFwwaKK2+DknT3GxWHxcAhmBHPpzxyG0v8WUJnel6hVVrSazjTqxIU2kfKDgnjOBycCZvROoNcLSwA8u+ysYzyEOATn1mt6x4ae5rwlwSrVKq3qU3NgDaTW24bSV4OQewIm06N03yBYN2d91lg4xgOc478494GVXpUV2dUUO+NzAAM2BgZPrwJeiIFDKSplMQOGftR6dVpNbuXJS9fMYbTtqYtg8j0ZgT9Oc+k13hzXotylMbDnIBB4OAT349DOxeMvC41qKUZUurzsZl3qQ3dXHcqcA9+CBIPT+zbVMwR69FUu4E3UvZ5qqO+1TWBkjjBbHPriVZ42+LsM5J23EpWpdxVXg2N2HoB6s2Oyj+vA9ZtNP4G2AKuquCDt8NZcD23FTj9MySdN6XVp121IFHqeSzfVmPLH7mV48H6nLl/FjofRk0ykAlncg2Oe7kdvso9B6ffJkX67obenak6/Soz0XEDWUICx9hfWo/jGfiHqJO8Sk0qFEbIB9x9j+h7SsweqdVSjaCHd7Cdlda73fAycDsAB3JIHb1Ijp/VqrqzYCVCsVcWDy2rdTgqwbsf6HIIyDAzoltr1GCWUbvlyR8Wfb3no2LkLkbiMgZGSPtA9RGIxARGIxAT1POJ6gIiICIiAiIgIiICIiAiJQMPcQKzE6t1KrTUvdc22utdzHBOAPoOTMuYnVtfXp6bLriBXWhZifYD+8Dif7R/GvUdRsrprfTUWKHK526l6CwUPZj/lIxOAucnB9J3LSrhEHso/sJzrpfhS7X6O++9vK1HULK7OVLeTp62VqqsZH8Iyfq3bidJAgViIgIiIGg6xW9eqp1IR7EWq2pwg3Om9kYNt7kfu8HGTyPrNX1w6jUJUW0n7vz2IDVrdYqBCFdqmYLuZs987QVOM9pnEDlR8P3/h6g2lsZ0TUqiPXTdUA1xZEessPKyu3DowAGR6ATY39B1DapmsSze2opsSytKmFaKK8r5zneiKVcFAPiDHHzGdEiAiIgIiICIiAiIgIiICIiAiIgIiICco6Dptlenv8qhM65g1tbE6pw2qtQLt28gkgNyfhyfTjq81um6DpK38yvT0q+Sdy1qGyc5OQM5OT+sCFarxDqXfCXOa9QNUqny6UQCuuwqahuNuQUALNwc+nE1q32pQzWWDUL/snRny7FQ1ku7gs2SAdvckkZxyeJ0qro2mVy60VByxYsEUMWIIJzjOcE/qZ6q6Vp127aaxtQouEUYRjkqOPlJ9IENp6xrty0FzXu1FSCxvwz3BHSxmBSliikbAVJA79jjnP6f1rUHVDRM4a2q12tfYAX0nl7q2AHwgs7qh/yNJHpuk6esBa6akCtuAVFUB8Y3DA74JGZa0fSQmot1DMXstVUHAASpCxVBjv8Tscnnn6QNlEsU6tHZ0VgWqIDgd0LKGAPsSrA/YiXswKxKSzqtWlYU2MFDOqLn1dzhQPqScQL8REBERAREQEREBERAREQEREBERAREQERECjZxx3nOatG4pZa6NV+O8u0X2gugYk5OHLbbC3avBO3I+XE6PEDnN/Ty+8aeq9NM1uiGzFlZLrcfOIU4YLs2hj2P6y/peimq6t667F29QdQc2YXTGp/hAJwKtxBx8ucesn8oRA5R4WVm0VFmnp1DWfgbPxB3W1+ezoNgFmcs+7JVlyVAOMZAlNP025rWVa7Bp3fQ5CU3adCRfZ5vwuxY/BtDMcZHce/UtDpK6a0qqUIiKFVR2VR2Al+Bza3oGy/WJXTYqWa3QsNgcK1ArqDYZf4Q62Aj9eCJ70vRrKrKWqrsVl6neoPxkJpTVftGCeKd+zjtnE6NEDkNfTdWNPd/z/AD/wdq3BdPbWbLjtwWtNp819wYqyg8E/LwJtevdCxcyrTYaEv6fbgB2GRZYLmGOS20Juxz2JnSYgUErEQEREBERAREQEREBERAREQEREBERAREQEREBERAREQEREBERAREQEREBERAREQEREBERARE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jpeg;base64,/9j/4AAQSkZJRgABAQAAAQABAAD/2wCEAAkGBxISEhQUEhQUFhUUFRgbGBgYFhcUFRQVFxgYHBsdGhwYHCohGRslGxUYITEiMSotLi4uGCAzODMtNygtLisBCgoKDg0OGhAQGiwfHCQ3LCwsLCssLCwsLCwsLCwsLCwsLCwsLCwsKyw3LCwsLCwsNywsLC4sLCssLCwsLCwsK//AABEIANMA7wMBIgACEQEDEQH/xAAcAAEAAQUBAQAAAAAAAAAAAAAABgEDBAUHAgj/xABBEAACAgEDAgQEAwYDBgUFAAABAgADEQQSIQUxBhNBUSIyYXEUgZEHI0JSobFicsEVFiQzQ4KSwtHh8CU0RFOi/8QAGQEBAAMBAQAAAAAAAAAAAAAAAAEDBAIF/8QAHxEBAQACAwADAQEAAAAAAAAAAAECEQMhMSJBUTIS/9oADAMBAAIRAxEAPwDuMREBERAREQEREBERAREQEREBERAREQEREBERAREQEREBERAREQEREBERAREQEREBEoYzArEpmMwKyH9W8R2Jq7aPxOk061pUw84Es/mbs4/eLwNsl+ZHtT0XUfibb6bqVFq1grZQ1hBr3cgixe+7tj0gXNf4mr06g2rY4WtGstrrPkordmyTyDgnC7iB39M5fTutJfbZXWlv7pirOUxXvXGVBJyTgg5xjnvnIke8Q+CrNXvL3VZsqVMtQbPKZQcmkNZisEnJ4J+skfRummgWjdu8y57O2Mb8cdznGO8DU9L8XKz7LkdCb76lsCHySai5A3Z+by0J7YyCM54l+nxdpyGZhbWoqNqF6yPOqBUbqwMluXXjAPxDjmWj4WytatZkJqrrj8PzC4XDZ34x53f6duZj/wC6DuoW7Ub/ACqTVSVrCFBurYO+WIdwak9h3454C9rfFyKoO01Mt1S2reAhrrtJw/BxghTg59CPSb3puuW+tbFDhW+XepRiPQ4PIB7jODI7qvCHn7m1VldrWPRvHlYqaqguQmwse5sYk59uOJvOi6J6KhU1hsCEhGb5vLz8IYkncQON3riBsIlMxmBWJTMZgViUzKwEREBERAREQEREBERAREQKGUlTKQERMTq3U6tNU11zBEXufck4AA7kkkAD6wL2p1CVqWdgqj1P/wA5P0mhbr1lr7al8tB3ewZZvbYmePuf0nOtd4x1Op1BsRKgi8VoyeYVHqWOQdxBIOMY7c4zN9odWSFJBp3DB4317vTa5OUY/wCLKntOZyY706ywyk2ktulV/wDmM1n+duB9lGFH6S0vSKFzhFXPfblMn64PMwtJ0cqAbna5z7/Io57L9uCf0x2mN1noJ1DgXam1UxkU1N5e4DuWYDdjJ9CJbIqtbiu+6pgarRYnrVYc5H+Czup++R9pvendRS4HbkMvzI3DofqPb2PY+k55/ujpMjyLra3H8l+SffKtkHOOeMzcaSy6gq7kOyfDkDabazyVYfzcZB9x9TIsiZU2ieKbVdQykFWGQR6gz3OXRERAREQE9TzPUBERAREQEh9XXLa+papLbP8AhlVAikKPLsWnzW5xk7lDnk/wSYTSdQ8MUXG0vv8A3z1O2GxzUAoAx2BXKkeoYj1gR/w/4h1bGytgLb31DeWrkVJTSKarcMVUk480KOCST7TK1Pi222mz8NSPMrose0NYFNTK1leF+Eh231OR2GF+oE2t/hmks1itZXY1ps3o21lY1rWQOMbSqDgg8jPeWbvCGnKBEa6seU1bGuwq1tbksd553HczNu75ZueTA1Gk8cgCtW2PsSgXEvi5ntrrYslYXDACwE8j1wOJOZoq/C1KkFHuQYr3KlhVbTUqqpbHOcIoOCNwABzibwGBWIiBQykqZSBZ1urSmt7LWCoilmY8BVAyTOIeJeuWdT1GcstCEeWnbaORvb3c5xj0Hb1zvf2meIfOu/DVkmunlx28y7uB9QnH3Y/SaHo1GM7gM59Bkk4AHPH9pRzcmpqL+Lj33Wz6T05BjgDjk+mBjP2Hribi7Vg/AB8IHqO4+ue/2loUhRg9zjI9vXHfH1/L6Tw7Dtn9PeYmj1uvCV5IasvkKMpu4ITnI+oHHPfBGfeSPTdPWz4rF+D+FT/F/iYf2U9u/ftEvB3TTfebWBFNII5/6tjY4/yqO/oSw9jOhz0eO24zbFnJMumB1LpiWVOigKxHwMoAKOPlIPpg4mm0jebUN2Q3ZsrtKupw3B7YYHnt7SUSPdQ0r1u2wqBcxI3ZIWzGWHHoQpYfUGWRxV/w45zemchbAy/4Q65I/wDEGP5zdSPdGsNd5rfnzawQ2MAvX8wx6ZVgQP8AC0kMUhERISREQE9TzPUBERAREQEhnW+tXVaw5tIoR6FIr8p9ptIBFyPiw7iyhWQnGeRwZM5j26GpnWxq0Ni/K5UFl+xIyIHP169qrQxc4W06qtq2ahVVa1uA8pQfNLjYpbPcFjxxPPT+v6kbVQlFoGkRQzULVYtlVJJfefMJJdlUrxlfXkToH+zqd7P5Ve9xhm2LuYexOMkQ3TqSyMaq91YwjbFyg9lOOBAhes6lbZp77G1nls51dQoCJlfLFu1V/iWwBAxYkjvwMgzD6f1SxClS2Kgsq6ejajam9RZXcckkYJJQIucgF+x7SWeIa7qh52j0lN9xOHDMtTtXg5Acjk5xweJH9P4y0FYNWs0lmi3AKwuo/cso7DegKFck49OYDSdX1N1w041BCqdUvnKlZe4UCgqRkFQQ1rKSBg7D29JT4W1z36TT3WY32VIzYGAWI5IHpz6S50yzS2ojac0OiqQhrKMqqcZA29gcDIl6++nT1gu1dVa7VGSEQEkBQM8DJIAH1gZRmo8VdW/CaW24DLKMIMZy7HC9vTJz+U22ZzH9r2vLWafTqThQ1lgHbnCpnH08w/pIt1E4zd05/pad7AFmZs5LcEsx5JOfXnP6SadG04+bkhRnkck+kjnTKSSrA4z3GP6cSX0ptrAHY9/eefyZbrdJqKYHfkn3J7yzeQB6YGfTsO5/pMkzB6lVurZMkBhtyOSNxC8fkZzjO9IvUdD8JaPytJSpzll3tn0az4iPy3Y/KbeUVcDA9JWemwkwusJmpiBkrhh75U5/sDM2IEb6kSFW1Ru8pg+P5gM5A+pUnEkVbhgCDkEZB9CD2mjoq2bqj/AcD61nOz+nw/8AbL3hu3CPSe9DYA4z5bcoftjK/wDYZNRG4iIkJIiICep5nqAiIgIiICIljVayuoA2OiAnALMFBP5wL8SisCMg5B7H0MoXAIBIyew9Tj2gep4uqVxtYBge4IBB/Iy1ptdVYWFdiOV+YKysV++DxKjW1ZA8xMlio+JeXHde/f6QIzrv2d6F2NlKPpbT/wBTTO1Jz35UfC3PuJGfFKanSVtTqddotVRYvNOtK0XMv+GxO7ZHBInU5h6rpWnscWWU1O6jCu1asyjvgEjIGYHJf2VftBsNh0dyXNTu20XYa7YM4CO6jDL6B/1lnxdp/wAVrr2FuxlcoBgEYrwOc8989sd52cKFBwAAB6DHafPWktsNm8HL2Hc7Z7sxLNn0PJP1lfLv/PSzi9Z3Tq7arNloySCVYH4W7ZHuPmHuOe/eTFl7D0AkcLb+oEDP7uutB275Yn/Tt7SSmYMvWv6WmnhDhq2OCBZWT7YDrky4RzLWrrLVsF4bacfQgcf1k435RFm46hEs6O8WVo47OisPswB/1l6ekwkREDXdWqwVtH8Pwv8AVGPf/tOD9iZgvZ5VqWdlPwWH2VvlJ+gb9Ax+s3tiBgVIyCCCPcHvNDXVurauzkrlH9M4Hf6ZUg/nJiKkETB6PqCyFWOWrO1j6nABB/MEfnmZ0hJE8tYo7kD7kCegYCep5nqAiUzGYFYiICRaw0jqNv4ry/8A7evyPMxt2brPO27uN2du7HONmeMSUyzqdJXYMWIjgHOGUMM++DAgXRrXZ0pouerTWWa1qtgXmpGTZsLg4TezlccbcY4xLZ1Vuq0puJZmq0SK5X5ibmVriAvIfyqh2/nM6J5S8cDgYHHYew9hxFVSrwqgfYAf2gRHXjTNboRomrDljg0bMrpTU+4nbxs3eXjPG7bI5+znpg3dNcuzf/T2s2layA7OgJ+Tdnkc5z8I5nQdd0v93YNKU09tn/VWpSc57kcbvXv7yNr4d6suNnUaeBgZ0acD24bt9IE3mDV1jTtc+nW2s3VgF69w3qGAIJHfsQfzkZHTOuj/APO0Z++lYf2eQD9oJ1LN5dt2gv1qY8tdLRf+NRuCMNW+U9O/6QO1644rf/I39jPmO1VYgkEMETlWIJG0d9uCPX3/ACnbP2cJ1g07eqeVtK4Xn/iOf59vw9vznKqdEjJsKZ8vjuQ3HGARjjI+vacZ+LOP1sPB1Y3jZnAb4iSck45znJJHHf8A0kzIkQ8MKFv2qTgMpwSWOSpHf24kvIOWz2zx9OP/AFmHP+mqePE9KMGUxPc5Sl/hG3dpax/JlP8AwMQP6ATcSLeCrzuvrOMZSwfXeCp/Q1//ANSUz0cLuSsWU1aRETpyTVdRr22q4HFnwt/mAyh+/wAw/SbWWtVpxYpU+vqO4I5BH1BwYGks1Y07m1s+WwVXwCSpBO1hjn+Ig/THtN+jggEEEEZBHIIM0dLFlw/DA7WA4+IHn8j3+xlvp/UvJHluh8tWbDrlsKTkZUDOBuxn6Z7SaiNF1XReb1XUD8NpdRt0ml41DbQmX1Pyfu37457dhKeKuuW6auxaG8s6XSrYaqlp8mtiH2h3tKl6zsICqoPwn3Akt1PSdJqcWWU0XcYDlVs4+h9p7fomlIUHT0kIpVAa1OxT3A44H0kJRTUdZ1RTVXLcF8rVVU1psUoq2fhyWbPLN++b1Axj7wvVtVXa+by609Qq020og8yu5amJcgfMPN4xj5eQcyZfgasFfLTDMGI2jBZcYJ9yNq8/QT0dFVydicuHPwjmxcYb/MMDn6QIBret3PpwzXLYNWmrV6QqgUCqu0jaR8WVNYRsk5LenAlnrGtssp5vCLTqtBUKcL8al9M24n5txLEjHGB27mdCHTKNzv5Ve6wYdti7nHsxxkiUt6VQzBmpqLKAFYopZQCCADjIAIEDMiIgIiICIiAiIgJj06KpXexa0D2Eb2CgM+AAMnueAB+UyIgUnAPFWlt09+pUYI82w4Jx8JJcf0YfpO/GcX/aP0xbOour3WVq4Q/INvK7fmJ7ZXngznPx3h6j/RLsXIQNvPI79jkjJ7k5InQWUAnHvIBZ067SXrRc2fg3owOQwzyD9R/5hJ8j5VSPVQf6TFn3WqeKSuJrPFOk83SXoOCayVPsy8qf1AkI8H9V6htVN6XE1h1quODZUfWqz1IPBU9oxw3Nxzc9XTrHQLdmqqOeHDVn8xuXP5p/WTqcya5xWLAu2xALAuc4dfi28d+Rt/OdJ01wdFcZAdQwz3wRn/WaeG/HSnlne1yIiXKiIiBHddX/AMUy54esP9mX4Bx+QP5TL0+n29ySTjP8uQMZA9My11JimqrJxsuUJ9Q9fmN+h3Y/KZamShjDSKjl0LKWHxBThG7ckfzDHfjv6z0ac8gsD7hiDL+Mz2oAkoV0GqYnZZ82Mg9g6+v5j1+4mfNNrPhHmDvX8X5DuPzXIm5kV1CIiQEREDE6rr109NlzhilSlm2jJCjknH0GT+U86rqdaNSvLHUNtTaM9kZyT7KFXv8AUe8y7awwKsMhgQQexB7yC6Dw9q3S+uw7PJ0tml0tm4MWD7v3uQcj4RSvPOUb3gSnXddoqrNu8Oq2V1nyyHIeyxa1BwePicZmd+ITAO5cHOORztzn9MHP2nP9d0C+1VNWl8jYukQoDUPNNWrosLfAcbUSt8Z5O48Sq9E1W2mnyDihtd8e6va/nrd5ZUbs8+YAcgYP6wJz/tOj/wDdV8wX51+c8he/zEekutq6w4rLoHYZCFhvIHqF7kTnur8HuaLVXTV7j0muleK/+eofK59+Rz2+sv6nw3qDqnLC5hZqabVdG04RFrFXzM6G0FTW3wrwQe4ycB0GarxFrdTVWG0tC3vuwVa0UhVwSW3FT6gcfWa7xD40o0z+RWr6nVHGNPSN9gz23kcVjnOT6czVjwzreofF1S3y6TyNHQxCH2F1nez7DAzAiuq/a7rfxK6arR6eyx3CDy72tTf/AC7lQDI9faZ37WaTv0bPnzfKsFnl7guN1RyCOSA+QB7Me3rJfDvhLytXZqLEqRawatJVX8lNHGWxgfvHI59u02XjTo66nS2DaDYis1Rxlg4GcDHPOMY+sipl1XFtdZYyhndrPIIKsSCwrbCEFhyRyD+UmvRrN1CHg4yODkcH3kEp8QD8PdTbUx85CgKbcj0+LdhgMn154ki8EXHyjWxyVwwO7OeMH+3aY+TGteN2krLxgyM6jwoo06V12MLaGL0W4AatiSdpx3TnBElAnlhOJbPCzbQ9I6751VvmDZdQrC+s91YKTke6nGQZ1npSFaKge4rQH05Cici8RdCsutWzSIX1FabrEBwt+nVgTW592I2r6n4vbjqnhzrlOtoW+k8Nwyn5q3HzIw9GB9Jq4ZNbn2z8l702cREuVkREDG1+iS5Nr+4KkcMjjsyn0IM11aXowW3y2VjgOu5WJwSNynIGcEcHvibqW76Q6lT2PtwQRyCD6EHmBhiVxmeBpLl4Do49CwKt+e3g/fAltun3uCHsqAPfbWWP5b3Iz9wZ1tGnjX8psGC1mVUffgn7KDk/+83SjiYuj0CVcqMsQAWPLEDsPoPoMCZcipIiJAREQLOs1KVVvZYwVK1LMx7KqjJP6Caf/eqnaS1eoU5QKjUsHt8wkJsHrnB4yCMZOBNn1fQLqKLaXyFtRkJHcBhjI+o7zS3dB1Vm1rNUpsqZGp204qVk3As67iWLK5U4YADGADzAu/720YXCXs7GweUKj5qtVjerD+EgMDnOCCCCcjOGnjmk2WfBZ5Kaai4WhHO4XsyhduMhuBx3zu9pk9P8NMlwve0NYTcbMJtVmtFajaMnaqrUo9Sfea+rwSyqFFwwaKK2+DknT3GxWHxcAhmBHPpzxyG0v8WUJnel6hVVrSazjTqxIU2kfKDgnjOBycCZvROoNcLSwA8u+ysYzyEOATn1mt6x4ae5rwlwSrVKq3qU3NgDaTW24bSV4OQewIm06N03yBYN2d91lg4xgOc478494GVXpUV2dUUO+NzAAM2BgZPrwJeiIFDKSplMQOGftR6dVpNbuXJS9fMYbTtqYtg8j0ZgT9Oc+k13hzXotylMbDnIBB4OAT349DOxeMvC41qKUZUurzsZl3qQ3dXHcqcA9+CBIPT+zbVMwR69FUu4E3UvZ5qqO+1TWBkjjBbHPriVZ42+LsM5J23EpWpdxVXg2N2HoB6s2Oyj+vA9ZtNP4G2AKuquCDt8NZcD23FTj9MySdN6XVp121IFHqeSzfVmPLH7mV48H6nLl/FjofRk0ykAlncg2Oe7kdvso9B6ffJkX67obenak6/Soz0XEDWUICx9hfWo/jGfiHqJO8Sk0qFEbIB9x9j+h7SsweqdVSjaCHd7Cdlda73fAycDsAB3JIHb1Ijp/VqrqzYCVCsVcWDy2rdTgqwbsf6HIIyDAzoltr1GCWUbvlyR8Wfb3no2LkLkbiMgZGSPtA9RGIxARGIxAT1POJ6gIiICIiAiIgIiICIiAiJQMPcQKzE6t1KrTUvdc22utdzHBOAPoOTMuYnVtfXp6bLriBXWhZifYD+8Dif7R/GvUdRsrprfTUWKHK526l6CwUPZj/lIxOAucnB9J3LSrhEHso/sJzrpfhS7X6O++9vK1HULK7OVLeTp62VqqsZH8Iyfq3bidJAgViIgIiIGg6xW9eqp1IR7EWq2pwg3Om9kYNt7kfu8HGTyPrNX1w6jUJUW0n7vz2IDVrdYqBCFdqmYLuZs987QVOM9pnEDlR8P3/h6g2lsZ0TUqiPXTdUA1xZEessPKyu3DowAGR6ATY39B1DapmsSze2opsSytKmFaKK8r5zneiKVcFAPiDHHzGdEiAiIgIiICIiAiIgIiICIiAiIgIiICco6Dptlenv8qhM65g1tbE6pw2qtQLt28gkgNyfhyfTjq81um6DpK38yvT0q+Sdy1qGyc5OQM5OT+sCFarxDqXfCXOa9QNUqny6UQCuuwqahuNuQUALNwc+nE1q32pQzWWDUL/snRny7FQ1ku7gs2SAdvckkZxyeJ0qro2mVy60VByxYsEUMWIIJzjOcE/qZ6q6Vp127aaxtQouEUYRjkqOPlJ9IENp6xrty0FzXu1FSCxvwz3BHSxmBSliikbAVJA79jjnP6f1rUHVDRM4a2q12tfYAX0nl7q2AHwgs7qh/yNJHpuk6esBa6akCtuAVFUB8Y3DA74JGZa0fSQmot1DMXstVUHAASpCxVBjv8Tscnnn6QNlEsU6tHZ0VgWqIDgd0LKGAPsSrA/YiXswKxKSzqtWlYU2MFDOqLn1dzhQPqScQL8REBERAREQEREBERAREQEREBERAREQERECjZxx3nOatG4pZa6NV+O8u0X2gugYk5OHLbbC3avBO3I+XE6PEDnN/Ty+8aeq9NM1uiGzFlZLrcfOIU4YLs2hj2P6y/peimq6t667F29QdQc2YXTGp/hAJwKtxBx8ucesn8oRA5R4WVm0VFmnp1DWfgbPxB3W1+ezoNgFmcs+7JVlyVAOMZAlNP025rWVa7Bp3fQ5CU3adCRfZ5vwuxY/BtDMcZHce/UtDpK6a0qqUIiKFVR2VR2Al+Bza3oGy/WJXTYqWa3QsNgcK1ArqDYZf4Q62Aj9eCJ70vRrKrKWqrsVl6neoPxkJpTVftGCeKd+zjtnE6NEDkNfTdWNPd/z/AD/wdq3BdPbWbLjtwWtNp819wYqyg8E/LwJtevdCxcyrTYaEv6fbgB2GRZYLmGOS20Juxz2JnSYgUErEQEREBERAREQEREBERAREQEREBERAREQEREBERAREQEREBERAREQEREBERAREQEREBERARE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jpeg;base64,/9j/4AAQSkZJRgABAQAAAQABAAD/2wCEAAkGBxISEhQUEhQUFhUUFRgbGBgYFhcUFRQVFxgYHBsdGhwYHCohGRslGxUYITEiMSotLi4uGCAzODMtNygtLisBCgoKDg0OGhAQGiwfHCQ3LCwsLCssLCwsLCwsLCwsLCwsLCwsLCwsKyw3LCwsLCwsNywsLC4sLCssLCwsLCwsK//AABEIANMA7wMBIgACEQEDEQH/xAAcAAEAAQUBAQAAAAAAAAAAAAAABgEDBAUHAgj/xABBEAACAgEDAgQEAwYDBgUFAAABAgADEQQSIQUxBhNBUSIyYXEUgZEHI0JSobFicsEVFiQzQ4KSwtHh8CU0RFOi/8QAGQEBAAMBAQAAAAAAAAAAAAAAAAEDBAIF/8QAHxEBAQACAwADAQEAAAAAAAAAAAECEQMhMSJBUTIS/9oADAMBAAIRAxEAPwDuMREBERAREQEREBERAREQEREBERAREQEREBERAREQEREBERAREQEREBERAREQEREBEoYzArEpmMwKyH9W8R2Jq7aPxOk061pUw84Es/mbs4/eLwNsl+ZHtT0XUfibb6bqVFq1grZQ1hBr3cgixe+7tj0gXNf4mr06g2rY4WtGstrrPkordmyTyDgnC7iB39M5fTutJfbZXWlv7pirOUxXvXGVBJyTgg5xjnvnIke8Q+CrNXvL3VZsqVMtQbPKZQcmkNZisEnJ4J+skfRummgWjdu8y57O2Mb8cdznGO8DU9L8XKz7LkdCb76lsCHySai5A3Z+by0J7YyCM54l+nxdpyGZhbWoqNqF6yPOqBUbqwMluXXjAPxDjmWj4WytatZkJqrrj8PzC4XDZ34x53f6duZj/wC6DuoW7Ub/ACqTVSVrCFBurYO+WIdwak9h3454C9rfFyKoO01Mt1S2reAhrrtJw/BxghTg59CPSb3puuW+tbFDhW+XepRiPQ4PIB7jODI7qvCHn7m1VldrWPRvHlYqaqguQmwse5sYk59uOJvOi6J6KhU1hsCEhGb5vLz8IYkncQON3riBsIlMxmBWJTMZgViUzKwEREBERAREQEREBERAREQKGUlTKQERMTq3U6tNU11zBEXufck4AA7kkkAD6wL2p1CVqWdgqj1P/wA5P0mhbr1lr7al8tB3ewZZvbYmePuf0nOtd4x1Op1BsRKgi8VoyeYVHqWOQdxBIOMY7c4zN9odWSFJBp3DB4317vTa5OUY/wCLKntOZyY706ywyk2ktulV/wDmM1n+duB9lGFH6S0vSKFzhFXPfblMn64PMwtJ0cqAbna5z7/Io57L9uCf0x2mN1noJ1DgXam1UxkU1N5e4DuWYDdjJ9CJbIqtbiu+6pgarRYnrVYc5H+Czup++R9pvendRS4HbkMvzI3DofqPb2PY+k55/ujpMjyLra3H8l+SffKtkHOOeMzcaSy6gq7kOyfDkDabazyVYfzcZB9x9TIsiZU2ieKbVdQykFWGQR6gz3OXRERAREQE9TzPUBERAREQEh9XXLa+papLbP8AhlVAikKPLsWnzW5xk7lDnk/wSYTSdQ8MUXG0vv8A3z1O2GxzUAoAx2BXKkeoYj1gR/w/4h1bGytgLb31DeWrkVJTSKarcMVUk480KOCST7TK1Pi222mz8NSPMrose0NYFNTK1leF+Eh231OR2GF+oE2t/hmks1itZXY1ps3o21lY1rWQOMbSqDgg8jPeWbvCGnKBEa6seU1bGuwq1tbksd553HczNu75ZueTA1Gk8cgCtW2PsSgXEvi5ntrrYslYXDACwE8j1wOJOZoq/C1KkFHuQYr3KlhVbTUqqpbHOcIoOCNwABzibwGBWIiBQykqZSBZ1urSmt7LWCoilmY8BVAyTOIeJeuWdT1GcstCEeWnbaORvb3c5xj0Hb1zvf2meIfOu/DVkmunlx28y7uB9QnH3Y/SaHo1GM7gM59Bkk4AHPH9pRzcmpqL+Lj33Wz6T05BjgDjk+mBjP2Hribi7Vg/AB8IHqO4+ue/2loUhRg9zjI9vXHfH1/L6Tw7Dtn9PeYmj1uvCV5IasvkKMpu4ITnI+oHHPfBGfeSPTdPWz4rF+D+FT/F/iYf2U9u/ftEvB3TTfebWBFNII5/6tjY4/yqO/oSw9jOhz0eO24zbFnJMumB1LpiWVOigKxHwMoAKOPlIPpg4mm0jebUN2Q3ZsrtKupw3B7YYHnt7SUSPdQ0r1u2wqBcxI3ZIWzGWHHoQpYfUGWRxV/w45zemchbAy/4Q65I/wDEGP5zdSPdGsNd5rfnzawQ2MAvX8wx6ZVgQP8AC0kMUhERISREQE9TzPUBERAREQEhnW+tXVaw5tIoR6FIr8p9ptIBFyPiw7iyhWQnGeRwZM5j26GpnWxq0Ni/K5UFl+xIyIHP169qrQxc4W06qtq2ahVVa1uA8pQfNLjYpbPcFjxxPPT+v6kbVQlFoGkRQzULVYtlVJJfefMJJdlUrxlfXkToH+zqd7P5Ve9xhm2LuYexOMkQ3TqSyMaq91YwjbFyg9lOOBAhes6lbZp77G1nls51dQoCJlfLFu1V/iWwBAxYkjvwMgzD6f1SxClS2Kgsq6ejajam9RZXcckkYJJQIucgF+x7SWeIa7qh52j0lN9xOHDMtTtXg5Acjk5xweJH9P4y0FYNWs0lmi3AKwuo/cso7DegKFck49OYDSdX1N1w041BCqdUvnKlZe4UCgqRkFQQ1rKSBg7D29JT4W1z36TT3WY32VIzYGAWI5IHpz6S50yzS2ojac0OiqQhrKMqqcZA29gcDIl6++nT1gu1dVa7VGSEQEkBQM8DJIAH1gZRmo8VdW/CaW24DLKMIMZy7HC9vTJz+U22ZzH9r2vLWafTqThQ1lgHbnCpnH08w/pIt1E4zd05/pad7AFmZs5LcEsx5JOfXnP6SadG04+bkhRnkck+kjnTKSSrA4z3GP6cSX0ptrAHY9/eefyZbrdJqKYHfkn3J7yzeQB6YGfTsO5/pMkzB6lVurZMkBhtyOSNxC8fkZzjO9IvUdD8JaPytJSpzll3tn0az4iPy3Y/KbeUVcDA9JWemwkwusJmpiBkrhh75U5/sDM2IEb6kSFW1Ru8pg+P5gM5A+pUnEkVbhgCDkEZB9CD2mjoq2bqj/AcD61nOz+nw/8AbL3hu3CPSe9DYA4z5bcoftjK/wDYZNRG4iIkJIiICep5nqAiIgIiICIljVayuoA2OiAnALMFBP5wL8SisCMg5B7H0MoXAIBIyew9Tj2gep4uqVxtYBge4IBB/Iy1ptdVYWFdiOV+YKysV++DxKjW1ZA8xMlio+JeXHde/f6QIzrv2d6F2NlKPpbT/wBTTO1Jz35UfC3PuJGfFKanSVtTqddotVRYvNOtK0XMv+GxO7ZHBInU5h6rpWnscWWU1O6jCu1asyjvgEjIGYHJf2VftBsNh0dyXNTu20XYa7YM4CO6jDL6B/1lnxdp/wAVrr2FuxlcoBgEYrwOc8989sd52cKFBwAAB6DHafPWktsNm8HL2Hc7Z7sxLNn0PJP1lfLv/PSzi9Z3Tq7arNloySCVYH4W7ZHuPmHuOe/eTFl7D0AkcLb+oEDP7uutB275Yn/Tt7SSmYMvWv6WmnhDhq2OCBZWT7YDrky4RzLWrrLVsF4bacfQgcf1k435RFm46hEs6O8WVo47OisPswB/1l6ekwkREDXdWqwVtH8Pwv8AVGPf/tOD9iZgvZ5VqWdlPwWH2VvlJ+gb9Ax+s3tiBgVIyCCCPcHvNDXVurauzkrlH9M4Hf6ZUg/nJiKkETB6PqCyFWOWrO1j6nABB/MEfnmZ0hJE8tYo7kD7kCegYCep5nqAiUzGYFYiICRaw0jqNv4ry/8A7evyPMxt2brPO27uN2du7HONmeMSUyzqdJXYMWIjgHOGUMM++DAgXRrXZ0pouerTWWa1qtgXmpGTZsLg4TezlccbcY4xLZ1Vuq0puJZmq0SK5X5ibmVriAvIfyqh2/nM6J5S8cDgYHHYew9hxFVSrwqgfYAf2gRHXjTNboRomrDljg0bMrpTU+4nbxs3eXjPG7bI5+znpg3dNcuzf/T2s2layA7OgJ+Tdnkc5z8I5nQdd0v93YNKU09tn/VWpSc57kcbvXv7yNr4d6suNnUaeBgZ0acD24bt9IE3mDV1jTtc+nW2s3VgF69w3qGAIJHfsQfzkZHTOuj/APO0Z++lYf2eQD9oJ1LN5dt2gv1qY8tdLRf+NRuCMNW+U9O/6QO1644rf/I39jPmO1VYgkEMETlWIJG0d9uCPX3/ACnbP2cJ1g07eqeVtK4Xn/iOf59vw9vznKqdEjJsKZ8vjuQ3HGARjjI+vacZ+LOP1sPB1Y3jZnAb4iSck45znJJHHf8A0kzIkQ8MKFv2qTgMpwSWOSpHf24kvIOWz2zx9OP/AFmHP+mqePE9KMGUxPc5Sl/hG3dpax/JlP8AwMQP6ATcSLeCrzuvrOMZSwfXeCp/Q1//ANSUz0cLuSsWU1aRETpyTVdRr22q4HFnwt/mAyh+/wAw/SbWWtVpxYpU+vqO4I5BH1BwYGks1Y07m1s+WwVXwCSpBO1hjn+Ig/THtN+jggEEEEZBHIIM0dLFlw/DA7WA4+IHn8j3+xlvp/UvJHluh8tWbDrlsKTkZUDOBuxn6Z7SaiNF1XReb1XUD8NpdRt0ml41DbQmX1Pyfu37457dhKeKuuW6auxaG8s6XSrYaqlp8mtiH2h3tKl6zsICqoPwn3Akt1PSdJqcWWU0XcYDlVs4+h9p7fomlIUHT0kIpVAa1OxT3A44H0kJRTUdZ1RTVXLcF8rVVU1psUoq2fhyWbPLN++b1Axj7wvVtVXa+by609Qq020og8yu5amJcgfMPN4xj5eQcyZfgasFfLTDMGI2jBZcYJ9yNq8/QT0dFVydicuHPwjmxcYb/MMDn6QIBret3PpwzXLYNWmrV6QqgUCqu0jaR8WVNYRsk5LenAlnrGtssp5vCLTqtBUKcL8al9M24n5txLEjHGB27mdCHTKNzv5Ve6wYdti7nHsxxkiUt6VQzBmpqLKAFYopZQCCADjIAIEDMiIgIiICIiAiIgJj06KpXexa0D2Eb2CgM+AAMnueAB+UyIgUnAPFWlt09+pUYI82w4Jx8JJcf0YfpO/GcX/aP0xbOour3WVq4Q/INvK7fmJ7ZXngznPx3h6j/RLsXIQNvPI79jkjJ7k5InQWUAnHvIBZ067SXrRc2fg3owOQwzyD9R/5hJ8j5VSPVQf6TFn3WqeKSuJrPFOk83SXoOCayVPsy8qf1AkI8H9V6htVN6XE1h1quODZUfWqz1IPBU9oxw3Nxzc9XTrHQLdmqqOeHDVn8xuXP5p/WTqcya5xWLAu2xALAuc4dfi28d+Rt/OdJ01wdFcZAdQwz3wRn/WaeG/HSnlne1yIiXKiIiBHddX/AMUy54esP9mX4Bx+QP5TL0+n29ySTjP8uQMZA9My11JimqrJxsuUJ9Q9fmN+h3Y/KZamShjDSKjl0LKWHxBThG7ckfzDHfjv6z0ac8gsD7hiDL+Mz2oAkoV0GqYnZZ82Mg9g6+v5j1+4mfNNrPhHmDvX8X5DuPzXIm5kV1CIiQEREDE6rr109NlzhilSlm2jJCjknH0GT+U86rqdaNSvLHUNtTaM9kZyT7KFXv8AUe8y7awwKsMhgQQexB7yC6Dw9q3S+uw7PJ0tml0tm4MWD7v3uQcj4RSvPOUb3gSnXddoqrNu8Oq2V1nyyHIeyxa1BwePicZmd+ITAO5cHOORztzn9MHP2nP9d0C+1VNWl8jYukQoDUPNNWrosLfAcbUSt8Z5O48Sq9E1W2mnyDihtd8e6va/nrd5ZUbs8+YAcgYP6wJz/tOj/wDdV8wX51+c8he/zEekutq6w4rLoHYZCFhvIHqF7kTnur8HuaLVXTV7j0muleK/+eofK59+Rz2+sv6nw3qDqnLC5hZqabVdG04RFrFXzM6G0FTW3wrwQe4ycB0GarxFrdTVWG0tC3vuwVa0UhVwSW3FT6gcfWa7xD40o0z+RWr6nVHGNPSN9gz23kcVjnOT6czVjwzreofF1S3y6TyNHQxCH2F1nez7DAzAiuq/a7rfxK6arR6eyx3CDy72tTf/AC7lQDI9faZ37WaTv0bPnzfKsFnl7guN1RyCOSA+QB7Me3rJfDvhLytXZqLEqRawatJVX8lNHGWxgfvHI59u02XjTo66nS2DaDYis1Rxlg4GcDHPOMY+sipl1XFtdZYyhndrPIIKsSCwrbCEFhyRyD+UmvRrN1CHg4yODkcH3kEp8QD8PdTbUx85CgKbcj0+LdhgMn154ki8EXHyjWxyVwwO7OeMH+3aY+TGteN2krLxgyM6jwoo06V12MLaGL0W4AatiSdpx3TnBElAnlhOJbPCzbQ9I6751VvmDZdQrC+s91YKTke6nGQZ1npSFaKge4rQH05Cici8RdCsutWzSIX1FabrEBwt+nVgTW592I2r6n4vbjqnhzrlOtoW+k8Nwyn5q3HzIw9GB9Jq4ZNbn2z8l702cREuVkREDG1+iS5Nr+4KkcMjjsyn0IM11aXowW3y2VjgOu5WJwSNynIGcEcHvibqW76Q6lT2PtwQRyCD6EHmBhiVxmeBpLl4Do49CwKt+e3g/fAltun3uCHsqAPfbWWP5b3Iz9wZ1tGnjX8psGC1mVUffgn7KDk/+83SjiYuj0CVcqMsQAWPLEDsPoPoMCZcipIiJAREQLOs1KVVvZYwVK1LMx7KqjJP6Caf/eqnaS1eoU5QKjUsHt8wkJsHrnB4yCMZOBNn1fQLqKLaXyFtRkJHcBhjI+o7zS3dB1Vm1rNUpsqZGp204qVk3As67iWLK5U4YADGADzAu/720YXCXs7GweUKj5qtVjerD+EgMDnOCCCCcjOGnjmk2WfBZ5Kaai4WhHO4XsyhduMhuBx3zu9pk9P8NMlwve0NYTcbMJtVmtFajaMnaqrUo9Sfea+rwSyqFFwwaKK2+DknT3GxWHxcAhmBHPpzxyG0v8WUJnel6hVVrSazjTqxIU2kfKDgnjOBycCZvROoNcLSwA8u+ysYzyEOATn1mt6x4ae5rwlwSrVKq3qU3NgDaTW24bSV4OQewIm06N03yBYN2d91lg4xgOc478494GVXpUV2dUUO+NzAAM2BgZPrwJeiIFDKSplMQOGftR6dVpNbuXJS9fMYbTtqYtg8j0ZgT9Oc+k13hzXotylMbDnIBB4OAT349DOxeMvC41qKUZUurzsZl3qQ3dXHcqcA9+CBIPT+zbVMwR69FUu4E3UvZ5qqO+1TWBkjjBbHPriVZ42+LsM5J23EpWpdxVXg2N2HoB6s2Oyj+vA9ZtNP4G2AKuquCDt8NZcD23FTj9MySdN6XVp121IFHqeSzfVmPLH7mV48H6nLl/FjofRk0ykAlncg2Oe7kdvso9B6ffJkX67obenak6/Soz0XEDWUICx9hfWo/jGfiHqJO8Sk0qFEbIB9x9j+h7SsweqdVSjaCHd7Cdlda73fAycDsAB3JIHb1Ijp/VqrqzYCVCsVcWDy2rdTgqwbsf6HIIyDAzoltr1GCWUbvlyR8Wfb3no2LkLkbiMgZGSPtA9RGIxARGIxAT1POJ6gIiICIiAiIgIiICIiAiJQMPcQKzE6t1KrTUvdc22utdzHBOAPoOTMuYnVtfXp6bLriBXWhZifYD+8Dif7R/GvUdRsrprfTUWKHK526l6CwUPZj/lIxOAucnB9J3LSrhEHso/sJzrpfhS7X6O++9vK1HULK7OVLeTp62VqqsZH8Iyfq3bidJAgViIgIiIGg6xW9eqp1IR7EWq2pwg3Om9kYNt7kfu8HGTyPrNX1w6jUJUW0n7vz2IDVrdYqBCFdqmYLuZs987QVOM9pnEDlR8P3/h6g2lsZ0TUqiPXTdUA1xZEessPKyu3DowAGR6ATY39B1DapmsSze2opsSytKmFaKK8r5zneiKVcFAPiDHHzGdEiAiIgIiICIiAiIgIiICIiAiIgIiICco6Dptlenv8qhM65g1tbE6pw2qtQLt28gkgNyfhyfTjq81um6DpK38yvT0q+Sdy1qGyc5OQM5OT+sCFarxDqXfCXOa9QNUqny6UQCuuwqahuNuQUALNwc+nE1q32pQzWWDUL/snRny7FQ1ku7gs2SAdvckkZxyeJ0qro2mVy60VByxYsEUMWIIJzjOcE/qZ6q6Vp127aaxtQouEUYRjkqOPlJ9IENp6xrty0FzXu1FSCxvwz3BHSxmBSliikbAVJA79jjnP6f1rUHVDRM4a2q12tfYAX0nl7q2AHwgs7qh/yNJHpuk6esBa6akCtuAVFUB8Y3DA74JGZa0fSQmot1DMXstVUHAASpCxVBjv8Tscnnn6QNlEsU6tHZ0VgWqIDgd0LKGAPsSrA/YiXswKxKSzqtWlYU2MFDOqLn1dzhQPqScQL8REBERAREQEREBERAREQEREBERAREQERECjZxx3nOatG4pZa6NV+O8u0X2gugYk5OHLbbC3avBO3I+XE6PEDnN/Ty+8aeq9NM1uiGzFlZLrcfOIU4YLs2hj2P6y/peimq6t667F29QdQc2YXTGp/hAJwKtxBx8ucesn8oRA5R4WVm0VFmnp1DWfgbPxB3W1+ezoNgFmcs+7JVlyVAOMZAlNP025rWVa7Bp3fQ5CU3adCRfZ5vwuxY/BtDMcZHce/UtDpK6a0qqUIiKFVR2VR2Al+Bza3oGy/WJXTYqWa3QsNgcK1ArqDYZf4Q62Aj9eCJ70vRrKrKWqrsVl6neoPxkJpTVftGCeKd+zjtnE6NEDkNfTdWNPd/z/AD/wdq3BdPbWbLjtwWtNp819wYqyg8E/LwJtevdCxcyrTYaEv6fbgB2GRZYLmGOS20Juxz2JnSYgUErEQEREBERAREQEREBERAREQEREBERAREQEREBERAREQEREBERAREQEREBERAREQEREBERARE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5" descr="C:\Users\ACER\Desktop\imgres.jpg"/>
          <p:cNvPicPr>
            <a:picLocks noChangeAspect="1" noChangeArrowheads="1"/>
          </p:cNvPicPr>
          <p:nvPr/>
        </p:nvPicPr>
        <p:blipFill>
          <a:blip r:embed="rId2"/>
          <a:srcRect/>
          <a:stretch>
            <a:fillRect/>
          </a:stretch>
        </p:blipFill>
        <p:spPr bwMode="auto">
          <a:xfrm>
            <a:off x="0" y="1219200"/>
            <a:ext cx="3200400" cy="5334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In the ear (ITE)</a:t>
            </a:r>
            <a:endParaRPr lang="en-US" dirty="0"/>
          </a:p>
        </p:txBody>
      </p:sp>
      <p:sp>
        <p:nvSpPr>
          <p:cNvPr id="3" name="Content Placeholder 2"/>
          <p:cNvSpPr>
            <a:spLocks noGrp="1"/>
          </p:cNvSpPr>
          <p:nvPr>
            <p:ph idx="1"/>
          </p:nvPr>
        </p:nvSpPr>
        <p:spPr>
          <a:xfrm>
            <a:off x="3352800" y="1371600"/>
            <a:ext cx="5562600" cy="5334000"/>
          </a:xfrm>
        </p:spPr>
        <p:txBody>
          <a:bodyPr>
            <a:normAutofit fontScale="85000" lnSpcReduction="20000"/>
          </a:bodyPr>
          <a:lstStyle/>
          <a:p>
            <a:pPr>
              <a:lnSpc>
                <a:spcPct val="170000"/>
              </a:lnSpc>
            </a:pPr>
            <a:r>
              <a:rPr lang="en-US" dirty="0" smtClean="0">
                <a:latin typeface="Baskerville Old Face" pitchFamily="18" charset="0"/>
              </a:rPr>
              <a:t>ITE hearing aids are suitable for most types of hearing losses. They are usually small like an ear tip and sit in the outer portion of the ear canal.</a:t>
            </a:r>
          </a:p>
          <a:p>
            <a:pPr>
              <a:lnSpc>
                <a:spcPct val="170000"/>
              </a:lnSpc>
            </a:pPr>
            <a:r>
              <a:rPr lang="en-US" dirty="0" smtClean="0">
                <a:latin typeface="Baskerville Old Face" pitchFamily="18" charset="0"/>
              </a:rPr>
              <a:t>Depending on the size of the ear canal an in the ear hearing aid may be relatively discreet.</a:t>
            </a:r>
          </a:p>
          <a:p>
            <a:pPr>
              <a:lnSpc>
                <a:spcPct val="170000"/>
              </a:lnSpc>
            </a:pPr>
            <a:endParaRPr lang="en-US" dirty="0" smtClean="0">
              <a:latin typeface="Baskerville Old Face" pitchFamily="18" charset="0"/>
            </a:endParaRPr>
          </a:p>
          <a:p>
            <a:pPr>
              <a:lnSpc>
                <a:spcPct val="170000"/>
              </a:lnSpc>
            </a:pPr>
            <a:endParaRPr lang="en-US" dirty="0" smtClean="0">
              <a:latin typeface="Baskerville Old Face" pitchFamily="18" charset="0"/>
            </a:endParaRPr>
          </a:p>
        </p:txBody>
      </p:sp>
      <p:pic>
        <p:nvPicPr>
          <p:cNvPr id="1026" name="Picture 2" descr="http://www.advancedhearingtechnologies.com/wp-content/uploads/2014/06/how-hearing-aids-work-parts-of-a-hearing-aid.png"/>
          <p:cNvPicPr>
            <a:picLocks noChangeAspect="1" noChangeArrowheads="1"/>
          </p:cNvPicPr>
          <p:nvPr/>
        </p:nvPicPr>
        <p:blipFill>
          <a:blip r:embed="rId2"/>
          <a:srcRect/>
          <a:stretch>
            <a:fillRect/>
          </a:stretch>
        </p:blipFill>
        <p:spPr bwMode="auto">
          <a:xfrm>
            <a:off x="0" y="1143000"/>
            <a:ext cx="3390900" cy="5410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866888" cy="6400800"/>
          </a:xfrm>
        </p:spPr>
        <p:txBody>
          <a:bodyPr>
            <a:normAutofit fontScale="70000" lnSpcReduction="20000"/>
          </a:bodyPr>
          <a:lstStyle/>
          <a:p>
            <a:pPr algn="just">
              <a:lnSpc>
                <a:spcPct val="170000"/>
              </a:lnSpc>
            </a:pPr>
            <a:r>
              <a:rPr lang="en-US" dirty="0" smtClean="0">
                <a:latin typeface="Baskerville Old Face" pitchFamily="18" charset="0"/>
              </a:rPr>
              <a:t>Hearing loss, or deafness, can be present at birth (congenital), or become evident later in life (acquired). </a:t>
            </a:r>
          </a:p>
          <a:p>
            <a:pPr algn="just">
              <a:lnSpc>
                <a:spcPct val="170000"/>
              </a:lnSpc>
            </a:pPr>
            <a:endParaRPr lang="en-US" dirty="0" smtClean="0">
              <a:latin typeface="Baskerville Old Face" pitchFamily="18" charset="0"/>
            </a:endParaRPr>
          </a:p>
          <a:p>
            <a:pPr algn="just" fontAlgn="base">
              <a:lnSpc>
                <a:spcPct val="170000"/>
              </a:lnSpc>
            </a:pPr>
            <a:r>
              <a:rPr lang="en-US" dirty="0" smtClean="0">
                <a:latin typeface="Baskerville Old Face" pitchFamily="18" charset="0"/>
              </a:rPr>
              <a:t>Hearing impairment may be inherited, caused by maternal rubella or complications at birth, certain infectious diseases such as meningitis, use of </a:t>
            </a:r>
            <a:r>
              <a:rPr lang="en-US" dirty="0" err="1" smtClean="0">
                <a:latin typeface="Baskerville Old Face" pitchFamily="18" charset="0"/>
              </a:rPr>
              <a:t>ototoxic</a:t>
            </a:r>
            <a:r>
              <a:rPr lang="en-US" dirty="0" smtClean="0">
                <a:latin typeface="Baskerville Old Face" pitchFamily="18" charset="0"/>
              </a:rPr>
              <a:t> drugs, exposure to excessive noise and ageing.</a:t>
            </a:r>
          </a:p>
          <a:p>
            <a:pPr algn="just" fontAlgn="base">
              <a:lnSpc>
                <a:spcPct val="170000"/>
              </a:lnSpc>
            </a:pPr>
            <a:endParaRPr lang="en-US" dirty="0" smtClean="0">
              <a:latin typeface="Baskerville Old Face" pitchFamily="18" charset="0"/>
            </a:endParaRPr>
          </a:p>
          <a:p>
            <a:pPr algn="just" fontAlgn="base">
              <a:lnSpc>
                <a:spcPct val="170000"/>
              </a:lnSpc>
            </a:pPr>
            <a:r>
              <a:rPr lang="en-US" dirty="0" smtClean="0">
                <a:latin typeface="Baskerville Old Face" pitchFamily="18" charset="0"/>
              </a:rPr>
              <a:t>Around half of all deafness and hearing impairment can be prevented if common causes were dealt with at primary health care level.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4. In the Canal(ITC), Mini canal(MIC) and complete in the canal(CIC)</a:t>
            </a:r>
            <a:endParaRPr lang="en-US" sz="3200" dirty="0"/>
          </a:p>
        </p:txBody>
      </p:sp>
      <p:sp>
        <p:nvSpPr>
          <p:cNvPr id="3" name="Content Placeholder 2"/>
          <p:cNvSpPr>
            <a:spLocks noGrp="1"/>
          </p:cNvSpPr>
          <p:nvPr>
            <p:ph idx="1"/>
          </p:nvPr>
        </p:nvSpPr>
        <p:spPr>
          <a:xfrm>
            <a:off x="762000" y="1447800"/>
            <a:ext cx="8171688" cy="3124200"/>
          </a:xfrm>
        </p:spPr>
        <p:txBody>
          <a:bodyPr>
            <a:normAutofit fontScale="62500" lnSpcReduction="20000"/>
          </a:bodyPr>
          <a:lstStyle/>
          <a:p>
            <a:pPr algn="just">
              <a:lnSpc>
                <a:spcPct val="170000"/>
              </a:lnSpc>
            </a:pPr>
            <a:r>
              <a:rPr lang="en-US" dirty="0" smtClean="0">
                <a:latin typeface="Baskerville Old Face" pitchFamily="18" charset="0"/>
              </a:rPr>
              <a:t>Completely-in-canal (CIC) hearing aids are a great option for those with mild to moderate-severe hearing loss who are looking for a discreet hearing aid solution.</a:t>
            </a:r>
          </a:p>
          <a:p>
            <a:pPr algn="just">
              <a:lnSpc>
                <a:spcPct val="170000"/>
              </a:lnSpc>
            </a:pPr>
            <a:r>
              <a:rPr lang="en-US" dirty="0" smtClean="0">
                <a:latin typeface="Baskerville Old Face" pitchFamily="18" charset="0"/>
              </a:rPr>
              <a:t>Depending on the size and shape of your ear, a CIC hearing aid can fit deep inside the ear canal, making it almost invisible. </a:t>
            </a:r>
          </a:p>
          <a:p>
            <a:pPr algn="just">
              <a:lnSpc>
                <a:spcPct val="170000"/>
              </a:lnSpc>
            </a:pPr>
            <a:r>
              <a:rPr lang="en-US" dirty="0" smtClean="0">
                <a:latin typeface="Baskerville Old Face" pitchFamily="18" charset="0"/>
              </a:rPr>
              <a:t>CIC hearing aids can be removed via a small extension cord.</a:t>
            </a:r>
            <a:endParaRPr lang="en-US" dirty="0">
              <a:latin typeface="Baskerville Old Face" pitchFamily="18" charset="0"/>
            </a:endParaRPr>
          </a:p>
        </p:txBody>
      </p:sp>
      <p:pic>
        <p:nvPicPr>
          <p:cNvPr id="39938" name="Picture 2" descr="http://www.heartoronto.ca/storage/invisible_in_ear.jpg?__SQUARESPACE_CACHEVERSION=1346256076430"/>
          <p:cNvPicPr>
            <a:picLocks noChangeAspect="1" noChangeArrowheads="1"/>
          </p:cNvPicPr>
          <p:nvPr/>
        </p:nvPicPr>
        <p:blipFill>
          <a:blip r:embed="rId2"/>
          <a:srcRect/>
          <a:stretch>
            <a:fillRect/>
          </a:stretch>
        </p:blipFill>
        <p:spPr bwMode="auto">
          <a:xfrm>
            <a:off x="228600" y="4648200"/>
            <a:ext cx="3352800" cy="1981200"/>
          </a:xfrm>
          <a:prstGeom prst="rect">
            <a:avLst/>
          </a:prstGeom>
          <a:noFill/>
        </p:spPr>
      </p:pic>
      <p:pic>
        <p:nvPicPr>
          <p:cNvPr id="39940" name="Picture 4" descr="http://www.nwprohearing.com/Images/Insio_Micon_CIC_ITE_600Px.jpg"/>
          <p:cNvPicPr>
            <a:picLocks noChangeAspect="1" noChangeArrowheads="1"/>
          </p:cNvPicPr>
          <p:nvPr/>
        </p:nvPicPr>
        <p:blipFill>
          <a:blip r:embed="rId3"/>
          <a:srcRect r="50667"/>
          <a:stretch>
            <a:fillRect/>
          </a:stretch>
        </p:blipFill>
        <p:spPr bwMode="auto">
          <a:xfrm>
            <a:off x="3657600" y="4495800"/>
            <a:ext cx="4800600" cy="21717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https://encrypted-tbn2.gstatic.com/images?q=tbn:ANd9GcQSWBazFPNRkLy3Evc3JJIj9DfnuTILY_WKsNlUU_rLAugHraDU"/>
          <p:cNvPicPr>
            <a:picLocks noChangeAspect="1" noChangeArrowheads="1"/>
          </p:cNvPicPr>
          <p:nvPr/>
        </p:nvPicPr>
        <p:blipFill>
          <a:blip r:embed="rId2"/>
          <a:srcRect/>
          <a:stretch>
            <a:fillRect/>
          </a:stretch>
        </p:blipFill>
        <p:spPr bwMode="auto">
          <a:xfrm>
            <a:off x="1219200" y="228600"/>
            <a:ext cx="7772400" cy="6096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Spectacle type</a:t>
            </a:r>
            <a:endParaRPr lang="en-US" dirty="0"/>
          </a:p>
        </p:txBody>
      </p:sp>
      <p:sp>
        <p:nvSpPr>
          <p:cNvPr id="3" name="Content Placeholder 2"/>
          <p:cNvSpPr>
            <a:spLocks noGrp="1"/>
          </p:cNvSpPr>
          <p:nvPr>
            <p:ph idx="1"/>
          </p:nvPr>
        </p:nvSpPr>
        <p:spPr/>
        <p:txBody>
          <a:bodyPr/>
          <a:lstStyle/>
          <a:p>
            <a:endParaRPr lang="en-US" dirty="0"/>
          </a:p>
        </p:txBody>
      </p:sp>
      <p:pic>
        <p:nvPicPr>
          <p:cNvPr id="40962" name="Picture 2" descr="http://www.autel-italia.it/en/images/sound.jpg"/>
          <p:cNvPicPr>
            <a:picLocks noChangeAspect="1" noChangeArrowheads="1"/>
          </p:cNvPicPr>
          <p:nvPr/>
        </p:nvPicPr>
        <p:blipFill>
          <a:blip r:embed="rId2"/>
          <a:srcRect/>
          <a:stretch>
            <a:fillRect/>
          </a:stretch>
        </p:blipFill>
        <p:spPr bwMode="auto">
          <a:xfrm>
            <a:off x="0" y="1295400"/>
            <a:ext cx="5105400" cy="5314951"/>
          </a:xfrm>
          <a:prstGeom prst="rect">
            <a:avLst/>
          </a:prstGeom>
          <a:noFill/>
        </p:spPr>
      </p:pic>
      <p:pic>
        <p:nvPicPr>
          <p:cNvPr id="40964" name="Picture 4" descr="http://img.tradeindia.com/new_website1/encyclopedia/eyeglass_aid.jpg"/>
          <p:cNvPicPr>
            <a:picLocks noChangeAspect="1" noChangeArrowheads="1"/>
          </p:cNvPicPr>
          <p:nvPr/>
        </p:nvPicPr>
        <p:blipFill>
          <a:blip r:embed="rId3"/>
          <a:srcRect/>
          <a:stretch>
            <a:fillRect/>
          </a:stretch>
        </p:blipFill>
        <p:spPr bwMode="auto">
          <a:xfrm>
            <a:off x="5029200" y="1295400"/>
            <a:ext cx="3584448" cy="5105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a:bodyPr>
          <a:lstStyle/>
          <a:p>
            <a:r>
              <a:rPr lang="en-US" dirty="0" smtClean="0"/>
              <a:t>6. Remote microphone</a:t>
            </a:r>
            <a:endParaRPr lang="en-US" dirty="0"/>
          </a:p>
        </p:txBody>
      </p:sp>
      <p:pic>
        <p:nvPicPr>
          <p:cNvPr id="41988" name="Picture 4" descr="http://cdn.medgadget.com/img/RM_custom312(tch)r_sm_highres_crop.jpg"/>
          <p:cNvPicPr>
            <a:picLocks noChangeAspect="1" noChangeArrowheads="1"/>
          </p:cNvPicPr>
          <p:nvPr/>
        </p:nvPicPr>
        <p:blipFill>
          <a:blip r:embed="rId2"/>
          <a:srcRect/>
          <a:stretch>
            <a:fillRect/>
          </a:stretch>
        </p:blipFill>
        <p:spPr bwMode="auto">
          <a:xfrm>
            <a:off x="1066800" y="1447800"/>
            <a:ext cx="2857500" cy="4562476"/>
          </a:xfrm>
          <a:prstGeom prst="rect">
            <a:avLst/>
          </a:prstGeom>
          <a:noFill/>
        </p:spPr>
      </p:pic>
      <p:pic>
        <p:nvPicPr>
          <p:cNvPr id="41990" name="Picture 6" descr="http://www.professionalaudiology.com/images/ReSound-RIE-in-ear-hearing-aid.jpg"/>
          <p:cNvPicPr>
            <a:picLocks noChangeAspect="1" noChangeArrowheads="1"/>
          </p:cNvPicPr>
          <p:nvPr/>
        </p:nvPicPr>
        <p:blipFill>
          <a:blip r:embed="rId3"/>
          <a:srcRect/>
          <a:stretch>
            <a:fillRect/>
          </a:stretch>
        </p:blipFill>
        <p:spPr bwMode="auto">
          <a:xfrm>
            <a:off x="4953000" y="1447800"/>
            <a:ext cx="3429000" cy="451452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stevesplace.ca/AtresiaMicrotia/BoneCondAid1.jpg"/>
          <p:cNvPicPr>
            <a:picLocks noChangeAspect="1" noChangeArrowheads="1"/>
          </p:cNvPicPr>
          <p:nvPr/>
        </p:nvPicPr>
        <p:blipFill>
          <a:blip r:embed="rId2"/>
          <a:srcRect/>
          <a:stretch>
            <a:fillRect/>
          </a:stretch>
        </p:blipFill>
        <p:spPr bwMode="auto">
          <a:xfrm>
            <a:off x="990600" y="1676400"/>
            <a:ext cx="3962400" cy="2819400"/>
          </a:xfrm>
          <a:prstGeom prst="rect">
            <a:avLst/>
          </a:prstGeom>
          <a:noFill/>
        </p:spPr>
      </p:pic>
      <p:sp>
        <p:nvSpPr>
          <p:cNvPr id="3" name="Rectangle 2"/>
          <p:cNvSpPr/>
          <p:nvPr/>
        </p:nvSpPr>
        <p:spPr>
          <a:xfrm>
            <a:off x="1143000" y="533400"/>
            <a:ext cx="5232523" cy="400110"/>
          </a:xfrm>
          <a:prstGeom prst="rect">
            <a:avLst/>
          </a:prstGeom>
        </p:spPr>
        <p:txBody>
          <a:bodyPr wrap="none">
            <a:spAutoFit/>
          </a:bodyPr>
          <a:lstStyle/>
          <a:p>
            <a:r>
              <a:rPr lang="en-US" sz="2000" b="1" dirty="0" smtClean="0"/>
              <a:t>7. BONE CONDUCTION HEARING AIDS</a:t>
            </a:r>
            <a:endParaRPr lang="en-US" sz="2000" b="1" dirty="0"/>
          </a:p>
        </p:txBody>
      </p:sp>
      <p:pic>
        <p:nvPicPr>
          <p:cNvPr id="43012" name="Picture 4" descr="http://www.cochlea.org/var/plain_site/storage/images/media/images/lunettes-a-conduction-osseuse/501-1-fre-FR/lunettes-a-conduction-osseuse.jpg"/>
          <p:cNvPicPr>
            <a:picLocks noChangeAspect="1" noChangeArrowheads="1"/>
          </p:cNvPicPr>
          <p:nvPr/>
        </p:nvPicPr>
        <p:blipFill>
          <a:blip r:embed="rId3"/>
          <a:srcRect/>
          <a:stretch>
            <a:fillRect/>
          </a:stretch>
        </p:blipFill>
        <p:spPr bwMode="auto">
          <a:xfrm>
            <a:off x="4876800" y="1600200"/>
            <a:ext cx="3933825" cy="2895600"/>
          </a:xfrm>
          <a:prstGeom prst="rect">
            <a:avLst/>
          </a:prstGeom>
          <a:noFill/>
        </p:spPr>
      </p:pic>
      <p:pic>
        <p:nvPicPr>
          <p:cNvPr id="43014" name="Picture 6" descr="https://encrypted-tbn1.gstatic.com/images?q=tbn:ANd9GcRWjA9tsi2gDKlR8rDyAunGLMngJSlP825zKprkflhgWlIKiPn6"/>
          <p:cNvPicPr>
            <a:picLocks noChangeAspect="1" noChangeArrowheads="1"/>
          </p:cNvPicPr>
          <p:nvPr/>
        </p:nvPicPr>
        <p:blipFill>
          <a:blip r:embed="rId4"/>
          <a:srcRect/>
          <a:stretch>
            <a:fillRect/>
          </a:stretch>
        </p:blipFill>
        <p:spPr bwMode="auto">
          <a:xfrm>
            <a:off x="1066800" y="4572000"/>
            <a:ext cx="3505200" cy="2057400"/>
          </a:xfrm>
          <a:prstGeom prst="rect">
            <a:avLst/>
          </a:prstGeom>
          <a:noFill/>
        </p:spPr>
      </p:pic>
      <p:pic>
        <p:nvPicPr>
          <p:cNvPr id="43016" name="Picture 8" descr="http://ord1.audiologyonline.com/content/00000/00000/022513omfig3.jpg"/>
          <p:cNvPicPr>
            <a:picLocks noChangeAspect="1" noChangeArrowheads="1"/>
          </p:cNvPicPr>
          <p:nvPr/>
        </p:nvPicPr>
        <p:blipFill>
          <a:blip r:embed="rId5"/>
          <a:srcRect/>
          <a:stretch>
            <a:fillRect/>
          </a:stretch>
        </p:blipFill>
        <p:spPr bwMode="auto">
          <a:xfrm>
            <a:off x="5029200" y="4572000"/>
            <a:ext cx="3810000" cy="21336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7848600" cy="7078861"/>
          </a:xfrm>
          <a:prstGeom prst="rect">
            <a:avLst/>
          </a:prstGeom>
        </p:spPr>
        <p:txBody>
          <a:bodyPr wrap="square">
            <a:spAutoFit/>
          </a:bodyPr>
          <a:lstStyle/>
          <a:p>
            <a:pPr algn="ctr">
              <a:lnSpc>
                <a:spcPct val="150000"/>
              </a:lnSpc>
            </a:pPr>
            <a:r>
              <a:rPr lang="en-US" sz="3600" b="1" dirty="0" smtClean="0">
                <a:latin typeface="Baskerville Old Face" pitchFamily="18" charset="0"/>
              </a:rPr>
              <a:t>Cochlear Implant</a:t>
            </a:r>
          </a:p>
          <a:p>
            <a:pPr algn="just">
              <a:lnSpc>
                <a:spcPct val="200000"/>
              </a:lnSpc>
              <a:buFont typeface="Wingdings" pitchFamily="2" charset="2"/>
              <a:buChar char="q"/>
            </a:pPr>
            <a:r>
              <a:rPr lang="en-US" sz="2000" dirty="0" smtClean="0">
                <a:latin typeface="Baskerville Old Face" pitchFamily="18" charset="0"/>
              </a:rPr>
              <a:t>A cochlear implant is an auditory prosthesis used for people with profound sensorineural hearing loss bilaterally who do not benefit from conventional hearing aids.</a:t>
            </a:r>
          </a:p>
          <a:p>
            <a:pPr algn="just">
              <a:lnSpc>
                <a:spcPct val="200000"/>
              </a:lnSpc>
              <a:buFont typeface="Wingdings" pitchFamily="2" charset="2"/>
              <a:buChar char="q"/>
            </a:pPr>
            <a:r>
              <a:rPr lang="en-US" sz="2000" dirty="0" smtClean="0">
                <a:latin typeface="Baskerville Old Face" pitchFamily="18" charset="0"/>
              </a:rPr>
              <a:t>A cochlear implant compensates for damaged or nonworking of inner ear.</a:t>
            </a:r>
          </a:p>
          <a:p>
            <a:pPr algn="just">
              <a:lnSpc>
                <a:spcPct val="200000"/>
              </a:lnSpc>
              <a:buFont typeface="Wingdings" pitchFamily="2" charset="2"/>
              <a:buChar char="q"/>
            </a:pPr>
            <a:r>
              <a:rPr lang="en-US" sz="2000" dirty="0" smtClean="0">
                <a:latin typeface="Baskerville Old Face" pitchFamily="18" charset="0"/>
              </a:rPr>
              <a:t>The implant is designed to provide stimulation directly to the auditory nerve, bypassing the hair cells of the inner ear, which are not functioning.</a:t>
            </a:r>
          </a:p>
          <a:p>
            <a:pPr algn="just">
              <a:lnSpc>
                <a:spcPct val="200000"/>
              </a:lnSpc>
              <a:buFont typeface="Wingdings" pitchFamily="2" charset="2"/>
              <a:buChar char="q"/>
            </a:pPr>
            <a:r>
              <a:rPr lang="en-US" sz="2000" dirty="0" smtClean="0">
                <a:latin typeface="Baskerville Old Face" pitchFamily="18" charset="0"/>
              </a:rPr>
              <a:t>The microphone and signal processor are worn outside the body and transmit electrical stimuli inside the body to the implanted electrodes.</a:t>
            </a:r>
          </a:p>
          <a:p>
            <a:pPr algn="just">
              <a:lnSpc>
                <a:spcPct val="200000"/>
              </a:lnSpc>
              <a:buFont typeface="Wingdings" pitchFamily="2" charset="2"/>
              <a:buChar char="q"/>
            </a:pPr>
            <a:r>
              <a:rPr lang="en-US" sz="2000" dirty="0" smtClean="0">
                <a:latin typeface="Baskerville Old Face" pitchFamily="18" charset="0"/>
              </a:rPr>
              <a:t>The electrical signals stimulate the auditory nerve fibers and then the brain, where they are interpreted.</a:t>
            </a:r>
            <a:endParaRPr lang="en-US" sz="2000" dirty="0">
              <a:latin typeface="Baskerville Old Face"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04800"/>
            <a:ext cx="7924800" cy="3785652"/>
          </a:xfrm>
          <a:prstGeom prst="rect">
            <a:avLst/>
          </a:prstGeom>
        </p:spPr>
        <p:txBody>
          <a:bodyPr wrap="square">
            <a:spAutoFit/>
          </a:bodyPr>
          <a:lstStyle/>
          <a:p>
            <a:pPr>
              <a:lnSpc>
                <a:spcPct val="200000"/>
              </a:lnSpc>
            </a:pPr>
            <a:r>
              <a:rPr lang="en-US" sz="2000" dirty="0" smtClean="0">
                <a:latin typeface="Baskerville Old Face" pitchFamily="18" charset="0"/>
              </a:rPr>
              <a:t>Several criteria apply for choosing adults who may benefit from a cochlear implant:</a:t>
            </a:r>
          </a:p>
          <a:p>
            <a:pPr>
              <a:lnSpc>
                <a:spcPct val="200000"/>
              </a:lnSpc>
            </a:pPr>
            <a:r>
              <a:rPr lang="en-US" sz="2000" dirty="0" smtClean="0">
                <a:latin typeface="Baskerville Old Face" pitchFamily="18" charset="0"/>
              </a:rPr>
              <a:t>• Profound sensorineural hearing loss in both ears</a:t>
            </a:r>
          </a:p>
          <a:p>
            <a:pPr>
              <a:lnSpc>
                <a:spcPct val="200000"/>
              </a:lnSpc>
            </a:pPr>
            <a:r>
              <a:rPr lang="en-US" sz="2000" dirty="0" smtClean="0">
                <a:latin typeface="Baskerville Old Face" pitchFamily="18" charset="0"/>
              </a:rPr>
              <a:t>• Inability to hear and recognize speech well with hearing aids</a:t>
            </a:r>
          </a:p>
          <a:p>
            <a:pPr>
              <a:lnSpc>
                <a:spcPct val="200000"/>
              </a:lnSpc>
            </a:pPr>
            <a:r>
              <a:rPr lang="en-US" sz="2000" dirty="0" smtClean="0">
                <a:latin typeface="Baskerville Old Face" pitchFamily="18" charset="0"/>
              </a:rPr>
              <a:t>• No medical contraindication to a cochlear implant or general anesthesia</a:t>
            </a:r>
          </a:p>
          <a:p>
            <a:pPr>
              <a:lnSpc>
                <a:spcPct val="200000"/>
              </a:lnSpc>
            </a:pPr>
            <a:r>
              <a:rPr lang="en-US" sz="2000" dirty="0" smtClean="0">
                <a:latin typeface="Baskerville Old Face" pitchFamily="18" charset="0"/>
              </a:rPr>
              <a:t>• Indications that being able to hear would enhance the patient’s life</a:t>
            </a:r>
          </a:p>
        </p:txBody>
      </p:sp>
      <p:pic>
        <p:nvPicPr>
          <p:cNvPr id="3" name="Picture 2" descr="http://www.daviddarling.info/images/cochlear_implant_diagram.jpg"/>
          <p:cNvPicPr>
            <a:picLocks noChangeAspect="1" noChangeArrowheads="1"/>
          </p:cNvPicPr>
          <p:nvPr/>
        </p:nvPicPr>
        <p:blipFill>
          <a:blip r:embed="rId2"/>
          <a:srcRect/>
          <a:stretch>
            <a:fillRect/>
          </a:stretch>
        </p:blipFill>
        <p:spPr bwMode="auto">
          <a:xfrm>
            <a:off x="1676400" y="4038600"/>
            <a:ext cx="5334000" cy="260985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vancouversun.com/cms/binary/7502311.jpg"/>
          <p:cNvPicPr>
            <a:picLocks noChangeAspect="1" noChangeArrowheads="1"/>
          </p:cNvPicPr>
          <p:nvPr/>
        </p:nvPicPr>
        <p:blipFill>
          <a:blip r:embed="rId2"/>
          <a:srcRect l="15833" r="18333" b="3333"/>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81000"/>
            <a:ext cx="8153400" cy="6063198"/>
          </a:xfrm>
          <a:prstGeom prst="rect">
            <a:avLst/>
          </a:prstGeom>
        </p:spPr>
        <p:txBody>
          <a:bodyPr wrap="square">
            <a:spAutoFit/>
          </a:bodyPr>
          <a:lstStyle/>
          <a:p>
            <a:pPr marL="342900" indent="-342900"/>
            <a:r>
              <a:rPr lang="en-US" sz="2800" b="1" dirty="0" smtClean="0"/>
              <a:t>Cochlear Implant Surgery</a:t>
            </a:r>
            <a:endParaRPr lang="en-US" sz="2400" b="1" dirty="0" smtClean="0">
              <a:latin typeface="Baskerville Old Face" pitchFamily="18" charset="0"/>
            </a:endParaRPr>
          </a:p>
          <a:p>
            <a:pPr marL="457200" indent="-457200" algn="just">
              <a:lnSpc>
                <a:spcPct val="150000"/>
              </a:lnSpc>
              <a:buFont typeface="Wingdings" pitchFamily="2" charset="2"/>
              <a:buChar char="ü"/>
            </a:pPr>
            <a:r>
              <a:rPr lang="en-US" sz="2400" dirty="0" smtClean="0">
                <a:latin typeface="Baskerville Old Face" pitchFamily="18" charset="0"/>
              </a:rPr>
              <a:t>Implant surgery is performed under general anesthesia and lasts from two to three hours.</a:t>
            </a:r>
          </a:p>
          <a:p>
            <a:pPr marL="457200" indent="-457200" algn="just">
              <a:lnSpc>
                <a:spcPct val="150000"/>
              </a:lnSpc>
              <a:buFont typeface="Wingdings" pitchFamily="2" charset="2"/>
              <a:buChar char="ü"/>
            </a:pPr>
            <a:r>
              <a:rPr lang="en-US" sz="2400" dirty="0" smtClean="0">
                <a:latin typeface="Baskerville Old Face" pitchFamily="18" charset="0"/>
              </a:rPr>
              <a:t>An incision is made behind the ear to open the mastoid bone leading to the middle ear and then the inner ear is opened and implant electrodes are inserted.</a:t>
            </a:r>
          </a:p>
          <a:p>
            <a:pPr marL="457200" indent="-457200" algn="just">
              <a:lnSpc>
                <a:spcPct val="150000"/>
              </a:lnSpc>
              <a:buFont typeface="Wingdings" pitchFamily="2" charset="2"/>
              <a:buChar char="ü"/>
            </a:pPr>
            <a:r>
              <a:rPr lang="en-US" sz="2400" dirty="0" smtClean="0">
                <a:latin typeface="Baskerville Old Face" pitchFamily="18" charset="0"/>
              </a:rPr>
              <a:t>A well is created in the skull bone for the placement of the receiver-stimulating system.</a:t>
            </a:r>
          </a:p>
          <a:p>
            <a:pPr marL="457200" indent="-457200" algn="just">
              <a:lnSpc>
                <a:spcPct val="150000"/>
              </a:lnSpc>
              <a:buFont typeface="Wingdings" pitchFamily="2" charset="2"/>
              <a:buChar char="ü"/>
            </a:pPr>
            <a:r>
              <a:rPr lang="en-US" sz="2400" dirty="0" smtClean="0">
                <a:latin typeface="Baskerville Old Face" pitchFamily="18" charset="0"/>
              </a:rPr>
              <a:t>The procedure requires a stay in the hospital for 7 to 10 days.</a:t>
            </a:r>
          </a:p>
          <a:p>
            <a:pPr marL="457200" indent="-457200" algn="just">
              <a:lnSpc>
                <a:spcPct val="150000"/>
              </a:lnSpc>
              <a:buFont typeface="Wingdings" pitchFamily="2" charset="2"/>
              <a:buChar char="ü"/>
            </a:pPr>
            <a:r>
              <a:rPr lang="en-US" sz="2400" dirty="0" smtClean="0">
                <a:latin typeface="Baskerville Old Face" pitchFamily="18" charset="0"/>
              </a:rPr>
              <a:t>Antibiotics and other supportive medicines are given to such a patient.</a:t>
            </a:r>
            <a:endParaRPr lang="en-US" sz="2400" dirty="0">
              <a:latin typeface="Baskerville Old Face"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04800"/>
            <a:ext cx="5318059" cy="584775"/>
          </a:xfrm>
          <a:prstGeom prst="rect">
            <a:avLst/>
          </a:prstGeom>
        </p:spPr>
        <p:txBody>
          <a:bodyPr wrap="none">
            <a:spAutoFit/>
          </a:bodyPr>
          <a:lstStyle/>
          <a:p>
            <a:pPr marL="342900" indent="-342900"/>
            <a:r>
              <a:rPr lang="en-US" sz="3200" b="1" dirty="0" smtClean="0"/>
              <a:t>CARE OF HEARING AIDS</a:t>
            </a:r>
            <a:endParaRPr lang="en-US" sz="2800" b="1" dirty="0" smtClean="0">
              <a:latin typeface="Baskerville Old Face" pitchFamily="18" charset="0"/>
            </a:endParaRPr>
          </a:p>
        </p:txBody>
      </p:sp>
      <p:pic>
        <p:nvPicPr>
          <p:cNvPr id="3" name="Picture 2" descr="http://image.slidesharecdn.com/hearingaidcaretips-140805064449-phpapp01/95/hearing-aid-care-tips-2-638.jpg?cb=1407239158"/>
          <p:cNvPicPr>
            <a:picLocks noChangeAspect="1" noChangeArrowheads="1"/>
          </p:cNvPicPr>
          <p:nvPr/>
        </p:nvPicPr>
        <p:blipFill>
          <a:blip r:embed="rId2"/>
          <a:srcRect t="13361" b="19833"/>
          <a:stretch>
            <a:fillRect/>
          </a:stretch>
        </p:blipFill>
        <p:spPr bwMode="auto">
          <a:xfrm>
            <a:off x="1219200" y="990600"/>
            <a:ext cx="7391400" cy="5334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fontScale="92500" lnSpcReduction="20000"/>
          </a:bodyPr>
          <a:lstStyle/>
          <a:p>
            <a:pPr algn="just">
              <a:lnSpc>
                <a:spcPct val="150000"/>
              </a:lnSpc>
            </a:pPr>
            <a:r>
              <a:rPr lang="en-US" dirty="0" smtClean="0">
                <a:latin typeface="Baskerville Old Face" pitchFamily="18" charset="0"/>
              </a:rPr>
              <a:t>It is caused by many factors, including: genetics, age, exposure to noise, illness, chemicals and physical trauma. </a:t>
            </a:r>
          </a:p>
          <a:p>
            <a:pPr algn="just">
              <a:lnSpc>
                <a:spcPct val="150000"/>
              </a:lnSpc>
            </a:pPr>
            <a:r>
              <a:rPr lang="en-US" dirty="0" smtClean="0">
                <a:latin typeface="Baskerville Old Face" pitchFamily="18" charset="0"/>
              </a:rPr>
              <a:t>Hearing testing may be used to determine the severity of the hearing loss. </a:t>
            </a:r>
          </a:p>
          <a:p>
            <a:pPr algn="just">
              <a:lnSpc>
                <a:spcPct val="150000"/>
              </a:lnSpc>
            </a:pPr>
            <a:r>
              <a:rPr lang="en-US" dirty="0" smtClean="0">
                <a:latin typeface="Baskerville Old Face" pitchFamily="18" charset="0"/>
              </a:rPr>
              <a:t>While the results are expressed in decibels, hearing loss is usually described as mild, mild-moderate, moderate, moderately severe, severe, or profound. </a:t>
            </a:r>
            <a:endParaRPr lang="en-US" dirty="0">
              <a:latin typeface="Baskerville Old Face"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image.slidesharecdn.com/hearingaidcaretips-140805064449-phpapp01/95/hearing-aid-care-tips-3-638.jpg?cb=1407239158"/>
          <p:cNvPicPr>
            <a:picLocks noChangeAspect="1" noChangeArrowheads="1"/>
          </p:cNvPicPr>
          <p:nvPr/>
        </p:nvPicPr>
        <p:blipFill>
          <a:blip r:embed="rId2"/>
          <a:srcRect b="8062"/>
          <a:stretch>
            <a:fillRect/>
          </a:stretch>
        </p:blipFill>
        <p:spPr bwMode="auto">
          <a:xfrm>
            <a:off x="990600" y="0"/>
            <a:ext cx="81534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mage.slidesharecdn.com/hearingaidcaretips-140805064449-phpapp01/95/hearing-aid-care-tips-4-638.jpg?cb=1407239158"/>
          <p:cNvPicPr>
            <a:picLocks noChangeAspect="1" noChangeArrowheads="1"/>
          </p:cNvPicPr>
          <p:nvPr/>
        </p:nvPicPr>
        <p:blipFill>
          <a:blip r:embed="rId2"/>
          <a:srcRect b="16667"/>
          <a:stretch>
            <a:fillRect/>
          </a:stretch>
        </p:blipFill>
        <p:spPr bwMode="auto">
          <a:xfrm>
            <a:off x="990600" y="0"/>
            <a:ext cx="81534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image.slidesharecdn.com/hearingaidcaretips-140805064449-phpapp01/95/hearing-aid-care-tips-5-638.jpg?cb=1407239158"/>
          <p:cNvPicPr>
            <a:picLocks noChangeAspect="1" noChangeArrowheads="1"/>
          </p:cNvPicPr>
          <p:nvPr/>
        </p:nvPicPr>
        <p:blipFill>
          <a:blip r:embed="rId2"/>
          <a:srcRect b="19540"/>
          <a:stretch>
            <a:fillRect/>
          </a:stretch>
        </p:blipFill>
        <p:spPr bwMode="auto">
          <a:xfrm>
            <a:off x="990600" y="0"/>
            <a:ext cx="81534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mage.slidesharecdn.com/hearingaidcaretips-140805064449-phpapp01/95/hearing-aid-care-tips-6-638.jpg?cb=1407239158"/>
          <p:cNvPicPr>
            <a:picLocks noChangeAspect="1" noChangeArrowheads="1"/>
          </p:cNvPicPr>
          <p:nvPr/>
        </p:nvPicPr>
        <p:blipFill>
          <a:blip r:embed="rId2"/>
          <a:srcRect b="21503"/>
          <a:stretch>
            <a:fillRect/>
          </a:stretch>
        </p:blipFill>
        <p:spPr bwMode="auto">
          <a:xfrm>
            <a:off x="1066800" y="-1"/>
            <a:ext cx="8077200" cy="685800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lidesharecdn.com/hearingaidcaretips-140805064449-phpapp01/95/hearing-aid-care-tips-7-638.jpg?cb=1407239158"/>
          <p:cNvPicPr>
            <a:picLocks noChangeAspect="1" noChangeArrowheads="1"/>
          </p:cNvPicPr>
          <p:nvPr/>
        </p:nvPicPr>
        <p:blipFill>
          <a:blip r:embed="rId2"/>
          <a:srcRect b="16493"/>
          <a:stretch>
            <a:fillRect/>
          </a:stretch>
        </p:blipFill>
        <p:spPr bwMode="auto">
          <a:xfrm>
            <a:off x="990600" y="0"/>
            <a:ext cx="81534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image.slidesharecdn.com/hearingaidcaretips-140805064449-phpapp01/95/hearing-aid-care-tips-8-638.jpg?cb=1407239158"/>
          <p:cNvPicPr>
            <a:picLocks noChangeAspect="1" noChangeArrowheads="1"/>
          </p:cNvPicPr>
          <p:nvPr/>
        </p:nvPicPr>
        <p:blipFill>
          <a:blip r:embed="rId2"/>
          <a:srcRect b="13152"/>
          <a:stretch>
            <a:fillRect/>
          </a:stretch>
        </p:blipFill>
        <p:spPr bwMode="auto">
          <a:xfrm>
            <a:off x="990600" y="0"/>
            <a:ext cx="8153400"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838200" y="838200"/>
            <a:ext cx="8305800" cy="914400"/>
          </a:xfrm>
          <a:noFill/>
        </p:spPr>
        <p:txBody>
          <a:bodyPr/>
          <a:lstStyle/>
          <a:p>
            <a:pPr eaLnBrk="1" hangingPunct="1"/>
            <a:r>
              <a:rPr lang="en-US" sz="1800" dirty="0" smtClean="0"/>
              <a:t>Manually open the ear canal and administer the appropriate dose.</a:t>
            </a:r>
          </a:p>
        </p:txBody>
      </p:sp>
      <p:sp>
        <p:nvSpPr>
          <p:cNvPr id="20484" name="Rectangle 5"/>
          <p:cNvSpPr>
            <a:spLocks noChangeArrowheads="1"/>
          </p:cNvSpPr>
          <p:nvPr/>
        </p:nvSpPr>
        <p:spPr bwMode="auto">
          <a:xfrm>
            <a:off x="7620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400" dirty="0">
                <a:solidFill>
                  <a:schemeClr val="tx2"/>
                </a:solidFill>
                <a:latin typeface="Arial" charset="0"/>
              </a:rPr>
              <a:t>Aural Medication Administration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725" y="1678676"/>
            <a:ext cx="6571398" cy="473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552" y="1447801"/>
            <a:ext cx="1092994"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029" y="3429001"/>
            <a:ext cx="258603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1406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img.tfd.com/mk/I/X2604-I-29.png"/>
          <p:cNvPicPr>
            <a:picLocks noChangeAspect="1" noChangeArrowheads="1"/>
          </p:cNvPicPr>
          <p:nvPr/>
        </p:nvPicPr>
        <p:blipFill>
          <a:blip r:embed="rId2"/>
          <a:srcRect/>
          <a:stretch>
            <a:fillRect/>
          </a:stretch>
        </p:blipFill>
        <p:spPr bwMode="auto">
          <a:xfrm>
            <a:off x="2057400" y="1676400"/>
            <a:ext cx="6629400" cy="4876800"/>
          </a:xfrm>
          <a:prstGeom prst="rect">
            <a:avLst/>
          </a:prstGeom>
          <a:noFill/>
        </p:spPr>
      </p:pic>
      <p:sp>
        <p:nvSpPr>
          <p:cNvPr id="3" name="Rectangle 2"/>
          <p:cNvSpPr/>
          <p:nvPr/>
        </p:nvSpPr>
        <p:spPr>
          <a:xfrm>
            <a:off x="2971800" y="457200"/>
            <a:ext cx="3550972" cy="584775"/>
          </a:xfrm>
          <a:prstGeom prst="rect">
            <a:avLst/>
          </a:prstGeom>
        </p:spPr>
        <p:txBody>
          <a:bodyPr wrap="none">
            <a:spAutoFit/>
          </a:bodyPr>
          <a:lstStyle/>
          <a:p>
            <a:r>
              <a:rPr lang="en-US" sz="3200" b="1" dirty="0" smtClean="0">
                <a:solidFill>
                  <a:schemeClr val="tx2"/>
                </a:solidFill>
                <a:latin typeface="Arial" charset="0"/>
              </a:rPr>
              <a:t>EAR IRRIGATION</a:t>
            </a:r>
            <a:endParaRPr lang="en-US" sz="32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dirty="0" smtClean="0"/>
              <a:t>1. Hearing aids are the:-</a:t>
            </a:r>
          </a:p>
          <a:p>
            <a:pPr marL="596646" indent="-514350" algn="just">
              <a:buFont typeface="+mj-lt"/>
              <a:buAutoNum type="alphaUcPeriod"/>
            </a:pPr>
            <a:r>
              <a:rPr lang="en-US" dirty="0" smtClean="0"/>
              <a:t>Devices used to clean the ear</a:t>
            </a:r>
          </a:p>
          <a:p>
            <a:pPr marL="596646" indent="-514350" algn="just">
              <a:buFont typeface="+mj-lt"/>
              <a:buAutoNum type="alphaUcPeriod"/>
            </a:pPr>
            <a:r>
              <a:rPr lang="en-US" dirty="0" smtClean="0"/>
              <a:t>Device used to decrease the frequency of sound inside the ear</a:t>
            </a:r>
          </a:p>
          <a:p>
            <a:pPr marL="596646" indent="-514350" algn="just">
              <a:buFont typeface="+mj-lt"/>
              <a:buAutoNum type="alphaUcPeriod"/>
            </a:pPr>
            <a:r>
              <a:rPr lang="en-US" dirty="0" smtClean="0"/>
              <a:t>Sound-amplifying devices designed to aid people who have a hearing impairment.</a:t>
            </a:r>
          </a:p>
          <a:p>
            <a:pPr marL="596646" indent="-514350" algn="just">
              <a:buFont typeface="+mj-lt"/>
              <a:buAutoNum type="alphaUcPeriod"/>
            </a:pPr>
            <a:r>
              <a:rPr lang="en-US" dirty="0" smtClean="0"/>
              <a:t>Used for the checking blood sugar level</a:t>
            </a:r>
          </a:p>
          <a:p>
            <a:pPr algn="just"/>
            <a:endParaRPr lang="en-US" dirty="0" smtClean="0"/>
          </a:p>
          <a:p>
            <a:pPr algn="just"/>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2. The parts of Hearing aid are:-</a:t>
            </a:r>
          </a:p>
          <a:p>
            <a:pPr marL="653796" indent="-571500">
              <a:buFont typeface="+mj-lt"/>
              <a:buAutoNum type="alphaUcPeriod"/>
            </a:pPr>
            <a:r>
              <a:rPr lang="en-US" dirty="0" smtClean="0"/>
              <a:t>Microphone</a:t>
            </a:r>
          </a:p>
          <a:p>
            <a:pPr marL="653796" indent="-571500">
              <a:buFont typeface="+mj-lt"/>
              <a:buAutoNum type="alphaUcPeriod"/>
            </a:pPr>
            <a:r>
              <a:rPr lang="en-US" dirty="0" smtClean="0"/>
              <a:t>Amplifier and Receiver</a:t>
            </a:r>
          </a:p>
          <a:p>
            <a:pPr marL="653796" indent="-571500">
              <a:buFont typeface="+mj-lt"/>
              <a:buAutoNum type="alphaUcPeriod"/>
            </a:pPr>
            <a:r>
              <a:rPr lang="en-US" dirty="0" smtClean="0"/>
              <a:t>Battery</a:t>
            </a:r>
          </a:p>
          <a:p>
            <a:pPr marL="596646" indent="-514350">
              <a:buFont typeface="+mj-lt"/>
              <a:buAutoNum type="alphaUcPeriod"/>
            </a:pPr>
            <a:r>
              <a:rPr lang="en-US" dirty="0" smtClean="0"/>
              <a:t>All of the above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a:t>
            </a:r>
            <a:endParaRPr lang="en-US" dirty="0"/>
          </a:p>
        </p:txBody>
      </p:sp>
      <p:sp>
        <p:nvSpPr>
          <p:cNvPr id="3" name="Content Placeholder 2"/>
          <p:cNvSpPr>
            <a:spLocks noGrp="1"/>
          </p:cNvSpPr>
          <p:nvPr>
            <p:ph idx="1"/>
          </p:nvPr>
        </p:nvSpPr>
        <p:spPr/>
        <p:txBody>
          <a:bodyPr>
            <a:normAutofit fontScale="77500" lnSpcReduction="20000"/>
          </a:bodyPr>
          <a:lstStyle/>
          <a:p>
            <a:pPr algn="just">
              <a:lnSpc>
                <a:spcPct val="160000"/>
              </a:lnSpc>
              <a:buNone/>
            </a:pPr>
            <a:r>
              <a:rPr lang="en-US" b="1" dirty="0" smtClean="0">
                <a:latin typeface="Baskerville Old Face" pitchFamily="18" charset="0"/>
              </a:rPr>
              <a:t>1. Age</a:t>
            </a:r>
          </a:p>
          <a:p>
            <a:pPr algn="just">
              <a:lnSpc>
                <a:spcPct val="160000"/>
              </a:lnSpc>
            </a:pPr>
            <a:r>
              <a:rPr lang="en-US" dirty="0" smtClean="0">
                <a:latin typeface="Baskerville Old Face" pitchFamily="18" charset="0"/>
              </a:rPr>
              <a:t>There is a progressive loss of ability to hear high frequencies with increasing age known as </a:t>
            </a:r>
            <a:r>
              <a:rPr lang="en-US" b="1" dirty="0" smtClean="0">
                <a:latin typeface="Baskerville Old Face" pitchFamily="18" charset="0"/>
              </a:rPr>
              <a:t>presbycusis. </a:t>
            </a:r>
            <a:r>
              <a:rPr lang="en-US" dirty="0" smtClean="0">
                <a:latin typeface="Baskerville Old Face" pitchFamily="18" charset="0"/>
              </a:rPr>
              <a:t>For men, this can start as early as 25 and women at 30, but may even affect teenagers and children. Although genetically variable it is a normal concomitant of aging and is distinct from hearing losses caused by noise exposure, toxins or disease agents.</a:t>
            </a:r>
            <a:r>
              <a:rPr lang="en-US" baseline="30000" dirty="0" smtClean="0">
                <a:latin typeface="Baskerville Old Face" pitchFamily="18" charset="0"/>
                <a:hlinkClick r:id="rId2"/>
              </a:rPr>
              <a:t>[</a:t>
            </a:r>
            <a:endParaRPr lang="en-US" dirty="0" smtClean="0">
              <a:latin typeface="Baskerville Old Face" pitchFamily="18" charset="0"/>
            </a:endParaRPr>
          </a:p>
          <a:p>
            <a:pPr algn="just">
              <a:lnSpc>
                <a:spcPct val="160000"/>
              </a:lnSpc>
            </a:pPr>
            <a:endParaRPr lang="en-US" dirty="0">
              <a:latin typeface="Baskerville Old Face"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498080" cy="4800600"/>
          </a:xfrm>
        </p:spPr>
        <p:txBody>
          <a:bodyPr/>
          <a:lstStyle/>
          <a:p>
            <a:pPr>
              <a:buNone/>
            </a:pPr>
            <a:r>
              <a:rPr lang="en-US" dirty="0" smtClean="0"/>
              <a:t>3. The types of hearing aids which sits in the curve of the ear is known as:-</a:t>
            </a:r>
          </a:p>
          <a:p>
            <a:pPr marL="596646" indent="-514350">
              <a:buFont typeface="+mj-lt"/>
              <a:buAutoNum type="alphaUcPeriod"/>
            </a:pPr>
            <a:r>
              <a:rPr lang="en-US" dirty="0" smtClean="0"/>
              <a:t>Remote microphone</a:t>
            </a:r>
          </a:p>
          <a:p>
            <a:pPr marL="596646" indent="-514350">
              <a:buFont typeface="+mj-lt"/>
              <a:buAutoNum type="alphaUcPeriod"/>
            </a:pPr>
            <a:r>
              <a:rPr lang="en-US" dirty="0" smtClean="0"/>
              <a:t>Behind the ear</a:t>
            </a:r>
          </a:p>
          <a:p>
            <a:pPr marL="596646" indent="-514350">
              <a:buFont typeface="+mj-lt"/>
              <a:buAutoNum type="alphaUcPeriod"/>
            </a:pPr>
            <a:r>
              <a:rPr lang="en-US" dirty="0" smtClean="0"/>
              <a:t>In the ear </a:t>
            </a:r>
          </a:p>
          <a:p>
            <a:pPr marL="596646" indent="-514350">
              <a:buFont typeface="+mj-lt"/>
              <a:buAutoNum type="alphaUcPeriod"/>
            </a:pPr>
            <a:r>
              <a:rPr lang="en-US" dirty="0" smtClean="0"/>
              <a:t>Complete in the canal</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4. The care of hearing aids includes:-</a:t>
            </a:r>
          </a:p>
          <a:p>
            <a:pPr marL="596646" indent="-514350">
              <a:buFont typeface="+mj-lt"/>
              <a:buAutoNum type="alphaUcPeriod"/>
            </a:pPr>
            <a:r>
              <a:rPr lang="en-US" dirty="0" smtClean="0"/>
              <a:t>Protect from direct sunlight</a:t>
            </a:r>
          </a:p>
          <a:p>
            <a:pPr marL="596646" indent="-514350">
              <a:buFont typeface="+mj-lt"/>
              <a:buAutoNum type="alphaUcPeriod"/>
            </a:pPr>
            <a:r>
              <a:rPr lang="en-US" dirty="0" smtClean="0"/>
              <a:t>Minimize the bacterial growth</a:t>
            </a:r>
          </a:p>
          <a:p>
            <a:pPr marL="596646" indent="-514350">
              <a:buFont typeface="+mj-lt"/>
              <a:buAutoNum type="alphaUcPeriod"/>
            </a:pPr>
            <a:r>
              <a:rPr lang="en-US" dirty="0" smtClean="0"/>
              <a:t>Proper storage</a:t>
            </a:r>
          </a:p>
          <a:p>
            <a:pPr marL="596646" indent="-514350">
              <a:buFont typeface="+mj-lt"/>
              <a:buAutoNum type="alphaUcPeriod"/>
            </a:pPr>
            <a:r>
              <a:rPr lang="en-US" dirty="0" smtClean="0"/>
              <a:t>All of the above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5. To administration of ear drop in the adult ear we have to pull the ear:-</a:t>
            </a:r>
          </a:p>
          <a:p>
            <a:pPr marL="596646" indent="-514350">
              <a:buFont typeface="+mj-lt"/>
              <a:buAutoNum type="alphaUcPeriod"/>
            </a:pPr>
            <a:r>
              <a:rPr lang="en-US" dirty="0" smtClean="0"/>
              <a:t>Pull ear Up and back</a:t>
            </a:r>
          </a:p>
          <a:p>
            <a:pPr marL="596646" indent="-514350">
              <a:buFont typeface="+mj-lt"/>
              <a:buAutoNum type="alphaUcPeriod"/>
            </a:pPr>
            <a:r>
              <a:rPr lang="en-US" dirty="0" smtClean="0"/>
              <a:t>Pull ear up and front</a:t>
            </a:r>
          </a:p>
          <a:p>
            <a:pPr marL="596646" indent="-514350">
              <a:buFont typeface="+mj-lt"/>
              <a:buAutoNum type="alphaUcPeriod"/>
            </a:pPr>
            <a:r>
              <a:rPr lang="en-US" dirty="0" smtClean="0"/>
              <a:t>Pull ear down and back</a:t>
            </a:r>
          </a:p>
          <a:p>
            <a:pPr marL="596646" indent="-514350">
              <a:buFont typeface="+mj-lt"/>
              <a:buAutoNum type="alphaUcPeriod"/>
            </a:pPr>
            <a:r>
              <a:rPr lang="en-US" dirty="0" smtClean="0"/>
              <a:t>Pull ear down and front</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96646" indent="-514350">
              <a:buAutoNum type="arabicParenR"/>
            </a:pPr>
            <a:r>
              <a:rPr lang="en-US" dirty="0" smtClean="0"/>
              <a:t>C</a:t>
            </a:r>
          </a:p>
          <a:p>
            <a:pPr marL="596646" indent="-514350">
              <a:buAutoNum type="arabicParenR"/>
            </a:pPr>
            <a:r>
              <a:rPr lang="en-US" dirty="0" smtClean="0"/>
              <a:t>D</a:t>
            </a:r>
          </a:p>
          <a:p>
            <a:pPr marL="596646" indent="-514350">
              <a:buAutoNum type="arabicParenR"/>
            </a:pPr>
            <a:r>
              <a:rPr lang="en-US" dirty="0" smtClean="0"/>
              <a:t>A</a:t>
            </a:r>
          </a:p>
          <a:p>
            <a:pPr marL="596646" indent="-514350">
              <a:buAutoNum type="arabicParenR"/>
            </a:pPr>
            <a:r>
              <a:rPr lang="en-US" dirty="0" smtClean="0"/>
              <a:t>D</a:t>
            </a:r>
          </a:p>
          <a:p>
            <a:pPr marL="596646" indent="-514350">
              <a:buAutoNum type="arabicParenR"/>
            </a:pPr>
            <a:r>
              <a:rPr lang="en-US" dirty="0" smtClean="0"/>
              <a:t>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2.Noise</a:t>
            </a:r>
            <a:endParaRPr lang="en-US" dirty="0"/>
          </a:p>
        </p:txBody>
      </p:sp>
      <p:sp>
        <p:nvSpPr>
          <p:cNvPr id="3" name="Content Placeholder 2"/>
          <p:cNvSpPr>
            <a:spLocks noGrp="1"/>
          </p:cNvSpPr>
          <p:nvPr>
            <p:ph idx="1"/>
          </p:nvPr>
        </p:nvSpPr>
        <p:spPr/>
        <p:txBody>
          <a:bodyPr>
            <a:normAutofit fontScale="92500"/>
          </a:bodyPr>
          <a:lstStyle/>
          <a:p>
            <a:pPr algn="just">
              <a:lnSpc>
                <a:spcPct val="150000"/>
              </a:lnSpc>
            </a:pPr>
            <a:r>
              <a:rPr lang="en-US" sz="2400" dirty="0" smtClean="0">
                <a:latin typeface="Baskerville Old Face" pitchFamily="18" charset="0"/>
              </a:rPr>
              <a:t>Noise is the cause of approximately half of all cases of hearing loss, causing some degree of problems in 5% of the population globally.</a:t>
            </a:r>
          </a:p>
          <a:p>
            <a:pPr algn="just">
              <a:lnSpc>
                <a:spcPct val="150000"/>
              </a:lnSpc>
            </a:pPr>
            <a:r>
              <a:rPr lang="en-US" sz="2400" dirty="0" smtClean="0">
                <a:latin typeface="Baskerville Old Face" pitchFamily="18" charset="0"/>
              </a:rPr>
              <a:t>Many people are unaware of the presence of environmental sound at damaging levels, or of the level at which sound becomes harmful. Common sources of damaging noise levels include car stereos, children's toys, motor vehicles, crowds, lawn and maintenance equipment, power tools, gun use, musical instruments, and even hair dryers.</a:t>
            </a:r>
            <a:endParaRPr lang="en-US" sz="2400" dirty="0">
              <a:latin typeface="Baskerville Old Fac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026" name="AutoShape 2" descr="http://www.cheersforears.org.au/Images/Noise-Level-Table.asp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cheersforears.org.au/Images/Noise-Level-Table.aspx"/>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482" name="Picture 2" descr="http://nasdonline.org/static_content/documents/1976/4.gif"/>
          <p:cNvPicPr>
            <a:picLocks noChangeAspect="1" noChangeArrowheads="1"/>
          </p:cNvPicPr>
          <p:nvPr/>
        </p:nvPicPr>
        <p:blipFill>
          <a:blip r:embed="rId2"/>
          <a:srcRect/>
          <a:stretch>
            <a:fillRect/>
          </a:stretch>
        </p:blipFill>
        <p:spPr bwMode="auto">
          <a:xfrm>
            <a:off x="685800" y="0"/>
            <a:ext cx="7239000" cy="3886200"/>
          </a:xfrm>
          <a:prstGeom prst="rect">
            <a:avLst/>
          </a:prstGeom>
          <a:noFill/>
        </p:spPr>
      </p:pic>
      <p:pic>
        <p:nvPicPr>
          <p:cNvPr id="20484" name="Picture 4" descr="http://www.ototronixdiagnostics.com/images/decibelthermometer-horizontal.jpg"/>
          <p:cNvPicPr>
            <a:picLocks noChangeAspect="1" noChangeArrowheads="1"/>
          </p:cNvPicPr>
          <p:nvPr/>
        </p:nvPicPr>
        <p:blipFill>
          <a:blip r:embed="rId3"/>
          <a:srcRect/>
          <a:stretch>
            <a:fillRect/>
          </a:stretch>
        </p:blipFill>
        <p:spPr bwMode="auto">
          <a:xfrm>
            <a:off x="0" y="3810000"/>
            <a:ext cx="9144000" cy="304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3.Genetic</a:t>
            </a:r>
            <a:endParaRPr lang="en-US" dirty="0"/>
          </a:p>
        </p:txBody>
      </p:sp>
      <p:sp>
        <p:nvSpPr>
          <p:cNvPr id="3" name="Content Placeholder 2"/>
          <p:cNvSpPr>
            <a:spLocks noGrp="1"/>
          </p:cNvSpPr>
          <p:nvPr>
            <p:ph idx="1"/>
          </p:nvPr>
        </p:nvSpPr>
        <p:spPr>
          <a:xfrm>
            <a:off x="1219200" y="1447800"/>
            <a:ext cx="7714488" cy="5029200"/>
          </a:xfrm>
        </p:spPr>
        <p:txBody>
          <a:bodyPr>
            <a:normAutofit fontScale="70000" lnSpcReduction="20000"/>
          </a:bodyPr>
          <a:lstStyle/>
          <a:p>
            <a:pPr algn="just">
              <a:lnSpc>
                <a:spcPct val="160000"/>
              </a:lnSpc>
            </a:pPr>
            <a:r>
              <a:rPr lang="en-US" dirty="0" smtClean="0">
                <a:latin typeface="Baskerville Old Face" pitchFamily="18" charset="0"/>
              </a:rPr>
              <a:t>Hearing loss can be inherited. Around 75–80% of all cases are inherited by recessive genes, </a:t>
            </a:r>
          </a:p>
          <a:p>
            <a:pPr algn="just">
              <a:lnSpc>
                <a:spcPct val="160000"/>
              </a:lnSpc>
            </a:pPr>
            <a:r>
              <a:rPr lang="en-US" dirty="0" smtClean="0">
                <a:latin typeface="Baskerville Old Face" pitchFamily="18" charset="0"/>
              </a:rPr>
              <a:t>When looking at the genetics of deafness, there are 2 different forms, </a:t>
            </a:r>
            <a:r>
              <a:rPr lang="en-US" dirty="0" err="1" smtClean="0">
                <a:latin typeface="Baskerville Old Face" pitchFamily="18" charset="0"/>
              </a:rPr>
              <a:t>syndromic</a:t>
            </a:r>
            <a:r>
              <a:rPr lang="en-US" dirty="0" smtClean="0">
                <a:latin typeface="Baskerville Old Face" pitchFamily="18" charset="0"/>
              </a:rPr>
              <a:t> and </a:t>
            </a:r>
            <a:r>
              <a:rPr lang="en-US" dirty="0" err="1" smtClean="0">
                <a:latin typeface="Baskerville Old Face" pitchFamily="18" charset="0"/>
              </a:rPr>
              <a:t>nonsyndromic</a:t>
            </a:r>
            <a:r>
              <a:rPr lang="en-US" dirty="0" smtClean="0">
                <a:latin typeface="Baskerville Old Face" pitchFamily="18" charset="0"/>
              </a:rPr>
              <a:t>. </a:t>
            </a:r>
          </a:p>
          <a:p>
            <a:pPr algn="just">
              <a:lnSpc>
                <a:spcPct val="160000"/>
              </a:lnSpc>
            </a:pPr>
            <a:r>
              <a:rPr lang="en-US" dirty="0" err="1" smtClean="0">
                <a:latin typeface="Baskerville Old Face" pitchFamily="18" charset="0"/>
              </a:rPr>
              <a:t>Syndromic</a:t>
            </a:r>
            <a:r>
              <a:rPr lang="en-US" dirty="0" smtClean="0">
                <a:latin typeface="Baskerville Old Face" pitchFamily="18" charset="0"/>
              </a:rPr>
              <a:t> deafness occurs when there are other medical problems aside from deafness in an individual. This accounts for around 30% of deaf individuals who are deaf from a genetic standpoint.</a:t>
            </a:r>
            <a:r>
              <a:rPr lang="en-US" baseline="30000" dirty="0" smtClean="0">
                <a:latin typeface="Baskerville Old Face" pitchFamily="18" charset="0"/>
              </a:rPr>
              <a:t>[</a:t>
            </a:r>
          </a:p>
          <a:p>
            <a:pPr algn="just">
              <a:lnSpc>
                <a:spcPct val="160000"/>
              </a:lnSpc>
            </a:pPr>
            <a:r>
              <a:rPr lang="en-US" dirty="0" err="1" smtClean="0">
                <a:latin typeface="Baskerville Old Face" pitchFamily="18" charset="0"/>
              </a:rPr>
              <a:t>Nonsyndromic</a:t>
            </a:r>
            <a:r>
              <a:rPr lang="en-US" dirty="0" smtClean="0">
                <a:latin typeface="Baskerville Old Face" pitchFamily="18" charset="0"/>
              </a:rPr>
              <a:t> deafness occurs when there are no other problems associated with an individual other than deafness. </a:t>
            </a:r>
          </a:p>
          <a:p>
            <a:pPr algn="just"/>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425</TotalTime>
  <Words>1147</Words>
  <Application>Microsoft Office PowerPoint</Application>
  <PresentationFormat>On-screen Show (4:3)</PresentationFormat>
  <Paragraphs>170</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Algerian</vt:lpstr>
      <vt:lpstr>Arial</vt:lpstr>
      <vt:lpstr>Baskerville Old Face</vt:lpstr>
      <vt:lpstr>Calibri</vt:lpstr>
      <vt:lpstr>Gill Sans MT</vt:lpstr>
      <vt:lpstr>Verdana</vt:lpstr>
      <vt:lpstr>Wingdings</vt:lpstr>
      <vt:lpstr>Wingdings 2</vt:lpstr>
      <vt:lpstr>Solstice</vt:lpstr>
      <vt:lpstr>deafness</vt:lpstr>
      <vt:lpstr>PowerPoint Presentation</vt:lpstr>
      <vt:lpstr>PowerPoint Presentation</vt:lpstr>
      <vt:lpstr>PowerPoint Presentation</vt:lpstr>
      <vt:lpstr>Causes</vt:lpstr>
      <vt:lpstr>2.Noise</vt:lpstr>
      <vt:lpstr>PowerPoint Presentation</vt:lpstr>
      <vt:lpstr>PowerPoint Presentation</vt:lpstr>
      <vt:lpstr>3.Genetic</vt:lpstr>
      <vt:lpstr>4. Others</vt:lpstr>
      <vt:lpstr>Classification of hearing loss</vt:lpstr>
      <vt:lpstr>PowerPoint Presentation</vt:lpstr>
      <vt:lpstr>Types of hearing loss</vt:lpstr>
      <vt:lpstr>PowerPoint Presentation</vt:lpstr>
      <vt:lpstr>PowerPoint Presentation</vt:lpstr>
      <vt:lpstr>Management</vt:lpstr>
      <vt:lpstr>Surgical management</vt:lpstr>
      <vt:lpstr>PowerPoint Presentation</vt:lpstr>
      <vt:lpstr>PowerPoint Presentation</vt:lpstr>
      <vt:lpstr>PowerPoint Presentation</vt:lpstr>
      <vt:lpstr>PowerPoint Presentation</vt:lpstr>
      <vt:lpstr>Answer key</vt:lpstr>
      <vt:lpstr>PowerPoint Presentation</vt:lpstr>
      <vt:lpstr>PowerPoint Presentation</vt:lpstr>
      <vt:lpstr>PowerPoint Presentation</vt:lpstr>
      <vt:lpstr>PowerPoint Presentation</vt:lpstr>
      <vt:lpstr>Types of Hearing Aids</vt:lpstr>
      <vt:lpstr>2. BEHIND THE EAR( BTE)</vt:lpstr>
      <vt:lpstr>3. In the ear (ITE)</vt:lpstr>
      <vt:lpstr>4. In the Canal(ITC), Mini canal(MIC) and complete in the canal(CIC)</vt:lpstr>
      <vt:lpstr>PowerPoint Presentation</vt:lpstr>
      <vt:lpstr>5. Spectacle type</vt:lpstr>
      <vt:lpstr>6. Remote microphone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Manually open the ear canal and administer the appropriate dose.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deafness</dc:title>
  <dc:creator>ACER</dc:creator>
  <cp:lastModifiedBy>Vishal</cp:lastModifiedBy>
  <cp:revision>53</cp:revision>
  <dcterms:created xsi:type="dcterms:W3CDTF">2006-08-16T00:00:00Z</dcterms:created>
  <dcterms:modified xsi:type="dcterms:W3CDTF">2020-08-14T07:24:01Z</dcterms:modified>
</cp:coreProperties>
</file>