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1" r:id="rId4"/>
    <p:sldId id="341" r:id="rId5"/>
    <p:sldId id="330" r:id="rId6"/>
    <p:sldId id="338" r:id="rId7"/>
    <p:sldId id="342" r:id="rId8"/>
    <p:sldId id="339" r:id="rId9"/>
    <p:sldId id="340" r:id="rId10"/>
    <p:sldId id="266" r:id="rId11"/>
    <p:sldId id="267" r:id="rId12"/>
    <p:sldId id="283" r:id="rId13"/>
    <p:sldId id="332" r:id="rId14"/>
    <p:sldId id="333" r:id="rId15"/>
    <p:sldId id="334" r:id="rId16"/>
    <p:sldId id="336" r:id="rId17"/>
    <p:sldId id="33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0929"/>
  </p:normalViewPr>
  <p:slideViewPr>
    <p:cSldViewPr>
      <p:cViewPr varScale="1">
        <p:scale>
          <a:sx n="62" d="100"/>
          <a:sy n="62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29D34-BADA-44A7-9D44-C2D58E3DD9BC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6DBFA-7163-42D0-A1F0-F4BAA85BA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67AC46-EE62-4A9B-B769-3AA7938B39E3}" type="slidenum">
              <a:rPr lang="en-GB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219200" y="914400"/>
            <a:ext cx="6858000" cy="5257800"/>
          </a:xfrm>
          <a:prstGeom prst="rect">
            <a:avLst/>
          </a:prstGeom>
          <a:gradFill rotWithShape="0">
            <a:gsLst>
              <a:gs pos="0">
                <a:srgbClr val="FF9933">
                  <a:gamma/>
                  <a:shade val="46275"/>
                  <a:invGamma/>
                </a:srgbClr>
              </a:gs>
              <a:gs pos="5000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066800"/>
            <a:ext cx="6553200" cy="381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FBE69A-2B2A-4F17-BF74-EE87E7A10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DF1A0-C834-4AEA-AD79-109756A1E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1300C-BB8F-4414-892B-AA902BF12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401F3-840C-411C-BE4E-4B4837E43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0E3D3-050C-428B-94F6-EF15009D9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1C75-1CF6-49F4-97D9-CF71D6A88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BB450-6B6A-4C25-87F4-18FA8A384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F311C-2FFF-4BC4-986E-F3373DDC4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229B-3477-491F-809B-0E1FCD016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CB649-29C3-4E33-8824-F36666B7A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52B4E-8FA7-4FD2-B5AA-8A3E1A5C4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3400" y="457200"/>
            <a:ext cx="8001000" cy="5715000"/>
          </a:xfrm>
          <a:prstGeom prst="rect">
            <a:avLst/>
          </a:prstGeom>
          <a:gradFill rotWithShape="0">
            <a:gsLst>
              <a:gs pos="0">
                <a:srgbClr val="FF9933">
                  <a:gamma/>
                  <a:shade val="46275"/>
                  <a:invGamma/>
                </a:srgbClr>
              </a:gs>
              <a:gs pos="5000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FE04B6-8B22-45D9-A137-C6ED44F02E7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suv_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91476" y="5412828"/>
            <a:ext cx="1043574" cy="12052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4800" y="63362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FF00"/>
                </a:solidFill>
              </a:rPr>
              <a:t>Mrs</a:t>
            </a:r>
            <a:r>
              <a:rPr lang="en-US" sz="1800" b="1" baseline="0" dirty="0" smtClean="0">
                <a:solidFill>
                  <a:srgbClr val="FFFF00"/>
                </a:solidFill>
              </a:rPr>
              <a:t> </a:t>
            </a:r>
            <a:r>
              <a:rPr lang="en-US" sz="1800" b="1" baseline="0" dirty="0" err="1" smtClean="0">
                <a:solidFill>
                  <a:srgbClr val="FFFF00"/>
                </a:solidFill>
              </a:rPr>
              <a:t>Sujitha</a:t>
            </a:r>
            <a:r>
              <a:rPr lang="en-US" sz="1800" b="1" dirty="0" smtClean="0">
                <a:solidFill>
                  <a:srgbClr val="FFFF00"/>
                </a:solidFill>
              </a:rPr>
              <a:t>, Assistant Professor, Sumandeep</a:t>
            </a:r>
            <a:r>
              <a:rPr lang="en-US" sz="1800" b="1" baseline="0" dirty="0" smtClean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Nursing</a:t>
            </a:r>
            <a:r>
              <a:rPr lang="en-US" sz="1800" b="1" baseline="0" dirty="0" smtClean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College, SVDU.</a:t>
            </a:r>
            <a:endParaRPr lang="en-US" sz="1800" b="1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65532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u="sng" dirty="0" smtClean="0">
                <a:solidFill>
                  <a:schemeClr val="bg1"/>
                </a:solidFill>
                <a:latin typeface="Algerian" pitchFamily="82" charset="0"/>
              </a:rPr>
              <a:t>LEUKEMIAS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sz="quarter" idx="1"/>
          </p:nvPr>
        </p:nvSpPr>
        <p:spPr>
          <a:xfrm>
            <a:off x="1981200" y="3733800"/>
            <a:ext cx="4114800" cy="1066800"/>
          </a:xfrm>
        </p:spPr>
        <p:txBody>
          <a:bodyPr/>
          <a:lstStyle/>
          <a:p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Sujitha</a:t>
            </a:r>
            <a:r>
              <a:rPr lang="en-US" dirty="0" smtClean="0"/>
              <a:t> S</a:t>
            </a:r>
          </a:p>
          <a:p>
            <a:r>
              <a:rPr lang="en-US" dirty="0" smtClean="0"/>
              <a:t>Assistant Professor </a:t>
            </a:r>
            <a:endParaRPr lang="en-US" dirty="0"/>
          </a:p>
        </p:txBody>
      </p:sp>
      <p:pic>
        <p:nvPicPr>
          <p:cNvPr id="7" name="Picture 6" descr="suv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1476" y="5412828"/>
            <a:ext cx="1043574" cy="1205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3362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FF00"/>
                </a:solidFill>
              </a:rPr>
              <a:t>Mrs</a:t>
            </a:r>
            <a:r>
              <a:rPr lang="en-US" sz="1800" b="1" baseline="0" dirty="0" smtClean="0">
                <a:solidFill>
                  <a:srgbClr val="FFFF00"/>
                </a:solidFill>
              </a:rPr>
              <a:t> </a:t>
            </a:r>
            <a:r>
              <a:rPr lang="en-US" sz="1800" b="1" baseline="0" dirty="0" err="1" smtClean="0">
                <a:solidFill>
                  <a:srgbClr val="FFFF00"/>
                </a:solidFill>
              </a:rPr>
              <a:t>Sujitha</a:t>
            </a:r>
            <a:r>
              <a:rPr lang="en-US" sz="1800" b="1" dirty="0" smtClean="0">
                <a:solidFill>
                  <a:srgbClr val="FFFF00"/>
                </a:solidFill>
              </a:rPr>
              <a:t>, Assistant Professor, Sumandeep</a:t>
            </a:r>
            <a:r>
              <a:rPr lang="en-US" sz="1800" b="1" baseline="0" dirty="0" smtClean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Nursing</a:t>
            </a:r>
            <a:r>
              <a:rPr lang="en-US" sz="1800" b="1" baseline="0" dirty="0" smtClean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College, SVDU.</a:t>
            </a:r>
            <a:endParaRPr lang="en-US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u="sng" smtClean="0">
                <a:solidFill>
                  <a:schemeClr val="folHlink"/>
                </a:solidFill>
              </a:rPr>
              <a:t>Signs and Symptoms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Most of the signs and symptoms are due to: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1-Anemia.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2-Leukopenia.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       3-Thrombocytopenia.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Gum hypertrophy</a:t>
            </a:r>
          </a:p>
        </p:txBody>
      </p:sp>
      <p:pic>
        <p:nvPicPr>
          <p:cNvPr id="36867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7620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image.slidesharecdn.com/leukemiauploaded-150108115602-conversion-gate01/95/leukemia-14-638.jpg?cb=1420741595"/>
          <p:cNvPicPr>
            <a:picLocks noChangeAspect="1" noChangeArrowheads="1"/>
          </p:cNvPicPr>
          <p:nvPr/>
        </p:nvPicPr>
        <p:blipFill>
          <a:blip r:embed="rId2" cstate="print"/>
          <a:srcRect b="37333"/>
          <a:stretch>
            <a:fillRect/>
          </a:stretch>
        </p:blipFill>
        <p:spPr bwMode="auto">
          <a:xfrm>
            <a:off x="533400" y="457200"/>
            <a:ext cx="8001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image.slidesharecdn.com/leukemiauploaded-150108115602-conversion-gate01/95/leukemia-15-638.jpg?cb=14207415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476" y="5565228"/>
            <a:ext cx="1043574" cy="120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C000"/>
                </a:solidFill>
              </a:rPr>
              <a:t>Mrs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baseline="0" dirty="0" err="1" smtClean="0">
                <a:solidFill>
                  <a:srgbClr val="FFC000"/>
                </a:solidFill>
              </a:rPr>
              <a:t>Sujitha</a:t>
            </a:r>
            <a:r>
              <a:rPr lang="en-US" sz="1800" b="1" dirty="0" smtClean="0">
                <a:solidFill>
                  <a:srgbClr val="FFC000"/>
                </a:solidFill>
              </a:rPr>
              <a:t>, Assistant Professor, Sumandeep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Nursing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College, SVDU.</a:t>
            </a:r>
            <a:endParaRPr lang="en-US" sz="1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image.slidesharecdn.com/leukemiauploaded-150108115602-conversion-gate01/95/leukemia-16-638.jpg?cb=14207415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476" y="5565228"/>
            <a:ext cx="1043574" cy="120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C000"/>
                </a:solidFill>
              </a:rPr>
              <a:t>Mrs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baseline="0" dirty="0" err="1" smtClean="0">
                <a:solidFill>
                  <a:srgbClr val="FFC000"/>
                </a:solidFill>
              </a:rPr>
              <a:t>Sujitha</a:t>
            </a:r>
            <a:r>
              <a:rPr lang="en-US" sz="1800" b="1" dirty="0" smtClean="0">
                <a:solidFill>
                  <a:srgbClr val="FFC000"/>
                </a:solidFill>
              </a:rPr>
              <a:t>, Assistant Professor, Sumandeep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Nursing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College, SVDU.</a:t>
            </a:r>
            <a:endParaRPr lang="en-US" sz="1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image.slidesharecdn.com/leukemiauploaded-150108115602-conversion-gate01/95/leukemia-18-638.jpg?cb=14207415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476" y="5565228"/>
            <a:ext cx="1043574" cy="120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C000"/>
                </a:solidFill>
              </a:rPr>
              <a:t>Mrs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baseline="0" dirty="0" err="1" smtClean="0">
                <a:solidFill>
                  <a:srgbClr val="FFC000"/>
                </a:solidFill>
              </a:rPr>
              <a:t>Sujitha</a:t>
            </a:r>
            <a:r>
              <a:rPr lang="en-US" sz="1800" b="1" dirty="0" smtClean="0">
                <a:solidFill>
                  <a:srgbClr val="FFC000"/>
                </a:solidFill>
              </a:rPr>
              <a:t>, Assistant Professor, Sumandeep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Nursing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College, SVDU.</a:t>
            </a:r>
            <a:endParaRPr lang="en-US" sz="1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image.slidesharecdn.com/leukemiauploaded-150108115602-conversion-gate01/95/leukemia-19-638.jpg?cb=14207415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476" y="5565228"/>
            <a:ext cx="1043574" cy="120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C000"/>
                </a:solidFill>
              </a:rPr>
              <a:t>Mrs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baseline="0" dirty="0" err="1" smtClean="0">
                <a:solidFill>
                  <a:srgbClr val="FFC000"/>
                </a:solidFill>
              </a:rPr>
              <a:t>Sujitha</a:t>
            </a:r>
            <a:r>
              <a:rPr lang="en-US" sz="1800" b="1" dirty="0" smtClean="0">
                <a:solidFill>
                  <a:srgbClr val="FFC000"/>
                </a:solidFill>
              </a:rPr>
              <a:t>, Assistant Professor, Sumandeep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Nursing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College, SVDU.</a:t>
            </a:r>
            <a:endParaRPr lang="en-US" sz="1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410200" cy="666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4000" dirty="0" err="1" smtClean="0">
                <a:solidFill>
                  <a:schemeClr val="bg1"/>
                </a:solidFill>
              </a:rPr>
              <a:t>What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is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err="1" smtClean="0">
                <a:solidFill>
                  <a:schemeClr val="bg1"/>
                </a:solidFill>
              </a:rPr>
              <a:t>leukemia</a:t>
            </a:r>
            <a:r>
              <a:rPr lang="es-ES" sz="4000" dirty="0" smtClean="0">
                <a:solidFill>
                  <a:schemeClr val="bg1"/>
                </a:solidFill>
              </a:rPr>
              <a:t>?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66800" y="1447800"/>
            <a:ext cx="7086600" cy="3124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>
                <a:latin typeface="Baskerville Old Face" pitchFamily="18" charset="0"/>
              </a:rPr>
              <a:t>Leukemia is cancer of the white blood cells. </a:t>
            </a:r>
            <a:r>
              <a:rPr lang="en-US" sz="2800" dirty="0" smtClean="0">
                <a:latin typeface="Baskerville Old Face" pitchFamily="18" charset="0"/>
              </a:rPr>
              <a:t>In </a:t>
            </a:r>
            <a:r>
              <a:rPr lang="en-US" sz="2800" dirty="0">
                <a:latin typeface="Baskerville Old Face" pitchFamily="18" charset="0"/>
              </a:rPr>
              <a:t>leukemia, however, the bone marrow </a:t>
            </a:r>
            <a:r>
              <a:rPr lang="en-US" sz="2800" dirty="0" smtClean="0">
                <a:latin typeface="Baskerville Old Face" pitchFamily="18" charset="0"/>
              </a:rPr>
              <a:t>produces abnormal </a:t>
            </a:r>
            <a:r>
              <a:rPr lang="en-US" sz="2800" dirty="0">
                <a:latin typeface="Baskerville Old Face" pitchFamily="18" charset="0"/>
              </a:rPr>
              <a:t>white blood cells. These cells crowd out the healthy blood cells, making it hard for blood to do its work.</a:t>
            </a:r>
            <a:endParaRPr lang="es-ES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u="sng" smtClean="0">
                <a:solidFill>
                  <a:schemeClr val="bg1"/>
                </a:solidFill>
              </a:rPr>
              <a:t>Definition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Leukemia:</a:t>
            </a:r>
            <a:r>
              <a:rPr lang="en-US" sz="2800" smtClean="0">
                <a:solidFill>
                  <a:schemeClr val="bg1"/>
                </a:solidFill>
              </a:rPr>
              <a:t> is a cancer of the blood or bone marrow characterized by abnormal proliferation of blood cells,usually WBCs(Leukocytes).</a:t>
            </a:r>
          </a:p>
          <a:p>
            <a:pPr algn="l" rtl="0"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Acute leukemia</a:t>
            </a:r>
            <a:r>
              <a:rPr lang="en-US" sz="2800" smtClean="0">
                <a:solidFill>
                  <a:schemeClr val="bg1"/>
                </a:solidFill>
              </a:rPr>
              <a:t>: rapid increase of immature blood cells.</a:t>
            </a:r>
          </a:p>
          <a:p>
            <a:pPr algn="l" rtl="0" eaLnBrk="1" hangingPunct="1">
              <a:defRPr/>
            </a:pPr>
            <a:r>
              <a:rPr lang="en-US" smtClean="0">
                <a:solidFill>
                  <a:schemeClr val="bg1"/>
                </a:solidFill>
              </a:rPr>
              <a:t>Chronic leukemia</a:t>
            </a:r>
            <a:r>
              <a:rPr lang="en-US" sz="2800" smtClean="0">
                <a:solidFill>
                  <a:schemeClr val="bg1"/>
                </a:solidFill>
              </a:rPr>
              <a:t>: excessive build up of relatively mature,but still abnormal blood cells.</a:t>
            </a:r>
          </a:p>
        </p:txBody>
      </p:sp>
      <p:sp>
        <p:nvSpPr>
          <p:cNvPr id="35842" name="AutoShape 2" descr="http://image.slidesharecdn.com/leukemiauploaded-150108115602-conversion-gate01/95/leukemia-5-638.jpg?cb=14207415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1.bp.blogspot.com/-Cjees_rT9X8/Tu89600I7eI/AAAAAAAAAEM/7vi8eMG5Hys/s1600/leuke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.slidesharecdn.com/leukemiauploaded-150108115602-conversion-gate01/95/leukemia-5-638.jpg?cb=14207415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476" y="5565228"/>
            <a:ext cx="1043574" cy="1205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C000"/>
                </a:solidFill>
              </a:rPr>
              <a:t>Mrs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baseline="0" dirty="0" err="1" smtClean="0">
                <a:solidFill>
                  <a:srgbClr val="FFC000"/>
                </a:solidFill>
              </a:rPr>
              <a:t>Sujitha</a:t>
            </a:r>
            <a:r>
              <a:rPr lang="en-US" sz="1800" b="1" dirty="0" smtClean="0">
                <a:solidFill>
                  <a:srgbClr val="FFC000"/>
                </a:solidFill>
              </a:rPr>
              <a:t>, Assistant Professor, Sumandeep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Nursing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College, SVDU.</a:t>
            </a:r>
            <a:endParaRPr lang="en-US" sz="1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476" y="5565228"/>
            <a:ext cx="1043574" cy="120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C000"/>
                </a:solidFill>
              </a:rPr>
              <a:t>Mrs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baseline="0" dirty="0" err="1" smtClean="0">
                <a:solidFill>
                  <a:srgbClr val="FFC000"/>
                </a:solidFill>
              </a:rPr>
              <a:t>Sujitha</a:t>
            </a:r>
            <a:r>
              <a:rPr lang="en-US" sz="1800" b="1" dirty="0" smtClean="0">
                <a:solidFill>
                  <a:srgbClr val="FFC000"/>
                </a:solidFill>
              </a:rPr>
              <a:t>, Assistant Professor, Sumandeep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Nursing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College, SVDU.</a:t>
            </a:r>
            <a:endParaRPr lang="en-US" sz="1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knowmedge.com/blog/wp-content/uploads/2014/04/ABIM-USMLE-Step-3-Leukemia-CLL-AML-CML-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suv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476" y="5565228"/>
            <a:ext cx="1043574" cy="1205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C000"/>
                </a:solidFill>
              </a:rPr>
              <a:t>Mrs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baseline="0" dirty="0" err="1" smtClean="0">
                <a:solidFill>
                  <a:srgbClr val="FFC000"/>
                </a:solidFill>
              </a:rPr>
              <a:t>Sujitha</a:t>
            </a:r>
            <a:r>
              <a:rPr lang="en-US" sz="1800" b="1" dirty="0" smtClean="0">
                <a:solidFill>
                  <a:srgbClr val="FFC000"/>
                </a:solidFill>
              </a:rPr>
              <a:t>, Assistant Professor, Sumandeep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Nursing</a:t>
            </a:r>
            <a:r>
              <a:rPr lang="en-US" sz="1800" b="1" baseline="0" dirty="0" smtClean="0">
                <a:solidFill>
                  <a:srgbClr val="FFC000"/>
                </a:solidFill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</a:rPr>
              <a:t>College, SVDU.</a:t>
            </a:r>
            <a:endParaRPr lang="en-US" sz="1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u="sng" dirty="0" smtClean="0">
                <a:solidFill>
                  <a:schemeClr val="bg1"/>
                </a:solidFill>
                <a:latin typeface="Baskerville Old Face" pitchFamily="18" charset="0"/>
              </a:rPr>
              <a:t>Causes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Baskerville Old Face" pitchFamily="18" charset="0"/>
              </a:rPr>
              <a:t>Leukemia like other malignancies, results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Baskerville Old Face" pitchFamily="18" charset="0"/>
              </a:rPr>
              <a:t>              from abnormal mutations in the DNA.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Baskerville Old Face" pitchFamily="18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Baskerville Old Face" pitchFamily="18" charset="0"/>
              </a:rPr>
              <a:t>These mutations may occur spontaneously or as a result of exposure to radiation or carcinogenic substances and likely be influenced by genetic factors.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u="sng" smtClean="0">
                <a:solidFill>
                  <a:schemeClr val="folHlink"/>
                </a:solidFill>
              </a:rPr>
              <a:t>Causes-cont’d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2800" dirty="0" smtClean="0"/>
              <a:t>Ionizing radiation</a:t>
            </a:r>
          </a:p>
          <a:p>
            <a:pPr algn="l" rtl="0" eaLnBrk="1" hangingPunct="1">
              <a:defRPr/>
            </a:pPr>
            <a:r>
              <a:rPr lang="en-US" sz="2800" dirty="0" smtClean="0"/>
              <a:t>Viruses: Human T-</a:t>
            </a:r>
            <a:r>
              <a:rPr lang="en-US" sz="2800" dirty="0" err="1" smtClean="0"/>
              <a:t>lymphotropic</a:t>
            </a:r>
            <a:r>
              <a:rPr lang="en-US" sz="2800" dirty="0" smtClean="0"/>
              <a:t> virus (HTLV-1)</a:t>
            </a:r>
          </a:p>
          <a:p>
            <a:pPr algn="l" rtl="0" eaLnBrk="1" hangingPunct="1">
              <a:defRPr/>
            </a:pPr>
            <a:r>
              <a:rPr lang="en-US" sz="2800" dirty="0" smtClean="0"/>
              <a:t>Chemicals: </a:t>
            </a:r>
            <a:r>
              <a:rPr lang="en-US" sz="2800" dirty="0" err="1" smtClean="0"/>
              <a:t>Benzene,chemotherapy</a:t>
            </a:r>
            <a:r>
              <a:rPr lang="en-US" sz="2800" dirty="0" smtClean="0"/>
              <a:t>.</a:t>
            </a:r>
          </a:p>
          <a:p>
            <a:pPr algn="l" rtl="0" eaLnBrk="1" hangingPunct="1">
              <a:defRPr/>
            </a:pPr>
            <a:r>
              <a:rPr lang="en-US" sz="2800" dirty="0" smtClean="0"/>
              <a:t>Smoking: slight increase in leukemia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incidence.</a:t>
            </a:r>
          </a:p>
          <a:p>
            <a:pPr algn="l" rtl="0" eaLnBrk="1" hangingPunct="1">
              <a:defRPr/>
            </a:pPr>
            <a:r>
              <a:rPr lang="en-US" sz="2800" dirty="0" smtClean="0"/>
              <a:t>Genetic predisposition toward developing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leukemia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Block Orang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Block Orange</Template>
  <TotalTime>565</TotalTime>
  <Words>288</Words>
  <Application>Microsoft Office PowerPoint</Application>
  <PresentationFormat>On-screen Show (4:3)</PresentationFormat>
  <Paragraphs>38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Glass Block Orange</vt:lpstr>
      <vt:lpstr>LEUKEMIAS</vt:lpstr>
      <vt:lpstr>What is leukemia?</vt:lpstr>
      <vt:lpstr>Definition </vt:lpstr>
      <vt:lpstr>Slide 4</vt:lpstr>
      <vt:lpstr>Slide 5</vt:lpstr>
      <vt:lpstr>Slide 6</vt:lpstr>
      <vt:lpstr>Slide 7</vt:lpstr>
      <vt:lpstr>Causes</vt:lpstr>
      <vt:lpstr>Causes-cont’d</vt:lpstr>
      <vt:lpstr>Signs and Symptoms</vt:lpstr>
      <vt:lpstr>Slide 11</vt:lpstr>
      <vt:lpstr>Gum hypertrophy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ABC</cp:lastModifiedBy>
  <cp:revision>79</cp:revision>
  <dcterms:created xsi:type="dcterms:W3CDTF">2013-06-12T04:56:40Z</dcterms:created>
  <dcterms:modified xsi:type="dcterms:W3CDTF">2020-08-14T10:53:37Z</dcterms:modified>
</cp:coreProperties>
</file>