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7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9" r:id="rId15"/>
    <p:sldId id="280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81" r:id="rId26"/>
    <p:sldId id="277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60"/>
  </p:normalViewPr>
  <p:slideViewPr>
    <p:cSldViewPr>
      <p:cViewPr varScale="1">
        <p:scale>
          <a:sx n="68" d="100"/>
          <a:sy n="68" d="100"/>
        </p:scale>
        <p:origin x="147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C6525-D1F3-46D0-A098-B095821701F4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45E1F-F7F6-44C4-8134-F00FECDF8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9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45E1F-F7F6-44C4-8134-F00FECDF83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60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hyperlink" Target="http://en.wikipedia.org/wiki/Coma" TargetMode="External"/><Relationship Id="rId7" Type="http://schemas.openxmlformats.org/officeDocument/2006/relationships/hyperlink" Target="http://en.wikipedia.org/wiki/Retina" TargetMode="External"/><Relationship Id="rId2" Type="http://schemas.openxmlformats.org/officeDocument/2006/relationships/hyperlink" Target="http://en.wikipedia.org/wiki/Medical_sig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Eye_movement" TargetMode="External"/><Relationship Id="rId5" Type="http://schemas.openxmlformats.org/officeDocument/2006/relationships/hyperlink" Target="http://en.wikipedia.org/wiki/Reflex" TargetMode="External"/><Relationship Id="rId4" Type="http://schemas.openxmlformats.org/officeDocument/2006/relationships/hyperlink" Target="http://en.wikipedia.org/wiki/Dol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L\Downloads\gdf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08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-9378" y="1786597"/>
            <a:ext cx="716280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Management of patient with</a:t>
            </a:r>
          </a:p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Unconsciousness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694" y="15922"/>
            <a:ext cx="1901958" cy="14016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3180" y="4991811"/>
            <a:ext cx="540244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Presented By:</a:t>
            </a:r>
          </a:p>
          <a:p>
            <a:pPr algn="ctr"/>
            <a:r>
              <a:rPr lang="en-IN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Ms. Sonal Patel</a:t>
            </a:r>
          </a:p>
          <a:p>
            <a:pPr algn="ctr"/>
            <a:r>
              <a:rPr lang="en-IN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Assistant Professor</a:t>
            </a:r>
          </a:p>
          <a:p>
            <a:pPr algn="ctr"/>
            <a:r>
              <a:rPr lang="en-IN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Sumandeep Nursing College</a:t>
            </a:r>
          </a:p>
          <a:p>
            <a:pPr algn="ctr"/>
            <a:r>
              <a:rPr lang="en-IN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Sumandeep Vidyapeeth Deemed to be University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1795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63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III) Neurological system:  </a:t>
            </a:r>
            <a:endParaRPr lang="en-US" sz="36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Asterexis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Absent corneal reflex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Absent deep tendon reflexes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Absent Gag reflex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Myoclonus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Cranial nerve palsies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Lethargy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Increased ICP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Unequal Pupillary Dilation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Absent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Occulocephalic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reflex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Low  Glasgow coma score</a:t>
            </a:r>
          </a:p>
        </p:txBody>
      </p:sp>
    </p:spTree>
    <p:extLst>
      <p:ext uri="{BB962C8B-B14F-4D97-AF65-F5344CB8AC3E}">
        <p14:creationId xmlns:p14="http://schemas.microsoft.com/office/powerpoint/2010/main" val="353043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858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III) Gastrointestinal System:</a:t>
            </a:r>
            <a:endParaRPr lang="en-US" sz="4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Abdominal Distention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Ascites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Decreased Bowel sounds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Constipation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Hyperlipidemia</a:t>
            </a:r>
          </a:p>
        </p:txBody>
      </p:sp>
    </p:spTree>
    <p:extLst>
      <p:ext uri="{BB962C8B-B14F-4D97-AF65-F5344CB8AC3E}">
        <p14:creationId xmlns:p14="http://schemas.microsoft.com/office/powerpoint/2010/main" val="207429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858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IV) Urinary system:</a:t>
            </a:r>
            <a:endParaRPr lang="en-US" sz="4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Urinary Incontinence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Oliguria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UTI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Suprapubic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Distention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Pyuria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Creatinine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Index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Anuria</a:t>
            </a:r>
          </a:p>
        </p:txBody>
      </p:sp>
    </p:spTree>
    <p:extLst>
      <p:ext uri="{BB962C8B-B14F-4D97-AF65-F5344CB8AC3E}">
        <p14:creationId xmlns:p14="http://schemas.microsoft.com/office/powerpoint/2010/main" val="39303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83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Diagnostic Evaluation:</a:t>
            </a:r>
            <a:endParaRPr lang="en-US" sz="36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850" y="1022866"/>
            <a:ext cx="33601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Blood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tests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29200" y="1022865"/>
            <a:ext cx="3429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CT,MRI</a:t>
            </a:r>
            <a:r>
              <a:rPr lang="en-US" dirty="0"/>
              <a:t> </a:t>
            </a:r>
          </a:p>
        </p:txBody>
      </p:sp>
      <p:pic>
        <p:nvPicPr>
          <p:cNvPr id="9218" name="Picture 2" descr="C:\Users\DELLL\Downloads\bloo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8400"/>
            <a:ext cx="41910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DELLL\Downloads\c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438400"/>
            <a:ext cx="457200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886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233" y="1066800"/>
            <a:ext cx="35261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Lumbar Puncture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1143744"/>
            <a:ext cx="43103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Electroencephalography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Users\DELLL\Downloads\lumber panch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66" y="2514600"/>
            <a:ext cx="3953834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DELLL\Downloads\electr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6935" y="2514601"/>
            <a:ext cx="40005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457200"/>
            <a:ext cx="3581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PET Scan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C:\Users\DELLL\Downloads\p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63246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59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153400" cy="5714999"/>
          </a:xfrm>
        </p:spPr>
        <p:txBody>
          <a:bodyPr/>
          <a:lstStyle/>
          <a:p>
            <a:pPr lvl="1"/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Oculocephalic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reflex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-The 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oculocephalic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reflex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a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Medical sign"/>
              </a:rPr>
              <a:t>medical sign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seen in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tooltip="Coma"/>
              </a:rPr>
              <a:t>comatose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patients in which the eyes will move opposite the direction the head is turned, thus maintaining a more-or-less steady gaze. It is also called the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doll's eye reflex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due to the fact that many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 tooltip="Doll"/>
              </a:rPr>
              <a:t>dolls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with movable eyes mimic the reflex. </a:t>
            </a:r>
          </a:p>
          <a:p>
            <a:pPr lvl="1"/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Oculovestibular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Reflex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oculovestibular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reflex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a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 tooltip="Reflex"/>
              </a:rPr>
              <a:t>reflex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 tooltip="Eye movement"/>
              </a:rPr>
              <a:t>eye movement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that    stabilizes    images on the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7" tooltip="Retina"/>
              </a:rPr>
              <a:t>retina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during head movement by producing an eye     movement in the direction opposite to head movement, thus preserving the image on the center of the visual field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6484" y="381000"/>
            <a:ext cx="67971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Tests for Abnormal ocular Reflexes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C:\Users\DELLL\Downloads\tests ocular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84" y="5273040"/>
            <a:ext cx="7869316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20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76200"/>
            <a:ext cx="8458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Medical Management:</a:t>
            </a:r>
            <a:endParaRPr lang="en-US" sz="36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599" y="990600"/>
            <a:ext cx="84581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Goal of Medical management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Treatment of the underlying cause(tumors, head injury, renal failure ,brain abscess) is a main priority in treating unconsciousness.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399" y="2113350"/>
            <a:ext cx="85343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History taking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A brief history is taken by the physician regarding the condition of the patient and treated accordingly.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Physical Assessment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A physical assessment is done by the physician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Emergency Medical Management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:-On Admission of  Unconscious patient 3 main parameters are usually checked: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Airway obstruction(any foreign body, secretions)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Breathing(asymmetrical chest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rise,apneustic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breathing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00100" lvl="1" indent="-342900">
              <a:buFont typeface="Courier New" pitchFamily="49" charset="0"/>
              <a:buChar char="o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Circulation(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Bradycardia,feeble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pulse)</a:t>
            </a:r>
          </a:p>
        </p:txBody>
      </p:sp>
    </p:spTree>
    <p:extLst>
      <p:ext uri="{BB962C8B-B14F-4D97-AF65-F5344CB8AC3E}">
        <p14:creationId xmlns:p14="http://schemas.microsoft.com/office/powerpoint/2010/main" val="142077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8686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Emergency Medical Management</a:t>
            </a:r>
            <a:r>
              <a:rPr lang="en-US" sz="4000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:-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90600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>
              <a:buFont typeface="Arial" pitchFamily="34" charset="0"/>
              <a:buChar char="•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CPR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- Cardio-pulmonary Resuscitation used to revive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       unconscious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patient along with increased oxygenation, and prevent hypoxia of the brain.</a:t>
            </a:r>
          </a:p>
        </p:txBody>
      </p:sp>
      <p:pic>
        <p:nvPicPr>
          <p:cNvPr id="4098" name="Picture 2" descr="C:\Users\DELLL\Downloads\cp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95600"/>
            <a:ext cx="37338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DELLL\Downloads\cpr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612" y="2667000"/>
            <a:ext cx="4068188" cy="4036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653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152400"/>
            <a:ext cx="63617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0" lvl="2" indent="-457200"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Endo-Tracheal Intubation: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DELLL\Downloads\i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0"/>
            <a:ext cx="8305800" cy="500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13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839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Definitions </a:t>
            </a:r>
            <a:endParaRPr lang="en-US" sz="48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1676400"/>
            <a:ext cx="8534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itchFamily="2" charset="2"/>
              <a:buChar char="q"/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Unconsciousness can be defined as near complete or complete depressed cerebral function that results an abnormal loss of awareness of the self and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surroundings.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28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83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Central line insertion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DELLL\Downloads\centrlli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7924800" cy="4202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38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2629" y="0"/>
            <a:ext cx="88518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Foley’s Catheterization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DELLL\Downloads\cathet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629" y="1833615"/>
            <a:ext cx="8851829" cy="502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00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83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Ryles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tube insertion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DELLL\Downloads\ryes tu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7924800" cy="429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36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PHARMACOLOGICAL THERAPHY</a:t>
            </a:r>
            <a:endParaRPr lang="en-US" sz="36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38285"/>
              </p:ext>
            </p:extLst>
          </p:nvPr>
        </p:nvGraphicFramePr>
        <p:xfrm>
          <a:off x="228600" y="838200"/>
          <a:ext cx="8458200" cy="5715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56044"/>
                <a:gridCol w="2223203"/>
                <a:gridCol w="2005897"/>
                <a:gridCol w="2173056"/>
              </a:tblGrid>
              <a:tr h="4207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DRUG NAME</a:t>
                      </a:r>
                      <a:endParaRPr lang="en-US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INDICATION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DOSE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ACTION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</a:tr>
              <a:tr h="5670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Inj Dopamine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Hypotension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1-5 mcg/kg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Anti-shock drug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</a:tr>
              <a:tr h="11084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Inj</a:t>
                      </a:r>
                      <a:r>
                        <a:rPr lang="en-US" sz="20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NitroGlycerine</a:t>
                      </a:r>
                      <a:endParaRPr lang="en-US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Hypertension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2-4 gm/day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Anti-hypertensive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</a:tr>
              <a:tr h="10231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Inj phenytoin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Seizure activity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100mg/6-8 hrs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Anti-</a:t>
                      </a:r>
                      <a:r>
                        <a:rPr lang="en-US" sz="20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convulsant</a:t>
                      </a:r>
                      <a:endParaRPr lang="en-US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</a:tr>
              <a:tr h="11084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Inj .Atropine sulphate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Bradycardia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per physician’s order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Anti-cholinergic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</a:tr>
              <a:tr h="8682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Inj.Amiodarone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Atrial fibrillation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5-10/kg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Anti-arrythmic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</a:tr>
              <a:tr h="6187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Inj Midazolam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Agitation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0.2-7mg/kg</a:t>
                      </a:r>
                      <a:endParaRPr lang="en-US" sz="20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Sedative</a:t>
                      </a:r>
                      <a:endParaRPr lang="en-US" sz="20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371" marR="4337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31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13454"/>
            <a:ext cx="8763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Surgical Management</a:t>
            </a:r>
            <a:r>
              <a:rPr lang="en-US" sz="3200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" y="612845"/>
            <a:ext cx="8686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BURR HOLE SURGERY: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Burr holes or keyhole craniotomy is a surgery in which incision made in the cranial vault for various purposes like: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insert a shunt into the ventricles to drain cerebrospinal fluid (hydrocephalus)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insert an intracranial pressure (ICP) monitor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remove a small sample of abnormal tissue (needle biopsy)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drain a blood clot (stereotactic hematoma aspiration)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insert an endoscope to remove small tumors and clip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aneurysms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C:\Users\DELLL\Downloads\bur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029165"/>
            <a:ext cx="57912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492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610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Post operative nursing care: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1. Monitor vital-signs carefully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2. Watch for rise in temperature, a sign of infection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3.Measure the ICP at frequent intervals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4..Measure the amount of drain and empty at regular intervals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5.keep the bed flat(risk of increased ICP.)</a:t>
            </a:r>
          </a:p>
        </p:txBody>
      </p:sp>
    </p:spTree>
    <p:extLst>
      <p:ext uri="{BB962C8B-B14F-4D97-AF65-F5344CB8AC3E}">
        <p14:creationId xmlns:p14="http://schemas.microsoft.com/office/powerpoint/2010/main" val="223691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83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Nursing </a:t>
            </a:r>
            <a:r>
              <a:rPr lang="en-US" sz="32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488" y="584775"/>
            <a:ext cx="8816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NURSING PROCESS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22488" y="1295400"/>
            <a:ext cx="8664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NURSING DIAGNOSIS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Ineffective airway clearance related to accumulation of secretion secondary to unconsciousness.</a:t>
            </a:r>
          </a:p>
        </p:txBody>
      </p:sp>
      <p:sp>
        <p:nvSpPr>
          <p:cNvPr id="5" name="Rectangle 4"/>
          <p:cNvSpPr/>
          <p:nvPr/>
        </p:nvSpPr>
        <p:spPr>
          <a:xfrm>
            <a:off x="22488" y="2286000"/>
            <a:ext cx="8664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NURSING DIAGNOSIS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Ineffective breathing patterns related to brain stem regulatory dysfunction and immobility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173492"/>
            <a:ext cx="8664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NURSING DIAGNOSIS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Altered urinary and bowel pattern related to sensory-neural dysfunction.</a:t>
            </a:r>
          </a:p>
        </p:txBody>
      </p:sp>
      <p:sp>
        <p:nvSpPr>
          <p:cNvPr id="7" name="Rectangle 6"/>
          <p:cNvSpPr/>
          <p:nvPr/>
        </p:nvSpPr>
        <p:spPr>
          <a:xfrm>
            <a:off x="22488" y="3983446"/>
            <a:ext cx="8664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NURSING DIAGNOSIS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Altered  nutrition less than body requirements related to unconsciousness, as evidenced by decreased weight.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" y="5181600"/>
            <a:ext cx="8588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NURSING DIAGNOSIS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Impaired skin integrity related to immobility, nutritional deficiency secondary to unconsciousness</a:t>
            </a:r>
          </a:p>
        </p:txBody>
      </p:sp>
    </p:spTree>
    <p:extLst>
      <p:ext uri="{BB962C8B-B14F-4D97-AF65-F5344CB8AC3E}">
        <p14:creationId xmlns:p14="http://schemas.microsoft.com/office/powerpoint/2010/main" val="297650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6705600" cy="40386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smtClean="0">
                <a:solidFill>
                  <a:schemeClr val="accent4">
                    <a:lumMod val="75000"/>
                  </a:schemeClr>
                </a:solidFill>
                <a:latin typeface="Curlz MT" pitchFamily="82" charset="0"/>
              </a:rPr>
              <a:t>THANK YOU</a:t>
            </a:r>
            <a:endParaRPr lang="en-US" sz="9600" b="1" dirty="0">
              <a:solidFill>
                <a:schemeClr val="accent4">
                  <a:lumMod val="75000"/>
                </a:schemeClr>
              </a:solidFill>
              <a:latin typeface="Curlz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42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762000"/>
            <a:ext cx="8534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q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state of complete or partial unawareness or lack of response to sensory stimuli as a result of hypoxia caused by respiratory insufficiency or shock; from metabolic or chemical brain depressants such as drugs, poisons, ketones, or electrolyte imbalance; or from a form of brain pathologic condition such as trauma, seizures, cerebrovascular insult, brain tumor, or infection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41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38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Causes</a:t>
            </a:r>
            <a:r>
              <a:rPr lang="en-US" sz="4400" b="1" dirty="0">
                <a:solidFill>
                  <a:srgbClr val="CC0066"/>
                </a:solidFill>
              </a:rPr>
              <a:t>:</a:t>
            </a:r>
            <a:endParaRPr lang="en-US" sz="4400" dirty="0">
              <a:solidFill>
                <a:srgbClr val="CC006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295401"/>
            <a:ext cx="82296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1 ) </a:t>
            </a:r>
            <a:r>
              <a:rPr lang="en-US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Hypoxia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Airway Obstruction(Foreign body, secretions)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Pneumothorax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Spinal cord Injury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Cardiogenic Shock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Hypovolemic shock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4034612"/>
            <a:ext cx="8077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2)Metabolic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4800600"/>
            <a:ext cx="8153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i)Extrinsic: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DrugsAlchohol,narcotics,barbiturates,antihistamines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Poisons:  Carbon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monoxide,Methane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DELLL\Downloads\hypox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857012"/>
            <a:ext cx="4572000" cy="376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79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628" y="-62091"/>
            <a:ext cx="8839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ii)Intrinsic: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Ketones:Diabetic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Ketoacidosis,starvation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Glucose: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Hypoglycemia,Hyperglycemia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Ammonia :liver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failiure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Urea: renal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failiure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Hormonal: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Hypofunction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Hypothyroidism,                                                        Hyperthyroidism,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Addisson’s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disease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Electrolyte Imbalance: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sodium,potassium,calcium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3" name="Picture 3" descr="C:\Users\DELLL\Downloads\metabol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1400"/>
            <a:ext cx="8836572" cy="327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5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8839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3)Brain Pathologic Conditions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TRAUMA: concussion, brainstem contusions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SEIZURES: Epilepsy ,tumors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Tumors: Benign, Malignant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Infections: Meningitis</a:t>
            </a:r>
          </a:p>
        </p:txBody>
      </p:sp>
      <p:pic>
        <p:nvPicPr>
          <p:cNvPr id="3074" name="Picture 2" descr="C:\Users\DELLL\Downloads\brain pathologic condi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54545"/>
            <a:ext cx="5867400" cy="4303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38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52400"/>
            <a:ext cx="8382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Risk Factors</a:t>
            </a:r>
            <a:r>
              <a:rPr lang="en-US" sz="44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4400" dirty="0">
              <a:latin typeface="Times New Roman" pitchFamily="18" charset="0"/>
              <a:cs typeface="Times New Roman" pitchFamily="18" charset="0"/>
            </a:endParaRPr>
          </a:p>
          <a:p>
            <a:pPr marL="1028700" lvl="1" indent="-571500">
              <a:buFont typeface="Wingdings" pitchFamily="2" charset="2"/>
              <a:buChar char="v"/>
            </a:pP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Diabetes 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mellitus</a:t>
            </a:r>
            <a:endParaRPr lang="en-US" sz="36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028700" lvl="1" indent="-571500">
              <a:buFont typeface="Wingdings" pitchFamily="2" charset="2"/>
              <a:buChar char="v"/>
            </a:pP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Dehydration</a:t>
            </a:r>
          </a:p>
          <a:p>
            <a:pPr marL="1028700" lvl="1" indent="-571500">
              <a:buFont typeface="Wingdings" pitchFamily="2" charset="2"/>
              <a:buChar char="v"/>
            </a:pP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Burns</a:t>
            </a:r>
          </a:p>
          <a:p>
            <a:pPr marL="1028700" lvl="1" indent="-571500">
              <a:buFont typeface="Wingdings" pitchFamily="2" charset="2"/>
              <a:buChar char="v"/>
            </a:pP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Renal infection</a:t>
            </a:r>
          </a:p>
          <a:p>
            <a:pPr marL="1028700" lvl="1" indent="-571500">
              <a:buFont typeface="Wingdings" pitchFamily="2" charset="2"/>
              <a:buChar char="v"/>
            </a:pP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Liver cirrhosis</a:t>
            </a:r>
          </a:p>
          <a:p>
            <a:pPr marL="1028700" lvl="1" indent="-571500">
              <a:buFont typeface="Wingdings" pitchFamily="2" charset="2"/>
              <a:buChar char="v"/>
            </a:pP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Drug overdose</a:t>
            </a:r>
          </a:p>
          <a:p>
            <a:pPr marL="1028700" lvl="1" indent="-571500">
              <a:buFont typeface="Wingdings" pitchFamily="2" charset="2"/>
              <a:buChar char="v"/>
            </a:pPr>
            <a:r>
              <a:rPr lang="en-US" sz="36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Cardiac Arrest  </a:t>
            </a:r>
          </a:p>
        </p:txBody>
      </p:sp>
    </p:spTree>
    <p:extLst>
      <p:ext uri="{BB962C8B-B14F-4D97-AF65-F5344CB8AC3E}">
        <p14:creationId xmlns:p14="http://schemas.microsoft.com/office/powerpoint/2010/main" val="285631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952" y="32266"/>
            <a:ext cx="86897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Clinical Manifestations</a:t>
            </a:r>
            <a:r>
              <a:rPr lang="en-US" sz="4000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:-</a:t>
            </a:r>
            <a:endParaRPr lang="en-US" sz="40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1143000"/>
            <a:ext cx="8305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I) Respiratory System:</a:t>
            </a:r>
            <a:endParaRPr lang="en-US" sz="4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Apneustic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breathing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Cheyne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-stokes respiration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Stridor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Assymetrical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rise and fall of chest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bradypnea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Pulmonary edema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Decreased rate, decrease depth</a:t>
            </a:r>
          </a:p>
        </p:txBody>
      </p:sp>
    </p:spTree>
    <p:extLst>
      <p:ext uri="{BB962C8B-B14F-4D97-AF65-F5344CB8AC3E}">
        <p14:creationId xmlns:p14="http://schemas.microsoft.com/office/powerpoint/2010/main" val="232678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52401"/>
            <a:ext cx="6629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II) Cardiovascular system:</a:t>
            </a:r>
            <a:endParaRPr lang="en-US" sz="4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Bradycardia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Feeble pulse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Hypotension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Decreased cardiac output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Hyperkalemia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Arrhythmia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Murmurs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Ventricular fibrillation</a:t>
            </a:r>
          </a:p>
        </p:txBody>
      </p:sp>
    </p:spTree>
    <p:extLst>
      <p:ext uri="{BB962C8B-B14F-4D97-AF65-F5344CB8AC3E}">
        <p14:creationId xmlns:p14="http://schemas.microsoft.com/office/powerpoint/2010/main" val="107246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278</TotalTime>
  <Words>762</Words>
  <Application>Microsoft Office PowerPoint</Application>
  <PresentationFormat>On-screen Show (4:3)</PresentationFormat>
  <Paragraphs>166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Adobe Fan Heiti Std B</vt:lpstr>
      <vt:lpstr>Arial</vt:lpstr>
      <vt:lpstr>Calibri</vt:lpstr>
      <vt:lpstr>Courier New</vt:lpstr>
      <vt:lpstr>Curlz MT</vt:lpstr>
      <vt:lpstr>Times New Roman</vt:lpstr>
      <vt:lpstr>Wingdings</vt:lpstr>
      <vt:lpstr>Composite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JAIMINI</dc:creator>
  <cp:lastModifiedBy>Vishal</cp:lastModifiedBy>
  <cp:revision>46</cp:revision>
  <dcterms:created xsi:type="dcterms:W3CDTF">2006-08-16T00:00:00Z</dcterms:created>
  <dcterms:modified xsi:type="dcterms:W3CDTF">2020-08-14T07:28:43Z</dcterms:modified>
</cp:coreProperties>
</file>