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0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7" r:id="rId13"/>
    <p:sldId id="271" r:id="rId14"/>
    <p:sldId id="273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uv_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01000" y="5527190"/>
            <a:ext cx="989079" cy="114228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447800" y="6248401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MR.</a:t>
            </a:r>
            <a:r>
              <a:rPr lang="en-US" sz="1400" baseline="0" dirty="0" smtClean="0"/>
              <a:t> JITENDRA SINGOLIA, ASSISTANT PROFESSOR, SUMANDEEP NURSING COLLEGE, SVDU</a:t>
            </a:r>
            <a:endParaRPr lang="en-US" sz="14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uv_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8001000" y="5527190"/>
            <a:ext cx="989079" cy="114228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447800" y="6248401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MR.</a:t>
            </a:r>
            <a:r>
              <a:rPr lang="en-US" sz="1400" baseline="0" dirty="0" smtClean="0"/>
              <a:t> JITENDRA SINGOLIA, ASSISTANT PROFESSOR, SUMANDEEP NURSING COLLEGE, SVDU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0775"/>
            <a:ext cx="7772400" cy="1470025"/>
          </a:xfrm>
        </p:spPr>
        <p:txBody>
          <a:bodyPr>
            <a:noAutofit/>
          </a:bodyPr>
          <a:lstStyle/>
          <a:p>
            <a:r>
              <a:rPr lang="en-IN" sz="6000" b="1" u="sng" dirty="0" smtClean="0"/>
              <a:t/>
            </a:r>
            <a:br>
              <a:rPr lang="en-IN" sz="6000" b="1" u="sng" dirty="0" smtClean="0"/>
            </a:br>
            <a:r>
              <a:rPr lang="en-IN" sz="6000" b="1" u="sng" dirty="0" smtClean="0"/>
              <a:t>LUNG ABSCESS</a:t>
            </a:r>
            <a:r>
              <a:rPr lang="en-IN" sz="6000" dirty="0" smtClean="0"/>
              <a:t/>
            </a:r>
            <a:br>
              <a:rPr lang="en-IN" sz="6000" dirty="0" smtClean="0"/>
            </a:br>
            <a:endParaRPr lang="en-IN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886200"/>
            <a:ext cx="6400800" cy="1752600"/>
          </a:xfrm>
        </p:spPr>
        <p:txBody>
          <a:bodyPr>
            <a:noAutofit/>
          </a:bodyPr>
          <a:lstStyle/>
          <a:p>
            <a:endParaRPr lang="en-IN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SURGICAL TREATMENT</a:t>
            </a:r>
            <a:r>
              <a:rPr lang="en-IN" u="sng" dirty="0" smtClean="0"/>
              <a:t/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IN" dirty="0" smtClean="0"/>
              <a:t>Surgical therapy patient with lung abscess is rare, but pulmonary resection (</a:t>
            </a:r>
            <a:r>
              <a:rPr lang="en-IN" dirty="0" err="1" smtClean="0"/>
              <a:t>Lobectomy</a:t>
            </a:r>
            <a:r>
              <a:rPr lang="en-IN" dirty="0" smtClean="0"/>
              <a:t>) is performed if massive </a:t>
            </a:r>
            <a:r>
              <a:rPr lang="en-IN" dirty="0" err="1" smtClean="0"/>
              <a:t>Hemoptysis</a:t>
            </a:r>
            <a:r>
              <a:rPr lang="en-IN" dirty="0" smtClean="0"/>
              <a:t> (coughing up blood) occurs or if there is little or no response to medical management.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NURSING MANAGEMENT</a:t>
            </a:r>
            <a:r>
              <a:rPr lang="en-IN" u="sng" dirty="0" smtClean="0"/>
              <a:t> </a:t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dirty="0" smtClean="0"/>
              <a:t>Note the </a:t>
            </a:r>
            <a:r>
              <a:rPr lang="en-IN" dirty="0" err="1" smtClean="0"/>
              <a:t>color</a:t>
            </a:r>
            <a:r>
              <a:rPr lang="en-IN" dirty="0" smtClean="0"/>
              <a:t>, quantity, quality &amp; smell of the expectorated material including the presence of blood.</a:t>
            </a:r>
          </a:p>
          <a:p>
            <a:pPr lvl="0" algn="just"/>
            <a:r>
              <a:rPr lang="en-IN" dirty="0" smtClean="0"/>
              <a:t>Use gloves when handling articles contaminated with sputum Provide frequent opportunities for the client to use mouthwash, brush the teeth.</a:t>
            </a:r>
          </a:p>
          <a:p>
            <a:pPr lvl="0" algn="just"/>
            <a:r>
              <a:rPr lang="en-IN" dirty="0" smtClean="0"/>
              <a:t>Encourage long term dental care and observe oral mucous membrane.</a:t>
            </a:r>
          </a:p>
          <a:p>
            <a:pPr lvl="0" algn="just"/>
            <a:r>
              <a:rPr lang="en-IN" dirty="0" smtClean="0"/>
              <a:t>Administer antibiotic and monitor side effects.</a:t>
            </a:r>
          </a:p>
          <a:p>
            <a:pPr lvl="0" algn="just"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037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dirty="0" smtClean="0"/>
              <a:t>Chest physiotherapy is initiated as prescribed to facilitate drainage of the abscess.</a:t>
            </a:r>
          </a:p>
          <a:p>
            <a:pPr lvl="0" algn="just"/>
            <a:r>
              <a:rPr lang="en-IN" dirty="0" smtClean="0"/>
              <a:t>Encourage and teaches the patient to perform deep breathing exercise and coughing exercises to expand the lungs</a:t>
            </a:r>
          </a:p>
          <a:p>
            <a:pPr lvl="0" algn="just"/>
            <a:r>
              <a:rPr lang="en-IN" dirty="0" smtClean="0"/>
              <a:t> Ensure proper nutritional intake (high in protein and calories)</a:t>
            </a:r>
          </a:p>
          <a:p>
            <a:pPr lvl="0" algn="just"/>
            <a:r>
              <a:rPr lang="en-IN" dirty="0" smtClean="0"/>
              <a:t> The nurse also offers emotional support because the abscess may take a long time to resolve.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IN" b="1" i="1" u="dbl" dirty="0" smtClean="0"/>
              <a:t>HEALTH EDUCATION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sz="2800" dirty="0" smtClean="0"/>
              <a:t>Provide information about the importance of smoking cessation.</a:t>
            </a:r>
          </a:p>
          <a:p>
            <a:pPr lvl="0" algn="just"/>
            <a:r>
              <a:rPr lang="en-IN" sz="2800" dirty="0" smtClean="0"/>
              <a:t>Instruct patient about methods of health maintenance, such as adequate nutrition and exercise.</a:t>
            </a:r>
          </a:p>
          <a:p>
            <a:pPr lvl="0" algn="just"/>
            <a:r>
              <a:rPr lang="en-IN" sz="2800" dirty="0" smtClean="0"/>
              <a:t>Teach self administration of bronchodilators as ordered.</a:t>
            </a:r>
          </a:p>
          <a:p>
            <a:pPr lvl="0" algn="just"/>
            <a:r>
              <a:rPr lang="en-IN" sz="2800" dirty="0" smtClean="0"/>
              <a:t>Mobilizations of secretions through hydration and breathing and coughing exercises.</a:t>
            </a:r>
          </a:p>
          <a:p>
            <a:pPr lvl="0" algn="just"/>
            <a:r>
              <a:rPr lang="en-IN" sz="2800" dirty="0" smtClean="0"/>
              <a:t>Ventilate the environment properly to reduce dust content of work atmosphere.</a:t>
            </a:r>
          </a:p>
          <a:p>
            <a:pPr lvl="0" algn="just"/>
            <a:r>
              <a:rPr lang="en-IN" sz="2800" dirty="0" smtClean="0"/>
              <a:t>Use protective devices, such as face masks, respirators and hoods.</a:t>
            </a:r>
          </a:p>
          <a:p>
            <a:pPr lvl="0" algn="just"/>
            <a:endParaRPr lang="en-IN" sz="2800" dirty="0" smtClean="0"/>
          </a:p>
          <a:p>
            <a:pPr algn="just"/>
            <a:endParaRPr lang="en-IN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IN" b="1" i="1" u="dbl" dirty="0" smtClean="0"/>
              <a:t>COMPLICATIONS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600" dirty="0" err="1" smtClean="0"/>
              <a:t>Bronchiectasis</a:t>
            </a:r>
            <a:endParaRPr lang="en-IN" sz="3600" dirty="0" smtClean="0"/>
          </a:p>
          <a:p>
            <a:pPr algn="just"/>
            <a:r>
              <a:rPr lang="en-IN" sz="3600" dirty="0" err="1" smtClean="0"/>
              <a:t>Empyema</a:t>
            </a:r>
            <a:r>
              <a:rPr lang="en-IN" sz="3600" dirty="0" smtClean="0"/>
              <a:t> </a:t>
            </a:r>
          </a:p>
          <a:p>
            <a:pPr algn="just"/>
            <a:r>
              <a:rPr lang="en-IN" sz="3600" dirty="0" err="1" smtClean="0"/>
              <a:t>Bacteremia</a:t>
            </a:r>
            <a:r>
              <a:rPr lang="en-IN" sz="3600" dirty="0" smtClean="0"/>
              <a:t> with Metastatic infection such as Brain Abscess.</a:t>
            </a:r>
          </a:p>
          <a:p>
            <a:pPr algn="just"/>
            <a:endParaRPr lang="en-IN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IN" sz="11500" dirty="0" smtClean="0">
                <a:solidFill>
                  <a:srgbClr val="0070C0"/>
                </a:solidFill>
                <a:latin typeface="Bernard MT Condensed" pitchFamily="18" charset="0"/>
              </a:rPr>
              <a:t>THANK YOU</a:t>
            </a:r>
            <a:endParaRPr lang="en-IN" sz="11500" dirty="0">
              <a:solidFill>
                <a:srgbClr val="0070C0"/>
              </a:solidFill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INTRODUCTION</a:t>
            </a:r>
            <a:r>
              <a:rPr lang="en-IN" u="sng" dirty="0" smtClean="0"/>
              <a:t> </a:t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sz="3600" dirty="0" smtClean="0"/>
              <a:t>Lung abscess is the collection of pus within the lungs.</a:t>
            </a:r>
          </a:p>
          <a:p>
            <a:pPr lvl="0" algn="just"/>
            <a:r>
              <a:rPr lang="en-IN" sz="3600" dirty="0" smtClean="0"/>
              <a:t>A lung abscess is a localized necrotic lesion of the lung parenchyma containing purulent material that collapses and forms a cavity.</a:t>
            </a:r>
          </a:p>
          <a:p>
            <a:pPr algn="just">
              <a:buNone/>
            </a:pP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:\MSN 2ND YEAR\2 CLINICAL TEACHING\LUNG ABSCESS\download (1)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"/>
            <a:ext cx="8382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:\MSN 2ND YEAR\2 CLINICAL TEACHING\LUNG ABSCESS\download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8839200" cy="640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ETIOLOGY</a:t>
            </a:r>
            <a:r>
              <a:rPr lang="en-IN" u="sng" dirty="0" smtClean="0"/>
              <a:t> </a:t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IN" dirty="0" smtClean="0"/>
              <a:t>Primary abscess is infectious in origin, caused by aspiration or pneumonia in the healthy host;</a:t>
            </a:r>
          </a:p>
          <a:p>
            <a:pPr algn="just"/>
            <a:r>
              <a:rPr lang="en-IN" dirty="0" smtClean="0"/>
              <a:t>Other etiological factors are:</a:t>
            </a:r>
          </a:p>
          <a:p>
            <a:pPr lvl="0" algn="just"/>
            <a:r>
              <a:rPr lang="en-IN" dirty="0" err="1" smtClean="0"/>
              <a:t>Bronchiectasis</a:t>
            </a:r>
            <a:endParaRPr lang="en-IN" dirty="0" smtClean="0"/>
          </a:p>
          <a:p>
            <a:pPr lvl="0" algn="just"/>
            <a:r>
              <a:rPr lang="en-IN" dirty="0" err="1" smtClean="0"/>
              <a:t>Immunocompromised</a:t>
            </a:r>
            <a:r>
              <a:rPr lang="en-IN" dirty="0" smtClean="0"/>
              <a:t> state</a:t>
            </a:r>
          </a:p>
          <a:p>
            <a:pPr lvl="0" algn="just"/>
            <a:r>
              <a:rPr lang="en-IN" dirty="0" smtClean="0"/>
              <a:t>Periodontal disease</a:t>
            </a:r>
          </a:p>
          <a:p>
            <a:pPr lvl="0" algn="just"/>
            <a:r>
              <a:rPr lang="en-IN" dirty="0" smtClean="0"/>
              <a:t>Seizure disorder</a:t>
            </a:r>
          </a:p>
          <a:p>
            <a:pPr lvl="0" algn="just"/>
            <a:r>
              <a:rPr lang="en-IN" dirty="0" smtClean="0"/>
              <a:t>Alcohol abuse</a:t>
            </a:r>
          </a:p>
          <a:p>
            <a:pPr lvl="0" algn="just"/>
            <a:r>
              <a:rPr lang="en-IN" dirty="0" err="1" smtClean="0"/>
              <a:t>Dysphagia</a:t>
            </a:r>
            <a:endParaRPr lang="en-IN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PATHOPHYSIOLOGY</a:t>
            </a:r>
            <a:r>
              <a:rPr lang="en-IN" u="sng" dirty="0" smtClean="0"/>
              <a:t/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4525963"/>
          </a:xfrm>
        </p:spPr>
        <p:txBody>
          <a:bodyPr>
            <a:noAutofit/>
          </a:bodyPr>
          <a:lstStyle/>
          <a:p>
            <a:pPr lvl="0" algn="just"/>
            <a:r>
              <a:rPr lang="en-IN" sz="2800" dirty="0" smtClean="0"/>
              <a:t>Most frequently, the lung abscess are caused by aspiration of oral anaerobes in the lung.</a:t>
            </a:r>
          </a:p>
          <a:p>
            <a:pPr lvl="0" algn="just"/>
            <a:r>
              <a:rPr lang="en-IN" sz="2800" dirty="0" smtClean="0"/>
              <a:t>LA also may occur secondary to mechanical or functional obstruction of the bronchi by a </a:t>
            </a:r>
            <a:r>
              <a:rPr lang="en-IN" sz="2800" dirty="0" err="1" smtClean="0"/>
              <a:t>tumor</a:t>
            </a:r>
            <a:r>
              <a:rPr lang="en-IN" sz="2800" dirty="0" smtClean="0"/>
              <a:t>, foreign body, TB, Pulmonary embolism, or chest trauma.</a:t>
            </a:r>
          </a:p>
          <a:p>
            <a:pPr lvl="0" algn="just"/>
            <a:r>
              <a:rPr lang="en-IN" sz="2800" dirty="0" smtClean="0"/>
              <a:t>Patients who have impaired cough reflexes and can not close the glottis, and those with swallowing difficulties</a:t>
            </a:r>
          </a:p>
          <a:p>
            <a:pPr lvl="0" algn="just"/>
            <a:r>
              <a:rPr lang="en-IN" sz="2800" dirty="0" smtClean="0"/>
              <a:t>A bacterial reaches the lower airways, and infection is initiated because the bacteria are not cleared by the patient's host </a:t>
            </a:r>
            <a:r>
              <a:rPr lang="en-IN" sz="2800" dirty="0" err="1" smtClean="0"/>
              <a:t>defense</a:t>
            </a:r>
            <a:r>
              <a:rPr lang="en-IN" sz="2800" dirty="0" smtClean="0"/>
              <a:t> mechanism.</a:t>
            </a:r>
          </a:p>
          <a:p>
            <a:pPr lvl="0" algn="just"/>
            <a:r>
              <a:rPr lang="en-IN" sz="2800" dirty="0" smtClean="0"/>
              <a:t>This results in aspiration </a:t>
            </a:r>
            <a:r>
              <a:rPr lang="en-IN" sz="2800" dirty="0" err="1" smtClean="0"/>
              <a:t>pneumonitis</a:t>
            </a:r>
            <a:r>
              <a:rPr lang="en-IN" sz="2800" dirty="0" smtClean="0"/>
              <a:t> and progression to tissue necrosis 7-14 days later, resulting in formation of lung abscess.</a:t>
            </a:r>
          </a:p>
          <a:p>
            <a:pPr lvl="0" algn="just"/>
            <a:endParaRPr lang="en-IN" sz="2800" dirty="0" smtClean="0"/>
          </a:p>
          <a:p>
            <a:pPr algn="just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SIGNS AND SYMPTOMS</a:t>
            </a:r>
            <a:r>
              <a:rPr lang="en-IN" u="sng" dirty="0" smtClean="0"/>
              <a:t/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715000"/>
          </a:xfrm>
        </p:spPr>
        <p:txBody>
          <a:bodyPr>
            <a:noAutofit/>
          </a:bodyPr>
          <a:lstStyle/>
          <a:p>
            <a:pPr lvl="0" algn="just"/>
            <a:r>
              <a:rPr lang="en-IN" sz="2400" dirty="0" smtClean="0"/>
              <a:t>Cough, fever with shivering, and night sweats are often present. Cough can be productive of foul smelling.</a:t>
            </a:r>
          </a:p>
          <a:p>
            <a:pPr lvl="0" algn="just"/>
            <a:r>
              <a:rPr lang="en-IN" sz="2400" dirty="0" smtClean="0"/>
              <a:t>chest pain, shortness of breath, lethargy .</a:t>
            </a:r>
          </a:p>
          <a:p>
            <a:pPr lvl="0" algn="just"/>
            <a:r>
              <a:rPr lang="en-IN" sz="2400" dirty="0" err="1" smtClean="0"/>
              <a:t>cachectic</a:t>
            </a:r>
            <a:r>
              <a:rPr lang="en-IN" sz="2400" dirty="0" smtClean="0"/>
              <a:t> at presentation.</a:t>
            </a:r>
          </a:p>
          <a:p>
            <a:pPr lvl="0" algn="just"/>
            <a:r>
              <a:rPr lang="en-IN" sz="2400" dirty="0" smtClean="0"/>
              <a:t> Finger clubbing .</a:t>
            </a:r>
          </a:p>
          <a:p>
            <a:pPr lvl="0" algn="just"/>
            <a:r>
              <a:rPr lang="en-IN" sz="2400" dirty="0" smtClean="0"/>
              <a:t> Dental decay.</a:t>
            </a:r>
          </a:p>
          <a:p>
            <a:pPr lvl="0" algn="just"/>
            <a:r>
              <a:rPr lang="en-IN" sz="2400" dirty="0" smtClean="0"/>
              <a:t> On examination of the chest there will be features of consolidation such as localized dullness on percussion and bronchial breath sounds.</a:t>
            </a:r>
          </a:p>
          <a:p>
            <a:pPr algn="just"/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DIAGNOSTIC TESTS</a:t>
            </a:r>
            <a:r>
              <a:rPr lang="en-IN" u="sng" dirty="0" smtClean="0"/>
              <a:t/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IN" dirty="0" smtClean="0"/>
              <a:t>1. Auscultation of the chest may reveal crackles and decreased breath sounds</a:t>
            </a:r>
          </a:p>
          <a:p>
            <a:pPr algn="just">
              <a:buNone/>
            </a:pPr>
            <a:r>
              <a:rPr lang="en-IN" dirty="0" smtClean="0"/>
              <a:t>2. Chest X-ray</a:t>
            </a:r>
          </a:p>
          <a:p>
            <a:pPr algn="just">
              <a:buNone/>
            </a:pPr>
            <a:r>
              <a:rPr lang="en-IN" dirty="0" smtClean="0"/>
              <a:t>3. </a:t>
            </a:r>
            <a:r>
              <a:rPr lang="en-IN" dirty="0" err="1" smtClean="0"/>
              <a:t>Bronchoscopy</a:t>
            </a:r>
            <a:r>
              <a:rPr lang="en-IN" dirty="0" smtClean="0"/>
              <a:t> may be used to obtain cultures to identify the causative organism.</a:t>
            </a:r>
          </a:p>
          <a:p>
            <a:pPr algn="just">
              <a:buNone/>
            </a:pPr>
            <a:r>
              <a:rPr lang="en-IN" dirty="0" smtClean="0"/>
              <a:t>4. Blood cultures, Gram stain, and culture of sputum are also used to detect the causative organism.</a:t>
            </a:r>
          </a:p>
          <a:p>
            <a:pPr algn="just">
              <a:buNone/>
            </a:pPr>
            <a:r>
              <a:rPr lang="en-IN" dirty="0" smtClean="0"/>
              <a:t>5. White blood cell count commonly exceeds 10,000/</a:t>
            </a:r>
            <a:r>
              <a:rPr lang="en-IN" dirty="0" err="1" smtClean="0"/>
              <a:t>ul</a:t>
            </a:r>
            <a:r>
              <a:rPr lang="en-IN" dirty="0" smtClean="0"/>
              <a:t>.</a:t>
            </a:r>
          </a:p>
          <a:p>
            <a:pPr algn="just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IN" b="1" u="sng" dirty="0" smtClean="0"/>
              <a:t>MEDICAL TREATMENT </a:t>
            </a:r>
            <a:r>
              <a:rPr lang="en-IN" u="sng" dirty="0" smtClean="0"/>
              <a:t/>
            </a:r>
            <a:br>
              <a:rPr lang="en-IN" u="sng" dirty="0" smtClean="0"/>
            </a:b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Autofit/>
          </a:bodyPr>
          <a:lstStyle/>
          <a:p>
            <a:pPr lvl="0" algn="just"/>
            <a:r>
              <a:rPr lang="en-IN" sz="2800" dirty="0" smtClean="0"/>
              <a:t>Antimicrobial and Antibiotic therapy</a:t>
            </a:r>
          </a:p>
          <a:p>
            <a:pPr lvl="0" algn="just"/>
            <a:r>
              <a:rPr lang="en-IN" sz="2800" dirty="0" err="1" smtClean="0"/>
              <a:t>Clindamycin</a:t>
            </a:r>
            <a:r>
              <a:rPr lang="en-IN" sz="2800" dirty="0" smtClean="0"/>
              <a:t> is</a:t>
            </a:r>
            <a:r>
              <a:rPr lang="en-IN" sz="2800" b="1" dirty="0" smtClean="0"/>
              <a:t> </a:t>
            </a:r>
            <a:r>
              <a:rPr lang="en-IN" sz="2800" dirty="0" smtClean="0"/>
              <a:t>often the drug of choice.</a:t>
            </a:r>
          </a:p>
          <a:p>
            <a:pPr lvl="0" algn="just"/>
            <a:r>
              <a:rPr lang="en-IN" sz="2800" dirty="0" smtClean="0"/>
              <a:t>Postural drainage may facilitate discharge of necrotic material into upper airways.</a:t>
            </a:r>
          </a:p>
          <a:p>
            <a:pPr lvl="0" algn="just"/>
            <a:r>
              <a:rPr lang="en-IN" sz="2800" dirty="0" smtClean="0"/>
              <a:t>Oxygen therapy may relieve hypoxemia.</a:t>
            </a:r>
          </a:p>
          <a:p>
            <a:pPr lvl="0" algn="just"/>
            <a:r>
              <a:rPr lang="en-IN" sz="2800" dirty="0" smtClean="0"/>
              <a:t>Suctioning the patient and by positioning him to promote drainage of secretions.</a:t>
            </a:r>
          </a:p>
          <a:p>
            <a:pPr lvl="0" algn="just"/>
            <a:r>
              <a:rPr lang="en-IN" sz="2800" dirty="0" smtClean="0"/>
              <a:t>Provide chest physiotherapy.</a:t>
            </a:r>
          </a:p>
          <a:p>
            <a:pPr lvl="0" algn="just"/>
            <a:r>
              <a:rPr lang="en-IN" sz="2800" dirty="0" smtClean="0"/>
              <a:t>Adequate dental and oral hygiene because anaerobic Bactria play a role in the pathogenesis of lung abscess</a:t>
            </a:r>
          </a:p>
          <a:p>
            <a:pPr lvl="0" algn="just"/>
            <a:r>
              <a:rPr lang="en-IN" sz="2800" dirty="0" smtClean="0"/>
              <a:t>Appropriate antibiotic therapy for patients with pneumonia.</a:t>
            </a:r>
          </a:p>
          <a:p>
            <a:pPr algn="just"/>
            <a:endParaRPr lang="en-IN" sz="2800" dirty="0" smtClean="0"/>
          </a:p>
          <a:p>
            <a:pPr lvl="0" algn="just"/>
            <a:endParaRPr lang="en-IN" sz="2800" dirty="0" smtClean="0"/>
          </a:p>
          <a:p>
            <a:pPr algn="just">
              <a:buNone/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561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LUNG ABSCESS </vt:lpstr>
      <vt:lpstr>INTRODUCTION  </vt:lpstr>
      <vt:lpstr>Slide 3</vt:lpstr>
      <vt:lpstr>Slide 4</vt:lpstr>
      <vt:lpstr>ETIOLOGY  </vt:lpstr>
      <vt:lpstr>PATHOPHYSIOLOGY </vt:lpstr>
      <vt:lpstr>SIGNS AND SYMPTOMS </vt:lpstr>
      <vt:lpstr>DIAGNOSTIC TESTS </vt:lpstr>
      <vt:lpstr>MEDICAL TREATMENT  </vt:lpstr>
      <vt:lpstr>SURGICAL TREATMENT </vt:lpstr>
      <vt:lpstr>NURSING MANAGEMENT  </vt:lpstr>
      <vt:lpstr>Slide 12</vt:lpstr>
      <vt:lpstr>HEALTH EDUCATION </vt:lpstr>
      <vt:lpstr>COMPLICATIONS 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LUNG ABSCESS </dc:title>
  <dc:creator/>
  <cp:lastModifiedBy>vandana_2</cp:lastModifiedBy>
  <cp:revision>24</cp:revision>
  <dcterms:created xsi:type="dcterms:W3CDTF">2006-08-16T00:00:00Z</dcterms:created>
  <dcterms:modified xsi:type="dcterms:W3CDTF">2020-08-14T11:12:03Z</dcterms:modified>
</cp:coreProperties>
</file>